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6" r:id="rId3"/>
  </p:sldMasterIdLst>
  <p:notesMasterIdLst>
    <p:notesMasterId r:id="rId88"/>
  </p:notesMasterIdLst>
  <p:handoutMasterIdLst>
    <p:handoutMasterId r:id="rId89"/>
  </p:handoutMasterIdLst>
  <p:sldIdLst>
    <p:sldId id="551" r:id="rId4"/>
    <p:sldId id="385" r:id="rId5"/>
    <p:sldId id="546" r:id="rId6"/>
    <p:sldId id="387" r:id="rId7"/>
    <p:sldId id="415" r:id="rId8"/>
    <p:sldId id="480" r:id="rId9"/>
    <p:sldId id="524" r:id="rId10"/>
    <p:sldId id="563" r:id="rId11"/>
    <p:sldId id="562" r:id="rId12"/>
    <p:sldId id="483" r:id="rId13"/>
    <p:sldId id="520" r:id="rId14"/>
    <p:sldId id="488" r:id="rId15"/>
    <p:sldId id="523" r:id="rId16"/>
    <p:sldId id="560" r:id="rId17"/>
    <p:sldId id="561" r:id="rId18"/>
    <p:sldId id="489" r:id="rId19"/>
    <p:sldId id="521" r:id="rId20"/>
    <p:sldId id="487" r:id="rId21"/>
    <p:sldId id="485" r:id="rId22"/>
    <p:sldId id="492" r:id="rId23"/>
    <p:sldId id="530" r:id="rId24"/>
    <p:sldId id="533" r:id="rId25"/>
    <p:sldId id="553" r:id="rId26"/>
    <p:sldId id="537" r:id="rId27"/>
    <p:sldId id="555" r:id="rId28"/>
    <p:sldId id="539" r:id="rId29"/>
    <p:sldId id="556" r:id="rId30"/>
    <p:sldId id="465" r:id="rId31"/>
    <p:sldId id="466" r:id="rId32"/>
    <p:sldId id="468" r:id="rId33"/>
    <p:sldId id="453" r:id="rId34"/>
    <p:sldId id="455" r:id="rId35"/>
    <p:sldId id="469" r:id="rId36"/>
    <p:sldId id="470" r:id="rId37"/>
    <p:sldId id="460" r:id="rId38"/>
    <p:sldId id="459" r:id="rId39"/>
    <p:sldId id="494" r:id="rId40"/>
    <p:sldId id="495" r:id="rId41"/>
    <p:sldId id="566" r:id="rId42"/>
    <p:sldId id="497" r:id="rId43"/>
    <p:sldId id="567" r:id="rId44"/>
    <p:sldId id="420" r:id="rId45"/>
    <p:sldId id="405" r:id="rId46"/>
    <p:sldId id="419"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503" r:id="rId60"/>
    <p:sldId id="437" r:id="rId61"/>
    <p:sldId id="438" r:id="rId62"/>
    <p:sldId id="568" r:id="rId63"/>
    <p:sldId id="439" r:id="rId64"/>
    <p:sldId id="549" r:id="rId65"/>
    <p:sldId id="550" r:id="rId66"/>
    <p:sldId id="510" r:id="rId67"/>
    <p:sldId id="416" r:id="rId68"/>
    <p:sldId id="542" r:id="rId69"/>
    <p:sldId id="543" r:id="rId70"/>
    <p:sldId id="512" r:id="rId71"/>
    <p:sldId id="511" r:id="rId72"/>
    <p:sldId id="407" r:id="rId73"/>
    <p:sldId id="408" r:id="rId74"/>
    <p:sldId id="409" r:id="rId75"/>
    <p:sldId id="517" r:id="rId76"/>
    <p:sldId id="410" r:id="rId77"/>
    <p:sldId id="411" r:id="rId78"/>
    <p:sldId id="515" r:id="rId79"/>
    <p:sldId id="412" r:id="rId80"/>
    <p:sldId id="518" r:id="rId81"/>
    <p:sldId id="519" r:id="rId82"/>
    <p:sldId id="548" r:id="rId83"/>
    <p:sldId id="544" r:id="rId84"/>
    <p:sldId id="545" r:id="rId85"/>
    <p:sldId id="383" r:id="rId86"/>
    <p:sldId id="302"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FF66"/>
    <a:srgbClr val="FFFF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autoAdjust="0"/>
    <p:restoredTop sz="80103" autoAdjust="0"/>
  </p:normalViewPr>
  <p:slideViewPr>
    <p:cSldViewPr snapToGrid="0">
      <p:cViewPr>
        <p:scale>
          <a:sx n="60" d="100"/>
          <a:sy n="60" d="100"/>
        </p:scale>
        <p:origin x="994" y="182"/>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28"/>
    </p:cViewPr>
  </p:sorterViewPr>
  <p:notesViewPr>
    <p:cSldViewPr snapToGrid="0">
      <p:cViewPr varScale="1">
        <p:scale>
          <a:sx n="67" d="100"/>
          <a:sy n="67" d="100"/>
        </p:scale>
        <p:origin x="-315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BD41C-EDDC-49F0-9E8A-4E6FB7CC1A3D}" type="slidenum">
              <a:rPr lang="en-US" smtClean="0"/>
              <a:pPr/>
              <a:t>‹#›</a:t>
            </a:fld>
            <a:endParaRPr lang="en-US" dirty="0"/>
          </a:p>
        </p:txBody>
      </p:sp>
    </p:spTree>
    <p:extLst>
      <p:ext uri="{BB962C8B-B14F-4D97-AF65-F5344CB8AC3E}">
        <p14:creationId xmlns:p14="http://schemas.microsoft.com/office/powerpoint/2010/main" val="224148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C6BCB-88BD-4BF0-A579-0A3BF6D27A8B}" type="datetimeFigureOut">
              <a:rPr lang="th-TH" smtClean="0"/>
              <a:pPr/>
              <a:t>26/10/59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E36E1-A821-42F8-B4F7-F3A9A8C9D15E}" type="slidenum">
              <a:rPr lang="th-TH" smtClean="0"/>
              <a:pPr/>
              <a:t>‹#›</a:t>
            </a:fld>
            <a:endParaRPr lang="th-TH"/>
          </a:p>
        </p:txBody>
      </p:sp>
    </p:spTree>
    <p:extLst>
      <p:ext uri="{BB962C8B-B14F-4D97-AF65-F5344CB8AC3E}">
        <p14:creationId xmlns:p14="http://schemas.microsoft.com/office/powerpoint/2010/main" val="178440190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a:t>
            </a:fld>
            <a:endParaRPr lang="th-TH"/>
          </a:p>
        </p:txBody>
      </p:sp>
    </p:spTree>
    <p:extLst>
      <p:ext uri="{BB962C8B-B14F-4D97-AF65-F5344CB8AC3E}">
        <p14:creationId xmlns:p14="http://schemas.microsoft.com/office/powerpoint/2010/main" val="181235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an</a:t>
            </a:r>
            <a:r>
              <a:rPr lang="en-US" baseline="0" dirty="0"/>
              <a:t> activity required standard which requires a written directive.</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12</a:t>
            </a:fld>
            <a:endParaRPr lang="th-TH"/>
          </a:p>
        </p:txBody>
      </p:sp>
    </p:spTree>
    <p:extLst>
      <p:ext uri="{BB962C8B-B14F-4D97-AF65-F5344CB8AC3E}">
        <p14:creationId xmlns:p14="http://schemas.microsoft.com/office/powerpoint/2010/main" val="247807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from the Communications standards, a written directive is not required for this time sensitive</a:t>
            </a:r>
            <a:r>
              <a:rPr lang="en-US" baseline="0" dirty="0"/>
              <a:t> standard.</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13</a:t>
            </a:fld>
            <a:endParaRPr lang="th-TH"/>
          </a:p>
        </p:txBody>
      </p:sp>
    </p:spTree>
    <p:extLst>
      <p:ext uri="{BB962C8B-B14F-4D97-AF65-F5344CB8AC3E}">
        <p14:creationId xmlns:p14="http://schemas.microsoft.com/office/powerpoint/2010/main" val="247807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many standards do not require a written directive, many agencies have had difficulties with time sensitive standards after a change in personnel or change in procedure.  The required activity will not get done if the person required to complete it does not know it is required.</a:t>
            </a:r>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14</a:t>
            </a:fld>
            <a:endParaRPr lang="th-TH"/>
          </a:p>
        </p:txBody>
      </p:sp>
    </p:spTree>
    <p:extLst>
      <p:ext uri="{BB962C8B-B14F-4D97-AF65-F5344CB8AC3E}">
        <p14:creationId xmlns:p14="http://schemas.microsoft.com/office/powerpoint/2010/main" val="427879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agencies may exceed the standard timing requirements.  For example, an agency may elect to conduct a standards required semi-annual inspection on a quarterly basis.  However, be cautious when doing so, as if the requirement is documented in the agency’s written directive, it in effect becomes the standard.  In the example provided, if the agency failed to complete all of the quarterly inspections, it may be found in non-compliance even though it may be in compliance with the semi-annual aspect of standard.</a:t>
            </a:r>
            <a:endParaRPr lang="en-US"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15</a:t>
            </a:fld>
            <a:endParaRPr lang="th-TH"/>
          </a:p>
        </p:txBody>
      </p:sp>
    </p:spTree>
    <p:extLst>
      <p:ext uri="{BB962C8B-B14F-4D97-AF65-F5344CB8AC3E}">
        <p14:creationId xmlns:p14="http://schemas.microsoft.com/office/powerpoint/2010/main" val="46483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agencies</a:t>
            </a:r>
            <a:r>
              <a:rPr lang="en-US" baseline="0" dirty="0"/>
              <a:t> create a written directive to direct its personnel in the process of complying with activity required standards.  Many agencies use written directives as training documents for reassigned or promoted personnel to ensure activities continue to be completed as required.  Directives should provide necessary details to provide adequate guidance for personnel, including what, when, who, why and how the activity is to be completed.</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16</a:t>
            </a:fld>
            <a:endParaRPr lang="th-TH"/>
          </a:p>
        </p:txBody>
      </p:sp>
    </p:spTree>
    <p:extLst>
      <p:ext uri="{BB962C8B-B14F-4D97-AF65-F5344CB8AC3E}">
        <p14:creationId xmlns:p14="http://schemas.microsoft.com/office/powerpoint/2010/main" val="152066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Required standards may require the activity to be accomplished within a specific period of time.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17</a:t>
            </a:fld>
            <a:endParaRPr lang="th-TH"/>
          </a:p>
        </p:txBody>
      </p:sp>
    </p:spTree>
    <p:extLst>
      <p:ext uri="{BB962C8B-B14F-4D97-AF65-F5344CB8AC3E}">
        <p14:creationId xmlns:p14="http://schemas.microsoft.com/office/powerpoint/2010/main" val="298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a:t>
            </a:r>
            <a:r>
              <a:rPr lang="en-US" baseline="0" dirty="0"/>
              <a:t> longest timeframe for any time sensitive standard. You need to be aware of these so that you can show the team you have conducted the task or at least show them you are preparing for it.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18</a:t>
            </a:fld>
            <a:endParaRPr lang="th-TH"/>
          </a:p>
        </p:txBody>
      </p:sp>
    </p:spTree>
    <p:extLst>
      <p:ext uri="{BB962C8B-B14F-4D97-AF65-F5344CB8AC3E}">
        <p14:creationId xmlns:p14="http://schemas.microsoft.com/office/powerpoint/2010/main" val="247807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9">
              <a:defRPr/>
            </a:pPr>
            <a:r>
              <a:rPr lang="en-US" dirty="0"/>
              <a:t>The appendixes are very helpful for identifying</a:t>
            </a:r>
            <a:r>
              <a:rPr lang="en-US" baseline="0" dirty="0"/>
              <a:t> time sensitive standards, and determining the number of proofs for each timeframe. Each manual has an Appendix E. The appendix lists all the time sensitive standards in standard order or by time period. (Example shown is by standard order) This appendix will be a starting point for tracking purposes and should be used as a quick reference for the accreditation manager.  Keep in mind if the agency decides to make a standard time sensitive you need to add it to this list for reference.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19</a:t>
            </a:fld>
            <a:endParaRPr lang="th-TH"/>
          </a:p>
        </p:txBody>
      </p:sp>
    </p:spTree>
    <p:extLst>
      <p:ext uri="{BB962C8B-B14F-4D97-AF65-F5344CB8AC3E}">
        <p14:creationId xmlns:p14="http://schemas.microsoft.com/office/powerpoint/2010/main" val="169251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Time</a:t>
            </a:r>
            <a:r>
              <a:rPr lang="en-US" baseline="0" dirty="0"/>
              <a:t> sensitive standard statements will indicate the required timeframe by using one of these terms.  Agencies need to understand what these terms mean in CALEA definition.  The most misunderstood is Annual.  Annual means the activity must occur once every year, or more specifically, once every twelve months.  It does not mean once within a calendar year!  </a:t>
            </a:r>
          </a:p>
          <a:p>
            <a:endParaRPr lang="en-US" baseline="0" dirty="0"/>
          </a:p>
          <a:p>
            <a:r>
              <a:rPr lang="en-US" baseline="0" dirty="0"/>
              <a:t>The agency must make sure they have in place the person or position responsible for the occurrence.  It’s best not to indicate who is responsible in the directive unless the standard requires it. Again, knowing who is responsible is critical in tracking the task.  The timeframes also let you know how many proofs should be in the file. We will talk about that more in just a minute, but Appendix G give guidance on proofing time sensitive files.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20</a:t>
            </a:fld>
            <a:endParaRPr lang="th-TH"/>
          </a:p>
        </p:txBody>
      </p:sp>
    </p:spTree>
    <p:extLst>
      <p:ext uri="{BB962C8B-B14F-4D97-AF65-F5344CB8AC3E}">
        <p14:creationId xmlns:p14="http://schemas.microsoft.com/office/powerpoint/2010/main" val="2478073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21</a:t>
            </a:fld>
            <a:endParaRPr lang="th-TH"/>
          </a:p>
        </p:txBody>
      </p:sp>
    </p:spTree>
    <p:extLst>
      <p:ext uri="{BB962C8B-B14F-4D97-AF65-F5344CB8AC3E}">
        <p14:creationId xmlns:p14="http://schemas.microsoft.com/office/powerpoint/2010/main" val="305826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4</a:t>
            </a:fld>
            <a:endParaRPr lang="th-TH"/>
          </a:p>
        </p:txBody>
      </p:sp>
    </p:spTree>
    <p:extLst>
      <p:ext uri="{BB962C8B-B14F-4D97-AF65-F5344CB8AC3E}">
        <p14:creationId xmlns:p14="http://schemas.microsoft.com/office/powerpoint/2010/main" val="2095173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itchFamily="34" charset="0"/>
              <a:buChar char="•"/>
            </a:pPr>
            <a:r>
              <a:rPr lang="en-US" baseline="0" dirty="0"/>
              <a:t>Of the 8 types of standards, time sensitive standards are the most common.</a:t>
            </a:r>
          </a:p>
          <a:p>
            <a:pPr marL="285708" indent="-285708">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22</a:t>
            </a:fld>
            <a:endParaRPr lang="th-TH"/>
          </a:p>
        </p:txBody>
      </p:sp>
    </p:spTree>
    <p:extLst>
      <p:ext uri="{BB962C8B-B14F-4D97-AF65-F5344CB8AC3E}">
        <p14:creationId xmlns:p14="http://schemas.microsoft.com/office/powerpoint/2010/main" val="3058262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itchFamily="34" charset="0"/>
              <a:buChar char="•"/>
            </a:pPr>
            <a:r>
              <a:rPr lang="en-US" baseline="0" dirty="0"/>
              <a:t>Of the 8 types of standards, time sensitive standards are the most common.</a:t>
            </a:r>
          </a:p>
          <a:p>
            <a:pPr marL="285708" indent="-285708">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23</a:t>
            </a:fld>
            <a:endParaRPr lang="th-TH"/>
          </a:p>
        </p:txBody>
      </p:sp>
    </p:spTree>
    <p:extLst>
      <p:ext uri="{BB962C8B-B14F-4D97-AF65-F5344CB8AC3E}">
        <p14:creationId xmlns:p14="http://schemas.microsoft.com/office/powerpoint/2010/main" val="21052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0" dirty="0"/>
              <a:t>If the agency’s written directive exceeds the timeframe required by the standard, the directive takes priority over the standard statement.</a:t>
            </a:r>
          </a:p>
          <a:p>
            <a:pPr marL="0" indent="0">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24</a:t>
            </a:fld>
            <a:endParaRPr lang="th-TH"/>
          </a:p>
        </p:txBody>
      </p:sp>
    </p:spTree>
    <p:extLst>
      <p:ext uri="{BB962C8B-B14F-4D97-AF65-F5344CB8AC3E}">
        <p14:creationId xmlns:p14="http://schemas.microsoft.com/office/powerpoint/2010/main" val="305826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0" dirty="0"/>
              <a:t>If the agency’s written directive exceeds the timeframe required by the standard, the directive takes priority over the standard statement.</a:t>
            </a:r>
          </a:p>
          <a:p>
            <a:pPr marL="0" indent="0">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25</a:t>
            </a:fld>
            <a:endParaRPr lang="th-TH"/>
          </a:p>
        </p:txBody>
      </p:sp>
    </p:spTree>
    <p:extLst>
      <p:ext uri="{BB962C8B-B14F-4D97-AF65-F5344CB8AC3E}">
        <p14:creationId xmlns:p14="http://schemas.microsoft.com/office/powerpoint/2010/main" val="730995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itchFamily="34" charset="0"/>
              <a:buChar char="•"/>
            </a:pPr>
            <a:r>
              <a:rPr lang="en-US" baseline="0" dirty="0"/>
              <a:t>The Commentary can also give you binding timeframes for time sensitive standards.</a:t>
            </a:r>
          </a:p>
          <a:p>
            <a:pPr marL="285708" indent="-285708">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26</a:t>
            </a:fld>
            <a:endParaRPr lang="th-TH"/>
          </a:p>
        </p:txBody>
      </p:sp>
    </p:spTree>
    <p:extLst>
      <p:ext uri="{BB962C8B-B14F-4D97-AF65-F5344CB8AC3E}">
        <p14:creationId xmlns:p14="http://schemas.microsoft.com/office/powerpoint/2010/main" val="3058262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itchFamily="34" charset="0"/>
              <a:buChar char="•"/>
            </a:pPr>
            <a:r>
              <a:rPr lang="en-US" baseline="0" dirty="0"/>
              <a:t>The Commentary can also give you binding timeframes for time sensitive standards.</a:t>
            </a:r>
          </a:p>
          <a:p>
            <a:pPr marL="285708" indent="-285708">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27</a:t>
            </a:fld>
            <a:endParaRPr lang="th-TH"/>
          </a:p>
        </p:txBody>
      </p:sp>
    </p:spTree>
    <p:extLst>
      <p:ext uri="{BB962C8B-B14F-4D97-AF65-F5344CB8AC3E}">
        <p14:creationId xmlns:p14="http://schemas.microsoft.com/office/powerpoint/2010/main" val="72131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Required standards require some type of activity, such as a report, review, analysis, inspection, test, survey, audit and/or inventory.  The activity may or may not require a written directive.  Many are time sensitive standards that require the activity to be accomplished at specific periods.  </a:t>
            </a:r>
            <a:r>
              <a:rPr lang="en-US" dirty="0"/>
              <a:t>When the </a:t>
            </a:r>
            <a:r>
              <a:rPr lang="en-US" u="sng" dirty="0"/>
              <a:t>s</a:t>
            </a:r>
            <a:r>
              <a:rPr lang="en-US" u="sng" baseline="0" dirty="0"/>
              <a:t>tandard statement</a:t>
            </a:r>
            <a:r>
              <a:rPr lang="en-US" u="none" baseline="0" dirty="0"/>
              <a:t> </a:t>
            </a:r>
            <a:r>
              <a:rPr lang="en-US" baseline="0" dirty="0"/>
              <a:t>indicates there must be an activity performed by a specified timeframe the standard is classified as being </a:t>
            </a:r>
            <a:r>
              <a:rPr lang="en-US" u="sng" baseline="0" dirty="0"/>
              <a:t>time sensitive</a:t>
            </a:r>
            <a:r>
              <a:rPr lang="en-US" baseline="0" dirty="0"/>
              <a:t>. The commentary does not make the standard time sensitive only the standard statement is binding. An agency must be aware of which applicable CALEA standards are time sensitive. If an agency makes the standard time sensitive according to procedures/directives then they must abide by what they have implemented. For example, the CALEA statement my indicate a report should be generated monthly, but the agency policy indicates it will be generated per incident.  If this is the case then the agency must be in compliance with agency policy and not the CALEA standard.  This is going above the standard requirements. </a:t>
            </a:r>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29</a:t>
            </a:fld>
            <a:endParaRPr lang="th-TH"/>
          </a:p>
        </p:txBody>
      </p:sp>
    </p:spTree>
    <p:extLst>
      <p:ext uri="{BB962C8B-B14F-4D97-AF65-F5344CB8AC3E}">
        <p14:creationId xmlns:p14="http://schemas.microsoft.com/office/powerpoint/2010/main" val="2989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30</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89652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31</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070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EEC99-0B40-4E07-987A-7B28522A0ED2}" type="slidenum">
              <a:rPr lang="en-US"/>
              <a:pPr/>
              <a:t>32</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224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5</a:t>
            </a:fld>
            <a:endParaRPr lang="th-TH"/>
          </a:p>
        </p:txBody>
      </p:sp>
    </p:spTree>
    <p:extLst>
      <p:ext uri="{BB962C8B-B14F-4D97-AF65-F5344CB8AC3E}">
        <p14:creationId xmlns:p14="http://schemas.microsoft.com/office/powerpoint/2010/main" val="1884926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33</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741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34</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03779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EE6E5-DD0F-4827-9A70-92B2C2CFB32B}" type="slidenum">
              <a:rPr lang="en-US"/>
              <a:pPr/>
              <a:t>35</a:t>
            </a:fld>
            <a:endParaRPr lang="en-US"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784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33F61-6284-40E8-959D-184284759C10}" type="slidenum">
              <a:rPr lang="en-US"/>
              <a:pPr/>
              <a:t>36</a:t>
            </a:fld>
            <a:endParaRPr 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68962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37</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73092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38</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9116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39</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8324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40</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3175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B7D1B-7921-4504-AA8C-8B88698E6C94}" type="slidenum">
              <a:rPr lang="en-US"/>
              <a:pPr/>
              <a:t>41</a:t>
            </a:fld>
            <a:endParaRPr lang="en-US"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65754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C0EAF-7AF4-47E9-B9A2-F20530BC6B25}" type="slidenum">
              <a:rPr lang="en-US"/>
              <a:pPr/>
              <a:t>42</a:t>
            </a:fld>
            <a:endParaRPr lang="en-US"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473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a:t>
            </a:r>
            <a:r>
              <a:rPr lang="en-US" baseline="0" dirty="0"/>
              <a:t> 6 types of standards.  The most common is a written directive, but the Activity Required (aka Time Sensitive) standards are the cause of many non-compliance findings.  Which is why we have an entire course dedicated to this type of standard.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6</a:t>
            </a:fld>
            <a:endParaRPr lang="th-TH"/>
          </a:p>
        </p:txBody>
      </p:sp>
    </p:spTree>
    <p:extLst>
      <p:ext uri="{BB962C8B-B14F-4D97-AF65-F5344CB8AC3E}">
        <p14:creationId xmlns:p14="http://schemas.microsoft.com/office/powerpoint/2010/main" val="2989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LE,</a:t>
            </a:r>
            <a:r>
              <a:rPr lang="en-US" baseline="0" dirty="0"/>
              <a:t> TA, and CS program Task analysis is not listed in App. E. Also not listed for programs:</a:t>
            </a:r>
          </a:p>
          <a:p>
            <a:r>
              <a:rPr lang="en-US" baseline="0" dirty="0"/>
              <a:t>LE 15.3.1 Crime analysis</a:t>
            </a:r>
          </a:p>
          <a:p>
            <a:r>
              <a:rPr lang="en-US" baseline="0" dirty="0"/>
              <a:t>CS 7.3.1 Incident Analysis</a:t>
            </a:r>
          </a:p>
          <a:p>
            <a:endParaRPr lang="th-TH"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43</a:t>
            </a:fld>
            <a:endParaRPr lang="th-TH"/>
          </a:p>
        </p:txBody>
      </p:sp>
    </p:spTree>
    <p:extLst>
      <p:ext uri="{BB962C8B-B14F-4D97-AF65-F5344CB8AC3E}">
        <p14:creationId xmlns:p14="http://schemas.microsoft.com/office/powerpoint/2010/main" val="281839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5D06E-B5DE-4D95-8F06-59AF9BB5205D}" type="slidenum">
              <a:rPr lang="en-US"/>
              <a:pPr/>
              <a:t>44</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7018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F1ADE-73A0-46D0-B067-930912FC6B9A}" type="slidenum">
              <a:rPr lang="en-US"/>
              <a:pPr/>
              <a:t>45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67672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A9A1D-9CE0-470E-BAB0-8A59B85EEDF0}" type="slidenum">
              <a:rPr lang="en-US"/>
              <a:pPr/>
              <a:t>46</a:t>
            </a:fld>
            <a:endParaRPr lang="en-US"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a:t>In order to analyze data, it must first be collected. </a:t>
            </a:r>
          </a:p>
        </p:txBody>
      </p:sp>
    </p:spTree>
    <p:extLst>
      <p:ext uri="{BB962C8B-B14F-4D97-AF65-F5344CB8AC3E}">
        <p14:creationId xmlns:p14="http://schemas.microsoft.com/office/powerpoint/2010/main" val="786440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C8E9E-DA44-488B-A499-F4377D62FB48}" type="slidenum">
              <a:rPr lang="en-US"/>
              <a:pPr/>
              <a:t>47</a:t>
            </a:fld>
            <a:endParaRPr lang="en-US"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dirty="0"/>
              <a:t>List what the data is (i.e., Calls for Service based on location, time of day, type of response, photographs, etc.).  You also need to provide the source of the data or where you obtained</a:t>
            </a:r>
            <a:r>
              <a:rPr lang="en-US" baseline="0" dirty="0"/>
              <a:t> it from </a:t>
            </a:r>
            <a:r>
              <a:rPr lang="en-US" dirty="0"/>
              <a:t>(i.e., CAD system, UCR, Citizen Survey, etc.) and the time period in which the data is collected, (i.e., January 1, 2014 to December 31, 2014, 0800 hours through 1600 hours, etc.).</a:t>
            </a:r>
          </a:p>
          <a:p>
            <a:endParaRPr lang="en-US" dirty="0"/>
          </a:p>
        </p:txBody>
      </p:sp>
    </p:spTree>
    <p:extLst>
      <p:ext uri="{BB962C8B-B14F-4D97-AF65-F5344CB8AC3E}">
        <p14:creationId xmlns:p14="http://schemas.microsoft.com/office/powerpoint/2010/main" val="2097993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0E7EA-F79D-48DC-90BD-7659561BECCD}" type="slidenum">
              <a:rPr lang="en-US"/>
              <a:pPr/>
              <a:t>48</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dirty="0"/>
              <a:t>Once the data has been collected, it needs to be collated or arranged so that It can be easily reviewed. </a:t>
            </a:r>
          </a:p>
          <a:p>
            <a:endParaRPr lang="en-US" dirty="0"/>
          </a:p>
        </p:txBody>
      </p:sp>
    </p:spTree>
    <p:extLst>
      <p:ext uri="{BB962C8B-B14F-4D97-AF65-F5344CB8AC3E}">
        <p14:creationId xmlns:p14="http://schemas.microsoft.com/office/powerpoint/2010/main" val="1449897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3A744-6CAC-45AC-B7CE-2C08DC377BB9}" type="slidenum">
              <a:rPr lang="en-US"/>
              <a:pPr/>
              <a:t>49</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8356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74D35-C3A3-43F7-AD6C-33400535674F}" type="slidenum">
              <a:rPr lang="en-US"/>
              <a:pPr/>
              <a:t>50</a:t>
            </a:fld>
            <a:endParaRPr lang="en-US" dirty="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aseline="0" dirty="0"/>
              <a:t>This may be in the form of a table or graphical chart.  But remember, data tables and graphical charts are not an analysis!</a:t>
            </a:r>
            <a:endParaRPr lang="en-US" dirty="0"/>
          </a:p>
        </p:txBody>
      </p:sp>
    </p:spTree>
    <p:extLst>
      <p:ext uri="{BB962C8B-B14F-4D97-AF65-F5344CB8AC3E}">
        <p14:creationId xmlns:p14="http://schemas.microsoft.com/office/powerpoint/2010/main" val="1423453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2DD4C-1322-4F51-A392-F778618D2E51}" type="slidenum">
              <a:rPr lang="en-US"/>
              <a:pPr/>
              <a:t>51</a:t>
            </a:fld>
            <a:endParaRPr 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After</a:t>
            </a:r>
            <a:r>
              <a:rPr lang="en-US" baseline="0" dirty="0"/>
              <a:t> the data has been collated, critically review the data to identify patterns or trends.</a:t>
            </a:r>
            <a:endParaRPr lang="en-US" dirty="0"/>
          </a:p>
        </p:txBody>
      </p:sp>
    </p:spTree>
    <p:extLst>
      <p:ext uri="{BB962C8B-B14F-4D97-AF65-F5344CB8AC3E}">
        <p14:creationId xmlns:p14="http://schemas.microsoft.com/office/powerpoint/2010/main" val="1168190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E65C5-8626-4A1D-B8F3-EA69C05592FF}" type="slidenum">
              <a:rPr lang="en-US"/>
              <a:pPr/>
              <a:t>52</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Raw data does not explain anything</a:t>
            </a:r>
            <a:r>
              <a:rPr lang="en-US" baseline="0" dirty="0"/>
              <a:t> and is o</a:t>
            </a:r>
            <a:r>
              <a:rPr lang="en-US" dirty="0"/>
              <a:t>pen to interpretation.  As</a:t>
            </a:r>
            <a:r>
              <a:rPr lang="en-US" baseline="0" dirty="0"/>
              <a:t> such, carefully review the data to identify any significant patterns or trends by identifying the W’s:  </a:t>
            </a:r>
            <a:r>
              <a:rPr lang="en-US" dirty="0"/>
              <a:t>What pattern/trend is occurring?  Is property</a:t>
            </a:r>
            <a:r>
              <a:rPr lang="en-US" baseline="0" dirty="0"/>
              <a:t> crime increasing or the number of grievances decreasing?  </a:t>
            </a:r>
            <a:r>
              <a:rPr lang="en-US" dirty="0"/>
              <a:t>Where does the patter/trend occur?  Is there a specific location that is</a:t>
            </a:r>
            <a:r>
              <a:rPr lang="en-US" baseline="0" dirty="0"/>
              <a:t> experiencing a sharp increase in injury accidents?  </a:t>
            </a:r>
            <a:r>
              <a:rPr lang="en-US" dirty="0"/>
              <a:t>When does the patter/trend occur?  Did grievances</a:t>
            </a:r>
            <a:r>
              <a:rPr lang="en-US" baseline="0" dirty="0"/>
              <a:t> increase in one year, but not the others during the accreditation period?  </a:t>
            </a:r>
            <a:r>
              <a:rPr lang="en-US" dirty="0"/>
              <a:t>Who is working when the patter/trend is occurring?  Is</a:t>
            </a:r>
            <a:r>
              <a:rPr lang="en-US" baseline="0" dirty="0"/>
              <a:t> the deployment of a Taser more prevalent with specific officers?  </a:t>
            </a:r>
            <a:r>
              <a:rPr lang="en-US" dirty="0"/>
              <a:t>Why is this pattern/trend occurring?  There may be valid reasons for</a:t>
            </a:r>
            <a:r>
              <a:rPr lang="en-US" baseline="0" dirty="0"/>
              <a:t> the pattern or trend.</a:t>
            </a:r>
            <a:endParaRPr lang="en-US" dirty="0"/>
          </a:p>
          <a:p>
            <a:endParaRPr lang="en-US" dirty="0"/>
          </a:p>
        </p:txBody>
      </p:sp>
    </p:spTree>
    <p:extLst>
      <p:ext uri="{BB962C8B-B14F-4D97-AF65-F5344CB8AC3E}">
        <p14:creationId xmlns:p14="http://schemas.microsoft.com/office/powerpoint/2010/main" val="147853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7</a:t>
            </a:fld>
            <a:endParaRPr lang="th-TH"/>
          </a:p>
        </p:txBody>
      </p:sp>
    </p:spTree>
    <p:extLst>
      <p:ext uri="{BB962C8B-B14F-4D97-AF65-F5344CB8AC3E}">
        <p14:creationId xmlns:p14="http://schemas.microsoft.com/office/powerpoint/2010/main" val="2989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213DE-D8B0-4252-9770-14E813D8C81B}" type="slidenum">
              <a:rPr lang="en-US"/>
              <a:pPr/>
              <a:t>53</a:t>
            </a:fld>
            <a:endParaRPr 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a:t>Once you’ve identified patterns</a:t>
            </a:r>
            <a:r>
              <a:rPr lang="en-US" baseline="0" dirty="0"/>
              <a:t> or trends, you need to identify the cause or effect it has on the agency.</a:t>
            </a:r>
            <a:endParaRPr lang="en-US" dirty="0"/>
          </a:p>
        </p:txBody>
      </p:sp>
    </p:spTree>
    <p:extLst>
      <p:ext uri="{BB962C8B-B14F-4D97-AF65-F5344CB8AC3E}">
        <p14:creationId xmlns:p14="http://schemas.microsoft.com/office/powerpoint/2010/main" val="1205910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99614-982F-41C9-BA8D-61150FE904DB}" type="slidenum">
              <a:rPr lang="en-US"/>
              <a:pPr/>
              <a:t>54</a:t>
            </a:fld>
            <a:endParaRPr lang="en-US"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aseline="0" dirty="0"/>
              <a:t>It is this information that has critical importance to the agency.  Has the number of grievances increased just prior to contract negotiations?  Is there a particular shift or district which experiences the highest number of pursuits?  </a:t>
            </a:r>
            <a:endParaRPr lang="en-US" dirty="0"/>
          </a:p>
        </p:txBody>
      </p:sp>
    </p:spTree>
    <p:extLst>
      <p:ext uri="{BB962C8B-B14F-4D97-AF65-F5344CB8AC3E}">
        <p14:creationId xmlns:p14="http://schemas.microsoft.com/office/powerpoint/2010/main" val="1942412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214E9-42AD-4607-AE6D-83103810409C}" type="slidenum">
              <a:rPr lang="en-US"/>
              <a:pPr/>
              <a:t>55</a:t>
            </a:fld>
            <a:endParaRPr lang="en-US"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dirty="0"/>
              <a:t>With</a:t>
            </a:r>
            <a:r>
              <a:rPr lang="en-US" baseline="0" dirty="0"/>
              <a:t> the data collected and collated, trends identified, and impact or effect on the agency reviewed, the final step is to document and report your findings.</a:t>
            </a:r>
            <a:endParaRPr lang="en-US" dirty="0"/>
          </a:p>
        </p:txBody>
      </p:sp>
    </p:spTree>
    <p:extLst>
      <p:ext uri="{BB962C8B-B14F-4D97-AF65-F5344CB8AC3E}">
        <p14:creationId xmlns:p14="http://schemas.microsoft.com/office/powerpoint/2010/main" val="72351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taught in the Police Academy, if its not in writing, it didn’t happen.</a:t>
            </a:r>
          </a:p>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56</a:t>
            </a:fld>
            <a:endParaRPr lang="th-TH"/>
          </a:p>
        </p:txBody>
      </p:sp>
    </p:spTree>
    <p:extLst>
      <p:ext uri="{BB962C8B-B14F-4D97-AF65-F5344CB8AC3E}">
        <p14:creationId xmlns:p14="http://schemas.microsoft.com/office/powerpoint/2010/main" val="32515537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F2F5A-44FB-4804-82A2-C8E51A76EF04}" type="slidenum">
              <a:rPr lang="en-US"/>
              <a:pPr/>
              <a:t>58</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a:t>All analyses</a:t>
            </a:r>
            <a:r>
              <a:rPr lang="en-US" baseline="0" dirty="0"/>
              <a:t> should include recommendations for action based on the data and information reviewed.</a:t>
            </a:r>
            <a:endParaRPr lang="en-US" dirty="0"/>
          </a:p>
        </p:txBody>
      </p:sp>
    </p:spTree>
    <p:extLst>
      <p:ext uri="{BB962C8B-B14F-4D97-AF65-F5344CB8AC3E}">
        <p14:creationId xmlns:p14="http://schemas.microsoft.com/office/powerpoint/2010/main" val="397679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66</a:t>
            </a:fld>
            <a:endParaRPr lang="th-TH"/>
          </a:p>
        </p:txBody>
      </p:sp>
    </p:spTree>
    <p:extLst>
      <p:ext uri="{BB962C8B-B14F-4D97-AF65-F5344CB8AC3E}">
        <p14:creationId xmlns:p14="http://schemas.microsoft.com/office/powerpoint/2010/main" val="1029099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67</a:t>
            </a:fld>
            <a:endParaRPr lang="th-TH"/>
          </a:p>
        </p:txBody>
      </p:sp>
    </p:spTree>
    <p:extLst>
      <p:ext uri="{BB962C8B-B14F-4D97-AF65-F5344CB8AC3E}">
        <p14:creationId xmlns:p14="http://schemas.microsoft.com/office/powerpoint/2010/main" val="1029099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68</a:t>
            </a:fld>
            <a:endParaRPr lang="th-TH"/>
          </a:p>
        </p:txBody>
      </p:sp>
    </p:spTree>
    <p:extLst>
      <p:ext uri="{BB962C8B-B14F-4D97-AF65-F5344CB8AC3E}">
        <p14:creationId xmlns:p14="http://schemas.microsoft.com/office/powerpoint/2010/main" val="1029099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accreditation process is designed so an agency will show compliance over a three year period.  The standard (or agency policy) will determine how many proofs should be in the file. The Commission adopted Appendix G to give instruction and guidance on how to provide proof. The appendix indicates the minimum number of proofs that should be in the file. CALEA strongly recommends agencies to use Appendix G to determine the amount of proofs for the file. The Appendix also provides a chart that specifically addresses time sensitive proofs. Again, agencies should use the chart to determine the number of time sensitive proofs. </a:t>
            </a:r>
          </a:p>
          <a:p>
            <a:r>
              <a:rPr lang="en-US" baseline="0" dirty="0"/>
              <a:t>We will look at the appendix together during the session.</a:t>
            </a:r>
          </a:p>
          <a:p>
            <a:endParaRPr lang="en-US" b="1" baseline="0"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70</a:t>
            </a:fld>
            <a:endParaRPr lang="th-TH"/>
          </a:p>
        </p:txBody>
      </p:sp>
    </p:spTree>
    <p:extLst>
      <p:ext uri="{BB962C8B-B14F-4D97-AF65-F5344CB8AC3E}">
        <p14:creationId xmlns:p14="http://schemas.microsoft.com/office/powerpoint/2010/main" val="3380664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72</a:t>
            </a:fld>
            <a:endParaRPr lang="th-TH"/>
          </a:p>
        </p:txBody>
      </p:sp>
    </p:spTree>
    <p:extLst>
      <p:ext uri="{BB962C8B-B14F-4D97-AF65-F5344CB8AC3E}">
        <p14:creationId xmlns:p14="http://schemas.microsoft.com/office/powerpoint/2010/main" val="376251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STANDARD STATEMENT indicates there</a:t>
            </a:r>
            <a:r>
              <a:rPr lang="en-US" baseline="0" dirty="0"/>
              <a:t> must be an activity performed, such as report, review, analysis, inspection, test, survey, audit and/or inventory, the standard is considered an Activity Required Standard</a:t>
            </a:r>
          </a:p>
        </p:txBody>
      </p:sp>
      <p:sp>
        <p:nvSpPr>
          <p:cNvPr id="4" name="Slide Number Placeholder 3"/>
          <p:cNvSpPr>
            <a:spLocks noGrp="1"/>
          </p:cNvSpPr>
          <p:nvPr>
            <p:ph type="sldNum" sz="quarter" idx="10"/>
          </p:nvPr>
        </p:nvSpPr>
        <p:spPr/>
        <p:txBody>
          <a:bodyPr/>
          <a:lstStyle/>
          <a:p>
            <a:fld id="{601E36E1-A821-42F8-B4F7-F3A9A8C9D15E}" type="slidenum">
              <a:rPr lang="th-TH" smtClean="0"/>
              <a:pPr/>
              <a:t>8</a:t>
            </a:fld>
            <a:endParaRPr lang="th-TH"/>
          </a:p>
        </p:txBody>
      </p:sp>
    </p:spTree>
    <p:extLst>
      <p:ext uri="{BB962C8B-B14F-4D97-AF65-F5344CB8AC3E}">
        <p14:creationId xmlns:p14="http://schemas.microsoft.com/office/powerpoint/2010/main" val="1641713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77</a:t>
            </a:fld>
            <a:endParaRPr lang="th-TH"/>
          </a:p>
        </p:txBody>
      </p:sp>
    </p:spTree>
    <p:extLst>
      <p:ext uri="{BB962C8B-B14F-4D97-AF65-F5344CB8AC3E}">
        <p14:creationId xmlns:p14="http://schemas.microsoft.com/office/powerpoint/2010/main" val="2766192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601E36E1-A821-42F8-B4F7-F3A9A8C9D15E}" type="slidenum">
              <a:rPr lang="th-TH" smtClean="0"/>
              <a:pPr/>
              <a:t>84</a:t>
            </a:fld>
            <a:endParaRPr lang="th-TH"/>
          </a:p>
        </p:txBody>
      </p:sp>
    </p:spTree>
    <p:extLst>
      <p:ext uri="{BB962C8B-B14F-4D97-AF65-F5344CB8AC3E}">
        <p14:creationId xmlns:p14="http://schemas.microsoft.com/office/powerpoint/2010/main" val="85456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STANDARD STATEMENT indicates there</a:t>
            </a:r>
            <a:r>
              <a:rPr lang="en-US" baseline="0" dirty="0"/>
              <a:t> must be an activity performed, such as report, review, analysis, inspection, test, survey, audit and/or inventory, the standard is considered an Activity Required Standard</a:t>
            </a:r>
          </a:p>
        </p:txBody>
      </p:sp>
      <p:sp>
        <p:nvSpPr>
          <p:cNvPr id="4" name="Slide Number Placeholder 3"/>
          <p:cNvSpPr>
            <a:spLocks noGrp="1"/>
          </p:cNvSpPr>
          <p:nvPr>
            <p:ph type="sldNum" sz="quarter" idx="10"/>
          </p:nvPr>
        </p:nvSpPr>
        <p:spPr/>
        <p:txBody>
          <a:bodyPr/>
          <a:lstStyle/>
          <a:p>
            <a:fld id="{601E36E1-A821-42F8-B4F7-F3A9A8C9D15E}" type="slidenum">
              <a:rPr lang="th-TH" smtClean="0"/>
              <a:pPr/>
              <a:t>9</a:t>
            </a:fld>
            <a:endParaRPr lang="th-TH"/>
          </a:p>
        </p:txBody>
      </p:sp>
    </p:spTree>
    <p:extLst>
      <p:ext uri="{BB962C8B-B14F-4D97-AF65-F5344CB8AC3E}">
        <p14:creationId xmlns:p14="http://schemas.microsoft.com/office/powerpoint/2010/main" val="105415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69" rtl="0" eaLnBrk="1" fontAlgn="auto" latinLnBrk="0" hangingPunct="1">
              <a:lnSpc>
                <a:spcPct val="100000"/>
              </a:lnSpc>
              <a:spcBef>
                <a:spcPts val="0"/>
              </a:spcBef>
              <a:spcAft>
                <a:spcPts val="0"/>
              </a:spcAft>
              <a:buClrTx/>
              <a:buSzTx/>
              <a:buFontTx/>
              <a:buNone/>
              <a:tabLst/>
              <a:defRPr/>
            </a:pPr>
            <a:r>
              <a:rPr lang="en-US" dirty="0"/>
              <a:t>In this example from the Public</a:t>
            </a:r>
            <a:r>
              <a:rPr lang="en-US" baseline="0" dirty="0"/>
              <a:t> Safety Training Academy standards, an activity is required, but a specific time period is not noted.  In addition, a written directive is not required for compliance.</a:t>
            </a:r>
            <a:endParaRPr lang="en-US" dirty="0"/>
          </a:p>
          <a:p>
            <a:pPr marL="0" marR="0" indent="0" algn="l" defTabSz="914269" rtl="0" eaLnBrk="1" fontAlgn="auto" latinLnBrk="0" hangingPunct="1">
              <a:lnSpc>
                <a:spcPct val="100000"/>
              </a:lnSpc>
              <a:spcBef>
                <a:spcPts val="0"/>
              </a:spcBef>
              <a:spcAft>
                <a:spcPts val="0"/>
              </a:spcAft>
              <a:buClrTx/>
              <a:buSzTx/>
              <a:buFontTx/>
              <a:buNone/>
              <a:tabLst/>
              <a:defRPr/>
            </a:pPr>
            <a:endParaRPr lang="en-US" dirty="0"/>
          </a:p>
          <a:p>
            <a:endParaRPr lang="th-TH"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10</a:t>
            </a:fld>
            <a:endParaRPr lang="th-TH"/>
          </a:p>
        </p:txBody>
      </p:sp>
    </p:spTree>
    <p:extLst>
      <p:ext uri="{BB962C8B-B14F-4D97-AF65-F5344CB8AC3E}">
        <p14:creationId xmlns:p14="http://schemas.microsoft.com/office/powerpoint/2010/main" val="55628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Activity required standards may or may not require the creation of a written directive.  </a:t>
            </a:r>
            <a:endParaRPr lang="en-US" dirty="0"/>
          </a:p>
        </p:txBody>
      </p:sp>
      <p:sp>
        <p:nvSpPr>
          <p:cNvPr id="4" name="Slide Number Placeholder 3"/>
          <p:cNvSpPr>
            <a:spLocks noGrp="1"/>
          </p:cNvSpPr>
          <p:nvPr>
            <p:ph type="sldNum" sz="quarter" idx="10"/>
          </p:nvPr>
        </p:nvSpPr>
        <p:spPr/>
        <p:txBody>
          <a:bodyPr/>
          <a:lstStyle/>
          <a:p>
            <a:fld id="{601E36E1-A821-42F8-B4F7-F3A9A8C9D15E}" type="slidenum">
              <a:rPr lang="th-TH" smtClean="0"/>
              <a:pPr/>
              <a:t>11</a:t>
            </a:fld>
            <a:endParaRPr lang="th-TH"/>
          </a:p>
        </p:txBody>
      </p:sp>
    </p:spTree>
    <p:extLst>
      <p:ext uri="{BB962C8B-B14F-4D97-AF65-F5344CB8AC3E}">
        <p14:creationId xmlns:p14="http://schemas.microsoft.com/office/powerpoint/2010/main" val="298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19568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2993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17358015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9788113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0" y="1140631"/>
            <a:ext cx="9144000" cy="2283702"/>
          </a:xfrm>
          <a:prstGeom prst="rect">
            <a:avLst/>
          </a:prstGeom>
        </p:spPr>
        <p:txBody>
          <a:bodyPr vert="horz" wrap="square" lIns="0" tIns="0" rIns="0" bIns="0" rtlCol="0">
            <a:sp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686824" y="6488668"/>
            <a:ext cx="457176" cy="369332"/>
          </a:xfrm>
          <a:prstGeom prst="rect">
            <a:avLst/>
          </a:prstGeom>
          <a:noFill/>
        </p:spPr>
        <p:txBody>
          <a:bodyPr wrap="none" rtlCol="0">
            <a:spAutoFit/>
          </a:bodyPr>
          <a:lstStyle/>
          <a:p>
            <a:fld id="{94FEBCB8-18AA-5245-A31A-CF8C6EAE9C0B}" type="slidenum">
              <a:rPr lang="en-US" smtClean="0"/>
              <a:t>‹#›</a:t>
            </a:fld>
            <a:endParaRPr lang="en-US" dirty="0"/>
          </a:p>
        </p:txBody>
      </p:sp>
    </p:spTree>
    <p:extLst>
      <p:ext uri="{BB962C8B-B14F-4D97-AF65-F5344CB8AC3E}">
        <p14:creationId xmlns:p14="http://schemas.microsoft.com/office/powerpoint/2010/main" val="6455756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6951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6600718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89461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64797"/>
          </a:xfrm>
        </p:spPr>
        <p:txBody>
          <a:bodyPr/>
          <a:lstStyle>
            <a:lvl1pPr algn="ctr">
              <a:defRPr b="0">
                <a:effectLst/>
              </a:defRPr>
            </a:lvl1pPr>
          </a:lstStyle>
          <a:p>
            <a:r>
              <a:rPr lang="en-US" dirty="0"/>
              <a:t>Click to edit Master title style</a:t>
            </a:r>
          </a:p>
        </p:txBody>
      </p:sp>
      <p:sp>
        <p:nvSpPr>
          <p:cNvPr id="3" name="Content Placeholder 2"/>
          <p:cNvSpPr>
            <a:spLocks noGrp="1"/>
          </p:cNvSpPr>
          <p:nvPr>
            <p:ph idx="1"/>
          </p:nvPr>
        </p:nvSpPr>
        <p:spPr>
          <a:xfrm>
            <a:off x="-15240" y="1143000"/>
            <a:ext cx="8382000" cy="2210862"/>
          </a:xfrm>
        </p:spPr>
        <p:txBody>
          <a:bodyPr/>
          <a:lstStyle>
            <a:lvl1pPr marL="863600" indent="-406400">
              <a:lnSpc>
                <a:spcPct val="90000"/>
              </a:lnSpc>
              <a:tabLst/>
              <a:defRPr/>
            </a:lvl1pPr>
            <a:lvl2pPr marL="1320800" indent="-406400">
              <a:lnSpc>
                <a:spcPct val="90000"/>
              </a:lnSpc>
              <a:tabLst/>
              <a:defRPr/>
            </a:lvl2pPr>
            <a:lvl3pPr>
              <a:lnSpc>
                <a:spcPct val="90000"/>
              </a:lnSpc>
              <a:defRPr/>
            </a:lvl3pPr>
            <a:lvl4pPr>
              <a:lnSpc>
                <a:spcPct val="90000"/>
              </a:lnSpc>
              <a:defRPr/>
            </a:lvl4pPr>
            <a:lvl5pPr>
              <a:lnSpc>
                <a:spcPct val="9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6359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21034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83324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05975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012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6046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0" y="911621"/>
            <a:ext cx="9159875" cy="78979"/>
          </a:xfrm>
          <a:prstGeom prst="rect">
            <a:avLst/>
          </a:prstGeom>
          <a:noFill/>
        </p:spPr>
      </p:pic>
      <p:sp>
        <p:nvSpPr>
          <p:cNvPr id="2" name="Title Placeholder 1"/>
          <p:cNvSpPr>
            <a:spLocks noGrp="1"/>
          </p:cNvSpPr>
          <p:nvPr>
            <p:ph type="title"/>
          </p:nvPr>
        </p:nvSpPr>
        <p:spPr>
          <a:xfrm>
            <a:off x="1295400" y="152400"/>
            <a:ext cx="73152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990600"/>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76199"/>
            <a:ext cx="1190148" cy="835421"/>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6239000"/>
            <a:ext cx="2133600" cy="62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8997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8" r:id="rId13"/>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19686"/>
      </p:ext>
    </p:extLst>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javascript:standardsMaster.SelectTreeNode(8167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7.xml"/><Relationship Id="rId7" Type="http://schemas.openxmlformats.org/officeDocument/2006/relationships/image" Target="../media/image24.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4" Type="http://schemas.openxmlformats.org/officeDocument/2006/relationships/oleObject" Target="../embeddings/oleObject1.bin"/><Relationship Id="rId9" Type="http://schemas.openxmlformats.org/officeDocument/2006/relationships/image" Target="../media/image25.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mailto:vdauro@calea.org" TargetMode="External"/><Relationship Id="rId2" Type="http://schemas.openxmlformats.org/officeDocument/2006/relationships/hyperlink" Target="mailto:dshaw@calea.org" TargetMode="Externa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38100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kern="0" dirty="0">
                <a:solidFill>
                  <a:srgbClr val="002060"/>
                </a:solidFill>
                <a:effectLst>
                  <a:outerShdw blurRad="38100" dist="38100" dir="2700000" algn="tl">
                    <a:srgbClr val="000000">
                      <a:alpha val="43137"/>
                    </a:srgbClr>
                  </a:outerShdw>
                </a:effectLst>
                <a:latin typeface="+mj-lt"/>
                <a:ea typeface="+mj-ea"/>
                <a:cs typeface="+mj-cs"/>
              </a:rPr>
              <a:t>MANAGING TIME SENSITIVE AND ACTIVITY REQUIRED STANDARDS</a:t>
            </a:r>
            <a:endParaRPr lang="en-US" sz="3200" b="1" kern="0" dirty="0">
              <a:solidFill>
                <a:srgbClr val="002060"/>
              </a:solidFill>
              <a:effectLst>
                <a:outerShdw blurRad="38100" dist="38100" dir="2700000" algn="tl">
                  <a:srgbClr val="000000">
                    <a:alpha val="43137"/>
                  </a:srgbClr>
                </a:outerShdw>
              </a:effectLst>
              <a:latin typeface="+mj-lt"/>
              <a:ea typeface="+mj-ea"/>
              <a:cs typeface="+mj-cs"/>
            </a:endParaRPr>
          </a:p>
          <a:p>
            <a:pPr algn="ctr" fontAlgn="base">
              <a:spcBef>
                <a:spcPct val="0"/>
              </a:spcBef>
              <a:spcAft>
                <a:spcPct val="0"/>
              </a:spcAft>
              <a:defRPr/>
            </a:pPr>
            <a:r>
              <a:rPr lang="en-US" b="1" kern="0" dirty="0">
                <a:solidFill>
                  <a:srgbClr val="002060"/>
                </a:solidFill>
                <a:effectLst>
                  <a:outerShdw blurRad="38100" dist="38100" dir="2700000" algn="tl">
                    <a:srgbClr val="000000">
                      <a:alpha val="43137"/>
                    </a:srgbClr>
                  </a:outerShdw>
                </a:effectLst>
                <a:latin typeface="+mj-lt"/>
                <a:ea typeface="+mj-ea"/>
                <a:cs typeface="+mj-cs"/>
              </a:rPr>
              <a:t>Presented by:</a:t>
            </a:r>
          </a:p>
        </p:txBody>
      </p:sp>
      <p:pic>
        <p:nvPicPr>
          <p:cNvPr id="4" name="Picture 10" descr="F:\Graphics and Forms\Corporate Logos\GoldStandar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304800"/>
            <a:ext cx="4876799" cy="3340622"/>
          </a:xfrm>
          <a:prstGeom prst="rect">
            <a:avLst/>
          </a:prstGeom>
          <a:noFill/>
          <a:ln w="9525">
            <a:noFill/>
            <a:miter lim="800000"/>
            <a:headEnd/>
            <a:tailEnd/>
          </a:ln>
        </p:spPr>
      </p:pic>
      <p:sp>
        <p:nvSpPr>
          <p:cNvPr id="2" name="Rectangle 1"/>
          <p:cNvSpPr/>
          <p:nvPr/>
        </p:nvSpPr>
        <p:spPr>
          <a:xfrm>
            <a:off x="4572000" y="5943600"/>
            <a:ext cx="4572000" cy="738664"/>
          </a:xfrm>
          <a:prstGeom prst="rect">
            <a:avLst/>
          </a:prstGeom>
        </p:spPr>
        <p:txBody>
          <a:bodyPr>
            <a:spAutoFit/>
          </a:bodyPr>
          <a:lstStyle/>
          <a:p>
            <a:pPr algn="ctr" fontAlgn="base">
              <a:spcBef>
                <a:spcPct val="0"/>
              </a:spcBef>
              <a:spcAft>
                <a:spcPct val="0"/>
              </a:spcAft>
              <a:defRPr/>
            </a:pPr>
            <a:r>
              <a:rPr lang="en-US" sz="2400" b="1" kern="0" dirty="0">
                <a:solidFill>
                  <a:srgbClr val="002060"/>
                </a:solidFill>
                <a:effectLst>
                  <a:outerShdw blurRad="38100" dist="38100" dir="2700000" algn="tl">
                    <a:srgbClr val="000000">
                      <a:alpha val="43137"/>
                    </a:srgbClr>
                  </a:outerShdw>
                </a:effectLst>
              </a:rPr>
              <a:t>Dan Shaw</a:t>
            </a:r>
          </a:p>
          <a:p>
            <a:pPr algn="ctr" fontAlgn="base">
              <a:spcBef>
                <a:spcPct val="0"/>
              </a:spcBef>
              <a:spcAft>
                <a:spcPct val="0"/>
              </a:spcAft>
              <a:defRPr/>
            </a:pPr>
            <a:r>
              <a:rPr lang="en-US" b="1" kern="0" dirty="0">
                <a:solidFill>
                  <a:srgbClr val="002060"/>
                </a:solidFill>
                <a:effectLst>
                  <a:outerShdw blurRad="38100" dist="38100" dir="2700000" algn="tl">
                    <a:srgbClr val="000000">
                      <a:alpha val="43137"/>
                    </a:srgbClr>
                  </a:outerShdw>
                </a:effectLst>
              </a:rPr>
              <a:t>Great Lakes Regional Program Manager</a:t>
            </a:r>
          </a:p>
        </p:txBody>
      </p:sp>
      <p:sp>
        <p:nvSpPr>
          <p:cNvPr id="5" name="Rectangle 4"/>
          <p:cNvSpPr/>
          <p:nvPr/>
        </p:nvSpPr>
        <p:spPr>
          <a:xfrm>
            <a:off x="0" y="5943600"/>
            <a:ext cx="4572000" cy="738664"/>
          </a:xfrm>
          <a:prstGeom prst="rect">
            <a:avLst/>
          </a:prstGeom>
        </p:spPr>
        <p:txBody>
          <a:bodyPr>
            <a:spAutoFit/>
          </a:bodyPr>
          <a:lstStyle/>
          <a:p>
            <a:pPr algn="ctr" fontAlgn="base">
              <a:spcBef>
                <a:spcPct val="0"/>
              </a:spcBef>
              <a:spcAft>
                <a:spcPct val="0"/>
              </a:spcAft>
              <a:defRPr/>
            </a:pPr>
            <a:r>
              <a:rPr lang="en-US" sz="2400" b="1" kern="0" dirty="0">
                <a:solidFill>
                  <a:srgbClr val="002060"/>
                </a:solidFill>
                <a:effectLst>
                  <a:outerShdw blurRad="38100" dist="38100" dir="2700000" algn="tl">
                    <a:srgbClr val="000000">
                      <a:alpha val="43137"/>
                    </a:srgbClr>
                  </a:outerShdw>
                </a:effectLst>
              </a:rPr>
              <a:t>Vince Dauro</a:t>
            </a:r>
          </a:p>
          <a:p>
            <a:pPr algn="ctr" fontAlgn="base">
              <a:spcBef>
                <a:spcPct val="0"/>
              </a:spcBef>
              <a:spcAft>
                <a:spcPct val="0"/>
              </a:spcAft>
              <a:defRPr/>
            </a:pPr>
            <a:r>
              <a:rPr lang="en-US" b="1" kern="0" dirty="0">
                <a:solidFill>
                  <a:srgbClr val="002060"/>
                </a:solidFill>
                <a:effectLst>
                  <a:outerShdw blurRad="38100" dist="38100" dir="2700000" algn="tl">
                    <a:srgbClr val="000000">
                      <a:alpha val="43137"/>
                    </a:srgbClr>
                  </a:outerShdw>
                </a:effectLst>
              </a:rPr>
              <a:t>Southeast Regional Program Manager</a:t>
            </a:r>
          </a:p>
        </p:txBody>
      </p:sp>
    </p:spTree>
    <p:extLst>
      <p:ext uri="{BB962C8B-B14F-4D97-AF65-F5344CB8AC3E}">
        <p14:creationId xmlns:p14="http://schemas.microsoft.com/office/powerpoint/2010/main" val="1102279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n-US" dirty="0">
                <a:effectLst/>
              </a:rPr>
              <a:t>        Activity Required Standards</a:t>
            </a:r>
            <a:endParaRPr lang="en-US" dirty="0">
              <a:solidFill>
                <a:schemeClr val="accent1"/>
              </a:solidFill>
              <a:effectLst/>
            </a:endParaRPr>
          </a:p>
        </p:txBody>
      </p:sp>
      <p:sp>
        <p:nvSpPr>
          <p:cNvPr id="2" name="Content Placeholder 1"/>
          <p:cNvSpPr>
            <a:spLocks noGrp="1"/>
          </p:cNvSpPr>
          <p:nvPr>
            <p:ph idx="1"/>
          </p:nvPr>
        </p:nvSpPr>
        <p:spPr>
          <a:xfrm>
            <a:off x="-15240" y="1143000"/>
            <a:ext cx="8382000" cy="2985433"/>
          </a:xfrm>
        </p:spPr>
        <p:txBody>
          <a:bodyPr/>
          <a:lstStyle/>
          <a:p>
            <a:r>
              <a:rPr lang="en-US" b="1" dirty="0"/>
              <a:t>Training 6.2.2</a:t>
            </a:r>
          </a:p>
          <a:p>
            <a:endParaRPr lang="en-US" i="1" dirty="0"/>
          </a:p>
          <a:p>
            <a:pPr marL="457200" indent="0">
              <a:buNone/>
            </a:pPr>
            <a:r>
              <a:rPr lang="en-US" i="1" dirty="0"/>
              <a:t>The academy </a:t>
            </a:r>
            <a:r>
              <a:rPr lang="en-US" i="1" u="sng" dirty="0"/>
              <a:t>performs a needs assessment</a:t>
            </a:r>
            <a:r>
              <a:rPr lang="en-US" dirty="0"/>
              <a:t> </a:t>
            </a:r>
            <a:r>
              <a:rPr lang="en-US" i="1" dirty="0"/>
              <a:t>to determine what training to provide.</a:t>
            </a:r>
          </a:p>
          <a:p>
            <a:pPr marL="457200" indent="0">
              <a:buNone/>
            </a:pPr>
            <a:endParaRPr lang="en-US" sz="2800" i="1" dirty="0"/>
          </a:p>
          <a:p>
            <a:pPr marL="45720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33800"/>
            <a:ext cx="1828800" cy="1828800"/>
          </a:xfrm>
          <a:prstGeom prst="rect">
            <a:avLst/>
          </a:prstGeom>
        </p:spPr>
      </p:pic>
    </p:spTree>
    <p:extLst>
      <p:ext uri="{BB962C8B-B14F-4D97-AF65-F5344CB8AC3E}">
        <p14:creationId xmlns:p14="http://schemas.microsoft.com/office/powerpoint/2010/main" val="77360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        Activity Required Standards</a:t>
            </a:r>
          </a:p>
        </p:txBody>
      </p:sp>
      <p:sp>
        <p:nvSpPr>
          <p:cNvPr id="5" name="Content Placeholder 4"/>
          <p:cNvSpPr>
            <a:spLocks noGrp="1"/>
          </p:cNvSpPr>
          <p:nvPr>
            <p:ph idx="1"/>
          </p:nvPr>
        </p:nvSpPr>
        <p:spPr>
          <a:xfrm>
            <a:off x="-15240" y="1143000"/>
            <a:ext cx="8382000" cy="2068259"/>
          </a:xfrm>
        </p:spPr>
        <p:txBody>
          <a:bodyPr/>
          <a:lstStyle/>
          <a:p>
            <a:pPr marL="233363" indent="0">
              <a:buNone/>
            </a:pPr>
            <a:r>
              <a:rPr lang="en-US" dirty="0"/>
              <a:t>An Activity Required Standard:</a:t>
            </a:r>
          </a:p>
          <a:p>
            <a:pPr marL="971550" indent="-514350">
              <a:buFont typeface="+mj-lt"/>
              <a:buAutoNum type="arabicPeriod"/>
            </a:pPr>
            <a:r>
              <a:rPr lang="en-US" dirty="0"/>
              <a:t>Requires that a specific activity occurs</a:t>
            </a:r>
          </a:p>
          <a:p>
            <a:pPr marL="971550" indent="-514350">
              <a:buFont typeface="+mj-lt"/>
              <a:buAutoNum type="arabicPeriod"/>
            </a:pPr>
            <a:r>
              <a:rPr lang="en-US" b="1" dirty="0"/>
              <a:t>May or may not require a written directive</a:t>
            </a:r>
          </a:p>
          <a:p>
            <a:endParaRPr lang="en-US" dirty="0"/>
          </a:p>
        </p:txBody>
      </p:sp>
    </p:spTree>
    <p:extLst>
      <p:ext uri="{BB962C8B-B14F-4D97-AF65-F5344CB8AC3E}">
        <p14:creationId xmlns:p14="http://schemas.microsoft.com/office/powerpoint/2010/main" val="118159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16" y="1149178"/>
            <a:ext cx="9129584" cy="3077766"/>
          </a:xfrm>
          <a:prstGeom prst="rect">
            <a:avLst/>
          </a:prstGeom>
          <a:noFill/>
        </p:spPr>
        <p:txBody>
          <a:bodyPr wrap="square" rtlCol="0">
            <a:spAutoFit/>
          </a:bodyPr>
          <a:lstStyle/>
          <a:p>
            <a:pPr marL="233363"/>
            <a:r>
              <a:rPr lang="en-US" sz="2400" dirty="0"/>
              <a:t>Law Enforcement:</a:t>
            </a:r>
          </a:p>
          <a:p>
            <a:pPr marL="233363"/>
            <a:endParaRPr lang="en-US" sz="2400" dirty="0"/>
          </a:p>
          <a:p>
            <a:pPr marL="233363"/>
            <a:r>
              <a:rPr lang="en-US" sz="3600" dirty="0"/>
              <a:t>72.4.11   A </a:t>
            </a:r>
            <a:r>
              <a:rPr lang="en-US" sz="3600" u="sng" dirty="0">
                <a:solidFill>
                  <a:srgbClr val="FF0000"/>
                </a:solidFill>
              </a:rPr>
              <a:t>written directive </a:t>
            </a:r>
            <a:r>
              <a:rPr lang="en-US" sz="3600" dirty="0">
                <a:solidFill>
                  <a:srgbClr val="002060"/>
                </a:solidFill>
              </a:rPr>
              <a:t>requires a documented report of </a:t>
            </a:r>
            <a:r>
              <a:rPr lang="en-US" sz="3600" dirty="0"/>
              <a:t>all incidents </a:t>
            </a:r>
            <a:r>
              <a:rPr lang="en-US" sz="3600" dirty="0">
                <a:solidFill>
                  <a:srgbClr val="002060"/>
                </a:solidFill>
              </a:rPr>
              <a:t>that threaten the facility or any person therein.</a:t>
            </a:r>
          </a:p>
          <a:p>
            <a:pPr marL="233363"/>
            <a:endParaRPr lang="en-US" sz="2400" dirty="0">
              <a:solidFill>
                <a:srgbClr val="002060"/>
              </a:solidFill>
            </a:endParaRPr>
          </a:p>
          <a:p>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22322"/>
            <a:ext cx="1828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dirty="0">
                <a:effectLst/>
              </a:rPr>
              <a:t>        Activity Required Standards</a:t>
            </a:r>
          </a:p>
        </p:txBody>
      </p:sp>
    </p:spTree>
    <p:extLst>
      <p:ext uri="{BB962C8B-B14F-4D97-AF65-F5344CB8AC3E}">
        <p14:creationId xmlns:p14="http://schemas.microsoft.com/office/powerpoint/2010/main" val="4270829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4721"/>
            <a:ext cx="8382000" cy="2800767"/>
          </a:xfrm>
          <a:prstGeom prst="rect">
            <a:avLst/>
          </a:prstGeom>
          <a:noFill/>
        </p:spPr>
        <p:txBody>
          <a:bodyPr wrap="square" rtlCol="0">
            <a:spAutoFit/>
          </a:bodyPr>
          <a:lstStyle/>
          <a:p>
            <a:pPr marL="233363"/>
            <a:r>
              <a:rPr lang="en-US" sz="2400" dirty="0"/>
              <a:t>Communications:</a:t>
            </a:r>
          </a:p>
          <a:p>
            <a:pPr marL="233363"/>
            <a:endParaRPr lang="en-US" sz="2400" dirty="0"/>
          </a:p>
          <a:p>
            <a:pPr marL="233363"/>
            <a:r>
              <a:rPr lang="en-US" sz="3200" dirty="0"/>
              <a:t>6.8.5    A documented inspection of the computer records and security system is conducted on all passwords or access codes for violations and improper use at least quarterly.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66" y="3984465"/>
            <a:ext cx="2053737" cy="2005584"/>
          </a:xfrm>
          <a:prstGeom prst="rect">
            <a:avLst/>
          </a:prstGeom>
        </p:spPr>
      </p:pic>
      <p:sp>
        <p:nvSpPr>
          <p:cNvPr id="5" name="Title 1"/>
          <p:cNvSpPr>
            <a:spLocks noGrp="1"/>
          </p:cNvSpPr>
          <p:nvPr>
            <p:ph type="title"/>
          </p:nvPr>
        </p:nvSpPr>
        <p:spPr/>
        <p:txBody>
          <a:bodyPr/>
          <a:lstStyle/>
          <a:p>
            <a:r>
              <a:rPr lang="en-US" dirty="0">
                <a:effectLst/>
              </a:rPr>
              <a:t>        Activity Required Standards</a:t>
            </a:r>
          </a:p>
        </p:txBody>
      </p:sp>
    </p:spTree>
    <p:extLst>
      <p:ext uri="{BB962C8B-B14F-4D97-AF65-F5344CB8AC3E}">
        <p14:creationId xmlns:p14="http://schemas.microsoft.com/office/powerpoint/2010/main" val="9165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effectLst/>
              </a:rPr>
              <a:t>        Activity Required Standards</a:t>
            </a:r>
          </a:p>
        </p:txBody>
      </p:sp>
      <p:pic>
        <p:nvPicPr>
          <p:cNvPr id="7" name="Recorded Sound">
            <a:hlinkClick r:id="" action="ppaction://media"/>
          </p:cNvPr>
          <p:cNvPicPr>
            <a:picLocks noChangeAspect="1"/>
          </p:cNvPicPr>
          <p:nvPr>
            <a:audioFile r:link="rId1"/>
            <p:extLst>
              <p:ext uri="{DAA4B4D4-6D71-4841-9C94-3DE7FCFB9230}">
                <p14:media xmlns:p14="http://schemas.microsoft.com/office/powerpoint/2010/main" r:embed="rId2">
                  <p14:trim st="4000" end="9338.265299999999"/>
                </p14:media>
              </p:ext>
            </p:extLst>
          </p:nvPr>
        </p:nvPicPr>
        <p:blipFill>
          <a:blip r:embed="rId5"/>
          <a:stretch>
            <a:fillRect/>
          </a:stretch>
        </p:blipFill>
        <p:spPr>
          <a:xfrm>
            <a:off x="8309215" y="1067945"/>
            <a:ext cx="487363" cy="487363"/>
          </a:xfrm>
          <a:prstGeom prst="rect">
            <a:avLst/>
          </a:prstGeom>
        </p:spPr>
      </p:pic>
      <p:sp>
        <p:nvSpPr>
          <p:cNvPr id="8" name="Rectangle 7"/>
          <p:cNvSpPr/>
          <p:nvPr/>
        </p:nvSpPr>
        <p:spPr>
          <a:xfrm>
            <a:off x="611235" y="4818491"/>
            <a:ext cx="7941661" cy="707886"/>
          </a:xfrm>
          <a:prstGeom prst="rect">
            <a:avLst/>
          </a:prstGeom>
        </p:spPr>
        <p:txBody>
          <a:bodyPr wrap="none">
            <a:spAutoFit/>
          </a:bodyPr>
          <a:lstStyle/>
          <a:p>
            <a:r>
              <a:rPr lang="en-US" sz="4000" dirty="0"/>
              <a:t>“If its not in policy… it won’t happen”</a:t>
            </a:r>
          </a:p>
        </p:txBody>
      </p:sp>
      <p:sp>
        <p:nvSpPr>
          <p:cNvPr id="2" name="Rectangle 1"/>
          <p:cNvSpPr/>
          <p:nvPr/>
        </p:nvSpPr>
        <p:spPr>
          <a:xfrm>
            <a:off x="725535" y="1562100"/>
            <a:ext cx="7697980" cy="1862048"/>
          </a:xfrm>
          <a:prstGeom prst="rect">
            <a:avLst/>
          </a:prstGeom>
          <a:noFill/>
        </p:spPr>
        <p:txBody>
          <a:bodyPr wrap="square" lIns="91440" tIns="45720" rIns="91440" bIns="45720">
            <a:spAutoFit/>
          </a:bodyPr>
          <a:lstStyle/>
          <a:p>
            <a:pPr algn="ctr"/>
            <a:r>
              <a:rPr 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WARNING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46099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05" fill="hold"/>
                                        <p:tgtEl>
                                          <p:spTgt spid="7"/>
                                        </p:tgtEl>
                                      </p:cBhvr>
                                    </p:cmd>
                                  </p:childTnLst>
                                </p:cTn>
                              </p:par>
                            </p:childTnLst>
                          </p:cTn>
                        </p:par>
                        <p:par>
                          <p:cTn id="7" fill="hold">
                            <p:stCondLst>
                              <p:cond delay="3105"/>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effectLst/>
              </a:rPr>
              <a:t>        Activity Required Standards</a:t>
            </a:r>
          </a:p>
        </p:txBody>
      </p:sp>
      <p:sp>
        <p:nvSpPr>
          <p:cNvPr id="8" name="Rectangle 7"/>
          <p:cNvSpPr/>
          <p:nvPr/>
        </p:nvSpPr>
        <p:spPr>
          <a:xfrm>
            <a:off x="240844" y="4239741"/>
            <a:ext cx="8684493" cy="707886"/>
          </a:xfrm>
          <a:prstGeom prst="rect">
            <a:avLst/>
          </a:prstGeom>
        </p:spPr>
        <p:txBody>
          <a:bodyPr wrap="none">
            <a:spAutoFit/>
          </a:bodyPr>
          <a:lstStyle/>
          <a:p>
            <a:r>
              <a:rPr lang="en-US" sz="4000" dirty="0"/>
              <a:t>“Be cautious of exceeding the standard!”</a:t>
            </a:r>
          </a:p>
        </p:txBody>
      </p:sp>
      <p:sp>
        <p:nvSpPr>
          <p:cNvPr id="9" name="Content Placeholder 2"/>
          <p:cNvSpPr txBox="1">
            <a:spLocks/>
          </p:cNvSpPr>
          <p:nvPr/>
        </p:nvSpPr>
        <p:spPr bwMode="auto">
          <a:xfrm>
            <a:off x="455360" y="4852684"/>
            <a:ext cx="8229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a:buClr>
                <a:srgbClr val="006699"/>
              </a:buClr>
              <a:buNone/>
            </a:pPr>
            <a:r>
              <a:rPr lang="en-US" kern="0" dirty="0">
                <a:solidFill>
                  <a:srgbClr val="FF0000"/>
                </a:solidFill>
              </a:rPr>
              <a:t>Agency directives/practices must comply with CALEA Standards, but </a:t>
            </a:r>
            <a:r>
              <a:rPr lang="en-US" u="sng" kern="0" dirty="0">
                <a:solidFill>
                  <a:srgbClr val="FF0000"/>
                </a:solidFill>
              </a:rPr>
              <a:t>personnel comply with agency directives</a:t>
            </a:r>
            <a:r>
              <a:rPr lang="en-US" kern="0" dirty="0">
                <a:solidFill>
                  <a:srgbClr val="FF0000"/>
                </a:solidFill>
              </a:rPr>
              <a:t>.</a:t>
            </a:r>
          </a:p>
        </p:txBody>
      </p:sp>
      <p:pic>
        <p:nvPicPr>
          <p:cNvPr id="2" name="Picture 1"/>
          <p:cNvPicPr>
            <a:picLocks noChangeAspect="1"/>
          </p:cNvPicPr>
          <p:nvPr/>
        </p:nvPicPr>
        <p:blipFill>
          <a:blip r:embed="rId3"/>
          <a:stretch>
            <a:fillRect/>
          </a:stretch>
        </p:blipFill>
        <p:spPr>
          <a:xfrm>
            <a:off x="734742" y="1607231"/>
            <a:ext cx="7699915" cy="1865538"/>
          </a:xfrm>
          <a:prstGeom prst="rect">
            <a:avLst/>
          </a:prstGeom>
        </p:spPr>
      </p:pic>
    </p:spTree>
    <p:extLst>
      <p:ext uri="{BB962C8B-B14F-4D97-AF65-F5344CB8AC3E}">
        <p14:creationId xmlns:p14="http://schemas.microsoft.com/office/powerpoint/2010/main" val="74743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style.rotation</p:attrName>
                                        </p:attrNameLst>
                                      </p:cBhvr>
                                      <p:tavLst>
                                        <p:tav tm="0">
                                          <p:val>
                                            <p:fltVal val="90"/>
                                          </p:val>
                                        </p:tav>
                                        <p:tav tm="100000">
                                          <p:val>
                                            <p:fltVal val="0"/>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effectLst>
                  <a:outerShdw blurRad="38100" dist="38100" dir="2700000" algn="tl">
                    <a:srgbClr val="000000">
                      <a:alpha val="43137"/>
                    </a:srgbClr>
                  </a:outerShdw>
                </a:effectLst>
              </a:rPr>
              <a:t>        </a:t>
            </a:r>
            <a:r>
              <a:rPr lang="en-US" dirty="0"/>
              <a:t>Activity Required Standards</a:t>
            </a:r>
          </a:p>
        </p:txBody>
      </p:sp>
      <p:sp>
        <p:nvSpPr>
          <p:cNvPr id="3" name="Content Placeholder 2"/>
          <p:cNvSpPr>
            <a:spLocks noGrp="1"/>
          </p:cNvSpPr>
          <p:nvPr>
            <p:ph idx="1"/>
          </p:nvPr>
        </p:nvSpPr>
        <p:spPr>
          <a:xfrm>
            <a:off x="-15240" y="1143000"/>
            <a:ext cx="8382000" cy="4111895"/>
          </a:xfrm>
        </p:spPr>
        <p:txBody>
          <a:bodyPr/>
          <a:lstStyle/>
          <a:p>
            <a:pPr marL="233363" indent="0">
              <a:buNone/>
            </a:pPr>
            <a:r>
              <a:rPr lang="en-US" sz="2800" dirty="0"/>
              <a:t>What should be included in the written directive?</a:t>
            </a:r>
          </a:p>
          <a:p>
            <a:pPr marL="1828800" indent="-914400" defTabSz="1371600">
              <a:buFont typeface="+mj-lt"/>
              <a:buAutoNum type="arabicPeriod"/>
            </a:pPr>
            <a:r>
              <a:rPr lang="en-US" sz="4400" dirty="0"/>
              <a:t>What </a:t>
            </a:r>
          </a:p>
          <a:p>
            <a:pPr marL="1828800" indent="-914400" defTabSz="1371600">
              <a:buFont typeface="+mj-lt"/>
              <a:buAutoNum type="arabicPeriod"/>
            </a:pPr>
            <a:r>
              <a:rPr lang="en-US" sz="4400" dirty="0"/>
              <a:t>When </a:t>
            </a:r>
          </a:p>
          <a:p>
            <a:pPr marL="1828800" indent="-914400" defTabSz="1371600">
              <a:buFont typeface="+mj-lt"/>
              <a:buAutoNum type="arabicPeriod"/>
            </a:pPr>
            <a:r>
              <a:rPr lang="en-US" sz="4400" dirty="0"/>
              <a:t>Who </a:t>
            </a:r>
          </a:p>
          <a:p>
            <a:pPr marL="1828800" indent="-914400" defTabSz="1371600">
              <a:buFont typeface="+mj-lt"/>
              <a:buAutoNum type="arabicPeriod"/>
            </a:pPr>
            <a:r>
              <a:rPr lang="en-US" sz="4400" dirty="0"/>
              <a:t>Why </a:t>
            </a:r>
          </a:p>
          <a:p>
            <a:pPr marL="1828800" indent="-914400" defTabSz="1371600">
              <a:buFont typeface="+mj-lt"/>
              <a:buAutoNum type="arabicPeriod"/>
            </a:pPr>
            <a:r>
              <a:rPr lang="en-US" sz="4400" dirty="0"/>
              <a:t>How</a:t>
            </a:r>
            <a:endParaRPr lang="en-US" dirty="0"/>
          </a:p>
        </p:txBody>
      </p:sp>
    </p:spTree>
    <p:extLst>
      <p:ext uri="{BB962C8B-B14F-4D97-AF65-F5344CB8AC3E}">
        <p14:creationId xmlns:p14="http://schemas.microsoft.com/office/powerpoint/2010/main" val="346897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        Activity Required Standards</a:t>
            </a:r>
          </a:p>
        </p:txBody>
      </p:sp>
      <p:sp>
        <p:nvSpPr>
          <p:cNvPr id="5" name="Content Placeholder 4"/>
          <p:cNvSpPr>
            <a:spLocks noGrp="1"/>
          </p:cNvSpPr>
          <p:nvPr>
            <p:ph idx="1"/>
          </p:nvPr>
        </p:nvSpPr>
        <p:spPr>
          <a:xfrm>
            <a:off x="-15240" y="1143000"/>
            <a:ext cx="8382000" cy="3496342"/>
          </a:xfrm>
        </p:spPr>
        <p:txBody>
          <a:bodyPr/>
          <a:lstStyle/>
          <a:p>
            <a:pPr marL="233363" indent="0">
              <a:buNone/>
            </a:pPr>
            <a:r>
              <a:rPr lang="en-US" dirty="0"/>
              <a:t>An Activity Required Standard:</a:t>
            </a:r>
          </a:p>
          <a:p>
            <a:pPr marL="971550" indent="-514350">
              <a:buFont typeface="+mj-lt"/>
              <a:buAutoNum type="arabicPeriod"/>
            </a:pPr>
            <a:r>
              <a:rPr lang="en-US" dirty="0"/>
              <a:t>Requires that a specific activity occurs</a:t>
            </a:r>
          </a:p>
          <a:p>
            <a:pPr marL="971550" indent="-514350">
              <a:buFont typeface="+mj-lt"/>
              <a:buAutoNum type="arabicPeriod"/>
            </a:pPr>
            <a:r>
              <a:rPr lang="en-US" dirty="0"/>
              <a:t>May or may not require a written directive</a:t>
            </a:r>
          </a:p>
          <a:p>
            <a:pPr marL="971550" indent="-514350">
              <a:buFont typeface="+mj-lt"/>
              <a:buAutoNum type="arabicPeriod"/>
            </a:pPr>
            <a:r>
              <a:rPr lang="en-US" b="1" dirty="0"/>
              <a:t>Many require the activity to be accomplished within a specific period (aka “Time Sensitive Standard”)</a:t>
            </a:r>
          </a:p>
          <a:p>
            <a:endParaRPr lang="en-US" dirty="0"/>
          </a:p>
        </p:txBody>
      </p:sp>
    </p:spTree>
    <p:extLst>
      <p:ext uri="{BB962C8B-B14F-4D97-AF65-F5344CB8AC3E}">
        <p14:creationId xmlns:p14="http://schemas.microsoft.com/office/powerpoint/2010/main" val="9933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8382000" cy="2369880"/>
          </a:xfrm>
          <a:prstGeom prst="rect">
            <a:avLst/>
          </a:prstGeom>
          <a:noFill/>
        </p:spPr>
        <p:txBody>
          <a:bodyPr wrap="square" rtlCol="0">
            <a:spAutoFit/>
          </a:bodyPr>
          <a:lstStyle/>
          <a:p>
            <a:pPr marL="233363"/>
            <a:r>
              <a:rPr lang="en-US" sz="2400" dirty="0"/>
              <a:t>Campus Security:</a:t>
            </a:r>
          </a:p>
          <a:p>
            <a:pPr marL="233363"/>
            <a:endParaRPr lang="en-US" sz="2400" dirty="0"/>
          </a:p>
          <a:p>
            <a:pPr marL="233363"/>
            <a:r>
              <a:rPr lang="en-US" sz="2400" dirty="0"/>
              <a:t>23.2.4 </a:t>
            </a:r>
            <a:r>
              <a:rPr lang="en-US" sz="2400" dirty="0">
                <a:solidFill>
                  <a:srgbClr val="002060"/>
                </a:solidFill>
              </a:rPr>
              <a:t>A documented survey of campus community perceptions and opinions is conducted at least once every three years with respect to…..</a:t>
            </a:r>
          </a:p>
          <a:p>
            <a:pPr marL="233363"/>
            <a:endParaRPr lang="en-US" sz="1400" u="sng" dirty="0">
              <a:solidFill>
                <a:srgbClr val="002060"/>
              </a:solidFill>
              <a:hlinkClick r:id="rId3"/>
            </a:endParaRPr>
          </a:p>
          <a:p>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3752850"/>
            <a:ext cx="2362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5250952" y="2667000"/>
            <a:ext cx="21945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lstStyle/>
          <a:p>
            <a:r>
              <a:rPr lang="en-US" dirty="0">
                <a:effectLst/>
              </a:rPr>
              <a:t>Time Sensitive Standards</a:t>
            </a:r>
          </a:p>
        </p:txBody>
      </p:sp>
    </p:spTree>
    <p:extLst>
      <p:ext uri="{BB962C8B-B14F-4D97-AF65-F5344CB8AC3E}">
        <p14:creationId xmlns:p14="http://schemas.microsoft.com/office/powerpoint/2010/main" val="1673930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effectLst/>
              </a:rPr>
              <a:t>Time Sensitive Standards</a:t>
            </a:r>
          </a:p>
        </p:txBody>
      </p:sp>
      <p:sp>
        <p:nvSpPr>
          <p:cNvPr id="3" name="Content Placeholder 2"/>
          <p:cNvSpPr>
            <a:spLocks noGrp="1"/>
          </p:cNvSpPr>
          <p:nvPr>
            <p:ph idx="1"/>
          </p:nvPr>
        </p:nvSpPr>
        <p:spPr>
          <a:xfrm>
            <a:off x="-15240" y="1143000"/>
            <a:ext cx="8382000" cy="886397"/>
          </a:xfrm>
        </p:spPr>
        <p:txBody>
          <a:bodyPr/>
          <a:lstStyle/>
          <a:p>
            <a:pPr marL="233363" indent="0">
              <a:buNone/>
            </a:pPr>
            <a:r>
              <a:rPr lang="en-US" dirty="0"/>
              <a:t>Where can you find a listing of Time Sensitive Standards?        </a:t>
            </a:r>
            <a:r>
              <a:rPr lang="en-US" b="1" dirty="0">
                <a:solidFill>
                  <a:srgbClr val="FF0000"/>
                </a:solidFill>
              </a:rPr>
              <a:t>APPENDIX 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14592"/>
            <a:ext cx="8915400" cy="312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970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Housekeeping</a:t>
            </a:r>
          </a:p>
        </p:txBody>
      </p:sp>
      <p:sp>
        <p:nvSpPr>
          <p:cNvPr id="6" name="Content Placeholder 5"/>
          <p:cNvSpPr>
            <a:spLocks noGrp="1"/>
          </p:cNvSpPr>
          <p:nvPr>
            <p:ph idx="1"/>
          </p:nvPr>
        </p:nvSpPr>
        <p:spPr>
          <a:xfrm>
            <a:off x="-15240" y="1143000"/>
            <a:ext cx="8382000" cy="4475071"/>
          </a:xfrm>
        </p:spPr>
        <p:txBody>
          <a:bodyPr/>
          <a:lstStyle/>
          <a:p>
            <a:r>
              <a:rPr lang="en-US" dirty="0"/>
              <a:t>Restrooms </a:t>
            </a:r>
          </a:p>
          <a:p>
            <a:r>
              <a:rPr lang="en-US" dirty="0"/>
              <a:t>Safety Issues</a:t>
            </a:r>
          </a:p>
          <a:p>
            <a:pPr lvl="1"/>
            <a:r>
              <a:rPr lang="en-US" dirty="0"/>
              <a:t>Exits</a:t>
            </a:r>
          </a:p>
          <a:p>
            <a:pPr lvl="1"/>
            <a:r>
              <a:rPr lang="en-US" dirty="0"/>
              <a:t>Fire Alarms / Extinguishers</a:t>
            </a:r>
          </a:p>
          <a:p>
            <a:pPr lvl="1"/>
            <a:r>
              <a:rPr lang="en-US" dirty="0"/>
              <a:t>No Active Threat Simulations in this course</a:t>
            </a:r>
          </a:p>
          <a:p>
            <a:r>
              <a:rPr lang="en-US" dirty="0"/>
              <a:t>Phones on vibrate / step out to take a call</a:t>
            </a:r>
          </a:p>
          <a:p>
            <a:r>
              <a:rPr lang="en-US" dirty="0"/>
              <a:t>PowerPoint and related documents are available on the CALEA Conference App</a:t>
            </a:r>
          </a:p>
          <a:p>
            <a:r>
              <a:rPr lang="en-US" dirty="0"/>
              <a:t>All questions accepted</a:t>
            </a:r>
          </a:p>
        </p:txBody>
      </p:sp>
    </p:spTree>
    <p:extLst>
      <p:ext uri="{BB962C8B-B14F-4D97-AF65-F5344CB8AC3E}">
        <p14:creationId xmlns:p14="http://schemas.microsoft.com/office/powerpoint/2010/main" val="1943017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n-US" dirty="0">
                <a:effectLst/>
              </a:rPr>
              <a:t>Timeframe Definitions</a:t>
            </a:r>
            <a:endParaRPr lang="en-US" sz="4000" dirty="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015466482"/>
              </p:ext>
            </p:extLst>
          </p:nvPr>
        </p:nvGraphicFramePr>
        <p:xfrm>
          <a:off x="533400" y="1397000"/>
          <a:ext cx="8153400" cy="354076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Definition</a:t>
                      </a:r>
                    </a:p>
                  </a:txBody>
                  <a:tcPr/>
                </a:tc>
                <a:extLst>
                  <a:ext uri="{0D108BD9-81ED-4DB2-BD59-A6C34878D82A}">
                    <a16:rowId xmlns:a16="http://schemas.microsoft.com/office/drawing/2014/main" val="10000"/>
                  </a:ext>
                </a:extLst>
              </a:tr>
              <a:tr h="370840">
                <a:tc>
                  <a:txBody>
                    <a:bodyPr/>
                    <a:lstStyle/>
                    <a:p>
                      <a:r>
                        <a:rPr lang="en-US" sz="2000" b="1" dirty="0"/>
                        <a:t>Annual: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Once a year / </a:t>
                      </a:r>
                      <a:r>
                        <a:rPr lang="en-US" sz="2000" u="sng" dirty="0">
                          <a:solidFill>
                            <a:schemeClr val="tx1"/>
                          </a:solidFill>
                        </a:rPr>
                        <a:t>every 12 months</a:t>
                      </a:r>
                    </a:p>
                  </a:txBody>
                  <a:tcPr/>
                </a:tc>
                <a:extLst>
                  <a:ext uri="{0D108BD9-81ED-4DB2-BD59-A6C34878D82A}">
                    <a16:rowId xmlns:a16="http://schemas.microsoft.com/office/drawing/2014/main" val="10001"/>
                  </a:ext>
                </a:extLst>
              </a:tr>
              <a:tr h="370840">
                <a:tc>
                  <a:txBody>
                    <a:bodyPr/>
                    <a:lstStyle/>
                    <a:p>
                      <a:r>
                        <a:rPr lang="en-US" sz="2000" b="1" dirty="0"/>
                        <a:t>Triennial: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Every three years</a:t>
                      </a:r>
                    </a:p>
                  </a:txBody>
                  <a:tcPr/>
                </a:tc>
                <a:extLst>
                  <a:ext uri="{0D108BD9-81ED-4DB2-BD59-A6C34878D82A}">
                    <a16:rowId xmlns:a16="http://schemas.microsoft.com/office/drawing/2014/main" val="10002"/>
                  </a:ext>
                </a:extLst>
              </a:tr>
              <a:tr h="370840">
                <a:tc>
                  <a:txBody>
                    <a:bodyPr/>
                    <a:lstStyle/>
                    <a:p>
                      <a:r>
                        <a:rPr lang="en-US" sz="2000" b="1" dirty="0"/>
                        <a:t>Semi annual</a:t>
                      </a:r>
                      <a:r>
                        <a:rPr lang="en-US" sz="20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Every six months / twice a year</a:t>
                      </a:r>
                    </a:p>
                  </a:txBody>
                  <a:tcPr/>
                </a:tc>
                <a:extLst>
                  <a:ext uri="{0D108BD9-81ED-4DB2-BD59-A6C34878D82A}">
                    <a16:rowId xmlns:a16="http://schemas.microsoft.com/office/drawing/2014/main" val="10003"/>
                  </a:ext>
                </a:extLst>
              </a:tr>
              <a:tr h="370840">
                <a:tc>
                  <a:txBody>
                    <a:bodyPr/>
                    <a:lstStyle/>
                    <a:p>
                      <a:r>
                        <a:rPr lang="en-US" sz="2000" b="1" dirty="0"/>
                        <a:t>Quarterly:</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Every three months</a:t>
                      </a:r>
                    </a:p>
                  </a:txBody>
                  <a:tcPr/>
                </a:tc>
                <a:extLst>
                  <a:ext uri="{0D108BD9-81ED-4DB2-BD59-A6C34878D82A}">
                    <a16:rowId xmlns:a16="http://schemas.microsoft.com/office/drawing/2014/main" val="10004"/>
                  </a:ext>
                </a:extLst>
              </a:tr>
              <a:tr h="370840">
                <a:tc>
                  <a:txBody>
                    <a:bodyPr/>
                    <a:lstStyle/>
                    <a:p>
                      <a:r>
                        <a:rPr lang="en-US" sz="2000" b="1" dirty="0"/>
                        <a:t>Biennial: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Every two years</a:t>
                      </a:r>
                    </a:p>
                  </a:txBody>
                  <a:tcPr/>
                </a:tc>
                <a:extLst>
                  <a:ext uri="{0D108BD9-81ED-4DB2-BD59-A6C34878D82A}">
                    <a16:rowId xmlns:a16="http://schemas.microsoft.com/office/drawing/2014/main" val="10005"/>
                  </a:ext>
                </a:extLst>
              </a:tr>
              <a:tr h="370840">
                <a:tc>
                  <a:txBody>
                    <a:bodyPr/>
                    <a:lstStyle/>
                    <a:p>
                      <a:r>
                        <a:rPr lang="en-US" sz="2000" b="1" dirty="0"/>
                        <a:t>Monthly:</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Once a month / every 30 days</a:t>
                      </a:r>
                    </a:p>
                  </a:txBody>
                  <a:tcPr/>
                </a:tc>
                <a:extLst>
                  <a:ext uri="{0D108BD9-81ED-4DB2-BD59-A6C34878D82A}">
                    <a16:rowId xmlns:a16="http://schemas.microsoft.com/office/drawing/2014/main" val="10006"/>
                  </a:ext>
                </a:extLst>
              </a:tr>
              <a:tr h="370840">
                <a:tc>
                  <a:txBody>
                    <a:bodyPr/>
                    <a:lstStyle/>
                    <a:p>
                      <a:r>
                        <a:rPr lang="en-US" sz="2000" b="1" dirty="0"/>
                        <a:t>Weekly:</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Once a week / every 7 days</a:t>
                      </a:r>
                    </a:p>
                  </a:txBody>
                  <a:tcPr/>
                </a:tc>
                <a:extLst>
                  <a:ext uri="{0D108BD9-81ED-4DB2-BD59-A6C34878D82A}">
                    <a16:rowId xmlns:a16="http://schemas.microsoft.com/office/drawing/2014/main" val="10007"/>
                  </a:ext>
                </a:extLst>
              </a:tr>
              <a:tr h="370840">
                <a:tc>
                  <a:txBody>
                    <a:bodyPr/>
                    <a:lstStyle/>
                    <a:p>
                      <a:r>
                        <a:rPr lang="en-US" sz="2000" b="1" dirty="0"/>
                        <a:t>Per Incident: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Each occurrence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52313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52400"/>
            <a:ext cx="9144000" cy="914096"/>
          </a:xfrm>
        </p:spPr>
        <p:txBody>
          <a:bodyPr/>
          <a:lstStyle/>
          <a:p>
            <a:pPr algn="ctr"/>
            <a:r>
              <a:rPr lang="en-US" sz="6600" dirty="0">
                <a:effectLst>
                  <a:outerShdw blurRad="38100" dist="38100" dir="2700000" algn="tl">
                    <a:srgbClr val="000000">
                      <a:alpha val="43137"/>
                    </a:srgbClr>
                  </a:outerShdw>
                </a:effectLst>
              </a:rPr>
              <a:t>True or False?</a:t>
            </a:r>
          </a:p>
        </p:txBody>
      </p:sp>
    </p:spTree>
    <p:extLst>
      <p:ext uri="{BB962C8B-B14F-4D97-AF65-F5344CB8AC3E}">
        <p14:creationId xmlns:p14="http://schemas.microsoft.com/office/powerpoint/2010/main" val="204150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52400"/>
            <a:ext cx="9144000" cy="664797"/>
          </a:xfrm>
        </p:spPr>
        <p:txBody>
          <a:bodyPr/>
          <a:lstStyle/>
          <a:p>
            <a:pPr marL="291153" indent="-291153"/>
            <a:r>
              <a:rPr lang="en-US" dirty="0"/>
              <a:t>True or False?</a:t>
            </a:r>
          </a:p>
        </p:txBody>
      </p:sp>
      <p:sp>
        <p:nvSpPr>
          <p:cNvPr id="2" name="Content Placeholder 1"/>
          <p:cNvSpPr>
            <a:spLocks noGrp="1"/>
          </p:cNvSpPr>
          <p:nvPr>
            <p:ph idx="1"/>
          </p:nvPr>
        </p:nvSpPr>
        <p:spPr>
          <a:xfrm>
            <a:off x="-15240" y="1143000"/>
            <a:ext cx="9159240" cy="1772793"/>
          </a:xfrm>
        </p:spPr>
        <p:txBody>
          <a:bodyPr/>
          <a:lstStyle/>
          <a:p>
            <a:pPr marL="233363" indent="0">
              <a:buNone/>
            </a:pPr>
            <a:r>
              <a:rPr lang="en-US" dirty="0"/>
              <a:t>Of the 8 types of standards, time sensitive standards are the most common.</a:t>
            </a:r>
            <a:br>
              <a:rPr lang="en-US" dirty="0"/>
            </a:br>
            <a:br>
              <a:rPr lang="en-US" dirty="0"/>
            </a:br>
            <a:endParaRPr lang="en-US" dirty="0"/>
          </a:p>
        </p:txBody>
      </p:sp>
    </p:spTree>
    <p:extLst>
      <p:ext uri="{BB962C8B-B14F-4D97-AF65-F5344CB8AC3E}">
        <p14:creationId xmlns:p14="http://schemas.microsoft.com/office/powerpoint/2010/main" val="1749637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52400"/>
            <a:ext cx="9144000" cy="664797"/>
          </a:xfrm>
        </p:spPr>
        <p:txBody>
          <a:bodyPr/>
          <a:lstStyle/>
          <a:p>
            <a:pPr marL="291153" indent="-291153"/>
            <a:r>
              <a:rPr lang="en-US" dirty="0"/>
              <a:t>True or False?</a:t>
            </a:r>
          </a:p>
        </p:txBody>
      </p:sp>
      <p:sp>
        <p:nvSpPr>
          <p:cNvPr id="2" name="Content Placeholder 1"/>
          <p:cNvSpPr>
            <a:spLocks noGrp="1"/>
          </p:cNvSpPr>
          <p:nvPr>
            <p:ph idx="1"/>
          </p:nvPr>
        </p:nvSpPr>
        <p:spPr>
          <a:xfrm>
            <a:off x="-15240" y="1143000"/>
            <a:ext cx="9159240" cy="1772793"/>
          </a:xfrm>
        </p:spPr>
        <p:txBody>
          <a:bodyPr/>
          <a:lstStyle/>
          <a:p>
            <a:pPr marL="233363" indent="0">
              <a:buNone/>
            </a:pPr>
            <a:r>
              <a:rPr lang="en-US" dirty="0"/>
              <a:t>Of the 8 types of standards, time sensitive standards are the most common.</a:t>
            </a:r>
            <a:br>
              <a:rPr lang="en-US" dirty="0"/>
            </a:br>
            <a:br>
              <a:rPr lang="en-US" dirty="0"/>
            </a:br>
            <a:endParaRPr lang="en-US" dirty="0"/>
          </a:p>
        </p:txBody>
      </p:sp>
      <p:sp>
        <p:nvSpPr>
          <p:cNvPr id="4" name="TextBox 3"/>
          <p:cNvSpPr txBox="1"/>
          <p:nvPr/>
        </p:nvSpPr>
        <p:spPr>
          <a:xfrm>
            <a:off x="3040380" y="2743200"/>
            <a:ext cx="3048000" cy="1107996"/>
          </a:xfrm>
          <a:prstGeom prst="rect">
            <a:avLst/>
          </a:prstGeom>
          <a:noFill/>
        </p:spPr>
        <p:txBody>
          <a:bodyPr wrap="square" rtlCol="0">
            <a:spAutoFit/>
          </a:bodyPr>
          <a:lstStyle/>
          <a:p>
            <a:pPr algn="ctr"/>
            <a:r>
              <a:rPr lang="en-US" sz="6600" b="1" dirty="0">
                <a:solidFill>
                  <a:srgbClr val="FF0000"/>
                </a:solidFill>
              </a:rPr>
              <a:t>FALSE</a:t>
            </a:r>
          </a:p>
        </p:txBody>
      </p:sp>
      <p:sp>
        <p:nvSpPr>
          <p:cNvPr id="5" name="Content Placeholder 1"/>
          <p:cNvSpPr txBox="1">
            <a:spLocks/>
          </p:cNvSpPr>
          <p:nvPr/>
        </p:nvSpPr>
        <p:spPr>
          <a:xfrm>
            <a:off x="-15240" y="4260529"/>
            <a:ext cx="9159240" cy="2215991"/>
          </a:xfrm>
          <a:prstGeom prst="rect">
            <a:avLst/>
          </a:prstGeom>
        </p:spPr>
        <p:txBody>
          <a:bodyPr vert="horz"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0">
              <a:buFontTx/>
              <a:buNone/>
            </a:pPr>
            <a:r>
              <a:rPr lang="en-US" i="1" dirty="0"/>
              <a:t>Written Directive standards are the most common, but </a:t>
            </a:r>
            <a:r>
              <a:rPr lang="en-US" i="1" u="sng" dirty="0"/>
              <a:t>time sensitive standards are the cause of many non-compliance findings</a:t>
            </a:r>
            <a:r>
              <a:rPr lang="en-US" i="1" dirty="0"/>
              <a:t>.</a:t>
            </a:r>
            <a:br>
              <a:rPr lang="en-US" dirty="0"/>
            </a:br>
            <a:br>
              <a:rPr lang="en-US" dirty="0"/>
            </a:br>
            <a:endParaRPr lang="en-US" dirty="0"/>
          </a:p>
        </p:txBody>
      </p:sp>
    </p:spTree>
    <p:extLst>
      <p:ext uri="{BB962C8B-B14F-4D97-AF65-F5344CB8AC3E}">
        <p14:creationId xmlns:p14="http://schemas.microsoft.com/office/powerpoint/2010/main" val="33247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114300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marL="233363" indent="-12700" algn="l"/>
            <a:r>
              <a:rPr lang="en-US" sz="2800" kern="0" dirty="0"/>
              <a:t>If the agency’s written directive exceeds the timeframe required by the standard, the directive takes priority over the standard statement.</a:t>
            </a:r>
          </a:p>
        </p:txBody>
      </p:sp>
      <p:sp>
        <p:nvSpPr>
          <p:cNvPr id="2" name="Title 1"/>
          <p:cNvSpPr>
            <a:spLocks noGrp="1"/>
          </p:cNvSpPr>
          <p:nvPr>
            <p:ph type="title"/>
          </p:nvPr>
        </p:nvSpPr>
        <p:spPr/>
        <p:txBody>
          <a:bodyPr/>
          <a:lstStyle/>
          <a:p>
            <a:r>
              <a:rPr lang="en-US" dirty="0"/>
              <a:t>True or False?</a:t>
            </a:r>
          </a:p>
        </p:txBody>
      </p:sp>
    </p:spTree>
    <p:extLst>
      <p:ext uri="{BB962C8B-B14F-4D97-AF65-F5344CB8AC3E}">
        <p14:creationId xmlns:p14="http://schemas.microsoft.com/office/powerpoint/2010/main" val="4169049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1143000"/>
            <a:ext cx="9144000" cy="16357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marL="233363" indent="-12700" algn="l"/>
            <a:r>
              <a:rPr lang="en-US" sz="2800" kern="0" dirty="0">
                <a:latin typeface="+mn-lt"/>
              </a:rPr>
              <a:t>If the agency’s written directive exceeds the timeframe required by the standard, the directive takes priority over the standard statement.</a:t>
            </a:r>
          </a:p>
        </p:txBody>
      </p:sp>
      <p:sp>
        <p:nvSpPr>
          <p:cNvPr id="2" name="Title 1"/>
          <p:cNvSpPr>
            <a:spLocks noGrp="1"/>
          </p:cNvSpPr>
          <p:nvPr>
            <p:ph type="title"/>
          </p:nvPr>
        </p:nvSpPr>
        <p:spPr/>
        <p:txBody>
          <a:bodyPr/>
          <a:lstStyle/>
          <a:p>
            <a:r>
              <a:rPr lang="en-US" dirty="0"/>
              <a:t>True or False?</a:t>
            </a:r>
          </a:p>
        </p:txBody>
      </p:sp>
      <p:sp>
        <p:nvSpPr>
          <p:cNvPr id="4" name="TextBox 3"/>
          <p:cNvSpPr txBox="1"/>
          <p:nvPr/>
        </p:nvSpPr>
        <p:spPr>
          <a:xfrm>
            <a:off x="3300412" y="2982872"/>
            <a:ext cx="2543175" cy="1107996"/>
          </a:xfrm>
          <a:prstGeom prst="rect">
            <a:avLst/>
          </a:prstGeom>
          <a:noFill/>
        </p:spPr>
        <p:txBody>
          <a:bodyPr wrap="square" rtlCol="0">
            <a:spAutoFit/>
          </a:bodyPr>
          <a:lstStyle/>
          <a:p>
            <a:pPr algn="ctr"/>
            <a:r>
              <a:rPr lang="en-US" sz="6600" b="1" dirty="0">
                <a:solidFill>
                  <a:srgbClr val="00B050"/>
                </a:solidFill>
              </a:rPr>
              <a:t>TRUE</a:t>
            </a:r>
          </a:p>
        </p:txBody>
      </p:sp>
      <p:sp>
        <p:nvSpPr>
          <p:cNvPr id="5" name="Rectangle 2"/>
          <p:cNvSpPr txBox="1">
            <a:spLocks noChangeArrowheads="1"/>
          </p:cNvSpPr>
          <p:nvPr/>
        </p:nvSpPr>
        <p:spPr bwMode="gray">
          <a:xfrm>
            <a:off x="0" y="4090868"/>
            <a:ext cx="9144000" cy="17950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marL="233363" indent="-12700" algn="l"/>
            <a:r>
              <a:rPr lang="en-US" sz="2800" i="1" kern="0" dirty="0">
                <a:latin typeface="+mn-lt"/>
              </a:rPr>
              <a:t>Remember, an agency’s written directive needs to be in compliance with CALEA standards, but </a:t>
            </a:r>
            <a:r>
              <a:rPr lang="en-US" sz="2800" i="1" u="sng" kern="0" dirty="0">
                <a:latin typeface="+mn-lt"/>
              </a:rPr>
              <a:t>agency personnel need to follow the agency’s written directives</a:t>
            </a:r>
            <a:r>
              <a:rPr lang="en-US" sz="2800" i="1" kern="0" dirty="0">
                <a:latin typeface="+mn-lt"/>
              </a:rPr>
              <a:t>.</a:t>
            </a:r>
          </a:p>
        </p:txBody>
      </p:sp>
    </p:spTree>
    <p:extLst>
      <p:ext uri="{BB962C8B-B14F-4D97-AF65-F5344CB8AC3E}">
        <p14:creationId xmlns:p14="http://schemas.microsoft.com/office/powerpoint/2010/main" val="189951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120" y="1196268"/>
            <a:ext cx="9148119" cy="775597"/>
          </a:xfrm>
        </p:spPr>
        <p:txBody>
          <a:bodyPr/>
          <a:lstStyle/>
          <a:p>
            <a:pPr marL="233363" indent="-12700" algn="l" defTabSz="914400" fontAlgn="base">
              <a:spcAft>
                <a:spcPct val="0"/>
              </a:spcAft>
            </a:pPr>
            <a:r>
              <a:rPr lang="en-US" sz="2800" kern="0" dirty="0">
                <a:solidFill>
                  <a:schemeClr val="tx1"/>
                </a:solidFill>
                <a:ea typeface="+mj-ea"/>
                <a:cs typeface="+mj-cs"/>
              </a:rPr>
              <a:t>The Commentary may also provide required timeframes for time sensitive standards.</a:t>
            </a:r>
          </a:p>
        </p:txBody>
      </p:sp>
      <p:sp>
        <p:nvSpPr>
          <p:cNvPr id="4" name="Rectangle 2"/>
          <p:cNvSpPr txBox="1">
            <a:spLocks noChangeArrowheads="1"/>
          </p:cNvSpPr>
          <p:nvPr/>
        </p:nvSpPr>
        <p:spPr bwMode="gray">
          <a:xfrm>
            <a:off x="0" y="152400"/>
            <a:ext cx="9144000"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defTabSz="914363">
              <a:lnSpc>
                <a:spcPct val="90000"/>
              </a:lnSpc>
            </a:pPr>
            <a:r>
              <a:rPr lang="en-US" sz="4800" spc="-150" dirty="0">
                <a:ln w="3175">
                  <a:noFill/>
                </a:ln>
                <a:gradFill>
                  <a:gsLst>
                    <a:gs pos="0">
                      <a:srgbClr val="2E59B0"/>
                    </a:gs>
                    <a:gs pos="49000">
                      <a:srgbClr val="161D32"/>
                    </a:gs>
                    <a:gs pos="100000">
                      <a:srgbClr val="000000"/>
                    </a:gs>
                  </a:gsLst>
                  <a:lin ang="5400000" scaled="0"/>
                </a:gradFill>
                <a:ea typeface="+mn-ea"/>
                <a:cs typeface="Arial" charset="0"/>
              </a:rPr>
              <a:t>True or False?</a:t>
            </a:r>
          </a:p>
        </p:txBody>
      </p:sp>
    </p:spTree>
    <p:extLst>
      <p:ext uri="{BB962C8B-B14F-4D97-AF65-F5344CB8AC3E}">
        <p14:creationId xmlns:p14="http://schemas.microsoft.com/office/powerpoint/2010/main" val="233635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120" y="1143000"/>
            <a:ext cx="9148119" cy="775597"/>
          </a:xfrm>
        </p:spPr>
        <p:txBody>
          <a:bodyPr/>
          <a:lstStyle/>
          <a:p>
            <a:pPr marL="233363" indent="-12700" algn="l" defTabSz="914400" fontAlgn="base">
              <a:spcAft>
                <a:spcPct val="0"/>
              </a:spcAft>
            </a:pPr>
            <a:r>
              <a:rPr lang="en-US" sz="2800" kern="0" dirty="0">
                <a:solidFill>
                  <a:schemeClr val="tx1"/>
                </a:solidFill>
                <a:ea typeface="+mj-ea"/>
                <a:cs typeface="+mj-cs"/>
              </a:rPr>
              <a:t>The Commentary may also provide required timeframes for time sensitive standards.</a:t>
            </a:r>
          </a:p>
        </p:txBody>
      </p:sp>
      <p:sp>
        <p:nvSpPr>
          <p:cNvPr id="4" name="Rectangle 2"/>
          <p:cNvSpPr txBox="1">
            <a:spLocks noChangeArrowheads="1"/>
          </p:cNvSpPr>
          <p:nvPr/>
        </p:nvSpPr>
        <p:spPr bwMode="gray">
          <a:xfrm>
            <a:off x="0" y="152400"/>
            <a:ext cx="9144000"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a:lstStyle>
          <a:p>
            <a:pPr defTabSz="914363">
              <a:lnSpc>
                <a:spcPct val="90000"/>
              </a:lnSpc>
            </a:pPr>
            <a:r>
              <a:rPr lang="en-US" sz="4800" spc="-150" dirty="0">
                <a:ln w="3175">
                  <a:noFill/>
                </a:ln>
                <a:gradFill>
                  <a:gsLst>
                    <a:gs pos="0">
                      <a:srgbClr val="2E59B0"/>
                    </a:gs>
                    <a:gs pos="49000">
                      <a:srgbClr val="161D32"/>
                    </a:gs>
                    <a:gs pos="100000">
                      <a:srgbClr val="000000"/>
                    </a:gs>
                  </a:gsLst>
                  <a:lin ang="5400000" scaled="0"/>
                </a:gradFill>
                <a:ea typeface="+mn-ea"/>
                <a:cs typeface="Arial" charset="0"/>
              </a:rPr>
              <a:t>True or False?</a:t>
            </a:r>
          </a:p>
        </p:txBody>
      </p:sp>
      <p:sp>
        <p:nvSpPr>
          <p:cNvPr id="5" name="TextBox 4"/>
          <p:cNvSpPr txBox="1"/>
          <p:nvPr/>
        </p:nvSpPr>
        <p:spPr>
          <a:xfrm>
            <a:off x="3048000" y="2796434"/>
            <a:ext cx="3048000" cy="1107996"/>
          </a:xfrm>
          <a:prstGeom prst="rect">
            <a:avLst/>
          </a:prstGeom>
          <a:noFill/>
        </p:spPr>
        <p:txBody>
          <a:bodyPr wrap="square" rtlCol="0">
            <a:spAutoFit/>
          </a:bodyPr>
          <a:lstStyle/>
          <a:p>
            <a:pPr algn="ctr"/>
            <a:r>
              <a:rPr lang="en-US" sz="6600" b="1" dirty="0">
                <a:solidFill>
                  <a:srgbClr val="FF0000"/>
                </a:solidFill>
              </a:rPr>
              <a:t>FALSE</a:t>
            </a:r>
          </a:p>
        </p:txBody>
      </p:sp>
      <p:sp>
        <p:nvSpPr>
          <p:cNvPr id="6" name="Rectangle 2"/>
          <p:cNvSpPr txBox="1">
            <a:spLocks noChangeArrowheads="1"/>
          </p:cNvSpPr>
          <p:nvPr/>
        </p:nvSpPr>
        <p:spPr>
          <a:xfrm>
            <a:off x="1" y="4544607"/>
            <a:ext cx="9081856" cy="1163395"/>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4800" b="0" kern="1200" cap="none" spc="-150">
                <a:ln w="3175">
                  <a:noFill/>
                </a:ln>
                <a:gradFill>
                  <a:gsLst>
                    <a:gs pos="0">
                      <a:srgbClr val="2E59B0"/>
                    </a:gs>
                    <a:gs pos="49000">
                      <a:srgbClr val="161D32"/>
                    </a:gs>
                    <a:gs pos="100000">
                      <a:srgbClr val="000000"/>
                    </a:gs>
                  </a:gsLst>
                  <a:lin ang="5400000" scaled="0"/>
                </a:gradFill>
                <a:effectLst/>
                <a:latin typeface="+mj-lt"/>
                <a:ea typeface="+mn-ea"/>
                <a:cs typeface="Arial" charset="0"/>
              </a:defRPr>
            </a:lvl1pPr>
          </a:lstStyle>
          <a:p>
            <a:pPr marL="233363" indent="-12700" algn="l" defTabSz="914400" fontAlgn="base">
              <a:spcAft>
                <a:spcPct val="0"/>
              </a:spcAft>
            </a:pPr>
            <a:r>
              <a:rPr lang="en-US" sz="2800" i="1" kern="0" dirty="0">
                <a:solidFill>
                  <a:schemeClr val="tx1"/>
                </a:solidFill>
                <a:ea typeface="+mj-ea"/>
                <a:cs typeface="+mj-cs"/>
              </a:rPr>
              <a:t>The Commentary  is provided as explanation and guidance for agencies to consider; however, it is not binding on the agency.  Only the </a:t>
            </a:r>
            <a:r>
              <a:rPr lang="en-US" sz="2800" i="1" u="sng" kern="0" dirty="0">
                <a:solidFill>
                  <a:schemeClr val="tx1"/>
                </a:solidFill>
                <a:ea typeface="+mj-ea"/>
                <a:cs typeface="+mj-cs"/>
              </a:rPr>
              <a:t>standard  statement </a:t>
            </a:r>
            <a:r>
              <a:rPr lang="en-US" sz="2800" i="1" kern="0" dirty="0">
                <a:solidFill>
                  <a:schemeClr val="tx1"/>
                </a:solidFill>
                <a:ea typeface="+mj-ea"/>
                <a:cs typeface="+mj-cs"/>
              </a:rPr>
              <a:t>is binding.</a:t>
            </a:r>
          </a:p>
        </p:txBody>
      </p:sp>
    </p:spTree>
    <p:extLst>
      <p:ext uri="{BB962C8B-B14F-4D97-AF65-F5344CB8AC3E}">
        <p14:creationId xmlns:p14="http://schemas.microsoft.com/office/powerpoint/2010/main" val="191932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Specific Activities</a:t>
            </a:r>
          </a:p>
        </p:txBody>
      </p:sp>
    </p:spTree>
    <p:extLst>
      <p:ext uri="{BB962C8B-B14F-4D97-AF65-F5344CB8AC3E}">
        <p14:creationId xmlns:p14="http://schemas.microsoft.com/office/powerpoint/2010/main" val="128531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        Activity Required Standards</a:t>
            </a:r>
          </a:p>
        </p:txBody>
      </p:sp>
      <p:sp>
        <p:nvSpPr>
          <p:cNvPr id="5" name="Content Placeholder 4"/>
          <p:cNvSpPr>
            <a:spLocks noGrp="1"/>
          </p:cNvSpPr>
          <p:nvPr>
            <p:ph idx="1"/>
          </p:nvPr>
        </p:nvSpPr>
        <p:spPr>
          <a:xfrm>
            <a:off x="-15240" y="1143000"/>
            <a:ext cx="8382000" cy="4616648"/>
          </a:xfrm>
        </p:spPr>
        <p:txBody>
          <a:bodyPr/>
          <a:lstStyle/>
          <a:p>
            <a:r>
              <a:rPr lang="en-US" sz="4000" dirty="0"/>
              <a:t>Report</a:t>
            </a:r>
          </a:p>
          <a:p>
            <a:r>
              <a:rPr lang="en-US" sz="4000" dirty="0"/>
              <a:t>Review</a:t>
            </a:r>
          </a:p>
          <a:p>
            <a:r>
              <a:rPr lang="en-US" sz="4000" dirty="0"/>
              <a:t>Test</a:t>
            </a:r>
          </a:p>
          <a:p>
            <a:r>
              <a:rPr lang="en-US" sz="4000" dirty="0"/>
              <a:t>Survey</a:t>
            </a:r>
          </a:p>
          <a:p>
            <a:r>
              <a:rPr lang="en-US" sz="4000" dirty="0"/>
              <a:t>Inspection</a:t>
            </a:r>
          </a:p>
          <a:p>
            <a:r>
              <a:rPr lang="en-US" sz="4000" dirty="0"/>
              <a:t>Audit </a:t>
            </a:r>
          </a:p>
          <a:p>
            <a:r>
              <a:rPr lang="en-US" sz="4000" dirty="0"/>
              <a:t>Analysis</a:t>
            </a:r>
          </a:p>
        </p:txBody>
      </p:sp>
    </p:spTree>
    <p:extLst>
      <p:ext uri="{BB962C8B-B14F-4D97-AF65-F5344CB8AC3E}">
        <p14:creationId xmlns:p14="http://schemas.microsoft.com/office/powerpoint/2010/main" val="397900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CALEA Conference App</a:t>
            </a:r>
          </a:p>
        </p:txBody>
      </p:sp>
      <p:sp>
        <p:nvSpPr>
          <p:cNvPr id="3" name="Content Placeholder 2"/>
          <p:cNvSpPr>
            <a:spLocks noGrp="1"/>
          </p:cNvSpPr>
          <p:nvPr>
            <p:ph idx="1"/>
          </p:nvPr>
        </p:nvSpPr>
        <p:spPr/>
        <p:txBody>
          <a:bodyPr/>
          <a:lstStyle/>
          <a:p>
            <a:r>
              <a:rPr lang="en-US" dirty="0"/>
              <a:t>PowerPoint Presentations</a:t>
            </a:r>
          </a:p>
          <a:p>
            <a:r>
              <a:rPr lang="en-US" dirty="0"/>
              <a:t>Handouts</a:t>
            </a:r>
          </a:p>
          <a:p>
            <a:r>
              <a:rPr lang="en-US" dirty="0"/>
              <a:t>Course Evaluations </a:t>
            </a:r>
          </a:p>
          <a:p>
            <a:endParaRPr lang="en-US" dirty="0"/>
          </a:p>
        </p:txBody>
      </p:sp>
      <p:pic>
        <p:nvPicPr>
          <p:cNvPr id="5" name="Picture 4"/>
          <p:cNvPicPr>
            <a:picLocks noChangeAspect="1"/>
          </p:cNvPicPr>
          <p:nvPr/>
        </p:nvPicPr>
        <p:blipFill>
          <a:blip r:embed="rId2"/>
          <a:stretch>
            <a:fillRect/>
          </a:stretch>
        </p:blipFill>
        <p:spPr>
          <a:xfrm>
            <a:off x="5715000" y="1828800"/>
            <a:ext cx="2924175" cy="3971925"/>
          </a:xfrm>
          <a:prstGeom prst="rect">
            <a:avLst/>
          </a:prstGeom>
        </p:spPr>
      </p:pic>
    </p:spTree>
    <p:extLst>
      <p:ext uri="{BB962C8B-B14F-4D97-AF65-F5344CB8AC3E}">
        <p14:creationId xmlns:p14="http://schemas.microsoft.com/office/powerpoint/2010/main" val="94703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Report</a:t>
            </a:r>
          </a:p>
        </p:txBody>
      </p:sp>
      <p:sp>
        <p:nvSpPr>
          <p:cNvPr id="2" name="Content Placeholder 1"/>
          <p:cNvSpPr>
            <a:spLocks noGrp="1"/>
          </p:cNvSpPr>
          <p:nvPr>
            <p:ph idx="1"/>
          </p:nvPr>
        </p:nvSpPr>
        <p:spPr>
          <a:xfrm>
            <a:off x="-15240" y="1143000"/>
            <a:ext cx="8382000" cy="5521512"/>
          </a:xfrm>
        </p:spPr>
        <p:txBody>
          <a:bodyPr/>
          <a:lstStyle/>
          <a:p>
            <a:pPr marL="233363" indent="0">
              <a:buNone/>
            </a:pPr>
            <a:r>
              <a:rPr lang="en-US" dirty="0"/>
              <a:t>Written documentation of some type of activity.</a:t>
            </a:r>
          </a:p>
          <a:p>
            <a:endParaRPr lang="en-US" sz="4400" b="1" dirty="0"/>
          </a:p>
          <a:p>
            <a:pPr marL="233363" indent="0">
              <a:buNone/>
            </a:pPr>
            <a:r>
              <a:rPr lang="en-US" u="sng" dirty="0"/>
              <a:t>Examples</a:t>
            </a:r>
            <a:r>
              <a:rPr lang="en-US" dirty="0"/>
              <a:t>:</a:t>
            </a:r>
          </a:p>
          <a:p>
            <a:r>
              <a:rPr lang="en-US" dirty="0"/>
              <a:t>Incident Report</a:t>
            </a:r>
          </a:p>
          <a:p>
            <a:r>
              <a:rPr lang="en-US" dirty="0"/>
              <a:t>Use of Force Report</a:t>
            </a:r>
          </a:p>
          <a:p>
            <a:r>
              <a:rPr lang="en-US" dirty="0"/>
              <a:t>Liability Report</a:t>
            </a:r>
          </a:p>
          <a:p>
            <a:r>
              <a:rPr lang="en-US" dirty="0"/>
              <a:t>After Action Report</a:t>
            </a:r>
          </a:p>
          <a:p>
            <a:pPr marL="457200" indent="-457200">
              <a:buFont typeface="Arial" panose="020B0604020202020204" pitchFamily="34" charset="0"/>
              <a:buChar char="•"/>
            </a:pPr>
            <a:endParaRPr lang="en-US" b="1" dirty="0"/>
          </a:p>
          <a:p>
            <a:endParaRPr lang="en-US" b="1" dirty="0"/>
          </a:p>
          <a:p>
            <a:endParaRPr lang="en-US" dirty="0"/>
          </a:p>
        </p:txBody>
      </p:sp>
    </p:spTree>
    <p:extLst>
      <p:ext uri="{BB962C8B-B14F-4D97-AF65-F5344CB8AC3E}">
        <p14:creationId xmlns:p14="http://schemas.microsoft.com/office/powerpoint/2010/main" val="4254349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Review</a:t>
            </a:r>
          </a:p>
        </p:txBody>
      </p:sp>
      <p:sp>
        <p:nvSpPr>
          <p:cNvPr id="2" name="Content Placeholder 1"/>
          <p:cNvSpPr>
            <a:spLocks noGrp="1"/>
          </p:cNvSpPr>
          <p:nvPr>
            <p:ph idx="1"/>
          </p:nvPr>
        </p:nvSpPr>
        <p:spPr>
          <a:xfrm>
            <a:off x="-15240" y="1143000"/>
            <a:ext cx="8854440" cy="4530471"/>
          </a:xfrm>
        </p:spPr>
        <p:txBody>
          <a:bodyPr/>
          <a:lstStyle/>
          <a:p>
            <a:pPr marL="233363" indent="0">
              <a:spcBef>
                <a:spcPts val="0"/>
              </a:spcBef>
              <a:buNone/>
            </a:pPr>
            <a:r>
              <a:rPr lang="en-US" dirty="0"/>
              <a:t>To examine or study an activity or process.  Less formal than a formal analysis.</a:t>
            </a:r>
          </a:p>
          <a:p>
            <a:pPr>
              <a:spcBef>
                <a:spcPts val="0"/>
              </a:spcBef>
            </a:pPr>
            <a:endParaRPr lang="en-US" dirty="0"/>
          </a:p>
          <a:p>
            <a:pPr marL="233363" indent="0">
              <a:spcBef>
                <a:spcPts val="0"/>
              </a:spcBef>
              <a:buNone/>
            </a:pPr>
            <a:r>
              <a:rPr lang="en-US" dirty="0"/>
              <a:t>Examples:</a:t>
            </a:r>
          </a:p>
          <a:p>
            <a:pPr>
              <a:spcBef>
                <a:spcPts val="0"/>
              </a:spcBef>
            </a:pPr>
            <a:r>
              <a:rPr lang="en-US" dirty="0"/>
              <a:t>Review of Performance Evaluation</a:t>
            </a:r>
          </a:p>
          <a:p>
            <a:pPr>
              <a:spcBef>
                <a:spcPts val="0"/>
              </a:spcBef>
            </a:pPr>
            <a:r>
              <a:rPr lang="en-US" dirty="0"/>
              <a:t>Review of Use of Force Report</a:t>
            </a:r>
          </a:p>
          <a:p>
            <a:pPr>
              <a:spcBef>
                <a:spcPts val="0"/>
              </a:spcBef>
            </a:pPr>
            <a:r>
              <a:rPr lang="en-US" dirty="0"/>
              <a:t>Review of Procedure / Process (Suspicious Incidents)</a:t>
            </a:r>
          </a:p>
          <a:p>
            <a:pPr>
              <a:spcBef>
                <a:spcPts val="0"/>
              </a:spcBef>
            </a:pPr>
            <a:endParaRPr lang="en-US" dirty="0"/>
          </a:p>
          <a:p>
            <a:endParaRPr lang="en-US" dirty="0"/>
          </a:p>
        </p:txBody>
      </p:sp>
    </p:spTree>
    <p:extLst>
      <p:ext uri="{BB962C8B-B14F-4D97-AF65-F5344CB8AC3E}">
        <p14:creationId xmlns:p14="http://schemas.microsoft.com/office/powerpoint/2010/main" val="428829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p:cNvPicPr>
            <a:picLocks noChangeAspect="1" noChangeArrowheads="1"/>
          </p:cNvPicPr>
          <p:nvPr/>
        </p:nvPicPr>
        <p:blipFill rotWithShape="1">
          <a:blip r:embed="rId3" cstate="print"/>
          <a:srcRect b="9483"/>
          <a:stretch/>
        </p:blipFill>
        <p:spPr bwMode="auto">
          <a:xfrm>
            <a:off x="1524000" y="152400"/>
            <a:ext cx="5776913" cy="6000750"/>
          </a:xfrm>
          <a:prstGeom prst="rect">
            <a:avLst/>
          </a:prstGeom>
          <a:noFill/>
          <a:ln w="9525">
            <a:noFill/>
            <a:miter lim="800000"/>
            <a:headEnd/>
            <a:tailEnd/>
          </a:ln>
          <a:effectLst/>
        </p:spPr>
      </p:pic>
      <p:sp>
        <p:nvSpPr>
          <p:cNvPr id="142340" name="AutoShape 4"/>
          <p:cNvSpPr>
            <a:spLocks noChangeArrowheads="1"/>
          </p:cNvSpPr>
          <p:nvPr/>
        </p:nvSpPr>
        <p:spPr bwMode="auto">
          <a:xfrm>
            <a:off x="6934200" y="4876800"/>
            <a:ext cx="1143000" cy="457200"/>
          </a:xfrm>
          <a:prstGeom prst="leftArrow">
            <a:avLst>
              <a:gd name="adj1" fmla="val 50000"/>
              <a:gd name="adj2" fmla="val 87674"/>
            </a:avLst>
          </a:prstGeom>
          <a:solidFill>
            <a:schemeClr val="accent2"/>
          </a:solidFill>
          <a:ln w="9525">
            <a:solidFill>
              <a:schemeClr val="tx1"/>
            </a:solidFill>
            <a:miter lim="800000"/>
            <a:headEnd/>
            <a:tailEnd/>
          </a:ln>
          <a:effectLst/>
        </p:spPr>
        <p:txBody>
          <a:bodyPr wrap="none" anchor="ctr"/>
          <a:lstStyle/>
          <a:p>
            <a:pPr algn="ctr"/>
            <a:endParaRPr lang="en-US" dirty="0"/>
          </a:p>
        </p:txBody>
      </p:sp>
      <p:sp>
        <p:nvSpPr>
          <p:cNvPr id="4" name="AutoShape 4"/>
          <p:cNvSpPr>
            <a:spLocks noChangeArrowheads="1"/>
          </p:cNvSpPr>
          <p:nvPr/>
        </p:nvSpPr>
        <p:spPr bwMode="auto">
          <a:xfrm>
            <a:off x="6934200" y="5514975"/>
            <a:ext cx="1143000" cy="457200"/>
          </a:xfrm>
          <a:prstGeom prst="leftArrow">
            <a:avLst>
              <a:gd name="adj1" fmla="val 50000"/>
              <a:gd name="adj2" fmla="val 87674"/>
            </a:avLst>
          </a:prstGeom>
          <a:solidFill>
            <a:schemeClr val="accent2"/>
          </a:solidFill>
          <a:ln w="9525">
            <a:solidFill>
              <a:schemeClr val="tx1"/>
            </a:solidFill>
            <a:miter lim="800000"/>
            <a:headEnd/>
            <a:tailEnd/>
          </a:ln>
          <a:effectLst/>
        </p:spPr>
        <p:txBody>
          <a:bodyPr wrap="none" anchor="ctr"/>
          <a:lstStyle/>
          <a:p>
            <a:pPr algn="ctr"/>
            <a:endParaRPr lang="en-US" dirty="0"/>
          </a:p>
        </p:txBody>
      </p:sp>
    </p:spTree>
    <p:extLst>
      <p:ext uri="{BB962C8B-B14F-4D97-AF65-F5344CB8AC3E}">
        <p14:creationId xmlns:p14="http://schemas.microsoft.com/office/powerpoint/2010/main" val="288140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000"/>
                                  </p:stCondLst>
                                  <p:childTnLst>
                                    <p:animScale>
                                      <p:cBhvr>
                                        <p:cTn id="6" dur="1500" fill="hold"/>
                                        <p:tgtEl>
                                          <p:spTgt spid="142340"/>
                                        </p:tgtEl>
                                      </p:cBhvr>
                                      <p:by x="150000" y="150000"/>
                                    </p:animScale>
                                  </p:childTnLst>
                                </p:cTn>
                              </p:par>
                            </p:childTnLst>
                          </p:cTn>
                        </p:par>
                        <p:par>
                          <p:cTn id="7" fill="hold">
                            <p:stCondLst>
                              <p:cond delay="2500"/>
                            </p:stCondLst>
                            <p:childTnLst>
                              <p:par>
                                <p:cTn id="8" presetID="6" presetClass="emph" presetSubtype="0" fill="hold" grpId="0" nodeType="afterEffect">
                                  <p:stCondLst>
                                    <p:cond delay="1000"/>
                                  </p:stCondLst>
                                  <p:childTnLst>
                                    <p:animScale>
                                      <p:cBhvr>
                                        <p:cTn id="9" dur="1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Administrative Review</a:t>
            </a:r>
          </a:p>
        </p:txBody>
      </p:sp>
      <p:sp>
        <p:nvSpPr>
          <p:cNvPr id="2" name="Content Placeholder 1"/>
          <p:cNvSpPr>
            <a:spLocks noGrp="1"/>
          </p:cNvSpPr>
          <p:nvPr>
            <p:ph idx="1"/>
          </p:nvPr>
        </p:nvSpPr>
        <p:spPr>
          <a:xfrm>
            <a:off x="-15240" y="1143000"/>
            <a:ext cx="8854440" cy="5472267"/>
          </a:xfrm>
        </p:spPr>
        <p:txBody>
          <a:bodyPr/>
          <a:lstStyle/>
          <a:p>
            <a:pPr marL="233363" indent="0">
              <a:spcBef>
                <a:spcPts val="0"/>
              </a:spcBef>
              <a:buNone/>
            </a:pPr>
            <a:r>
              <a:rPr lang="en-US" dirty="0"/>
              <a:t>A DOCUMENTED review of an incident or occurrence prepared by or for the CEO or his/her designee.  The review should indicate whether policy, training, equipment, or disciplinary issues should be addressed.</a:t>
            </a:r>
          </a:p>
          <a:p>
            <a:pPr>
              <a:spcBef>
                <a:spcPts val="0"/>
              </a:spcBef>
            </a:pPr>
            <a:endParaRPr lang="en-US" dirty="0"/>
          </a:p>
          <a:p>
            <a:pPr marL="233363" indent="0">
              <a:spcBef>
                <a:spcPts val="0"/>
              </a:spcBef>
              <a:buNone/>
            </a:pPr>
            <a:r>
              <a:rPr lang="en-US" sz="2800" u="sng" dirty="0"/>
              <a:t>Examples</a:t>
            </a:r>
            <a:r>
              <a:rPr lang="en-US" sz="2800" dirty="0"/>
              <a:t>:</a:t>
            </a:r>
          </a:p>
          <a:p>
            <a:pPr>
              <a:spcBef>
                <a:spcPts val="0"/>
              </a:spcBef>
            </a:pPr>
            <a:r>
              <a:rPr lang="en-US" sz="2800" dirty="0"/>
              <a:t>Admin Review of Agency Practices (Bias Based Profiling)</a:t>
            </a:r>
          </a:p>
          <a:p>
            <a:pPr>
              <a:spcBef>
                <a:spcPts val="0"/>
              </a:spcBef>
            </a:pPr>
            <a:r>
              <a:rPr lang="en-US" sz="2800" dirty="0"/>
              <a:t>Admin Review of Pursuits</a:t>
            </a:r>
          </a:p>
          <a:p>
            <a:pPr>
              <a:spcBef>
                <a:spcPts val="0"/>
              </a:spcBef>
            </a:pPr>
            <a:r>
              <a:rPr lang="en-US" sz="2800" dirty="0"/>
              <a:t>Admin Review of Internal Affairs </a:t>
            </a:r>
          </a:p>
          <a:p>
            <a:pPr marL="342900" indent="-342900">
              <a:spcBef>
                <a:spcPts val="0"/>
              </a:spcBef>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54512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Evaluation</a:t>
            </a:r>
          </a:p>
        </p:txBody>
      </p:sp>
      <p:sp>
        <p:nvSpPr>
          <p:cNvPr id="2" name="Content Placeholder 1"/>
          <p:cNvSpPr>
            <a:spLocks noGrp="1"/>
          </p:cNvSpPr>
          <p:nvPr>
            <p:ph idx="1"/>
          </p:nvPr>
        </p:nvSpPr>
        <p:spPr>
          <a:xfrm>
            <a:off x="-15240" y="1143000"/>
            <a:ext cx="8382000" cy="4696670"/>
          </a:xfrm>
        </p:spPr>
        <p:txBody>
          <a:bodyPr/>
          <a:lstStyle/>
          <a:p>
            <a:pPr marL="233363" indent="0">
              <a:spcBef>
                <a:spcPts val="0"/>
              </a:spcBef>
              <a:buNone/>
            </a:pPr>
            <a:r>
              <a:rPr lang="en-US" dirty="0"/>
              <a:t>A careful appraisal and study to determine the significance and/or worth or condition, and to draw conclusions pertaining to an item, project, or activity.</a:t>
            </a:r>
          </a:p>
          <a:p>
            <a:pPr marL="233363" indent="0">
              <a:spcBef>
                <a:spcPts val="0"/>
              </a:spcBef>
              <a:buNone/>
            </a:pPr>
            <a:endParaRPr lang="en-US" dirty="0"/>
          </a:p>
          <a:p>
            <a:pPr marL="233363" indent="0">
              <a:spcBef>
                <a:spcPts val="0"/>
              </a:spcBef>
              <a:buNone/>
            </a:pPr>
            <a:r>
              <a:rPr lang="en-US" sz="2800" u="sng" dirty="0"/>
              <a:t>Examples</a:t>
            </a:r>
            <a:r>
              <a:rPr lang="en-US" sz="2800" dirty="0"/>
              <a:t>:</a:t>
            </a:r>
          </a:p>
          <a:p>
            <a:pPr>
              <a:spcBef>
                <a:spcPts val="0"/>
              </a:spcBef>
            </a:pPr>
            <a:r>
              <a:rPr lang="en-US" sz="2800" dirty="0"/>
              <a:t>Performance Evaluation</a:t>
            </a:r>
          </a:p>
          <a:p>
            <a:pPr>
              <a:spcBef>
                <a:spcPts val="0"/>
              </a:spcBef>
            </a:pPr>
            <a:r>
              <a:rPr lang="en-US" sz="2800" dirty="0"/>
              <a:t>Rater Evaluation </a:t>
            </a:r>
          </a:p>
          <a:p>
            <a:pPr>
              <a:spcBef>
                <a:spcPts val="0"/>
              </a:spcBef>
            </a:pPr>
            <a:r>
              <a:rPr lang="en-US" sz="2800" dirty="0"/>
              <a:t>Evaluation of Personal Early Warning System</a:t>
            </a:r>
          </a:p>
          <a:p>
            <a:pPr marL="342900" indent="-342900">
              <a:spcBef>
                <a:spcPts val="0"/>
              </a:spcBef>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59773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0"/>
            <a:ext cx="8382000" cy="6858000"/>
            <a:chOff x="304800" y="0"/>
            <a:chExt cx="8382000" cy="6858000"/>
          </a:xfrm>
        </p:grpSpPr>
        <p:pic>
          <p:nvPicPr>
            <p:cNvPr id="145411" name="Picture 3"/>
            <p:cNvPicPr>
              <a:picLocks noChangeAspect="1" noChangeArrowheads="1"/>
            </p:cNvPicPr>
            <p:nvPr/>
          </p:nvPicPr>
          <p:blipFill>
            <a:blip r:embed="rId3" cstate="print"/>
            <a:srcRect l="30469" t="16667" r="29688" b="12500"/>
            <a:stretch>
              <a:fillRect/>
            </a:stretch>
          </p:blipFill>
          <p:spPr bwMode="auto">
            <a:xfrm>
              <a:off x="1600200" y="0"/>
              <a:ext cx="5143500" cy="6858000"/>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cstate="print"/>
            <a:srcRect/>
            <a:stretch>
              <a:fillRect/>
            </a:stretch>
          </p:blipFill>
          <p:spPr bwMode="auto">
            <a:xfrm>
              <a:off x="304800" y="2133600"/>
              <a:ext cx="8382000" cy="990600"/>
            </a:xfrm>
            <a:prstGeom prst="rect">
              <a:avLst/>
            </a:prstGeom>
            <a:noFill/>
            <a:ln w="9525">
              <a:noFill/>
              <a:miter lim="800000"/>
              <a:headEnd/>
              <a:tailEnd/>
            </a:ln>
            <a:effectLst/>
          </p:spPr>
        </p:pic>
        <p:sp>
          <p:nvSpPr>
            <p:cNvPr id="4" name="Rectangle 3"/>
            <p:cNvSpPr/>
            <p:nvPr/>
          </p:nvSpPr>
          <p:spPr>
            <a:xfrm flipV="1">
              <a:off x="2819400" y="6096000"/>
              <a:ext cx="1600200" cy="152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flipV="1">
              <a:off x="3124200" y="6324600"/>
              <a:ext cx="1219200" cy="152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8864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3" cstate="print"/>
          <a:srcRect/>
          <a:stretch>
            <a:fillRect/>
          </a:stretch>
        </p:blipFill>
        <p:spPr bwMode="auto">
          <a:xfrm>
            <a:off x="1752600" y="0"/>
            <a:ext cx="4675188" cy="6858000"/>
          </a:xfrm>
          <a:prstGeom prst="rect">
            <a:avLst/>
          </a:prstGeom>
          <a:noFill/>
          <a:ln w="9525">
            <a:noFill/>
            <a:miter lim="800000"/>
            <a:headEnd/>
            <a:tailEnd/>
          </a:ln>
          <a:effectLst/>
        </p:spPr>
      </p:pic>
      <p:pic>
        <p:nvPicPr>
          <p:cNvPr id="138245" name="Picture 5"/>
          <p:cNvPicPr>
            <a:picLocks noChangeAspect="1" noChangeArrowheads="1"/>
          </p:cNvPicPr>
          <p:nvPr/>
        </p:nvPicPr>
        <p:blipFill>
          <a:blip r:embed="rId4" cstate="print"/>
          <a:srcRect/>
          <a:stretch>
            <a:fillRect/>
          </a:stretch>
        </p:blipFill>
        <p:spPr bwMode="auto">
          <a:xfrm>
            <a:off x="76200" y="3048000"/>
            <a:ext cx="8991600" cy="946150"/>
          </a:xfrm>
          <a:prstGeom prst="rect">
            <a:avLst/>
          </a:prstGeom>
          <a:noFill/>
          <a:ln w="9525">
            <a:noFill/>
            <a:miter lim="800000"/>
            <a:headEnd/>
            <a:tailEnd/>
          </a:ln>
          <a:effectLst/>
        </p:spPr>
      </p:pic>
    </p:spTree>
    <p:extLst>
      <p:ext uri="{BB962C8B-B14F-4D97-AF65-F5344CB8AC3E}">
        <p14:creationId xmlns:p14="http://schemas.microsoft.com/office/powerpoint/2010/main" val="929226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38245"/>
                                        </p:tgtEl>
                                        <p:attrNameLst>
                                          <p:attrName>style.visibility</p:attrName>
                                        </p:attrNameLst>
                                      </p:cBhvr>
                                      <p:to>
                                        <p:strVal val="visible"/>
                                      </p:to>
                                    </p:set>
                                    <p:anim calcmode="lin" valueType="num">
                                      <p:cBhvr>
                                        <p:cTn id="9" dur="500" fill="hold"/>
                                        <p:tgtEl>
                                          <p:spTgt spid="138245"/>
                                        </p:tgtEl>
                                        <p:attrNameLst>
                                          <p:attrName>ppt_w</p:attrName>
                                        </p:attrNameLst>
                                      </p:cBhvr>
                                      <p:tavLst>
                                        <p:tav tm="0">
                                          <p:val>
                                            <p:fltVal val="0"/>
                                          </p:val>
                                        </p:tav>
                                        <p:tav tm="100000">
                                          <p:val>
                                            <p:strVal val="#ppt_w"/>
                                          </p:val>
                                        </p:tav>
                                      </p:tavLst>
                                    </p:anim>
                                    <p:anim calcmode="lin" valueType="num">
                                      <p:cBhvr>
                                        <p:cTn id="10" dur="500" fill="hold"/>
                                        <p:tgtEl>
                                          <p:spTgt spid="138245"/>
                                        </p:tgtEl>
                                        <p:attrNameLst>
                                          <p:attrName>ppt_h</p:attrName>
                                        </p:attrNameLst>
                                      </p:cBhvr>
                                      <p:tavLst>
                                        <p:tav tm="0">
                                          <p:val>
                                            <p:fltVal val="0"/>
                                          </p:val>
                                        </p:tav>
                                        <p:tav tm="100000">
                                          <p:val>
                                            <p:strVal val="#ppt_h"/>
                                          </p:val>
                                        </p:tav>
                                      </p:tavLst>
                                    </p:anim>
                                    <p:animEffect transition="in" filter="fade">
                                      <p:cBhvr>
                                        <p:cTn id="11"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Survey</a:t>
            </a:r>
          </a:p>
        </p:txBody>
      </p:sp>
      <p:sp>
        <p:nvSpPr>
          <p:cNvPr id="2" name="Content Placeholder 1"/>
          <p:cNvSpPr>
            <a:spLocks noGrp="1"/>
          </p:cNvSpPr>
          <p:nvPr>
            <p:ph idx="1"/>
          </p:nvPr>
        </p:nvSpPr>
        <p:spPr>
          <a:xfrm>
            <a:off x="-15240" y="1143000"/>
            <a:ext cx="8854440" cy="4869025"/>
          </a:xfrm>
        </p:spPr>
        <p:txBody>
          <a:bodyPr/>
          <a:lstStyle/>
          <a:p>
            <a:pPr marL="457200" indent="0">
              <a:buNone/>
            </a:pPr>
            <a:r>
              <a:rPr lang="en-US" sz="2800" u="sng" dirty="0"/>
              <a:t>Community Survey </a:t>
            </a:r>
            <a:r>
              <a:rPr lang="en-US" sz="2800" dirty="0"/>
              <a:t>– Survey of residents of the community</a:t>
            </a:r>
          </a:p>
          <a:p>
            <a:pPr marL="457200" indent="0">
              <a:buNone/>
            </a:pPr>
            <a:r>
              <a:rPr lang="en-US" sz="2800" u="sng" dirty="0"/>
              <a:t>Contact Survey </a:t>
            </a:r>
            <a:r>
              <a:rPr lang="en-US" sz="2800" dirty="0"/>
              <a:t>– Survey of people having contact with agency</a:t>
            </a:r>
          </a:p>
          <a:p>
            <a:pPr marL="457200" indent="0">
              <a:buNone/>
            </a:pPr>
            <a:r>
              <a:rPr lang="en-US" sz="2800" u="sng" dirty="0"/>
              <a:t>Scientific Survey </a:t>
            </a:r>
            <a:r>
              <a:rPr lang="en-US" sz="2800" dirty="0"/>
              <a:t>- A survey conducted using methods expected to provide reliable and valid information</a:t>
            </a:r>
          </a:p>
          <a:p>
            <a:pPr marL="457200" indent="0">
              <a:buNone/>
            </a:pPr>
            <a:endParaRPr lang="en-US" sz="2800" dirty="0"/>
          </a:p>
          <a:p>
            <a:pPr marL="457200" indent="0">
              <a:buNone/>
            </a:pPr>
            <a:r>
              <a:rPr lang="en-US" sz="2800" dirty="0"/>
              <a:t>Examples:</a:t>
            </a:r>
          </a:p>
          <a:p>
            <a:r>
              <a:rPr lang="en-US" sz="2800" dirty="0"/>
              <a:t>Citizen Survey</a:t>
            </a:r>
          </a:p>
          <a:p>
            <a:r>
              <a:rPr lang="en-US" sz="2800" dirty="0"/>
              <a:t>Perceptions of Safety Survey</a:t>
            </a:r>
          </a:p>
          <a:p>
            <a:endParaRPr lang="en-US" sz="2800" dirty="0"/>
          </a:p>
        </p:txBody>
      </p:sp>
    </p:spTree>
    <p:extLst>
      <p:ext uri="{BB962C8B-B14F-4D97-AF65-F5344CB8AC3E}">
        <p14:creationId xmlns:p14="http://schemas.microsoft.com/office/powerpoint/2010/main" val="142111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Inspection</a:t>
            </a:r>
          </a:p>
        </p:txBody>
      </p:sp>
      <p:sp>
        <p:nvSpPr>
          <p:cNvPr id="2" name="Content Placeholder 1"/>
          <p:cNvSpPr>
            <a:spLocks noGrp="1"/>
          </p:cNvSpPr>
          <p:nvPr>
            <p:ph idx="1"/>
          </p:nvPr>
        </p:nvSpPr>
        <p:spPr>
          <a:xfrm>
            <a:off x="0" y="1143000"/>
            <a:ext cx="9144000" cy="3397853"/>
          </a:xfrm>
        </p:spPr>
        <p:txBody>
          <a:bodyPr/>
          <a:lstStyle/>
          <a:p>
            <a:pPr marL="233363" indent="0">
              <a:spcBef>
                <a:spcPts val="0"/>
              </a:spcBef>
              <a:buNone/>
            </a:pPr>
            <a:r>
              <a:rPr lang="en-US" dirty="0"/>
              <a:t>A careful and critical examination; a formal review of all components of a particular requirement and an examination of their application.</a:t>
            </a:r>
          </a:p>
          <a:p>
            <a:pPr marL="233363" indent="0">
              <a:spcBef>
                <a:spcPts val="0"/>
              </a:spcBef>
              <a:buNone/>
            </a:pPr>
            <a:endParaRPr lang="en-US" dirty="0"/>
          </a:p>
          <a:p>
            <a:r>
              <a:rPr lang="en-US" dirty="0"/>
              <a:t> Maintained Properly</a:t>
            </a:r>
          </a:p>
          <a:p>
            <a:r>
              <a:rPr lang="en-US" dirty="0"/>
              <a:t> Adherence to Procedures</a:t>
            </a:r>
          </a:p>
          <a:p>
            <a:r>
              <a:rPr lang="en-US" dirty="0"/>
              <a:t> Integrity of Property</a:t>
            </a:r>
            <a:endParaRPr lang="en-US" dirty="0"/>
          </a:p>
        </p:txBody>
      </p:sp>
    </p:spTree>
    <p:extLst>
      <p:ext uri="{BB962C8B-B14F-4D97-AF65-F5344CB8AC3E}">
        <p14:creationId xmlns:p14="http://schemas.microsoft.com/office/powerpoint/2010/main" val="112177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effectLst/>
              </a:rPr>
              <a:t>Audit</a:t>
            </a:r>
            <a:endParaRPr lang="en-US" dirty="0">
              <a:solidFill>
                <a:schemeClr val="tx1"/>
              </a:solidFill>
              <a:effectLst/>
            </a:endParaRPr>
          </a:p>
        </p:txBody>
      </p:sp>
      <p:sp>
        <p:nvSpPr>
          <p:cNvPr id="2" name="Content Placeholder 1"/>
          <p:cNvSpPr>
            <a:spLocks noGrp="1"/>
          </p:cNvSpPr>
          <p:nvPr>
            <p:ph idx="1"/>
          </p:nvPr>
        </p:nvSpPr>
        <p:spPr>
          <a:xfrm>
            <a:off x="-15240" y="1143000"/>
            <a:ext cx="9159240" cy="3964162"/>
          </a:xfrm>
        </p:spPr>
        <p:txBody>
          <a:bodyPr/>
          <a:lstStyle/>
          <a:p>
            <a:pPr marL="233363" indent="0">
              <a:spcBef>
                <a:spcPts val="0"/>
              </a:spcBef>
              <a:buNone/>
            </a:pPr>
            <a:r>
              <a:rPr lang="en-US" sz="2800" dirty="0"/>
              <a:t>A complete and careful examination of the financial records of a business or person</a:t>
            </a:r>
          </a:p>
          <a:p>
            <a:pPr marL="233363" indent="0">
              <a:spcBef>
                <a:spcPts val="0"/>
              </a:spcBef>
              <a:buNone/>
            </a:pPr>
            <a:endParaRPr lang="en-US" sz="2800" dirty="0"/>
          </a:p>
          <a:p>
            <a:pPr marL="233363" indent="0">
              <a:spcBef>
                <a:spcPts val="0"/>
              </a:spcBef>
              <a:buNone/>
            </a:pPr>
            <a:endParaRPr lang="en-US" sz="2800" u="sng" dirty="0"/>
          </a:p>
          <a:p>
            <a:pPr marL="233363" indent="0">
              <a:spcBef>
                <a:spcPts val="0"/>
              </a:spcBef>
              <a:buNone/>
            </a:pPr>
            <a:r>
              <a:rPr lang="en-US" sz="2800" u="sng" dirty="0"/>
              <a:t>Examples</a:t>
            </a:r>
          </a:p>
          <a:p>
            <a:pPr>
              <a:spcBef>
                <a:spcPts val="0"/>
              </a:spcBef>
            </a:pPr>
            <a:r>
              <a:rPr lang="en-US" sz="2800" dirty="0"/>
              <a:t>Password Audit</a:t>
            </a:r>
          </a:p>
          <a:p>
            <a:pPr>
              <a:spcBef>
                <a:spcPts val="0"/>
              </a:spcBef>
            </a:pPr>
            <a:r>
              <a:rPr lang="en-US" sz="2800" dirty="0"/>
              <a:t>Cash Fund Audit</a:t>
            </a:r>
          </a:p>
          <a:p>
            <a:pPr>
              <a:spcBef>
                <a:spcPts val="0"/>
              </a:spcBef>
            </a:pPr>
            <a:r>
              <a:rPr lang="en-US" sz="2800" dirty="0"/>
              <a:t>Property / Evidence Audit</a:t>
            </a:r>
          </a:p>
          <a:p>
            <a:pPr marL="342900" indent="-342900">
              <a:spcBef>
                <a:spcPts val="0"/>
              </a:spcBef>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54283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Community Care Doctrine</a:t>
            </a:r>
          </a:p>
        </p:txBody>
      </p:sp>
      <p:sp>
        <p:nvSpPr>
          <p:cNvPr id="5" name="Content Placeholder 4"/>
          <p:cNvSpPr>
            <a:spLocks noGrp="1"/>
          </p:cNvSpPr>
          <p:nvPr>
            <p:ph idx="1"/>
          </p:nvPr>
        </p:nvSpPr>
        <p:spPr>
          <a:xfrm>
            <a:off x="-15240" y="1143000"/>
            <a:ext cx="8702040" cy="1249573"/>
          </a:xfrm>
          <a:prstGeom prst="rect">
            <a:avLst/>
          </a:prstGeom>
        </p:spPr>
        <p:txBody>
          <a:bodyPr wrap="square">
            <a:spAutoFit/>
          </a:bodyPr>
          <a:lstStyle/>
          <a:p>
            <a:pPr marL="233363" lvl="3" indent="0">
              <a:buNone/>
            </a:pPr>
            <a:r>
              <a:rPr lang="en-US" sz="2800" dirty="0"/>
              <a:t>If at any time during this program your neighbor starts falling asleep, please make sure they are comfortable.</a:t>
            </a:r>
            <a:endParaRPr lang="en-US" sz="2800" dirty="0">
              <a:solidFill>
                <a:srgbClr val="002060"/>
              </a:solidFill>
            </a:endParaRPr>
          </a:p>
          <a:p>
            <a:pPr lvl="3"/>
            <a:endParaRPr lang="en-US" sz="2800" dirty="0"/>
          </a:p>
        </p:txBody>
      </p:sp>
    </p:spTree>
    <p:extLst>
      <p:ext uri="{BB962C8B-B14F-4D97-AF65-F5344CB8AC3E}">
        <p14:creationId xmlns:p14="http://schemas.microsoft.com/office/powerpoint/2010/main" val="2104845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effectLst/>
              </a:rPr>
              <a:t>Audit</a:t>
            </a:r>
            <a:endParaRPr lang="en-US" dirty="0">
              <a:solidFill>
                <a:schemeClr val="tx1"/>
              </a:solidFill>
              <a:effectLst/>
            </a:endParaRPr>
          </a:p>
        </p:txBody>
      </p:sp>
      <p:sp>
        <p:nvSpPr>
          <p:cNvPr id="2" name="Content Placeholder 1"/>
          <p:cNvSpPr>
            <a:spLocks noGrp="1"/>
          </p:cNvSpPr>
          <p:nvPr>
            <p:ph idx="1"/>
          </p:nvPr>
        </p:nvSpPr>
        <p:spPr>
          <a:xfrm>
            <a:off x="-15240" y="1143000"/>
            <a:ext cx="9159240" cy="4764381"/>
          </a:xfrm>
        </p:spPr>
        <p:txBody>
          <a:bodyPr/>
          <a:lstStyle/>
          <a:p>
            <a:pPr marL="233363" indent="0">
              <a:spcBef>
                <a:spcPts val="0"/>
              </a:spcBef>
              <a:buNone/>
            </a:pPr>
            <a:r>
              <a:rPr lang="en-US" dirty="0"/>
              <a:t>Standard 84.1.6b – Custodian Change Audit</a:t>
            </a:r>
          </a:p>
          <a:p>
            <a:pPr marL="233363" indent="0">
              <a:spcBef>
                <a:spcPts val="0"/>
              </a:spcBef>
              <a:buNone/>
            </a:pPr>
            <a:endParaRPr lang="en-US" dirty="0"/>
          </a:p>
          <a:p>
            <a:pPr marL="233363" indent="0">
              <a:spcBef>
                <a:spcPts val="0"/>
              </a:spcBef>
              <a:buNone/>
            </a:pPr>
            <a:r>
              <a:rPr lang="en-US" dirty="0"/>
              <a:t>A documented accounting of high-risk items (e.g. cash, precious metals, jewelry, firearms, and drugs) and other evidence and non-agency property to establish that all property is accounted for and records can reasonably be assumed correct.</a:t>
            </a:r>
          </a:p>
          <a:p>
            <a:pPr marL="233363" indent="0">
              <a:spcBef>
                <a:spcPts val="0"/>
              </a:spcBef>
              <a:buNone/>
            </a:pPr>
            <a:endParaRPr lang="en-US" dirty="0">
              <a:solidFill>
                <a:srgbClr val="FF0000"/>
              </a:solidFill>
            </a:endParaRPr>
          </a:p>
          <a:p>
            <a:pPr marL="233363" indent="0">
              <a:spcBef>
                <a:spcPts val="0"/>
              </a:spcBef>
              <a:buNone/>
            </a:pPr>
            <a:r>
              <a:rPr lang="en-US" dirty="0">
                <a:solidFill>
                  <a:srgbClr val="FF0000"/>
                </a:solidFill>
              </a:rPr>
              <a:t>  Appendix I</a:t>
            </a:r>
          </a:p>
          <a:p>
            <a:pPr marL="233363" indent="0">
              <a:spcBef>
                <a:spcPts val="0"/>
              </a:spcBef>
              <a:buNone/>
            </a:pPr>
            <a:endParaRPr lang="en-US" sz="2800" dirty="0"/>
          </a:p>
          <a:p>
            <a:pPr marL="233363" indent="0">
              <a:spcBef>
                <a:spcPts val="0"/>
              </a:spcBef>
              <a:buNone/>
            </a:pPr>
            <a:endParaRPr lang="en-US" sz="2800" dirty="0"/>
          </a:p>
        </p:txBody>
      </p:sp>
      <p:pic>
        <p:nvPicPr>
          <p:cNvPr id="4" name="Picture 3"/>
          <p:cNvPicPr>
            <a:picLocks noChangeAspect="1"/>
          </p:cNvPicPr>
          <p:nvPr/>
        </p:nvPicPr>
        <p:blipFill rotWithShape="1">
          <a:blip r:embed="rId3"/>
          <a:srcRect t="1924"/>
          <a:stretch/>
        </p:blipFill>
        <p:spPr>
          <a:xfrm>
            <a:off x="3605561" y="4206992"/>
            <a:ext cx="4876800" cy="2484901"/>
          </a:xfrm>
          <a:prstGeom prst="rect">
            <a:avLst/>
          </a:prstGeom>
        </p:spPr>
      </p:pic>
    </p:spTree>
    <p:extLst>
      <p:ext uri="{BB962C8B-B14F-4D97-AF65-F5344CB8AC3E}">
        <p14:creationId xmlns:p14="http://schemas.microsoft.com/office/powerpoint/2010/main" val="281560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effectLst/>
              </a:rPr>
              <a:t>Audit</a:t>
            </a:r>
            <a:endParaRPr lang="en-US" dirty="0">
              <a:solidFill>
                <a:schemeClr val="tx1"/>
              </a:solidFill>
              <a:effectLst/>
            </a:endParaRPr>
          </a:p>
        </p:txBody>
      </p:sp>
      <p:sp>
        <p:nvSpPr>
          <p:cNvPr id="2" name="Content Placeholder 1"/>
          <p:cNvSpPr>
            <a:spLocks noGrp="1"/>
          </p:cNvSpPr>
          <p:nvPr>
            <p:ph idx="1"/>
          </p:nvPr>
        </p:nvSpPr>
        <p:spPr>
          <a:xfrm>
            <a:off x="-15240" y="1143000"/>
            <a:ext cx="9159240" cy="5355312"/>
          </a:xfrm>
        </p:spPr>
        <p:txBody>
          <a:bodyPr/>
          <a:lstStyle/>
          <a:p>
            <a:pPr marL="233363" indent="0">
              <a:spcBef>
                <a:spcPts val="0"/>
              </a:spcBef>
              <a:buNone/>
            </a:pPr>
            <a:r>
              <a:rPr lang="en-US" dirty="0"/>
              <a:t>Standard 84.1.6c – Annual Audit</a:t>
            </a:r>
          </a:p>
          <a:p>
            <a:pPr marL="233363" indent="0">
              <a:spcBef>
                <a:spcPts val="0"/>
              </a:spcBef>
              <a:buNone/>
            </a:pPr>
            <a:endParaRPr lang="en-US" dirty="0"/>
          </a:p>
          <a:p>
            <a:pPr marL="233363" indent="0">
              <a:spcBef>
                <a:spcPts val="0"/>
              </a:spcBef>
              <a:buNone/>
            </a:pPr>
            <a:r>
              <a:rPr lang="en-US" dirty="0"/>
              <a:t>A significant representative sampling of property including high-risk items.</a:t>
            </a:r>
            <a:endParaRPr lang="en-US" sz="2800" dirty="0"/>
          </a:p>
          <a:p>
            <a:pPr marL="233363" indent="0">
              <a:spcBef>
                <a:spcPts val="0"/>
              </a:spcBef>
              <a:buNone/>
            </a:pPr>
            <a:endParaRPr lang="en-US" sz="2800" dirty="0"/>
          </a:p>
          <a:p>
            <a:pPr marL="233363" indent="0">
              <a:spcBef>
                <a:spcPts val="0"/>
              </a:spcBef>
              <a:buNone/>
            </a:pPr>
            <a:r>
              <a:rPr lang="en-US" sz="2800" dirty="0"/>
              <a:t>Conducted by </a:t>
            </a:r>
            <a:r>
              <a:rPr lang="en-US" sz="2800" u="sng" dirty="0"/>
              <a:t>Property Custodian </a:t>
            </a:r>
            <a:r>
              <a:rPr lang="en-US" sz="2800" dirty="0"/>
              <a:t>or designee (person with functional responsibility) using Appendix K</a:t>
            </a:r>
          </a:p>
          <a:p>
            <a:pPr fontAlgn="t"/>
            <a:r>
              <a:rPr lang="en-US" dirty="0"/>
              <a:t>100 or less items = Sample all items</a:t>
            </a:r>
          </a:p>
          <a:p>
            <a:pPr fontAlgn="t"/>
            <a:r>
              <a:rPr lang="en-US" dirty="0"/>
              <a:t>101 or more items = Sample of 100 items</a:t>
            </a:r>
          </a:p>
          <a:p>
            <a:pPr lvl="1" fontAlgn="t"/>
            <a:r>
              <a:rPr lang="en-US" dirty="0"/>
              <a:t>100 or more high risk items</a:t>
            </a:r>
          </a:p>
          <a:p>
            <a:pPr lvl="1" fontAlgn="t"/>
            <a:r>
              <a:rPr lang="en-US" dirty="0"/>
              <a:t>Representative Sample up to 100 items</a:t>
            </a:r>
          </a:p>
          <a:p>
            <a:pPr marL="233363" indent="0">
              <a:spcBef>
                <a:spcPts val="0"/>
              </a:spcBef>
              <a:buNone/>
            </a:pPr>
            <a:endParaRPr lang="en-US" sz="2800" dirty="0"/>
          </a:p>
        </p:txBody>
      </p:sp>
    </p:spTree>
    <p:extLst>
      <p:ext uri="{BB962C8B-B14F-4D97-AF65-F5344CB8AC3E}">
        <p14:creationId xmlns:p14="http://schemas.microsoft.com/office/powerpoint/2010/main" val="2773873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t>Analysis</a:t>
            </a:r>
          </a:p>
        </p:txBody>
      </p:sp>
      <p:sp>
        <p:nvSpPr>
          <p:cNvPr id="2" name="Content Placeholder 1"/>
          <p:cNvSpPr>
            <a:spLocks noGrp="1"/>
          </p:cNvSpPr>
          <p:nvPr>
            <p:ph idx="1"/>
          </p:nvPr>
        </p:nvSpPr>
        <p:spPr>
          <a:xfrm>
            <a:off x="-15240" y="1143000"/>
            <a:ext cx="8382000" cy="4185761"/>
          </a:xfrm>
        </p:spPr>
        <p:txBody>
          <a:bodyPr/>
          <a:lstStyle/>
          <a:p>
            <a:r>
              <a:rPr lang="en-US" dirty="0">
                <a:cs typeface="Times New Roman" pitchFamily="18" charset="0"/>
              </a:rPr>
              <a:t>A systematic, structured process for dissecting an event into its basic parts in order to identify essential elements. </a:t>
            </a:r>
          </a:p>
          <a:p>
            <a:endParaRPr lang="en-US" dirty="0">
              <a:cs typeface="Times New Roman" pitchFamily="18" charset="0"/>
            </a:endParaRPr>
          </a:p>
          <a:p>
            <a:r>
              <a:rPr lang="en-US" i="1" dirty="0">
                <a:cs typeface="Times New Roman" pitchFamily="18" charset="0"/>
              </a:rPr>
              <a:t>An analysis should reveal patterns or trends that could be predictive, indicate program effectiveness, or identify the need for additional training, equipment upgrade and policy modification.</a:t>
            </a:r>
            <a:r>
              <a:rPr lang="en-US" i="1" dirty="0"/>
              <a:t> </a:t>
            </a:r>
          </a:p>
        </p:txBody>
      </p:sp>
    </p:spTree>
    <p:extLst>
      <p:ext uri="{BB962C8B-B14F-4D97-AF65-F5344CB8AC3E}">
        <p14:creationId xmlns:p14="http://schemas.microsoft.com/office/powerpoint/2010/main" val="426721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41" y="1828800"/>
            <a:ext cx="7278687"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1250043" y="4191000"/>
            <a:ext cx="381000" cy="584775"/>
          </a:xfrm>
          <a:prstGeom prst="rect">
            <a:avLst/>
          </a:prstGeom>
          <a:noFill/>
        </p:spPr>
        <p:txBody>
          <a:bodyPr wrap="square" rtlCol="0">
            <a:spAutoFit/>
          </a:bodyPr>
          <a:lstStyle/>
          <a:p>
            <a:r>
              <a:rPr lang="en-US" sz="3200" b="1" dirty="0"/>
              <a:t>6</a:t>
            </a:r>
          </a:p>
        </p:txBody>
      </p:sp>
      <p:sp>
        <p:nvSpPr>
          <p:cNvPr id="3" name="TextBox 2"/>
          <p:cNvSpPr txBox="1"/>
          <p:nvPr/>
        </p:nvSpPr>
        <p:spPr>
          <a:xfrm>
            <a:off x="2937046" y="4218500"/>
            <a:ext cx="393056" cy="584775"/>
          </a:xfrm>
          <a:prstGeom prst="rect">
            <a:avLst/>
          </a:prstGeom>
          <a:noFill/>
        </p:spPr>
        <p:txBody>
          <a:bodyPr wrap="none" rtlCol="0">
            <a:spAutoFit/>
          </a:bodyPr>
          <a:lstStyle/>
          <a:p>
            <a:r>
              <a:rPr lang="en-US" sz="3200" b="1" dirty="0"/>
              <a:t>4</a:t>
            </a:r>
          </a:p>
        </p:txBody>
      </p:sp>
      <p:sp>
        <p:nvSpPr>
          <p:cNvPr id="4" name="TextBox 3"/>
          <p:cNvSpPr txBox="1"/>
          <p:nvPr/>
        </p:nvSpPr>
        <p:spPr>
          <a:xfrm>
            <a:off x="4953000" y="4218499"/>
            <a:ext cx="457200" cy="584775"/>
          </a:xfrm>
          <a:prstGeom prst="rect">
            <a:avLst/>
          </a:prstGeom>
          <a:noFill/>
        </p:spPr>
        <p:txBody>
          <a:bodyPr wrap="square" rtlCol="0">
            <a:spAutoFit/>
          </a:bodyPr>
          <a:lstStyle/>
          <a:p>
            <a:r>
              <a:rPr lang="en-US" sz="3200" b="1" dirty="0"/>
              <a:t>3</a:t>
            </a:r>
          </a:p>
        </p:txBody>
      </p:sp>
      <p:sp>
        <p:nvSpPr>
          <p:cNvPr id="5" name="TextBox 4"/>
          <p:cNvSpPr txBox="1"/>
          <p:nvPr/>
        </p:nvSpPr>
        <p:spPr>
          <a:xfrm>
            <a:off x="6862311" y="4231486"/>
            <a:ext cx="393056" cy="584775"/>
          </a:xfrm>
          <a:prstGeom prst="rect">
            <a:avLst/>
          </a:prstGeom>
          <a:noFill/>
        </p:spPr>
        <p:txBody>
          <a:bodyPr wrap="none" rtlCol="0">
            <a:spAutoFit/>
          </a:bodyPr>
          <a:lstStyle/>
          <a:p>
            <a:r>
              <a:rPr lang="en-US" sz="3200" b="1" dirty="0"/>
              <a:t>6</a:t>
            </a:r>
          </a:p>
        </p:txBody>
      </p:sp>
      <p:sp>
        <p:nvSpPr>
          <p:cNvPr id="9" name="Title 8"/>
          <p:cNvSpPr>
            <a:spLocks noGrp="1"/>
          </p:cNvSpPr>
          <p:nvPr>
            <p:ph type="title"/>
          </p:nvPr>
        </p:nvSpPr>
        <p:spPr/>
        <p:txBody>
          <a:bodyPr/>
          <a:lstStyle/>
          <a:p>
            <a:r>
              <a:rPr lang="en-US" dirty="0"/>
              <a:t>         Standards Requiring Analysis</a:t>
            </a:r>
          </a:p>
        </p:txBody>
      </p:sp>
      <p:sp>
        <p:nvSpPr>
          <p:cNvPr id="6" name="TextBox 5"/>
          <p:cNvSpPr txBox="1"/>
          <p:nvPr/>
        </p:nvSpPr>
        <p:spPr>
          <a:xfrm>
            <a:off x="747441" y="4816261"/>
            <a:ext cx="1642369" cy="1107996"/>
          </a:xfrm>
          <a:prstGeom prst="rect">
            <a:avLst/>
          </a:prstGeom>
          <a:noFill/>
        </p:spPr>
        <p:txBody>
          <a:bodyPr wrap="square" rtlCol="0">
            <a:spAutoFit/>
          </a:bodyPr>
          <a:lstStyle/>
          <a:p>
            <a:r>
              <a:rPr lang="en-US" sz="1100" dirty="0"/>
              <a:t>Use of Force</a:t>
            </a:r>
          </a:p>
          <a:p>
            <a:r>
              <a:rPr lang="en-US" sz="1100" dirty="0"/>
              <a:t>Job Task  (O)</a:t>
            </a:r>
          </a:p>
          <a:p>
            <a:r>
              <a:rPr lang="en-US" sz="1100" dirty="0"/>
              <a:t>Grievances</a:t>
            </a:r>
          </a:p>
          <a:p>
            <a:r>
              <a:rPr lang="en-US" sz="1100" dirty="0"/>
              <a:t>Recruitment Plan</a:t>
            </a:r>
          </a:p>
          <a:p>
            <a:r>
              <a:rPr lang="en-US" sz="1100" dirty="0"/>
              <a:t>Pursuit</a:t>
            </a:r>
          </a:p>
          <a:p>
            <a:r>
              <a:rPr lang="en-US" sz="1100" dirty="0"/>
              <a:t>Campus Risk Assessment</a:t>
            </a:r>
          </a:p>
        </p:txBody>
      </p:sp>
      <p:sp>
        <p:nvSpPr>
          <p:cNvPr id="10" name="TextBox 9"/>
          <p:cNvSpPr txBox="1"/>
          <p:nvPr/>
        </p:nvSpPr>
        <p:spPr>
          <a:xfrm>
            <a:off x="2606571" y="4775775"/>
            <a:ext cx="1642369" cy="769441"/>
          </a:xfrm>
          <a:prstGeom prst="rect">
            <a:avLst/>
          </a:prstGeom>
          <a:noFill/>
        </p:spPr>
        <p:txBody>
          <a:bodyPr wrap="square" rtlCol="0">
            <a:spAutoFit/>
          </a:bodyPr>
          <a:lstStyle/>
          <a:p>
            <a:r>
              <a:rPr lang="en-US" sz="1100" dirty="0"/>
              <a:t>Liability Incidents</a:t>
            </a:r>
          </a:p>
          <a:p>
            <a:r>
              <a:rPr lang="en-US" sz="1100" dirty="0"/>
              <a:t>Job Task (O)</a:t>
            </a:r>
          </a:p>
          <a:p>
            <a:r>
              <a:rPr lang="en-US" sz="1100" dirty="0"/>
              <a:t>Grievances</a:t>
            </a:r>
          </a:p>
          <a:p>
            <a:r>
              <a:rPr lang="en-US" sz="1100" dirty="0"/>
              <a:t>Recruitment Plan</a:t>
            </a:r>
          </a:p>
        </p:txBody>
      </p:sp>
      <p:sp>
        <p:nvSpPr>
          <p:cNvPr id="11" name="TextBox 10"/>
          <p:cNvSpPr txBox="1"/>
          <p:nvPr/>
        </p:nvSpPr>
        <p:spPr>
          <a:xfrm>
            <a:off x="4589015" y="4775775"/>
            <a:ext cx="1642369" cy="600164"/>
          </a:xfrm>
          <a:prstGeom prst="rect">
            <a:avLst/>
          </a:prstGeom>
          <a:noFill/>
        </p:spPr>
        <p:txBody>
          <a:bodyPr wrap="square" rtlCol="0">
            <a:spAutoFit/>
          </a:bodyPr>
          <a:lstStyle/>
          <a:p>
            <a:r>
              <a:rPr lang="en-US" sz="1100" dirty="0"/>
              <a:t>Training Needs</a:t>
            </a:r>
          </a:p>
          <a:p>
            <a:r>
              <a:rPr lang="en-US" sz="1100" dirty="0"/>
              <a:t>Grievances</a:t>
            </a:r>
          </a:p>
          <a:p>
            <a:r>
              <a:rPr lang="en-US" sz="1100" dirty="0"/>
              <a:t>Recruitment Plan</a:t>
            </a:r>
          </a:p>
        </p:txBody>
      </p:sp>
      <p:sp>
        <p:nvSpPr>
          <p:cNvPr id="12" name="TextBox 11"/>
          <p:cNvSpPr txBox="1"/>
          <p:nvPr/>
        </p:nvSpPr>
        <p:spPr>
          <a:xfrm>
            <a:off x="6383759" y="4779505"/>
            <a:ext cx="1642369" cy="1107996"/>
          </a:xfrm>
          <a:prstGeom prst="rect">
            <a:avLst/>
          </a:prstGeom>
          <a:noFill/>
        </p:spPr>
        <p:txBody>
          <a:bodyPr wrap="square" rtlCol="0">
            <a:spAutoFit/>
          </a:bodyPr>
          <a:lstStyle/>
          <a:p>
            <a:r>
              <a:rPr lang="en-US" sz="1100" dirty="0"/>
              <a:t>Use of Force</a:t>
            </a:r>
          </a:p>
          <a:p>
            <a:r>
              <a:rPr lang="en-US" sz="1100" dirty="0"/>
              <a:t>Job Task (O)</a:t>
            </a:r>
          </a:p>
          <a:p>
            <a:r>
              <a:rPr lang="en-US" sz="1100" dirty="0"/>
              <a:t>Grievances</a:t>
            </a:r>
          </a:p>
          <a:p>
            <a:r>
              <a:rPr lang="en-US" sz="1100" dirty="0"/>
              <a:t>Recruitment Plan</a:t>
            </a:r>
          </a:p>
          <a:p>
            <a:r>
              <a:rPr lang="en-US" sz="1100" dirty="0"/>
              <a:t>Risk Assessment</a:t>
            </a:r>
          </a:p>
          <a:p>
            <a:r>
              <a:rPr lang="en-US" sz="1100" dirty="0"/>
              <a:t>Incident Analysis</a:t>
            </a:r>
          </a:p>
        </p:txBody>
      </p:sp>
    </p:spTree>
    <p:extLst>
      <p:ext uri="{BB962C8B-B14F-4D97-AF65-F5344CB8AC3E}">
        <p14:creationId xmlns:p14="http://schemas.microsoft.com/office/powerpoint/2010/main" val="26344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Purpose of Analysis</a:t>
            </a:r>
          </a:p>
        </p:txBody>
      </p:sp>
      <p:sp>
        <p:nvSpPr>
          <p:cNvPr id="2" name="Content Placeholder 1"/>
          <p:cNvSpPr>
            <a:spLocks noGrp="1"/>
          </p:cNvSpPr>
          <p:nvPr>
            <p:ph idx="1"/>
          </p:nvPr>
        </p:nvSpPr>
        <p:spPr>
          <a:xfrm>
            <a:off x="-15240" y="1143000"/>
            <a:ext cx="8382000" cy="3693319"/>
          </a:xfrm>
        </p:spPr>
        <p:txBody>
          <a:bodyPr/>
          <a:lstStyle/>
          <a:p>
            <a:pPr marL="233363" indent="0">
              <a:buNone/>
            </a:pPr>
            <a:r>
              <a:rPr lang="en-US" dirty="0"/>
              <a:t> To validate performance and professionalism</a:t>
            </a:r>
          </a:p>
          <a:p>
            <a:pPr marL="233363" indent="0">
              <a:buNone/>
            </a:pPr>
            <a:endParaRPr lang="en-US" dirty="0"/>
          </a:p>
          <a:p>
            <a:pPr marL="233363" indent="0">
              <a:buNone/>
            </a:pPr>
            <a:r>
              <a:rPr lang="en-US" dirty="0"/>
              <a:t> A tool for agency resource allocation based on:</a:t>
            </a:r>
          </a:p>
          <a:p>
            <a:r>
              <a:rPr lang="en-US" dirty="0"/>
              <a:t> Trends</a:t>
            </a:r>
          </a:p>
          <a:p>
            <a:r>
              <a:rPr lang="en-US" dirty="0"/>
              <a:t> Patterns</a:t>
            </a:r>
          </a:p>
          <a:p>
            <a:r>
              <a:rPr lang="en-US" dirty="0"/>
              <a:t> Effects on the Agency / Personnel</a:t>
            </a:r>
          </a:p>
          <a:p>
            <a:endParaRPr lang="en-US" dirty="0"/>
          </a:p>
        </p:txBody>
      </p:sp>
    </p:spTree>
    <p:extLst>
      <p:ext uri="{BB962C8B-B14F-4D97-AF65-F5344CB8AC3E}">
        <p14:creationId xmlns:p14="http://schemas.microsoft.com/office/powerpoint/2010/main" val="304035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447800" y="1676400"/>
            <a:ext cx="1752600" cy="2590800"/>
            <a:chOff x="624" y="1152"/>
            <a:chExt cx="1104" cy="1632"/>
          </a:xfrm>
        </p:grpSpPr>
        <p:sp>
          <p:nvSpPr>
            <p:cNvPr id="51202" name="AutoShape 2"/>
            <p:cNvSpPr>
              <a:spLocks noChangeArrowheads="1"/>
            </p:cNvSpPr>
            <p:nvPr/>
          </p:nvSpPr>
          <p:spPr bwMode="auto">
            <a:xfrm>
              <a:off x="624" y="1152"/>
              <a:ext cx="1104" cy="960"/>
            </a:xfrm>
            <a:prstGeom prst="flowChartProcess">
              <a:avLst/>
            </a:prstGeom>
            <a:solidFill>
              <a:srgbClr val="CCFFCC"/>
            </a:solidFill>
            <a:ln w="9525">
              <a:solidFill>
                <a:schemeClr val="tx1"/>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51207" name="AutoShape 7"/>
            <p:cNvSpPr>
              <a:spLocks noChangeArrowheads="1"/>
            </p:cNvSpPr>
            <p:nvPr/>
          </p:nvSpPr>
          <p:spPr bwMode="auto">
            <a:xfrm>
              <a:off x="1008" y="2112"/>
              <a:ext cx="306" cy="672"/>
            </a:xfrm>
            <a:prstGeom prst="downArrow">
              <a:avLst>
                <a:gd name="adj1" fmla="val 50000"/>
                <a:gd name="adj2" fmla="val 54902"/>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3" name="Group 20"/>
          <p:cNvGrpSpPr>
            <a:grpSpLocks/>
          </p:cNvGrpSpPr>
          <p:nvPr/>
        </p:nvGrpSpPr>
        <p:grpSpPr bwMode="auto">
          <a:xfrm>
            <a:off x="1447800" y="4267200"/>
            <a:ext cx="2728913" cy="1524000"/>
            <a:chOff x="624" y="2784"/>
            <a:chExt cx="1719" cy="960"/>
          </a:xfrm>
        </p:grpSpPr>
        <p:sp>
          <p:nvSpPr>
            <p:cNvPr id="51203" name="AutoShape 3"/>
            <p:cNvSpPr>
              <a:spLocks noChangeArrowheads="1"/>
            </p:cNvSpPr>
            <p:nvPr/>
          </p:nvSpPr>
          <p:spPr bwMode="auto">
            <a:xfrm>
              <a:off x="624" y="2784"/>
              <a:ext cx="1104" cy="960"/>
            </a:xfrm>
            <a:prstGeom prst="flowChartProcess">
              <a:avLst/>
            </a:prstGeom>
            <a:solidFill>
              <a:srgbClr val="00B0F0"/>
            </a:solidFill>
            <a:ln w="9525">
              <a:solidFill>
                <a:schemeClr val="tx1"/>
              </a:solidFill>
              <a:miter lim="800000"/>
              <a:headEnd/>
              <a:tailEnd/>
            </a:ln>
            <a:effectLst/>
          </p:spPr>
          <p:txBody>
            <a:bodyPr wrap="none" anchor="ctr"/>
            <a:lstStyle/>
            <a:p>
              <a:pPr algn="ctr">
                <a:spcBef>
                  <a:spcPct val="50000"/>
                </a:spcBef>
              </a:pPr>
              <a:r>
                <a:rPr lang="en-US" sz="1800" b="1" dirty="0"/>
                <a:t>Collate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51208" name="AutoShape 8"/>
            <p:cNvSpPr>
              <a:spLocks noChangeArrowheads="1"/>
            </p:cNvSpPr>
            <p:nvPr/>
          </p:nvSpPr>
          <p:spPr bwMode="auto">
            <a:xfrm>
              <a:off x="1728" y="3360"/>
              <a:ext cx="615" cy="306"/>
            </a:xfrm>
            <a:prstGeom prst="rightArrow">
              <a:avLst>
                <a:gd name="adj1" fmla="val 50000"/>
                <a:gd name="adj2" fmla="val 50245"/>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4" name="Group 22"/>
          <p:cNvGrpSpPr>
            <a:grpSpLocks/>
          </p:cNvGrpSpPr>
          <p:nvPr/>
        </p:nvGrpSpPr>
        <p:grpSpPr bwMode="auto">
          <a:xfrm>
            <a:off x="3200400" y="1676400"/>
            <a:ext cx="2743200" cy="1524000"/>
            <a:chOff x="1728" y="1152"/>
            <a:chExt cx="1728" cy="960"/>
          </a:xfrm>
        </p:grpSpPr>
        <p:sp>
          <p:nvSpPr>
            <p:cNvPr id="51205" name="AutoShape 5"/>
            <p:cNvSpPr>
              <a:spLocks noChangeArrowheads="1"/>
            </p:cNvSpPr>
            <p:nvPr/>
          </p:nvSpPr>
          <p:spPr bwMode="auto">
            <a:xfrm>
              <a:off x="2352" y="1152"/>
              <a:ext cx="1104" cy="960"/>
            </a:xfrm>
            <a:prstGeom prst="flowChartProcess">
              <a:avLst/>
            </a:prstGeom>
            <a:solidFill>
              <a:srgbClr val="CCFFFF"/>
            </a:solidFill>
            <a:ln w="9525">
              <a:solidFill>
                <a:schemeClr val="tx1"/>
              </a:solidFill>
              <a:miter lim="800000"/>
              <a:headEnd/>
              <a:tailEnd/>
            </a:ln>
            <a:effectLst/>
          </p:spPr>
          <p:txBody>
            <a:bodyPr wrap="none" anchor="ctr"/>
            <a:lstStyle/>
            <a:p>
              <a:pPr algn="ctr"/>
              <a:r>
                <a:rPr lang="en-US" sz="1800" b="1" dirty="0"/>
                <a:t>Document and </a:t>
              </a:r>
            </a:p>
            <a:p>
              <a:pPr algn="ctr"/>
              <a:r>
                <a:rPr lang="en-US" sz="1800" b="1" dirty="0"/>
                <a:t>report findings</a:t>
              </a:r>
            </a:p>
          </p:txBody>
        </p:sp>
        <p:sp>
          <p:nvSpPr>
            <p:cNvPr id="51209" name="AutoShape 9"/>
            <p:cNvSpPr>
              <a:spLocks noChangeArrowheads="1"/>
            </p:cNvSpPr>
            <p:nvPr/>
          </p:nvSpPr>
          <p:spPr bwMode="auto">
            <a:xfrm>
              <a:off x="1728" y="1488"/>
              <a:ext cx="615" cy="306"/>
            </a:xfrm>
            <a:prstGeom prst="leftArrow">
              <a:avLst>
                <a:gd name="adj1" fmla="val 50000"/>
                <a:gd name="adj2" fmla="val 50245"/>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5" name="Group 21"/>
          <p:cNvGrpSpPr>
            <a:grpSpLocks/>
          </p:cNvGrpSpPr>
          <p:nvPr/>
        </p:nvGrpSpPr>
        <p:grpSpPr bwMode="auto">
          <a:xfrm>
            <a:off x="4176713" y="4267200"/>
            <a:ext cx="3200400" cy="1524000"/>
            <a:chOff x="2304" y="2784"/>
            <a:chExt cx="2016" cy="960"/>
          </a:xfrm>
        </p:grpSpPr>
        <p:sp>
          <p:nvSpPr>
            <p:cNvPr id="51204" name="AutoShape 4"/>
            <p:cNvSpPr>
              <a:spLocks noChangeArrowheads="1"/>
            </p:cNvSpPr>
            <p:nvPr/>
          </p:nvSpPr>
          <p:spPr bwMode="auto">
            <a:xfrm>
              <a:off x="2304" y="2784"/>
              <a:ext cx="1152" cy="960"/>
            </a:xfrm>
            <a:prstGeom prst="flowChartProcess">
              <a:avLst/>
            </a:prstGeom>
            <a:solidFill>
              <a:srgbClr val="FFFF99"/>
            </a:solidFill>
            <a:ln w="9525">
              <a:solidFill>
                <a:schemeClr val="tx1"/>
              </a:solidFill>
              <a:miter lim="800000"/>
              <a:headEnd/>
              <a:tailEnd/>
            </a:ln>
            <a:effectLst/>
          </p:spPr>
          <p:txBody>
            <a:bodyPr wrap="none" anchor="ctr"/>
            <a:lstStyle/>
            <a:p>
              <a:pPr algn="ctr">
                <a:spcBef>
                  <a:spcPct val="50000"/>
                </a:spcBef>
              </a:pPr>
              <a:r>
                <a:rPr lang="en-US" sz="1800" b="1" dirty="0"/>
                <a:t>Identify </a:t>
              </a:r>
            </a:p>
            <a:p>
              <a:pPr algn="ctr">
                <a:spcBef>
                  <a:spcPct val="50000"/>
                </a:spcBef>
              </a:pPr>
              <a:r>
                <a:rPr lang="en-US" sz="1800" b="1" dirty="0"/>
                <a:t>Patterns/ Trends</a:t>
              </a:r>
            </a:p>
            <a:p>
              <a:pPr algn="ctr"/>
              <a:endParaRPr lang="en-US" dirty="0"/>
            </a:p>
          </p:txBody>
        </p:sp>
        <p:sp>
          <p:nvSpPr>
            <p:cNvPr id="51210" name="AutoShape 10"/>
            <p:cNvSpPr>
              <a:spLocks noChangeArrowheads="1"/>
            </p:cNvSpPr>
            <p:nvPr/>
          </p:nvSpPr>
          <p:spPr bwMode="auto">
            <a:xfrm>
              <a:off x="3456" y="2976"/>
              <a:ext cx="864" cy="624"/>
            </a:xfrm>
            <a:custGeom>
              <a:avLst/>
              <a:gdLst>
                <a:gd name="G0" fmla="+- 10600 0 0"/>
                <a:gd name="G1" fmla="+- 18275 0 0"/>
                <a:gd name="G2" fmla="+- 10004 0 0"/>
                <a:gd name="G3" fmla="*/ 10600 1 2"/>
                <a:gd name="G4" fmla="+- G3 10800 0"/>
                <a:gd name="G5" fmla="+- 21600 10600 18275"/>
                <a:gd name="G6" fmla="+- 18275 10004 0"/>
                <a:gd name="G7" fmla="*/ G6 1 2"/>
                <a:gd name="G8" fmla="*/ 18275 2 1"/>
                <a:gd name="G9" fmla="+- G8 0 21600"/>
                <a:gd name="G10" fmla="*/ 21600 G0 G1"/>
                <a:gd name="G11" fmla="*/ 21600 G4 G1"/>
                <a:gd name="G12" fmla="*/ 21600 G5 G1"/>
                <a:gd name="G13" fmla="*/ 21600 G7 G1"/>
                <a:gd name="G14" fmla="*/ 18275 1 2"/>
                <a:gd name="G15" fmla="+- G5 0 G4"/>
                <a:gd name="G16" fmla="+- G0 0 G4"/>
                <a:gd name="G17" fmla="*/ G2 G15 G16"/>
                <a:gd name="T0" fmla="*/ 16100 w 21600"/>
                <a:gd name="T1" fmla="*/ 0 h 21600"/>
                <a:gd name="T2" fmla="*/ 10600 w 21600"/>
                <a:gd name="T3" fmla="*/ 10004 h 21600"/>
                <a:gd name="T4" fmla="*/ 0 w 21600"/>
                <a:gd name="T5" fmla="*/ 19029 h 21600"/>
                <a:gd name="T6" fmla="*/ 9138 w 21600"/>
                <a:gd name="T7" fmla="*/ 21600 h 21600"/>
                <a:gd name="T8" fmla="*/ 18275 w 21600"/>
                <a:gd name="T9" fmla="*/ 16713 h 21600"/>
                <a:gd name="T10" fmla="*/ 21600 w 21600"/>
                <a:gd name="T11" fmla="*/ 1000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0" y="0"/>
                  </a:moveTo>
                  <a:lnTo>
                    <a:pt x="10600" y="10004"/>
                  </a:lnTo>
                  <a:lnTo>
                    <a:pt x="13925" y="10004"/>
                  </a:lnTo>
                  <a:lnTo>
                    <a:pt x="13925" y="16459"/>
                  </a:lnTo>
                  <a:lnTo>
                    <a:pt x="0" y="16459"/>
                  </a:lnTo>
                  <a:lnTo>
                    <a:pt x="0" y="21600"/>
                  </a:lnTo>
                  <a:lnTo>
                    <a:pt x="18275" y="21600"/>
                  </a:lnTo>
                  <a:lnTo>
                    <a:pt x="18275" y="10004"/>
                  </a:lnTo>
                  <a:lnTo>
                    <a:pt x="21600" y="10004"/>
                  </a:lnTo>
                  <a:close/>
                </a:path>
              </a:pathLst>
            </a:custGeom>
            <a:solidFill>
              <a:schemeClr val="bg2"/>
            </a:solidFill>
            <a:ln w="9525">
              <a:solidFill>
                <a:schemeClr val="tx1"/>
              </a:solidFill>
              <a:miter lim="800000"/>
              <a:headEnd/>
              <a:tailEnd/>
            </a:ln>
            <a:effectLst/>
          </p:spPr>
          <p:txBody>
            <a:bodyPr wrap="none" anchor="ctr"/>
            <a:lstStyle/>
            <a:p>
              <a:endParaRPr lang="en-US" dirty="0"/>
            </a:p>
          </p:txBody>
        </p:sp>
      </p:grpSp>
      <p:grpSp>
        <p:nvGrpSpPr>
          <p:cNvPr id="6" name="Group 16"/>
          <p:cNvGrpSpPr>
            <a:grpSpLocks/>
          </p:cNvGrpSpPr>
          <p:nvPr/>
        </p:nvGrpSpPr>
        <p:grpSpPr bwMode="auto">
          <a:xfrm>
            <a:off x="5942013" y="2132013"/>
            <a:ext cx="2363787" cy="2439987"/>
            <a:chOff x="3455" y="1439"/>
            <a:chExt cx="1489" cy="1537"/>
          </a:xfrm>
        </p:grpSpPr>
        <p:sp>
          <p:nvSpPr>
            <p:cNvPr id="51206" name="AutoShape 6"/>
            <p:cNvSpPr>
              <a:spLocks noChangeArrowheads="1"/>
            </p:cNvSpPr>
            <p:nvPr/>
          </p:nvSpPr>
          <p:spPr bwMode="auto">
            <a:xfrm>
              <a:off x="3792" y="2016"/>
              <a:ext cx="1152" cy="960"/>
            </a:xfrm>
            <a:prstGeom prst="flowChartProcess">
              <a:avLst/>
            </a:prstGeom>
            <a:solidFill>
              <a:srgbClr val="FFCC66"/>
            </a:solidFill>
            <a:ln w="9525">
              <a:solidFill>
                <a:schemeClr val="tx1"/>
              </a:solidFill>
              <a:miter lim="800000"/>
              <a:headEnd/>
              <a:tailEnd/>
            </a:ln>
            <a:effectLst/>
          </p:spPr>
          <p:txBody>
            <a:bodyPr wrap="none" anchor="ctr"/>
            <a:lstStyle/>
            <a:p>
              <a:pPr algn="ctr"/>
              <a:r>
                <a:rPr lang="en-US" sz="1800" b="1" dirty="0"/>
                <a:t>Identify cause </a:t>
              </a:r>
            </a:p>
            <a:p>
              <a:pPr algn="ctr"/>
              <a:r>
                <a:rPr lang="en-US" sz="1800" b="1" dirty="0"/>
                <a:t>and/or effect of </a:t>
              </a:r>
            </a:p>
            <a:p>
              <a:pPr algn="ctr"/>
              <a:r>
                <a:rPr lang="en-US" sz="1800" b="1" dirty="0"/>
                <a:t>Patterns/ Trends</a:t>
              </a:r>
            </a:p>
          </p:txBody>
        </p:sp>
        <p:sp>
          <p:nvSpPr>
            <p:cNvPr id="51211" name="AutoShape 11"/>
            <p:cNvSpPr>
              <a:spLocks noChangeArrowheads="1"/>
            </p:cNvSpPr>
            <p:nvPr/>
          </p:nvSpPr>
          <p:spPr bwMode="auto">
            <a:xfrm rot="-5390560">
              <a:off x="3527" y="1367"/>
              <a:ext cx="575" cy="719"/>
            </a:xfrm>
            <a:custGeom>
              <a:avLst/>
              <a:gdLst>
                <a:gd name="G0" fmla="+- 10147 0 0"/>
                <a:gd name="G1" fmla="+- 18064 0 0"/>
                <a:gd name="G2" fmla="+- 9292 0 0"/>
                <a:gd name="G3" fmla="*/ 10147 1 2"/>
                <a:gd name="G4" fmla="+- G3 10800 0"/>
                <a:gd name="G5" fmla="+- 21600 10147 18064"/>
                <a:gd name="G6" fmla="+- 18064 9292 0"/>
                <a:gd name="G7" fmla="*/ G6 1 2"/>
                <a:gd name="G8" fmla="*/ 18064 2 1"/>
                <a:gd name="G9" fmla="+- G8 0 21600"/>
                <a:gd name="G10" fmla="*/ 21600 G0 G1"/>
                <a:gd name="G11" fmla="*/ 21600 G4 G1"/>
                <a:gd name="G12" fmla="*/ 21600 G5 G1"/>
                <a:gd name="G13" fmla="*/ 21600 G7 G1"/>
                <a:gd name="G14" fmla="*/ 18064 1 2"/>
                <a:gd name="G15" fmla="+- G5 0 G4"/>
                <a:gd name="G16" fmla="+- G0 0 G4"/>
                <a:gd name="G17" fmla="*/ G2 G15 G16"/>
                <a:gd name="T0" fmla="*/ 15874 w 21600"/>
                <a:gd name="T1" fmla="*/ 0 h 21600"/>
                <a:gd name="T2" fmla="*/ 10147 w 21600"/>
                <a:gd name="T3" fmla="*/ 9292 h 21600"/>
                <a:gd name="T4" fmla="*/ 0 w 21600"/>
                <a:gd name="T5" fmla="*/ 18981 h 21600"/>
                <a:gd name="T6" fmla="*/ 9032 w 21600"/>
                <a:gd name="T7" fmla="*/ 21600 h 21600"/>
                <a:gd name="T8" fmla="*/ 18064 w 21600"/>
                <a:gd name="T9" fmla="*/ 16355 h 21600"/>
                <a:gd name="T10" fmla="*/ 21600 w 21600"/>
                <a:gd name="T11" fmla="*/ 929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4" y="0"/>
                  </a:moveTo>
                  <a:lnTo>
                    <a:pt x="10147" y="9292"/>
                  </a:lnTo>
                  <a:lnTo>
                    <a:pt x="13683" y="9292"/>
                  </a:lnTo>
                  <a:lnTo>
                    <a:pt x="13683" y="16361"/>
                  </a:lnTo>
                  <a:lnTo>
                    <a:pt x="0" y="16361"/>
                  </a:lnTo>
                  <a:lnTo>
                    <a:pt x="0" y="21600"/>
                  </a:lnTo>
                  <a:lnTo>
                    <a:pt x="18064" y="21600"/>
                  </a:lnTo>
                  <a:lnTo>
                    <a:pt x="18064" y="9292"/>
                  </a:lnTo>
                  <a:lnTo>
                    <a:pt x="21600" y="9292"/>
                  </a:lnTo>
                  <a:close/>
                </a:path>
              </a:pathLst>
            </a:custGeom>
            <a:solidFill>
              <a:schemeClr val="bg2"/>
            </a:solidFill>
            <a:ln w="9525">
              <a:solidFill>
                <a:schemeClr val="tx1"/>
              </a:solidFill>
              <a:miter lim="800000"/>
              <a:headEnd/>
              <a:tailEnd/>
            </a:ln>
            <a:effectLst/>
          </p:spPr>
          <p:txBody>
            <a:bodyPr wrap="none" anchor="ctr"/>
            <a:lstStyle/>
            <a:p>
              <a:endParaRPr lang="en-US" dirty="0"/>
            </a:p>
          </p:txBody>
        </p:sp>
      </p:grpSp>
      <p:sp>
        <p:nvSpPr>
          <p:cNvPr id="7" name="Title 6"/>
          <p:cNvSpPr>
            <a:spLocks noGrp="1"/>
          </p:cNvSpPr>
          <p:nvPr>
            <p:ph type="title"/>
          </p:nvPr>
        </p:nvSpPr>
        <p:spPr>
          <a:xfrm>
            <a:off x="0" y="152400"/>
            <a:ext cx="9144000" cy="1329595"/>
          </a:xfrm>
        </p:spPr>
        <p:txBody>
          <a:bodyPr/>
          <a:lstStyle/>
          <a:p>
            <a:r>
              <a:rPr lang="en-US" dirty="0"/>
              <a:t>Analysis Process</a:t>
            </a:r>
            <a:br>
              <a:rPr lang="en-US" dirty="0"/>
            </a:br>
            <a:endParaRPr lang="en-US" dirty="0"/>
          </a:p>
        </p:txBody>
      </p:sp>
    </p:spTree>
    <p:extLst>
      <p:ext uri="{BB962C8B-B14F-4D97-AF65-F5344CB8AC3E}">
        <p14:creationId xmlns:p14="http://schemas.microsoft.com/office/powerpoint/2010/main" val="93694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3000"/>
                            </p:stCondLst>
                            <p:childTnLst>
                              <p:par>
                                <p:cTn id="17" presetID="9"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4000"/>
                            </p:stCondLst>
                            <p:childTnLst>
                              <p:par>
                                <p:cTn id="21" presetID="9"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1752600" cy="2590800"/>
            <a:chOff x="624" y="1152"/>
            <a:chExt cx="1104" cy="1632"/>
          </a:xfrm>
        </p:grpSpPr>
        <p:sp>
          <p:nvSpPr>
            <p:cNvPr id="109571" name="AutoShape 3"/>
            <p:cNvSpPr>
              <a:spLocks noChangeArrowheads="1"/>
            </p:cNvSpPr>
            <p:nvPr/>
          </p:nvSpPr>
          <p:spPr bwMode="auto">
            <a:xfrm>
              <a:off x="624" y="1152"/>
              <a:ext cx="1104" cy="960"/>
            </a:xfrm>
            <a:prstGeom prst="flowChartProcess">
              <a:avLst/>
            </a:prstGeom>
            <a:solidFill>
              <a:srgbClr val="CCFFCC"/>
            </a:solidFill>
            <a:ln w="38100">
              <a:solidFill>
                <a:srgbClr val="FF0000"/>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09572" name="AutoShape 4"/>
            <p:cNvSpPr>
              <a:spLocks noChangeArrowheads="1"/>
            </p:cNvSpPr>
            <p:nvPr/>
          </p:nvSpPr>
          <p:spPr bwMode="auto">
            <a:xfrm>
              <a:off x="1008" y="2112"/>
              <a:ext cx="306" cy="672"/>
            </a:xfrm>
            <a:prstGeom prst="downArrow">
              <a:avLst>
                <a:gd name="adj1" fmla="val 50000"/>
                <a:gd name="adj2" fmla="val 54902"/>
              </a:avLst>
            </a:prstGeom>
            <a:solidFill>
              <a:schemeClr val="bg2"/>
            </a:solidFill>
            <a:ln w="38100">
              <a:solidFill>
                <a:srgbClr val="FF0000"/>
              </a:solidFill>
              <a:miter lim="800000"/>
              <a:headEnd/>
              <a:tailEnd/>
            </a:ln>
            <a:effectLst/>
          </p:spPr>
          <p:txBody>
            <a:bodyPr wrap="none" anchor="ctr"/>
            <a:lstStyle/>
            <a:p>
              <a:endParaRPr lang="en-US" dirty="0"/>
            </a:p>
          </p:txBody>
        </p:sp>
      </p:grpSp>
      <p:sp>
        <p:nvSpPr>
          <p:cNvPr id="3" name="Title 2"/>
          <p:cNvSpPr>
            <a:spLocks noGrp="1"/>
          </p:cNvSpPr>
          <p:nvPr>
            <p:ph type="title"/>
          </p:nvPr>
        </p:nvSpPr>
        <p:spPr/>
        <p:txBody>
          <a:bodyPr/>
          <a:lstStyle/>
          <a:p>
            <a:r>
              <a:rPr lang="en-US" dirty="0"/>
              <a:t>Analysis Process</a:t>
            </a:r>
          </a:p>
        </p:txBody>
      </p:sp>
    </p:spTree>
    <p:extLst>
      <p:ext uri="{BB962C8B-B14F-4D97-AF65-F5344CB8AC3E}">
        <p14:creationId xmlns:p14="http://schemas.microsoft.com/office/powerpoint/2010/main" val="387569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Collect Event/Element Data</a:t>
            </a:r>
          </a:p>
        </p:txBody>
      </p:sp>
      <p:sp>
        <p:nvSpPr>
          <p:cNvPr id="2" name="Content Placeholder 1"/>
          <p:cNvSpPr>
            <a:spLocks noGrp="1"/>
          </p:cNvSpPr>
          <p:nvPr>
            <p:ph idx="1"/>
          </p:nvPr>
        </p:nvSpPr>
        <p:spPr>
          <a:xfrm>
            <a:off x="-15240" y="1143000"/>
            <a:ext cx="9006840" cy="4869025"/>
          </a:xfrm>
        </p:spPr>
        <p:txBody>
          <a:bodyPr/>
          <a:lstStyle/>
          <a:p>
            <a:r>
              <a:rPr lang="en-US" sz="2400" dirty="0"/>
              <a:t>Collect the data or data set</a:t>
            </a:r>
          </a:p>
          <a:p>
            <a:pPr lvl="1"/>
            <a:r>
              <a:rPr lang="en-US" sz="2400" dirty="0"/>
              <a:t>Calls for Service</a:t>
            </a:r>
          </a:p>
          <a:p>
            <a:pPr lvl="1"/>
            <a:r>
              <a:rPr lang="en-US" sz="2400" dirty="0"/>
              <a:t>Custodial Arrests</a:t>
            </a:r>
          </a:p>
          <a:p>
            <a:r>
              <a:rPr lang="en-US" sz="2400" dirty="0"/>
              <a:t>Define the data elements</a:t>
            </a:r>
          </a:p>
          <a:p>
            <a:pPr lvl="1"/>
            <a:r>
              <a:rPr lang="en-US" sz="2400" dirty="0"/>
              <a:t>Location</a:t>
            </a:r>
          </a:p>
          <a:p>
            <a:pPr lvl="1"/>
            <a:r>
              <a:rPr lang="en-US" sz="2400" dirty="0"/>
              <a:t>Time of Day</a:t>
            </a:r>
          </a:p>
          <a:p>
            <a:r>
              <a:rPr lang="en-US" sz="2400" dirty="0"/>
              <a:t>Document the source</a:t>
            </a:r>
          </a:p>
          <a:p>
            <a:pPr lvl="1"/>
            <a:r>
              <a:rPr lang="en-US" sz="2400" dirty="0"/>
              <a:t>Federal Bureau of Investigation</a:t>
            </a:r>
          </a:p>
          <a:p>
            <a:pPr lvl="1"/>
            <a:r>
              <a:rPr lang="en-US" sz="2400" dirty="0"/>
              <a:t>CAD Records</a:t>
            </a:r>
          </a:p>
          <a:p>
            <a:r>
              <a:rPr lang="en-US" sz="2400" dirty="0"/>
              <a:t>Collection period</a:t>
            </a:r>
          </a:p>
          <a:p>
            <a:pPr lvl="1"/>
            <a:r>
              <a:rPr lang="en-US" sz="2400" dirty="0"/>
              <a:t>January 1, 2014 – December 31, 2014</a:t>
            </a:r>
          </a:p>
          <a:p>
            <a:pPr lvl="1"/>
            <a:r>
              <a:rPr lang="en-US" sz="2400" dirty="0"/>
              <a:t>July 1, 2015 – June 30, 2016</a:t>
            </a:r>
          </a:p>
        </p:txBody>
      </p:sp>
    </p:spTree>
    <p:extLst>
      <p:ext uri="{BB962C8B-B14F-4D97-AF65-F5344CB8AC3E}">
        <p14:creationId xmlns:p14="http://schemas.microsoft.com/office/powerpoint/2010/main" val="306602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1752600" cy="2590800"/>
            <a:chOff x="624" y="1152"/>
            <a:chExt cx="1104" cy="1632"/>
          </a:xfrm>
        </p:grpSpPr>
        <p:sp>
          <p:nvSpPr>
            <p:cNvPr id="110595" name="AutoShape 3"/>
            <p:cNvSpPr>
              <a:spLocks noChangeArrowheads="1"/>
            </p:cNvSpPr>
            <p:nvPr/>
          </p:nvSpPr>
          <p:spPr bwMode="auto">
            <a:xfrm>
              <a:off x="624" y="1152"/>
              <a:ext cx="1104" cy="960"/>
            </a:xfrm>
            <a:prstGeom prst="flowChartProcess">
              <a:avLst/>
            </a:prstGeom>
            <a:pattFill prst="wdDnDiag">
              <a:fgClr>
                <a:srgbClr val="CCFFCC"/>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0596" name="AutoShape 4"/>
            <p:cNvSpPr>
              <a:spLocks noChangeArrowheads="1"/>
            </p:cNvSpPr>
            <p:nvPr/>
          </p:nvSpPr>
          <p:spPr bwMode="auto">
            <a:xfrm>
              <a:off x="1008" y="2112"/>
              <a:ext cx="306" cy="672"/>
            </a:xfrm>
            <a:prstGeom prst="downArrow">
              <a:avLst>
                <a:gd name="adj1" fmla="val 50000"/>
                <a:gd name="adj2" fmla="val 54902"/>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3" name="Group 5"/>
          <p:cNvGrpSpPr>
            <a:grpSpLocks/>
          </p:cNvGrpSpPr>
          <p:nvPr/>
        </p:nvGrpSpPr>
        <p:grpSpPr bwMode="auto">
          <a:xfrm>
            <a:off x="990600" y="4419600"/>
            <a:ext cx="2728913" cy="1524000"/>
            <a:chOff x="624" y="2784"/>
            <a:chExt cx="1719" cy="960"/>
          </a:xfrm>
          <a:solidFill>
            <a:srgbClr val="00B0F0"/>
          </a:solidFill>
        </p:grpSpPr>
        <p:sp>
          <p:nvSpPr>
            <p:cNvPr id="110598" name="AutoShape 6"/>
            <p:cNvSpPr>
              <a:spLocks noChangeArrowheads="1"/>
            </p:cNvSpPr>
            <p:nvPr/>
          </p:nvSpPr>
          <p:spPr bwMode="auto">
            <a:xfrm>
              <a:off x="624" y="2784"/>
              <a:ext cx="1104" cy="960"/>
            </a:xfrm>
            <a:prstGeom prst="flowChartProcess">
              <a:avLst/>
            </a:prstGeom>
            <a:grpFill/>
            <a:ln w="38100">
              <a:solidFill>
                <a:srgbClr val="FF0000"/>
              </a:solidFill>
              <a:miter lim="800000"/>
              <a:headEnd/>
              <a:tailEnd/>
            </a:ln>
            <a:effectLst/>
          </p:spPr>
          <p:txBody>
            <a:bodyPr wrap="none" anchor="ctr"/>
            <a:lstStyle/>
            <a:p>
              <a:pPr algn="ctr">
                <a:spcBef>
                  <a:spcPct val="50000"/>
                </a:spcBef>
              </a:pPr>
              <a:r>
                <a:rPr lang="en-US" sz="1800" b="1" dirty="0"/>
                <a:t>Collate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0599" name="AutoShape 7"/>
            <p:cNvSpPr>
              <a:spLocks noChangeArrowheads="1"/>
            </p:cNvSpPr>
            <p:nvPr/>
          </p:nvSpPr>
          <p:spPr bwMode="auto">
            <a:xfrm>
              <a:off x="1728" y="3360"/>
              <a:ext cx="615" cy="306"/>
            </a:xfrm>
            <a:prstGeom prst="rightArrow">
              <a:avLst>
                <a:gd name="adj1" fmla="val 50000"/>
                <a:gd name="adj2" fmla="val 50245"/>
              </a:avLst>
            </a:prstGeom>
            <a:grpFill/>
            <a:ln w="38100">
              <a:solidFill>
                <a:srgbClr val="FF0000"/>
              </a:solidFill>
              <a:miter lim="800000"/>
              <a:headEnd/>
              <a:tailEnd/>
            </a:ln>
            <a:effectLst/>
          </p:spPr>
          <p:txBody>
            <a:bodyPr wrap="none" anchor="ctr"/>
            <a:lstStyle/>
            <a:p>
              <a:endParaRPr lang="en-US" dirty="0"/>
            </a:p>
          </p:txBody>
        </p:sp>
      </p:grpSp>
      <p:sp>
        <p:nvSpPr>
          <p:cNvPr id="6" name="Title 5"/>
          <p:cNvSpPr>
            <a:spLocks noGrp="1"/>
          </p:cNvSpPr>
          <p:nvPr>
            <p:ph type="title"/>
          </p:nvPr>
        </p:nvSpPr>
        <p:spPr/>
        <p:txBody>
          <a:bodyPr/>
          <a:lstStyle/>
          <a:p>
            <a:r>
              <a:rPr lang="en-US" dirty="0"/>
              <a:t>Analysis Process</a:t>
            </a:r>
          </a:p>
        </p:txBody>
      </p:sp>
    </p:spTree>
    <p:extLst>
      <p:ext uri="{BB962C8B-B14F-4D97-AF65-F5344CB8AC3E}">
        <p14:creationId xmlns:p14="http://schemas.microsoft.com/office/powerpoint/2010/main" val="194536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a:t>       Collate Event/Element Data</a:t>
            </a:r>
          </a:p>
        </p:txBody>
      </p:sp>
      <p:graphicFrame>
        <p:nvGraphicFramePr>
          <p:cNvPr id="71708" name="Group 28"/>
          <p:cNvGraphicFramePr>
            <a:graphicFrameLocks noGrp="1"/>
          </p:cNvGraphicFramePr>
          <p:nvPr/>
        </p:nvGraphicFramePr>
        <p:xfrm>
          <a:off x="1752600" y="2590800"/>
          <a:ext cx="5638800" cy="1990725"/>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Times New Roman" pitchFamily="18" charset="0"/>
                        </a:rPr>
                        <a:t>Grievance Type</a:t>
                      </a:r>
                      <a:r>
                        <a:rPr kumimoji="0" lang="en-US" sz="2000" b="1" i="0" u="none" strike="noStrike" cap="none" normalizeH="0" baseline="0" dirty="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Times New Roman" pitchFamily="18" charset="0"/>
                        </a:rPr>
                        <a:t>Grievance Total</a:t>
                      </a:r>
                      <a:r>
                        <a:rPr kumimoji="0" lang="en-US" sz="2000" b="1" i="0" u="none" strike="noStrike" cap="none" normalizeH="0" baseline="0" dirty="0">
                          <a:ln>
                            <a:noFill/>
                          </a:ln>
                          <a:solidFill>
                            <a:schemeClr val="bg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Work Schedule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Supervisor</a:t>
                      </a:r>
                      <a:r>
                        <a:rPr kumimoji="0" lang="en-US" sz="2000" b="0" i="0"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Discipline</a:t>
                      </a:r>
                      <a:r>
                        <a:rPr kumimoji="0" lang="en-US" sz="2000" b="0" i="0"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1709" name="Rectangle 29"/>
          <p:cNvSpPr>
            <a:spLocks noChangeArrowheads="1"/>
          </p:cNvSpPr>
          <p:nvPr/>
        </p:nvSpPr>
        <p:spPr bwMode="auto">
          <a:xfrm>
            <a:off x="1676400" y="2057400"/>
            <a:ext cx="5791200" cy="369332"/>
          </a:xfrm>
          <a:prstGeom prst="rect">
            <a:avLst/>
          </a:prstGeom>
          <a:noFill/>
          <a:ln w="9525">
            <a:noFill/>
            <a:miter lim="800000"/>
            <a:headEnd/>
            <a:tailEnd/>
          </a:ln>
          <a:effectLst/>
        </p:spPr>
        <p:txBody>
          <a:bodyPr>
            <a:spAutoFit/>
          </a:bodyPr>
          <a:lstStyle/>
          <a:p>
            <a:r>
              <a:rPr lang="en-US" u="sng" dirty="0">
                <a:cs typeface="Times New Roman" pitchFamily="18" charset="0"/>
              </a:rPr>
              <a:t>Grievances Analysis for 2012:</a:t>
            </a:r>
            <a:r>
              <a:rPr lang="en-US" dirty="0"/>
              <a:t> </a:t>
            </a:r>
          </a:p>
        </p:txBody>
      </p:sp>
    </p:spTree>
    <p:extLst>
      <p:ext uri="{BB962C8B-B14F-4D97-AF65-F5344CB8AC3E}">
        <p14:creationId xmlns:p14="http://schemas.microsoft.com/office/powerpoint/2010/main" val="119745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Tree>
    <p:extLst>
      <p:ext uri="{BB962C8B-B14F-4D97-AF65-F5344CB8AC3E}">
        <p14:creationId xmlns:p14="http://schemas.microsoft.com/office/powerpoint/2010/main" val="1546677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       Collate</a:t>
            </a:r>
            <a:r>
              <a:rPr lang="en-US" b="1" dirty="0">
                <a:solidFill>
                  <a:schemeClr val="tx1"/>
                </a:solidFill>
                <a:effectLst/>
              </a:rPr>
              <a:t> </a:t>
            </a:r>
            <a:r>
              <a:rPr lang="en-US" dirty="0"/>
              <a:t>Event/Element Data</a:t>
            </a:r>
          </a:p>
        </p:txBody>
      </p:sp>
      <p:graphicFrame>
        <p:nvGraphicFramePr>
          <p:cNvPr id="11268" name="Object 4"/>
          <p:cNvGraphicFramePr>
            <a:graphicFrameLocks noChangeAspect="1"/>
          </p:cNvGraphicFramePr>
          <p:nvPr/>
        </p:nvGraphicFramePr>
        <p:xfrm>
          <a:off x="533400" y="3886200"/>
          <a:ext cx="3733800" cy="2514600"/>
        </p:xfrm>
        <a:graphic>
          <a:graphicData uri="http://schemas.openxmlformats.org/presentationml/2006/ole">
            <mc:AlternateContent xmlns:mc="http://schemas.openxmlformats.org/markup-compatibility/2006">
              <mc:Choice xmlns:v="urn:schemas-microsoft-com:vml" Requires="v">
                <p:oleObj spid="_x0000_s63775" name="Chart" r:id="rId4" imgW="5298840" imgH="3116160" progId="Excel.Sheet.8">
                  <p:embed/>
                </p:oleObj>
              </mc:Choice>
              <mc:Fallback>
                <p:oleObj name="Chart" r:id="rId4" imgW="5298840" imgH="31161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37338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4648200" y="1524000"/>
          <a:ext cx="4114800" cy="2552700"/>
        </p:xfrm>
        <a:graphic>
          <a:graphicData uri="http://schemas.openxmlformats.org/presentationml/2006/ole">
            <mc:AlternateContent xmlns:mc="http://schemas.openxmlformats.org/markup-compatibility/2006">
              <mc:Choice xmlns:v="urn:schemas-microsoft-com:vml" Requires="v">
                <p:oleObj spid="_x0000_s63776" name="Chart" r:id="rId6" imgW="6491160" imgH="3116160" progId="Excel.Sheet.8">
                  <p:embed/>
                </p:oleObj>
              </mc:Choice>
              <mc:Fallback>
                <p:oleObj name="Chart" r:id="rId6" imgW="6491160" imgH="311616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524000"/>
                        <a:ext cx="4114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685800" y="1600200"/>
          <a:ext cx="3252788" cy="2143125"/>
        </p:xfrm>
        <a:graphic>
          <a:graphicData uri="http://schemas.openxmlformats.org/presentationml/2006/ole">
            <mc:AlternateContent xmlns:mc="http://schemas.openxmlformats.org/markup-compatibility/2006">
              <mc:Choice xmlns:v="urn:schemas-microsoft-com:vml" Requires="v">
                <p:oleObj spid="_x0000_s63777" name="Worksheet" r:id="rId8" imgW="5227200" imgH="3240000" progId="Excel.Sheet.8">
                  <p:embed/>
                </p:oleObj>
              </mc:Choice>
              <mc:Fallback>
                <p:oleObj name="Worksheet" r:id="rId8" imgW="5227200" imgH="3240000"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600200"/>
                        <a:ext cx="325278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Text Box 8"/>
          <p:cNvSpPr txBox="1">
            <a:spLocks noChangeArrowheads="1"/>
          </p:cNvSpPr>
          <p:nvPr/>
        </p:nvSpPr>
        <p:spPr bwMode="auto">
          <a:xfrm>
            <a:off x="457200" y="1143000"/>
            <a:ext cx="8382000" cy="461665"/>
          </a:xfrm>
          <a:prstGeom prst="rect">
            <a:avLst/>
          </a:prstGeom>
          <a:noFill/>
          <a:ln w="9525">
            <a:noFill/>
            <a:miter lim="800000"/>
            <a:headEnd/>
            <a:tailEnd/>
          </a:ln>
          <a:effectLst/>
        </p:spPr>
        <p:txBody>
          <a:bodyPr>
            <a:spAutoFit/>
          </a:bodyPr>
          <a:lstStyle/>
          <a:p>
            <a:pPr>
              <a:spcBef>
                <a:spcPct val="50000"/>
              </a:spcBef>
            </a:pPr>
            <a:r>
              <a:rPr lang="en-US" sz="2400" dirty="0"/>
              <a:t>Put the data in some type of order so that it can be reviewed.</a:t>
            </a:r>
          </a:p>
        </p:txBody>
      </p:sp>
      <p:sp>
        <p:nvSpPr>
          <p:cNvPr id="11274" name="Rectangle 10"/>
          <p:cNvSpPr>
            <a:spLocks noChangeArrowheads="1"/>
          </p:cNvSpPr>
          <p:nvPr/>
        </p:nvSpPr>
        <p:spPr bwMode="auto">
          <a:xfrm>
            <a:off x="3657600" y="3886200"/>
            <a:ext cx="5486400" cy="1200329"/>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000099"/>
                </a:solidFill>
              </a:rPr>
              <a:t>This is a Visual Representation of Data</a:t>
            </a:r>
          </a:p>
        </p:txBody>
      </p:sp>
      <p:sp>
        <p:nvSpPr>
          <p:cNvPr id="11273" name="Text Box 9"/>
          <p:cNvSpPr txBox="1">
            <a:spLocks noChangeArrowheads="1"/>
          </p:cNvSpPr>
          <p:nvPr/>
        </p:nvSpPr>
        <p:spPr bwMode="auto">
          <a:xfrm rot="1266225">
            <a:off x="159221" y="3632961"/>
            <a:ext cx="8471772" cy="769441"/>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n-US" sz="4400" b="1" dirty="0">
                <a:solidFill>
                  <a:srgbClr val="FF0000"/>
                </a:solidFill>
              </a:rPr>
              <a:t>NOT AN ANALYSIS !!! </a:t>
            </a:r>
          </a:p>
        </p:txBody>
      </p:sp>
    </p:spTree>
    <p:extLst>
      <p:ext uri="{BB962C8B-B14F-4D97-AF65-F5344CB8AC3E}">
        <p14:creationId xmlns:p14="http://schemas.microsoft.com/office/powerpoint/2010/main" val="371525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1999"/>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1752600" cy="2590800"/>
            <a:chOff x="624" y="1152"/>
            <a:chExt cx="1104" cy="1632"/>
          </a:xfrm>
        </p:grpSpPr>
        <p:sp>
          <p:nvSpPr>
            <p:cNvPr id="111619" name="AutoShape 3"/>
            <p:cNvSpPr>
              <a:spLocks noChangeArrowheads="1"/>
            </p:cNvSpPr>
            <p:nvPr/>
          </p:nvSpPr>
          <p:spPr bwMode="auto">
            <a:xfrm>
              <a:off x="624" y="1152"/>
              <a:ext cx="1104" cy="960"/>
            </a:xfrm>
            <a:prstGeom prst="flowChartProcess">
              <a:avLst/>
            </a:prstGeom>
            <a:pattFill prst="wdDnDiag">
              <a:fgClr>
                <a:srgbClr val="CCFFCC"/>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1620" name="AutoShape 4"/>
            <p:cNvSpPr>
              <a:spLocks noChangeArrowheads="1"/>
            </p:cNvSpPr>
            <p:nvPr/>
          </p:nvSpPr>
          <p:spPr bwMode="auto">
            <a:xfrm>
              <a:off x="1008" y="2112"/>
              <a:ext cx="306" cy="672"/>
            </a:xfrm>
            <a:prstGeom prst="downArrow">
              <a:avLst>
                <a:gd name="adj1" fmla="val 50000"/>
                <a:gd name="adj2" fmla="val 54902"/>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3" name="Group 5"/>
          <p:cNvGrpSpPr>
            <a:grpSpLocks/>
          </p:cNvGrpSpPr>
          <p:nvPr/>
        </p:nvGrpSpPr>
        <p:grpSpPr bwMode="auto">
          <a:xfrm>
            <a:off x="990600" y="4419600"/>
            <a:ext cx="2728913" cy="1524000"/>
            <a:chOff x="624" y="2784"/>
            <a:chExt cx="1719" cy="960"/>
          </a:xfrm>
        </p:grpSpPr>
        <p:sp>
          <p:nvSpPr>
            <p:cNvPr id="111622" name="AutoShape 6"/>
            <p:cNvSpPr>
              <a:spLocks noChangeArrowheads="1"/>
            </p:cNvSpPr>
            <p:nvPr/>
          </p:nvSpPr>
          <p:spPr bwMode="auto">
            <a:xfrm>
              <a:off x="624" y="2784"/>
              <a:ext cx="1104" cy="960"/>
            </a:xfrm>
            <a:prstGeom prst="flowChartProcess">
              <a:avLst/>
            </a:prstGeom>
            <a:pattFill prst="wdDnDiag">
              <a:fgClr>
                <a:schemeClr val="hlink"/>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Collate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1623" name="AutoShape 7"/>
            <p:cNvSpPr>
              <a:spLocks noChangeArrowheads="1"/>
            </p:cNvSpPr>
            <p:nvPr/>
          </p:nvSpPr>
          <p:spPr bwMode="auto">
            <a:xfrm>
              <a:off x="1728" y="3360"/>
              <a:ext cx="615" cy="306"/>
            </a:xfrm>
            <a:prstGeom prst="rightArrow">
              <a:avLst>
                <a:gd name="adj1" fmla="val 50000"/>
                <a:gd name="adj2" fmla="val 50245"/>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4" name="Group 11"/>
          <p:cNvGrpSpPr>
            <a:grpSpLocks/>
          </p:cNvGrpSpPr>
          <p:nvPr/>
        </p:nvGrpSpPr>
        <p:grpSpPr bwMode="auto">
          <a:xfrm>
            <a:off x="3657600" y="4419600"/>
            <a:ext cx="3200400" cy="1524000"/>
            <a:chOff x="2304" y="2784"/>
            <a:chExt cx="2016" cy="960"/>
          </a:xfrm>
        </p:grpSpPr>
        <p:sp>
          <p:nvSpPr>
            <p:cNvPr id="111628" name="AutoShape 12"/>
            <p:cNvSpPr>
              <a:spLocks noChangeArrowheads="1"/>
            </p:cNvSpPr>
            <p:nvPr/>
          </p:nvSpPr>
          <p:spPr bwMode="auto">
            <a:xfrm>
              <a:off x="2304" y="2784"/>
              <a:ext cx="1152" cy="960"/>
            </a:xfrm>
            <a:prstGeom prst="flowChartProcess">
              <a:avLst/>
            </a:prstGeom>
            <a:solidFill>
              <a:srgbClr val="FFFF99"/>
            </a:solidFill>
            <a:ln w="38100">
              <a:solidFill>
                <a:srgbClr val="FF0000"/>
              </a:solidFill>
              <a:miter lim="800000"/>
              <a:headEnd/>
              <a:tailEnd/>
            </a:ln>
            <a:effectLst/>
          </p:spPr>
          <p:txBody>
            <a:bodyPr wrap="none" anchor="ctr"/>
            <a:lstStyle/>
            <a:p>
              <a:pPr algn="ctr">
                <a:spcBef>
                  <a:spcPct val="50000"/>
                </a:spcBef>
              </a:pPr>
              <a:r>
                <a:rPr lang="en-US" sz="1800" b="1" dirty="0"/>
                <a:t>Identify </a:t>
              </a:r>
            </a:p>
            <a:p>
              <a:pPr algn="ctr">
                <a:spcBef>
                  <a:spcPct val="50000"/>
                </a:spcBef>
              </a:pPr>
              <a:r>
                <a:rPr lang="en-US" sz="1800" b="1" dirty="0"/>
                <a:t>Patterns/ Trends</a:t>
              </a:r>
            </a:p>
            <a:p>
              <a:pPr algn="ctr"/>
              <a:endParaRPr lang="en-US" dirty="0"/>
            </a:p>
          </p:txBody>
        </p:sp>
        <p:sp>
          <p:nvSpPr>
            <p:cNvPr id="111629" name="AutoShape 13"/>
            <p:cNvSpPr>
              <a:spLocks noChangeArrowheads="1"/>
            </p:cNvSpPr>
            <p:nvPr/>
          </p:nvSpPr>
          <p:spPr bwMode="auto">
            <a:xfrm>
              <a:off x="3456" y="2976"/>
              <a:ext cx="864" cy="624"/>
            </a:xfrm>
            <a:custGeom>
              <a:avLst/>
              <a:gdLst>
                <a:gd name="G0" fmla="+- 10600 0 0"/>
                <a:gd name="G1" fmla="+- 18275 0 0"/>
                <a:gd name="G2" fmla="+- 10004 0 0"/>
                <a:gd name="G3" fmla="*/ 10600 1 2"/>
                <a:gd name="G4" fmla="+- G3 10800 0"/>
                <a:gd name="G5" fmla="+- 21600 10600 18275"/>
                <a:gd name="G6" fmla="+- 18275 10004 0"/>
                <a:gd name="G7" fmla="*/ G6 1 2"/>
                <a:gd name="G8" fmla="*/ 18275 2 1"/>
                <a:gd name="G9" fmla="+- G8 0 21600"/>
                <a:gd name="G10" fmla="*/ 21600 G0 G1"/>
                <a:gd name="G11" fmla="*/ 21600 G4 G1"/>
                <a:gd name="G12" fmla="*/ 21600 G5 G1"/>
                <a:gd name="G13" fmla="*/ 21600 G7 G1"/>
                <a:gd name="G14" fmla="*/ 18275 1 2"/>
                <a:gd name="G15" fmla="+- G5 0 G4"/>
                <a:gd name="G16" fmla="+- G0 0 G4"/>
                <a:gd name="G17" fmla="*/ G2 G15 G16"/>
                <a:gd name="T0" fmla="*/ 16100 w 21600"/>
                <a:gd name="T1" fmla="*/ 0 h 21600"/>
                <a:gd name="T2" fmla="*/ 10600 w 21600"/>
                <a:gd name="T3" fmla="*/ 10004 h 21600"/>
                <a:gd name="T4" fmla="*/ 0 w 21600"/>
                <a:gd name="T5" fmla="*/ 19029 h 21600"/>
                <a:gd name="T6" fmla="*/ 9138 w 21600"/>
                <a:gd name="T7" fmla="*/ 21600 h 21600"/>
                <a:gd name="T8" fmla="*/ 18275 w 21600"/>
                <a:gd name="T9" fmla="*/ 16713 h 21600"/>
                <a:gd name="T10" fmla="*/ 21600 w 21600"/>
                <a:gd name="T11" fmla="*/ 1000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0" y="0"/>
                  </a:moveTo>
                  <a:lnTo>
                    <a:pt x="10600" y="10004"/>
                  </a:lnTo>
                  <a:lnTo>
                    <a:pt x="13925" y="10004"/>
                  </a:lnTo>
                  <a:lnTo>
                    <a:pt x="13925" y="16459"/>
                  </a:lnTo>
                  <a:lnTo>
                    <a:pt x="0" y="16459"/>
                  </a:lnTo>
                  <a:lnTo>
                    <a:pt x="0" y="21600"/>
                  </a:lnTo>
                  <a:lnTo>
                    <a:pt x="18275" y="21600"/>
                  </a:lnTo>
                  <a:lnTo>
                    <a:pt x="18275" y="10004"/>
                  </a:lnTo>
                  <a:lnTo>
                    <a:pt x="21600" y="10004"/>
                  </a:lnTo>
                  <a:close/>
                </a:path>
              </a:pathLst>
            </a:custGeom>
            <a:solidFill>
              <a:schemeClr val="bg2"/>
            </a:solidFill>
            <a:ln w="38100">
              <a:solidFill>
                <a:srgbClr val="FF0000"/>
              </a:solidFill>
              <a:miter lim="800000"/>
              <a:headEnd/>
              <a:tailEnd/>
            </a:ln>
            <a:effectLst/>
          </p:spPr>
          <p:txBody>
            <a:bodyPr wrap="none" anchor="ctr"/>
            <a:lstStyle/>
            <a:p>
              <a:endParaRPr lang="en-US" dirty="0"/>
            </a:p>
          </p:txBody>
        </p:sp>
      </p:grpSp>
      <p:sp>
        <p:nvSpPr>
          <p:cNvPr id="7" name="Title 6"/>
          <p:cNvSpPr>
            <a:spLocks noGrp="1"/>
          </p:cNvSpPr>
          <p:nvPr>
            <p:ph type="title"/>
          </p:nvPr>
        </p:nvSpPr>
        <p:spPr/>
        <p:txBody>
          <a:bodyPr/>
          <a:lstStyle/>
          <a:p>
            <a:r>
              <a:rPr lang="en-US" dirty="0"/>
              <a:t>Analysis Process</a:t>
            </a:r>
          </a:p>
        </p:txBody>
      </p:sp>
    </p:spTree>
    <p:extLst>
      <p:ext uri="{BB962C8B-B14F-4D97-AF65-F5344CB8AC3E}">
        <p14:creationId xmlns:p14="http://schemas.microsoft.com/office/powerpoint/2010/main" val="49468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Identify Patterns / Trends</a:t>
            </a:r>
          </a:p>
        </p:txBody>
      </p:sp>
      <p:sp>
        <p:nvSpPr>
          <p:cNvPr id="2" name="Content Placeholder 1"/>
          <p:cNvSpPr>
            <a:spLocks noGrp="1"/>
          </p:cNvSpPr>
          <p:nvPr>
            <p:ph idx="1"/>
          </p:nvPr>
        </p:nvSpPr>
        <p:spPr>
          <a:xfrm>
            <a:off x="-15240" y="1143000"/>
            <a:ext cx="9159240" cy="5250668"/>
          </a:xfrm>
        </p:spPr>
        <p:txBody>
          <a:bodyPr/>
          <a:lstStyle/>
          <a:p>
            <a:pPr marL="233363" indent="0">
              <a:buNone/>
            </a:pPr>
            <a:r>
              <a:rPr lang="en-US" dirty="0"/>
              <a:t>Identify the W’s</a:t>
            </a:r>
          </a:p>
          <a:p>
            <a:pPr marL="233363" indent="0">
              <a:buNone/>
            </a:pPr>
            <a:endParaRPr lang="en-US" dirty="0"/>
          </a:p>
          <a:p>
            <a:pPr marL="1771650"/>
            <a:r>
              <a:rPr lang="en-US" sz="4400" dirty="0"/>
              <a:t>What </a:t>
            </a:r>
          </a:p>
          <a:p>
            <a:pPr marL="1771650"/>
            <a:r>
              <a:rPr lang="en-US" sz="4400" dirty="0"/>
              <a:t>Where </a:t>
            </a:r>
          </a:p>
          <a:p>
            <a:pPr marL="1771650"/>
            <a:r>
              <a:rPr lang="en-US" sz="4400" dirty="0"/>
              <a:t>When </a:t>
            </a:r>
          </a:p>
          <a:p>
            <a:pPr marL="1771650"/>
            <a:r>
              <a:rPr lang="en-US" sz="4400" dirty="0"/>
              <a:t>Who </a:t>
            </a:r>
          </a:p>
          <a:p>
            <a:pPr marL="1771650"/>
            <a:r>
              <a:rPr lang="en-US" sz="4400" dirty="0"/>
              <a:t>Why </a:t>
            </a:r>
          </a:p>
          <a:p>
            <a:endParaRPr lang="en-US" dirty="0"/>
          </a:p>
        </p:txBody>
      </p:sp>
    </p:spTree>
    <p:extLst>
      <p:ext uri="{BB962C8B-B14F-4D97-AF65-F5344CB8AC3E}">
        <p14:creationId xmlns:p14="http://schemas.microsoft.com/office/powerpoint/2010/main" val="190515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1752600" cy="2590800"/>
            <a:chOff x="624" y="1152"/>
            <a:chExt cx="1104" cy="1632"/>
          </a:xfrm>
        </p:grpSpPr>
        <p:sp>
          <p:nvSpPr>
            <p:cNvPr id="112643" name="AutoShape 3"/>
            <p:cNvSpPr>
              <a:spLocks noChangeArrowheads="1"/>
            </p:cNvSpPr>
            <p:nvPr/>
          </p:nvSpPr>
          <p:spPr bwMode="auto">
            <a:xfrm>
              <a:off x="624" y="1152"/>
              <a:ext cx="1104" cy="960"/>
            </a:xfrm>
            <a:prstGeom prst="flowChartProcess">
              <a:avLst/>
            </a:prstGeom>
            <a:pattFill prst="wdDnDiag">
              <a:fgClr>
                <a:srgbClr val="CCFFCC"/>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2644" name="AutoShape 4"/>
            <p:cNvSpPr>
              <a:spLocks noChangeArrowheads="1"/>
            </p:cNvSpPr>
            <p:nvPr/>
          </p:nvSpPr>
          <p:spPr bwMode="auto">
            <a:xfrm>
              <a:off x="1008" y="2112"/>
              <a:ext cx="306" cy="672"/>
            </a:xfrm>
            <a:prstGeom prst="downArrow">
              <a:avLst>
                <a:gd name="adj1" fmla="val 50000"/>
                <a:gd name="adj2" fmla="val 54902"/>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3" name="Group 5"/>
          <p:cNvGrpSpPr>
            <a:grpSpLocks/>
          </p:cNvGrpSpPr>
          <p:nvPr/>
        </p:nvGrpSpPr>
        <p:grpSpPr bwMode="auto">
          <a:xfrm>
            <a:off x="990600" y="4419600"/>
            <a:ext cx="2728913" cy="1524000"/>
            <a:chOff x="624" y="2784"/>
            <a:chExt cx="1719" cy="960"/>
          </a:xfrm>
        </p:grpSpPr>
        <p:sp>
          <p:nvSpPr>
            <p:cNvPr id="112646" name="AutoShape 6"/>
            <p:cNvSpPr>
              <a:spLocks noChangeArrowheads="1"/>
            </p:cNvSpPr>
            <p:nvPr/>
          </p:nvSpPr>
          <p:spPr bwMode="auto">
            <a:xfrm>
              <a:off x="624" y="2784"/>
              <a:ext cx="1104" cy="960"/>
            </a:xfrm>
            <a:prstGeom prst="flowChartProcess">
              <a:avLst/>
            </a:prstGeom>
            <a:pattFill prst="wdDnDiag">
              <a:fgClr>
                <a:schemeClr val="hlink"/>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Collate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2647" name="AutoShape 7"/>
            <p:cNvSpPr>
              <a:spLocks noChangeArrowheads="1"/>
            </p:cNvSpPr>
            <p:nvPr/>
          </p:nvSpPr>
          <p:spPr bwMode="auto">
            <a:xfrm>
              <a:off x="1728" y="3360"/>
              <a:ext cx="615" cy="306"/>
            </a:xfrm>
            <a:prstGeom prst="rightArrow">
              <a:avLst>
                <a:gd name="adj1" fmla="val 50000"/>
                <a:gd name="adj2" fmla="val 50245"/>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4" name="Group 11"/>
          <p:cNvGrpSpPr>
            <a:grpSpLocks/>
          </p:cNvGrpSpPr>
          <p:nvPr/>
        </p:nvGrpSpPr>
        <p:grpSpPr bwMode="auto">
          <a:xfrm>
            <a:off x="3657600" y="4419600"/>
            <a:ext cx="3200400" cy="1524000"/>
            <a:chOff x="2304" y="2784"/>
            <a:chExt cx="2016" cy="960"/>
          </a:xfrm>
        </p:grpSpPr>
        <p:sp>
          <p:nvSpPr>
            <p:cNvPr id="112652" name="AutoShape 12"/>
            <p:cNvSpPr>
              <a:spLocks noChangeArrowheads="1"/>
            </p:cNvSpPr>
            <p:nvPr/>
          </p:nvSpPr>
          <p:spPr bwMode="auto">
            <a:xfrm>
              <a:off x="2304" y="2784"/>
              <a:ext cx="1152" cy="960"/>
            </a:xfrm>
            <a:prstGeom prst="flowChartProcess">
              <a:avLst/>
            </a:prstGeom>
            <a:pattFill prst="wdDnDiag">
              <a:fgClr>
                <a:srgbClr val="FFFF99"/>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Identify </a:t>
              </a:r>
            </a:p>
            <a:p>
              <a:pPr algn="ctr">
                <a:spcBef>
                  <a:spcPct val="50000"/>
                </a:spcBef>
              </a:pPr>
              <a:r>
                <a:rPr lang="en-US" sz="1800" b="1" dirty="0"/>
                <a:t>Patterns/ Trends</a:t>
              </a:r>
            </a:p>
            <a:p>
              <a:pPr algn="ctr"/>
              <a:endParaRPr lang="en-US" dirty="0"/>
            </a:p>
          </p:txBody>
        </p:sp>
        <p:sp>
          <p:nvSpPr>
            <p:cNvPr id="112653" name="AutoShape 13"/>
            <p:cNvSpPr>
              <a:spLocks noChangeArrowheads="1"/>
            </p:cNvSpPr>
            <p:nvPr/>
          </p:nvSpPr>
          <p:spPr bwMode="auto">
            <a:xfrm>
              <a:off x="3456" y="2976"/>
              <a:ext cx="864" cy="624"/>
            </a:xfrm>
            <a:custGeom>
              <a:avLst/>
              <a:gdLst>
                <a:gd name="G0" fmla="+- 10600 0 0"/>
                <a:gd name="G1" fmla="+- 18275 0 0"/>
                <a:gd name="G2" fmla="+- 10004 0 0"/>
                <a:gd name="G3" fmla="*/ 10600 1 2"/>
                <a:gd name="G4" fmla="+- G3 10800 0"/>
                <a:gd name="G5" fmla="+- 21600 10600 18275"/>
                <a:gd name="G6" fmla="+- 18275 10004 0"/>
                <a:gd name="G7" fmla="*/ G6 1 2"/>
                <a:gd name="G8" fmla="*/ 18275 2 1"/>
                <a:gd name="G9" fmla="+- G8 0 21600"/>
                <a:gd name="G10" fmla="*/ 21600 G0 G1"/>
                <a:gd name="G11" fmla="*/ 21600 G4 G1"/>
                <a:gd name="G12" fmla="*/ 21600 G5 G1"/>
                <a:gd name="G13" fmla="*/ 21600 G7 G1"/>
                <a:gd name="G14" fmla="*/ 18275 1 2"/>
                <a:gd name="G15" fmla="+- G5 0 G4"/>
                <a:gd name="G16" fmla="+- G0 0 G4"/>
                <a:gd name="G17" fmla="*/ G2 G15 G16"/>
                <a:gd name="T0" fmla="*/ 16100 w 21600"/>
                <a:gd name="T1" fmla="*/ 0 h 21600"/>
                <a:gd name="T2" fmla="*/ 10600 w 21600"/>
                <a:gd name="T3" fmla="*/ 10004 h 21600"/>
                <a:gd name="T4" fmla="*/ 0 w 21600"/>
                <a:gd name="T5" fmla="*/ 19029 h 21600"/>
                <a:gd name="T6" fmla="*/ 9138 w 21600"/>
                <a:gd name="T7" fmla="*/ 21600 h 21600"/>
                <a:gd name="T8" fmla="*/ 18275 w 21600"/>
                <a:gd name="T9" fmla="*/ 16713 h 21600"/>
                <a:gd name="T10" fmla="*/ 21600 w 21600"/>
                <a:gd name="T11" fmla="*/ 1000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0" y="0"/>
                  </a:moveTo>
                  <a:lnTo>
                    <a:pt x="10600" y="10004"/>
                  </a:lnTo>
                  <a:lnTo>
                    <a:pt x="13925" y="10004"/>
                  </a:lnTo>
                  <a:lnTo>
                    <a:pt x="13925" y="16459"/>
                  </a:lnTo>
                  <a:lnTo>
                    <a:pt x="0" y="16459"/>
                  </a:lnTo>
                  <a:lnTo>
                    <a:pt x="0" y="21600"/>
                  </a:lnTo>
                  <a:lnTo>
                    <a:pt x="18275" y="21600"/>
                  </a:lnTo>
                  <a:lnTo>
                    <a:pt x="18275" y="10004"/>
                  </a:lnTo>
                  <a:lnTo>
                    <a:pt x="21600" y="10004"/>
                  </a:lnTo>
                  <a:close/>
                </a:path>
              </a:pathLst>
            </a:custGeom>
            <a:solidFill>
              <a:schemeClr val="bg2"/>
            </a:solidFill>
            <a:ln w="9525">
              <a:solidFill>
                <a:schemeClr val="tx1"/>
              </a:solidFill>
              <a:miter lim="800000"/>
              <a:headEnd/>
              <a:tailEnd/>
            </a:ln>
            <a:effectLst/>
          </p:spPr>
          <p:txBody>
            <a:bodyPr wrap="none" anchor="ctr"/>
            <a:lstStyle/>
            <a:p>
              <a:endParaRPr lang="en-US" dirty="0"/>
            </a:p>
          </p:txBody>
        </p:sp>
      </p:grpSp>
      <p:grpSp>
        <p:nvGrpSpPr>
          <p:cNvPr id="5" name="Group 14"/>
          <p:cNvGrpSpPr>
            <a:grpSpLocks/>
          </p:cNvGrpSpPr>
          <p:nvPr/>
        </p:nvGrpSpPr>
        <p:grpSpPr bwMode="auto">
          <a:xfrm>
            <a:off x="5484813" y="2284413"/>
            <a:ext cx="2363787" cy="2439987"/>
            <a:chOff x="3455" y="1439"/>
            <a:chExt cx="1489" cy="1537"/>
          </a:xfrm>
        </p:grpSpPr>
        <p:sp>
          <p:nvSpPr>
            <p:cNvPr id="112655" name="AutoShape 15"/>
            <p:cNvSpPr>
              <a:spLocks noChangeArrowheads="1"/>
            </p:cNvSpPr>
            <p:nvPr/>
          </p:nvSpPr>
          <p:spPr bwMode="auto">
            <a:xfrm>
              <a:off x="3792" y="2016"/>
              <a:ext cx="1152" cy="960"/>
            </a:xfrm>
            <a:prstGeom prst="flowChartProcess">
              <a:avLst/>
            </a:prstGeom>
            <a:solidFill>
              <a:srgbClr val="FFCC66"/>
            </a:solidFill>
            <a:ln w="41275">
              <a:solidFill>
                <a:srgbClr val="FF0000"/>
              </a:solidFill>
              <a:miter lim="800000"/>
              <a:headEnd/>
              <a:tailEnd/>
            </a:ln>
            <a:effectLst/>
          </p:spPr>
          <p:txBody>
            <a:bodyPr wrap="none" anchor="ctr"/>
            <a:lstStyle/>
            <a:p>
              <a:pPr algn="ctr"/>
              <a:r>
                <a:rPr lang="en-US" sz="1800" b="1" dirty="0"/>
                <a:t>Identify cause </a:t>
              </a:r>
            </a:p>
            <a:p>
              <a:pPr algn="ctr"/>
              <a:r>
                <a:rPr lang="en-US" sz="1800" b="1" dirty="0"/>
                <a:t>and/or effect of </a:t>
              </a:r>
            </a:p>
            <a:p>
              <a:pPr algn="ctr"/>
              <a:r>
                <a:rPr lang="en-US" sz="1800" b="1" dirty="0"/>
                <a:t>Patterns/ Trends</a:t>
              </a:r>
            </a:p>
          </p:txBody>
        </p:sp>
        <p:sp>
          <p:nvSpPr>
            <p:cNvPr id="112656" name="AutoShape 16"/>
            <p:cNvSpPr>
              <a:spLocks noChangeArrowheads="1"/>
            </p:cNvSpPr>
            <p:nvPr/>
          </p:nvSpPr>
          <p:spPr bwMode="auto">
            <a:xfrm rot="-5390560">
              <a:off x="3527" y="1367"/>
              <a:ext cx="575" cy="719"/>
            </a:xfrm>
            <a:custGeom>
              <a:avLst/>
              <a:gdLst>
                <a:gd name="G0" fmla="+- 10147 0 0"/>
                <a:gd name="G1" fmla="+- 18064 0 0"/>
                <a:gd name="G2" fmla="+- 9292 0 0"/>
                <a:gd name="G3" fmla="*/ 10147 1 2"/>
                <a:gd name="G4" fmla="+- G3 10800 0"/>
                <a:gd name="G5" fmla="+- 21600 10147 18064"/>
                <a:gd name="G6" fmla="+- 18064 9292 0"/>
                <a:gd name="G7" fmla="*/ G6 1 2"/>
                <a:gd name="G8" fmla="*/ 18064 2 1"/>
                <a:gd name="G9" fmla="+- G8 0 21600"/>
                <a:gd name="G10" fmla="*/ 21600 G0 G1"/>
                <a:gd name="G11" fmla="*/ 21600 G4 G1"/>
                <a:gd name="G12" fmla="*/ 21600 G5 G1"/>
                <a:gd name="G13" fmla="*/ 21600 G7 G1"/>
                <a:gd name="G14" fmla="*/ 18064 1 2"/>
                <a:gd name="G15" fmla="+- G5 0 G4"/>
                <a:gd name="G16" fmla="+- G0 0 G4"/>
                <a:gd name="G17" fmla="*/ G2 G15 G16"/>
                <a:gd name="T0" fmla="*/ 15874 w 21600"/>
                <a:gd name="T1" fmla="*/ 0 h 21600"/>
                <a:gd name="T2" fmla="*/ 10147 w 21600"/>
                <a:gd name="T3" fmla="*/ 9292 h 21600"/>
                <a:gd name="T4" fmla="*/ 0 w 21600"/>
                <a:gd name="T5" fmla="*/ 18981 h 21600"/>
                <a:gd name="T6" fmla="*/ 9032 w 21600"/>
                <a:gd name="T7" fmla="*/ 21600 h 21600"/>
                <a:gd name="T8" fmla="*/ 18064 w 21600"/>
                <a:gd name="T9" fmla="*/ 16355 h 21600"/>
                <a:gd name="T10" fmla="*/ 21600 w 21600"/>
                <a:gd name="T11" fmla="*/ 929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4" y="0"/>
                  </a:moveTo>
                  <a:lnTo>
                    <a:pt x="10147" y="9292"/>
                  </a:lnTo>
                  <a:lnTo>
                    <a:pt x="13683" y="9292"/>
                  </a:lnTo>
                  <a:lnTo>
                    <a:pt x="13683" y="16361"/>
                  </a:lnTo>
                  <a:lnTo>
                    <a:pt x="0" y="16361"/>
                  </a:lnTo>
                  <a:lnTo>
                    <a:pt x="0" y="21600"/>
                  </a:lnTo>
                  <a:lnTo>
                    <a:pt x="18064" y="21600"/>
                  </a:lnTo>
                  <a:lnTo>
                    <a:pt x="18064" y="9292"/>
                  </a:lnTo>
                  <a:lnTo>
                    <a:pt x="21600" y="9292"/>
                  </a:lnTo>
                  <a:close/>
                </a:path>
              </a:pathLst>
            </a:custGeom>
            <a:solidFill>
              <a:schemeClr val="bg2"/>
            </a:solidFill>
            <a:ln w="41275">
              <a:solidFill>
                <a:srgbClr val="FF0000"/>
              </a:solidFill>
              <a:miter lim="800000"/>
              <a:headEnd/>
              <a:tailEnd/>
            </a:ln>
            <a:effectLst/>
          </p:spPr>
          <p:txBody>
            <a:bodyPr wrap="none" anchor="ctr"/>
            <a:lstStyle/>
            <a:p>
              <a:endParaRPr lang="en-US" dirty="0"/>
            </a:p>
          </p:txBody>
        </p:sp>
      </p:grpSp>
      <p:sp>
        <p:nvSpPr>
          <p:cNvPr id="6" name="Title 5"/>
          <p:cNvSpPr>
            <a:spLocks noGrp="1"/>
          </p:cNvSpPr>
          <p:nvPr>
            <p:ph type="title"/>
          </p:nvPr>
        </p:nvSpPr>
        <p:spPr/>
        <p:txBody>
          <a:bodyPr/>
          <a:lstStyle/>
          <a:p>
            <a:r>
              <a:rPr lang="en-US" dirty="0"/>
              <a:t>Analysis Process</a:t>
            </a:r>
          </a:p>
        </p:txBody>
      </p:sp>
    </p:spTree>
    <p:extLst>
      <p:ext uri="{BB962C8B-B14F-4D97-AF65-F5344CB8AC3E}">
        <p14:creationId xmlns:p14="http://schemas.microsoft.com/office/powerpoint/2010/main" val="98343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Identify Cause and Effect</a:t>
            </a:r>
          </a:p>
        </p:txBody>
      </p:sp>
      <p:sp>
        <p:nvSpPr>
          <p:cNvPr id="2" name="Content Placeholder 1"/>
          <p:cNvSpPr>
            <a:spLocks noGrp="1"/>
          </p:cNvSpPr>
          <p:nvPr>
            <p:ph idx="1"/>
          </p:nvPr>
        </p:nvSpPr>
        <p:spPr>
          <a:xfrm>
            <a:off x="-15240" y="1143000"/>
            <a:ext cx="8382000" cy="3274743"/>
          </a:xfrm>
        </p:spPr>
        <p:txBody>
          <a:bodyPr/>
          <a:lstStyle/>
          <a:p>
            <a:r>
              <a:rPr lang="en-US" dirty="0"/>
              <a:t>What harm may result from the pattern/trend?</a:t>
            </a:r>
          </a:p>
          <a:p>
            <a:r>
              <a:rPr lang="en-US" dirty="0"/>
              <a:t>Who is directly affected by the pattern/trend?</a:t>
            </a:r>
          </a:p>
          <a:p>
            <a:r>
              <a:rPr lang="en-US" dirty="0"/>
              <a:t>Potential Areas to Review:</a:t>
            </a:r>
          </a:p>
          <a:p>
            <a:pPr lvl="1"/>
            <a:r>
              <a:rPr lang="en-US" dirty="0"/>
              <a:t>program effectiveness, training, equipment, and policies</a:t>
            </a:r>
          </a:p>
        </p:txBody>
      </p:sp>
    </p:spTree>
    <p:extLst>
      <p:ext uri="{BB962C8B-B14F-4D97-AF65-F5344CB8AC3E}">
        <p14:creationId xmlns:p14="http://schemas.microsoft.com/office/powerpoint/2010/main" val="128655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1752600" cy="2590800"/>
            <a:chOff x="624" y="1152"/>
            <a:chExt cx="1104" cy="1632"/>
          </a:xfrm>
        </p:grpSpPr>
        <p:sp>
          <p:nvSpPr>
            <p:cNvPr id="113667" name="AutoShape 3"/>
            <p:cNvSpPr>
              <a:spLocks noChangeArrowheads="1"/>
            </p:cNvSpPr>
            <p:nvPr/>
          </p:nvSpPr>
          <p:spPr bwMode="auto">
            <a:xfrm>
              <a:off x="624" y="1152"/>
              <a:ext cx="1104" cy="960"/>
            </a:xfrm>
            <a:prstGeom prst="flowChartProcess">
              <a:avLst/>
            </a:prstGeom>
            <a:pattFill prst="wdDnDiag">
              <a:fgClr>
                <a:srgbClr val="CCFFCC"/>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Collect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3668" name="AutoShape 4"/>
            <p:cNvSpPr>
              <a:spLocks noChangeArrowheads="1"/>
            </p:cNvSpPr>
            <p:nvPr/>
          </p:nvSpPr>
          <p:spPr bwMode="auto">
            <a:xfrm>
              <a:off x="1008" y="2112"/>
              <a:ext cx="306" cy="672"/>
            </a:xfrm>
            <a:prstGeom prst="downArrow">
              <a:avLst>
                <a:gd name="adj1" fmla="val 50000"/>
                <a:gd name="adj2" fmla="val 54902"/>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3" name="Group 5"/>
          <p:cNvGrpSpPr>
            <a:grpSpLocks/>
          </p:cNvGrpSpPr>
          <p:nvPr/>
        </p:nvGrpSpPr>
        <p:grpSpPr bwMode="auto">
          <a:xfrm>
            <a:off x="990600" y="4419600"/>
            <a:ext cx="2728913" cy="1524000"/>
            <a:chOff x="624" y="2784"/>
            <a:chExt cx="1719" cy="960"/>
          </a:xfrm>
        </p:grpSpPr>
        <p:sp>
          <p:nvSpPr>
            <p:cNvPr id="113670" name="AutoShape 6"/>
            <p:cNvSpPr>
              <a:spLocks noChangeArrowheads="1"/>
            </p:cNvSpPr>
            <p:nvPr/>
          </p:nvSpPr>
          <p:spPr bwMode="auto">
            <a:xfrm>
              <a:off x="624" y="2784"/>
              <a:ext cx="1104" cy="960"/>
            </a:xfrm>
            <a:prstGeom prst="flowChartProcess">
              <a:avLst/>
            </a:prstGeom>
            <a:pattFill prst="wdDnDiag">
              <a:fgClr>
                <a:schemeClr val="hlink"/>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Collate </a:t>
              </a:r>
            </a:p>
            <a:p>
              <a:pPr algn="ctr">
                <a:spcBef>
                  <a:spcPct val="50000"/>
                </a:spcBef>
              </a:pPr>
              <a:r>
                <a:rPr lang="en-US" sz="1800" b="1" dirty="0"/>
                <a:t>Event/Element </a:t>
              </a:r>
            </a:p>
            <a:p>
              <a:pPr algn="ctr">
                <a:spcBef>
                  <a:spcPct val="50000"/>
                </a:spcBef>
              </a:pPr>
              <a:r>
                <a:rPr lang="en-US" sz="1800" b="1" dirty="0"/>
                <a:t>Data</a:t>
              </a:r>
              <a:endParaRPr lang="en-US" dirty="0"/>
            </a:p>
          </p:txBody>
        </p:sp>
        <p:sp>
          <p:nvSpPr>
            <p:cNvPr id="113671" name="AutoShape 7"/>
            <p:cNvSpPr>
              <a:spLocks noChangeArrowheads="1"/>
            </p:cNvSpPr>
            <p:nvPr/>
          </p:nvSpPr>
          <p:spPr bwMode="auto">
            <a:xfrm>
              <a:off x="1728" y="3360"/>
              <a:ext cx="615" cy="306"/>
            </a:xfrm>
            <a:prstGeom prst="rightArrow">
              <a:avLst>
                <a:gd name="adj1" fmla="val 50000"/>
                <a:gd name="adj2" fmla="val 50245"/>
              </a:avLst>
            </a:prstGeom>
            <a:solidFill>
              <a:schemeClr val="bg2"/>
            </a:solidFill>
            <a:ln w="9525">
              <a:solidFill>
                <a:schemeClr val="tx1"/>
              </a:solidFill>
              <a:miter lim="800000"/>
              <a:headEnd/>
              <a:tailEnd/>
            </a:ln>
            <a:effectLst/>
          </p:spPr>
          <p:txBody>
            <a:bodyPr wrap="none" anchor="ctr"/>
            <a:lstStyle/>
            <a:p>
              <a:endParaRPr lang="en-US" dirty="0"/>
            </a:p>
          </p:txBody>
        </p:sp>
      </p:grpSp>
      <p:grpSp>
        <p:nvGrpSpPr>
          <p:cNvPr id="4" name="Group 8"/>
          <p:cNvGrpSpPr>
            <a:grpSpLocks/>
          </p:cNvGrpSpPr>
          <p:nvPr/>
        </p:nvGrpSpPr>
        <p:grpSpPr bwMode="auto">
          <a:xfrm>
            <a:off x="2743200" y="1828800"/>
            <a:ext cx="2743200" cy="1524000"/>
            <a:chOff x="1728" y="1152"/>
            <a:chExt cx="1728" cy="960"/>
          </a:xfrm>
        </p:grpSpPr>
        <p:sp>
          <p:nvSpPr>
            <p:cNvPr id="113673" name="AutoShape 9"/>
            <p:cNvSpPr>
              <a:spLocks noChangeArrowheads="1"/>
            </p:cNvSpPr>
            <p:nvPr/>
          </p:nvSpPr>
          <p:spPr bwMode="auto">
            <a:xfrm>
              <a:off x="2352" y="1152"/>
              <a:ext cx="1104" cy="960"/>
            </a:xfrm>
            <a:prstGeom prst="flowChartProcess">
              <a:avLst/>
            </a:prstGeom>
            <a:solidFill>
              <a:srgbClr val="CCFFFF"/>
            </a:solidFill>
            <a:ln w="38100" cmpd="sng">
              <a:solidFill>
                <a:srgbClr val="FF0000"/>
              </a:solidFill>
              <a:miter lim="800000"/>
              <a:headEnd/>
              <a:tailEnd/>
            </a:ln>
            <a:effectLst/>
          </p:spPr>
          <p:txBody>
            <a:bodyPr wrap="none" anchor="ctr"/>
            <a:lstStyle/>
            <a:p>
              <a:pPr algn="ctr"/>
              <a:r>
                <a:rPr lang="en-US" sz="1800" b="1" dirty="0"/>
                <a:t>Document and </a:t>
              </a:r>
            </a:p>
            <a:p>
              <a:pPr algn="ctr"/>
              <a:r>
                <a:rPr lang="en-US" sz="1800" b="1" dirty="0"/>
                <a:t>report findings</a:t>
              </a:r>
            </a:p>
          </p:txBody>
        </p:sp>
        <p:sp>
          <p:nvSpPr>
            <p:cNvPr id="113674" name="AutoShape 10"/>
            <p:cNvSpPr>
              <a:spLocks noChangeArrowheads="1"/>
            </p:cNvSpPr>
            <p:nvPr/>
          </p:nvSpPr>
          <p:spPr bwMode="auto">
            <a:xfrm>
              <a:off x="1728" y="1488"/>
              <a:ext cx="615" cy="306"/>
            </a:xfrm>
            <a:prstGeom prst="leftArrow">
              <a:avLst>
                <a:gd name="adj1" fmla="val 50000"/>
                <a:gd name="adj2" fmla="val 50245"/>
              </a:avLst>
            </a:prstGeom>
            <a:solidFill>
              <a:schemeClr val="bg2"/>
            </a:solidFill>
            <a:ln w="38100">
              <a:solidFill>
                <a:srgbClr val="FF0000"/>
              </a:solidFill>
              <a:miter lim="800000"/>
              <a:headEnd/>
              <a:tailEnd/>
            </a:ln>
            <a:effectLst/>
          </p:spPr>
          <p:txBody>
            <a:bodyPr wrap="none" anchor="ctr"/>
            <a:lstStyle/>
            <a:p>
              <a:endParaRPr lang="en-US" dirty="0"/>
            </a:p>
          </p:txBody>
        </p:sp>
      </p:grpSp>
      <p:grpSp>
        <p:nvGrpSpPr>
          <p:cNvPr id="5" name="Group 11"/>
          <p:cNvGrpSpPr>
            <a:grpSpLocks/>
          </p:cNvGrpSpPr>
          <p:nvPr/>
        </p:nvGrpSpPr>
        <p:grpSpPr bwMode="auto">
          <a:xfrm>
            <a:off x="3657600" y="4419600"/>
            <a:ext cx="3200400" cy="1524000"/>
            <a:chOff x="2304" y="2784"/>
            <a:chExt cx="2016" cy="960"/>
          </a:xfrm>
        </p:grpSpPr>
        <p:sp>
          <p:nvSpPr>
            <p:cNvPr id="113676" name="AutoShape 12"/>
            <p:cNvSpPr>
              <a:spLocks noChangeArrowheads="1"/>
            </p:cNvSpPr>
            <p:nvPr/>
          </p:nvSpPr>
          <p:spPr bwMode="auto">
            <a:xfrm>
              <a:off x="2304" y="2784"/>
              <a:ext cx="1152" cy="960"/>
            </a:xfrm>
            <a:prstGeom prst="flowChartProcess">
              <a:avLst/>
            </a:prstGeom>
            <a:pattFill prst="wdDnDiag">
              <a:fgClr>
                <a:srgbClr val="FFFF99"/>
              </a:fgClr>
              <a:bgClr>
                <a:schemeClr val="bg1"/>
              </a:bgClr>
            </a:pattFill>
            <a:ln w="9525">
              <a:solidFill>
                <a:schemeClr val="tx1"/>
              </a:solidFill>
              <a:miter lim="800000"/>
              <a:headEnd/>
              <a:tailEnd/>
            </a:ln>
            <a:effectLst/>
          </p:spPr>
          <p:txBody>
            <a:bodyPr wrap="none" anchor="ctr"/>
            <a:lstStyle/>
            <a:p>
              <a:pPr algn="ctr">
                <a:spcBef>
                  <a:spcPct val="50000"/>
                </a:spcBef>
              </a:pPr>
              <a:r>
                <a:rPr lang="en-US" sz="1800" b="1" dirty="0"/>
                <a:t>Identify </a:t>
              </a:r>
            </a:p>
            <a:p>
              <a:pPr algn="ctr">
                <a:spcBef>
                  <a:spcPct val="50000"/>
                </a:spcBef>
              </a:pPr>
              <a:r>
                <a:rPr lang="en-US" sz="1800" b="1" dirty="0"/>
                <a:t>Patterns/ Trends</a:t>
              </a:r>
            </a:p>
            <a:p>
              <a:pPr algn="ctr"/>
              <a:endParaRPr lang="en-US" dirty="0"/>
            </a:p>
          </p:txBody>
        </p:sp>
        <p:sp>
          <p:nvSpPr>
            <p:cNvPr id="113677" name="AutoShape 13"/>
            <p:cNvSpPr>
              <a:spLocks noChangeArrowheads="1"/>
            </p:cNvSpPr>
            <p:nvPr/>
          </p:nvSpPr>
          <p:spPr bwMode="auto">
            <a:xfrm>
              <a:off x="3456" y="2976"/>
              <a:ext cx="864" cy="624"/>
            </a:xfrm>
            <a:custGeom>
              <a:avLst/>
              <a:gdLst>
                <a:gd name="G0" fmla="+- 10600 0 0"/>
                <a:gd name="G1" fmla="+- 18275 0 0"/>
                <a:gd name="G2" fmla="+- 10004 0 0"/>
                <a:gd name="G3" fmla="*/ 10600 1 2"/>
                <a:gd name="G4" fmla="+- G3 10800 0"/>
                <a:gd name="G5" fmla="+- 21600 10600 18275"/>
                <a:gd name="G6" fmla="+- 18275 10004 0"/>
                <a:gd name="G7" fmla="*/ G6 1 2"/>
                <a:gd name="G8" fmla="*/ 18275 2 1"/>
                <a:gd name="G9" fmla="+- G8 0 21600"/>
                <a:gd name="G10" fmla="*/ 21600 G0 G1"/>
                <a:gd name="G11" fmla="*/ 21600 G4 G1"/>
                <a:gd name="G12" fmla="*/ 21600 G5 G1"/>
                <a:gd name="G13" fmla="*/ 21600 G7 G1"/>
                <a:gd name="G14" fmla="*/ 18275 1 2"/>
                <a:gd name="G15" fmla="+- G5 0 G4"/>
                <a:gd name="G16" fmla="+- G0 0 G4"/>
                <a:gd name="G17" fmla="*/ G2 G15 G16"/>
                <a:gd name="T0" fmla="*/ 16100 w 21600"/>
                <a:gd name="T1" fmla="*/ 0 h 21600"/>
                <a:gd name="T2" fmla="*/ 10600 w 21600"/>
                <a:gd name="T3" fmla="*/ 10004 h 21600"/>
                <a:gd name="T4" fmla="*/ 0 w 21600"/>
                <a:gd name="T5" fmla="*/ 19029 h 21600"/>
                <a:gd name="T6" fmla="*/ 9138 w 21600"/>
                <a:gd name="T7" fmla="*/ 21600 h 21600"/>
                <a:gd name="T8" fmla="*/ 18275 w 21600"/>
                <a:gd name="T9" fmla="*/ 16713 h 21600"/>
                <a:gd name="T10" fmla="*/ 21600 w 21600"/>
                <a:gd name="T11" fmla="*/ 1000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0" y="0"/>
                  </a:moveTo>
                  <a:lnTo>
                    <a:pt x="10600" y="10004"/>
                  </a:lnTo>
                  <a:lnTo>
                    <a:pt x="13925" y="10004"/>
                  </a:lnTo>
                  <a:lnTo>
                    <a:pt x="13925" y="16459"/>
                  </a:lnTo>
                  <a:lnTo>
                    <a:pt x="0" y="16459"/>
                  </a:lnTo>
                  <a:lnTo>
                    <a:pt x="0" y="21600"/>
                  </a:lnTo>
                  <a:lnTo>
                    <a:pt x="18275" y="21600"/>
                  </a:lnTo>
                  <a:lnTo>
                    <a:pt x="18275" y="10004"/>
                  </a:lnTo>
                  <a:lnTo>
                    <a:pt x="21600" y="10004"/>
                  </a:lnTo>
                  <a:close/>
                </a:path>
              </a:pathLst>
            </a:custGeom>
            <a:solidFill>
              <a:schemeClr val="bg2"/>
            </a:solidFill>
            <a:ln w="9525">
              <a:solidFill>
                <a:schemeClr val="tx1"/>
              </a:solidFill>
              <a:miter lim="800000"/>
              <a:headEnd/>
              <a:tailEnd/>
            </a:ln>
            <a:effectLst/>
          </p:spPr>
          <p:txBody>
            <a:bodyPr wrap="none" anchor="ctr"/>
            <a:lstStyle/>
            <a:p>
              <a:endParaRPr lang="en-US" dirty="0"/>
            </a:p>
          </p:txBody>
        </p:sp>
      </p:grpSp>
      <p:grpSp>
        <p:nvGrpSpPr>
          <p:cNvPr id="6" name="Group 14"/>
          <p:cNvGrpSpPr>
            <a:grpSpLocks/>
          </p:cNvGrpSpPr>
          <p:nvPr/>
        </p:nvGrpSpPr>
        <p:grpSpPr bwMode="auto">
          <a:xfrm>
            <a:off x="5484813" y="2284413"/>
            <a:ext cx="2363787" cy="2439987"/>
            <a:chOff x="3455" y="1439"/>
            <a:chExt cx="1489" cy="1537"/>
          </a:xfrm>
        </p:grpSpPr>
        <p:sp>
          <p:nvSpPr>
            <p:cNvPr id="113679" name="AutoShape 15"/>
            <p:cNvSpPr>
              <a:spLocks noChangeArrowheads="1"/>
            </p:cNvSpPr>
            <p:nvPr/>
          </p:nvSpPr>
          <p:spPr bwMode="auto">
            <a:xfrm>
              <a:off x="3744" y="2016"/>
              <a:ext cx="1200" cy="960"/>
            </a:xfrm>
            <a:prstGeom prst="flowChartProcess">
              <a:avLst/>
            </a:prstGeom>
            <a:pattFill prst="wdDnDiag">
              <a:fgClr>
                <a:srgbClr val="FFCC66"/>
              </a:fgClr>
              <a:bgClr>
                <a:schemeClr val="bg1"/>
              </a:bgClr>
            </a:pattFill>
            <a:ln w="9525">
              <a:solidFill>
                <a:schemeClr val="tx1"/>
              </a:solidFill>
              <a:miter lim="800000"/>
              <a:headEnd/>
              <a:tailEnd/>
            </a:ln>
            <a:effectLst/>
          </p:spPr>
          <p:txBody>
            <a:bodyPr wrap="none" anchor="ctr"/>
            <a:lstStyle/>
            <a:p>
              <a:pPr algn="ctr"/>
              <a:r>
                <a:rPr lang="en-US" sz="1800" b="1" dirty="0"/>
                <a:t>Identify cause </a:t>
              </a:r>
            </a:p>
            <a:p>
              <a:pPr algn="ctr"/>
              <a:r>
                <a:rPr lang="en-US" sz="1800" b="1" dirty="0"/>
                <a:t>and/or effect of </a:t>
              </a:r>
            </a:p>
            <a:p>
              <a:pPr algn="ctr"/>
              <a:r>
                <a:rPr lang="en-US" sz="1800" b="1" dirty="0"/>
                <a:t>Patterns/ Trends</a:t>
              </a:r>
            </a:p>
          </p:txBody>
        </p:sp>
        <p:sp>
          <p:nvSpPr>
            <p:cNvPr id="113680" name="AutoShape 16"/>
            <p:cNvSpPr>
              <a:spLocks noChangeArrowheads="1"/>
            </p:cNvSpPr>
            <p:nvPr/>
          </p:nvSpPr>
          <p:spPr bwMode="auto">
            <a:xfrm rot="-5390560">
              <a:off x="3527" y="1367"/>
              <a:ext cx="575" cy="719"/>
            </a:xfrm>
            <a:custGeom>
              <a:avLst/>
              <a:gdLst>
                <a:gd name="G0" fmla="+- 10147 0 0"/>
                <a:gd name="G1" fmla="+- 18064 0 0"/>
                <a:gd name="G2" fmla="+- 9292 0 0"/>
                <a:gd name="G3" fmla="*/ 10147 1 2"/>
                <a:gd name="G4" fmla="+- G3 10800 0"/>
                <a:gd name="G5" fmla="+- 21600 10147 18064"/>
                <a:gd name="G6" fmla="+- 18064 9292 0"/>
                <a:gd name="G7" fmla="*/ G6 1 2"/>
                <a:gd name="G8" fmla="*/ 18064 2 1"/>
                <a:gd name="G9" fmla="+- G8 0 21600"/>
                <a:gd name="G10" fmla="*/ 21600 G0 G1"/>
                <a:gd name="G11" fmla="*/ 21600 G4 G1"/>
                <a:gd name="G12" fmla="*/ 21600 G5 G1"/>
                <a:gd name="G13" fmla="*/ 21600 G7 G1"/>
                <a:gd name="G14" fmla="*/ 18064 1 2"/>
                <a:gd name="G15" fmla="+- G5 0 G4"/>
                <a:gd name="G16" fmla="+- G0 0 G4"/>
                <a:gd name="G17" fmla="*/ G2 G15 G16"/>
                <a:gd name="T0" fmla="*/ 15874 w 21600"/>
                <a:gd name="T1" fmla="*/ 0 h 21600"/>
                <a:gd name="T2" fmla="*/ 10147 w 21600"/>
                <a:gd name="T3" fmla="*/ 9292 h 21600"/>
                <a:gd name="T4" fmla="*/ 0 w 21600"/>
                <a:gd name="T5" fmla="*/ 18981 h 21600"/>
                <a:gd name="T6" fmla="*/ 9032 w 21600"/>
                <a:gd name="T7" fmla="*/ 21600 h 21600"/>
                <a:gd name="T8" fmla="*/ 18064 w 21600"/>
                <a:gd name="T9" fmla="*/ 16355 h 21600"/>
                <a:gd name="T10" fmla="*/ 21600 w 21600"/>
                <a:gd name="T11" fmla="*/ 929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4" y="0"/>
                  </a:moveTo>
                  <a:lnTo>
                    <a:pt x="10147" y="9292"/>
                  </a:lnTo>
                  <a:lnTo>
                    <a:pt x="13683" y="9292"/>
                  </a:lnTo>
                  <a:lnTo>
                    <a:pt x="13683" y="16361"/>
                  </a:lnTo>
                  <a:lnTo>
                    <a:pt x="0" y="16361"/>
                  </a:lnTo>
                  <a:lnTo>
                    <a:pt x="0" y="21600"/>
                  </a:lnTo>
                  <a:lnTo>
                    <a:pt x="18064" y="21600"/>
                  </a:lnTo>
                  <a:lnTo>
                    <a:pt x="18064" y="9292"/>
                  </a:lnTo>
                  <a:lnTo>
                    <a:pt x="21600" y="9292"/>
                  </a:lnTo>
                  <a:close/>
                </a:path>
              </a:pathLst>
            </a:custGeom>
            <a:solidFill>
              <a:schemeClr val="bg2"/>
            </a:solidFill>
            <a:ln w="9525">
              <a:solidFill>
                <a:schemeClr val="tx1"/>
              </a:solidFill>
              <a:miter lim="800000"/>
              <a:headEnd/>
              <a:tailEnd/>
            </a:ln>
            <a:effectLst/>
          </p:spPr>
          <p:txBody>
            <a:bodyPr wrap="none" anchor="ctr"/>
            <a:lstStyle/>
            <a:p>
              <a:endParaRPr lang="en-US" dirty="0"/>
            </a:p>
          </p:txBody>
        </p:sp>
      </p:grpSp>
      <p:sp>
        <p:nvSpPr>
          <p:cNvPr id="7" name="Title 6"/>
          <p:cNvSpPr>
            <a:spLocks noGrp="1"/>
          </p:cNvSpPr>
          <p:nvPr>
            <p:ph type="title"/>
          </p:nvPr>
        </p:nvSpPr>
        <p:spPr/>
        <p:txBody>
          <a:bodyPr/>
          <a:lstStyle/>
          <a:p>
            <a:r>
              <a:rPr lang="en-US" dirty="0"/>
              <a:t>Analysis </a:t>
            </a:r>
            <a:r>
              <a:rPr lang="en-US" dirty="0">
                <a:solidFill>
                  <a:srgbClr val="FF0000"/>
                </a:solidFill>
              </a:rPr>
              <a:t>Never Stops</a:t>
            </a:r>
          </a:p>
        </p:txBody>
      </p:sp>
    </p:spTree>
    <p:extLst>
      <p:ext uri="{BB962C8B-B14F-4D97-AF65-F5344CB8AC3E}">
        <p14:creationId xmlns:p14="http://schemas.microsoft.com/office/powerpoint/2010/main" val="345173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824" y="1524000"/>
            <a:ext cx="6428363" cy="1754326"/>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FF0000"/>
                </a:solidFill>
                <a:effectLst/>
              </a:rPr>
              <a:t>“If it’s not in writing…</a:t>
            </a:r>
          </a:p>
          <a:p>
            <a:pPr algn="ctr"/>
            <a:r>
              <a:rPr lang="en-US" sz="5400" b="1" dirty="0">
                <a:ln w="10541" cmpd="sng">
                  <a:solidFill>
                    <a:schemeClr val="accent1">
                      <a:shade val="88000"/>
                      <a:satMod val="110000"/>
                    </a:schemeClr>
                  </a:solidFill>
                  <a:prstDash val="solid"/>
                </a:ln>
                <a:solidFill>
                  <a:srgbClr val="FF0000"/>
                </a:solidFill>
              </a:rPr>
              <a:t>It didn’t happen”</a:t>
            </a:r>
            <a:endParaRPr lang="en-US" sz="54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294722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Analysis Format</a:t>
            </a:r>
          </a:p>
        </p:txBody>
      </p:sp>
      <p:sp>
        <p:nvSpPr>
          <p:cNvPr id="5" name="Content Placeholder 4"/>
          <p:cNvSpPr>
            <a:spLocks noGrp="1"/>
          </p:cNvSpPr>
          <p:nvPr>
            <p:ph idx="1"/>
          </p:nvPr>
        </p:nvSpPr>
        <p:spPr/>
        <p:txBody>
          <a:bodyPr/>
          <a:lstStyle/>
          <a:p>
            <a:r>
              <a:rPr lang="en-US" dirty="0"/>
              <a:t>Purpose</a:t>
            </a:r>
          </a:p>
          <a:p>
            <a:r>
              <a:rPr lang="en-US" dirty="0"/>
              <a:t>Methodology</a:t>
            </a:r>
          </a:p>
          <a:p>
            <a:r>
              <a:rPr lang="en-US" dirty="0"/>
              <a:t>Summary</a:t>
            </a:r>
          </a:p>
          <a:p>
            <a:pPr lvl="1"/>
            <a:r>
              <a:rPr lang="en-US" dirty="0"/>
              <a:t>Collected Data</a:t>
            </a:r>
          </a:p>
          <a:p>
            <a:pPr lvl="1"/>
            <a:r>
              <a:rPr lang="en-US" dirty="0"/>
              <a:t>Explanation of the Data</a:t>
            </a:r>
          </a:p>
          <a:p>
            <a:r>
              <a:rPr lang="en-US" dirty="0"/>
              <a:t>Findings</a:t>
            </a:r>
          </a:p>
          <a:p>
            <a:pPr lvl="1"/>
            <a:r>
              <a:rPr lang="en-US" dirty="0"/>
              <a:t>Patterns or Trends Identified</a:t>
            </a:r>
          </a:p>
          <a:p>
            <a:r>
              <a:rPr lang="en-US" dirty="0"/>
              <a:t>Recommended Actions</a:t>
            </a:r>
          </a:p>
          <a:p>
            <a:endParaRPr lang="en-US" dirty="0"/>
          </a:p>
          <a:p>
            <a:endParaRPr lang="en-US" dirty="0"/>
          </a:p>
          <a:p>
            <a:endParaRPr lang="en-US" dirty="0"/>
          </a:p>
        </p:txBody>
      </p:sp>
    </p:spTree>
    <p:extLst>
      <p:ext uri="{BB962C8B-B14F-4D97-AF65-F5344CB8AC3E}">
        <p14:creationId xmlns:p14="http://schemas.microsoft.com/office/powerpoint/2010/main" val="323482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a:t>No Data?</a:t>
            </a:r>
          </a:p>
        </p:txBody>
      </p:sp>
      <p:sp>
        <p:nvSpPr>
          <p:cNvPr id="3" name="Content Placeholder 2"/>
          <p:cNvSpPr>
            <a:spLocks noGrp="1"/>
          </p:cNvSpPr>
          <p:nvPr>
            <p:ph idx="1"/>
          </p:nvPr>
        </p:nvSpPr>
        <p:spPr>
          <a:xfrm>
            <a:off x="1053296" y="1143000"/>
            <a:ext cx="7199453" cy="3490186"/>
          </a:xfrm>
        </p:spPr>
        <p:txBody>
          <a:bodyPr/>
          <a:lstStyle/>
          <a:p>
            <a:pPr marL="233363" lvl="1" indent="0">
              <a:buNone/>
            </a:pPr>
            <a:r>
              <a:rPr lang="en-US" sz="5400" dirty="0"/>
              <a:t>Analyze the agency’s</a:t>
            </a:r>
          </a:p>
          <a:p>
            <a:pPr marL="919163" lvl="1" indent="-685800">
              <a:buFont typeface="Wingdings" panose="05000000000000000000" pitchFamily="2" charset="2"/>
              <a:buChar char="Ø"/>
            </a:pPr>
            <a:r>
              <a:rPr lang="en-US" sz="5400" dirty="0"/>
              <a:t>Policy</a:t>
            </a:r>
          </a:p>
          <a:p>
            <a:pPr marL="919163" lvl="1" indent="-685800">
              <a:buFont typeface="Wingdings" panose="05000000000000000000" pitchFamily="2" charset="2"/>
              <a:buChar char="Ø"/>
            </a:pPr>
            <a:r>
              <a:rPr lang="en-US" sz="5400" dirty="0"/>
              <a:t>Practice and </a:t>
            </a:r>
          </a:p>
          <a:p>
            <a:pPr marL="919163" lvl="1" indent="-685800">
              <a:buFont typeface="Wingdings" panose="05000000000000000000" pitchFamily="2" charset="2"/>
              <a:buChar char="Ø"/>
            </a:pPr>
            <a:r>
              <a:rPr lang="en-US" sz="5400" dirty="0"/>
              <a:t>Training Activities.</a:t>
            </a:r>
          </a:p>
        </p:txBody>
      </p:sp>
    </p:spTree>
    <p:extLst>
      <p:ext uri="{BB962C8B-B14F-4D97-AF65-F5344CB8AC3E}">
        <p14:creationId xmlns:p14="http://schemas.microsoft.com/office/powerpoint/2010/main" val="356514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Timeframe</a:t>
            </a:r>
          </a:p>
        </p:txBody>
      </p:sp>
      <p:sp>
        <p:nvSpPr>
          <p:cNvPr id="2" name="Content Placeholder 1"/>
          <p:cNvSpPr>
            <a:spLocks noGrp="1"/>
          </p:cNvSpPr>
          <p:nvPr>
            <p:ph idx="1"/>
          </p:nvPr>
        </p:nvSpPr>
        <p:spPr>
          <a:xfrm>
            <a:off x="-15240" y="1143000"/>
            <a:ext cx="8382000" cy="2314480"/>
          </a:xfrm>
        </p:spPr>
        <p:txBody>
          <a:bodyPr/>
          <a:lstStyle/>
          <a:p>
            <a:r>
              <a:rPr lang="en-US" dirty="0"/>
              <a:t>Data collected over 12 consecutive months  (annual) or 36 months (triennial) and compared to the same months each year.</a:t>
            </a:r>
          </a:p>
          <a:p>
            <a:r>
              <a:rPr lang="en-US" dirty="0"/>
              <a:t>Documented analysis must be completed within 6 months of data collection.</a:t>
            </a:r>
          </a:p>
        </p:txBody>
      </p:sp>
    </p:spTree>
    <p:extLst>
      <p:ext uri="{BB962C8B-B14F-4D97-AF65-F5344CB8AC3E}">
        <p14:creationId xmlns:p14="http://schemas.microsoft.com/office/powerpoint/2010/main" val="254442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Types of Standards</a:t>
            </a:r>
          </a:p>
        </p:txBody>
      </p:sp>
      <p:sp>
        <p:nvSpPr>
          <p:cNvPr id="3" name="Content Placeholder 2"/>
          <p:cNvSpPr>
            <a:spLocks noGrp="1"/>
          </p:cNvSpPr>
          <p:nvPr>
            <p:ph idx="1"/>
          </p:nvPr>
        </p:nvSpPr>
        <p:spPr>
          <a:xfrm>
            <a:off x="-15240" y="1143000"/>
            <a:ext cx="8382000" cy="2757678"/>
          </a:xfrm>
        </p:spPr>
        <p:txBody>
          <a:bodyPr/>
          <a:lstStyle/>
          <a:p>
            <a:pPr marL="923925" indent="-455613">
              <a:buFont typeface="+mj-lt"/>
              <a:buAutoNum type="arabicPeriod"/>
            </a:pPr>
            <a:r>
              <a:rPr lang="en-US" sz="2800" dirty="0"/>
              <a:t>Written Directive</a:t>
            </a:r>
          </a:p>
          <a:p>
            <a:pPr marL="923925" indent="-455613">
              <a:buFont typeface="+mj-lt"/>
              <a:buAutoNum type="arabicPeriod"/>
            </a:pPr>
            <a:r>
              <a:rPr lang="en-US" sz="2800" dirty="0"/>
              <a:t>Bulleted</a:t>
            </a:r>
          </a:p>
          <a:p>
            <a:pPr marL="923925" indent="-455613">
              <a:buFont typeface="+mj-lt"/>
              <a:buAutoNum type="arabicPeriod"/>
            </a:pPr>
            <a:r>
              <a:rPr lang="en-US" sz="2800" dirty="0"/>
              <a:t>Conditional</a:t>
            </a:r>
          </a:p>
          <a:p>
            <a:pPr marL="923925" indent="-455613">
              <a:buFont typeface="+mj-lt"/>
              <a:buAutoNum type="arabicPeriod"/>
            </a:pPr>
            <a:r>
              <a:rPr lang="en-US" sz="2800" dirty="0"/>
              <a:t>Linked</a:t>
            </a:r>
          </a:p>
          <a:p>
            <a:pPr marL="923925" indent="-455613">
              <a:buFont typeface="+mj-lt"/>
              <a:buAutoNum type="arabicPeriod"/>
            </a:pPr>
            <a:r>
              <a:rPr lang="en-US" sz="2800" dirty="0"/>
              <a:t>Observation</a:t>
            </a:r>
          </a:p>
          <a:p>
            <a:pPr marL="923925" indent="-455613">
              <a:buFont typeface="+mj-lt"/>
              <a:buAutoNum type="arabicPeriod"/>
            </a:pPr>
            <a:r>
              <a:rPr lang="en-US" sz="2800" dirty="0"/>
              <a:t>Activity Required</a:t>
            </a:r>
          </a:p>
        </p:txBody>
      </p:sp>
      <p:sp>
        <p:nvSpPr>
          <p:cNvPr id="4" name="Arrow: Left 3"/>
          <p:cNvSpPr/>
          <p:nvPr/>
        </p:nvSpPr>
        <p:spPr bwMode="auto">
          <a:xfrm>
            <a:off x="3466637" y="1018572"/>
            <a:ext cx="3420300" cy="67133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1"/>
                </a:solidFill>
                <a:latin typeface="Segoe" pitchFamily="34" charset="0"/>
              </a:rPr>
              <a:t>Most Common</a:t>
            </a:r>
          </a:p>
        </p:txBody>
      </p:sp>
      <p:sp>
        <p:nvSpPr>
          <p:cNvPr id="5" name="Arrow: Left 4"/>
          <p:cNvSpPr/>
          <p:nvPr/>
        </p:nvSpPr>
        <p:spPr bwMode="auto">
          <a:xfrm>
            <a:off x="3491714" y="3240914"/>
            <a:ext cx="3420300" cy="842068"/>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1"/>
                </a:solidFill>
                <a:latin typeface="Segoe" pitchFamily="34" charset="0"/>
              </a:rPr>
              <a:t>Most Problematic</a:t>
            </a:r>
          </a:p>
        </p:txBody>
      </p:sp>
    </p:spTree>
    <p:extLst>
      <p:ext uri="{BB962C8B-B14F-4D97-AF65-F5344CB8AC3E}">
        <p14:creationId xmlns:p14="http://schemas.microsoft.com/office/powerpoint/2010/main" val="136363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Timeframe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03" y="1087336"/>
            <a:ext cx="6480793" cy="5261378"/>
          </a:xfrm>
          <a:prstGeom prst="rect">
            <a:avLst/>
          </a:prstGeom>
        </p:spPr>
      </p:pic>
      <p:sp>
        <p:nvSpPr>
          <p:cNvPr id="6" name="Rectangle 5"/>
          <p:cNvSpPr/>
          <p:nvPr/>
        </p:nvSpPr>
        <p:spPr bwMode="auto">
          <a:xfrm>
            <a:off x="1267325" y="1724628"/>
            <a:ext cx="3234711" cy="4120587"/>
          </a:xfrm>
          <a:prstGeom prst="rect">
            <a:avLst/>
          </a:prstGeom>
          <a:solidFill>
            <a:srgbClr val="FF0000">
              <a:alpha val="35000"/>
            </a:srgbClr>
          </a:solid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Rectangle 6"/>
          <p:cNvSpPr/>
          <p:nvPr/>
        </p:nvSpPr>
        <p:spPr bwMode="auto">
          <a:xfrm>
            <a:off x="4641963" y="1740669"/>
            <a:ext cx="3310360" cy="2037145"/>
          </a:xfrm>
          <a:prstGeom prst="rect">
            <a:avLst/>
          </a:prstGeom>
          <a:solidFill>
            <a:srgbClr val="FFFF00">
              <a:alpha val="35000"/>
            </a:srgbClr>
          </a:solidFill>
          <a:ln w="76200">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val="64967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664797"/>
          </a:xfrm>
        </p:spPr>
        <p:txBody>
          <a:bodyPr/>
          <a:lstStyle/>
          <a:p>
            <a:r>
              <a:rPr lang="en-US" dirty="0">
                <a:effectLst/>
              </a:rPr>
              <a:t>Commission Expectations</a:t>
            </a:r>
          </a:p>
        </p:txBody>
      </p:sp>
      <p:sp>
        <p:nvSpPr>
          <p:cNvPr id="2" name="Content Placeholder 1"/>
          <p:cNvSpPr>
            <a:spLocks noGrp="1"/>
          </p:cNvSpPr>
          <p:nvPr>
            <p:ph idx="1"/>
          </p:nvPr>
        </p:nvSpPr>
        <p:spPr>
          <a:xfrm>
            <a:off x="-15240" y="1143000"/>
            <a:ext cx="8382000" cy="3742563"/>
          </a:xfrm>
        </p:spPr>
        <p:txBody>
          <a:bodyPr/>
          <a:lstStyle/>
          <a:p>
            <a:r>
              <a:rPr lang="en-US" dirty="0"/>
              <a:t>A </a:t>
            </a:r>
            <a:r>
              <a:rPr lang="en-US" b="1" u="sng" dirty="0"/>
              <a:t>DOCUMENTED</a:t>
            </a:r>
            <a:r>
              <a:rPr lang="en-US" dirty="0"/>
              <a:t> analysis which reviews the data, policies and procedures that offers recommendations and conclusions based upon the information reviewed.</a:t>
            </a:r>
          </a:p>
          <a:p>
            <a:r>
              <a:rPr lang="en-US" dirty="0"/>
              <a:t>Completed within the required timeframe (i.e. annual, triennial, etc.).</a:t>
            </a:r>
          </a:p>
          <a:p>
            <a:r>
              <a:rPr lang="en-US" dirty="0"/>
              <a:t>An actual analysis each year… Do not simply copy and change dates.</a:t>
            </a:r>
          </a:p>
        </p:txBody>
      </p:sp>
    </p:spTree>
    <p:extLst>
      <p:ext uri="{BB962C8B-B14F-4D97-AF65-F5344CB8AC3E}">
        <p14:creationId xmlns:p14="http://schemas.microsoft.com/office/powerpoint/2010/main" val="3678983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64797"/>
          </a:xfrm>
        </p:spPr>
        <p:txBody>
          <a:bodyPr/>
          <a:lstStyle/>
          <a:p>
            <a:r>
              <a:rPr lang="en-US" dirty="0"/>
              <a:t>Common Errors</a:t>
            </a:r>
          </a:p>
        </p:txBody>
      </p:sp>
      <p:sp>
        <p:nvSpPr>
          <p:cNvPr id="4" name="Rectangle 3"/>
          <p:cNvSpPr/>
          <p:nvPr/>
        </p:nvSpPr>
        <p:spPr>
          <a:xfrm>
            <a:off x="914400" y="1219200"/>
            <a:ext cx="7328929" cy="646331"/>
          </a:xfrm>
          <a:prstGeom prst="rect">
            <a:avLst/>
          </a:prstGeom>
        </p:spPr>
        <p:txBody>
          <a:bodyPr wrap="none">
            <a:spAutoFit/>
          </a:bodyPr>
          <a:lstStyle/>
          <a:p>
            <a:pPr algn="ctr"/>
            <a:r>
              <a:rPr lang="en-US" sz="3600" b="1" dirty="0">
                <a:solidFill>
                  <a:srgbClr val="FF0000"/>
                </a:solidFill>
              </a:rPr>
              <a:t>Just reporting raw data, no Narrative </a:t>
            </a:r>
          </a:p>
        </p:txBody>
      </p:sp>
      <p:pic>
        <p:nvPicPr>
          <p:cNvPr id="5" name="Picture 4"/>
          <p:cNvPicPr>
            <a:picLocks noChangeAspect="1"/>
          </p:cNvPicPr>
          <p:nvPr/>
        </p:nvPicPr>
        <p:blipFill>
          <a:blip r:embed="rId2"/>
          <a:stretch>
            <a:fillRect/>
          </a:stretch>
        </p:blipFill>
        <p:spPr>
          <a:xfrm>
            <a:off x="876300" y="1865531"/>
            <a:ext cx="7391400" cy="4401990"/>
          </a:xfrm>
          <a:prstGeom prst="rect">
            <a:avLst/>
          </a:prstGeom>
        </p:spPr>
      </p:pic>
    </p:spTree>
    <p:extLst>
      <p:ext uri="{BB962C8B-B14F-4D97-AF65-F5344CB8AC3E}">
        <p14:creationId xmlns:p14="http://schemas.microsoft.com/office/powerpoint/2010/main" val="221525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687" y="1219200"/>
            <a:ext cx="7286354" cy="1200329"/>
          </a:xfrm>
          <a:prstGeom prst="rect">
            <a:avLst/>
          </a:prstGeom>
        </p:spPr>
        <p:txBody>
          <a:bodyPr wrap="none">
            <a:spAutoFit/>
          </a:bodyPr>
          <a:lstStyle/>
          <a:p>
            <a:pPr algn="ctr"/>
            <a:r>
              <a:rPr lang="en-US" sz="3600" b="1" dirty="0">
                <a:solidFill>
                  <a:srgbClr val="FF0000"/>
                </a:solidFill>
              </a:rPr>
              <a:t>Basic one or two sentence summary, </a:t>
            </a:r>
          </a:p>
          <a:p>
            <a:r>
              <a:rPr lang="en-US" sz="3600" b="1" dirty="0">
                <a:solidFill>
                  <a:srgbClr val="FF0000"/>
                </a:solidFill>
              </a:rPr>
              <a:t>only restating what data is reporting</a:t>
            </a:r>
          </a:p>
        </p:txBody>
      </p:sp>
      <p:sp>
        <p:nvSpPr>
          <p:cNvPr id="6" name="Rectangle 4"/>
          <p:cNvSpPr>
            <a:spLocks noChangeArrowheads="1"/>
          </p:cNvSpPr>
          <p:nvPr/>
        </p:nvSpPr>
        <p:spPr bwMode="auto">
          <a:xfrm>
            <a:off x="457200" y="4953000"/>
            <a:ext cx="8180647" cy="892552"/>
          </a:xfrm>
          <a:prstGeom prst="rect">
            <a:avLst/>
          </a:prstGeom>
          <a:noFill/>
          <a:ln w="9525">
            <a:noFill/>
            <a:miter lim="800000"/>
            <a:headEnd/>
            <a:tailEnd/>
          </a:ln>
          <a:effectLst/>
        </p:spPr>
        <p:txBody>
          <a:bodyPr wrap="square">
            <a:spAutoFit/>
          </a:bodyPr>
          <a:lstStyle/>
          <a:p>
            <a:r>
              <a:rPr lang="en-US" sz="2600" dirty="0">
                <a:ea typeface="Arial Unicode MS" pitchFamily="34" charset="-128"/>
                <a:cs typeface="Arial Unicode MS" pitchFamily="34" charset="-128"/>
              </a:rPr>
              <a:t>The results of the </a:t>
            </a:r>
            <a:r>
              <a:rPr lang="en-US" sz="2600" dirty="0">
                <a:cs typeface="Times New Roman" pitchFamily="18" charset="0"/>
              </a:rPr>
              <a:t>Grievances Analysis for 2012 revealed a total of one grievance.</a:t>
            </a:r>
            <a:r>
              <a:rPr lang="en-US" sz="2600" b="1" dirty="0"/>
              <a:t> </a:t>
            </a:r>
            <a:r>
              <a:rPr lang="en-US" sz="2600" b="1" dirty="0">
                <a:cs typeface="Times New Roman" pitchFamily="18" charset="0"/>
              </a:rPr>
              <a:t>  </a:t>
            </a:r>
          </a:p>
        </p:txBody>
      </p:sp>
      <p:sp>
        <p:nvSpPr>
          <p:cNvPr id="7" name="Rectangle 5"/>
          <p:cNvSpPr>
            <a:spLocks noChangeArrowheads="1"/>
          </p:cNvSpPr>
          <p:nvPr/>
        </p:nvSpPr>
        <p:spPr bwMode="auto">
          <a:xfrm>
            <a:off x="457200" y="2590800"/>
            <a:ext cx="6629400" cy="400110"/>
          </a:xfrm>
          <a:prstGeom prst="rect">
            <a:avLst/>
          </a:prstGeom>
          <a:noFill/>
          <a:ln w="9525">
            <a:noFill/>
            <a:miter lim="800000"/>
            <a:headEnd/>
            <a:tailEnd/>
          </a:ln>
          <a:effectLst/>
        </p:spPr>
        <p:txBody>
          <a:bodyPr wrap="square">
            <a:spAutoFit/>
          </a:bodyPr>
          <a:lstStyle/>
          <a:p>
            <a:r>
              <a:rPr lang="en-US" sz="2000" u="sng" dirty="0">
                <a:cs typeface="Times New Roman" pitchFamily="18" charset="0"/>
              </a:rPr>
              <a:t>Grievances Analysis for 2012:</a:t>
            </a:r>
            <a:r>
              <a:rPr lang="en-US" sz="2000" dirty="0"/>
              <a:t> </a:t>
            </a:r>
          </a:p>
        </p:txBody>
      </p:sp>
      <p:graphicFrame>
        <p:nvGraphicFramePr>
          <p:cNvPr id="8" name="Group 58"/>
          <p:cNvGraphicFramePr>
            <a:graphicFrameLocks noGrp="1"/>
          </p:cNvGraphicFramePr>
          <p:nvPr>
            <p:extLst>
              <p:ext uri="{D42A27DB-BD31-4B8C-83A1-F6EECF244321}">
                <p14:modId xmlns:p14="http://schemas.microsoft.com/office/powerpoint/2010/main" val="3869068864"/>
              </p:ext>
            </p:extLst>
          </p:nvPr>
        </p:nvGraphicFramePr>
        <p:xfrm>
          <a:off x="609600" y="3048000"/>
          <a:ext cx="5380038" cy="1844040"/>
        </p:xfrm>
        <a:graphic>
          <a:graphicData uri="http://schemas.openxmlformats.org/drawingml/2006/table">
            <a:tbl>
              <a:tblPr/>
              <a:tblGrid>
                <a:gridCol w="2617788">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pitchFamily="18" charset="0"/>
                          <a:cs typeface="Times New Roman" pitchFamily="18" charset="0"/>
                        </a:rPr>
                        <a:t>Grievance Type</a:t>
                      </a:r>
                      <a:r>
                        <a:rPr kumimoji="0" lang="en-US" sz="1800" b="1" i="0" u="none" strike="noStrike" cap="none" normalizeH="0" baseline="0" dirty="0">
                          <a:ln>
                            <a:noFill/>
                          </a:ln>
                          <a:solidFill>
                            <a:schemeClr val="bg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Times New Roman" pitchFamily="18" charset="0"/>
                          <a:cs typeface="Times New Roman" pitchFamily="18" charset="0"/>
                        </a:rPr>
                        <a:t>Grievance Total</a:t>
                      </a:r>
                      <a:r>
                        <a:rPr kumimoji="0" lang="en-US" sz="1800" b="1" i="0" u="none" strike="noStrike" cap="none" normalizeH="0" baseline="0" dirty="0">
                          <a:ln>
                            <a:noFill/>
                          </a:ln>
                          <a:solidFill>
                            <a:schemeClr val="bg1"/>
                          </a:solidFill>
                          <a:effectLst/>
                          <a:latin typeface="Times New Roman" pitchFamily="18" charset="0"/>
                        </a:rPr>
                        <a:t>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Promotion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Work Schedule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Supervisor</a:t>
                      </a:r>
                      <a:r>
                        <a:rPr kumimoji="0" lang="en-US" sz="1800" b="0" i="0"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Discipline</a:t>
                      </a:r>
                      <a:r>
                        <a:rPr kumimoji="0" lang="en-US" sz="1800" b="0" i="0"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Common Errors</a:t>
            </a:r>
          </a:p>
        </p:txBody>
      </p:sp>
    </p:spTree>
    <p:extLst>
      <p:ext uri="{BB962C8B-B14F-4D97-AF65-F5344CB8AC3E}">
        <p14:creationId xmlns:p14="http://schemas.microsoft.com/office/powerpoint/2010/main" val="3500687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00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664797"/>
          </a:xfrm>
        </p:spPr>
        <p:txBody>
          <a:bodyPr/>
          <a:lstStyle/>
          <a:p>
            <a:pPr algn="ctr"/>
            <a:r>
              <a:rPr lang="en-US" sz="4000" b="1" dirty="0"/>
              <a:t>“PROOFING” </a:t>
            </a:r>
            <a:br>
              <a:rPr lang="en-US" sz="4000" b="1" dirty="0"/>
            </a:br>
            <a:r>
              <a:rPr lang="en-US" sz="4000" b="1" dirty="0"/>
              <a:t>ACTIVITY REQUIRED STANDARDS</a:t>
            </a:r>
          </a:p>
        </p:txBody>
      </p:sp>
      <p:pic>
        <p:nvPicPr>
          <p:cNvPr id="4" name="Picture 10" descr="F:\Graphics and Forms\Corporate Logos\GoldStandar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39322" y="2926080"/>
            <a:ext cx="3737678" cy="2560320"/>
          </a:xfrm>
          <a:prstGeom prst="rect">
            <a:avLst/>
          </a:prstGeom>
          <a:noFill/>
          <a:ln w="9525">
            <a:noFill/>
            <a:miter lim="800000"/>
            <a:headEnd/>
            <a:tailEnd/>
          </a:ln>
        </p:spPr>
      </p:pic>
    </p:spTree>
    <p:extLst>
      <p:ext uri="{BB962C8B-B14F-4D97-AF65-F5344CB8AC3E}">
        <p14:creationId xmlns:p14="http://schemas.microsoft.com/office/powerpoint/2010/main" val="214481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52400"/>
            <a:ext cx="9144000" cy="609398"/>
          </a:xfrm>
        </p:spPr>
        <p:txBody>
          <a:bodyPr/>
          <a:lstStyle/>
          <a:p>
            <a:r>
              <a:rPr lang="en-US" sz="4400" dirty="0"/>
              <a:t>Considerations</a:t>
            </a:r>
            <a:endParaRPr lang="en-US" sz="4400" dirty="0">
              <a:effectLst/>
            </a:endParaRPr>
          </a:p>
        </p:txBody>
      </p:sp>
      <p:sp>
        <p:nvSpPr>
          <p:cNvPr id="3" name="Content Placeholder 2"/>
          <p:cNvSpPr>
            <a:spLocks noGrp="1"/>
          </p:cNvSpPr>
          <p:nvPr>
            <p:ph idx="1"/>
          </p:nvPr>
        </p:nvSpPr>
        <p:spPr>
          <a:xfrm>
            <a:off x="-15240" y="1143000"/>
            <a:ext cx="8382000" cy="3662541"/>
          </a:xfrm>
        </p:spPr>
        <p:txBody>
          <a:bodyPr/>
          <a:lstStyle/>
          <a:p>
            <a:r>
              <a:rPr lang="en-US" sz="2800" dirty="0"/>
              <a:t>The proof(s) presented must show continued compliance throughout the three-year (or four-year) assessment period OR for the time period the standard is applicable to the agency.</a:t>
            </a:r>
          </a:p>
          <a:p>
            <a:endParaRPr lang="en-US" sz="2800" dirty="0"/>
          </a:p>
          <a:p>
            <a:r>
              <a:rPr lang="en-US" sz="2800" dirty="0"/>
              <a:t>Unless otherwise indicated, when a new standard is created, agencies have one year from the date approved by the Commission to come into compliance.</a:t>
            </a:r>
          </a:p>
        </p:txBody>
      </p:sp>
    </p:spTree>
    <p:extLst>
      <p:ext uri="{BB962C8B-B14F-4D97-AF65-F5344CB8AC3E}">
        <p14:creationId xmlns:p14="http://schemas.microsoft.com/office/powerpoint/2010/main" val="190492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398"/>
          </a:xfrm>
        </p:spPr>
        <p:txBody>
          <a:bodyPr/>
          <a:lstStyle/>
          <a:p>
            <a:r>
              <a:rPr lang="en-US" sz="4400" dirty="0"/>
              <a:t>Considerations</a:t>
            </a:r>
            <a:endParaRPr lang="en-US" sz="4400" dirty="0">
              <a:effectLst/>
            </a:endParaRPr>
          </a:p>
        </p:txBody>
      </p:sp>
      <p:sp>
        <p:nvSpPr>
          <p:cNvPr id="3" name="Content Placeholder 2"/>
          <p:cNvSpPr>
            <a:spLocks noGrp="1"/>
          </p:cNvSpPr>
          <p:nvPr>
            <p:ph idx="1"/>
          </p:nvPr>
        </p:nvSpPr>
        <p:spPr>
          <a:xfrm>
            <a:off x="-15240" y="1143000"/>
            <a:ext cx="8382000" cy="2585323"/>
          </a:xfrm>
        </p:spPr>
        <p:txBody>
          <a:bodyPr/>
          <a:lstStyle/>
          <a:p>
            <a:r>
              <a:rPr lang="en-US" sz="2800" dirty="0"/>
              <a:t> INITIAL ACCREDITATION</a:t>
            </a:r>
          </a:p>
          <a:p>
            <a:pPr lvl="1"/>
            <a:r>
              <a:rPr lang="en-US" dirty="0"/>
              <a:t>After the agency’s enrollment date; and</a:t>
            </a:r>
          </a:p>
          <a:p>
            <a:pPr lvl="1"/>
            <a:r>
              <a:rPr lang="en-US" dirty="0"/>
              <a:t>After the agency has come into compliance with a standard through written directive or practice (i.e. effective date).</a:t>
            </a:r>
          </a:p>
          <a:p>
            <a:pPr lvl="1"/>
            <a:endParaRPr lang="en-US" dirty="0"/>
          </a:p>
        </p:txBody>
      </p:sp>
    </p:spTree>
    <p:extLst>
      <p:ext uri="{BB962C8B-B14F-4D97-AF65-F5344CB8AC3E}">
        <p14:creationId xmlns:p14="http://schemas.microsoft.com/office/powerpoint/2010/main" val="153568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398"/>
          </a:xfrm>
        </p:spPr>
        <p:txBody>
          <a:bodyPr/>
          <a:lstStyle/>
          <a:p>
            <a:r>
              <a:rPr lang="en-US" sz="4400" dirty="0">
                <a:effectLst/>
              </a:rPr>
              <a:t>Considerations</a:t>
            </a:r>
          </a:p>
        </p:txBody>
      </p:sp>
      <p:sp>
        <p:nvSpPr>
          <p:cNvPr id="3" name="Content Placeholder 2"/>
          <p:cNvSpPr>
            <a:spLocks noGrp="1"/>
          </p:cNvSpPr>
          <p:nvPr>
            <p:ph idx="1"/>
          </p:nvPr>
        </p:nvSpPr>
        <p:spPr>
          <a:xfrm>
            <a:off x="-15240" y="1143000"/>
            <a:ext cx="8382000" cy="3921073"/>
          </a:xfrm>
        </p:spPr>
        <p:txBody>
          <a:bodyPr/>
          <a:lstStyle/>
          <a:p>
            <a:r>
              <a:rPr lang="en-US" sz="2800" dirty="0"/>
              <a:t>REACCREDITATION</a:t>
            </a:r>
          </a:p>
          <a:p>
            <a:pPr lvl="1"/>
            <a:r>
              <a:rPr lang="en-US" dirty="0"/>
              <a:t>Proofs are valid from:</a:t>
            </a:r>
          </a:p>
          <a:p>
            <a:pPr lvl="2"/>
            <a:r>
              <a:rPr lang="en-US" sz="2800" dirty="0"/>
              <a:t>The end of an assessment (web-based or site-based) through the start of the next assessment (web-based or site-based) .  </a:t>
            </a:r>
            <a:r>
              <a:rPr lang="en-US" sz="2800" b="1" dirty="0">
                <a:solidFill>
                  <a:srgbClr val="FF0000"/>
                </a:solidFill>
              </a:rPr>
              <a:t>4-Year Model</a:t>
            </a:r>
          </a:p>
          <a:p>
            <a:pPr lvl="2"/>
            <a:r>
              <a:rPr lang="en-US" sz="2800" dirty="0"/>
              <a:t>The end of an onsite assessment through the start of the next assessment.  </a:t>
            </a:r>
            <a:r>
              <a:rPr lang="en-US" sz="2800" b="1" dirty="0">
                <a:solidFill>
                  <a:srgbClr val="00B050"/>
                </a:solidFill>
              </a:rPr>
              <a:t>3-Year Model</a:t>
            </a:r>
          </a:p>
          <a:p>
            <a:pPr marL="517525" lvl="1" indent="0">
              <a:buNone/>
            </a:pPr>
            <a:endParaRPr lang="en-US" dirty="0"/>
          </a:p>
          <a:p>
            <a:pPr lvl="1"/>
            <a:endParaRPr lang="en-US" dirty="0"/>
          </a:p>
        </p:txBody>
      </p:sp>
    </p:spTree>
    <p:extLst>
      <p:ext uri="{BB962C8B-B14F-4D97-AF65-F5344CB8AC3E}">
        <p14:creationId xmlns:p14="http://schemas.microsoft.com/office/powerpoint/2010/main" val="304783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398"/>
          </a:xfrm>
        </p:spPr>
        <p:txBody>
          <a:bodyPr/>
          <a:lstStyle/>
          <a:p>
            <a:r>
              <a:rPr lang="en-US" sz="4400" dirty="0">
                <a:effectLst/>
              </a:rPr>
              <a:t>How Many Proofs?</a:t>
            </a:r>
          </a:p>
        </p:txBody>
      </p:sp>
      <p:sp>
        <p:nvSpPr>
          <p:cNvPr id="3" name="Content Placeholder 2"/>
          <p:cNvSpPr>
            <a:spLocks noGrp="1"/>
          </p:cNvSpPr>
          <p:nvPr>
            <p:ph idx="1"/>
          </p:nvPr>
        </p:nvSpPr>
        <p:spPr>
          <a:xfrm>
            <a:off x="-15240" y="1158454"/>
            <a:ext cx="8382000" cy="2499146"/>
          </a:xfrm>
        </p:spPr>
        <p:txBody>
          <a:bodyPr/>
          <a:lstStyle/>
          <a:p>
            <a:r>
              <a:rPr lang="en-US" sz="2800" dirty="0"/>
              <a:t>Appendix G provides guidance regarding the number of proofs.</a:t>
            </a:r>
          </a:p>
          <a:p>
            <a:endParaRPr lang="en-US" sz="2800" dirty="0"/>
          </a:p>
          <a:p>
            <a:r>
              <a:rPr lang="en-US" sz="2800" dirty="0"/>
              <a:t>Assessors can always ask for more documentation if what is provided in the file does not satisfactorily verify compliance</a:t>
            </a:r>
          </a:p>
        </p:txBody>
      </p:sp>
    </p:spTree>
    <p:extLst>
      <p:ext uri="{BB962C8B-B14F-4D97-AF65-F5344CB8AC3E}">
        <p14:creationId xmlns:p14="http://schemas.microsoft.com/office/powerpoint/2010/main" val="3711545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398"/>
          </a:xfrm>
        </p:spPr>
        <p:txBody>
          <a:bodyPr/>
          <a:lstStyle/>
          <a:p>
            <a:r>
              <a:rPr lang="en-US" sz="4400" dirty="0">
                <a:effectLst/>
              </a:rPr>
              <a:t>         Recommended Minimum Proofs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2659174"/>
              </p:ext>
            </p:extLst>
          </p:nvPr>
        </p:nvGraphicFramePr>
        <p:xfrm>
          <a:off x="381000" y="1143000"/>
          <a:ext cx="8382000" cy="3606800"/>
        </p:xfrm>
        <a:graphic>
          <a:graphicData uri="http://schemas.openxmlformats.org/drawingml/2006/table">
            <a:tbl>
              <a:tblPr firstRow="1" bandRow="1">
                <a:tableStyleId>{5C22544A-7EE6-4342-B048-85BDC9FD1C3A}</a:tableStyleId>
              </a:tblPr>
              <a:tblGrid>
                <a:gridCol w="2760738">
                  <a:extLst>
                    <a:ext uri="{9D8B030D-6E8A-4147-A177-3AD203B41FA5}">
                      <a16:colId xmlns:a16="http://schemas.microsoft.com/office/drawing/2014/main" val="20000"/>
                    </a:ext>
                  </a:extLst>
                </a:gridCol>
                <a:gridCol w="1862667">
                  <a:extLst>
                    <a:ext uri="{9D8B030D-6E8A-4147-A177-3AD203B41FA5}">
                      <a16:colId xmlns:a16="http://schemas.microsoft.com/office/drawing/2014/main" val="20001"/>
                    </a:ext>
                  </a:extLst>
                </a:gridCol>
                <a:gridCol w="1862667">
                  <a:extLst>
                    <a:ext uri="{9D8B030D-6E8A-4147-A177-3AD203B41FA5}">
                      <a16:colId xmlns:a16="http://schemas.microsoft.com/office/drawing/2014/main" val="20002"/>
                    </a:ext>
                  </a:extLst>
                </a:gridCol>
                <a:gridCol w="1895928">
                  <a:extLst>
                    <a:ext uri="{9D8B030D-6E8A-4147-A177-3AD203B41FA5}">
                      <a16:colId xmlns:a16="http://schemas.microsoft.com/office/drawing/2014/main" val="788099387"/>
                    </a:ext>
                  </a:extLst>
                </a:gridCol>
              </a:tblGrid>
              <a:tr h="370840">
                <a:tc>
                  <a:txBody>
                    <a:bodyPr/>
                    <a:lstStyle/>
                    <a:p>
                      <a:r>
                        <a:rPr lang="en-US" sz="1800" b="1" dirty="0"/>
                        <a:t>Frequency</a:t>
                      </a:r>
                      <a:endParaRPr lang="en-US" sz="1800" dirty="0"/>
                    </a:p>
                  </a:txBody>
                  <a:tcPr marL="93133" marR="93133" anchor="ctr"/>
                </a:tc>
                <a:tc>
                  <a:txBody>
                    <a:bodyPr/>
                    <a:lstStyle/>
                    <a:p>
                      <a:pPr algn="ctr"/>
                      <a:r>
                        <a:rPr lang="en-US" sz="1800" b="1" dirty="0"/>
                        <a:t>Per Year</a:t>
                      </a:r>
                      <a:endParaRPr lang="en-US" sz="1800" dirty="0"/>
                    </a:p>
                  </a:txBody>
                  <a:tcPr marL="93133" marR="93133" anchor="ctr"/>
                </a:tc>
                <a:tc>
                  <a:txBody>
                    <a:bodyPr/>
                    <a:lstStyle/>
                    <a:p>
                      <a:pPr algn="ctr"/>
                      <a:r>
                        <a:rPr lang="en-US" sz="1800" b="1" dirty="0"/>
                        <a:t>Per File </a:t>
                      </a:r>
                    </a:p>
                    <a:p>
                      <a:pPr algn="ctr"/>
                      <a:r>
                        <a:rPr lang="en-US" sz="1800" b="1" dirty="0"/>
                        <a:t>(3 Year)</a:t>
                      </a:r>
                      <a:endParaRPr lang="en-US" sz="1800" dirty="0"/>
                    </a:p>
                  </a:txBody>
                  <a:tcPr marL="93133" marR="93133" anchor="ctr"/>
                </a:tc>
                <a:tc>
                  <a:txBody>
                    <a:bodyPr/>
                    <a:lstStyle/>
                    <a:p>
                      <a:pPr algn="ctr"/>
                      <a:r>
                        <a:rPr lang="en-US" sz="1800" dirty="0"/>
                        <a:t>Per File</a:t>
                      </a:r>
                    </a:p>
                    <a:p>
                      <a:pPr algn="ctr"/>
                      <a:r>
                        <a:rPr lang="en-US" sz="1800" dirty="0"/>
                        <a:t>(4</a:t>
                      </a:r>
                      <a:r>
                        <a:rPr lang="en-US" sz="1800" baseline="0" dirty="0"/>
                        <a:t> Year)</a:t>
                      </a:r>
                      <a:endParaRPr lang="en-US" sz="1800" dirty="0"/>
                    </a:p>
                  </a:txBody>
                  <a:tcPr marL="93133" marR="93133" anchor="ctr"/>
                </a:tc>
                <a:extLst>
                  <a:ext uri="{0D108BD9-81ED-4DB2-BD59-A6C34878D82A}">
                    <a16:rowId xmlns:a16="http://schemas.microsoft.com/office/drawing/2014/main" val="10000"/>
                  </a:ext>
                </a:extLst>
              </a:tr>
              <a:tr h="370840">
                <a:tc>
                  <a:txBody>
                    <a:bodyPr/>
                    <a:lstStyle/>
                    <a:p>
                      <a:r>
                        <a:rPr lang="en-US" sz="1800" dirty="0"/>
                        <a:t>Per Incident</a:t>
                      </a:r>
                    </a:p>
                  </a:txBody>
                  <a:tcPr marL="93133" marR="93133" anchor="ctr"/>
                </a:tc>
                <a:tc>
                  <a:txBody>
                    <a:bodyPr/>
                    <a:lstStyle/>
                    <a:p>
                      <a:pPr algn="ctr"/>
                      <a:r>
                        <a:rPr lang="en-US" sz="1800" dirty="0"/>
                        <a:t>1</a:t>
                      </a:r>
                    </a:p>
                  </a:txBody>
                  <a:tcPr marL="93133" marR="93133" anchor="ctr"/>
                </a:tc>
                <a:tc>
                  <a:txBody>
                    <a:bodyPr/>
                    <a:lstStyle/>
                    <a:p>
                      <a:pPr algn="ctr"/>
                      <a:r>
                        <a:rPr lang="en-US" sz="1800" dirty="0"/>
                        <a:t>3</a:t>
                      </a:r>
                    </a:p>
                  </a:txBody>
                  <a:tcPr marL="93133" marR="93133" anchor="ctr"/>
                </a:tc>
                <a:tc>
                  <a:txBody>
                    <a:bodyPr/>
                    <a:lstStyle/>
                    <a:p>
                      <a:pPr algn="ctr"/>
                      <a:r>
                        <a:rPr lang="en-US" sz="1800" dirty="0"/>
                        <a:t>4</a:t>
                      </a:r>
                    </a:p>
                  </a:txBody>
                  <a:tcPr marL="93133" marR="93133" anchor="ctr"/>
                </a:tc>
                <a:extLst>
                  <a:ext uri="{0D108BD9-81ED-4DB2-BD59-A6C34878D82A}">
                    <a16:rowId xmlns:a16="http://schemas.microsoft.com/office/drawing/2014/main" val="10001"/>
                  </a:ext>
                </a:extLst>
              </a:tr>
              <a:tr h="370840">
                <a:tc>
                  <a:txBody>
                    <a:bodyPr/>
                    <a:lstStyle/>
                    <a:p>
                      <a:r>
                        <a:rPr lang="en-US" sz="1800" dirty="0"/>
                        <a:t>Daily</a:t>
                      </a:r>
                    </a:p>
                  </a:txBody>
                  <a:tcPr marL="93133" marR="93133" anchor="ctr"/>
                </a:tc>
                <a:tc>
                  <a:txBody>
                    <a:bodyPr/>
                    <a:lstStyle/>
                    <a:p>
                      <a:pPr algn="ctr"/>
                      <a:r>
                        <a:rPr lang="en-US" sz="1800" dirty="0"/>
                        <a:t>1</a:t>
                      </a:r>
                    </a:p>
                  </a:txBody>
                  <a:tcPr marL="93133" marR="93133" anchor="ctr"/>
                </a:tc>
                <a:tc>
                  <a:txBody>
                    <a:bodyPr/>
                    <a:lstStyle/>
                    <a:p>
                      <a:pPr algn="ctr"/>
                      <a:r>
                        <a:rPr lang="en-US" sz="1800" dirty="0"/>
                        <a:t>3</a:t>
                      </a:r>
                    </a:p>
                  </a:txBody>
                  <a:tcPr marL="93133" marR="93133" anchor="ctr"/>
                </a:tc>
                <a:tc>
                  <a:txBody>
                    <a:bodyPr/>
                    <a:lstStyle/>
                    <a:p>
                      <a:pPr algn="ctr"/>
                      <a:r>
                        <a:rPr lang="en-US" sz="1800" dirty="0"/>
                        <a:t>4</a:t>
                      </a:r>
                    </a:p>
                  </a:txBody>
                  <a:tcPr marL="93133" marR="93133" anchor="ctr"/>
                </a:tc>
                <a:extLst>
                  <a:ext uri="{0D108BD9-81ED-4DB2-BD59-A6C34878D82A}">
                    <a16:rowId xmlns:a16="http://schemas.microsoft.com/office/drawing/2014/main" val="10002"/>
                  </a:ext>
                </a:extLst>
              </a:tr>
              <a:tr h="370840">
                <a:tc>
                  <a:txBody>
                    <a:bodyPr/>
                    <a:lstStyle/>
                    <a:p>
                      <a:r>
                        <a:rPr lang="en-US" sz="1800" dirty="0"/>
                        <a:t>Monthly</a:t>
                      </a:r>
                    </a:p>
                  </a:txBody>
                  <a:tcPr marL="93133" marR="93133" anchor="ctr"/>
                </a:tc>
                <a:tc>
                  <a:txBody>
                    <a:bodyPr/>
                    <a:lstStyle/>
                    <a:p>
                      <a:pPr algn="ctr"/>
                      <a:r>
                        <a:rPr lang="en-US" sz="1800" dirty="0"/>
                        <a:t>2</a:t>
                      </a:r>
                    </a:p>
                  </a:txBody>
                  <a:tcPr marL="93133" marR="93133" anchor="ctr"/>
                </a:tc>
                <a:tc>
                  <a:txBody>
                    <a:bodyPr/>
                    <a:lstStyle/>
                    <a:p>
                      <a:pPr algn="ctr"/>
                      <a:r>
                        <a:rPr lang="en-US" sz="1800" dirty="0"/>
                        <a:t>6</a:t>
                      </a:r>
                    </a:p>
                  </a:txBody>
                  <a:tcPr marL="93133" marR="93133" anchor="ctr"/>
                </a:tc>
                <a:tc>
                  <a:txBody>
                    <a:bodyPr/>
                    <a:lstStyle/>
                    <a:p>
                      <a:pPr algn="ctr"/>
                      <a:r>
                        <a:rPr lang="en-US" sz="1800" dirty="0"/>
                        <a:t>8</a:t>
                      </a:r>
                    </a:p>
                  </a:txBody>
                  <a:tcPr marL="93133" marR="93133" anchor="ctr"/>
                </a:tc>
                <a:extLst>
                  <a:ext uri="{0D108BD9-81ED-4DB2-BD59-A6C34878D82A}">
                    <a16:rowId xmlns:a16="http://schemas.microsoft.com/office/drawing/2014/main" val="10003"/>
                  </a:ext>
                </a:extLst>
              </a:tr>
              <a:tr h="370840">
                <a:tc>
                  <a:txBody>
                    <a:bodyPr/>
                    <a:lstStyle/>
                    <a:p>
                      <a:r>
                        <a:rPr lang="en-US" sz="1800" dirty="0"/>
                        <a:t>Quarterly</a:t>
                      </a:r>
                    </a:p>
                  </a:txBody>
                  <a:tcPr marL="93133" marR="93133" anchor="ctr"/>
                </a:tc>
                <a:tc>
                  <a:txBody>
                    <a:bodyPr/>
                    <a:lstStyle/>
                    <a:p>
                      <a:pPr algn="ctr"/>
                      <a:r>
                        <a:rPr lang="en-US" sz="1800" dirty="0"/>
                        <a:t>2</a:t>
                      </a:r>
                    </a:p>
                  </a:txBody>
                  <a:tcPr marL="93133" marR="93133" anchor="ctr"/>
                </a:tc>
                <a:tc>
                  <a:txBody>
                    <a:bodyPr/>
                    <a:lstStyle/>
                    <a:p>
                      <a:pPr algn="ctr"/>
                      <a:r>
                        <a:rPr lang="en-US" sz="1800" dirty="0"/>
                        <a:t>6</a:t>
                      </a:r>
                    </a:p>
                  </a:txBody>
                  <a:tcPr marL="93133" marR="93133" anchor="ctr"/>
                </a:tc>
                <a:tc>
                  <a:txBody>
                    <a:bodyPr/>
                    <a:lstStyle/>
                    <a:p>
                      <a:pPr algn="ctr"/>
                      <a:r>
                        <a:rPr lang="en-US" sz="1800" dirty="0"/>
                        <a:t>8</a:t>
                      </a:r>
                    </a:p>
                  </a:txBody>
                  <a:tcPr marL="93133" marR="93133" anchor="ctr"/>
                </a:tc>
                <a:extLst>
                  <a:ext uri="{0D108BD9-81ED-4DB2-BD59-A6C34878D82A}">
                    <a16:rowId xmlns:a16="http://schemas.microsoft.com/office/drawing/2014/main" val="10004"/>
                  </a:ext>
                </a:extLst>
              </a:tr>
              <a:tr h="370840">
                <a:tc>
                  <a:txBody>
                    <a:bodyPr/>
                    <a:lstStyle/>
                    <a:p>
                      <a:r>
                        <a:rPr lang="en-US" sz="1800" dirty="0"/>
                        <a:t>Semi-Annual</a:t>
                      </a:r>
                    </a:p>
                  </a:txBody>
                  <a:tcPr marL="93133" marR="93133" anchor="ctr"/>
                </a:tc>
                <a:tc>
                  <a:txBody>
                    <a:bodyPr/>
                    <a:lstStyle/>
                    <a:p>
                      <a:pPr algn="ctr"/>
                      <a:r>
                        <a:rPr lang="en-US" sz="1800" dirty="0"/>
                        <a:t>1</a:t>
                      </a:r>
                    </a:p>
                  </a:txBody>
                  <a:tcPr marL="93133" marR="93133" anchor="ctr"/>
                </a:tc>
                <a:tc>
                  <a:txBody>
                    <a:bodyPr/>
                    <a:lstStyle/>
                    <a:p>
                      <a:pPr algn="ctr"/>
                      <a:r>
                        <a:rPr lang="en-US" sz="1800" dirty="0"/>
                        <a:t>3</a:t>
                      </a:r>
                    </a:p>
                  </a:txBody>
                  <a:tcPr marL="93133" marR="93133" anchor="ctr"/>
                </a:tc>
                <a:tc>
                  <a:txBody>
                    <a:bodyPr/>
                    <a:lstStyle/>
                    <a:p>
                      <a:pPr algn="ctr"/>
                      <a:r>
                        <a:rPr lang="en-US" sz="1800" dirty="0"/>
                        <a:t>4</a:t>
                      </a:r>
                    </a:p>
                  </a:txBody>
                  <a:tcPr marL="93133" marR="93133" anchor="ctr"/>
                </a:tc>
                <a:extLst>
                  <a:ext uri="{0D108BD9-81ED-4DB2-BD59-A6C34878D82A}">
                    <a16:rowId xmlns:a16="http://schemas.microsoft.com/office/drawing/2014/main" val="10005"/>
                  </a:ext>
                </a:extLst>
              </a:tr>
              <a:tr h="370840">
                <a:tc>
                  <a:txBody>
                    <a:bodyPr/>
                    <a:lstStyle/>
                    <a:p>
                      <a:r>
                        <a:rPr lang="en-US" sz="1800" dirty="0"/>
                        <a:t>Annual</a:t>
                      </a:r>
                    </a:p>
                  </a:txBody>
                  <a:tcPr marL="93133" marR="93133" anchor="ctr"/>
                </a:tc>
                <a:tc>
                  <a:txBody>
                    <a:bodyPr/>
                    <a:lstStyle/>
                    <a:p>
                      <a:pPr algn="ctr"/>
                      <a:r>
                        <a:rPr lang="en-US" sz="1800" dirty="0"/>
                        <a:t>1</a:t>
                      </a:r>
                    </a:p>
                  </a:txBody>
                  <a:tcPr marL="93133" marR="93133" anchor="ctr"/>
                </a:tc>
                <a:tc>
                  <a:txBody>
                    <a:bodyPr/>
                    <a:lstStyle/>
                    <a:p>
                      <a:pPr algn="ctr"/>
                      <a:r>
                        <a:rPr lang="en-US" sz="1800" dirty="0"/>
                        <a:t>3</a:t>
                      </a:r>
                    </a:p>
                  </a:txBody>
                  <a:tcPr marL="93133" marR="93133" anchor="ctr"/>
                </a:tc>
                <a:tc>
                  <a:txBody>
                    <a:bodyPr/>
                    <a:lstStyle/>
                    <a:p>
                      <a:pPr algn="ctr"/>
                      <a:r>
                        <a:rPr lang="en-US" sz="1800" dirty="0"/>
                        <a:t>4</a:t>
                      </a:r>
                    </a:p>
                  </a:txBody>
                  <a:tcPr marL="93133" marR="93133" anchor="ctr"/>
                </a:tc>
                <a:extLst>
                  <a:ext uri="{0D108BD9-81ED-4DB2-BD59-A6C34878D82A}">
                    <a16:rowId xmlns:a16="http://schemas.microsoft.com/office/drawing/2014/main" val="10006"/>
                  </a:ext>
                </a:extLst>
              </a:tr>
              <a:tr h="370840">
                <a:tc>
                  <a:txBody>
                    <a:bodyPr/>
                    <a:lstStyle/>
                    <a:p>
                      <a:r>
                        <a:rPr lang="en-US" sz="1800" dirty="0"/>
                        <a:t>Biennial</a:t>
                      </a:r>
                    </a:p>
                  </a:txBody>
                  <a:tcPr marL="93133" marR="93133" anchor="ctr"/>
                </a:tc>
                <a:tc>
                  <a:txBody>
                    <a:bodyPr/>
                    <a:lstStyle/>
                    <a:p>
                      <a:pPr algn="ctr"/>
                      <a:r>
                        <a:rPr lang="en-US" sz="1800" dirty="0"/>
                        <a:t>1*</a:t>
                      </a:r>
                    </a:p>
                  </a:txBody>
                  <a:tcPr marL="93133" marR="93133" anchor="ctr"/>
                </a:tc>
                <a:tc>
                  <a:txBody>
                    <a:bodyPr/>
                    <a:lstStyle/>
                    <a:p>
                      <a:pPr algn="ctr"/>
                      <a:r>
                        <a:rPr lang="en-US" sz="1800" dirty="0"/>
                        <a:t>1 or 2</a:t>
                      </a:r>
                    </a:p>
                  </a:txBody>
                  <a:tcPr marL="93133" marR="93133" anchor="ctr"/>
                </a:tc>
                <a:tc>
                  <a:txBody>
                    <a:bodyPr/>
                    <a:lstStyle/>
                    <a:p>
                      <a:pPr algn="ctr"/>
                      <a:r>
                        <a:rPr lang="en-US" sz="1800" dirty="0"/>
                        <a:t>2</a:t>
                      </a:r>
                    </a:p>
                  </a:txBody>
                  <a:tcPr marL="93133" marR="93133" anchor="ctr"/>
                </a:tc>
                <a:extLst>
                  <a:ext uri="{0D108BD9-81ED-4DB2-BD59-A6C34878D82A}">
                    <a16:rowId xmlns:a16="http://schemas.microsoft.com/office/drawing/2014/main" val="10007"/>
                  </a:ext>
                </a:extLst>
              </a:tr>
              <a:tr h="370840">
                <a:tc>
                  <a:txBody>
                    <a:bodyPr/>
                    <a:lstStyle/>
                    <a:p>
                      <a:r>
                        <a:rPr lang="en-US" sz="1800" dirty="0"/>
                        <a:t>Every 3 Years</a:t>
                      </a:r>
                    </a:p>
                  </a:txBody>
                  <a:tcPr marL="93133" marR="93133" anchor="ctr"/>
                </a:tc>
                <a:tc>
                  <a:txBody>
                    <a:bodyPr/>
                    <a:lstStyle/>
                    <a:p>
                      <a:pPr algn="ctr"/>
                      <a:r>
                        <a:rPr lang="en-US" sz="1800" dirty="0"/>
                        <a:t>1*</a:t>
                      </a:r>
                    </a:p>
                  </a:txBody>
                  <a:tcPr marL="93133" marR="93133" anchor="ctr"/>
                </a:tc>
                <a:tc>
                  <a:txBody>
                    <a:bodyPr/>
                    <a:lstStyle/>
                    <a:p>
                      <a:pPr algn="ctr"/>
                      <a:r>
                        <a:rPr lang="en-US" sz="1800" dirty="0"/>
                        <a:t>1</a:t>
                      </a:r>
                    </a:p>
                  </a:txBody>
                  <a:tcPr marL="93133" marR="93133" anchor="ctr"/>
                </a:tc>
                <a:tc>
                  <a:txBody>
                    <a:bodyPr/>
                    <a:lstStyle/>
                    <a:p>
                      <a:pPr algn="ctr"/>
                      <a:r>
                        <a:rPr lang="en-US" sz="1800" dirty="0"/>
                        <a:t>1 or</a:t>
                      </a:r>
                      <a:r>
                        <a:rPr lang="en-US" sz="1800" baseline="0" dirty="0"/>
                        <a:t> 2</a:t>
                      </a:r>
                      <a:endParaRPr lang="en-US" sz="1800" dirty="0"/>
                    </a:p>
                  </a:txBody>
                  <a:tcPr marL="93133" marR="93133" anchor="ctr"/>
                </a:tc>
                <a:extLst>
                  <a:ext uri="{0D108BD9-81ED-4DB2-BD59-A6C34878D82A}">
                    <a16:rowId xmlns:a16="http://schemas.microsoft.com/office/drawing/2014/main" val="10008"/>
                  </a:ext>
                </a:extLst>
              </a:tr>
            </a:tbl>
          </a:graphicData>
        </a:graphic>
      </p:graphicFrame>
      <p:sp>
        <p:nvSpPr>
          <p:cNvPr id="6" name="Rectangle 5"/>
          <p:cNvSpPr/>
          <p:nvPr/>
        </p:nvSpPr>
        <p:spPr>
          <a:xfrm>
            <a:off x="457200" y="5269468"/>
            <a:ext cx="8229600" cy="369332"/>
          </a:xfrm>
          <a:prstGeom prst="rect">
            <a:avLst/>
          </a:prstGeom>
        </p:spPr>
        <p:txBody>
          <a:bodyPr wrap="square">
            <a:spAutoFit/>
          </a:bodyPr>
          <a:lstStyle/>
          <a:p>
            <a:r>
              <a:rPr lang="en-US" dirty="0"/>
              <a:t>*May not be applicable if not enough time has elapsed. </a:t>
            </a:r>
          </a:p>
        </p:txBody>
      </p:sp>
    </p:spTree>
    <p:extLst>
      <p:ext uri="{BB962C8B-B14F-4D97-AF65-F5344CB8AC3E}">
        <p14:creationId xmlns:p14="http://schemas.microsoft.com/office/powerpoint/2010/main" val="146163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Standard Construction</a:t>
            </a:r>
          </a:p>
        </p:txBody>
      </p:sp>
      <p:sp>
        <p:nvSpPr>
          <p:cNvPr id="3" name="Rectangle 2"/>
          <p:cNvSpPr/>
          <p:nvPr/>
        </p:nvSpPr>
        <p:spPr>
          <a:xfrm>
            <a:off x="150471" y="1122744"/>
            <a:ext cx="7639291" cy="5078313"/>
          </a:xfrm>
          <a:prstGeom prst="rect">
            <a:avLst/>
          </a:prstGeom>
        </p:spPr>
        <p:txBody>
          <a:bodyPr wrap="square">
            <a:spAutoFit/>
          </a:bodyPr>
          <a:lstStyle/>
          <a:p>
            <a:pPr fontAlgn="t"/>
            <a:r>
              <a:rPr lang="en-US" b="1" dirty="0">
                <a:solidFill>
                  <a:srgbClr val="000000"/>
                </a:solidFill>
                <a:latin typeface="Roboto"/>
              </a:rPr>
              <a:t>11.1.1	(M M M M) (LE1) Description of Organization</a:t>
            </a:r>
          </a:p>
          <a:p>
            <a:pPr fontAlgn="t"/>
            <a:endParaRPr lang="en-US" b="1" dirty="0">
              <a:solidFill>
                <a:srgbClr val="000000"/>
              </a:solidFill>
              <a:latin typeface="Roboto"/>
            </a:endParaRPr>
          </a:p>
          <a:p>
            <a:pPr fontAlgn="t"/>
            <a:r>
              <a:rPr lang="en-US" i="1" dirty="0">
                <a:solidFill>
                  <a:srgbClr val="000000"/>
                </a:solidFill>
                <a:latin typeface="Roboto"/>
              </a:rPr>
              <a:t>A written directive describes the agency's organizational structure and functions and is available to all personnel.</a:t>
            </a:r>
          </a:p>
          <a:p>
            <a:pPr fontAlgn="t"/>
            <a:endParaRPr lang="en-US" b="1" dirty="0">
              <a:solidFill>
                <a:srgbClr val="000000"/>
              </a:solidFill>
              <a:latin typeface="Roboto"/>
            </a:endParaRPr>
          </a:p>
          <a:p>
            <a:pPr fontAlgn="t"/>
            <a:r>
              <a:rPr lang="en-US" b="1" dirty="0">
                <a:solidFill>
                  <a:srgbClr val="000000"/>
                </a:solidFill>
                <a:latin typeface="Roboto"/>
              </a:rPr>
              <a:t>Commentary</a:t>
            </a:r>
          </a:p>
          <a:p>
            <a:pPr fontAlgn="t"/>
            <a:r>
              <a:rPr lang="en-US" dirty="0">
                <a:solidFill>
                  <a:srgbClr val="000000"/>
                </a:solidFill>
                <a:latin typeface="Roboto"/>
              </a:rPr>
              <a:t>The agency may determine its own organizational structure. In organizing/reorganizing, the agency should consider applicable standards within the various chapters of the standards manual. The intent of this standard is to provide a written description of the agency's organization. The agency's organizational chart (see standard 11.1.2) should coincide with this description.</a:t>
            </a:r>
          </a:p>
          <a:p>
            <a:pPr fontAlgn="t"/>
            <a:endParaRPr lang="en-US" dirty="0">
              <a:solidFill>
                <a:srgbClr val="000000"/>
              </a:solidFill>
              <a:latin typeface="Roboto"/>
            </a:endParaRPr>
          </a:p>
          <a:p>
            <a:pPr fontAlgn="t"/>
            <a:r>
              <a:rPr lang="en-US" dirty="0">
                <a:solidFill>
                  <a:srgbClr val="000000"/>
                </a:solidFill>
                <a:latin typeface="Roboto"/>
              </a:rPr>
              <a:t>Functional responsibility may be assigned to an individual position or a component specifically created and staffed (subchapter 16.1 Allocation and Distribution of Personnel). Functional responsibility for several activities could also be assigned to a single position or component, as needed.</a:t>
            </a:r>
            <a:r>
              <a:rPr lang="en-US" b="1" dirty="0">
                <a:solidFill>
                  <a:srgbClr val="000000"/>
                </a:solidFill>
                <a:latin typeface="Roboto"/>
              </a:rPr>
              <a:t> (M M M M) (LE1)</a:t>
            </a:r>
            <a:endParaRPr lang="en-US" dirty="0">
              <a:solidFill>
                <a:srgbClr val="000000"/>
              </a:solidFill>
              <a:latin typeface="Roboto"/>
            </a:endParaRPr>
          </a:p>
        </p:txBody>
      </p:sp>
      <p:sp>
        <p:nvSpPr>
          <p:cNvPr id="13" name="Arrow: Left 12"/>
          <p:cNvSpPr/>
          <p:nvPr/>
        </p:nvSpPr>
        <p:spPr bwMode="auto">
          <a:xfrm>
            <a:off x="6041985" y="1006484"/>
            <a:ext cx="2992404" cy="519869"/>
          </a:xfrm>
          <a:prstGeom prst="leftArrow">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tx1"/>
                </a:solidFill>
                <a:latin typeface="Segoe" pitchFamily="34" charset="0"/>
              </a:rPr>
              <a:t>Standard Number / Title</a:t>
            </a:r>
          </a:p>
        </p:txBody>
      </p:sp>
      <p:sp>
        <p:nvSpPr>
          <p:cNvPr id="15" name="Rectangle 14"/>
          <p:cNvSpPr/>
          <p:nvPr/>
        </p:nvSpPr>
        <p:spPr bwMode="auto">
          <a:xfrm>
            <a:off x="150472" y="1607376"/>
            <a:ext cx="7280476" cy="707562"/>
          </a:xfrm>
          <a:prstGeom prst="rect">
            <a:avLst/>
          </a:prstGeom>
          <a:no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6" name="Arrow: Left 15"/>
          <p:cNvSpPr/>
          <p:nvPr/>
        </p:nvSpPr>
        <p:spPr bwMode="auto">
          <a:xfrm>
            <a:off x="7289800" y="1484558"/>
            <a:ext cx="1769989" cy="93019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tx1"/>
                </a:solidFill>
                <a:latin typeface="Segoe" pitchFamily="34" charset="0"/>
              </a:rPr>
              <a:t>Standard Statement</a:t>
            </a:r>
          </a:p>
        </p:txBody>
      </p:sp>
      <p:sp>
        <p:nvSpPr>
          <p:cNvPr id="17" name="Rectangle 16"/>
          <p:cNvSpPr/>
          <p:nvPr/>
        </p:nvSpPr>
        <p:spPr bwMode="auto">
          <a:xfrm>
            <a:off x="150472" y="2504225"/>
            <a:ext cx="7639290" cy="3696832"/>
          </a:xfrm>
          <a:prstGeom prst="rect">
            <a:avLst/>
          </a:prstGeom>
          <a:noFill/>
          <a:ln w="762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8" name="Arrow: Left 17"/>
          <p:cNvSpPr/>
          <p:nvPr/>
        </p:nvSpPr>
        <p:spPr bwMode="auto">
          <a:xfrm>
            <a:off x="6972300" y="3282829"/>
            <a:ext cx="2073662" cy="1123844"/>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solidFill>
                  <a:schemeClr val="tx1"/>
                </a:solidFill>
                <a:latin typeface="Segoe" pitchFamily="34" charset="0"/>
              </a:rPr>
              <a:t>Commentary</a:t>
            </a:r>
            <a:endParaRPr lang="en-US" sz="1400" b="1" dirty="0">
              <a:solidFill>
                <a:schemeClr val="tx1"/>
              </a:solidFill>
              <a:latin typeface="Segoe" pitchFamily="34" charset="0"/>
            </a:endParaRPr>
          </a:p>
        </p:txBody>
      </p:sp>
      <p:sp>
        <p:nvSpPr>
          <p:cNvPr id="19" name="Rectangle 18"/>
          <p:cNvSpPr/>
          <p:nvPr/>
        </p:nvSpPr>
        <p:spPr bwMode="auto">
          <a:xfrm>
            <a:off x="1114023" y="5810491"/>
            <a:ext cx="1136600" cy="289367"/>
          </a:xfrm>
          <a:prstGeom prst="rect">
            <a:avLst/>
          </a:prstGeom>
          <a:noFill/>
          <a:ln w="38100">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1" name="Arrow: Right 20"/>
          <p:cNvSpPr/>
          <p:nvPr/>
        </p:nvSpPr>
        <p:spPr bwMode="auto">
          <a:xfrm rot="2133056">
            <a:off x="40052" y="4752565"/>
            <a:ext cx="1510844" cy="1001401"/>
          </a:xfrm>
          <a:prstGeom prst="rightArrow">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a:solidFill>
                  <a:schemeClr val="tx1"/>
                </a:solidFill>
                <a:latin typeface="Segoe" pitchFamily="34" charset="0"/>
              </a:rPr>
              <a:t>Compliance Level</a:t>
            </a:r>
          </a:p>
        </p:txBody>
      </p:sp>
      <p:sp>
        <p:nvSpPr>
          <p:cNvPr id="22" name="Rectangle 21"/>
          <p:cNvSpPr/>
          <p:nvPr/>
        </p:nvSpPr>
        <p:spPr bwMode="auto">
          <a:xfrm>
            <a:off x="2288118" y="5810490"/>
            <a:ext cx="606409" cy="289367"/>
          </a:xfrm>
          <a:prstGeom prst="rect">
            <a:avLst/>
          </a:prstGeom>
          <a:noFill/>
          <a:ln w="38100">
            <a:solidFill>
              <a:srgbClr val="0070C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3" name="Arrow: Left 22"/>
          <p:cNvSpPr/>
          <p:nvPr/>
        </p:nvSpPr>
        <p:spPr bwMode="auto">
          <a:xfrm>
            <a:off x="2983203" y="5594410"/>
            <a:ext cx="2136272" cy="721525"/>
          </a:xfrm>
          <a:prstGeom prst="leftArrow">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a:solidFill>
                  <a:schemeClr val="tx1"/>
                </a:solidFill>
                <a:latin typeface="Segoe" pitchFamily="34" charset="0"/>
              </a:rPr>
              <a:t>Basic LE Standard</a:t>
            </a:r>
          </a:p>
        </p:txBody>
      </p:sp>
      <p:sp>
        <p:nvSpPr>
          <p:cNvPr id="24" name="Rectangle 23"/>
          <p:cNvSpPr/>
          <p:nvPr/>
        </p:nvSpPr>
        <p:spPr bwMode="auto">
          <a:xfrm>
            <a:off x="2120642" y="3102850"/>
            <a:ext cx="3861394" cy="1574800"/>
          </a:xfrm>
          <a:prstGeom prst="rect">
            <a:avLst/>
          </a:prstGeom>
          <a:solidFill>
            <a:schemeClr val="accent1">
              <a:lumMod val="60000"/>
              <a:lumOff val="40000"/>
              <a:alpha val="7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tx1"/>
                </a:solidFill>
                <a:latin typeface="Segoe" pitchFamily="34" charset="0"/>
              </a:rPr>
              <a:t>GUIDANCE and </a:t>
            </a:r>
          </a:p>
          <a:p>
            <a:pPr algn="ctr" defTabSz="914099" fontAlgn="base">
              <a:spcBef>
                <a:spcPct val="0"/>
              </a:spcBef>
              <a:spcAft>
                <a:spcPct val="0"/>
              </a:spcAft>
            </a:pPr>
            <a:r>
              <a:rPr lang="en-US" sz="2300" dirty="0">
                <a:solidFill>
                  <a:schemeClr val="tx1"/>
                </a:solidFill>
                <a:latin typeface="Segoe" pitchFamily="34" charset="0"/>
              </a:rPr>
              <a:t>SUGGESTIONS</a:t>
            </a: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r>
              <a:rPr lang="en-US" sz="2300" b="1" u="sng" dirty="0">
                <a:solidFill>
                  <a:schemeClr val="tx1"/>
                </a:solidFill>
                <a:latin typeface="Segoe" pitchFamily="34" charset="0"/>
              </a:rPr>
              <a:t>NON-BINDING</a:t>
            </a:r>
          </a:p>
        </p:txBody>
      </p:sp>
    </p:spTree>
    <p:extLst>
      <p:ext uri="{BB962C8B-B14F-4D97-AF65-F5344CB8AC3E}">
        <p14:creationId xmlns:p14="http://schemas.microsoft.com/office/powerpoint/2010/main" val="128638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n-US" dirty="0">
                <a:effectLst/>
              </a:rPr>
              <a:t>Exercises</a:t>
            </a:r>
          </a:p>
        </p:txBody>
      </p:sp>
      <p:sp>
        <p:nvSpPr>
          <p:cNvPr id="10" name="Rectangle 9"/>
          <p:cNvSpPr/>
          <p:nvPr/>
        </p:nvSpPr>
        <p:spPr>
          <a:xfrm>
            <a:off x="609600" y="2438400"/>
            <a:ext cx="8229600" cy="1077218"/>
          </a:xfrm>
          <a:prstGeom prst="rect">
            <a:avLst/>
          </a:prstGeom>
        </p:spPr>
        <p:txBody>
          <a:bodyPr wrap="square">
            <a:spAutoFit/>
          </a:bodyPr>
          <a:lstStyle/>
          <a:p>
            <a:endParaRPr lang="en-US" sz="3200" i="1" dirty="0"/>
          </a:p>
          <a:p>
            <a:pPr marL="346075" indent="-346075"/>
            <a:endParaRPr lang="en-US" sz="3200" dirty="0"/>
          </a:p>
        </p:txBody>
      </p:sp>
    </p:spTree>
    <p:extLst>
      <p:ext uri="{BB962C8B-B14F-4D97-AF65-F5344CB8AC3E}">
        <p14:creationId xmlns:p14="http://schemas.microsoft.com/office/powerpoint/2010/main" val="26299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 y="1143000"/>
            <a:ext cx="8888627" cy="4524315"/>
          </a:xfrm>
          <a:prstGeom prst="rect">
            <a:avLst/>
          </a:prstGeom>
        </p:spPr>
        <p:txBody>
          <a:bodyPr wrap="square">
            <a:spAutoFit/>
          </a:bodyPr>
          <a:lstStyle/>
          <a:p>
            <a:pPr marL="233363"/>
            <a:r>
              <a:rPr lang="en-US" sz="2800" b="1" dirty="0"/>
              <a:t>Law enforcement</a:t>
            </a:r>
          </a:p>
          <a:p>
            <a:pPr marL="233363"/>
            <a:endParaRPr lang="en-US" sz="2800" b="1" dirty="0"/>
          </a:p>
          <a:p>
            <a:pPr marL="228600"/>
            <a:r>
              <a:rPr lang="en-US" sz="2400" b="1" dirty="0"/>
              <a:t>84.1.6</a:t>
            </a:r>
            <a:r>
              <a:rPr lang="en-US" sz="2400" dirty="0"/>
              <a:t>  </a:t>
            </a:r>
            <a:r>
              <a:rPr lang="en-US" sz="2400" i="1" dirty="0"/>
              <a:t>In order to maintain a high degree of evidentiary integrity over agency controlled property and evidence, the following documented inspections, inventory, and audits shall be completed:</a:t>
            </a:r>
          </a:p>
          <a:p>
            <a:endParaRPr lang="en-US" sz="2400" i="1" dirty="0"/>
          </a:p>
          <a:p>
            <a:pPr marL="228600"/>
            <a:r>
              <a:rPr lang="en-US" sz="2400" i="1" dirty="0"/>
              <a:t>a.  an inspection to determine adherence to procedures used for the control of property and evidence is conducted semi-annually by the person responsible for the property and evidence control function or his/her designee;</a:t>
            </a:r>
            <a:endParaRPr lang="en-US" sz="2400" i="1" dirty="0"/>
          </a:p>
          <a:p>
            <a:endParaRPr lang="en-US" sz="2000" dirty="0"/>
          </a:p>
          <a:p>
            <a:endParaRPr lang="en-US" sz="2000" dirty="0"/>
          </a:p>
        </p:txBody>
      </p:sp>
    </p:spTree>
    <p:extLst>
      <p:ext uri="{BB962C8B-B14F-4D97-AF65-F5344CB8AC3E}">
        <p14:creationId xmlns:p14="http://schemas.microsoft.com/office/powerpoint/2010/main" val="242163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8915400" cy="3108543"/>
          </a:xfrm>
          <a:prstGeom prst="rect">
            <a:avLst/>
          </a:prstGeom>
        </p:spPr>
        <p:txBody>
          <a:bodyPr wrap="square">
            <a:spAutoFit/>
          </a:bodyPr>
          <a:lstStyle/>
          <a:p>
            <a:pPr marL="233363"/>
            <a:r>
              <a:rPr lang="en-US" sz="2800" dirty="0"/>
              <a:t>The Anywhere Sheriff’s Office implemented a written directive in July 2015 requiring semi-annual inspections of its property room.</a:t>
            </a:r>
            <a:endParaRPr lang="en-US" sz="2800" b="1" dirty="0">
              <a:solidFill>
                <a:srgbClr val="FF0000"/>
              </a:solidFill>
            </a:endParaRPr>
          </a:p>
          <a:p>
            <a:pPr marL="233363"/>
            <a:endParaRPr lang="en-US" sz="2800" b="1" dirty="0">
              <a:solidFill>
                <a:srgbClr val="FF0000"/>
              </a:solidFill>
            </a:endParaRPr>
          </a:p>
          <a:p>
            <a:pPr marL="233363"/>
            <a:r>
              <a:rPr lang="en-US" sz="2800" dirty="0"/>
              <a:t>How many proofs of compliance should be included in their file for its assessment in December 2016?</a:t>
            </a:r>
          </a:p>
          <a:p>
            <a:r>
              <a:rPr lang="en-US" sz="2800" b="1" dirty="0">
                <a:solidFill>
                  <a:srgbClr val="FF0000"/>
                </a:solidFill>
              </a:rPr>
              <a:t>		</a:t>
            </a:r>
            <a:endParaRPr lang="en-US" sz="4000" b="1" dirty="0">
              <a:solidFill>
                <a:srgbClr val="FF0000"/>
              </a:solidFill>
            </a:endParaRPr>
          </a:p>
        </p:txBody>
      </p:sp>
    </p:spTree>
    <p:extLst>
      <p:ext uri="{BB962C8B-B14F-4D97-AF65-F5344CB8AC3E}">
        <p14:creationId xmlns:p14="http://schemas.microsoft.com/office/powerpoint/2010/main" val="321160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1143000"/>
            <a:ext cx="8382000" cy="4130361"/>
          </a:xfrm>
        </p:spPr>
        <p:txBody>
          <a:bodyPr/>
          <a:lstStyle/>
          <a:p>
            <a:pPr marL="233363" indent="0">
              <a:buNone/>
            </a:pPr>
            <a:r>
              <a:rPr lang="en-US" sz="4400" dirty="0">
                <a:solidFill>
                  <a:srgbClr val="FF0000"/>
                </a:solidFill>
              </a:rPr>
              <a:t>At least THREE</a:t>
            </a:r>
          </a:p>
          <a:p>
            <a:pPr marL="233363" indent="0">
              <a:buNone/>
            </a:pPr>
            <a:endParaRPr lang="en-US" sz="4400" dirty="0">
              <a:solidFill>
                <a:srgbClr val="FF0000"/>
              </a:solidFill>
            </a:endParaRPr>
          </a:p>
          <a:p>
            <a:pPr marL="1311276" lvl="4" indent="0">
              <a:buNone/>
            </a:pPr>
            <a:r>
              <a:rPr lang="en-US" sz="6000" dirty="0">
                <a:solidFill>
                  <a:srgbClr val="FF0000"/>
                </a:solidFill>
              </a:rPr>
              <a:t>1 - 2015</a:t>
            </a:r>
          </a:p>
          <a:p>
            <a:pPr marL="1311276" lvl="4" indent="0">
              <a:buNone/>
            </a:pPr>
            <a:r>
              <a:rPr lang="en-US" sz="6000" dirty="0">
                <a:solidFill>
                  <a:srgbClr val="FF0000"/>
                </a:solidFill>
              </a:rPr>
              <a:t>2 - 2016</a:t>
            </a:r>
          </a:p>
          <a:p>
            <a:pPr marL="233363" indent="0">
              <a:buNone/>
            </a:pPr>
            <a:endParaRPr lang="en-US" sz="4400" dirty="0">
              <a:solidFill>
                <a:srgbClr val="FF0000"/>
              </a:solidFill>
            </a:endParaRPr>
          </a:p>
        </p:txBody>
      </p:sp>
    </p:spTree>
    <p:extLst>
      <p:ext uri="{BB962C8B-B14F-4D97-AF65-F5344CB8AC3E}">
        <p14:creationId xmlns:p14="http://schemas.microsoft.com/office/powerpoint/2010/main" val="188864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61535"/>
            <a:ext cx="9144000" cy="4708981"/>
          </a:xfrm>
          <a:prstGeom prst="rect">
            <a:avLst/>
          </a:prstGeom>
        </p:spPr>
        <p:txBody>
          <a:bodyPr wrap="square">
            <a:spAutoFit/>
          </a:bodyPr>
          <a:lstStyle/>
          <a:p>
            <a:pPr marL="233363"/>
            <a:r>
              <a:rPr lang="en-US" sz="2800" b="1" dirty="0"/>
              <a:t>Communications</a:t>
            </a:r>
          </a:p>
          <a:p>
            <a:pPr marL="233363"/>
            <a:endParaRPr lang="en-US" sz="2800" b="1" dirty="0"/>
          </a:p>
          <a:p>
            <a:pPr marL="228600"/>
            <a:r>
              <a:rPr lang="en-US" sz="2400" b="1" dirty="0"/>
              <a:t>6.4.3  </a:t>
            </a:r>
            <a:r>
              <a:rPr lang="en-US" sz="2400" dirty="0"/>
              <a:t>The agency has an alternate source of electrical power that is sufficient to ensure continued operation of emergency communication equipment in the event of the failure of the primary power source. The agency conducts and documents the following:</a:t>
            </a:r>
          </a:p>
          <a:p>
            <a:pPr marL="228600"/>
            <a:endParaRPr lang="en-US" sz="2400" dirty="0"/>
          </a:p>
          <a:p>
            <a:pPr marL="228600"/>
            <a:r>
              <a:rPr lang="en-US" sz="2400" dirty="0"/>
              <a:t>a. testing monthly or in conformance with manufacturer recommendations;</a:t>
            </a:r>
          </a:p>
          <a:p>
            <a:pPr marL="228600"/>
            <a:r>
              <a:rPr lang="en-US" sz="2400" dirty="0"/>
              <a:t>b. quarterly testing under full load; and</a:t>
            </a:r>
          </a:p>
          <a:p>
            <a:pPr marL="228600"/>
            <a:r>
              <a:rPr lang="en-US" sz="2400" dirty="0"/>
              <a:t>c. annual preventive maintenance inspection.</a:t>
            </a:r>
            <a:endParaRPr lang="en-US" sz="2400" dirty="0"/>
          </a:p>
          <a:p>
            <a:endParaRPr lang="en-US" sz="2800" dirty="0"/>
          </a:p>
        </p:txBody>
      </p:sp>
    </p:spTree>
    <p:extLst>
      <p:ext uri="{BB962C8B-B14F-4D97-AF65-F5344CB8AC3E}">
        <p14:creationId xmlns:p14="http://schemas.microsoft.com/office/powerpoint/2010/main" val="218346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9144000" cy="4401205"/>
          </a:xfrm>
          <a:prstGeom prst="rect">
            <a:avLst/>
          </a:prstGeom>
        </p:spPr>
        <p:txBody>
          <a:bodyPr wrap="square">
            <a:spAutoFit/>
          </a:bodyPr>
          <a:lstStyle/>
          <a:p>
            <a:pPr marL="233363"/>
            <a:r>
              <a:rPr lang="en-US" sz="2800" dirty="0"/>
              <a:t>The Any City Police Communications Center signed a CALEA contract in January 2016. The agency has been Law Enforcement accredited for many years, so the center had all policies and procedures in place when they signed the contract.  The agency conducted their initial assessment in October 2016. </a:t>
            </a:r>
          </a:p>
          <a:p>
            <a:pPr marL="233363"/>
            <a:endParaRPr lang="en-US" sz="2800" dirty="0"/>
          </a:p>
          <a:p>
            <a:pPr marL="233363"/>
            <a:r>
              <a:rPr lang="en-US" sz="2800" dirty="0"/>
              <a:t>According to Appendix G, how many proofs should be in the file? </a:t>
            </a:r>
          </a:p>
          <a:p>
            <a:r>
              <a:rPr lang="en-US" sz="2800" dirty="0"/>
              <a:t>				</a:t>
            </a:r>
            <a:endParaRPr lang="en-US" sz="2800" b="1" dirty="0">
              <a:solidFill>
                <a:srgbClr val="FF0000"/>
              </a:solidFill>
            </a:endParaRPr>
          </a:p>
        </p:txBody>
      </p:sp>
    </p:spTree>
    <p:extLst>
      <p:ext uri="{BB962C8B-B14F-4D97-AF65-F5344CB8AC3E}">
        <p14:creationId xmlns:p14="http://schemas.microsoft.com/office/powerpoint/2010/main" val="146327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763000" cy="2609945"/>
          </a:xfrm>
        </p:spPr>
        <p:txBody>
          <a:bodyPr/>
          <a:lstStyle/>
          <a:p>
            <a:pPr marL="233363" indent="0">
              <a:buNone/>
            </a:pPr>
            <a:r>
              <a:rPr lang="en-US" dirty="0">
                <a:solidFill>
                  <a:srgbClr val="FF0000"/>
                </a:solidFill>
              </a:rPr>
              <a:t>Monthly Tests – </a:t>
            </a:r>
          </a:p>
          <a:p>
            <a:pPr marL="233363" indent="0">
              <a:buNone/>
            </a:pPr>
            <a:endParaRPr lang="en-US" dirty="0">
              <a:solidFill>
                <a:srgbClr val="FF0000"/>
              </a:solidFill>
            </a:endParaRPr>
          </a:p>
          <a:p>
            <a:pPr marL="233363" indent="0">
              <a:buNone/>
            </a:pPr>
            <a:r>
              <a:rPr lang="en-US" dirty="0">
                <a:solidFill>
                  <a:srgbClr val="FF0000"/>
                </a:solidFill>
              </a:rPr>
              <a:t>Quarterly Full-load Tests – </a:t>
            </a:r>
          </a:p>
          <a:p>
            <a:pPr marL="233363" indent="0">
              <a:buNone/>
            </a:pPr>
            <a:endParaRPr lang="en-US" dirty="0">
              <a:solidFill>
                <a:srgbClr val="FF0000"/>
              </a:solidFill>
            </a:endParaRPr>
          </a:p>
          <a:p>
            <a:pPr marL="233363" indent="0">
              <a:buNone/>
            </a:pPr>
            <a:r>
              <a:rPr lang="en-US" dirty="0">
                <a:solidFill>
                  <a:srgbClr val="FF0000"/>
                </a:solidFill>
              </a:rPr>
              <a:t>Annual Maintenance Inspection -</a:t>
            </a:r>
          </a:p>
        </p:txBody>
      </p:sp>
      <p:sp>
        <p:nvSpPr>
          <p:cNvPr id="2" name="TextBox 1"/>
          <p:cNvSpPr txBox="1"/>
          <p:nvPr/>
        </p:nvSpPr>
        <p:spPr>
          <a:xfrm>
            <a:off x="3238500" y="1054100"/>
            <a:ext cx="4064000" cy="584775"/>
          </a:xfrm>
          <a:prstGeom prst="rect">
            <a:avLst/>
          </a:prstGeom>
          <a:noFill/>
        </p:spPr>
        <p:txBody>
          <a:bodyPr wrap="square" rtlCol="0">
            <a:spAutoFit/>
          </a:bodyPr>
          <a:lstStyle/>
          <a:p>
            <a:r>
              <a:rPr lang="en-US" sz="3200" dirty="0">
                <a:solidFill>
                  <a:srgbClr val="FF0000"/>
                </a:solidFill>
              </a:rPr>
              <a:t>3  (all 10 available)</a:t>
            </a:r>
          </a:p>
        </p:txBody>
      </p:sp>
      <p:sp>
        <p:nvSpPr>
          <p:cNvPr id="4" name="TextBox 3"/>
          <p:cNvSpPr txBox="1"/>
          <p:nvPr/>
        </p:nvSpPr>
        <p:spPr>
          <a:xfrm>
            <a:off x="4762500" y="2155584"/>
            <a:ext cx="876300" cy="584775"/>
          </a:xfrm>
          <a:prstGeom prst="rect">
            <a:avLst/>
          </a:prstGeom>
          <a:noFill/>
        </p:spPr>
        <p:txBody>
          <a:bodyPr wrap="square" rtlCol="0">
            <a:spAutoFit/>
          </a:bodyPr>
          <a:lstStyle/>
          <a:p>
            <a:r>
              <a:rPr lang="en-US" sz="3200" dirty="0">
                <a:solidFill>
                  <a:srgbClr val="FF0000"/>
                </a:solidFill>
              </a:rPr>
              <a:t>3 </a:t>
            </a:r>
          </a:p>
        </p:txBody>
      </p:sp>
      <p:sp>
        <p:nvSpPr>
          <p:cNvPr id="5" name="TextBox 4"/>
          <p:cNvSpPr txBox="1"/>
          <p:nvPr/>
        </p:nvSpPr>
        <p:spPr>
          <a:xfrm>
            <a:off x="5943600" y="3168170"/>
            <a:ext cx="876300" cy="584775"/>
          </a:xfrm>
          <a:prstGeom prst="rect">
            <a:avLst/>
          </a:prstGeom>
          <a:noFill/>
        </p:spPr>
        <p:txBody>
          <a:bodyPr wrap="square" rtlCol="0">
            <a:spAutoFit/>
          </a:bodyPr>
          <a:lstStyle/>
          <a:p>
            <a:r>
              <a:rPr lang="en-US" sz="3200" dirty="0">
                <a:solidFill>
                  <a:srgbClr val="FF0000"/>
                </a:solidFill>
              </a:rPr>
              <a:t>1</a:t>
            </a:r>
          </a:p>
        </p:txBody>
      </p:sp>
    </p:spTree>
    <p:extLst>
      <p:ext uri="{BB962C8B-B14F-4D97-AF65-F5344CB8AC3E}">
        <p14:creationId xmlns:p14="http://schemas.microsoft.com/office/powerpoint/2010/main" val="1145244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8762999" cy="3539430"/>
          </a:xfrm>
          <a:prstGeom prst="rect">
            <a:avLst/>
          </a:prstGeom>
        </p:spPr>
        <p:txBody>
          <a:bodyPr wrap="square">
            <a:spAutoFit/>
          </a:bodyPr>
          <a:lstStyle/>
          <a:p>
            <a:pPr marL="233363"/>
            <a:r>
              <a:rPr lang="en-US" sz="2800" b="1" dirty="0"/>
              <a:t>Training Academy </a:t>
            </a:r>
          </a:p>
          <a:p>
            <a:pPr marL="233363"/>
            <a:endParaRPr lang="en-US" sz="2800" b="1" dirty="0"/>
          </a:p>
          <a:p>
            <a:pPr marL="233363"/>
            <a:r>
              <a:rPr lang="en-US" sz="2800" b="1" dirty="0"/>
              <a:t>9.1.7 </a:t>
            </a:r>
            <a:r>
              <a:rPr lang="en-US" sz="2800" i="1" dirty="0"/>
              <a:t>The safety officer has written policies or procedures that are annually reviewed and approved by the academy that address the issues in standard 9.1.6. </a:t>
            </a:r>
            <a:r>
              <a:rPr lang="en-US" sz="2800" b="1" dirty="0"/>
              <a:t>(M)</a:t>
            </a:r>
          </a:p>
          <a:p>
            <a:endParaRPr lang="en-US" sz="2800" dirty="0"/>
          </a:p>
          <a:p>
            <a:r>
              <a:rPr lang="en-US" sz="2800" dirty="0"/>
              <a:t> </a:t>
            </a:r>
          </a:p>
          <a:p>
            <a:r>
              <a:rPr lang="en-US" sz="2800" dirty="0"/>
              <a:t>		</a:t>
            </a:r>
            <a:endParaRPr lang="en-US" sz="2800" b="1" dirty="0">
              <a:solidFill>
                <a:srgbClr val="FF0000"/>
              </a:solidFill>
            </a:endParaRPr>
          </a:p>
        </p:txBody>
      </p:sp>
    </p:spTree>
    <p:extLst>
      <p:ext uri="{BB962C8B-B14F-4D97-AF65-F5344CB8AC3E}">
        <p14:creationId xmlns:p14="http://schemas.microsoft.com/office/powerpoint/2010/main" val="415834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3297"/>
            <a:ext cx="8763000" cy="2215991"/>
          </a:xfrm>
        </p:spPr>
        <p:txBody>
          <a:bodyPr/>
          <a:lstStyle/>
          <a:p>
            <a:pPr marL="233363" indent="0">
              <a:buNone/>
            </a:pPr>
            <a:r>
              <a:rPr lang="en-US" dirty="0"/>
              <a:t>The Anytown Training Academy was reaccredited during the March 2014 CALEA Conference. According to Appendix G how many proofs should be in their file for standard 9.1.7 for the next assessment in December 2016?</a:t>
            </a:r>
          </a:p>
        </p:txBody>
      </p:sp>
    </p:spTree>
    <p:extLst>
      <p:ext uri="{BB962C8B-B14F-4D97-AF65-F5344CB8AC3E}">
        <p14:creationId xmlns:p14="http://schemas.microsoft.com/office/powerpoint/2010/main" val="304395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1143000"/>
            <a:ext cx="8854440" cy="3742563"/>
          </a:xfrm>
        </p:spPr>
        <p:txBody>
          <a:bodyPr/>
          <a:lstStyle/>
          <a:p>
            <a:pPr marL="233363" indent="0">
              <a:buNone/>
            </a:pPr>
            <a:r>
              <a:rPr lang="en-US" dirty="0"/>
              <a:t>The Anytown Training Academy was reaccredited at the March 2014 CALEA Conference. According to Appendix G how many proofs should be in their file for standard 9.1.7 for this assessment period?</a:t>
            </a:r>
          </a:p>
          <a:p>
            <a:pPr marL="233363" indent="0">
              <a:buNone/>
            </a:pPr>
            <a:endParaRPr lang="en-US" dirty="0"/>
          </a:p>
          <a:p>
            <a:pPr marL="233363" indent="0">
              <a:buNone/>
            </a:pPr>
            <a:r>
              <a:rPr lang="en-US" dirty="0">
                <a:solidFill>
                  <a:srgbClr val="FF0000"/>
                </a:solidFill>
              </a:rPr>
              <a:t>Three – one for each year in this assessment period.</a:t>
            </a:r>
          </a:p>
        </p:txBody>
      </p:sp>
    </p:spTree>
    <p:extLst>
      <p:ext uri="{BB962C8B-B14F-4D97-AF65-F5344CB8AC3E}">
        <p14:creationId xmlns:p14="http://schemas.microsoft.com/office/powerpoint/2010/main" val="2376220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        Activity Required Standards</a:t>
            </a:r>
          </a:p>
        </p:txBody>
      </p:sp>
      <p:sp>
        <p:nvSpPr>
          <p:cNvPr id="3" name="Rectangle 2"/>
          <p:cNvSpPr/>
          <p:nvPr/>
        </p:nvSpPr>
        <p:spPr>
          <a:xfrm>
            <a:off x="208344" y="1176009"/>
            <a:ext cx="8565266" cy="4524315"/>
          </a:xfrm>
          <a:prstGeom prst="rect">
            <a:avLst/>
          </a:prstGeom>
        </p:spPr>
        <p:txBody>
          <a:bodyPr wrap="square">
            <a:spAutoFit/>
          </a:bodyPr>
          <a:lstStyle/>
          <a:p>
            <a:pPr fontAlgn="t"/>
            <a:r>
              <a:rPr lang="en-US" b="1" dirty="0">
                <a:solidFill>
                  <a:srgbClr val="000000"/>
                </a:solidFill>
                <a:latin typeface="Roboto"/>
              </a:rPr>
              <a:t>12.2.1	(LE1) The Written Directive System</a:t>
            </a:r>
            <a:endParaRPr lang="en-US" b="1" i="1" dirty="0">
              <a:solidFill>
                <a:srgbClr val="666666"/>
              </a:solidFill>
              <a:latin typeface="Roboto"/>
            </a:endParaRPr>
          </a:p>
          <a:p>
            <a:pPr fontAlgn="t"/>
            <a:endParaRPr lang="en-US" i="1" dirty="0">
              <a:solidFill>
                <a:srgbClr val="666666"/>
              </a:solidFill>
              <a:latin typeface="Roboto"/>
            </a:endParaRPr>
          </a:p>
          <a:p>
            <a:pPr fontAlgn="t"/>
            <a:r>
              <a:rPr lang="en-US" b="1" dirty="0">
                <a:solidFill>
                  <a:srgbClr val="0070C0"/>
                </a:solidFill>
                <a:latin typeface="Roboto"/>
              </a:rPr>
              <a:t>The agency has a written directive system that includes, at a minimum, the following: (bullets a – i)</a:t>
            </a:r>
          </a:p>
          <a:p>
            <a:pPr fontAlgn="t"/>
            <a:endParaRPr lang="en-US" i="1" dirty="0">
              <a:solidFill>
                <a:srgbClr val="666666"/>
              </a:solidFill>
              <a:latin typeface="Roboto"/>
            </a:endParaRPr>
          </a:p>
          <a:p>
            <a:pPr fontAlgn="t"/>
            <a:r>
              <a:rPr lang="en-US" b="1" dirty="0">
                <a:solidFill>
                  <a:srgbClr val="000000"/>
                </a:solidFill>
                <a:latin typeface="Roboto"/>
              </a:rPr>
              <a:t>Commentary</a:t>
            </a:r>
          </a:p>
          <a:p>
            <a:pPr fontAlgn="t"/>
            <a:r>
              <a:rPr lang="en-US" dirty="0">
                <a:solidFill>
                  <a:srgbClr val="000000"/>
                </a:solidFill>
                <a:latin typeface="Roboto"/>
              </a:rPr>
              <a:t>…Each agency has the latitude to use a variety of types of written directives. However, the agency should make it clear what level of authority is required to issue each type of directive, e.g., only the CEO may issue rules and regulations, division commanders may issue standard operating procedures. The agency should also make it clear that a written directive pertaining to a subordinate component may not contradict a directive issued by a higher level authority, e.g., a division procedures manual may not contradict an agency-wide regulation. </a:t>
            </a:r>
            <a:r>
              <a:rPr lang="en-US" dirty="0">
                <a:solidFill>
                  <a:srgbClr val="000000"/>
                </a:solidFill>
                <a:latin typeface="Roboto"/>
              </a:rPr>
              <a:t>Every written directive should be reviewed annually by the issuing authority to determine if changes should be made because of changed circumstances or occurrences during the previous year. (</a:t>
            </a:r>
            <a:r>
              <a:rPr lang="en-US" dirty="0">
                <a:solidFill>
                  <a:srgbClr val="000000"/>
                </a:solidFill>
                <a:latin typeface="Roboto"/>
              </a:rPr>
              <a:t>M M M M) (LE1)</a:t>
            </a:r>
          </a:p>
        </p:txBody>
      </p:sp>
      <p:sp>
        <p:nvSpPr>
          <p:cNvPr id="4" name="TextBox 3"/>
          <p:cNvSpPr txBox="1"/>
          <p:nvPr/>
        </p:nvSpPr>
        <p:spPr>
          <a:xfrm>
            <a:off x="301083" y="2865863"/>
            <a:ext cx="8173844" cy="2862322"/>
          </a:xfrm>
          <a:prstGeom prst="rect">
            <a:avLst/>
          </a:prstGeom>
          <a:solidFill>
            <a:schemeClr val="bg1"/>
          </a:solidFill>
        </p:spPr>
        <p:txBody>
          <a:bodyPr wrap="square" rtlCol="0">
            <a:spAutoFit/>
          </a:bodyPr>
          <a:lstStyle/>
          <a:p>
            <a:r>
              <a:rPr lang="en-US" sz="3600" dirty="0"/>
              <a:t>Every written directive should be reviewed </a:t>
            </a:r>
            <a:r>
              <a:rPr lang="en-US" sz="3600" u="sng" dirty="0">
                <a:solidFill>
                  <a:srgbClr val="FF0000"/>
                </a:solidFill>
              </a:rPr>
              <a:t>annually</a:t>
            </a:r>
            <a:r>
              <a:rPr lang="en-US" sz="3600" dirty="0"/>
              <a:t> by the issuing authority to determine if changes should be made because of changed circumstances or occurrences during the previous year. </a:t>
            </a:r>
          </a:p>
        </p:txBody>
      </p:sp>
    </p:spTree>
    <p:extLst>
      <p:ext uri="{BB962C8B-B14F-4D97-AF65-F5344CB8AC3E}">
        <p14:creationId xmlns:p14="http://schemas.microsoft.com/office/powerpoint/2010/main" val="3344948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Resources</a:t>
            </a:r>
          </a:p>
        </p:txBody>
      </p:sp>
      <p:sp>
        <p:nvSpPr>
          <p:cNvPr id="3" name="Content Placeholder 2"/>
          <p:cNvSpPr>
            <a:spLocks noGrp="1"/>
          </p:cNvSpPr>
          <p:nvPr>
            <p:ph idx="1"/>
          </p:nvPr>
        </p:nvSpPr>
        <p:spPr>
          <a:xfrm>
            <a:off x="-15240" y="1143000"/>
            <a:ext cx="8854440" cy="3594830"/>
          </a:xfrm>
        </p:spPr>
        <p:txBody>
          <a:bodyPr/>
          <a:lstStyle/>
          <a:p>
            <a:r>
              <a:rPr lang="en-US" dirty="0"/>
              <a:t>CALEA Regional Program Manager</a:t>
            </a:r>
          </a:p>
          <a:p>
            <a:r>
              <a:rPr lang="en-US" dirty="0"/>
              <a:t>Appendix E, I, K</a:t>
            </a:r>
          </a:p>
          <a:p>
            <a:r>
              <a:rPr lang="en-US" dirty="0"/>
              <a:t>International Association of Crime Analysts </a:t>
            </a:r>
          </a:p>
          <a:p>
            <a:r>
              <a:rPr lang="en-US" dirty="0"/>
              <a:t>International Assn. of Law Enforcement Intelligence Analysts</a:t>
            </a:r>
          </a:p>
          <a:p>
            <a:r>
              <a:rPr lang="en-US" dirty="0"/>
              <a:t>Justice Research and Statistics Association</a:t>
            </a:r>
          </a:p>
          <a:p>
            <a:endParaRPr lang="en-US" dirty="0"/>
          </a:p>
        </p:txBody>
      </p:sp>
    </p:spTree>
    <p:extLst>
      <p:ext uri="{BB962C8B-B14F-4D97-AF65-F5344CB8AC3E}">
        <p14:creationId xmlns:p14="http://schemas.microsoft.com/office/powerpoint/2010/main" val="166973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ffectLst/>
              </a:rPr>
              <a:t>Vendors</a:t>
            </a:r>
          </a:p>
        </p:txBody>
      </p:sp>
      <p:sp>
        <p:nvSpPr>
          <p:cNvPr id="7" name="Content Placeholder 6"/>
          <p:cNvSpPr>
            <a:spLocks noGrp="1"/>
          </p:cNvSpPr>
          <p:nvPr>
            <p:ph idx="1"/>
          </p:nvPr>
        </p:nvSpPr>
        <p:spPr/>
        <p:txBody>
          <a:bodyPr/>
          <a:lstStyle/>
          <a:p>
            <a:pPr marL="233363" indent="0">
              <a:buNone/>
            </a:pPr>
            <a:r>
              <a:rPr lang="en-US" dirty="0"/>
              <a:t>Please take time to visit the vendors present at this conference.</a:t>
            </a:r>
          </a:p>
          <a:p>
            <a:pPr marL="233363" indent="0"/>
            <a:endParaRPr lang="en-US" dirty="0"/>
          </a:p>
          <a:p>
            <a:pPr marL="233363" indent="0">
              <a:buNone/>
            </a:pPr>
            <a:r>
              <a:rPr lang="en-US" dirty="0"/>
              <a:t>They’re support is critical to keeping the costs of the conference as low as possible for attendees.</a:t>
            </a:r>
          </a:p>
          <a:p>
            <a:pPr marL="233363" indent="0">
              <a:buNone/>
            </a:pPr>
            <a:endParaRPr lang="en-US" dirty="0"/>
          </a:p>
        </p:txBody>
      </p:sp>
    </p:spTree>
    <p:extLst>
      <p:ext uri="{BB962C8B-B14F-4D97-AF65-F5344CB8AC3E}">
        <p14:creationId xmlns:p14="http://schemas.microsoft.com/office/powerpoint/2010/main" val="157172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Course Evaluation</a:t>
            </a:r>
          </a:p>
        </p:txBody>
      </p:sp>
      <p:sp>
        <p:nvSpPr>
          <p:cNvPr id="3" name="Content Placeholder 2"/>
          <p:cNvSpPr>
            <a:spLocks noGrp="1"/>
          </p:cNvSpPr>
          <p:nvPr>
            <p:ph idx="1"/>
          </p:nvPr>
        </p:nvSpPr>
        <p:spPr>
          <a:xfrm>
            <a:off x="-15240" y="1143000"/>
            <a:ext cx="8382000" cy="2954655"/>
          </a:xfrm>
        </p:spPr>
        <p:txBody>
          <a:bodyPr/>
          <a:lstStyle/>
          <a:p>
            <a:pPr marL="233363" indent="0">
              <a:buNone/>
            </a:pPr>
            <a:r>
              <a:rPr lang="en-US" dirty="0"/>
              <a:t>Please go to the CALEA Conference App and evaluate this course.</a:t>
            </a:r>
          </a:p>
          <a:p>
            <a:pPr marL="233363" indent="0"/>
            <a:endParaRPr lang="en-US" dirty="0"/>
          </a:p>
          <a:p>
            <a:pPr marL="233363" indent="0">
              <a:buNone/>
            </a:pPr>
            <a:r>
              <a:rPr lang="en-US" dirty="0"/>
              <a:t>We do take your comments into consideration as we prepare for future conferences.</a:t>
            </a:r>
          </a:p>
          <a:p>
            <a:pPr marL="0" indent="0">
              <a:buNone/>
            </a:pPr>
            <a:endParaRPr lang="en-US" dirty="0"/>
          </a:p>
        </p:txBody>
      </p:sp>
    </p:spTree>
    <p:extLst>
      <p:ext uri="{BB962C8B-B14F-4D97-AF65-F5344CB8AC3E}">
        <p14:creationId xmlns:p14="http://schemas.microsoft.com/office/powerpoint/2010/main" val="227094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400"/>
            <a:ext cx="9143999" cy="664797"/>
          </a:xfrm>
        </p:spPr>
        <p:txBody>
          <a:bodyPr/>
          <a:lstStyle/>
          <a:p>
            <a:pPr algn="ctr"/>
            <a:r>
              <a:rPr lang="en-US" dirty="0">
                <a:effectLst/>
              </a:rPr>
              <a:t>Contact Information</a:t>
            </a:r>
          </a:p>
        </p:txBody>
      </p:sp>
      <p:sp>
        <p:nvSpPr>
          <p:cNvPr id="11" name="Content Placeholder 2"/>
          <p:cNvSpPr>
            <a:spLocks noGrp="1"/>
          </p:cNvSpPr>
          <p:nvPr>
            <p:ph sz="half" idx="1"/>
          </p:nvPr>
        </p:nvSpPr>
        <p:spPr>
          <a:xfrm>
            <a:off x="1524000" y="3886200"/>
            <a:ext cx="2767950" cy="2129814"/>
          </a:xfrm>
        </p:spPr>
        <p:txBody>
          <a:bodyPr>
            <a:normAutofit fontScale="55000" lnSpcReduction="20000"/>
          </a:bodyPr>
          <a:lstStyle/>
          <a:p>
            <a:endParaRPr lang="en-US" dirty="0"/>
          </a:p>
          <a:p>
            <a:endParaRPr lang="en-US" dirty="0"/>
          </a:p>
          <a:p>
            <a:endParaRPr lang="en-US" dirty="0"/>
          </a:p>
          <a:p>
            <a:endParaRPr lang="en-US" dirty="0"/>
          </a:p>
          <a:p>
            <a:pPr marL="0" indent="0">
              <a:buNone/>
            </a:pPr>
            <a:r>
              <a:rPr lang="en-US" dirty="0"/>
              <a:t>Daniel Shaw</a:t>
            </a:r>
          </a:p>
          <a:p>
            <a:pPr marL="0" indent="0">
              <a:buNone/>
            </a:pPr>
            <a:r>
              <a:rPr lang="en-US" dirty="0"/>
              <a:t>Regional Program Manager</a:t>
            </a:r>
          </a:p>
          <a:p>
            <a:pPr marL="0" indent="0">
              <a:buNone/>
            </a:pPr>
            <a:r>
              <a:rPr lang="en-US" dirty="0">
                <a:hlinkClick r:id="rId2"/>
              </a:rPr>
              <a:t>dshaw@calea.org</a:t>
            </a:r>
            <a:endParaRPr lang="en-US" dirty="0"/>
          </a:p>
          <a:p>
            <a:pPr marL="0" indent="0">
              <a:buNone/>
            </a:pPr>
            <a:r>
              <a:rPr lang="en-US" dirty="0"/>
              <a:t>(703) 352-4225 ext. 53 </a:t>
            </a:r>
          </a:p>
          <a:p>
            <a:pPr marL="0" indent="0">
              <a:buNone/>
            </a:pPr>
            <a:r>
              <a:rPr lang="en-US" dirty="0"/>
              <a:t>(231) 683-4544 direct</a:t>
            </a:r>
          </a:p>
          <a:p>
            <a:endParaRPr lang="en-US" dirty="0"/>
          </a:p>
        </p:txBody>
      </p:sp>
      <p:sp>
        <p:nvSpPr>
          <p:cNvPr id="13" name="Content Placeholder 5"/>
          <p:cNvSpPr>
            <a:spLocks noGrp="1"/>
          </p:cNvSpPr>
          <p:nvPr>
            <p:ph sz="half" idx="2"/>
          </p:nvPr>
        </p:nvSpPr>
        <p:spPr>
          <a:xfrm>
            <a:off x="6019800" y="3886200"/>
            <a:ext cx="2362200" cy="2129814"/>
          </a:xfrm>
        </p:spPr>
        <p:txBody>
          <a:bodyPr>
            <a:normAutofit fontScale="55000" lnSpcReduction="20000"/>
          </a:bodyPr>
          <a:lstStyle/>
          <a:p>
            <a:endParaRPr lang="en-US" dirty="0"/>
          </a:p>
          <a:p>
            <a:endParaRPr lang="en-US" dirty="0"/>
          </a:p>
          <a:p>
            <a:endParaRPr lang="en-US" dirty="0"/>
          </a:p>
          <a:p>
            <a:endParaRPr lang="en-US" dirty="0"/>
          </a:p>
          <a:p>
            <a:pPr marL="0" indent="0">
              <a:buNone/>
            </a:pPr>
            <a:r>
              <a:rPr lang="en-US" dirty="0"/>
              <a:t>Vince Dauro</a:t>
            </a:r>
          </a:p>
          <a:p>
            <a:pPr marL="0" indent="0">
              <a:buNone/>
            </a:pPr>
            <a:r>
              <a:rPr lang="en-US" dirty="0"/>
              <a:t>Regional Program Manager</a:t>
            </a:r>
          </a:p>
          <a:p>
            <a:pPr marL="0" indent="0">
              <a:buNone/>
            </a:pPr>
            <a:r>
              <a:rPr lang="en-US" dirty="0">
                <a:hlinkClick r:id="rId3"/>
              </a:rPr>
              <a:t>vdauro@calea.org</a:t>
            </a:r>
            <a:endParaRPr lang="en-US" dirty="0"/>
          </a:p>
          <a:p>
            <a:pPr marL="0" indent="0">
              <a:buNone/>
            </a:pPr>
            <a:r>
              <a:rPr lang="en-US" dirty="0"/>
              <a:t>(703) 352-4225 ext. 24 </a:t>
            </a:r>
          </a:p>
          <a:p>
            <a:pPr marL="0" indent="0">
              <a:buNone/>
            </a:pPr>
            <a:r>
              <a:rPr lang="en-US" dirty="0"/>
              <a:t>(703) 468-4590 direct</a:t>
            </a:r>
          </a:p>
          <a:p>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112471"/>
            <a:ext cx="1553376" cy="216952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112471"/>
            <a:ext cx="1722934" cy="2198670"/>
          </a:xfrm>
          <a:prstGeom prst="rect">
            <a:avLst/>
          </a:prstGeom>
        </p:spPr>
      </p:pic>
    </p:spTree>
    <p:extLst>
      <p:ext uri="{BB962C8B-B14F-4D97-AF65-F5344CB8AC3E}">
        <p14:creationId xmlns:p14="http://schemas.microsoft.com/office/powerpoint/2010/main" val="406623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219200"/>
            <a:ext cx="8839200" cy="64008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
                <a:schemeClr val="tx2"/>
              </a:buClr>
              <a:buSzTx/>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3075" name="Picture 3"/>
          <p:cNvPicPr>
            <a:picLocks noChangeAspect="1" noChangeArrowheads="1"/>
          </p:cNvPicPr>
          <p:nvPr/>
        </p:nvPicPr>
        <p:blipFill>
          <a:blip r:embed="rId3" cstate="print"/>
          <a:srcRect/>
          <a:stretch>
            <a:fillRect/>
          </a:stretch>
        </p:blipFill>
        <p:spPr bwMode="auto">
          <a:xfrm>
            <a:off x="2971800" y="2590800"/>
            <a:ext cx="3226627" cy="2209800"/>
          </a:xfrm>
          <a:prstGeom prst="rect">
            <a:avLst/>
          </a:prstGeom>
          <a:noFill/>
          <a:ln w="9525">
            <a:noFill/>
            <a:miter lim="800000"/>
            <a:headEnd/>
            <a:tailEnd/>
          </a:ln>
          <a:effectLst/>
        </p:spPr>
      </p:pic>
      <p:sp>
        <p:nvSpPr>
          <p:cNvPr id="3077" name="AutoShape 5" descr="data:image/jpeg;base64,/9j/4AAQSkZJRgABAQAAAQABAAD/2wCEAAkGBhQSERUUExQWFRUWGCAaGRYXFxcYHxkdGx4cHRobGxocHSYgGBwlGhwXHy8gIycpLCwsGh4xNTAqNSYrLCkBCQoKDgwOGg8PGi0kHyUxKywpLCwsLCwtKiwsLSwsLCwtLCwsLCwsLCwsLCwsLCwpLCwpLCksLCwsLCwsLCwsKf/AABEIAPUAzQMBIgACEQEDEQH/xAAcAAACAwEBAQEAAAAAAAAAAAAABwUGCAQDAgH/xABNEAABAwIEAwUEBQgHBwIHAAABAgMRAAQFEiExBgdBEyJRYXEUMoGRI0KhscEIJFJicoKi0RUlNZKys/AWM0NTY8LhRPEXVIOTlKPS/8QAGwEAAQUBAQAAAAAAAAAAAAAAAAECAwQFBgf/xAAyEQACAgEDAgUBCAEFAQAAAAABAgADEQQSITFBBRMiUXHBFDIzYYGRodE0I0JDguEV/9oADAMBAAIRAxEAPwB40UUUQhRRRRCFFFR+L4/b2qc9w820nxWoJn0B1UfIUQkhRSwxfn9ZNyGG3rg/pBPZoP7y9f4aoWO/lAXzkhhLVun9VJdWP3l93+GkzCaMrmusRaa1ccQj9tSU/eayVf8AHV6+SXLq5VPQOqSP7iISPgKh1OlR92ekkEn5nrSwmtbjmFhyDCr22nwDqFfcTXErmzhY/wDWt/ALP3JrKyVr6eBOwG1Cs2uo6HcdfxpIZmpU84MJP/rEf3HR/wBlfQ5uYV/8438nP/5rLeVZ2VJnQDWfTzFfkq1OYQdJ8fMaUZhmavY5l4Yva+t/3nAn/FFSlvxLaue5csL/AGXWz9yqxyhpRI2101j5+nnQ2yokQkGZA0BmN6ITayVgiQZHiK+prFbGIOtQUKW3OxQpaPuNWLD+aWIs+7evnycKXR8lg0sJrKis74X+UHeo0dQw8B1KVNKPxTKf4au+CflAWTsC4bdtz1VHao/vI738NEI0aKjsG4ht7tGe3ebdT1yKBj1G6fiKkaIQoooohCiiiiEKKKKIQqj8Zc3LOwJbBNw+P+E1Byn9deyPTU+VUjm/zVVnVZ2aylKCUvOoMFSurSVfVA+soazp0Mpda50Bgf6+ZpIZjC4h554g/IbUi2T0S0nMuPNxUwfNIFUC4vHHVFa8zilalayVqPiSoyTVowDldd3KQ4EBCJjM4Y85y7n/AMip9GF4bY3ItLhtVw4QkLeUoIbRm70pQNRplB8iaqPq6wSq+ojqBHBSYvrbBXnlZUJU4okABAKpJ1iRoD5GrRgvKS8fTm7MNp1/3qskkGIy76eO1OXOlhH5sENJBzBLYQM2hHxO3ypJ23Gd23druQ64toOwuSSMilzlg6JBjSqFOuu1QbygBj3kjVBMbjLKnlI3btrVc3gQEkKV2aM/cSJkTqFz4VCG9whtUBF3cmD3ipLYUo7KCQSQR6CmVagXrQcQ4ChwEhK1AkAzMjxECPU+FKHAsZbsnngtsOFKiEGB7ySROu2n31Hpbrbw/mEkjsOI+xFXGO8tvDT2HXBWlmyHbhuEodWTmUNUqT+tmCZEdTXrwlxfmvPZ7qzs21lR/wCCEkudAdxJ6VAcLYkLjF0P6NxK1ZSBJA+WuxqzcxMADzXtzSkpeagmDlJQkkBU7lQ7utFuxbfJfPqHBJPpMRc43AcCdeP8YOovGrKwYZ7VKpUQ0lQSpWhygbQk9419cccSKsUMBFvbLMrQVFoajZQCRsSZ/wBGuDlLhKFtu3a3FKeJUkiTnKYBJHiSoj7a4+blyDc2yEKlJ74AOhClJCTPjoagRUGpWgDO0HJ55OI7qpaM2wtrZxpA9nYUC1BhA21lIBE6ER+8K8L7gjD1hRXatiQAVAZSAmYykbGB0r4ZtiEiXgE6EjNBGURod907eVc3E2NC0t1vqcnMn6NJM98bACOve+VYqvabMIx5PHJlk1rjJlG4ywjBmHg1+cNqMElqFpSNijKo6TvNdFzyVzIzMXIhRIJcbUAlGhREak7TVGewdTto7erUJK4SkHXfv5huAJEfGnbwljCbm2aUFZVFASUmSBlASqD18dK3tVbdpa1KOSehzzzKqKrk8RPYty3uWVKSEJWqM+VpYWUpG8oPekjWIqsvWa2lCQUq8CMpAHUg1Y8Z4gUnFl3KVd5D/vSdknL9wpicxuM0NNMFKGbrtZJS8kLGQgEDoQTO89Kv/abkKKV3bh8f3ItgOSD0iatcRW2sLSVIWk6LQooUPRQ1pl8Jc97tkhFzF035wl0DyUBlX+8J866eLuC8NRboczeyrcIgIzOpBKAqFIOoAHVJ08DVExDgd5DRebLb7I0LrC84HmpPvJ3HSpqdbVaAenz/AH0iFCJprhbjy0xAfQOd8e80vurT6pO48xIqw1ilm9cbUCCQpOygSlSY/RUNRTv5Z851OLbtb45ishDdxEanRKXRtJOgWOsSOtXIyOeiiilhCqrzN4mNjhrzqDDigG2z4LXoD+6Myv3atVJr8ozEPo7Njopa3D+4Akf41UQiQCf/AHP+vGrxhHAa02i31ApuC2S02U7RBzk7SU5oHmKhuDMJ9ovWG8gWCsFSVHQoTqv7Kfl0ox3UhWUAAayBEDyIyzt41h+Ja9qSqL35PxJqat/MS/BvMdy3KG3VEtgnUiVDMRmknUjSoLiu57W+uHEq7ROec4kjL0J8hoKm+IMCabxRTKxDL8KSrbJ2n1h5JX0rr4U4MW3cutXDcpU1oZIQuVAjvDfuyYqcNRVm8cEjPzG+pvRLdhmNtP4bmCFdo2z0AkKSIVt4kak7STSuwTFUoYeZLSnS8Nh9WNlaayDtV24T4UvWWbptQS028lSErJnUHeBqEFIMkxUhwDhTNt2gafbfWUjOcpATqBlB/RjMaoo9enFm31cgjH9/MlIZyJVuX/ECrN8sXCVIzwEhYjKoqEkeokV0YBh6RjrjakjJmUYKQQJTOs6DST866MY5nNKcCjatuFOmdxJVKQTESO73pOldvDWN4heOpdFslNstWVawlIE7TJ1VBI+GlSPv9Vu3buGDz3/KHHCk5xOTivgVSH0XGHpPeIltMAheoJAOgBIVVnxfCHH8MUlbZFytuFIGVULTsJmACEz99K5h68uHnEpfUFtySVulA7pjQyBOlX7lnhL6C6tb4dkISUoX2hSSrQqmRsTUWrR6qldmBK4I65P5RaypJUd5LcucFctcPUl/6J1DxWIUhUpIR1BII0IifGqvx3w47cXDdxbdkUISlGXtUSIM5svQSdaufF5cRY3OYgp7FQUnLlAnLqI3jN8YilFhvDoVaG5N2ltUK+i+sSJgb7Ej7aZoc2s2pJwScYxkcxbPSNksSGMYUASlJGQxJRGuvz70j0qQ40wm/vPZWENHs0tpKyFIjOqMxVJB0j7TUZw1xo8jDLlRglooS2pX1c8g6xqd4rgssBvXLJV97SpCE6hKlLkpE94EaRMirPlsr7iEXBwOOpI+YzdkYyTPbG+Wr1vbKdQ8FoSnMURlMT3tjEjTTepDAcb7LBicoSpIWlDk9Sv3RGoOsz1ipnAOMVOYYt9cKU0koVmQkjMB9H5kq6+lfvC2GIxOwUt5htCS7olhRbzxuop6HoOmtQWXOayNSOFYcj+u8eFAPo7iUa3wJw4S69kMqdC84AMoTKVT1SAo6+M1yYNcm6vbUKEpbyJI3EN69eh/Gmze2lrYW4t1rQ007nCC6CrcCQSPDRWulVfAOBbix9ofypfHZQ2GzmC8xnaNDABqxXrQ6uTxnO3PfPEY1ZBGP1kbzMvvasQRbNZlJQEoASNySSogeQ09BXzj2D/0Q4w/aOOZjooLA1KdDp9ZM9DUVwpifst/29yHErTJGZOuZWhkHfuk138QYu7jN42ywmRMJH6ImVKUfQTUwRqylY+4B6j2MZkHJ79p28Z8PourFrEbdrI4sAvtoT3TJUFLA6Qoa+RpfZo2O2x8PCtJ21kUtNslCciU9mUAAwkjKrr3pJk+VZzxayLLzjatC2opI/ZMfDpTfDNX5u5PY8fH/kW6rbgzWfBON+12Fs/MlxtOY/rjur/jCqm6VP5POLFdi8wTJZdkeSXBmH8QX86a1bMhhWePygbzNiTaJ0btxp4Fa1E/YE1oesxc5rgLxm4j6iW0mPEIBP2mkPSE7eTlmFXi1E6tt6bfXMK38qb5YSpXvCQBtp0I+yR9lLHk2pEXByqnMgAjpoZlXQTrFR/EvG1y7dqt7ROUoWsJOUBahpqonaCJrlNZp31WqZV4wBLtbBEyZYONcItnEJcuLkoDajlSkDOQrvZB8Z+VVzEOajrgQzbogSEoKyFKmMo0GgkeM134Nwy+9naxFedMoWkleYqUnUiTJAyykz4iK5+YnDVuwy0/aoCC0oTCYkE6EnrCo1/WqekUqy02Hce3tGtuwWUYkraO3SbC7N+6YKTkTmGbNBEd0QBIGnrS8wsv2aGLxqShSlJUOmZO4PkUmZ86Yt5jbdxg7jhBlTSklX6wMGfAayPWqPw9w/e3VvkbVltSqCVEQTpOUbmDGtT6UgK5sAA3cjoOmIyzqMZ6S/45bMXuGLcZypJQVZYHvJ1ju9R3q4OU12ly1W2VwUqICJUCQYO42lWX5VxcGYfd2jqmLlBTbEytwkZElQ0g9QrQEDxrywS0tbFbzq7hteacjac0plWhPj3dfDaq1lWKnpznkFe/6R6/eDfvKm7hGa/eaW4lgBxUqVqACZA9Y2q98uU29tcuITddqpYIiDCsveCh4wknTeZqrcQXNhcPLdU46klSRlSBGXxE0YXxNY2i0rYZWXETDi1Gdz0GglJir96PfTtwckdMd/kyNMK2Y0eYNv8A1a/J1LekSAE5hE6ydhVB4R5bNXlqh4uLSVTOkBBE6zGskRFc15zQDiShbCFNnRScyxI8D6V1YXzL7FnI3ZpSicwA7TKnoZ01kVSp02rooKIOc57SR2rZ8k8T35h4Ii0w1hq3PcDkvbmXIMKUrYazAqXxTGbf+hOzbWlK1MBEE9ZQVAAbT3j8TURc8z7d5C232JQswUJVpB+tJHvjSDHjVft7TDVqkvvNoI9yAcqtoCp7w89N6mSmxkXzwcqc++YwkAnb3nm68G8HQkHvPXCiR4JQIn5mKafBOAoRa2/ekZAokGNVQqqRxDY2t8GE2tw0y2y2Uht2QAZBJzdZOs12cLYTiLD9ulDqVME97I4lYCRKdUnUA9Kbq1F9PDbTkkgx1Z2NzDjpJvcZt7NOobKUHqInMs+cITHwrwx/Hbi/v/ZbElICiJClAKKfrHw72aPWurh3BnBit4+40pIZSpSAoEHX3Snx7oV86jeVuIsIunn3nEtriUqUrKIOYr9T7vWnBVRPSM7FGO/LRpJJ69Z82Fy81eIs8SQlwFWvayrLKTlUk7+GlMFhFjavC2aU224pAgZQN1EwpXiRGngKqzGL2N0tV0W1dvb98krVBSlX0cjr3dDPiKp7bLuK3rilOoQpaie8Y8SEjygRTXo+0/fyoA9Q7Z+IoYV/nHw2yhIUBlzQfHqNp9aSHNKxDeIOxEKyuAJ0ACxPxq68CoxG2ufZ30TbpkqWTISEzlCfinbyqF5ytjtmFaSWik6yRlUREfjVbw+v7PqtmQcjtH3PvTMlPyc7yLm6b6KaQv8AuKI/76fVZp5FXBRi6AD77TiTHkAr46pFaWrqpSEKyRx5cZsWvT/11D+6Y/Ctb1jriJzNiF2rxuHD/GqkPSLGfyfuoZuBGaXQdojukaj4H515cXcAJW85dIuAwDq4VhUTtKFDxj3fl4V78qWh7KZMFTiid9hB3G+xHxFWLiHBkXFutp58ts6HOe6BlMifjPnr5VyFuoNetYg45weM8fEvhM1jIiq4k4eNuwlxd52rrhhLaToU9TMnQaeFX3h15NxhKRdALQptYK1KAI1OUx5Qk/ClniDNowSkLVcnaVdxAjeIMn12ridxR+5KUZsqdEoQBAAJgAAb771s2aY3Vrz0Oc4x/ErB9pI/iW61dsrS1dtXrlVwlwhRDKMoSeozqOoVCZjw0qNveMnsn5owWGEACUBUA9SVHYmmDgnK21aALgLzg3K9umydq/OaTQThrgQkJTKdB3evgKoJrKHtCAFsnkngZ98Sc0uFz0xEvf4088T2jqjJ1lSj9lTPAnDSL58turWEpTm7vWOnlVcJ8RNX3k5b/niz4NnSYiSNa2NW3ladinGBKtfqcAy+23LGwQJ7DMR+mVEGN51pP8aWaGr64QhCUoCoSlMwnupOnzrRjjgGnXw8qzxzAM4ldH/qn7k1ieDai221t7E8fWW9VWqKNolcV8K1/wAGso9gtcqQAWUaAfqisfkVsnhhjJZ2yTqQygH+6K6mUMTrdw9tYhbaFDwKUn7xUNe8vcOdnPZW5J3IbSk/NMGrFX5RmGIvL/kfhjk5W3Gj/wBN1WnwVmFUTjrl1/RiELtb13MslPZrjVO57yANJ6RT1xG+Qw0t1wwhAJUfKkVxzxeb91JCMiGwQkTqZ6n1qC9wBgy7o9Mbm/LvIy/xzFcPLYuO8lxIKDKV5k9NRrt461EXN1YXau0UHLZwkdolHeQdpUkHVO1PLiTgo31kwEqyvNNjLMEGUiUk9PWkXiODJzFC0wpJIV0II3HnVZ6krO4DbnuJNXp/PB2nkdpL8U4YluyQiwTnYUrM64khauhSlwgTAM9IqM4bwi1umOyU4WblKzkOhz54gE7QCPXWuGyQ/aL7W2cJI6euh02NSVtj1k+8hdyx2DiVgqLWiVxqcwO0nqBUWGVCFJPfI6/qO8r2UsjeoYjhwPDXLZlhpThUpI75UfrqKZAO+8wPOltzfGY26j70KSdANonXrrP200Le/bfyFCipCoUlYKVAkGJHgZqhc67VKW2SkgjtFA+XdJ+O81z/AIe7fbAW6nMmtAFeJVeTX9tW3o5/lrrUdZX5On+u7XX9P/LXWqK7WZwhWMcSdm6fPi6s/wAR6Vs41iy4OZ90j9NR/iNIekDL5w7x83Y4eEBJW8VqIAMDeQSem50FVbH+Lbm+XLrhyzKUDRKfRPj5nWr3y74AYft+3uE5yskJSTACds0eM9a5OKeUi2u/ZytImW1Hvabx0IHzrErv0aahh/vz1P0llltKD2nRy64MtrmzWX0BSlLIzBRBAEajwg1DcQ8v3rFfaoKnGEqBzjdABB74/EaUweVRmwSMsFK1A7bz86n8bci2fMCA0s69e6Zms5/ELatUy5yM9P6lhaEasHvOxt8HvJIIVsR1nr6VT+biv6uV3o7yR660qOGOObiyUC2rMg7tLJKfh+ifSrVxfzCZvrAtwW3c6SUHXbeDTk8Lto1KMOVyOYrahXrI6GLYimRyXam4eMEjs4J8NR86XECmdyWAzvkb5QBrHXqK2fEjjTPKWn5sEbLg0Hiazrx6IxG61/4pPzArRTnjOkbfeazjxwmMQuo0Han7YrD8B/Ff4+su6z7okEa2Zw+4VWluTuWUHT9kVjNQrXdzjaLPDm3InK0hKE7FRygJHlXWkgDJmeilyAOplhmik05zGu1Oyl3JlmW+zSU6dJOvgNKY/D/FLdxbpdWUtq1CgTEKTofhUKXo5wJd1GhtoAZh+0+eO8JcubF1tr34BA/SgzHxrP62yFFJ0IMFOoIIOo8a0mnGGTs62fCFCktzIdBxBRTlI7nuxqfOotQFbBlvw2xlJrxx1jptHUt26CshKUtpknSO6Kz7xRiCX7t5xHuKWSnSNKYnNh9SbO3AJAKoUAdD3dietKRS/T50zUNn0yXw6kAGwmfsVz3dglwd4SeihuK9s466DSmdwnylS42ly7WsFSZDSIGUHYqUQdfIVDXW5PplzUXVIn+pzFRYXtzZErZXmTGqSJ09KkONeNm71m3SNC2pZUkJy+8BBHSOlXLj3l2LJIeaWVMmEnORmSo7HQd4Glbj9pCgQIkHpvUopHmhnHqHeZN1aGovUePaTvJgzjVt/wDU/wAtdalrK3Jj+27X9/8Ay11qmtCZc/DWLQPpnP2j95raZrGDwi5dHgtW3ko9elIekI8OWD4XhzY6oUpOp6A6EeG+1W50DRPQ/dtHxqlcpFD2AnX/AHyunp1+t61cnPmPGOvpXn+tGNU+PebNXKCZ5tOI3rO6cU0spAcUFIk5SMx0j8avlzzTYurR5tcsuqbIAgqBJEQPDrvSuxUQ+6P11feaj1nauys0VV+12HIxzMpbnXKwWI08DU1wjapcv7ZC050qcAUk9R1+yr9xFyqLrTbtqAlfZpK2iYCjAmD0V99VbgLCXWsXZbdbUhSColKgQQAlVJ9srtpdkPIB47w8tgwDCWjirlCe87Z7aksq6+OQ/ga8eUFitu6uEOBSCEAkK0Ik/wCtabsgnbYQfLypKcwcbdtsYW4ysg5EddCImPMeVYuk1V2sRtO3twf2lt61qYOI6HV6fhpJ8KzjxmsG/ujOvbK0M02eF+aFvdQ28Qy5G591R8v0fSlFxcmL651n6VWvjJ3qXwjT2UXOtgxx9YmqdWQESIIp8XPL+/eSCFsrkAhSn1kAdIGSNBFIhA1HqKZ/CvFLtq+2rOrsxopE6FJ94RtNbl204DR+hFgDPXjIlgf5V38ykM6IIEOq33k90b0I5d4ioEFpoTB1eSR9m9M+34nt1oCkvIiP0gD8t58qVvFHMm4VcLFu6pDQ7oiNY667TUb11IMkS1Tq9XaxUY/UT2VyvxDfJbegcOg8u7UdjHL6+YaU64232aO8rI4CQAd4I1ArgXx3fFJBuXI9R98VduF8QuF4beLuitaVoORS+oKSDHltTFFbcAGTWPqaxl2Bn49zWYU2lD1qhcRopSSAQNwCjQ1+scx7DOJs2UkfWhsnbp3N6q3L7hq1u33BdqIgDIntMmYnePGNNKYf/wAHMNggtL9e1XPzmpE8xxnd/Er3HTUttKH9z/ch3OadoQD7IgnpOQ9dPq6V7q5vJAGRlOvTOdI/d6V2Dkphw2Q5/wDdUaVHFGAuWLq2lIVlSo9kspMOJXtB2JAocXL0Of0i0nR2nBX+TL65zmbWcqmWlCdiokeuqYpccxuIGLpaVstBpU65JhQgyVaaKHd285qz8uOXXtxU7dNFFukQhIlBWrqo9SP51Gc7cDZtHbdlhGRsNKVAMiSqCfGfP0qWtXPLGVtS9CgpWvPvkyF5MD+u7b0X/lrrU1Zd5INZsaY/VS4f/wBah+NaiqeZ0KxriiIvLgeDyx/GenWtlVjriBGW/uh1D7n+NVIekI3uUpHsPh9KsaHTprH1TVyfUen92en8zVD5OuH2d5BVP0pITp4CTP1pNX1R8tvtrgvEBt1TfM2KPwxMzY2n85e/bVv6muO2t8ziB+koD7a68aeBuHtd3Ffea88JGZ9kAEntE6DfcbV3C5Ff6fSY/wDumnLRMISI+qPOIA3NULmni3s6WHme68lyAuAVAQZBPUGr6XQlInXQDzpZc5bsKbZbA1KyowNdB1FcZ4cu7UjI45mtb+HkdZ0cK8323iG7odk4TAcHuGf0v0fXaqTzScCsSdKSCnKgJI8kDr6zVSWnwFXDhLg9F7auFa1NuJVDRMZVabGfPqNq6VdLRpLDevA6EfMomyy1dhEqANMSz5ai6w9p9olL5BJSoyF+EHp8apWMYE9arLbyYPQ6EEeII3p3cB3jaLBmTl7vuqIEeJ9Kb4jqHqrV6veGnp3sVaI+5wxxl0NuoKVBUFJ9eh61aJ3/AJUyeNW2HbZRWlCyBKFAiUmdIO+tLYoV1CvkahTV/akDYwR1m1oaTTuzPoLI0Bj00ojWvwEnZKvkTX5J17q9P1TS4M0RgdJLcKWbbl20hwwgq1nUGOlPPHm0iyeGkdkqI0AGXSKzyhS0kEJUCIIMEQfKmRhHGa38Ou0PqAWhspTAgmRuR11q3Q+0FTM3W0szK4i4GgFaM4Vulu2bC3B3lNgmevgfiINLHl/wG3coTcOlWQLgISN4jUnqJ8PCm8hYSIg6DaDt0ipdOhUbj3lTxK9XIReo6z1r8U2DuAfUTXx7QIGh18jX3nq1mZM/QKQv5QY/PGfAW58vrn5+lPgueR+VZ95/3iVXzYH1WIJIPVUiJogZH8g25xf9llf/AGj8a0vWdvydLMqxB936qGCD6rUmB8kq+VaJpYQrJvMnDewxe8RsC52g9HAF/wDd9layrO35QOGdniTT0aPMgfvIJB+wooiGd/I95SnrhAKUkhKoyAyI0IB934U5F4WpX10wdx2SDPzpH8jsVKcRCDJ7ZopnQwUa77xE1oMUwopOSI4EyC/2VTuey/8Axmf5V6/7PjTVGkEfQNbjroKmaIp8bIi5tkMoLjrwQgalRS2kD4xSYvrz2vEu+e0QpYQnYSgbRG1WHnFiLvbttTDeXNHRR8/GqtwYkG+t822eKoORvCgYm5paNtJtJySOJzcacPG2uVISVBv3kgjNE9JI1qHS+4NnSB0ASAPlWjcfwJp9haHEgpidd9Ntazq9AUoeBP2Gm6hdpljRWi1enIng6pShBUD4SkEj08K/UvLAEOHwgpFfYFAT1qtntL+wTmvblSEKOdSh1BiKri8QXOi1fM1ajhSrg9kkgKXomdB9lVjEcLdYcLbqChQ6ER8vEedXNMVIwesw/EnZXG0nGJKcNYU/erW205CwnMMyiAY6T09a4MQTcMLLT2dChoUqJ/0RV05MoHtL0iT2fj49KZmN8K2942G3klQHuqnvDzB3B8tqoajxFdPqDW49PHyJWRLLE3Bj+8pXLLBGn7NS3mg4ouKAUreABAGuka/OrcOGbVsFQZCTtAUqY6g661VOEMeYsHHLB1akhLhKFrGWSYiSPdP2Gr5cHMhSwUkhBKZI6A+FZGte0XkgkA9PiW6W9HJ5iBVxleIJQi7fShJISlLikgCTskQBXZw9xVeOXLSDcPKClAauKnXz6VVp6+dTfBjavbWMsTnHWNK66301n4mSDkzQjFskhObMVAblajPjJnWlxzXxNbK2gwtbUgg5VK1g+tM9TJOk/H7h/wCaUXOJJDzX7B+zwrk/DLWfVDJ95o6lQteQJSzxde6/ndxrv9Kv8DXHdX7jys7ri3FbZlrKjA8yTpXLHWvRI0GldlMuPb8nDD4Yu3/03Etj9xJJ/wAdOSqFyRwvscIZJEF5S3T+8qEn+4lNX2iLClP+UTgxcsWbgDVh2D5JcEf4gj502KiuKcEF5Zv26v8AitlIPgr6p+CgD8KITKfDWK+zXDT/APylhXXUfWEj9Wa11bXKVpStBBSoAgjqCJH2VjRLSm1FKhCkkpUDpBGhFN3h3mktvDmGQQl1CSjtFQYAJCe6N1RGp8qY7BBkySmo2ttWNviTiRFo1nV3idEpG6j69B51WcK5pJW4EvNBsGO+lWYAnbNS0xXiM3CwXnu1XlyiRlSPHRO2sefSo5F0Ae8rNmVJOo8gAI2qg2osLZXpOgq8MpFeLD6vnpHzxZwwxeskODVIJSsGCkxPxG1JnhBn89ZTP/E3HlXR/t6+pBbFy5kjJlyoGkRE7nTrXHwtiTTd7bqJhCV6nfpvSvYHYHGI2nTPTUwLZ9sS28xeOXS47apAQlMSoZsx0nTwpdZNaaGN8PYddPLfVfKQpw5oSAQNIgaeVR/+xeGx/aCtZg5RA9dPvosQsc5H7w09qVJgKfz4MqOB8Mv3ayhhGY7lRMJSPEnb4DWpPiLl5c2bfauBCmwQCpBJyz1UCBA86ZfCFxY2TJZRcoX3ipSz3ZJ+zQDpUnf8TWLjakOPtlCxlI11B+FSCmvbyeZA+su8z0qdvxEvwcn89a6QT9gpi4tw+xctlL6AoRv1T4QdxVdZ4Xt27ptdpcB4JV3kLEkJT7xCgIPSrtl1n7fOuY8SLVWgqe3aT2lbe37xX4PZW+EYktpbpyvNgpURomSdCfHTemQl0ESCDmiCNR5RSX5w634PTsU/KVVF8NcxLqzTkSoLbH1FCY9D00q7b4e+rqW4H1EDOe8zEvFTFCOJ58w1f1g/JnXfx0ro4Z5gvW6S24S80QRkJgpn9FXh5VF8SXZuH13GRSEOmUkgxoACAaiWtx11GnnW4tCvSEcZwBKe8hiROq/wpbRhaVJJ1AUDqDqCDsdKl+Xo/rBkRMkg7aCN9fCncxhDdxattvIC09knunoSOh3EUuXuE04VfMvqWfZyvRWmYaaBX6vnWcniKahHqxhsHH5yY0FCGPSN7NGhAI8QNh40necjn50gTolvT49D4U3rO4StIKFBQVqFCDuOvlSh5yKHtTY8G9T1Ou5rF8JBGqwR2Mt6r8OLnITMa112Vgt51DKRK3FpbSBuSogD765mhqdY8/GmbyH4Y9ovzcKB7O1EidQXFSE/IZleoFdsJkzQmG2KWGW2ke62hKE+iQAPurpooojoUUUUQmaedvDHsuJKdSmGrodoPDtJ+kHzhX71VzhfiFVu4ISghZEykdPXpMfKtGczOCxiViptP++Qe0ZO3fA90+ShKfiD0rLGVSSpCgUqBgg6EEdNfOmsMxVba2ZongjjJl9YacYbQrZKglJzTrqY01/CrbePMICypCO6JIypB2/lE1mzB8QOmsLT4H7an73iV95BStwwQAY0mPE1WF5XIbrNU6PzMPWeDLa7zPTnVFqyUZtNEgwOp01MV68ZXSbjD7Z8NoaUtw91IG2UxBAERApdoRr4/bV64gZKcHs8xIOb3TpMg9KiFjMrZls6eup0K9cyH4X4Hu79tTjTrbaErKe+VSSNx3QdNRUo5yXxCCRcsknoSuPtFWvk3cJ9kW3nGcOFWWRIBA1j4UwamrpQqDiU9Trb0tZQ0zHilm/Z3KmH/fbGmScpkApUCdx5Vz2aV3DqGEaLdVlBkxm6kj0nWn5xly9t8RyqcKm3UiEuIOoHhB0NefCvLS1sVdogKcdiO0XqdfAbD4U06Ybs9pL/APTPl47yv8Jcs3LVK3rh3tHoKUBKiEpSdDp1MaVNE6RrEeP2VaMSA7JQgnTpVWWNehn4GfxFc744oWxAPaR6exrMsxiU5xH8/T49iifmr8KoWY1eecKovxrIDSfvNURK9a6HQ/46fAmZd+IY6+AMAbfwtCHkpWlRUde9EnSOqT6VWuOeWnsqe3Y7zIIzJJ1SSftG1XLlQv8Aq5EgEhRG3nIH/mpDmF/ZtyOmSddyZGvz0iueGrtq1pUHgtjHzLvkq1W7HaSmDvA27RBBHZp1CgYAGu3WdKpnOKfZUCZHaDToNDHxpZ8McZv2SwWzmT1QrUfDw+FWvjXjxu/s0IQkpWFBS2yJggakK2I/1FTp4dZRqlfquevt8xrXq9RB4MrfCvGtzYKhtWdonvNKOh9OqT5ivvjviVN5cBxExkSO8IIMajzAM61W1rr7aSYzdZ0roBp6/M83Hq95T3tt2npPoJ0AGp8upOwA8a1Xyy4PGHWCGyPpV/SPH9dQ29EiE/AnrSb5I8GG7vPaXEyxbmZOyndMo88vvH0T41pCp4wQooooiwoooohCkdz25fZT/SLCdyA+gCddg7pt4KPjB6mnjXw60FJKVAFJEEESCDuCOoiiExvYvSQR76emgBT1qwWd0FiR8R4VI81uWhw17tmQVWrh069mo/UUfDwP4iqXbXRSoFGh6p8R/OoLqd/Mu6PVmk4PSOjlTgTbzq3FwS1GVJHU9asnN5oexo8nBGnl49KVHCnFamHQ40oyDC2/EeB/nTN40xj2rCW3spTmUnuzMGToflUKnCFO8vWKTqFsBypMXWBYou2eS43ooEDSDIPTWtHNKkAnSQDSw5dcAtrQ3dunNMlLcAAEHQnqaaNS0IVXmVfELksswvaFFBoqxM6cuIJltQmNKrK0kSd/sgVY8WH0StJ2+8VXXdTrpH2nyrkfHvxl+PrNHR/dMQXNr+0F6z3U/DSqWjerlzan+kXJ/RT91U1NdHov8dPgSlb98zQfK9EYe1qNQToT4n5GunmJ/Zlztq3+I0/GvLlu0P6Ot9IJSTp11O/30cyXgMMuPrSgR01Kkia5A867/t9Zpf8AD+kz3FWrluhPtoLkZEIUSVRAEdZ0qqZuvwrrtFqSFGYBACo6ido612tqF0K+8yQcHM7sfDC7hSrdJQ0ToCdJ/V8vWujhLhZ3ELlNszoTqte4QgbqP3eZIFcOEYQ9ePoYt0FbizoPAdSTsEgbnpWo+XvAbeF2wbSQt1Wrrse8rwHgkbAfHc09V2gCJ1ktw5w+1ZW6LdlMIQPio/WUfEk61J0UU6LCiiiiEKKKKIQoooohOXE8NbuGlsvJC21pKVJPUH7j1noazNzI5ZvYW6Vt5nLVR7rkSUfqORsfA7H7BqOvG7tEOoU24kLQoQpKhIIO4NEJjNi4KSFJMK8aZnA+K+3oRhzjnZDPnBkeHupnqda8OZ/J1dkVXFmCu23UmZU169VI8+nXxK6tbmCCFFKkkEHqkjYg0w1g8yWu5q+BNkYdYJZaQ0gQlCQB8K6aU/LbnAl7LbXqkpdA7r2yXOkHwV6702AacJEeeZ+1+GiaDSwnJig+iV6fjVacWZAjT7qs2JD6JXp+IqtLRvXIeO/jL8fUzS0f3TEHze/tFf7KPu2qkpq7c2f7QWBsEJHrpVJFdJov8dPgSjZ98zRPLd6cOt8w2RE+QJrk5o3qBh7yMwSVZUgHYnMDA89JnyqDwjjVqyw5hJOZ3JIbB7xJmCYmBS7x/H3bpzM6rYQlImEDwFYdHh7vqjaeADn55lp7lWsL3xIhCIrvwTBXr19LFsgrcV8kjqpR+qkdSa7+EOCLnE3uzYTCARndIhLYPU+J3hI1P2jTnBfBFvhjAaZEqOrjpAzOHxJ6AdE7D1knp5QnJy+5eM4WxlTC3lj6V4jVR8B+igdB8TrVsoooiwoooohCiiiiEKKKKIQoooohCiiiiE/CKUvMnkki4zXFiEtvRKmQAEOH9XohXlsfLq26KITF91buMLLTyChSTBSoEEGmHwTziubOG3yblgad5XfT5pVrmHlTj415c2uJIPapyux3XkjvDwn9IeR+EVnXjLgO5wxeV4Zmye46nUH+R8jRiJNO8OcT2980HbdwLT1GyknwUndJqVrH3D2Pu2zodYdLbgIOYEgGDstP1x5GntwNzlbuSlm7AZeOgcGjTh20JMpJ8DSRYwMUP0Sv9darJJEknppPhVjxlUNK+A+2lpxJxvb2qYUvMf8Alo1UojYeQ9ftrlvGKnt1KqgycfUzR0rBUJPvFvziI9uEDdpMnx1V/KqQ23PpU3xNjK719T6wEiAEoHRI2HrMmo2ytXH3EssNqccUYSlIJJ+Hl410OkqNVKo3UCULDuckTzW6B5fGT/7VdOX3Ku4xNYdcBZtJkuHQr8mx9b9rYa7nSmFy95FNs5X8QCXXdwxMto/b/wCYry939rem6hAAAAAAEADSB4CrMZOHA8CZs2Us26AhCeg3J8Sd1HzNSFFFEWFFFFEIUUUUQhRRRRCFFFFEIUUUUQhRRRRCFFFFEIVz3+HtvtqbdQlxChCkqAIPwNdFFEIguYPIhxrM/h+Z1G5YPvpH6h+uPI979qlQt5SVFK0kKSCkpUnUH0OxralU/jflfaYkCpxPZvxAfRoryzDZY9dfAiiEz4OYF/7P2BuXOz2hUFQI8FHvAeU6VXnrjWSSVHcnUz61esb5KYmy6G22xcIJ7rqFJA/eCiCj7R5mrzwJyCbZIdxApeXuGUz2af2ju4fLRP7VJtGcxOYt+BuV13ihC/8Ac28wXlg97x7NP1z57efStEcI8CWuGt5bdsBREKdVBWv1V4fqiB5VPNNBICUgAAQABAAGwAGwr7pYsKKKKIQoooohCiiiiEKKKKIQoooohCiiiiEKKKKIQoooohCiiiiEKKKKIQoooohCiiiiEKKKKIQoooohCiiiiEKKKKIQoooohCiiiiE//9k="/>
          <p:cNvSpPr>
            <a:spLocks noChangeAspect="1" noChangeArrowheads="1"/>
          </p:cNvSpPr>
          <p:nvPr/>
        </p:nvSpPr>
        <p:spPr bwMode="auto">
          <a:xfrm>
            <a:off x="0" y="-1119188"/>
            <a:ext cx="1952625" cy="2333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9" name="AutoShape 7" descr="data:image/jpeg;base64,/9j/4AAQSkZJRgABAQAAAQABAAD/2wCEAAkGBhQSERUUExQWFRUWGCAaGRYXFxcYHxkdGx4cHRobGxocHSYgGBwlGhwXHy8gIycpLCwsGh4xNTAqNSYrLCkBCQoKDgwOGg8PGi0kHyUxKywpLCwsLCwtKiwsLSwsLCwtLCwsLCwsLCwsLCwsLCwpLCwpLCksLCwsLCwsLCwsKf/AABEIAPUAzQMBIgACEQEDEQH/xAAcAAACAwEBAQEAAAAAAAAAAAAABwUGCAQDAgH/xABNEAABAwIEAwUEBQgHBwIHAAABAgMRAAQFEiExBgdBEyJRYXEUMoGRI0KhscEIJFJicoKi0RUlNZKys/AWM0NTY8LhRPEXVIOTlKPS/8QAGwEAAQUBAQAAAAAAAAAAAAAAAAECAwQFBgf/xAAyEQACAgEDAgUBCAEFAQAAAAABAgADEQQSITFBBRMiUXHBFDIzYYGRodE0I0JDguEV/9oADAMBAAIRAxEAPwB40UUUQhRRRRCFFFR+L4/b2qc9w820nxWoJn0B1UfIUQkhRSwxfn9ZNyGG3rg/pBPZoP7y9f4aoWO/lAXzkhhLVun9VJdWP3l93+GkzCaMrmusRaa1ccQj9tSU/eayVf8AHV6+SXLq5VPQOqSP7iISPgKh1OlR92ekkEn5nrSwmtbjmFhyDCr22nwDqFfcTXErmzhY/wDWt/ALP3JrKyVr6eBOwG1Cs2uo6HcdfxpIZmpU84MJP/rEf3HR/wBlfQ5uYV/8438nP/5rLeVZ2VJnQDWfTzFfkq1OYQdJ8fMaUZhmavY5l4Yva+t/3nAn/FFSlvxLaue5csL/AGXWz9yqxyhpRI2101j5+nnQ2yokQkGZA0BmN6ITayVgiQZHiK+prFbGIOtQUKW3OxQpaPuNWLD+aWIs+7evnycKXR8lg0sJrKis74X+UHeo0dQw8B1KVNKPxTKf4au+CflAWTsC4bdtz1VHao/vI738NEI0aKjsG4ht7tGe3ebdT1yKBj1G6fiKkaIQoooohCiiiiEKKKKIQqj8Zc3LOwJbBNw+P+E1Byn9deyPTU+VUjm/zVVnVZ2aylKCUvOoMFSurSVfVA+soazp0Mpda50Bgf6+ZpIZjC4h554g/IbUi2T0S0nMuPNxUwfNIFUC4vHHVFa8zilalayVqPiSoyTVowDldd3KQ4EBCJjM4Y85y7n/AMip9GF4bY3ItLhtVw4QkLeUoIbRm70pQNRplB8iaqPq6wSq+ojqBHBSYvrbBXnlZUJU4okABAKpJ1iRoD5GrRgvKS8fTm7MNp1/3qskkGIy76eO1OXOlhH5sENJBzBLYQM2hHxO3ypJ23Gd23druQ64toOwuSSMilzlg6JBjSqFOuu1QbygBj3kjVBMbjLKnlI3btrVc3gQEkKV2aM/cSJkTqFz4VCG9whtUBF3cmD3ipLYUo7KCQSQR6CmVagXrQcQ4ChwEhK1AkAzMjxECPU+FKHAsZbsnngtsOFKiEGB7ySROu2n31Hpbrbw/mEkjsOI+xFXGO8tvDT2HXBWlmyHbhuEodWTmUNUqT+tmCZEdTXrwlxfmvPZ7qzs21lR/wCCEkudAdxJ6VAcLYkLjF0P6NxK1ZSBJA+WuxqzcxMADzXtzSkpeagmDlJQkkBU7lQ7utFuxbfJfPqHBJPpMRc43AcCdeP8YOovGrKwYZ7VKpUQ0lQSpWhygbQk9419cccSKsUMBFvbLMrQVFoajZQCRsSZ/wBGuDlLhKFtu3a3FKeJUkiTnKYBJHiSoj7a4+blyDc2yEKlJ74AOhClJCTPjoagRUGpWgDO0HJ55OI7qpaM2wtrZxpA9nYUC1BhA21lIBE6ER+8K8L7gjD1hRXatiQAVAZSAmYykbGB0r4ZtiEiXgE6EjNBGURod907eVc3E2NC0t1vqcnMn6NJM98bACOve+VYqvabMIx5PHJlk1rjJlG4ywjBmHg1+cNqMElqFpSNijKo6TvNdFzyVzIzMXIhRIJcbUAlGhREak7TVGewdTto7erUJK4SkHXfv5huAJEfGnbwljCbm2aUFZVFASUmSBlASqD18dK3tVbdpa1KOSehzzzKqKrk8RPYty3uWVKSEJWqM+VpYWUpG8oPekjWIqsvWa2lCQUq8CMpAHUg1Y8Z4gUnFl3KVd5D/vSdknL9wpicxuM0NNMFKGbrtZJS8kLGQgEDoQTO89Kv/abkKKV3bh8f3ItgOSD0iatcRW2sLSVIWk6LQooUPRQ1pl8Jc97tkhFzF035wl0DyUBlX+8J866eLuC8NRboczeyrcIgIzOpBKAqFIOoAHVJ08DVExDgd5DRebLb7I0LrC84HmpPvJ3HSpqdbVaAenz/AH0iFCJprhbjy0xAfQOd8e80vurT6pO48xIqw1ilm9cbUCCQpOygSlSY/RUNRTv5Z851OLbtb45ishDdxEanRKXRtJOgWOsSOtXIyOeiiilhCqrzN4mNjhrzqDDigG2z4LXoD+6Myv3atVJr8ozEPo7Njopa3D+4Akf41UQiQCf/AHP+vGrxhHAa02i31ApuC2S02U7RBzk7SU5oHmKhuDMJ9ovWG8gWCsFSVHQoTqv7Kfl0ox3UhWUAAayBEDyIyzt41h+Ja9qSqL35PxJqat/MS/BvMdy3KG3VEtgnUiVDMRmknUjSoLiu57W+uHEq7ROec4kjL0J8hoKm+IMCabxRTKxDL8KSrbJ2n1h5JX0rr4U4MW3cutXDcpU1oZIQuVAjvDfuyYqcNRVm8cEjPzG+pvRLdhmNtP4bmCFdo2z0AkKSIVt4kak7STSuwTFUoYeZLSnS8Nh9WNlaayDtV24T4UvWWbptQS028lSErJnUHeBqEFIMkxUhwDhTNt2gafbfWUjOcpATqBlB/RjMaoo9enFm31cgjH9/MlIZyJVuX/ECrN8sXCVIzwEhYjKoqEkeokV0YBh6RjrjakjJmUYKQQJTOs6DST866MY5nNKcCjatuFOmdxJVKQTESO73pOldvDWN4heOpdFslNstWVawlIE7TJ1VBI+GlSPv9Vu3buGDz3/KHHCk5xOTivgVSH0XGHpPeIltMAheoJAOgBIVVnxfCHH8MUlbZFytuFIGVULTsJmACEz99K5h68uHnEpfUFtySVulA7pjQyBOlX7lnhL6C6tb4dkISUoX2hSSrQqmRsTUWrR6qldmBK4I65P5RaypJUd5LcucFctcPUl/6J1DxWIUhUpIR1BII0IifGqvx3w47cXDdxbdkUISlGXtUSIM5svQSdaufF5cRY3OYgp7FQUnLlAnLqI3jN8YilFhvDoVaG5N2ltUK+i+sSJgb7Ej7aZoc2s2pJwScYxkcxbPSNksSGMYUASlJGQxJRGuvz70j0qQ40wm/vPZWENHs0tpKyFIjOqMxVJB0j7TUZw1xo8jDLlRglooS2pX1c8g6xqd4rgssBvXLJV97SpCE6hKlLkpE94EaRMirPlsr7iEXBwOOpI+YzdkYyTPbG+Wr1vbKdQ8FoSnMURlMT3tjEjTTepDAcb7LBicoSpIWlDk9Sv3RGoOsz1ipnAOMVOYYt9cKU0koVmQkjMB9H5kq6+lfvC2GIxOwUt5htCS7olhRbzxuop6HoOmtQWXOayNSOFYcj+u8eFAPo7iUa3wJw4S69kMqdC84AMoTKVT1SAo6+M1yYNcm6vbUKEpbyJI3EN69eh/Gmze2lrYW4t1rQ007nCC6CrcCQSPDRWulVfAOBbix9ofypfHZQ2GzmC8xnaNDABqxXrQ6uTxnO3PfPEY1ZBGP1kbzMvvasQRbNZlJQEoASNySSogeQ09BXzj2D/0Q4w/aOOZjooLA1KdDp9ZM9DUVwpifst/29yHErTJGZOuZWhkHfuk138QYu7jN42ywmRMJH6ImVKUfQTUwRqylY+4B6j2MZkHJ79p28Z8PourFrEbdrI4sAvtoT3TJUFLA6Qoa+RpfZo2O2x8PCtJ21kUtNslCciU9mUAAwkjKrr3pJk+VZzxayLLzjatC2opI/ZMfDpTfDNX5u5PY8fH/kW6rbgzWfBON+12Fs/MlxtOY/rjur/jCqm6VP5POLFdi8wTJZdkeSXBmH8QX86a1bMhhWePygbzNiTaJ0btxp4Fa1E/YE1oesxc5rgLxm4j6iW0mPEIBP2mkPSE7eTlmFXi1E6tt6bfXMK38qb5YSpXvCQBtp0I+yR9lLHk2pEXByqnMgAjpoZlXQTrFR/EvG1y7dqt7ROUoWsJOUBahpqonaCJrlNZp31WqZV4wBLtbBEyZYONcItnEJcuLkoDajlSkDOQrvZB8Z+VVzEOajrgQzbogSEoKyFKmMo0GgkeM134Nwy+9naxFedMoWkleYqUnUiTJAyykz4iK5+YnDVuwy0/aoCC0oTCYkE6EnrCo1/WqekUqy02Hce3tGtuwWUYkraO3SbC7N+6YKTkTmGbNBEd0QBIGnrS8wsv2aGLxqShSlJUOmZO4PkUmZ86Yt5jbdxg7jhBlTSklX6wMGfAayPWqPw9w/e3VvkbVltSqCVEQTpOUbmDGtT6UgK5sAA3cjoOmIyzqMZ6S/45bMXuGLcZypJQVZYHvJ1ju9R3q4OU12ly1W2VwUqICJUCQYO42lWX5VxcGYfd2jqmLlBTbEytwkZElQ0g9QrQEDxrywS0tbFbzq7hteacjac0plWhPj3dfDaq1lWKnpznkFe/6R6/eDfvKm7hGa/eaW4lgBxUqVqACZA9Y2q98uU29tcuITddqpYIiDCsveCh4wknTeZqrcQXNhcPLdU46klSRlSBGXxE0YXxNY2i0rYZWXETDi1Gdz0GglJir96PfTtwckdMd/kyNMK2Y0eYNv8A1a/J1LekSAE5hE6ydhVB4R5bNXlqh4uLSVTOkBBE6zGskRFc15zQDiShbCFNnRScyxI8D6V1YXzL7FnI3ZpSicwA7TKnoZ01kVSp02rooKIOc57SR2rZ8k8T35h4Ii0w1hq3PcDkvbmXIMKUrYazAqXxTGbf+hOzbWlK1MBEE9ZQVAAbT3j8TURc8z7d5C232JQswUJVpB+tJHvjSDHjVft7TDVqkvvNoI9yAcqtoCp7w89N6mSmxkXzwcqc++YwkAnb3nm68G8HQkHvPXCiR4JQIn5mKafBOAoRa2/ekZAokGNVQqqRxDY2t8GE2tw0y2y2Uht2QAZBJzdZOs12cLYTiLD9ulDqVME97I4lYCRKdUnUA9Kbq1F9PDbTkkgx1Z2NzDjpJvcZt7NOobKUHqInMs+cITHwrwx/Hbi/v/ZbElICiJClAKKfrHw72aPWurh3BnBit4+40pIZSpSAoEHX3Snx7oV86jeVuIsIunn3nEtriUqUrKIOYr9T7vWnBVRPSM7FGO/LRpJJ69Z82Fy81eIs8SQlwFWvayrLKTlUk7+GlMFhFjavC2aU224pAgZQN1EwpXiRGngKqzGL2N0tV0W1dvb98krVBSlX0cjr3dDPiKp7bLuK3rilOoQpaie8Y8SEjygRTXo+0/fyoA9Q7Z+IoYV/nHw2yhIUBlzQfHqNp9aSHNKxDeIOxEKyuAJ0ACxPxq68CoxG2ufZ30TbpkqWTISEzlCfinbyqF5ytjtmFaSWik6yRlUREfjVbw+v7PqtmQcjtH3PvTMlPyc7yLm6b6KaQv8AuKI/76fVZp5FXBRi6AD77TiTHkAr46pFaWrqpSEKyRx5cZsWvT/11D+6Y/Ctb1jriJzNiF2rxuHD/GqkPSLGfyfuoZuBGaXQdojukaj4H515cXcAJW85dIuAwDq4VhUTtKFDxj3fl4V78qWh7KZMFTiid9hB3G+xHxFWLiHBkXFutp58ts6HOe6BlMifjPnr5VyFuoNetYg45weM8fEvhM1jIiq4k4eNuwlxd52rrhhLaToU9TMnQaeFX3h15NxhKRdALQptYK1KAI1OUx5Qk/ClniDNowSkLVcnaVdxAjeIMn12ridxR+5KUZsqdEoQBAAJgAAb771s2aY3Vrz0Oc4x/ErB9pI/iW61dsrS1dtXrlVwlwhRDKMoSeozqOoVCZjw0qNveMnsn5owWGEACUBUA9SVHYmmDgnK21aALgLzg3K9umydq/OaTQThrgQkJTKdB3evgKoJrKHtCAFsnkngZ98Sc0uFz0xEvf4088T2jqjJ1lSj9lTPAnDSL58turWEpTm7vWOnlVcJ8RNX3k5b/niz4NnSYiSNa2NW3ladinGBKtfqcAy+23LGwQJ7DMR+mVEGN51pP8aWaGr64QhCUoCoSlMwnupOnzrRjjgGnXw8qzxzAM4ldH/qn7k1ieDai221t7E8fWW9VWqKNolcV8K1/wAGso9gtcqQAWUaAfqisfkVsnhhjJZ2yTqQygH+6K6mUMTrdw9tYhbaFDwKUn7xUNe8vcOdnPZW5J3IbSk/NMGrFX5RmGIvL/kfhjk5W3Gj/wBN1WnwVmFUTjrl1/RiELtb13MslPZrjVO57yANJ6RT1xG+Qw0t1wwhAJUfKkVxzxeb91JCMiGwQkTqZ6n1qC9wBgy7o9Mbm/LvIy/xzFcPLYuO8lxIKDKV5k9NRrt461EXN1YXau0UHLZwkdolHeQdpUkHVO1PLiTgo31kwEqyvNNjLMEGUiUk9PWkXiODJzFC0wpJIV0II3HnVZ6krO4DbnuJNXp/PB2nkdpL8U4YluyQiwTnYUrM64khauhSlwgTAM9IqM4bwi1umOyU4WblKzkOhz54gE7QCPXWuGyQ/aL7W2cJI6euh02NSVtj1k+8hdyx2DiVgqLWiVxqcwO0nqBUWGVCFJPfI6/qO8r2UsjeoYjhwPDXLZlhpThUpI75UfrqKZAO+8wPOltzfGY26j70KSdANonXrrP200Le/bfyFCipCoUlYKVAkGJHgZqhc67VKW2SkgjtFA+XdJ+O81z/AIe7fbAW6nMmtAFeJVeTX9tW3o5/lrrUdZX5On+u7XX9P/LXWqK7WZwhWMcSdm6fPi6s/wAR6Vs41iy4OZ90j9NR/iNIekDL5w7x83Y4eEBJW8VqIAMDeQSem50FVbH+Lbm+XLrhyzKUDRKfRPj5nWr3y74AYft+3uE5yskJSTACds0eM9a5OKeUi2u/ZytImW1Hvabx0IHzrErv0aahh/vz1P0llltKD2nRy64MtrmzWX0BSlLIzBRBAEajwg1DcQ8v3rFfaoKnGEqBzjdABB74/EaUweVRmwSMsFK1A7bz86n8bci2fMCA0s69e6Zms5/ELatUy5yM9P6lhaEasHvOxt8HvJIIVsR1nr6VT+biv6uV3o7yR660qOGOObiyUC2rMg7tLJKfh+ifSrVxfzCZvrAtwW3c6SUHXbeDTk8Lto1KMOVyOYrahXrI6GLYimRyXam4eMEjs4J8NR86XECmdyWAzvkb5QBrHXqK2fEjjTPKWn5sEbLg0Hiazrx6IxG61/4pPzArRTnjOkbfeazjxwmMQuo0Han7YrD8B/Ff4+su6z7okEa2Zw+4VWluTuWUHT9kVjNQrXdzjaLPDm3InK0hKE7FRygJHlXWkgDJmeilyAOplhmik05zGu1Oyl3JlmW+zSU6dJOvgNKY/D/FLdxbpdWUtq1CgTEKTofhUKXo5wJd1GhtoAZh+0+eO8JcubF1tr34BA/SgzHxrP62yFFJ0IMFOoIIOo8a0mnGGTs62fCFCktzIdBxBRTlI7nuxqfOotQFbBlvw2xlJrxx1jptHUt26CshKUtpknSO6Kz7xRiCX7t5xHuKWSnSNKYnNh9SbO3AJAKoUAdD3dietKRS/T50zUNn0yXw6kAGwmfsVz3dglwd4SeihuK9s466DSmdwnylS42ly7WsFSZDSIGUHYqUQdfIVDXW5PplzUXVIn+pzFRYXtzZErZXmTGqSJ09KkONeNm71m3SNC2pZUkJy+8BBHSOlXLj3l2LJIeaWVMmEnORmSo7HQd4Glbj9pCgQIkHpvUopHmhnHqHeZN1aGovUePaTvJgzjVt/wDU/wAtdalrK3Jj+27X9/8Ay11qmtCZc/DWLQPpnP2j95raZrGDwi5dHgtW3ko9elIekI8OWD4XhzY6oUpOp6A6EeG+1W50DRPQ/dtHxqlcpFD2AnX/AHyunp1+t61cnPmPGOvpXn+tGNU+PebNXKCZ5tOI3rO6cU0spAcUFIk5SMx0j8avlzzTYurR5tcsuqbIAgqBJEQPDrvSuxUQ+6P11feaj1nauys0VV+12HIxzMpbnXKwWI08DU1wjapcv7ZC050qcAUk9R1+yr9xFyqLrTbtqAlfZpK2iYCjAmD0V99VbgLCXWsXZbdbUhSColKgQQAlVJ9srtpdkPIB47w8tgwDCWjirlCe87Z7aksq6+OQ/ga8eUFitu6uEOBSCEAkK0Ik/wCtabsgnbYQfLypKcwcbdtsYW4ysg5EddCImPMeVYuk1V2sRtO3twf2lt61qYOI6HV6fhpJ8KzjxmsG/ujOvbK0M02eF+aFvdQ28Qy5G591R8v0fSlFxcmL651n6VWvjJ3qXwjT2UXOtgxx9YmqdWQESIIp8XPL+/eSCFsrkAhSn1kAdIGSNBFIhA1HqKZ/CvFLtq+2rOrsxopE6FJ94RtNbl204DR+hFgDPXjIlgf5V38ykM6IIEOq33k90b0I5d4ioEFpoTB1eSR9m9M+34nt1oCkvIiP0gD8t58qVvFHMm4VcLFu6pDQ7oiNY667TUb11IMkS1Tq9XaxUY/UT2VyvxDfJbegcOg8u7UdjHL6+YaU64232aO8rI4CQAd4I1ArgXx3fFJBuXI9R98VduF8QuF4beLuitaVoORS+oKSDHltTFFbcAGTWPqaxl2Bn49zWYU2lD1qhcRopSSAQNwCjQ1+scx7DOJs2UkfWhsnbp3N6q3L7hq1u33BdqIgDIntMmYnePGNNKYf/wAHMNggtL9e1XPzmpE8xxnd/Er3HTUttKH9z/ch3OadoQD7IgnpOQ9dPq6V7q5vJAGRlOvTOdI/d6V2Dkphw2Q5/wDdUaVHFGAuWLq2lIVlSo9kspMOJXtB2JAocXL0Of0i0nR2nBX+TL65zmbWcqmWlCdiokeuqYpccxuIGLpaVstBpU65JhQgyVaaKHd285qz8uOXXtxU7dNFFukQhIlBWrqo9SP51Gc7cDZtHbdlhGRsNKVAMiSqCfGfP0qWtXPLGVtS9CgpWvPvkyF5MD+u7b0X/lrrU1Zd5INZsaY/VS4f/wBah+NaiqeZ0KxriiIvLgeDyx/GenWtlVjriBGW/uh1D7n+NVIekI3uUpHsPh9KsaHTprH1TVyfUen92en8zVD5OuH2d5BVP0pITp4CTP1pNX1R8tvtrgvEBt1TfM2KPwxMzY2n85e/bVv6muO2t8ziB+koD7a68aeBuHtd3Ffea88JGZ9kAEntE6DfcbV3C5Ff6fSY/wDumnLRMISI+qPOIA3NULmni3s6WHme68lyAuAVAQZBPUGr6XQlInXQDzpZc5bsKbZbA1KyowNdB1FcZ4cu7UjI45mtb+HkdZ0cK8323iG7odk4TAcHuGf0v0fXaqTzScCsSdKSCnKgJI8kDr6zVSWnwFXDhLg9F7auFa1NuJVDRMZVabGfPqNq6VdLRpLDevA6EfMomyy1dhEqANMSz5ai6w9p9olL5BJSoyF+EHp8apWMYE9arLbyYPQ6EEeII3p3cB3jaLBmTl7vuqIEeJ9Kb4jqHqrV6veGnp3sVaI+5wxxl0NuoKVBUFJ9eh61aJ3/AJUyeNW2HbZRWlCyBKFAiUmdIO+tLYoV1CvkahTV/akDYwR1m1oaTTuzPoLI0Bj00ojWvwEnZKvkTX5J17q9P1TS4M0RgdJLcKWbbl20hwwgq1nUGOlPPHm0iyeGkdkqI0AGXSKzyhS0kEJUCIIMEQfKmRhHGa38Ou0PqAWhspTAgmRuR11q3Q+0FTM3W0szK4i4GgFaM4Vulu2bC3B3lNgmevgfiINLHl/wG3coTcOlWQLgISN4jUnqJ8PCm8hYSIg6DaDt0ipdOhUbj3lTxK9XIReo6z1r8U2DuAfUTXx7QIGh18jX3nq1mZM/QKQv5QY/PGfAW58vrn5+lPgueR+VZ95/3iVXzYH1WIJIPVUiJogZH8g25xf9llf/AGj8a0vWdvydLMqxB936qGCD6rUmB8kq+VaJpYQrJvMnDewxe8RsC52g9HAF/wDd9layrO35QOGdniTT0aPMgfvIJB+wooiGd/I95SnrhAKUkhKoyAyI0IB934U5F4WpX10wdx2SDPzpH8jsVKcRCDJ7ZopnQwUa77xE1oMUwopOSI4EyC/2VTuey/8Axmf5V6/7PjTVGkEfQNbjroKmaIp8bIi5tkMoLjrwQgalRS2kD4xSYvrz2vEu+e0QpYQnYSgbRG1WHnFiLvbttTDeXNHRR8/GqtwYkG+t822eKoORvCgYm5paNtJtJySOJzcacPG2uVISVBv3kgjNE9JI1qHS+4NnSB0ASAPlWjcfwJp9haHEgpidd9Ntazq9AUoeBP2Gm6hdpljRWi1enIng6pShBUD4SkEj08K/UvLAEOHwgpFfYFAT1qtntL+wTmvblSEKOdSh1BiKri8QXOi1fM1ajhSrg9kkgKXomdB9lVjEcLdYcLbqChQ6ER8vEedXNMVIwesw/EnZXG0nGJKcNYU/erW205CwnMMyiAY6T09a4MQTcMLLT2dChoUqJ/0RV05MoHtL0iT2fj49KZmN8K2942G3klQHuqnvDzB3B8tqoajxFdPqDW49PHyJWRLLE3Bj+8pXLLBGn7NS3mg4ouKAUreABAGuka/OrcOGbVsFQZCTtAUqY6g661VOEMeYsHHLB1akhLhKFrGWSYiSPdP2Gr5cHMhSwUkhBKZI6A+FZGte0XkgkA9PiW6W9HJ5iBVxleIJQi7fShJISlLikgCTskQBXZw9xVeOXLSDcPKClAauKnXz6VVp6+dTfBjavbWMsTnHWNK66301n4mSDkzQjFskhObMVAblajPjJnWlxzXxNbK2gwtbUgg5VK1g+tM9TJOk/H7h/wCaUXOJJDzX7B+zwrk/DLWfVDJ95o6lQteQJSzxde6/ndxrv9Kv8DXHdX7jys7ri3FbZlrKjA8yTpXLHWvRI0GldlMuPb8nDD4Yu3/03Etj9xJJ/wAdOSqFyRwvscIZJEF5S3T+8qEn+4lNX2iLClP+UTgxcsWbgDVh2D5JcEf4gj502KiuKcEF5Zv26v8AitlIPgr6p+CgD8KITKfDWK+zXDT/APylhXXUfWEj9Wa11bXKVpStBBSoAgjqCJH2VjRLSm1FKhCkkpUDpBGhFN3h3mktvDmGQQl1CSjtFQYAJCe6N1RGp8qY7BBkySmo2ttWNviTiRFo1nV3idEpG6j69B51WcK5pJW4EvNBsGO+lWYAnbNS0xXiM3CwXnu1XlyiRlSPHRO2sefSo5F0Ae8rNmVJOo8gAI2qg2osLZXpOgq8MpFeLD6vnpHzxZwwxeskODVIJSsGCkxPxG1JnhBn89ZTP/E3HlXR/t6+pBbFy5kjJlyoGkRE7nTrXHwtiTTd7bqJhCV6nfpvSvYHYHGI2nTPTUwLZ9sS28xeOXS47apAQlMSoZsx0nTwpdZNaaGN8PYddPLfVfKQpw5oSAQNIgaeVR/+xeGx/aCtZg5RA9dPvosQsc5H7w09qVJgKfz4MqOB8Mv3ayhhGY7lRMJSPEnb4DWpPiLl5c2bfauBCmwQCpBJyz1UCBA86ZfCFxY2TJZRcoX3ipSz3ZJ+zQDpUnf8TWLjakOPtlCxlI11B+FSCmvbyeZA+su8z0qdvxEvwcn89a6QT9gpi4tw+xctlL6AoRv1T4QdxVdZ4Xt27ptdpcB4JV3kLEkJT7xCgIPSrtl1n7fOuY8SLVWgqe3aT2lbe37xX4PZW+EYktpbpyvNgpURomSdCfHTemQl0ESCDmiCNR5RSX5w634PTsU/KVVF8NcxLqzTkSoLbH1FCY9D00q7b4e+rqW4H1EDOe8zEvFTFCOJ58w1f1g/JnXfx0ro4Z5gvW6S24S80QRkJgpn9FXh5VF8SXZuH13GRSEOmUkgxoACAaiWtx11GnnW4tCvSEcZwBKe8hiROq/wpbRhaVJJ1AUDqDqCDsdKl+Xo/rBkRMkg7aCN9fCncxhDdxattvIC09knunoSOh3EUuXuE04VfMvqWfZyvRWmYaaBX6vnWcniKahHqxhsHH5yY0FCGPSN7NGhAI8QNh40necjn50gTolvT49D4U3rO4StIKFBQVqFCDuOvlSh5yKHtTY8G9T1Ou5rF8JBGqwR2Mt6r8OLnITMa112Vgt51DKRK3FpbSBuSogD765mhqdY8/GmbyH4Y9ovzcKB7O1EidQXFSE/IZleoFdsJkzQmG2KWGW2ke62hKE+iQAPurpooojoUUUUQmaedvDHsuJKdSmGrodoPDtJ+kHzhX71VzhfiFVu4ISghZEykdPXpMfKtGczOCxiViptP++Qe0ZO3fA90+ShKfiD0rLGVSSpCgUqBgg6EEdNfOmsMxVba2ZongjjJl9YacYbQrZKglJzTrqY01/CrbePMICypCO6JIypB2/lE1mzB8QOmsLT4H7an73iV95BStwwQAY0mPE1WF5XIbrNU6PzMPWeDLa7zPTnVFqyUZtNEgwOp01MV68ZXSbjD7Z8NoaUtw91IG2UxBAERApdoRr4/bV64gZKcHs8xIOb3TpMg9KiFjMrZls6eup0K9cyH4X4Hu79tTjTrbaErKe+VSSNx3QdNRUo5yXxCCRcsknoSuPtFWvk3cJ9kW3nGcOFWWRIBA1j4UwamrpQqDiU9Trb0tZQ0zHilm/Z3KmH/fbGmScpkApUCdx5Vz2aV3DqGEaLdVlBkxm6kj0nWn5xly9t8RyqcKm3UiEuIOoHhB0NefCvLS1sVdogKcdiO0XqdfAbD4U06Ybs9pL/APTPl47yv8Jcs3LVK3rh3tHoKUBKiEpSdDp1MaVNE6RrEeP2VaMSA7JQgnTpVWWNehn4GfxFc744oWxAPaR6exrMsxiU5xH8/T49iifmr8KoWY1eecKovxrIDSfvNURK9a6HQ/46fAmZd+IY6+AMAbfwtCHkpWlRUde9EnSOqT6VWuOeWnsqe3Y7zIIzJJ1SSftG1XLlQv8Aq5EgEhRG3nIH/mpDmF/ZtyOmSddyZGvz0iueGrtq1pUHgtjHzLvkq1W7HaSmDvA27RBBHZp1CgYAGu3WdKpnOKfZUCZHaDToNDHxpZ8McZv2SwWzmT1QrUfDw+FWvjXjxu/s0IQkpWFBS2yJggakK2I/1FTp4dZRqlfquevt8xrXq9RB4MrfCvGtzYKhtWdonvNKOh9OqT5ivvjviVN5cBxExkSO8IIMajzAM61W1rr7aSYzdZ0roBp6/M83Hq95T3tt2npPoJ0AGp8upOwA8a1Xyy4PGHWCGyPpV/SPH9dQ29EiE/AnrSb5I8GG7vPaXEyxbmZOyndMo88vvH0T41pCp4wQooooiwoooohCkdz25fZT/SLCdyA+gCddg7pt4KPjB6mnjXw60FJKVAFJEEESCDuCOoiiExvYvSQR76emgBT1qwWd0FiR8R4VI81uWhw17tmQVWrh069mo/UUfDwP4iqXbXRSoFGh6p8R/OoLqd/Mu6PVmk4PSOjlTgTbzq3FwS1GVJHU9asnN5oexo8nBGnl49KVHCnFamHQ40oyDC2/EeB/nTN40xj2rCW3spTmUnuzMGToflUKnCFO8vWKTqFsBypMXWBYou2eS43ooEDSDIPTWtHNKkAnSQDSw5dcAtrQ3dunNMlLcAAEHQnqaaNS0IVXmVfELksswvaFFBoqxM6cuIJltQmNKrK0kSd/sgVY8WH0StJ2+8VXXdTrpH2nyrkfHvxl+PrNHR/dMQXNr+0F6z3U/DSqWjerlzan+kXJ/RT91U1NdHov8dPgSlb98zQfK9EYe1qNQToT4n5GunmJ/Zlztq3+I0/GvLlu0P6Ot9IJSTp11O/30cyXgMMuPrSgR01Kkia5A867/t9Zpf8AD+kz3FWrluhPtoLkZEIUSVRAEdZ0qqZuvwrrtFqSFGYBACo6ido612tqF0K+8yQcHM7sfDC7hSrdJQ0ToCdJ/V8vWujhLhZ3ELlNszoTqte4QgbqP3eZIFcOEYQ9ePoYt0FbizoPAdSTsEgbnpWo+XvAbeF2wbSQt1Wrrse8rwHgkbAfHc09V2gCJ1ktw5w+1ZW6LdlMIQPio/WUfEk61J0UU6LCiiiiEKKKKIQoooohOXE8NbuGlsvJC21pKVJPUH7j1noazNzI5ZvYW6Vt5nLVR7rkSUfqORsfA7H7BqOvG7tEOoU24kLQoQpKhIIO4NEJjNi4KSFJMK8aZnA+K+3oRhzjnZDPnBkeHupnqda8OZ/J1dkVXFmCu23UmZU169VI8+nXxK6tbmCCFFKkkEHqkjYg0w1g8yWu5q+BNkYdYJZaQ0gQlCQB8K6aU/LbnAl7LbXqkpdA7r2yXOkHwV6702AacJEeeZ+1+GiaDSwnJig+iV6fjVacWZAjT7qs2JD6JXp+IqtLRvXIeO/jL8fUzS0f3TEHze/tFf7KPu2qkpq7c2f7QWBsEJHrpVJFdJov8dPgSjZ98zRPLd6cOt8w2RE+QJrk5o3qBh7yMwSVZUgHYnMDA89JnyqDwjjVqyw5hJOZ3JIbB7xJmCYmBS7x/H3bpzM6rYQlImEDwFYdHh7vqjaeADn55lp7lWsL3xIhCIrvwTBXr19LFsgrcV8kjqpR+qkdSa7+EOCLnE3uzYTCARndIhLYPU+J3hI1P2jTnBfBFvhjAaZEqOrjpAzOHxJ6AdE7D1knp5QnJy+5eM4WxlTC3lj6V4jVR8B+igdB8TrVsoooiwoooohCiiiiEKKKKIQoooohCiiiiE/CKUvMnkki4zXFiEtvRKmQAEOH9XohXlsfLq26KITF91buMLLTyChSTBSoEEGmHwTziubOG3yblgad5XfT5pVrmHlTj415c2uJIPapyux3XkjvDwn9IeR+EVnXjLgO5wxeV4Zmye46nUH+R8jRiJNO8OcT2980HbdwLT1GyknwUndJqVrH3D2Pu2zodYdLbgIOYEgGDstP1x5GntwNzlbuSlm7AZeOgcGjTh20JMpJ8DSRYwMUP0Sv9darJJEknppPhVjxlUNK+A+2lpxJxvb2qYUvMf8Alo1UojYeQ9ftrlvGKnt1KqgycfUzR0rBUJPvFvziI9uEDdpMnx1V/KqQ23PpU3xNjK719T6wEiAEoHRI2HrMmo2ytXH3EssNqccUYSlIJJ+Hl410OkqNVKo3UCULDuckTzW6B5fGT/7VdOX3Ku4xNYdcBZtJkuHQr8mx9b9rYa7nSmFy95FNs5X8QCXXdwxMto/b/wCYry939rem6hAAAAAAEADSB4CrMZOHA8CZs2Us26AhCeg3J8Sd1HzNSFFFEWFFFFEIUUUUQhRRRRCFFFFEIUUUUQhRRRRCFFFFEIVz3+HtvtqbdQlxChCkqAIPwNdFFEIguYPIhxrM/h+Z1G5YPvpH6h+uPI979qlQt5SVFK0kKSCkpUnUH0OxralU/jflfaYkCpxPZvxAfRoryzDZY9dfAiiEz4OYF/7P2BuXOz2hUFQI8FHvAeU6VXnrjWSSVHcnUz61esb5KYmy6G22xcIJ7rqFJA/eCiCj7R5mrzwJyCbZIdxApeXuGUz2af2ju4fLRP7VJtGcxOYt+BuV13ihC/8Ac28wXlg97x7NP1z57efStEcI8CWuGt5bdsBREKdVBWv1V4fqiB5VPNNBICUgAAQABAAGwAGwr7pYsKKKKIQoooohCiiiiEKKKKIQoooohCiiiiEKKKKIQoooohCiiiiEKKKKIQoooohCiiiiEKKKKIQoooohCiiiiEKKKKIQoooohCiiiiE//9k="/>
          <p:cNvSpPr>
            <a:spLocks noChangeAspect="1" noChangeArrowheads="1"/>
          </p:cNvSpPr>
          <p:nvPr/>
        </p:nvSpPr>
        <p:spPr bwMode="auto">
          <a:xfrm>
            <a:off x="0" y="-1119188"/>
            <a:ext cx="1952625" cy="2333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219200" y="685800"/>
            <a:ext cx="6934200" cy="769441"/>
          </a:xfrm>
          <a:prstGeom prst="rect">
            <a:avLst/>
          </a:prstGeom>
          <a:noFill/>
        </p:spPr>
        <p:txBody>
          <a:bodyPr wrap="square" rtlCol="0">
            <a:spAutoFit/>
          </a:bodyPr>
          <a:lstStyle/>
          <a:p>
            <a:pPr algn="ctr"/>
            <a:r>
              <a:rPr lang="en-US" sz="4400" b="1" kern="0" dirty="0">
                <a:effectLst>
                  <a:outerShdw blurRad="38100" dist="38100" dir="2700000" algn="tl">
                    <a:srgbClr val="000000">
                      <a:alpha val="43137"/>
                    </a:srgbClr>
                  </a:outerShdw>
                </a:effectLst>
                <a:latin typeface="+mj-lt"/>
                <a:ea typeface="+mj-ea"/>
                <a:cs typeface="+mj-cs"/>
              </a:rPr>
              <a:t>Questions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        Activity Required Standards</a:t>
            </a:r>
          </a:p>
        </p:txBody>
      </p:sp>
      <p:sp>
        <p:nvSpPr>
          <p:cNvPr id="6" name="Content Placeholder 5"/>
          <p:cNvSpPr>
            <a:spLocks noGrp="1"/>
          </p:cNvSpPr>
          <p:nvPr>
            <p:ph idx="1"/>
          </p:nvPr>
        </p:nvSpPr>
        <p:spPr>
          <a:xfrm>
            <a:off x="-15240" y="1366293"/>
            <a:ext cx="8382000" cy="1526572"/>
          </a:xfrm>
        </p:spPr>
        <p:txBody>
          <a:bodyPr/>
          <a:lstStyle/>
          <a:p>
            <a:pPr marL="457200" indent="0">
              <a:buNone/>
            </a:pPr>
            <a:r>
              <a:rPr lang="en-US" dirty="0"/>
              <a:t>An Activity Required Standard:</a:t>
            </a:r>
          </a:p>
          <a:p>
            <a:pPr marL="971550" indent="-514350">
              <a:buFont typeface="+mj-lt"/>
              <a:buAutoNum type="arabicPeriod"/>
            </a:pPr>
            <a:r>
              <a:rPr lang="en-US" b="1" dirty="0"/>
              <a:t>Requires that a specific activity occurs</a:t>
            </a:r>
          </a:p>
          <a:p>
            <a:pPr marL="457200" indent="0">
              <a:buNone/>
            </a:pPr>
            <a:endParaRPr lang="en-US" dirty="0"/>
          </a:p>
        </p:txBody>
      </p:sp>
      <p:sp>
        <p:nvSpPr>
          <p:cNvPr id="4" name="Content Placeholder 4"/>
          <p:cNvSpPr txBox="1">
            <a:spLocks/>
          </p:cNvSpPr>
          <p:nvPr/>
        </p:nvSpPr>
        <p:spPr>
          <a:xfrm>
            <a:off x="-15240" y="3497100"/>
            <a:ext cx="2616843"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b="1" dirty="0">
                <a:solidFill>
                  <a:srgbClr val="00B0F0"/>
                </a:solidFill>
                <a:latin typeface="Bauhaus 93" panose="04030905020B02020C02" pitchFamily="82" charset="0"/>
              </a:rPr>
              <a:t>Report</a:t>
            </a:r>
          </a:p>
        </p:txBody>
      </p:sp>
      <p:sp>
        <p:nvSpPr>
          <p:cNvPr id="5" name="Content Placeholder 4"/>
          <p:cNvSpPr txBox="1">
            <a:spLocks/>
          </p:cNvSpPr>
          <p:nvPr/>
        </p:nvSpPr>
        <p:spPr>
          <a:xfrm>
            <a:off x="453149" y="4917363"/>
            <a:ext cx="2616843"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b="1" dirty="0">
                <a:solidFill>
                  <a:srgbClr val="FFC000"/>
                </a:solidFill>
                <a:effectLst>
                  <a:outerShdw blurRad="38100" dist="38100" dir="2700000" algn="tl">
                    <a:srgbClr val="000000">
                      <a:alpha val="43137"/>
                    </a:srgbClr>
                  </a:outerShdw>
                </a:effectLst>
              </a:rPr>
              <a:t>Review</a:t>
            </a:r>
          </a:p>
        </p:txBody>
      </p:sp>
      <p:sp>
        <p:nvSpPr>
          <p:cNvPr id="7" name="Content Placeholder 4"/>
          <p:cNvSpPr txBox="1">
            <a:spLocks/>
          </p:cNvSpPr>
          <p:nvPr/>
        </p:nvSpPr>
        <p:spPr>
          <a:xfrm>
            <a:off x="1955156" y="2727505"/>
            <a:ext cx="2616843"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b="1" dirty="0">
                <a:solidFill>
                  <a:srgbClr val="FF0000"/>
                </a:solidFill>
              </a:rPr>
              <a:t>Test</a:t>
            </a:r>
          </a:p>
        </p:txBody>
      </p:sp>
      <p:sp>
        <p:nvSpPr>
          <p:cNvPr id="8" name="Content Placeholder 4"/>
          <p:cNvSpPr txBox="1">
            <a:spLocks/>
          </p:cNvSpPr>
          <p:nvPr/>
        </p:nvSpPr>
        <p:spPr>
          <a:xfrm>
            <a:off x="3982366" y="3083738"/>
            <a:ext cx="2616843"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b="1" dirty="0">
                <a:solidFill>
                  <a:srgbClr val="00B050"/>
                </a:solidFill>
                <a:latin typeface="Aharoni" panose="02010803020104030203" pitchFamily="2" charset="-79"/>
                <a:cs typeface="Aharoni" panose="02010803020104030203" pitchFamily="2" charset="-79"/>
              </a:rPr>
              <a:t>Survey</a:t>
            </a:r>
          </a:p>
        </p:txBody>
      </p:sp>
      <p:sp>
        <p:nvSpPr>
          <p:cNvPr id="9" name="Content Placeholder 4"/>
          <p:cNvSpPr txBox="1">
            <a:spLocks/>
          </p:cNvSpPr>
          <p:nvPr/>
        </p:nvSpPr>
        <p:spPr>
          <a:xfrm>
            <a:off x="2366781" y="4185732"/>
            <a:ext cx="4410437" cy="664797"/>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800" dirty="0">
                <a:solidFill>
                  <a:srgbClr val="C00000"/>
                </a:solidFill>
                <a:latin typeface="Magneto" panose="04030805050802020D02" pitchFamily="82" charset="0"/>
              </a:rPr>
              <a:t>Inspection</a:t>
            </a:r>
          </a:p>
        </p:txBody>
      </p:sp>
      <p:sp>
        <p:nvSpPr>
          <p:cNvPr id="10" name="Content Placeholder 4"/>
          <p:cNvSpPr txBox="1">
            <a:spLocks/>
          </p:cNvSpPr>
          <p:nvPr/>
        </p:nvSpPr>
        <p:spPr>
          <a:xfrm>
            <a:off x="6297977" y="3579310"/>
            <a:ext cx="2616843"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b="1" dirty="0">
                <a:solidFill>
                  <a:schemeClr val="accent3">
                    <a:lumMod val="75000"/>
                  </a:schemeClr>
                </a:solidFill>
                <a:latin typeface="Showcard Gothic" panose="04020904020102020604" pitchFamily="82" charset="0"/>
              </a:rPr>
              <a:t>Audit </a:t>
            </a:r>
          </a:p>
        </p:txBody>
      </p:sp>
      <p:sp>
        <p:nvSpPr>
          <p:cNvPr id="11" name="Content Placeholder 4"/>
          <p:cNvSpPr txBox="1">
            <a:spLocks/>
          </p:cNvSpPr>
          <p:nvPr/>
        </p:nvSpPr>
        <p:spPr>
          <a:xfrm>
            <a:off x="3808071" y="5222062"/>
            <a:ext cx="3208115" cy="609398"/>
          </a:xfrm>
          <a:prstGeom prst="rect">
            <a:avLst/>
          </a:prstGeom>
        </p:spPr>
        <p:txBody>
          <a:bodyPr vert="horz" wrap="square" lIns="0" tIns="0" rIns="0" bIns="0" rtlCol="0">
            <a:spAutoFit/>
          </a:bodyPr>
          <a:lstStyle>
            <a:lvl1pPr marL="863600" indent="-406400" algn="l" defTabSz="914363" rtl="0" eaLnBrk="1" latinLnBrk="0" hangingPunct="1">
              <a:lnSpc>
                <a:spcPct val="90000"/>
              </a:lnSpc>
              <a:spcBef>
                <a:spcPct val="20000"/>
              </a:spcBef>
              <a:buFontTx/>
              <a:buBlip>
                <a:blip r:embed="rId3"/>
              </a:buBlip>
              <a:tabLst/>
              <a:defRPr sz="3200" kern="1200">
                <a:solidFill>
                  <a:schemeClr val="tx1"/>
                </a:solidFill>
                <a:latin typeface="+mn-lt"/>
                <a:ea typeface="+mn-ea"/>
                <a:cs typeface="+mn-cs"/>
              </a:defRPr>
            </a:lvl1pPr>
            <a:lvl2pPr marL="1320800" indent="-406400" algn="l" defTabSz="914363" rtl="0" eaLnBrk="1" latinLnBrk="0" hangingPunct="1">
              <a:lnSpc>
                <a:spcPct val="90000"/>
              </a:lnSpc>
              <a:spcBef>
                <a:spcPct val="20000"/>
              </a:spcBef>
              <a:buFontTx/>
              <a:buBlip>
                <a:blip r:embed="rId4"/>
              </a:buBlip>
              <a:tabLst/>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buNone/>
            </a:pPr>
            <a:r>
              <a:rPr lang="en-US" sz="4400" dirty="0">
                <a:solidFill>
                  <a:srgbClr val="7030A0"/>
                </a:solidFill>
                <a:latin typeface="Broadway" panose="04040905080B02020502" pitchFamily="82" charset="0"/>
              </a:rPr>
              <a:t>Analysis</a:t>
            </a:r>
          </a:p>
        </p:txBody>
      </p:sp>
    </p:spTree>
    <p:extLst>
      <p:ext uri="{BB962C8B-B14F-4D97-AF65-F5344CB8AC3E}">
        <p14:creationId xmlns:p14="http://schemas.microsoft.com/office/powerpoint/2010/main" val="111194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3"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5000"/>
                            </p:stCondLst>
                            <p:childTnLst>
                              <p:par>
                                <p:cTn id="20" presetID="2" presetClass="entr" presetSubtype="9"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2" presetClass="entr" presetSubtype="2"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7000"/>
                            </p:stCondLst>
                            <p:childTnLst>
                              <p:par>
                                <p:cTn id="30" presetID="47" presetClass="entr" presetSubtype="0"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8000"/>
                            </p:stCondLst>
                            <p:childTnLst>
                              <p:par>
                                <p:cTn id="36" presetID="2" presetClass="entr" presetSubtype="1" fill="hold" grpId="0" nodeType="afterEffect">
                                  <p:stCondLst>
                                    <p:cond delay="5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theme/theme1.xml><?xml version="1.0" encoding="utf-8"?>
<a:theme xmlns:a="http://schemas.openxmlformats.org/drawingml/2006/main" name="CALEA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CALEA1" id="{8EFED404-B8EF-4FD0-9C58-78084452CB39}" vid="{4D47C5BC-0211-4D19-B7A2-479279728C21}"/>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7D076B-2A82-4E38-BD0B-5247ABA988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CALEA1</Template>
  <TotalTime>48302</TotalTime>
  <Words>4031</Words>
  <Application>Microsoft Office PowerPoint</Application>
  <PresentationFormat>On-screen Show (4:3)</PresentationFormat>
  <Paragraphs>634</Paragraphs>
  <Slides>84</Slides>
  <Notes>61</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84</vt:i4>
      </vt:variant>
    </vt:vector>
  </HeadingPairs>
  <TitlesOfParts>
    <vt:vector size="102" baseType="lpstr">
      <vt:lpstr>Aharoni</vt:lpstr>
      <vt:lpstr>Arial</vt:lpstr>
      <vt:lpstr>Arial Unicode MS</vt:lpstr>
      <vt:lpstr>Bauhaus 93</vt:lpstr>
      <vt:lpstr>Broadway</vt:lpstr>
      <vt:lpstr>Calibri</vt:lpstr>
      <vt:lpstr>Cordia New</vt:lpstr>
      <vt:lpstr>Courier New</vt:lpstr>
      <vt:lpstr>Magneto</vt:lpstr>
      <vt:lpstr>Roboto</vt:lpstr>
      <vt:lpstr>Segoe</vt:lpstr>
      <vt:lpstr>Showcard Gothic</vt:lpstr>
      <vt:lpstr>Times New Roman</vt:lpstr>
      <vt:lpstr>Wingdings</vt:lpstr>
      <vt:lpstr>CALEA1</vt:lpstr>
      <vt:lpstr>White with Courier font for code slides</vt:lpstr>
      <vt:lpstr>Chart</vt:lpstr>
      <vt:lpstr>Worksheet</vt:lpstr>
      <vt:lpstr>PowerPoint Presentation</vt:lpstr>
      <vt:lpstr>Housekeeping</vt:lpstr>
      <vt:lpstr>CALEA Conference App</vt:lpstr>
      <vt:lpstr>Community Care Doctrine</vt:lpstr>
      <vt:lpstr>Introduction</vt:lpstr>
      <vt:lpstr>Types of Standards</vt:lpstr>
      <vt:lpstr>Standard Construction</vt:lpstr>
      <vt:lpstr>        Activity Required Standards</vt:lpstr>
      <vt:lpstr>        Activity Required Standards</vt:lpstr>
      <vt:lpstr>        Activity Required Standards</vt:lpstr>
      <vt:lpstr>        Activity Required Standards</vt:lpstr>
      <vt:lpstr>        Activity Required Standards</vt:lpstr>
      <vt:lpstr>        Activity Required Standards</vt:lpstr>
      <vt:lpstr>        Activity Required Standards</vt:lpstr>
      <vt:lpstr>        Activity Required Standards</vt:lpstr>
      <vt:lpstr>        Activity Required Standards</vt:lpstr>
      <vt:lpstr>        Activity Required Standards</vt:lpstr>
      <vt:lpstr>Time Sensitive Standards</vt:lpstr>
      <vt:lpstr>Time Sensitive Standards</vt:lpstr>
      <vt:lpstr>Timeframe Definitions</vt:lpstr>
      <vt:lpstr>True or False?</vt:lpstr>
      <vt:lpstr>True or False?</vt:lpstr>
      <vt:lpstr>True or False?</vt:lpstr>
      <vt:lpstr>True or False?</vt:lpstr>
      <vt:lpstr>True or False?</vt:lpstr>
      <vt:lpstr>The Commentary may also provide required timeframes for time sensitive standards.</vt:lpstr>
      <vt:lpstr>The Commentary may also provide required timeframes for time sensitive standards.</vt:lpstr>
      <vt:lpstr>Specific Activities</vt:lpstr>
      <vt:lpstr>        Activity Required Standards</vt:lpstr>
      <vt:lpstr>Report</vt:lpstr>
      <vt:lpstr>Review</vt:lpstr>
      <vt:lpstr>PowerPoint Presentation</vt:lpstr>
      <vt:lpstr>Administrative Review</vt:lpstr>
      <vt:lpstr>Evaluation</vt:lpstr>
      <vt:lpstr>PowerPoint Presentation</vt:lpstr>
      <vt:lpstr>PowerPoint Presentation</vt:lpstr>
      <vt:lpstr>Survey</vt:lpstr>
      <vt:lpstr>Inspection</vt:lpstr>
      <vt:lpstr>Audit</vt:lpstr>
      <vt:lpstr>Audit</vt:lpstr>
      <vt:lpstr>Audit</vt:lpstr>
      <vt:lpstr>Analysis</vt:lpstr>
      <vt:lpstr>         Standards Requiring Analysis</vt:lpstr>
      <vt:lpstr>Purpose of Analysis</vt:lpstr>
      <vt:lpstr>Analysis Process </vt:lpstr>
      <vt:lpstr>Analysis Process</vt:lpstr>
      <vt:lpstr>Collect Event/Element Data</vt:lpstr>
      <vt:lpstr>Analysis Process</vt:lpstr>
      <vt:lpstr>       Collate Event/Element Data</vt:lpstr>
      <vt:lpstr>       Collate Event/Element Data</vt:lpstr>
      <vt:lpstr>Analysis Process</vt:lpstr>
      <vt:lpstr>Identify Patterns / Trends</vt:lpstr>
      <vt:lpstr>Analysis Process</vt:lpstr>
      <vt:lpstr>Identify Cause and Effect</vt:lpstr>
      <vt:lpstr>Analysis Never Stops</vt:lpstr>
      <vt:lpstr>PowerPoint Presentation</vt:lpstr>
      <vt:lpstr>Suggested Analysis Format</vt:lpstr>
      <vt:lpstr>No Data?</vt:lpstr>
      <vt:lpstr>Timeframe</vt:lpstr>
      <vt:lpstr>Timeframe</vt:lpstr>
      <vt:lpstr>Commission Expectations</vt:lpstr>
      <vt:lpstr>Common Errors</vt:lpstr>
      <vt:lpstr>Common Errors</vt:lpstr>
      <vt:lpstr>“PROOFING”  ACTIVITY REQUIRED STANDARDS</vt:lpstr>
      <vt:lpstr>Considerations</vt:lpstr>
      <vt:lpstr>Considerations</vt:lpstr>
      <vt:lpstr>Considerations</vt:lpstr>
      <vt:lpstr>How Many Proofs?</vt:lpstr>
      <vt:lpstr>         Recommended Minimum Proofs</vt:lpstr>
      <vt:lpstr>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Vendors</vt:lpstr>
      <vt:lpstr>Course Evaluation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Chartley</dc:creator>
  <cp:lastModifiedBy>Daniel</cp:lastModifiedBy>
  <cp:revision>1209</cp:revision>
  <dcterms:created xsi:type="dcterms:W3CDTF">2013-01-18T20:26:24Z</dcterms:created>
  <dcterms:modified xsi:type="dcterms:W3CDTF">2016-10-26T18:56:56Z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TC021992059991</vt:lpwstr>
  </property>
</Properties>
</file>