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500" r:id="rId4"/>
    <p:sldMasterId id="2147483652" r:id="rId5"/>
  </p:sldMasterIdLst>
  <p:notesMasterIdLst>
    <p:notesMasterId r:id="rId14"/>
  </p:notesMasterIdLst>
  <p:handoutMasterIdLst>
    <p:handoutMasterId r:id="rId15"/>
  </p:handoutMasterIdLst>
  <p:sldIdLst>
    <p:sldId id="437" r:id="rId6"/>
    <p:sldId id="421" r:id="rId7"/>
    <p:sldId id="426" r:id="rId8"/>
    <p:sldId id="439" r:id="rId9"/>
    <p:sldId id="440" r:id="rId10"/>
    <p:sldId id="441" r:id="rId11"/>
    <p:sldId id="428" r:id="rId12"/>
    <p:sldId id="423" r:id="rId13"/>
  </p:sldIdLst>
  <p:sldSz cx="9144000" cy="6858000" type="screen4x3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16">
          <p15:clr>
            <a:srgbClr val="A4A3A4"/>
          </p15:clr>
        </p15:guide>
        <p15:guide id="5" pos="288">
          <p15:clr>
            <a:srgbClr val="A4A3A4"/>
          </p15:clr>
        </p15:guide>
        <p15:guide id="6" pos="5472">
          <p15:clr>
            <a:srgbClr val="A4A3A4"/>
          </p15:clr>
        </p15:guide>
        <p15:guide id="7" pos="432">
          <p15:clr>
            <a:srgbClr val="A4A3A4"/>
          </p15:clr>
        </p15:guide>
        <p15:guide id="8" pos="5190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rdon.albrecht" initials="jal" lastIdx="1" clrIdx="0"/>
  <p:cmAuthor id="1" name="Ali Hijazi" initials="AH" lastIdx="3" clrIdx="1">
    <p:extLst>
      <p:ext uri="{19B8F6BF-5375-455C-9EA6-DF929625EA0E}">
        <p15:presenceInfo xmlns:p15="http://schemas.microsoft.com/office/powerpoint/2012/main" userId="S::Ali.Hijazi@plantemoran.com::99923330-f1c0-49b1-bec8-25effe9e5c73" providerId="AD"/>
      </p:ext>
    </p:extLst>
  </p:cmAuthor>
  <p:cmAuthor id="2" name="Ashley Raden" initials="AR" lastIdx="3" clrIdx="2">
    <p:extLst>
      <p:ext uri="{19B8F6BF-5375-455C-9EA6-DF929625EA0E}">
        <p15:presenceInfo xmlns:p15="http://schemas.microsoft.com/office/powerpoint/2012/main" userId="S::Ashley.Raden@plantemoran.com::01abdd2b-74af-4c29-a026-941ec707bb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CDC"/>
    <a:srgbClr val="DADCBE"/>
    <a:srgbClr val="6799C8"/>
    <a:srgbClr val="E97C19"/>
    <a:srgbClr val="DCDEC4"/>
    <a:srgbClr val="B1B579"/>
    <a:srgbClr val="CE421C"/>
    <a:srgbClr val="28458E"/>
    <a:srgbClr val="456BCB"/>
    <a:srgbClr val="F4A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8" autoAdjust="0"/>
    <p:restoredTop sz="81243" autoAdjust="0"/>
  </p:normalViewPr>
  <p:slideViewPr>
    <p:cSldViewPr>
      <p:cViewPr varScale="1">
        <p:scale>
          <a:sx n="92" d="100"/>
          <a:sy n="92" d="100"/>
        </p:scale>
        <p:origin x="2268" y="96"/>
      </p:cViewPr>
      <p:guideLst>
        <p:guide orient="horz" pos="1056"/>
        <p:guide orient="horz" pos="3744"/>
        <p:guide orient="horz" pos="3888"/>
        <p:guide orient="horz" pos="816"/>
        <p:guide pos="288"/>
        <p:guide pos="5472"/>
        <p:guide pos="432"/>
        <p:guide pos="51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284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CE421C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"$"#,##0_);\("$"#,##0\)</c:formatCode>
                <c:ptCount val="3"/>
                <c:pt idx="0">
                  <c:v>12467000</c:v>
                </c:pt>
                <c:pt idx="1">
                  <c:v>13452000</c:v>
                </c:pt>
                <c:pt idx="2">
                  <c:v>12675000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6-47F9-ADD2-9BB4FD410A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rgbClr val="28458E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"$"#,##0_);\("$"#,##0\)</c:formatCode>
                <c:ptCount val="3"/>
                <c:pt idx="0">
                  <c:v>11697000</c:v>
                </c:pt>
                <c:pt idx="1">
                  <c:v>12768000</c:v>
                </c:pt>
                <c:pt idx="2">
                  <c:v>12471000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6-47F9-ADD2-9BB4FD410A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Financing Sources (Uses) - Net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"$"#,##0_);\("$"#,##0\)</c:formatCode>
                <c:ptCount val="3"/>
                <c:pt idx="0">
                  <c:v>-367000</c:v>
                </c:pt>
                <c:pt idx="1">
                  <c:v>247000</c:v>
                </c:pt>
                <c:pt idx="2">
                  <c:v>-204000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6-47F9-ADD2-9BB4FD410A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Unassigned Fund Balance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Sheet1!$E$2:$E$4</c:f>
              <c:numCache>
                <c:formatCode>"$"#,##0_);\("$"#,##0\)</c:formatCode>
                <c:ptCount val="3"/>
                <c:pt idx="0">
                  <c:v>645000</c:v>
                </c:pt>
                <c:pt idx="1">
                  <c:v>2087000</c:v>
                </c:pt>
                <c:pt idx="2">
                  <c:v>2060000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5-4AE1-B217-5AF9A2E4D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20715104"/>
        <c:axId val="220715496"/>
      </c:barChart>
      <c:catAx>
        <c:axId val="22071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anchor="ctr" anchorCtr="0"/>
          <a:lstStyle/>
          <a:p>
            <a:pPr>
              <a:defRPr sz="1598"/>
            </a:pPr>
            <a:endParaRPr lang="en-US"/>
          </a:p>
        </c:txPr>
        <c:crossAx val="220715496"/>
        <c:crosses val="autoZero"/>
        <c:auto val="1"/>
        <c:lblAlgn val="ctr"/>
        <c:lblOffset val="100"/>
        <c:noMultiLvlLbl val="0"/>
      </c:catAx>
      <c:valAx>
        <c:axId val="220715496"/>
        <c:scaling>
          <c:orientation val="minMax"/>
          <c:max val="15000000"/>
          <c:min val="-1000000"/>
        </c:scaling>
        <c:delete val="0"/>
        <c:axPos val="l"/>
        <c:majorGridlines/>
        <c:numFmt formatCode="&quot;$&quot;#,##0_);\(&quot;$&quot;#,##0\)" sourceLinked="1"/>
        <c:majorTickMark val="none"/>
        <c:minorTickMark val="none"/>
        <c:tickLblPos val="nextTo"/>
        <c:txPr>
          <a:bodyPr/>
          <a:lstStyle/>
          <a:p>
            <a:pPr>
              <a:defRPr sz="1598"/>
            </a:pPr>
            <a:endParaRPr lang="en-US"/>
          </a:p>
        </c:txPr>
        <c:crossAx val="220715104"/>
        <c:crosses val="autoZero"/>
        <c:crossBetween val="between"/>
        <c:majorUnit val="2000000"/>
      </c:valAx>
      <c:dTable>
        <c:showHorzBorder val="1"/>
        <c:showVertBorder val="1"/>
        <c:showOutline val="0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798">
          <a:latin typeface="Trebuchet MS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$12,675,000</a:t>
            </a:r>
          </a:p>
        </c:rich>
      </c:tx>
      <c:layout>
        <c:manualLayout>
          <c:xMode val="edge"/>
          <c:yMode val="edge"/>
          <c:x val="0.36292424242424304"/>
          <c:y val="0.917906205008947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2998699175760929"/>
          <c:y val="0.11637330680915953"/>
          <c:w val="0.39983408323959507"/>
          <c:h val="0.73402037195937653"/>
        </c:manualLayout>
      </c:layout>
      <c:pieChart>
        <c:varyColors val="1"/>
        <c:ser>
          <c:idx val="0"/>
          <c:order val="0"/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0-8EDF-4514-804F-F0329DDD43C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DF-4514-804F-F0329DDD43C2}"/>
                </c:ext>
              </c:extLst>
            </c:dLbl>
            <c:dLbl>
              <c:idx val="2"/>
              <c:layout>
                <c:manualLayout>
                  <c:x val="3.4480291733444822E-2"/>
                  <c:y val="-4.13957683609989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DF-4514-804F-F0329DDD43C2}"/>
                </c:ext>
              </c:extLst>
            </c:dLbl>
            <c:dLbl>
              <c:idx val="3"/>
              <c:layout>
                <c:manualLayout>
                  <c:x val="2.6894293080621561E-2"/>
                  <c:y val="3.7937451545531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943-47BC-A4D7-D3E77275D259}"/>
                </c:ext>
              </c:extLst>
            </c:dLbl>
            <c:dLbl>
              <c:idx val="4"/>
              <c:layout>
                <c:manualLayout>
                  <c:x val="-1.4593640396721402E-3"/>
                  <c:y val="-3.0713590896927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90890298004786"/>
                      <c:h val="0.160376740838331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969-46F8-AA63-0AFD55AA59E8}"/>
                </c:ext>
              </c:extLst>
            </c:dLbl>
            <c:dLbl>
              <c:idx val="6"/>
              <c:layout>
                <c:manualLayout>
                  <c:x val="-1.671615255196553E-2"/>
                  <c:y val="-0.368195053984024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DF-4514-804F-F0329DDD4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Sheet1!$A$1:$G$1</c:f>
              <c:strCache>
                <c:ptCount val="7"/>
                <c:pt idx="0">
                  <c:v>Net Operating Transfers</c:v>
                </c:pt>
                <c:pt idx="1">
                  <c:v>District Court</c:v>
                </c:pt>
                <c:pt idx="2">
                  <c:v>Miscellaneous</c:v>
                </c:pt>
                <c:pt idx="3">
                  <c:v>Charges for Services</c:v>
                </c:pt>
                <c:pt idx="4">
                  <c:v>Intergovernmental</c:v>
                </c:pt>
                <c:pt idx="5">
                  <c:v>Licenses &amp; Permits</c:v>
                </c:pt>
                <c:pt idx="6">
                  <c:v>Property Taxes</c:v>
                </c:pt>
              </c:strCache>
            </c:strRef>
          </c:cat>
          <c:val>
            <c:numRef>
              <c:f>Sheet1!$A$2:$G$2</c:f>
              <c:numCache>
                <c:formatCode>"$"#,##0_);[Red]\("$"#,##0\)</c:formatCode>
                <c:ptCount val="7"/>
                <c:pt idx="1">
                  <c:v>440000</c:v>
                </c:pt>
                <c:pt idx="2">
                  <c:v>557000</c:v>
                </c:pt>
                <c:pt idx="3">
                  <c:v>363000</c:v>
                </c:pt>
                <c:pt idx="4">
                  <c:v>2262000</c:v>
                </c:pt>
                <c:pt idx="5">
                  <c:v>406000</c:v>
                </c:pt>
                <c:pt idx="6">
                  <c:v>8647000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DF-4514-804F-F0329DDD4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3.1898973154671393E-4"/>
          <c:y val="3.0940830198322548E-2"/>
          <c:w val="0.2809345213427269"/>
          <c:h val="0.9027536110613374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96625759617886"/>
          <c:y val="0.13852327669567621"/>
          <c:w val="0.36073585396420044"/>
          <c:h val="0.702485610351337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Sales 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016-47E3-BF1F-ED99542CD92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016-47E3-BF1F-ED99542CD92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016-47E3-BF1F-ED99542CD92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016-47E3-BF1F-ED99542CD9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016-47E3-BF1F-ED99542CD92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A016-47E3-BF1F-ED99542CD923}"/>
              </c:ext>
            </c:extLst>
          </c:dPt>
          <c:dPt>
            <c:idx val="6"/>
            <c:bubble3D val="0"/>
            <c:explosion val="1"/>
            <c:extLst>
              <c:ext xmlns:c16="http://schemas.microsoft.com/office/drawing/2014/chart" uri="{C3380CC4-5D6E-409C-BE32-E72D297353CC}">
                <c16:uniqueId val="{00000006-A016-47E3-BF1F-ED99542CD923}"/>
              </c:ext>
            </c:extLst>
          </c:dPt>
          <c:dLbls>
            <c:dLbl>
              <c:idx val="0"/>
              <c:layout>
                <c:manualLayout>
                  <c:x val="-1.1261970632049373E-2"/>
                  <c:y val="-0.1106110420407975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Public Safety</a:t>
                    </a:r>
                  </a:p>
                  <a:p>
                    <a:r>
                      <a:rPr lang="en-US" sz="1200" dirty="0"/>
                      <a:t>$4,483,000
36%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16-47E3-BF1F-ED99542CD923}"/>
                </c:ext>
              </c:extLst>
            </c:dLbl>
            <c:dLbl>
              <c:idx val="1"/>
              <c:layout>
                <c:manualLayout>
                  <c:x val="5.776724088182119E-2"/>
                  <c:y val="-7.884144479755540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Public</a:t>
                    </a:r>
                    <a:r>
                      <a:rPr lang="en-US" sz="1200" baseline="0" dirty="0"/>
                      <a:t> Works</a:t>
                    </a:r>
                    <a:endParaRPr lang="en-US" sz="1200" dirty="0"/>
                  </a:p>
                  <a:p>
                    <a:r>
                      <a:rPr lang="en-US" sz="1200" dirty="0"/>
                      <a:t>$497,000</a:t>
                    </a:r>
                  </a:p>
                  <a:p>
                    <a:r>
                      <a:rPr lang="en-US" sz="1200" dirty="0"/>
                      <a:t>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016-47E3-BF1F-ED99542CD923}"/>
                </c:ext>
              </c:extLst>
            </c:dLbl>
            <c:dLbl>
              <c:idx val="2"/>
              <c:layout>
                <c:manualLayout>
                  <c:x val="8.0015842614267807E-2"/>
                  <c:y val="6.140327853755122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General Government</a:t>
                    </a:r>
                  </a:p>
                  <a:p>
                    <a:r>
                      <a:rPr lang="en-US" sz="1200" dirty="0"/>
                      <a:t>$1,585,000</a:t>
                    </a:r>
                  </a:p>
                  <a:p>
                    <a:r>
                      <a:rPr lang="en-US" sz="1200" dirty="0"/>
                      <a:t>13%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016-47E3-BF1F-ED99542CD923}"/>
                </c:ext>
              </c:extLst>
            </c:dLbl>
            <c:dLbl>
              <c:idx val="3"/>
              <c:layout>
                <c:manualLayout>
                  <c:x val="-1.3073138056437972E-2"/>
                  <c:y val="4.844779376040996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District Court</a:t>
                    </a:r>
                  </a:p>
                  <a:p>
                    <a:r>
                      <a:rPr lang="en-US" sz="1200" dirty="0"/>
                      <a:t>$45,000</a:t>
                    </a:r>
                  </a:p>
                  <a:p>
                    <a:r>
                      <a:rPr lang="en-US" sz="1200" dirty="0"/>
                      <a:t>&lt;1%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016-47E3-BF1F-ED99542CD923}"/>
                </c:ext>
              </c:extLst>
            </c:dLbl>
            <c:dLbl>
              <c:idx val="4"/>
              <c:layout>
                <c:manualLayout>
                  <c:x val="-0.12505115392449753"/>
                  <c:y val="7.352472234623128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Recreation</a:t>
                    </a:r>
                  </a:p>
                  <a:p>
                    <a:r>
                      <a:rPr lang="en-US" sz="1200" dirty="0"/>
                      <a:t>$253,000</a:t>
                    </a:r>
                  </a:p>
                  <a:p>
                    <a:r>
                      <a:rPr lang="en-US" sz="1200" dirty="0"/>
                      <a:t>2% 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016-47E3-BF1F-ED99542CD923}"/>
                </c:ext>
              </c:extLst>
            </c:dLbl>
            <c:dLbl>
              <c:idx val="5"/>
              <c:layout>
                <c:manualLayout>
                  <c:x val="-9.1108532224271455E-2"/>
                  <c:y val="-0.1319845149107865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Public Transit</a:t>
                    </a:r>
                  </a:p>
                  <a:p>
                    <a:r>
                      <a:rPr lang="en-US" sz="1200" dirty="0"/>
                      <a:t>$51,000</a:t>
                    </a:r>
                  </a:p>
                  <a:p>
                    <a:r>
                      <a:rPr lang="en-US" sz="1200" dirty="0"/>
                      <a:t>&lt;1%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016-47E3-BF1F-ED99542CD923}"/>
                </c:ext>
              </c:extLst>
            </c:dLbl>
            <c:dLbl>
              <c:idx val="6"/>
              <c:layout>
                <c:manualLayout>
                  <c:x val="-6.0662296085898043E-2"/>
                  <c:y val="-0.11580149066548974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sz="12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Employee &amp; Retiree Fringe Benefits  </a:t>
                    </a:r>
                  </a:p>
                  <a:p>
                    <a:pPr algn="ctr" rtl="0">
                      <a:defRPr sz="12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$5,510,000</a:t>
                    </a:r>
                  </a:p>
                  <a:p>
                    <a:pPr algn="ctr" rtl="0">
                      <a:defRPr sz="12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44%</a:t>
                    </a:r>
                  </a:p>
                </c:rich>
              </c:tx>
              <c:numFmt formatCode="_(&quot;$&quot;* #,##0_);_(&quot;$&quot;* \(#,##0\);_(&quot;$&quot;* &quot;-&quot;_);_(@_)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016-47E3-BF1F-ED99542CD923}"/>
                </c:ext>
              </c:extLst>
            </c:dLbl>
            <c:dLbl>
              <c:idx val="7"/>
              <c:layout>
                <c:manualLayout>
                  <c:x val="-9.5902910784800552E-2"/>
                  <c:y val="3.67479394023115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Capital Outlay</a:t>
                    </a:r>
                  </a:p>
                  <a:p>
                    <a:r>
                      <a:rPr lang="en-US" dirty="0"/>
                      <a:t>$47,000</a:t>
                    </a:r>
                  </a:p>
                  <a:p>
                    <a:r>
                      <a:rPr lang="en-US" dirty="0"/>
                      <a:t>&lt;1%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25525525525527"/>
                      <c:h val="0.162602339181286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A016-47E3-BF1F-ED99542CD923}"/>
                </c:ext>
              </c:extLst>
            </c:dLbl>
            <c:dLbl>
              <c:idx val="8"/>
              <c:layout>
                <c:manualLayout>
                  <c:x val="0.1569961693977443"/>
                  <c:y val="-1.75438596491228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Capital Outlay,  $76,000 , </a:t>
                    </a:r>
                    <a:r>
                      <a:rPr lang="en-US" baseline="0" dirty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016-47E3-BF1F-ED99542CD923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Public Safety</c:v>
                </c:pt>
                <c:pt idx="1">
                  <c:v>Street Lighting &amp; Other</c:v>
                </c:pt>
                <c:pt idx="2">
                  <c:v>General Government</c:v>
                </c:pt>
                <c:pt idx="3">
                  <c:v>District Court</c:v>
                </c:pt>
                <c:pt idx="4">
                  <c:v>Recreation</c:v>
                </c:pt>
                <c:pt idx="5">
                  <c:v>Public Transit</c:v>
                </c:pt>
                <c:pt idx="6">
                  <c:v>Employee &amp; Retiree Fringe Benefits</c:v>
                </c:pt>
                <c:pt idx="7">
                  <c:v>Capital Outlay</c:v>
                </c:pt>
              </c:strCache>
            </c:strRef>
          </c:cat>
          <c:val>
            <c:numRef>
              <c:f>Sheet1!$B$2:$B$9</c:f>
              <c:numCache>
                <c:formatCode>_("$"* #,##0_);_("$"* \(#,##0\);_("$"* "-"_);_(@_)</c:formatCode>
                <c:ptCount val="8"/>
                <c:pt idx="0">
                  <c:v>4483000</c:v>
                </c:pt>
                <c:pt idx="1">
                  <c:v>497000</c:v>
                </c:pt>
                <c:pt idx="2">
                  <c:v>1585000</c:v>
                </c:pt>
                <c:pt idx="3">
                  <c:v>45000</c:v>
                </c:pt>
                <c:pt idx="4">
                  <c:v>253000</c:v>
                </c:pt>
                <c:pt idx="5">
                  <c:v>51000</c:v>
                </c:pt>
                <c:pt idx="6">
                  <c:v>5510000</c:v>
                </c:pt>
                <c:pt idx="7">
                  <c:v>47000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16-47E3-BF1F-ED99542CD9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0"/>
          <c:y val="8.9317585301837268E-2"/>
          <c:w val="0.28248717221158165"/>
          <c:h val="0.86473085601141952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67325363202746"/>
          <c:y val="2.4964631813845006E-2"/>
          <c:w val="0.7772790901137363"/>
          <c:h val="0.7386378785985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Unassigned</c:v>
                </c:pt>
              </c:strCache>
            </c:strRef>
          </c:tx>
          <c:spPr>
            <a:solidFill>
              <a:srgbClr val="CE421C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"$"#,##0</c:formatCode>
                <c:ptCount val="3"/>
                <c:pt idx="0">
                  <c:v>645000</c:v>
                </c:pt>
                <c:pt idx="1">
                  <c:v>2087000</c:v>
                </c:pt>
                <c:pt idx="2">
                  <c:v>2060000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9-4D61-9CF5-F3E0BF4BDA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Assigned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"$"#,##0</c:formatCode>
                <c:ptCount val="3"/>
                <c:pt idx="0">
                  <c:v>414000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9-4D61-9CF5-F3E0BF4BDA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Nonspendable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"$"#,##0</c:formatCode>
                <c:ptCount val="3"/>
                <c:pt idx="0">
                  <c:v>176000</c:v>
                </c:pt>
                <c:pt idx="1">
                  <c:v>78000</c:v>
                </c:pt>
                <c:pt idx="2">
                  <c:v>105000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9-4D61-9CF5-F3E0BF4BD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52689840"/>
        <c:axId val="152690232"/>
      </c:barChart>
      <c:catAx>
        <c:axId val="15268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anchor="ctr" anchorCtr="0"/>
          <a:lstStyle/>
          <a:p>
            <a:pPr>
              <a:defRPr sz="1598"/>
            </a:pPr>
            <a:endParaRPr lang="en-US"/>
          </a:p>
        </c:txPr>
        <c:crossAx val="152690232"/>
        <c:crosses val="autoZero"/>
        <c:auto val="1"/>
        <c:lblAlgn val="ctr"/>
        <c:lblOffset val="100"/>
        <c:noMultiLvlLbl val="0"/>
      </c:catAx>
      <c:valAx>
        <c:axId val="152690232"/>
        <c:scaling>
          <c:orientation val="minMax"/>
          <c:max val="2500000"/>
          <c:min val="0"/>
        </c:scaling>
        <c:delete val="0"/>
        <c:axPos val="l"/>
        <c:majorGridlines/>
        <c:numFmt formatCode="&quot;$&quot;#,##0" sourceLinked="1"/>
        <c:majorTickMark val="none"/>
        <c:minorTickMark val="out"/>
        <c:tickLblPos val="nextTo"/>
        <c:txPr>
          <a:bodyPr/>
          <a:lstStyle/>
          <a:p>
            <a:pPr>
              <a:defRPr sz="1598"/>
            </a:pPr>
            <a:endParaRPr lang="en-US"/>
          </a:p>
        </c:txPr>
        <c:crossAx val="152689840"/>
        <c:crosses val="autoZero"/>
        <c:crossBetween val="between"/>
      </c:valAx>
      <c:dTable>
        <c:showHorzBorder val="1"/>
        <c:showVertBorder val="1"/>
        <c:showOutline val="0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798">
          <a:latin typeface="Trebuchet MS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Unrestricted</c:v>
                </c:pt>
              </c:strCache>
            </c:strRef>
          </c:tx>
          <c:spPr>
            <a:solidFill>
              <a:srgbClr val="CE421C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"$"#,##0</c:formatCode>
                <c:ptCount val="3"/>
                <c:pt idx="0">
                  <c:v>-6230000</c:v>
                </c:pt>
                <c:pt idx="1">
                  <c:v>-5305000</c:v>
                </c:pt>
                <c:pt idx="2">
                  <c:v>-4803000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D-4C1B-A2A2-1434B2E40B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Invested in Capital Assets</c:v>
                </c:pt>
              </c:strCache>
            </c:strRef>
          </c:tx>
          <c:spPr>
            <a:solidFill>
              <a:srgbClr val="28458E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"$"#,##0</c:formatCode>
                <c:ptCount val="3"/>
                <c:pt idx="0">
                  <c:v>2598000</c:v>
                </c:pt>
                <c:pt idx="1">
                  <c:v>2576000</c:v>
                </c:pt>
                <c:pt idx="2">
                  <c:v>2650000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D-4C1B-A2A2-1434B2E40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52691408"/>
        <c:axId val="152691800"/>
      </c:barChart>
      <c:catAx>
        <c:axId val="15269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anchor="ctr" anchorCtr="0"/>
          <a:lstStyle/>
          <a:p>
            <a:pPr>
              <a:defRPr sz="1598"/>
            </a:pPr>
            <a:endParaRPr lang="en-US"/>
          </a:p>
        </c:txPr>
        <c:crossAx val="152691800"/>
        <c:crosses val="autoZero"/>
        <c:auto val="1"/>
        <c:lblAlgn val="ctr"/>
        <c:lblOffset val="100"/>
        <c:noMultiLvlLbl val="0"/>
      </c:catAx>
      <c:valAx>
        <c:axId val="152691800"/>
        <c:scaling>
          <c:orientation val="minMax"/>
          <c:max val="3000000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txPr>
          <a:bodyPr/>
          <a:lstStyle/>
          <a:p>
            <a:pPr>
              <a:defRPr sz="1598"/>
            </a:pPr>
            <a:endParaRPr lang="en-US"/>
          </a:p>
        </c:txPr>
        <c:crossAx val="152691408"/>
        <c:crosses val="autoZero"/>
        <c:crossBetween val="between"/>
        <c:majorUnit val="1000000"/>
        <c:minorUnit val="500000"/>
      </c:valAx>
      <c:dTable>
        <c:showHorzBorder val="1"/>
        <c:showVertBorder val="1"/>
        <c:showOutline val="0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798">
          <a:latin typeface="Trebuchet MS" pitchFamily="34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0.52416</cdr:x>
      <cdr:y>0.06663</cdr:y>
    </cdr:from>
    <cdr:to>
      <cdr:x>0.6655</cdr:x>
      <cdr:y>0.13184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78298" y="314469"/>
          <a:ext cx="10727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Trebuchet MS" pitchFamily="34" charset="0"/>
            </a:rPr>
            <a:t>$2,165,000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t" anchorCtr="0" compatLnSpc="1">
            <a:prstTxWarp prst="textNoShape">
              <a:avLst/>
            </a:prstTxWarp>
          </a:bodyPr>
          <a:lstStyle>
            <a:lvl1pPr algn="l" defTabSz="909417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9" y="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t" anchorCtr="0" compatLnSpc="1">
            <a:prstTxWarp prst="textNoShape">
              <a:avLst/>
            </a:prstTxWarp>
          </a:bodyPr>
          <a:lstStyle>
            <a:lvl1pPr algn="r" defTabSz="909417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17615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b" anchorCtr="0" compatLnSpc="1">
            <a:prstTxWarp prst="textNoShape">
              <a:avLst/>
            </a:prstTxWarp>
          </a:bodyPr>
          <a:lstStyle>
            <a:lvl1pPr algn="l" defTabSz="909417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9" y="8817615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9" tIns="45495" rIns="90989" bIns="45495" numCol="1" anchor="b" anchorCtr="0" compatLnSpc="1">
            <a:prstTxWarp prst="textNoShape">
              <a:avLst/>
            </a:prstTxWarp>
          </a:bodyPr>
          <a:lstStyle>
            <a:lvl1pPr algn="r" defTabSz="909417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0B52143D-6AA0-426C-9E1A-AFB950BBC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2" tIns="46543" rIns="93082" bIns="46543" numCol="1" anchor="t" anchorCtr="0" compatLnSpc="1">
            <a:prstTxWarp prst="textNoShape">
              <a:avLst/>
            </a:prstTxWarp>
          </a:bodyPr>
          <a:lstStyle>
            <a:lvl1pPr algn="l" defTabSz="931217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9" y="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2" tIns="46543" rIns="93082" bIns="46543" numCol="1" anchor="t" anchorCtr="0" compatLnSpc="1">
            <a:prstTxWarp prst="textNoShape">
              <a:avLst/>
            </a:prstTxWarp>
          </a:bodyPr>
          <a:lstStyle>
            <a:lvl1pPr algn="r" defTabSz="931217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553" y="4408808"/>
            <a:ext cx="5589898" cy="417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2" tIns="46543" rIns="93082" bIns="46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17615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2" tIns="46543" rIns="93082" bIns="46543" numCol="1" anchor="b" anchorCtr="0" compatLnSpc="1">
            <a:prstTxWarp prst="textNoShape">
              <a:avLst/>
            </a:prstTxWarp>
          </a:bodyPr>
          <a:lstStyle>
            <a:lvl1pPr algn="l" defTabSz="931217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9" y="8817615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2" tIns="46543" rIns="93082" bIns="46543" numCol="1" anchor="b" anchorCtr="0" compatLnSpc="1">
            <a:prstTxWarp prst="textNoShape">
              <a:avLst/>
            </a:prstTxWarp>
          </a:bodyPr>
          <a:lstStyle>
            <a:lvl1pPr algn="r" defTabSz="931217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174DFE51-BF2E-4A3E-86EB-B418B87AC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47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FE51-BF2E-4A3E-86EB-B418B87ACC85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9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FE51-BF2E-4A3E-86EB-B418B87ACC8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8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FE51-BF2E-4A3E-86EB-B418B87ACC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86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FE51-BF2E-4A3E-86EB-B418B87ACC8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0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FE51-BF2E-4A3E-86EB-B418B87ACC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1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FE51-BF2E-4A3E-86EB-B418B87ACC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FE51-BF2E-4A3E-86EB-B418B87ACC8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7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DFE51-BF2E-4A3E-86EB-B418B87ACC8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2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"/>
          <a:stretch/>
        </p:blipFill>
        <p:spPr>
          <a:xfrm>
            <a:off x="0" y="0"/>
            <a:ext cx="9144000" cy="6841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487" y="4997839"/>
            <a:ext cx="7984189" cy="914662"/>
          </a:xfrm>
        </p:spPr>
        <p:txBody>
          <a:bodyPr anchor="b">
            <a:noAutofit/>
          </a:bodyPr>
          <a:lstStyle>
            <a:lvl1pPr algn="l">
              <a:defRPr sz="38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485" y="6004075"/>
            <a:ext cx="6858000" cy="618650"/>
          </a:xfrm>
        </p:spPr>
        <p:txBody>
          <a:bodyPr>
            <a:normAutofit/>
          </a:bodyPr>
          <a:lstStyle>
            <a:lvl1pPr marL="0" indent="0" algn="l">
              <a:buNone/>
              <a:defRPr sz="2118">
                <a:solidFill>
                  <a:schemeClr val="accent1"/>
                </a:solidFill>
              </a:defRPr>
            </a:lvl1pPr>
            <a:lvl2pPr marL="457208" indent="0" algn="ctr">
              <a:buNone/>
              <a:defRPr sz="2000"/>
            </a:lvl2pPr>
            <a:lvl3pPr marL="914414" indent="0" algn="ctr">
              <a:buNone/>
              <a:defRPr sz="1800"/>
            </a:lvl3pPr>
            <a:lvl4pPr marL="1371622" indent="0" algn="ctr">
              <a:buNone/>
              <a:defRPr sz="1600"/>
            </a:lvl4pPr>
            <a:lvl5pPr marL="1828829" indent="0" algn="ctr">
              <a:buNone/>
              <a:defRPr sz="1600"/>
            </a:lvl5pPr>
            <a:lvl6pPr marL="2286035" indent="0" algn="ctr">
              <a:buNone/>
              <a:defRPr sz="1600"/>
            </a:lvl6pPr>
            <a:lvl7pPr marL="2743242" indent="0" algn="ctr">
              <a:buNone/>
              <a:defRPr sz="1600"/>
            </a:lvl7pPr>
            <a:lvl8pPr marL="3200451" indent="0" algn="ctr">
              <a:buNone/>
              <a:defRPr sz="1600"/>
            </a:lvl8pPr>
            <a:lvl9pPr marL="36576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56" y="2983051"/>
            <a:ext cx="3850544" cy="6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ree column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50876" y="1439226"/>
            <a:ext cx="2381536" cy="3839416"/>
          </a:xfrm>
        </p:spPr>
        <p:txBody>
          <a:bodyPr/>
          <a:lstStyle>
            <a:lvl1pPr marL="0" indent="0">
              <a:spcBef>
                <a:spcPts val="1059"/>
              </a:spcBef>
              <a:buNone/>
              <a:defRPr sz="1765">
                <a:solidFill>
                  <a:schemeClr val="accent1"/>
                </a:solidFill>
              </a:defRPr>
            </a:lvl1pPr>
            <a:lvl2pPr marL="203118" indent="-201717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453862" indent="-201717">
              <a:buSzPct val="80000"/>
              <a:buFont typeface="Lato Regular" panose="020F0502020204030203" pitchFamily="34" charset="0"/>
              <a:buChar char="»"/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906325" indent="-201717">
              <a:defRPr sz="1412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313960" indent="-201717">
              <a:defRPr sz="1412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40422" y="1439226"/>
            <a:ext cx="2381536" cy="3839416"/>
          </a:xfrm>
        </p:spPr>
        <p:txBody>
          <a:bodyPr/>
          <a:lstStyle>
            <a:lvl1pPr marL="0" indent="0">
              <a:spcBef>
                <a:spcPts val="1059"/>
              </a:spcBef>
              <a:buNone/>
              <a:defRPr sz="1765">
                <a:solidFill>
                  <a:schemeClr val="accent1"/>
                </a:solidFill>
              </a:defRPr>
            </a:lvl1pPr>
            <a:lvl2pPr marL="203118" indent="-201717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453862" indent="-201717">
              <a:buSzPct val="80000"/>
              <a:buFont typeface="Lato Regular" panose="020F0502020204030203" pitchFamily="34" charset="0"/>
              <a:buChar char="»"/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906325" indent="-201717">
              <a:defRPr sz="1412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313960" indent="-201717">
              <a:defRPr sz="1412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6229968" y="1439226"/>
            <a:ext cx="2381536" cy="3839416"/>
          </a:xfrm>
        </p:spPr>
        <p:txBody>
          <a:bodyPr/>
          <a:lstStyle>
            <a:lvl1pPr marL="0" indent="0">
              <a:spcBef>
                <a:spcPts val="1059"/>
              </a:spcBef>
              <a:buNone/>
              <a:defRPr sz="1765">
                <a:solidFill>
                  <a:schemeClr val="accent1"/>
                </a:solidFill>
              </a:defRPr>
            </a:lvl1pPr>
            <a:lvl2pPr marL="201717" indent="-201717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453862" indent="-201717">
              <a:buSzPct val="80000"/>
              <a:buFont typeface="Lato Regular" panose="020F0502020204030203" pitchFamily="34" charset="0"/>
              <a:buChar char="»"/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906325" indent="-201717">
              <a:defRPr sz="1412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313960" indent="-201717">
              <a:defRPr sz="1412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72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dustry specialization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1552369" y="1394615"/>
            <a:ext cx="4242670" cy="1206020"/>
          </a:xfrm>
        </p:spPr>
        <p:txBody>
          <a:bodyPr/>
          <a:lstStyle>
            <a:lvl1pPr marL="0" indent="0">
              <a:spcAft>
                <a:spcPts val="529"/>
              </a:spcAft>
              <a:buNone/>
              <a:defRPr sz="1765">
                <a:solidFill>
                  <a:schemeClr val="accent1"/>
                </a:solidFill>
              </a:defRPr>
            </a:lvl1pPr>
            <a:lvl2pPr marL="0" indent="0">
              <a:buNone/>
              <a:defRPr sz="1235"/>
            </a:lvl2pPr>
            <a:lvl3pPr marL="203118" indent="-201717">
              <a:defRPr sz="1059"/>
            </a:lvl3pPr>
            <a:lvl4pPr marL="407636" indent="-201717">
              <a:buFont typeface="Lato" panose="020F0502020204030203" pitchFamily="34" charset="0"/>
              <a:buChar char="»"/>
              <a:defRPr sz="971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52368" y="1746812"/>
            <a:ext cx="72094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98042" y="1763087"/>
            <a:ext cx="1091003" cy="359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2118">
                <a:solidFill>
                  <a:schemeClr val="accent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400+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03253" y="2139411"/>
            <a:ext cx="1310117" cy="3437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1235" baseline="0">
                <a:solidFill>
                  <a:schemeClr val="tx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511163" y="1763087"/>
            <a:ext cx="1091003" cy="359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2118">
                <a:solidFill>
                  <a:schemeClr val="accent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2,500+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516374" y="2139411"/>
            <a:ext cx="1245491" cy="3437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1235" baseline="0">
                <a:solidFill>
                  <a:schemeClr val="tx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18"/>
          </p:nvPr>
        </p:nvSpPr>
        <p:spPr>
          <a:xfrm>
            <a:off x="1552369" y="2745046"/>
            <a:ext cx="4242670" cy="1206020"/>
          </a:xfrm>
        </p:spPr>
        <p:txBody>
          <a:bodyPr/>
          <a:lstStyle>
            <a:lvl1pPr marL="0" indent="0">
              <a:spcAft>
                <a:spcPts val="529"/>
              </a:spcAft>
              <a:buNone/>
              <a:defRPr sz="1765">
                <a:solidFill>
                  <a:schemeClr val="accent1"/>
                </a:solidFill>
              </a:defRPr>
            </a:lvl1pPr>
            <a:lvl2pPr marL="0" indent="0">
              <a:buNone/>
              <a:defRPr sz="1235"/>
            </a:lvl2pPr>
            <a:lvl3pPr marL="203118" indent="-201717">
              <a:defRPr sz="1059"/>
            </a:lvl3pPr>
            <a:lvl4pPr marL="407636" indent="-201717">
              <a:buFont typeface="Lato" panose="020F0502020204030203" pitchFamily="34" charset="0"/>
              <a:buChar char="»"/>
              <a:defRPr sz="971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552368" y="3097242"/>
            <a:ext cx="72094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98042" y="3105688"/>
            <a:ext cx="1091003" cy="359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2118">
                <a:solidFill>
                  <a:schemeClr val="accent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400+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3253" y="3482012"/>
            <a:ext cx="1310117" cy="3437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1235" baseline="0">
                <a:solidFill>
                  <a:schemeClr val="tx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511163" y="3105688"/>
            <a:ext cx="1091003" cy="359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2118">
                <a:solidFill>
                  <a:schemeClr val="accent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2,500+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516374" y="3482012"/>
            <a:ext cx="1245491" cy="3437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1235" baseline="0">
                <a:solidFill>
                  <a:schemeClr val="tx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3"/>
          </p:nvPr>
        </p:nvSpPr>
        <p:spPr>
          <a:xfrm>
            <a:off x="1552369" y="4146864"/>
            <a:ext cx="4242670" cy="1206020"/>
          </a:xfrm>
        </p:spPr>
        <p:txBody>
          <a:bodyPr/>
          <a:lstStyle>
            <a:lvl1pPr marL="0" indent="0">
              <a:spcAft>
                <a:spcPts val="529"/>
              </a:spcAft>
              <a:buNone/>
              <a:defRPr sz="1765">
                <a:solidFill>
                  <a:schemeClr val="accent1"/>
                </a:solidFill>
              </a:defRPr>
            </a:lvl1pPr>
            <a:lvl2pPr marL="0" indent="0">
              <a:buNone/>
              <a:defRPr sz="1235"/>
            </a:lvl2pPr>
            <a:lvl3pPr marL="203118" indent="-201717">
              <a:defRPr sz="1059"/>
            </a:lvl3pPr>
            <a:lvl4pPr marL="407636" indent="-201717">
              <a:buFont typeface="Lato" panose="020F0502020204030203" pitchFamily="34" charset="0"/>
              <a:buChar char="»"/>
              <a:defRPr sz="971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552368" y="4499061"/>
            <a:ext cx="72094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998042" y="4507506"/>
            <a:ext cx="1091003" cy="359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2118">
                <a:solidFill>
                  <a:schemeClr val="accent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400+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003253" y="4891663"/>
            <a:ext cx="1310117" cy="3437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1235" baseline="0">
                <a:solidFill>
                  <a:schemeClr val="tx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511163" y="4507506"/>
            <a:ext cx="1091003" cy="359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2118">
                <a:solidFill>
                  <a:schemeClr val="accent1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2,500+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516374" y="4891663"/>
            <a:ext cx="1245491" cy="3437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529"/>
              </a:spcAft>
              <a:buNone/>
              <a:defRPr sz="1235" baseline="0">
                <a:solidFill>
                  <a:schemeClr val="tx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5112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irm capabilities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89627" y="1377948"/>
            <a:ext cx="2117683" cy="1536016"/>
          </a:xfrm>
        </p:spPr>
        <p:txBody>
          <a:bodyPr/>
          <a:lstStyle>
            <a:lvl1pPr marL="0" indent="0">
              <a:buNone/>
              <a:defRPr sz="1765">
                <a:solidFill>
                  <a:schemeClr val="accent1"/>
                </a:solidFill>
              </a:defRPr>
            </a:lvl1pPr>
            <a:lvl2pPr marL="203118" indent="-201717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501490" indent="-201717">
              <a:buSzPct val="80000"/>
              <a:buFont typeface="Lato Regular" panose="020F0502020204030203" pitchFamily="34" charset="0"/>
              <a:buChar char="»"/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906325" indent="-201717"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313960" indent="-201717"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89627" y="3039297"/>
            <a:ext cx="2117683" cy="2339173"/>
          </a:xfrm>
        </p:spPr>
        <p:txBody>
          <a:bodyPr/>
          <a:lstStyle>
            <a:lvl1pPr marL="0" indent="0">
              <a:buNone/>
              <a:defRPr sz="1765">
                <a:solidFill>
                  <a:schemeClr val="accent1"/>
                </a:solidFill>
              </a:defRPr>
            </a:lvl1pPr>
            <a:lvl2pPr marL="299773" indent="-201717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606551" indent="-201717">
              <a:buSzPct val="80000"/>
              <a:buFont typeface="Lato Regular" panose="020F0502020204030203" pitchFamily="34" charset="0"/>
              <a:buChar char="»"/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906325" indent="-201717"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313960" indent="-201717"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938068" y="1377948"/>
            <a:ext cx="2603927" cy="3062432"/>
          </a:xfrm>
        </p:spPr>
        <p:txBody>
          <a:bodyPr/>
          <a:lstStyle>
            <a:lvl1pPr marL="0" indent="0">
              <a:buNone/>
              <a:defRPr sz="1765">
                <a:solidFill>
                  <a:schemeClr val="accent1"/>
                </a:solidFill>
              </a:defRPr>
            </a:lvl1pPr>
            <a:lvl2pPr marL="148486" indent="-147085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353004" indent="-147085">
              <a:lnSpc>
                <a:spcPct val="100000"/>
              </a:lnSpc>
              <a:spcBef>
                <a:spcPts val="0"/>
              </a:spcBef>
              <a:buSzPct val="80000"/>
              <a:buFont typeface="Lato Regular" panose="020F0502020204030203" pitchFamily="34" charset="0"/>
              <a:buChar char="»"/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906325" indent="-201717"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313960" indent="-201717"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676465" y="1644980"/>
            <a:ext cx="2257985" cy="2791006"/>
          </a:xfrm>
        </p:spPr>
        <p:txBody>
          <a:bodyPr/>
          <a:lstStyle>
            <a:lvl1pPr marL="0" indent="0">
              <a:buNone/>
              <a:defRPr sz="1765">
                <a:solidFill>
                  <a:schemeClr val="accent1"/>
                </a:solidFill>
              </a:defRPr>
            </a:lvl1pPr>
            <a:lvl2pPr marL="148486" indent="-148486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353004" indent="-151287">
              <a:lnSpc>
                <a:spcPct val="100000"/>
              </a:lnSpc>
              <a:spcBef>
                <a:spcPts val="0"/>
              </a:spcBef>
              <a:buSzPct val="80000"/>
              <a:buFont typeface="Lato Regular" panose="020F0502020204030203" pitchFamily="34" charset="0"/>
              <a:buChar char="»"/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906325" indent="-201717"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313960" indent="-201717"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938067" y="4586100"/>
            <a:ext cx="3908291" cy="1041290"/>
          </a:xfrm>
        </p:spPr>
        <p:txBody>
          <a:bodyPr/>
          <a:lstStyle>
            <a:lvl1pPr marL="0" indent="0">
              <a:buNone/>
              <a:defRPr sz="1765">
                <a:solidFill>
                  <a:schemeClr val="accent1"/>
                </a:solidFill>
              </a:defRPr>
            </a:lvl1pPr>
            <a:lvl2pPr marL="299773" indent="-201717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606551" indent="-201717">
              <a:buSzPct val="80000"/>
              <a:buFont typeface="Lato Regular" panose="020F0502020204030203" pitchFamily="34" charset="0"/>
              <a:buChar char="»"/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906325" indent="-201717"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313960" indent="-201717">
              <a:defRPr sz="1059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3" y="2906132"/>
            <a:ext cx="992359" cy="989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3" y="1150449"/>
            <a:ext cx="992359" cy="9890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16" y="1150449"/>
            <a:ext cx="992359" cy="9890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46" y="4371492"/>
            <a:ext cx="992359" cy="989061"/>
          </a:xfrm>
          <a:prstGeom prst="rect">
            <a:avLst/>
          </a:prstGeom>
        </p:spPr>
      </p:pic>
      <p:sp>
        <p:nvSpPr>
          <p:cNvPr id="2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89626" y="5777502"/>
            <a:ext cx="7844824" cy="31341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9">
                <a:latin typeface="Lato Italic" panose="020F0502020204030203" pitchFamily="34" charset="0"/>
              </a:defRPr>
            </a:lvl1pPr>
            <a:lvl2pPr marL="403433" indent="0">
              <a:buFontTx/>
              <a:buNone/>
              <a:defRPr sz="1235">
                <a:latin typeface="Lato Italic" panose="020F0502020204030203" pitchFamily="34" charset="0"/>
              </a:defRPr>
            </a:lvl2pPr>
            <a:lvl3pPr marL="806867" indent="0">
              <a:buFontTx/>
              <a:buNone/>
              <a:defRPr sz="1235">
                <a:latin typeface="Lato Italic" panose="020F0502020204030203" pitchFamily="34" charset="0"/>
              </a:defRPr>
            </a:lvl3pPr>
            <a:lvl4pPr marL="1210300" indent="0">
              <a:buFontTx/>
              <a:buNone/>
              <a:defRPr sz="1235">
                <a:latin typeface="Lato Italic" panose="020F0502020204030203" pitchFamily="34" charset="0"/>
              </a:defRPr>
            </a:lvl4pPr>
            <a:lvl5pPr marL="1613733" indent="0">
              <a:buFontTx/>
              <a:buNone/>
              <a:defRPr sz="1235">
                <a:latin typeface="Lato Italic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7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lor backgroun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03" y="497795"/>
            <a:ext cx="3929095" cy="3227325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1024" r="19772" b="21893"/>
          <a:stretch/>
        </p:blipFill>
        <p:spPr>
          <a:xfrm>
            <a:off x="114015" y="147924"/>
            <a:ext cx="1011383" cy="921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76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llout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55034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1024" r="19772" b="21893"/>
          <a:stretch/>
        </p:blipFill>
        <p:spPr>
          <a:xfrm>
            <a:off x="114015" y="147924"/>
            <a:ext cx="1011383" cy="921124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938647" y="2358569"/>
            <a:ext cx="7854103" cy="3227325"/>
          </a:xfrm>
          <a:prstGeom prst="rect">
            <a:avLst/>
          </a:prstGeom>
        </p:spPr>
        <p:txBody>
          <a:bodyPr vert="horz" lIns="80682" tIns="40341" rIns="80682" bIns="40341" rtlCol="0" anchor="t">
            <a:noAutofit/>
          </a:bodyPr>
          <a:lstStyle>
            <a:lvl1pPr algn="l" defTabSz="10362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defRPr>
            </a:lvl1pPr>
          </a:lstStyle>
          <a:p>
            <a:r>
              <a:rPr lang="en-US" sz="6353"/>
              <a:t>Impactful message here</a:t>
            </a:r>
            <a:endParaRPr lang="en-US" sz="6353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4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1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"/>
          <a:stretch/>
        </p:blipFill>
        <p:spPr>
          <a:xfrm>
            <a:off x="0" y="0"/>
            <a:ext cx="9144000" cy="6841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56" y="2979331"/>
            <a:ext cx="3850544" cy="62250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24487" y="4997839"/>
            <a:ext cx="7843101" cy="914662"/>
          </a:xfrm>
        </p:spPr>
        <p:txBody>
          <a:bodyPr anchor="b">
            <a:noAutofit/>
          </a:bodyPr>
          <a:lstStyle>
            <a:lvl1pPr algn="l">
              <a:defRPr sz="38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24485" y="6004075"/>
            <a:ext cx="6858000" cy="618650"/>
          </a:xfrm>
        </p:spPr>
        <p:txBody>
          <a:bodyPr>
            <a:normAutofit/>
          </a:bodyPr>
          <a:lstStyle>
            <a:lvl1pPr marL="0" indent="0" algn="l">
              <a:buNone/>
              <a:defRPr sz="2118">
                <a:solidFill>
                  <a:schemeClr val="accent2"/>
                </a:solidFill>
              </a:defRPr>
            </a:lvl1pPr>
            <a:lvl2pPr marL="457208" indent="0" algn="ctr">
              <a:buNone/>
              <a:defRPr sz="2000"/>
            </a:lvl2pPr>
            <a:lvl3pPr marL="914414" indent="0" algn="ctr">
              <a:buNone/>
              <a:defRPr sz="1800"/>
            </a:lvl3pPr>
            <a:lvl4pPr marL="1371622" indent="0" algn="ctr">
              <a:buNone/>
              <a:defRPr sz="1600"/>
            </a:lvl4pPr>
            <a:lvl5pPr marL="1828829" indent="0" algn="ctr">
              <a:buNone/>
              <a:defRPr sz="1600"/>
            </a:lvl5pPr>
            <a:lvl6pPr marL="2286035" indent="0" algn="ctr">
              <a:buNone/>
              <a:defRPr sz="1600"/>
            </a:lvl6pPr>
            <a:lvl7pPr marL="2743242" indent="0" algn="ctr">
              <a:buNone/>
              <a:defRPr sz="1600"/>
            </a:lvl7pPr>
            <a:lvl8pPr marL="3200451" indent="0" algn="ctr">
              <a:buNone/>
              <a:defRPr sz="1600"/>
            </a:lvl8pPr>
            <a:lvl9pPr marL="36576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2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3" y="0"/>
            <a:ext cx="9155034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11303" y="1050552"/>
            <a:ext cx="5008944" cy="4495536"/>
          </a:xfrm>
          <a:prstGeom prst="rect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0" y="946510"/>
            <a:ext cx="1662549" cy="1613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83455" y="2308574"/>
            <a:ext cx="4370531" cy="1726678"/>
          </a:xfrm>
        </p:spPr>
        <p:txBody>
          <a:bodyPr anchor="b">
            <a:noAutofit/>
          </a:bodyPr>
          <a:lstStyle>
            <a:lvl1pPr>
              <a:defRPr sz="423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3983455" y="4221631"/>
            <a:ext cx="4370531" cy="1194765"/>
          </a:xfrm>
        </p:spPr>
        <p:txBody>
          <a:bodyPr>
            <a:normAutofit/>
          </a:bodyPr>
          <a:lstStyle>
            <a:lvl1pPr marL="0" indent="0">
              <a:buNone/>
              <a:defRPr sz="2471">
                <a:solidFill>
                  <a:schemeClr val="bg1"/>
                </a:solidFill>
                <a:latin typeface="Lato Semibold italic" panose="020F0502020204030203" pitchFamily="34" charset="0"/>
                <a:ea typeface="Lato Semibold italic" panose="020F0502020204030203" pitchFamily="34" charset="0"/>
                <a:cs typeface="Lato Semibold italic" panose="020F0502020204030203" pitchFamily="34" charset="0"/>
              </a:defRPr>
            </a:lvl1pPr>
            <a:lvl2pPr marL="4572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47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50873" y="1230947"/>
            <a:ext cx="7589167" cy="4719377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306778" indent="-259150"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652777" indent="-228332">
              <a:buSzPct val="8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056211" indent="-228332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1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"/>
            <a:ext cx="9144000" cy="68497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3611303" y="1050552"/>
            <a:ext cx="5008944" cy="4495536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93" y="946510"/>
            <a:ext cx="1662549" cy="1613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83455" y="2308574"/>
            <a:ext cx="4370531" cy="1726678"/>
          </a:xfrm>
        </p:spPr>
        <p:txBody>
          <a:bodyPr anchor="b">
            <a:noAutofit/>
          </a:bodyPr>
          <a:lstStyle>
            <a:lvl1pPr>
              <a:defRPr sz="423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983455" y="4221631"/>
            <a:ext cx="4370531" cy="1194765"/>
          </a:xfrm>
        </p:spPr>
        <p:txBody>
          <a:bodyPr>
            <a:normAutofit/>
          </a:bodyPr>
          <a:lstStyle>
            <a:lvl1pPr marL="0" indent="0">
              <a:buNone/>
              <a:defRPr sz="2471">
                <a:solidFill>
                  <a:schemeClr val="bg1"/>
                </a:solidFill>
                <a:latin typeface="Lato Semibold italic" panose="020F0502020204030203" pitchFamily="34" charset="0"/>
                <a:ea typeface="Lato Semibold italic" panose="020F0502020204030203" pitchFamily="34" charset="0"/>
                <a:cs typeface="Lato Semibold italic" panose="020F0502020204030203" pitchFamily="34" charset="0"/>
              </a:defRPr>
            </a:lvl1pPr>
            <a:lvl2pPr marL="4572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50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lor backgroun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05603" y="497795"/>
            <a:ext cx="3929095" cy="3227325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1024" r="19772" b="21893"/>
          <a:stretch/>
        </p:blipFill>
        <p:spPr>
          <a:xfrm>
            <a:off x="114015" y="147924"/>
            <a:ext cx="1011383" cy="921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94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llout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55034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1024" r="19772" b="21893"/>
          <a:stretch/>
        </p:blipFill>
        <p:spPr>
          <a:xfrm>
            <a:off x="114015" y="147924"/>
            <a:ext cx="1011383" cy="92112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00102" y="2224098"/>
            <a:ext cx="7854103" cy="3227325"/>
          </a:xfrm>
        </p:spPr>
        <p:txBody>
          <a:bodyPr anchor="t">
            <a:noAutofit/>
          </a:bodyPr>
          <a:lstStyle>
            <a:lvl1pPr>
              <a:defRPr sz="635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Impactful message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54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"/>
          <a:stretch/>
        </p:blipFill>
        <p:spPr>
          <a:xfrm>
            <a:off x="0" y="0"/>
            <a:ext cx="9144000" cy="6841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56" y="2979848"/>
            <a:ext cx="3850544" cy="62146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924487" y="4997839"/>
            <a:ext cx="7843101" cy="914662"/>
          </a:xfrm>
        </p:spPr>
        <p:txBody>
          <a:bodyPr anchor="b">
            <a:noAutofit/>
          </a:bodyPr>
          <a:lstStyle>
            <a:lvl1pPr algn="l">
              <a:defRPr sz="38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24485" y="6004075"/>
            <a:ext cx="6858000" cy="618650"/>
          </a:xfrm>
        </p:spPr>
        <p:txBody>
          <a:bodyPr>
            <a:normAutofit/>
          </a:bodyPr>
          <a:lstStyle>
            <a:lvl1pPr marL="0" indent="0" algn="l">
              <a:buNone/>
              <a:defRPr sz="2118">
                <a:solidFill>
                  <a:schemeClr val="accent3"/>
                </a:solidFill>
              </a:defRPr>
            </a:lvl1pPr>
            <a:lvl2pPr marL="457208" indent="0" algn="ctr">
              <a:buNone/>
              <a:defRPr sz="2000"/>
            </a:lvl2pPr>
            <a:lvl3pPr marL="914414" indent="0" algn="ctr">
              <a:buNone/>
              <a:defRPr sz="1800"/>
            </a:lvl3pPr>
            <a:lvl4pPr marL="1371622" indent="0" algn="ctr">
              <a:buNone/>
              <a:defRPr sz="1600"/>
            </a:lvl4pPr>
            <a:lvl5pPr marL="1828829" indent="0" algn="ctr">
              <a:buNone/>
              <a:defRPr sz="1600"/>
            </a:lvl5pPr>
            <a:lvl6pPr marL="2286035" indent="0" algn="ctr">
              <a:buNone/>
              <a:defRPr sz="1600"/>
            </a:lvl6pPr>
            <a:lvl7pPr marL="2743242" indent="0" algn="ctr">
              <a:buNone/>
              <a:defRPr sz="1600"/>
            </a:lvl7pPr>
            <a:lvl8pPr marL="3200451" indent="0" algn="ctr">
              <a:buNone/>
              <a:defRPr sz="1600"/>
            </a:lvl8pPr>
            <a:lvl9pPr marL="36576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00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"/>
            <a:ext cx="9144000" cy="684973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11303" y="1050552"/>
            <a:ext cx="5008944" cy="4495536"/>
          </a:xfrm>
          <a:prstGeom prst="rect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0" y="946510"/>
            <a:ext cx="1662549" cy="1613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83455" y="2308574"/>
            <a:ext cx="4370531" cy="1726678"/>
          </a:xfrm>
        </p:spPr>
        <p:txBody>
          <a:bodyPr anchor="b">
            <a:noAutofit/>
          </a:bodyPr>
          <a:lstStyle>
            <a:lvl1pPr>
              <a:defRPr sz="423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983455" y="4221631"/>
            <a:ext cx="4370531" cy="1194765"/>
          </a:xfrm>
        </p:spPr>
        <p:txBody>
          <a:bodyPr>
            <a:normAutofit/>
          </a:bodyPr>
          <a:lstStyle>
            <a:lvl1pPr marL="0" indent="0">
              <a:buNone/>
              <a:defRPr sz="2471">
                <a:solidFill>
                  <a:schemeClr val="bg1"/>
                </a:solidFill>
                <a:latin typeface="Lato Semibold italic" panose="020F0502020204030203" pitchFamily="34" charset="0"/>
                <a:ea typeface="Lato Semibold italic" panose="020F0502020204030203" pitchFamily="34" charset="0"/>
                <a:cs typeface="Lato Semibold italic" panose="020F0502020204030203" pitchFamily="34" charset="0"/>
              </a:defRPr>
            </a:lvl1pPr>
            <a:lvl2pPr marL="4572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210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50873" y="1230947"/>
            <a:ext cx="7589167" cy="4719377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306778" indent="-259150"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652777" indent="-228332">
              <a:buSzPct val="8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056211" indent="-228332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59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36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lor backgroun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05603" y="497795"/>
            <a:ext cx="3929095" cy="3227325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1024" r="19772" b="21893"/>
          <a:stretch/>
        </p:blipFill>
        <p:spPr>
          <a:xfrm>
            <a:off x="114015" y="147924"/>
            <a:ext cx="1011383" cy="921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33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llout slid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55034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1024" r="19772" b="21893"/>
          <a:stretch/>
        </p:blipFill>
        <p:spPr>
          <a:xfrm>
            <a:off x="114015" y="147924"/>
            <a:ext cx="1011383" cy="921124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00102" y="2224098"/>
            <a:ext cx="7854103" cy="3227325"/>
          </a:xfrm>
        </p:spPr>
        <p:txBody>
          <a:bodyPr anchor="t">
            <a:noAutofit/>
          </a:bodyPr>
          <a:lstStyle>
            <a:lvl1pPr>
              <a:defRPr sz="635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Impactful message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27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4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72" y="1230947"/>
            <a:ext cx="7589171" cy="4719377"/>
          </a:xfrm>
        </p:spPr>
        <p:txBody>
          <a:bodyPr/>
          <a:lstStyle>
            <a:lvl1pPr marL="0" indent="0">
              <a:buNone/>
              <a:defRPr sz="2471">
                <a:solidFill>
                  <a:schemeClr val="accent1"/>
                </a:solidFill>
              </a:defRPr>
            </a:lvl1pPr>
            <a:lvl2pPr marL="0" indent="0">
              <a:buNone/>
              <a:defRPr sz="176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306778" indent="-259150">
              <a:buSzPct val="100000"/>
              <a:buFont typeface="Arial" panose="020B0604020202020204" pitchFamily="34" charset="0"/>
              <a:buChar char="•"/>
              <a:defRPr sz="1588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652777" indent="-228332">
              <a:buSzPct val="80000"/>
              <a:buFont typeface="Wingdings" panose="05000000000000000000" pitchFamily="2" charset="2"/>
              <a:buChar char="§"/>
              <a:defRPr sz="1412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056211" indent="-228332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3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SL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"/>
          <a:stretch/>
        </p:blipFill>
        <p:spPr>
          <a:xfrm>
            <a:off x="-6922" y="-1"/>
            <a:ext cx="9150922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56" y="2983051"/>
            <a:ext cx="3850544" cy="61506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924487" y="4997839"/>
            <a:ext cx="7843101" cy="914662"/>
          </a:xfrm>
        </p:spPr>
        <p:txBody>
          <a:bodyPr anchor="b">
            <a:noAutofit/>
          </a:bodyPr>
          <a:lstStyle>
            <a:lvl1pPr algn="l">
              <a:defRPr sz="42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24485" y="6004075"/>
            <a:ext cx="6858000" cy="618650"/>
          </a:xfrm>
        </p:spPr>
        <p:txBody>
          <a:bodyPr>
            <a:normAutofit/>
          </a:bodyPr>
          <a:lstStyle>
            <a:lvl1pPr marL="0" indent="0" algn="l">
              <a:buNone/>
              <a:defRPr sz="2118">
                <a:solidFill>
                  <a:schemeClr val="accent5"/>
                </a:solidFill>
              </a:defRPr>
            </a:lvl1pPr>
            <a:lvl2pPr marL="457208" indent="0" algn="ctr">
              <a:buNone/>
              <a:defRPr sz="2000"/>
            </a:lvl2pPr>
            <a:lvl3pPr marL="914414" indent="0" algn="ctr">
              <a:buNone/>
              <a:defRPr sz="1800"/>
            </a:lvl3pPr>
            <a:lvl4pPr marL="1371622" indent="0" algn="ctr">
              <a:buNone/>
              <a:defRPr sz="1600"/>
            </a:lvl4pPr>
            <a:lvl5pPr marL="1828829" indent="0" algn="ctr">
              <a:buNone/>
              <a:defRPr sz="1600"/>
            </a:lvl5pPr>
            <a:lvl6pPr marL="2286035" indent="0" algn="ctr">
              <a:buNone/>
              <a:defRPr sz="1600"/>
            </a:lvl6pPr>
            <a:lvl7pPr marL="2743242" indent="0" algn="ctr">
              <a:buNone/>
              <a:defRPr sz="1600"/>
            </a:lvl7pPr>
            <a:lvl8pPr marL="3200451" indent="0" algn="ctr">
              <a:buNone/>
              <a:defRPr sz="1600"/>
            </a:lvl8pPr>
            <a:lvl9pPr marL="36576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SL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"/>
            <a:ext cx="9144000" cy="684973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11303" y="1050552"/>
            <a:ext cx="5008944" cy="4495536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0" y="946510"/>
            <a:ext cx="1662549" cy="1613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83455" y="2308574"/>
            <a:ext cx="4370531" cy="1726678"/>
          </a:xfrm>
        </p:spPr>
        <p:txBody>
          <a:bodyPr anchor="b">
            <a:noAutofit/>
          </a:bodyPr>
          <a:lstStyle>
            <a:lvl1pPr>
              <a:defRPr sz="423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983455" y="4221631"/>
            <a:ext cx="4370531" cy="1194765"/>
          </a:xfrm>
        </p:spPr>
        <p:txBody>
          <a:bodyPr>
            <a:normAutofit/>
          </a:bodyPr>
          <a:lstStyle>
            <a:lvl1pPr marL="0" indent="0">
              <a:buNone/>
              <a:defRPr sz="2471">
                <a:solidFill>
                  <a:schemeClr val="bg1"/>
                </a:solidFill>
                <a:latin typeface="Lato Semibold italic" panose="020F0502020204030203" pitchFamily="34" charset="0"/>
                <a:ea typeface="Lato Semibold italic" panose="020F0502020204030203" pitchFamily="34" charset="0"/>
                <a:cs typeface="Lato Semibold italic" panose="020F0502020204030203" pitchFamily="34" charset="0"/>
              </a:defRPr>
            </a:lvl1pPr>
            <a:lvl2pPr marL="4572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835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SL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50873" y="1230947"/>
            <a:ext cx="7589167" cy="4719377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306778" indent="-259150"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652777" indent="-228332">
              <a:buSzPct val="8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056211" indent="-228332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33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SL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6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SL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" b="28190"/>
          <a:stretch/>
        </p:blipFill>
        <p:spPr>
          <a:xfrm>
            <a:off x="2241795" y="1208937"/>
            <a:ext cx="4810169" cy="505263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79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SL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32" y="1353184"/>
            <a:ext cx="4948714" cy="446830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38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SL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1240972" y="1636798"/>
            <a:ext cx="1965355" cy="906678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39909" y="1671002"/>
            <a:ext cx="1746191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36" dirty="0">
                <a:solidFill>
                  <a:schemeClr val="accent5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100%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57300" y="2654450"/>
            <a:ext cx="2147208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5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Technical expertise </a:t>
            </a:r>
            <a:br>
              <a:rPr lang="en-US" sz="1765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765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their industry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747408" y="1636798"/>
            <a:ext cx="1965355" cy="906678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846347" y="1671002"/>
            <a:ext cx="1746191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36" dirty="0">
                <a:solidFill>
                  <a:schemeClr val="accent5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100%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763741" y="2654447"/>
            <a:ext cx="2139042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5" dirty="0">
                <a:solidFill>
                  <a:schemeClr val="accent5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Honest &amp; trustworthy</a:t>
            </a:r>
          </a:p>
        </p:txBody>
      </p:sp>
      <p:sp>
        <p:nvSpPr>
          <p:cNvPr id="16" name="Rounded Rectangle 15"/>
          <p:cNvSpPr/>
          <p:nvPr userDrawn="1"/>
        </p:nvSpPr>
        <p:spPr>
          <a:xfrm>
            <a:off x="6294668" y="1636798"/>
            <a:ext cx="1698172" cy="906678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393602" y="1671002"/>
            <a:ext cx="1746191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36" dirty="0">
                <a:solidFill>
                  <a:schemeClr val="accent5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97%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0996" y="2654450"/>
            <a:ext cx="1980952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5" dirty="0">
                <a:solidFill>
                  <a:schemeClr val="accent5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Will recommend to others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2579920" y="3748855"/>
            <a:ext cx="1657350" cy="846431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678852" y="3783052"/>
            <a:ext cx="1746191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36" dirty="0">
                <a:solidFill>
                  <a:schemeClr val="accent5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96%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596247" y="4725671"/>
            <a:ext cx="1747158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5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Proactive to their needs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5086356" y="3748855"/>
            <a:ext cx="1657348" cy="846431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185291" y="3783052"/>
            <a:ext cx="1746191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36" dirty="0">
                <a:solidFill>
                  <a:schemeClr val="accent5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92%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102683" y="4725671"/>
            <a:ext cx="2139042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5" dirty="0">
                <a:solidFill>
                  <a:schemeClr val="accent5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Recommendations are innovative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77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lor background SL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05603" y="497795"/>
            <a:ext cx="3929095" cy="3227325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1024" r="19772" b="21893"/>
          <a:stretch/>
        </p:blipFill>
        <p:spPr>
          <a:xfrm>
            <a:off x="114015" y="147924"/>
            <a:ext cx="1011383" cy="921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94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llout slide SL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55034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1024" r="19772" b="21893"/>
          <a:stretch/>
        </p:blipFill>
        <p:spPr>
          <a:xfrm>
            <a:off x="114015" y="147924"/>
            <a:ext cx="1011383" cy="92112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00102" y="2224098"/>
            <a:ext cx="7854103" cy="3227325"/>
          </a:xfrm>
        </p:spPr>
        <p:txBody>
          <a:bodyPr anchor="t">
            <a:noAutofit/>
          </a:bodyPr>
          <a:lstStyle>
            <a:lvl1pPr>
              <a:defRPr sz="635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Impactful message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3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SL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_International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73" y="1230947"/>
            <a:ext cx="7589170" cy="2185082"/>
          </a:xfrm>
        </p:spPr>
        <p:txBody>
          <a:bodyPr/>
          <a:lstStyle>
            <a:lvl1pPr marL="0" indent="0">
              <a:buNone/>
              <a:defRPr sz="2471">
                <a:solidFill>
                  <a:schemeClr val="accent1"/>
                </a:solidFill>
              </a:defRPr>
            </a:lvl1pPr>
            <a:lvl2pPr marL="0" indent="0">
              <a:buNone/>
              <a:defRPr sz="176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306778" indent="-259150">
              <a:buSzPct val="100000"/>
              <a:buFont typeface="Arial" panose="020B0604020202020204" pitchFamily="34" charset="0"/>
              <a:buChar char="•"/>
              <a:defRPr sz="1588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652777" indent="-228332">
              <a:buSzPct val="80000"/>
              <a:buFont typeface="Wingdings" panose="05000000000000000000" pitchFamily="2" charset="2"/>
              <a:buChar char="§"/>
              <a:defRPr sz="1412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056211" indent="-228332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89" y="3640074"/>
            <a:ext cx="4424895" cy="241695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0551" y="3593166"/>
            <a:ext cx="3195078" cy="2416269"/>
          </a:xfrm>
        </p:spPr>
        <p:txBody>
          <a:bodyPr/>
          <a:lstStyle>
            <a:lvl1pPr marL="0" indent="0">
              <a:buNone/>
              <a:defRPr sz="247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765"/>
            </a:lvl2pPr>
            <a:lvl3pPr marL="355806" indent="-228332">
              <a:defRPr sz="1588"/>
            </a:lvl3pPr>
            <a:lvl4pPr marL="652777" indent="-228332">
              <a:buSzPct val="80000"/>
              <a:buFont typeface="Wingdings" panose="05000000000000000000" pitchFamily="2" charset="2"/>
              <a:buChar char="§"/>
              <a:tabLst/>
              <a:defRPr sz="1412"/>
            </a:lvl4pPr>
            <a:lvl5pPr marL="960956" indent="-228332">
              <a:defRPr sz="123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00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5"/>
          <a:stretch/>
        </p:blipFill>
        <p:spPr>
          <a:xfrm>
            <a:off x="1" y="0"/>
            <a:ext cx="9140794" cy="6841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61" y="2983051"/>
            <a:ext cx="3844134" cy="6150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24487" y="4997839"/>
            <a:ext cx="7843101" cy="914662"/>
          </a:xfrm>
        </p:spPr>
        <p:txBody>
          <a:bodyPr anchor="b">
            <a:noAutofit/>
          </a:bodyPr>
          <a:lstStyle>
            <a:lvl1pPr algn="l">
              <a:defRPr sz="42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24485" y="6004075"/>
            <a:ext cx="6858000" cy="618650"/>
          </a:xfrm>
        </p:spPr>
        <p:txBody>
          <a:bodyPr>
            <a:normAutofit/>
          </a:bodyPr>
          <a:lstStyle>
            <a:lvl1pPr marL="0" indent="0" algn="l">
              <a:buNone/>
              <a:defRPr sz="2118">
                <a:solidFill>
                  <a:schemeClr val="accent4"/>
                </a:solidFill>
              </a:defRPr>
            </a:lvl1pPr>
            <a:lvl2pPr marL="457208" indent="0" algn="ctr">
              <a:buNone/>
              <a:defRPr sz="2000"/>
            </a:lvl2pPr>
            <a:lvl3pPr marL="914414" indent="0" algn="ctr">
              <a:buNone/>
              <a:defRPr sz="1800"/>
            </a:lvl3pPr>
            <a:lvl4pPr marL="1371622" indent="0" algn="ctr">
              <a:buNone/>
              <a:defRPr sz="1600"/>
            </a:lvl4pPr>
            <a:lvl5pPr marL="1828829" indent="0" algn="ctr">
              <a:buNone/>
              <a:defRPr sz="1600"/>
            </a:lvl5pPr>
            <a:lvl6pPr marL="2286035" indent="0" algn="ctr">
              <a:buNone/>
              <a:defRPr sz="1600"/>
            </a:lvl6pPr>
            <a:lvl7pPr marL="2743242" indent="0" algn="ctr">
              <a:buNone/>
              <a:defRPr sz="1600"/>
            </a:lvl7pPr>
            <a:lvl8pPr marL="3200451" indent="0" algn="ctr">
              <a:buNone/>
              <a:defRPr sz="1600"/>
            </a:lvl8pPr>
            <a:lvl9pPr marL="36576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85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P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11303" y="1050552"/>
            <a:ext cx="5008944" cy="4495536"/>
          </a:xfrm>
          <a:prstGeom prst="rect">
            <a:avLst/>
          </a:prstGeom>
          <a:solidFill>
            <a:schemeClr val="accent4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83455" y="2308574"/>
            <a:ext cx="4370531" cy="1726678"/>
          </a:xfrm>
        </p:spPr>
        <p:txBody>
          <a:bodyPr anchor="b">
            <a:noAutofit/>
          </a:bodyPr>
          <a:lstStyle>
            <a:lvl1pPr>
              <a:defRPr sz="423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3983455" y="4221631"/>
            <a:ext cx="4370531" cy="1194765"/>
          </a:xfrm>
        </p:spPr>
        <p:txBody>
          <a:bodyPr>
            <a:normAutofit/>
          </a:bodyPr>
          <a:lstStyle>
            <a:lvl1pPr marL="0" indent="0">
              <a:buNone/>
              <a:defRPr sz="2471">
                <a:solidFill>
                  <a:schemeClr val="bg1"/>
                </a:solidFill>
                <a:latin typeface="Lato Semibold italic" panose="020F0502020204030203" pitchFamily="34" charset="0"/>
                <a:ea typeface="Lato Semibold italic" panose="020F0502020204030203" pitchFamily="34" charset="0"/>
                <a:cs typeface="Lato Semibold italic" panose="020F0502020204030203" pitchFamily="34" charset="0"/>
              </a:defRPr>
            </a:lvl1pPr>
            <a:lvl2pPr marL="4572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0" y="946510"/>
            <a:ext cx="1662549" cy="1613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4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P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50873" y="1230947"/>
            <a:ext cx="7589167" cy="4719377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306778" indent="-259150"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652777" indent="-228332">
              <a:buSzPct val="8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056211" indent="-228332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P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1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lor background P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05603" y="497795"/>
            <a:ext cx="3929095" cy="3227325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1024" r="19772" b="21893"/>
          <a:stretch/>
        </p:blipFill>
        <p:spPr>
          <a:xfrm>
            <a:off x="114015" y="147924"/>
            <a:ext cx="1011383" cy="921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55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llout slide P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55034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2" y="2224098"/>
            <a:ext cx="7854103" cy="3227325"/>
          </a:xfrm>
        </p:spPr>
        <p:txBody>
          <a:bodyPr anchor="t">
            <a:noAutofit/>
          </a:bodyPr>
          <a:lstStyle>
            <a:lvl1pPr>
              <a:defRPr sz="635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Impactful message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4" t="21024" r="19772" b="21893"/>
          <a:stretch/>
        </p:blipFill>
        <p:spPr>
          <a:xfrm>
            <a:off x="114015" y="147924"/>
            <a:ext cx="1011383" cy="921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79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P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BBE5-4429-4ADA-B89E-87EB3534B4A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1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B3B9-FFCA-4513-A74D-EA4995BB6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0"/>
            <a:ext cx="9144000" cy="3810000"/>
            <a:chOff x="470977" y="-78359"/>
            <a:chExt cx="10750714" cy="4495800"/>
          </a:xfrm>
        </p:grpSpPr>
        <p:sp>
          <p:nvSpPr>
            <p:cNvPr id="5" name="Rectangle 4"/>
            <p:cNvSpPr/>
            <p:nvPr userDrawn="1"/>
          </p:nvSpPr>
          <p:spPr>
            <a:xfrm>
              <a:off x="470977" y="-78359"/>
              <a:ext cx="7883857" cy="4495800"/>
            </a:xfrm>
            <a:prstGeom prst="rect">
              <a:avLst/>
            </a:prstGeom>
            <a:solidFill>
              <a:srgbClr val="679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444423" y="-78359"/>
              <a:ext cx="2777268" cy="4495800"/>
            </a:xfrm>
            <a:prstGeom prst="rect">
              <a:avLst/>
            </a:prstGeom>
            <a:solidFill>
              <a:srgbClr val="B0B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Trebuchet MS" pitchFamily="34" charset="0"/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609600" y="4495800"/>
            <a:ext cx="304800" cy="304800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Trebuchet MS" pitchFamily="34" charset="0"/>
            </a:endParaRPr>
          </a:p>
        </p:txBody>
      </p:sp>
      <p:pic>
        <p:nvPicPr>
          <p:cNvPr id="10" name="Picture 21" descr="P&amp;M logo-COLOR_2008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514600"/>
            <a:ext cx="18081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1066800" y="5918335"/>
            <a:ext cx="6858000" cy="33855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spcBef>
                <a:spcPts val="1200"/>
              </a:spcBef>
              <a:spcAft>
                <a:spcPct val="0"/>
              </a:spcAft>
              <a:buNone/>
              <a:defRPr lang="en-US" sz="2000" b="1" kern="0" cap="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1066800" y="4419600"/>
            <a:ext cx="7467600" cy="44319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None/>
              <a:def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Box 19"/>
          <p:cNvSpPr txBox="1">
            <a:spLocks noChangeArrowheads="1"/>
          </p:cNvSpPr>
          <p:nvPr userDrawn="1"/>
        </p:nvSpPr>
        <p:spPr bwMode="auto">
          <a:xfrm>
            <a:off x="381000" y="32766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itchFamily="34" charset="0"/>
              </a:rPr>
              <a:t>plantemoran.com</a:t>
            </a:r>
          </a:p>
        </p:txBody>
      </p:sp>
    </p:spTree>
  </p:cSld>
  <p:clrMapOvr>
    <a:masterClrMapping/>
  </p:clrMapOvr>
  <p:transition spd="med" advClick="0" advTm="12000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09505-3674-4879-868B-FEC3DC728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_Three Pillars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579" y="1230947"/>
            <a:ext cx="6392464" cy="4719377"/>
          </a:xfrm>
        </p:spPr>
        <p:txBody>
          <a:bodyPr/>
          <a:lstStyle>
            <a:lvl1pPr marL="0" indent="0">
              <a:buNone/>
              <a:defRPr sz="2471">
                <a:solidFill>
                  <a:schemeClr val="accent1"/>
                </a:solidFill>
              </a:defRPr>
            </a:lvl1pPr>
            <a:lvl2pPr marL="0" indent="0">
              <a:buNone/>
              <a:defRPr sz="176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306778" indent="-259150">
              <a:buSzPct val="100000"/>
              <a:buFont typeface="Arial" panose="020B0604020202020204" pitchFamily="34" charset="0"/>
              <a:buChar char="•"/>
              <a:defRPr sz="1588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652777" indent="-228332">
              <a:buSzPct val="80000"/>
              <a:buFont typeface="Wingdings" panose="05000000000000000000" pitchFamily="2" charset="2"/>
              <a:buChar char="§"/>
              <a:defRPr sz="1412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1056211" indent="-228332">
              <a:defRPr sz="1235">
                <a:solidFill>
                  <a:schemeClr val="tx1">
                    <a:lumMod val="85000"/>
                    <a:lumOff val="1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14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2616101"/>
          </a:xfrm>
        </p:spPr>
        <p:txBody>
          <a:bodyPr/>
          <a:lstStyle>
            <a:lvl2pPr marL="744538" indent="-338138">
              <a:defRPr sz="2400"/>
            </a:lvl2pPr>
            <a:lvl3pPr marL="1092200" indent="-292100">
              <a:defRPr sz="2400"/>
            </a:lvl3pPr>
            <a:lvl4pPr marL="1485900" indent="-292100">
              <a:buClr>
                <a:schemeClr val="bg1">
                  <a:lumMod val="65000"/>
                </a:schemeClr>
              </a:buClr>
              <a:defRPr sz="2400"/>
            </a:lvl4pPr>
            <a:lvl5pPr marL="1828800" indent="-292100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7010400" cy="116339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891E-34E2-4703-A6A1-92F85C962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7010400" cy="11633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2705356"/>
          </a:xfrm>
        </p:spPr>
        <p:txBody>
          <a:bodyPr/>
          <a:lstStyle>
            <a:lvl1pPr marL="0" indent="0">
              <a:buNone/>
              <a:defRPr/>
            </a:lvl1pPr>
            <a:lvl2pPr marL="566738" indent="-338138">
              <a:buClr>
                <a:srgbClr val="F4A34A"/>
              </a:buClr>
              <a:defRPr sz="2400"/>
            </a:lvl2pPr>
            <a:lvl3pPr marL="914400" indent="-292100">
              <a:buClr>
                <a:srgbClr val="6799C8"/>
              </a:buClr>
              <a:defRPr sz="2400"/>
            </a:lvl3pPr>
            <a:lvl4pPr marL="1257300" indent="-292100">
              <a:buClr>
                <a:srgbClr val="B1B579"/>
              </a:buClr>
              <a:defRPr sz="2400"/>
            </a:lvl4pPr>
            <a:lvl5pPr marL="1600200" indent="-292100">
              <a:buClr>
                <a:schemeClr val="bg1">
                  <a:lumMod val="65000"/>
                </a:schemeClr>
              </a:buCl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DE06-A0D0-4282-8FFC-4EBE7D2AC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09505-3674-4879-868B-FEC3DC728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8200" y="3048000"/>
            <a:ext cx="381000" cy="381000"/>
          </a:xfrm>
          <a:prstGeom prst="rect">
            <a:avLst/>
          </a:prstGeom>
          <a:solidFill>
            <a:srgbClr val="E89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4322802"/>
            <a:ext cx="7620000" cy="443198"/>
          </a:xfrm>
        </p:spPr>
        <p:txBody>
          <a:bodyPr anchor="t"/>
          <a:lstStyle>
            <a:lvl1pPr algn="l">
              <a:defRPr sz="3200" b="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6096000"/>
            <a:ext cx="7391400" cy="3128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D3DD-8182-44BC-9CCB-D50E39AB7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8" name="Group 10"/>
          <p:cNvGrpSpPr>
            <a:grpSpLocks/>
          </p:cNvGrpSpPr>
          <p:nvPr userDrawn="1"/>
        </p:nvGrpSpPr>
        <p:grpSpPr bwMode="auto">
          <a:xfrm>
            <a:off x="685800" y="685800"/>
            <a:ext cx="3209544" cy="2971800"/>
            <a:chOff x="1456459" y="1143000"/>
            <a:chExt cx="6002482" cy="44958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456459" y="3428365"/>
              <a:ext cx="2963912" cy="2210435"/>
            </a:xfrm>
            <a:prstGeom prst="rect">
              <a:avLst/>
            </a:prstGeom>
            <a:solidFill>
              <a:srgbClr val="679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495029" y="1143000"/>
              <a:ext cx="2963912" cy="2210435"/>
            </a:xfrm>
            <a:prstGeom prst="rect">
              <a:avLst/>
            </a:prstGeom>
            <a:solidFill>
              <a:srgbClr val="679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456459" y="1143000"/>
              <a:ext cx="2963912" cy="2210435"/>
            </a:xfrm>
            <a:prstGeom prst="rect">
              <a:avLst/>
            </a:prstGeom>
            <a:solidFill>
              <a:srgbClr val="679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495029" y="3428365"/>
              <a:ext cx="2963912" cy="2210435"/>
            </a:xfrm>
            <a:prstGeom prst="rect">
              <a:avLst/>
            </a:prstGeom>
            <a:solidFill>
              <a:srgbClr val="B0B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Trebuchet MS" pitchFamily="34" charset="0"/>
              </a:endParaRPr>
            </a:p>
          </p:txBody>
        </p:sp>
      </p:grpSp>
      <p:pic>
        <p:nvPicPr>
          <p:cNvPr id="23" name="Picture 21" descr="P&amp;M logo-COLOR_2008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11699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 userDrawn="1"/>
        </p:nvSpPr>
        <p:spPr bwMode="auto">
          <a:xfrm>
            <a:off x="609600" y="4343400"/>
            <a:ext cx="304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 userDrawn="1"/>
        </p:nvSpPr>
        <p:spPr bwMode="auto">
          <a:xfrm>
            <a:off x="762000" y="3304401"/>
            <a:ext cx="1752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2"/>
                </a:solidFill>
                <a:latin typeface="Trebuchet MS" pitchFamily="34" charset="0"/>
              </a:rPr>
              <a:t>plantemoran.com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295465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295465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9DB3-CCD5-4E27-96A9-2E9A88F14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9D73-1859-477C-9CF6-E1DEFEE30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04"/>
            <a:ext cx="8305800" cy="10525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ED18-1C71-402A-9A50-A22E8E41B8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t fac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877050" y="6427375"/>
            <a:ext cx="2057400" cy="365125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marL="0" algn="r" defTabSz="914400" rtl="0" eaLnBrk="1" latinLnBrk="0" hangingPunct="1">
              <a:defRPr sz="1360" kern="1200">
                <a:solidFill>
                  <a:schemeClr val="bg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9CBBE5-4429-4ADA-B89E-87EB3534B4A3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6883" y="3432205"/>
            <a:ext cx="94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approx.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590228" y="2140902"/>
            <a:ext cx="4794836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18" dirty="0">
                <a:solidFill>
                  <a:schemeClr val="accent1"/>
                </a:solidFill>
                <a:latin typeface="Lato Light" panose="020F0302020204030203" pitchFamily="34" charset="0"/>
              </a:rPr>
              <a:t>total staff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590227" y="2741976"/>
            <a:ext cx="4764217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18" dirty="0">
                <a:solidFill>
                  <a:schemeClr val="accent1"/>
                </a:solidFill>
                <a:latin typeface="Lato Light" panose="020F0302020204030203" pitchFamily="34" charset="0"/>
              </a:rPr>
              <a:t>partners &amp; affiliated entity members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90228" y="3350735"/>
            <a:ext cx="5124610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18" dirty="0">
                <a:solidFill>
                  <a:schemeClr val="accent1"/>
                </a:solidFill>
                <a:latin typeface="Lato Light" panose="020F0302020204030203" pitchFamily="34" charset="0"/>
              </a:rPr>
              <a:t>number of CPAs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590227" y="3958967"/>
            <a:ext cx="4764217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18" dirty="0">
                <a:solidFill>
                  <a:schemeClr val="accent1"/>
                </a:solidFill>
                <a:latin typeface="Lato Light" panose="020F0302020204030203" pitchFamily="34" charset="0"/>
              </a:rPr>
              <a:t>U.S. &amp; global locations, including China, Japan, India, and Mexico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90227" y="4967572"/>
            <a:ext cx="3665284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18" dirty="0">
                <a:solidFill>
                  <a:schemeClr val="accent1"/>
                </a:solidFill>
                <a:latin typeface="Lato Light" panose="020F0302020204030203" pitchFamily="34" charset="0"/>
              </a:rPr>
              <a:t>foreign languages spoken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590228" y="1521973"/>
            <a:ext cx="2466575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18" dirty="0">
                <a:solidFill>
                  <a:schemeClr val="accent1"/>
                </a:solidFill>
                <a:latin typeface="Lato Light" panose="020F0302020204030203" pitchFamily="34" charset="0"/>
              </a:rPr>
              <a:t>year founded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844885" y="4929323"/>
            <a:ext cx="685056" cy="8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24" dirty="0">
                <a:solidFill>
                  <a:schemeClr val="accent1"/>
                </a:solidFill>
              </a:rPr>
              <a:t>27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270522" y="1431151"/>
            <a:ext cx="1259419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24" dirty="0">
                <a:solidFill>
                  <a:schemeClr val="accent1"/>
                </a:solidFill>
              </a:rPr>
              <a:t>1924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97170" y="2083080"/>
            <a:ext cx="1632771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24" dirty="0">
                <a:solidFill>
                  <a:schemeClr val="accent1"/>
                </a:solidFill>
              </a:rPr>
              <a:t>2,200+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97170" y="2687662"/>
            <a:ext cx="1632771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24" dirty="0">
                <a:solidFill>
                  <a:schemeClr val="accent1"/>
                </a:solidFill>
              </a:rPr>
              <a:t>275+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97170" y="3311198"/>
            <a:ext cx="1632771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24" dirty="0">
                <a:solidFill>
                  <a:schemeClr val="accent1"/>
                </a:solidFill>
              </a:rPr>
              <a:t>900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97170" y="3953229"/>
            <a:ext cx="1632771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24" dirty="0">
                <a:solidFill>
                  <a:schemeClr val="accent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0618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 satisfaction number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877050" y="6427375"/>
            <a:ext cx="2057400" cy="365125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marL="0" algn="r" defTabSz="914400" rtl="0" eaLnBrk="1" latinLnBrk="0" hangingPunct="1">
              <a:defRPr sz="1360" kern="1200">
                <a:solidFill>
                  <a:schemeClr val="bg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9CBBE5-4429-4ADA-B89E-87EB3534B4A3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sp>
        <p:nvSpPr>
          <p:cNvPr id="37" name="Rounded Rectangle 36"/>
          <p:cNvSpPr/>
          <p:nvPr userDrawn="1"/>
        </p:nvSpPr>
        <p:spPr>
          <a:xfrm>
            <a:off x="705549" y="1676213"/>
            <a:ext cx="2178641" cy="100176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 userDrawn="1"/>
        </p:nvSpPr>
        <p:spPr>
          <a:xfrm>
            <a:off x="705549" y="1704645"/>
            <a:ext cx="2178641" cy="98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4" dirty="0">
                <a:solidFill>
                  <a:schemeClr val="accent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98%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723650" y="2687082"/>
            <a:ext cx="238022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Technical expertise </a:t>
            </a:r>
            <a:br>
              <a:rPr lang="en-US" sz="1588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1588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 their industry</a:t>
            </a:r>
          </a:p>
        </p:txBody>
      </p:sp>
      <p:sp>
        <p:nvSpPr>
          <p:cNvPr id="40" name="Rounded Rectangle 39"/>
          <p:cNvSpPr/>
          <p:nvPr userDrawn="1"/>
        </p:nvSpPr>
        <p:spPr>
          <a:xfrm>
            <a:off x="3483993" y="1676213"/>
            <a:ext cx="2178641" cy="100176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 userDrawn="1"/>
        </p:nvSpPr>
        <p:spPr>
          <a:xfrm>
            <a:off x="3483993" y="1704645"/>
            <a:ext cx="2178641" cy="98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4" dirty="0">
                <a:solidFill>
                  <a:schemeClr val="accent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97%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3483992" y="2687082"/>
            <a:ext cx="2393357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Effectively communicate &amp; are responsive</a:t>
            </a:r>
          </a:p>
        </p:txBody>
      </p:sp>
      <p:sp>
        <p:nvSpPr>
          <p:cNvPr id="43" name="Rounded Rectangle 42"/>
          <p:cNvSpPr/>
          <p:nvPr userDrawn="1"/>
        </p:nvSpPr>
        <p:spPr>
          <a:xfrm>
            <a:off x="6307685" y="1676213"/>
            <a:ext cx="2181846" cy="100176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 userDrawn="1"/>
        </p:nvSpPr>
        <p:spPr>
          <a:xfrm>
            <a:off x="6307687" y="1704645"/>
            <a:ext cx="2181844" cy="98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24" dirty="0">
                <a:solidFill>
                  <a:schemeClr val="accent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98%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6325785" y="2687082"/>
            <a:ext cx="230247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Understand your organization’s needs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91963" y="3807134"/>
            <a:ext cx="1837212" cy="1600348"/>
            <a:chOff x="260183" y="4057089"/>
            <a:chExt cx="2209802" cy="1924901"/>
          </a:xfrm>
        </p:grpSpPr>
        <p:sp>
          <p:nvSpPr>
            <p:cNvPr id="46" name="Rounded Rectangle 45"/>
            <p:cNvSpPr/>
            <p:nvPr userDrawn="1"/>
          </p:nvSpPr>
          <p:spPr>
            <a:xfrm>
              <a:off x="260184" y="4057089"/>
              <a:ext cx="2209800" cy="1204925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260183" y="4091287"/>
              <a:ext cx="2209802" cy="118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24" dirty="0">
                  <a:solidFill>
                    <a:schemeClr val="accent1"/>
                  </a:solidFill>
                  <a:latin typeface="Lato Regular" panose="020F05020202040302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99%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270231" y="5283094"/>
              <a:ext cx="2127216" cy="698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Honest &amp; trustworthy</a:t>
              </a: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2573779" y="3807134"/>
            <a:ext cx="1847569" cy="1588087"/>
            <a:chOff x="2811131" y="4057089"/>
            <a:chExt cx="2222258" cy="1910153"/>
          </a:xfrm>
        </p:grpSpPr>
        <p:sp>
          <p:nvSpPr>
            <p:cNvPr id="49" name="Rounded Rectangle 48"/>
            <p:cNvSpPr/>
            <p:nvPr userDrawn="1"/>
          </p:nvSpPr>
          <p:spPr>
            <a:xfrm>
              <a:off x="2811131" y="4057089"/>
              <a:ext cx="2209798" cy="1204925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2823591" y="4091287"/>
              <a:ext cx="2209798" cy="1189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24" dirty="0">
                  <a:solidFill>
                    <a:schemeClr val="accent1"/>
                  </a:solidFill>
                  <a:latin typeface="Lato Regular" panose="020F05020202040302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96%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2815217" y="5268346"/>
              <a:ext cx="2188027" cy="698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Will recommend to others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765950" y="3806479"/>
            <a:ext cx="1843561" cy="1600348"/>
            <a:chOff x="5362080" y="4056301"/>
            <a:chExt cx="2217438" cy="1924901"/>
          </a:xfrm>
        </p:grpSpPr>
        <p:sp>
          <p:nvSpPr>
            <p:cNvPr id="52" name="Rounded Rectangle 51"/>
            <p:cNvSpPr/>
            <p:nvPr userDrawn="1"/>
          </p:nvSpPr>
          <p:spPr>
            <a:xfrm>
              <a:off x="5362080" y="4056301"/>
              <a:ext cx="2209800" cy="1204925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5369717" y="4090499"/>
              <a:ext cx="2209801" cy="118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24" dirty="0">
                  <a:solidFill>
                    <a:schemeClr val="accent1"/>
                  </a:solidFill>
                  <a:latin typeface="Lato Regular" panose="020F05020202040302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96%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5389813" y="5282306"/>
              <a:ext cx="2069013" cy="698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Proactive to their needs</a:t>
              </a: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6954115" y="3806479"/>
            <a:ext cx="1975517" cy="1588087"/>
            <a:chOff x="7935333" y="4056301"/>
            <a:chExt cx="2376155" cy="1910153"/>
          </a:xfrm>
        </p:grpSpPr>
        <p:sp>
          <p:nvSpPr>
            <p:cNvPr id="55" name="Rounded Rectangle 54"/>
            <p:cNvSpPr/>
            <p:nvPr userDrawn="1"/>
          </p:nvSpPr>
          <p:spPr>
            <a:xfrm>
              <a:off x="7935333" y="4056301"/>
              <a:ext cx="2209798" cy="1204925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7935334" y="4090499"/>
              <a:ext cx="2209798" cy="1189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24" dirty="0">
                  <a:solidFill>
                    <a:schemeClr val="accent1"/>
                  </a:solidFill>
                  <a:latin typeface="Lato Regular" panose="020F05020202040302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93%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7957103" y="5267558"/>
              <a:ext cx="2354385" cy="698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Recommendations are innovative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53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0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ffiliates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1002"/>
            <a:ext cx="9144000" cy="616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4273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50877" y="324970"/>
            <a:ext cx="7589166" cy="739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" y="269612"/>
            <a:ext cx="834046" cy="677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6427375"/>
            <a:ext cx="3114576" cy="280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0" y="1319871"/>
            <a:ext cx="7533281" cy="2072650"/>
          </a:xfrm>
          <a:prstGeom prst="rect">
            <a:avLst/>
          </a:prstGeom>
        </p:spPr>
      </p:pic>
      <p:sp>
        <p:nvSpPr>
          <p:cNvPr id="11" name="Content Placeholder 19"/>
          <p:cNvSpPr>
            <a:spLocks noGrp="1"/>
          </p:cNvSpPr>
          <p:nvPr>
            <p:ph sz="quarter" idx="13"/>
          </p:nvPr>
        </p:nvSpPr>
        <p:spPr>
          <a:xfrm>
            <a:off x="259150" y="3578893"/>
            <a:ext cx="2609256" cy="2342133"/>
          </a:xfrm>
        </p:spPr>
        <p:txBody>
          <a:bodyPr>
            <a:normAutofit/>
          </a:bodyPr>
          <a:lstStyle>
            <a:lvl1pPr marL="250745" indent="-250745">
              <a:buFont typeface="+mj-lt"/>
              <a:buAutoNum type="arabicPeriod"/>
              <a:defRPr sz="1765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4"/>
          </p:nvPr>
        </p:nvSpPr>
        <p:spPr>
          <a:xfrm>
            <a:off x="3117096" y="3578893"/>
            <a:ext cx="2702854" cy="2342132"/>
          </a:xfrm>
        </p:spPr>
        <p:txBody>
          <a:bodyPr>
            <a:normAutofit/>
          </a:bodyPr>
          <a:lstStyle>
            <a:lvl1pPr marL="250745" indent="-250745">
              <a:buFont typeface="+mj-lt"/>
              <a:buAutoNum type="arabicPeriod"/>
              <a:defRPr sz="1765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9"/>
          <p:cNvSpPr>
            <a:spLocks noGrp="1"/>
          </p:cNvSpPr>
          <p:nvPr>
            <p:ph sz="quarter" idx="15"/>
          </p:nvPr>
        </p:nvSpPr>
        <p:spPr>
          <a:xfrm>
            <a:off x="6051792" y="3578893"/>
            <a:ext cx="2568200" cy="2342132"/>
          </a:xfrm>
        </p:spPr>
        <p:txBody>
          <a:bodyPr>
            <a:normAutofit/>
          </a:bodyPr>
          <a:lstStyle>
            <a:lvl1pPr marL="250745" indent="-250745">
              <a:buFont typeface="+mj-lt"/>
              <a:buAutoNum type="arabicPeriod"/>
              <a:defRPr sz="1765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039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095" y="357769"/>
            <a:ext cx="7589166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092" y="1177116"/>
            <a:ext cx="75891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7050" y="6427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CC9CBBE5-4429-4ADA-B89E-87EB3534B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5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  <p:sldLayoutId id="2147484513" r:id="rId13"/>
    <p:sldLayoutId id="2147484514" r:id="rId14"/>
    <p:sldLayoutId id="2147484515" r:id="rId15"/>
    <p:sldLayoutId id="2147484516" r:id="rId16"/>
    <p:sldLayoutId id="2147484517" r:id="rId17"/>
    <p:sldLayoutId id="2147484518" r:id="rId18"/>
    <p:sldLayoutId id="2147484519" r:id="rId19"/>
    <p:sldLayoutId id="2147484520" r:id="rId20"/>
    <p:sldLayoutId id="2147484521" r:id="rId21"/>
    <p:sldLayoutId id="2147484522" r:id="rId22"/>
    <p:sldLayoutId id="2147484523" r:id="rId23"/>
    <p:sldLayoutId id="2147484524" r:id="rId24"/>
    <p:sldLayoutId id="2147484525" r:id="rId25"/>
    <p:sldLayoutId id="2147484526" r:id="rId26"/>
    <p:sldLayoutId id="2147484527" r:id="rId27"/>
    <p:sldLayoutId id="2147484528" r:id="rId28"/>
    <p:sldLayoutId id="2147484529" r:id="rId29"/>
    <p:sldLayoutId id="2147484530" r:id="rId30"/>
    <p:sldLayoutId id="2147484531" r:id="rId31"/>
    <p:sldLayoutId id="2147484532" r:id="rId32"/>
    <p:sldLayoutId id="2147484533" r:id="rId33"/>
    <p:sldLayoutId id="2147484534" r:id="rId34"/>
    <p:sldLayoutId id="2147484535" r:id="rId35"/>
    <p:sldLayoutId id="2147484536" r:id="rId36"/>
    <p:sldLayoutId id="2147484537" r:id="rId37"/>
    <p:sldLayoutId id="2147484538" r:id="rId38"/>
    <p:sldLayoutId id="2147484539" r:id="rId39"/>
    <p:sldLayoutId id="2147484540" r:id="rId40"/>
    <p:sldLayoutId id="2147484541" r:id="rId41"/>
    <p:sldLayoutId id="2147484542" r:id="rId42"/>
    <p:sldLayoutId id="2147484543" r:id="rId43"/>
    <p:sldLayoutId id="2147484544" r:id="rId44"/>
    <p:sldLayoutId id="2147484545" r:id="rId45"/>
    <p:sldLayoutId id="2147484546" r:id="rId46"/>
  </p:sldLayoutIdLst>
  <p:hf hdr="0" ftr="0" dt="0"/>
  <p:txStyles>
    <p:titleStyle>
      <a:lvl1pPr algn="l" defTabSz="91441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Lato Bold" panose="020F0502020204030203" pitchFamily="34" charset="0"/>
          <a:ea typeface="Lato Bold" panose="020F0502020204030203" pitchFamily="34" charset="0"/>
          <a:cs typeface="Lato Bold" panose="020F0502020204030203" pitchFamily="34" charset="0"/>
        </a:defRPr>
      </a:lvl1pPr>
    </p:titleStyle>
    <p:bodyStyle>
      <a:lvl1pPr marL="228604" indent="-228604" algn="l" defTabSz="91441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  <a:lvl2pPr marL="685811" indent="-228604" algn="l" defTabSz="9144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Lato Regular" panose="020F0502020204030203" pitchFamily="34" charset="0"/>
          <a:ea typeface="Lato Regular" panose="020F0502020204030203" pitchFamily="34" charset="0"/>
          <a:cs typeface="Lato Regular" panose="020F0502020204030203" pitchFamily="34" charset="0"/>
        </a:defRPr>
      </a:lvl2pPr>
      <a:lvl3pPr marL="1143018" indent="-228604" algn="l" defTabSz="9144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24" indent="-228604" algn="l" defTabSz="9144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33" indent="-228604" algn="l" defTabSz="9144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39" indent="-228604" algn="l" defTabSz="9144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6" indent="-228604" algn="l" defTabSz="9144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3" indent="-228604" algn="l" defTabSz="9144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1" indent="-228604" algn="l" defTabSz="9144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4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9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5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2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1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7" algn="l" defTabSz="9144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  <p15:guide id="3" pos="571">
          <p15:clr>
            <a:srgbClr val="F26B43"/>
          </p15:clr>
        </p15:guide>
        <p15:guide id="5" orient="horz" pos="624">
          <p15:clr>
            <a:srgbClr val="F26B43"/>
          </p15:clr>
        </p15:guide>
        <p15:guide id="6" orient="horz" pos="1104">
          <p15:clr>
            <a:srgbClr val="F26B43"/>
          </p15:clr>
        </p15:guide>
        <p15:guide id="7" pos="81">
          <p15:clr>
            <a:srgbClr val="F26B43"/>
          </p15:clr>
        </p15:guide>
        <p15:guide id="8" pos="742">
          <p15:clr>
            <a:srgbClr val="F26B43"/>
          </p15:clr>
        </p15:guide>
        <p15:guide id="9" orient="horz" pos="4760">
          <p15:clr>
            <a:srgbClr val="F26B43"/>
          </p15:clr>
        </p15:guide>
        <p15:guide id="10" orient="horz" pos="30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799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rebuchet MS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7848600" cy="1295400"/>
          </a:xfrm>
          <a:prstGeom prst="rect">
            <a:avLst/>
          </a:prstGeom>
          <a:solidFill>
            <a:srgbClr val="6799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rebuchet MS" pitchFamily="34" charset="0"/>
            </a:endParaRP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80010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0104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848600" y="0"/>
            <a:ext cx="1295400" cy="1295400"/>
          </a:xfrm>
          <a:prstGeom prst="rect">
            <a:avLst/>
          </a:prstGeom>
          <a:solidFill>
            <a:srgbClr val="B1B57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6477000"/>
            <a:ext cx="26003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latin typeface="Trebuchet MS" pitchFamily="34" charset="0"/>
              </a:rPr>
              <a:t>plantemoran.com</a:t>
            </a:r>
          </a:p>
        </p:txBody>
      </p:sp>
      <p:pic>
        <p:nvPicPr>
          <p:cNvPr id="3080" name="Picture 9" descr="P&amp;M logo-COLOR_2008.em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457200"/>
            <a:ext cx="1039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1" name="Straight Connector 20"/>
          <p:cNvCxnSpPr>
            <a:cxnSpLocks noChangeShapeType="1"/>
          </p:cNvCxnSpPr>
          <p:nvPr/>
        </p:nvCxnSpPr>
        <p:spPr bwMode="auto">
          <a:xfrm rot="5400000">
            <a:off x="8268494" y="6668294"/>
            <a:ext cx="381000" cy="158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3082" name="Straight Connector 21"/>
          <p:cNvCxnSpPr>
            <a:cxnSpLocks noChangeShapeType="1"/>
          </p:cNvCxnSpPr>
          <p:nvPr/>
        </p:nvCxnSpPr>
        <p:spPr bwMode="auto">
          <a:xfrm rot="5400000">
            <a:off x="8380413" y="6400800"/>
            <a:ext cx="153988" cy="1587"/>
          </a:xfrm>
          <a:prstGeom prst="line">
            <a:avLst/>
          </a:prstGeom>
          <a:noFill/>
          <a:ln w="28575" algn="ctr">
            <a:solidFill>
              <a:srgbClr val="6799C8"/>
            </a:solidFill>
            <a:round/>
            <a:headEnd/>
            <a:tailEnd/>
          </a:ln>
        </p:spPr>
      </p:cxn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rgbClr val="F5F6EE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CC209505-3674-4879-868B-FEC3DC728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61" r:id="rId2"/>
    <p:sldLayoutId id="2147484499" r:id="rId3"/>
    <p:sldLayoutId id="2147484464" r:id="rId4"/>
    <p:sldLayoutId id="2147484465" r:id="rId5"/>
    <p:sldLayoutId id="2147484471" r:id="rId6"/>
    <p:sldLayoutId id="2147484466" r:id="rId7"/>
    <p:sldLayoutId id="2147484467" r:id="rId8"/>
    <p:sldLayoutId id="2147484468" r:id="rId9"/>
    <p:sldLayoutId id="2147484469" r:id="rId10"/>
  </p:sldLayoutIdLst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stleT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stleT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stleT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stleT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5000"/>
        </a:spcBef>
        <a:spcAft>
          <a:spcPct val="0"/>
        </a:spcAft>
        <a:buClr>
          <a:srgbClr val="F4A34A"/>
        </a:buClr>
        <a:buFont typeface="CommonBullets" pitchFamily="34" charset="2"/>
        <a:buChar char="+"/>
        <a:defRPr sz="2800">
          <a:solidFill>
            <a:srgbClr val="54534A"/>
          </a:solidFill>
          <a:latin typeface="Trebuchet MS" pitchFamily="34" charset="0"/>
          <a:ea typeface="+mn-ea"/>
          <a:cs typeface="+mn-cs"/>
        </a:defRPr>
      </a:lvl1pPr>
      <a:lvl2pPr marL="795338" indent="-338138" algn="l" rtl="0" eaLnBrk="0" fontAlgn="base" hangingPunct="0">
        <a:lnSpc>
          <a:spcPct val="110000"/>
        </a:lnSpc>
        <a:spcBef>
          <a:spcPct val="35000"/>
        </a:spcBef>
        <a:spcAft>
          <a:spcPct val="0"/>
        </a:spcAft>
        <a:buClr>
          <a:srgbClr val="6799C8"/>
        </a:buClr>
        <a:buFont typeface="CommonBullets" pitchFamily="34" charset="2"/>
        <a:buChar char="+"/>
        <a:defRPr sz="2800">
          <a:solidFill>
            <a:srgbClr val="54534A"/>
          </a:solidFill>
          <a:latin typeface="Trebuchet MS" pitchFamily="34" charset="0"/>
        </a:defRPr>
      </a:lvl2pPr>
      <a:lvl3pPr marL="1206500" indent="-292100" algn="l" rtl="0" eaLnBrk="0" fontAlgn="base" hangingPunct="0">
        <a:lnSpc>
          <a:spcPct val="110000"/>
        </a:lnSpc>
        <a:spcBef>
          <a:spcPct val="35000"/>
        </a:spcBef>
        <a:spcAft>
          <a:spcPct val="0"/>
        </a:spcAft>
        <a:buClr>
          <a:srgbClr val="B1B579"/>
        </a:buClr>
        <a:buFont typeface="CommonBullets" pitchFamily="34" charset="2"/>
        <a:buChar char="+"/>
        <a:defRPr sz="2800">
          <a:solidFill>
            <a:srgbClr val="54534A"/>
          </a:solidFill>
          <a:latin typeface="Trebuchet MS" pitchFamily="34" charset="0"/>
        </a:defRPr>
      </a:lvl3pPr>
      <a:lvl4pPr marL="1663700" indent="-292100" algn="l" rtl="0" eaLnBrk="0" fontAlgn="base" hangingPunct="0">
        <a:lnSpc>
          <a:spcPct val="110000"/>
        </a:lnSpc>
        <a:spcBef>
          <a:spcPct val="35000"/>
        </a:spcBef>
        <a:spcAft>
          <a:spcPct val="0"/>
        </a:spcAft>
        <a:buClr>
          <a:srgbClr val="CE421C"/>
        </a:buClr>
        <a:buFont typeface="CommonBullets" pitchFamily="34" charset="2"/>
        <a:buChar char="+"/>
        <a:defRPr sz="2800">
          <a:solidFill>
            <a:srgbClr val="54534A"/>
          </a:solidFill>
          <a:latin typeface="Trebuchet MS" pitchFamily="34" charset="0"/>
        </a:defRPr>
      </a:lvl4pPr>
      <a:lvl5pPr marL="2120900" indent="-292100" algn="l" rtl="0" eaLnBrk="0" fontAlgn="base" hangingPunct="0">
        <a:lnSpc>
          <a:spcPct val="110000"/>
        </a:lnSpc>
        <a:spcBef>
          <a:spcPct val="35000"/>
        </a:spcBef>
        <a:spcAft>
          <a:spcPct val="0"/>
        </a:spcAft>
        <a:buClr>
          <a:srgbClr val="F4A34A"/>
        </a:buClr>
        <a:buFont typeface="CommonBullets" pitchFamily="34" charset="2"/>
        <a:buChar char="+"/>
        <a:defRPr sz="2800">
          <a:solidFill>
            <a:srgbClr val="54534A"/>
          </a:solidFill>
          <a:latin typeface="Trebuchet MS" pitchFamily="34" charset="0"/>
        </a:defRPr>
      </a:lvl5pPr>
      <a:lvl6pPr marL="2578100" indent="-292100" algn="l" rtl="0" fontAlgn="base">
        <a:lnSpc>
          <a:spcPct val="110000"/>
        </a:lnSpc>
        <a:spcBef>
          <a:spcPct val="35000"/>
        </a:spcBef>
        <a:spcAft>
          <a:spcPct val="0"/>
        </a:spcAft>
        <a:buClr>
          <a:srgbClr val="28458E"/>
        </a:buClr>
        <a:buFont typeface="CommonBullets" pitchFamily="34" charset="2"/>
        <a:buChar char="+"/>
        <a:defRPr sz="3000">
          <a:solidFill>
            <a:srgbClr val="54534A"/>
          </a:solidFill>
          <a:latin typeface="+mn-lt"/>
        </a:defRPr>
      </a:lvl6pPr>
      <a:lvl7pPr marL="3035300" indent="-292100" algn="l" rtl="0" fontAlgn="base">
        <a:lnSpc>
          <a:spcPct val="110000"/>
        </a:lnSpc>
        <a:spcBef>
          <a:spcPct val="35000"/>
        </a:spcBef>
        <a:spcAft>
          <a:spcPct val="0"/>
        </a:spcAft>
        <a:buClr>
          <a:srgbClr val="28458E"/>
        </a:buClr>
        <a:buFont typeface="CommonBullets" pitchFamily="34" charset="2"/>
        <a:buChar char="+"/>
        <a:defRPr sz="3000">
          <a:solidFill>
            <a:srgbClr val="54534A"/>
          </a:solidFill>
          <a:latin typeface="+mn-lt"/>
        </a:defRPr>
      </a:lvl7pPr>
      <a:lvl8pPr marL="3492500" indent="-292100" algn="l" rtl="0" fontAlgn="base">
        <a:lnSpc>
          <a:spcPct val="110000"/>
        </a:lnSpc>
        <a:spcBef>
          <a:spcPct val="35000"/>
        </a:spcBef>
        <a:spcAft>
          <a:spcPct val="0"/>
        </a:spcAft>
        <a:buClr>
          <a:srgbClr val="28458E"/>
        </a:buClr>
        <a:buFont typeface="CommonBullets" pitchFamily="34" charset="2"/>
        <a:buChar char="+"/>
        <a:defRPr sz="3000">
          <a:solidFill>
            <a:srgbClr val="54534A"/>
          </a:solidFill>
          <a:latin typeface="+mn-lt"/>
        </a:defRPr>
      </a:lvl8pPr>
      <a:lvl9pPr marL="3949700" indent="-292100" algn="l" rtl="0" fontAlgn="base">
        <a:lnSpc>
          <a:spcPct val="110000"/>
        </a:lnSpc>
        <a:spcBef>
          <a:spcPct val="35000"/>
        </a:spcBef>
        <a:spcAft>
          <a:spcPct val="0"/>
        </a:spcAft>
        <a:buClr>
          <a:srgbClr val="28458E"/>
        </a:buClr>
        <a:buFont typeface="CommonBullets" pitchFamily="34" charset="2"/>
        <a:buChar char="+"/>
        <a:defRPr sz="3000">
          <a:solidFill>
            <a:srgbClr val="54534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Herrington@plantemoran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Ashley.Raden@plantemoran.com" TargetMode="External"/><Relationship Id="rId4" Type="http://schemas.openxmlformats.org/officeDocument/2006/relationships/hyperlink" Target="mailto:Ali.Hijazi@plantemora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3" y="5416613"/>
            <a:ext cx="7984189" cy="914662"/>
          </a:xfrm>
        </p:spPr>
        <p:txBody>
          <a:bodyPr/>
          <a:lstStyle/>
          <a:p>
            <a:r>
              <a:rPr lang="en-US" dirty="0"/>
              <a:t>City of Harper Woods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5782150"/>
            <a:ext cx="7984191" cy="6186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Presentation of Audit Results</a:t>
            </a:r>
          </a:p>
          <a:p>
            <a:r>
              <a:rPr lang="en-US" dirty="0"/>
              <a:t>Year Ended December 31, 2021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6"/>
          <p:cNvSpPr>
            <a:spLocks noGrp="1"/>
          </p:cNvSpPr>
          <p:nvPr>
            <p:ph type="title"/>
          </p:nvPr>
        </p:nvSpPr>
        <p:spPr>
          <a:xfrm>
            <a:off x="1050877" y="324970"/>
            <a:ext cx="8093124" cy="739775"/>
          </a:xfrm>
        </p:spPr>
        <p:txBody>
          <a:bodyPr>
            <a:noAutofit/>
          </a:bodyPr>
          <a:lstStyle/>
          <a:p>
            <a:r>
              <a:rPr lang="en-US" sz="2200" dirty="0"/>
              <a:t>City of Harper Woods</a:t>
            </a:r>
            <a:br>
              <a:rPr lang="en-US" sz="2200" dirty="0"/>
            </a:br>
            <a:r>
              <a:rPr lang="en-US" sz="2200" dirty="0"/>
              <a:t>General Fund Revenue, Expenditures &amp; Unassigned Fund Balance</a:t>
            </a:r>
            <a:br>
              <a:rPr lang="en-US" sz="2200" dirty="0"/>
            </a:br>
            <a:r>
              <a:rPr lang="en-US" sz="2200" dirty="0"/>
              <a:t>Years Ended December 31</a:t>
            </a:r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424313"/>
              </p:ext>
            </p:extLst>
          </p:nvPr>
        </p:nvGraphicFramePr>
        <p:xfrm>
          <a:off x="1050925" y="1230313"/>
          <a:ext cx="7589838" cy="47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92875"/>
            <a:ext cx="685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AEF05-376A-4ACD-89C7-16F10FDA242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City of Harper Woods</a:t>
            </a:r>
            <a:br>
              <a:rPr lang="en-US" sz="2200" dirty="0"/>
            </a:br>
            <a:r>
              <a:rPr lang="en-US" sz="2200" dirty="0"/>
              <a:t>General Fund Revenue</a:t>
            </a:r>
            <a:br>
              <a:rPr lang="en-US" sz="2200" dirty="0"/>
            </a:br>
            <a:r>
              <a:rPr lang="en-US" sz="2200" dirty="0"/>
              <a:t>Year Ended December 31, 2021</a:t>
            </a:r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20308"/>
              </p:ext>
            </p:extLst>
          </p:nvPr>
        </p:nvGraphicFramePr>
        <p:xfrm>
          <a:off x="212623" y="1295400"/>
          <a:ext cx="8610600" cy="47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92875"/>
            <a:ext cx="685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AEF05-376A-4ACD-89C7-16F10FDA242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City of Harper Woods</a:t>
            </a:r>
            <a:br>
              <a:rPr lang="en-US" sz="2200" dirty="0"/>
            </a:br>
            <a:r>
              <a:rPr lang="en-US" sz="2200" dirty="0"/>
              <a:t>General Fund Expenditures</a:t>
            </a:r>
            <a:br>
              <a:rPr lang="en-US" sz="2200" dirty="0"/>
            </a:br>
            <a:r>
              <a:rPr lang="en-US" sz="2200" dirty="0"/>
              <a:t>Year Ended December 31, 2021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507702"/>
              </p:ext>
            </p:extLst>
          </p:nvPr>
        </p:nvGraphicFramePr>
        <p:xfrm>
          <a:off x="1050925" y="1230313"/>
          <a:ext cx="7589838" cy="47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92875"/>
            <a:ext cx="685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AEF05-376A-4ACD-89C7-16F10FDA24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82034" y="5796680"/>
            <a:ext cx="240322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160" b="1" i="0" u="none" strike="noStrike" kern="1200" baseline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3F3F3F"/>
                </a:solidFill>
              </a:rPr>
              <a:t>Total $12,471,000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City of Harper Woods</a:t>
            </a:r>
            <a:br>
              <a:rPr lang="en-US" sz="2200" dirty="0"/>
            </a:br>
            <a:r>
              <a:rPr lang="en-US" sz="2200" dirty="0"/>
              <a:t>General Fund – Fund Balance</a:t>
            </a:r>
            <a:br>
              <a:rPr lang="en-US" sz="2200" dirty="0"/>
            </a:br>
            <a:r>
              <a:rPr lang="en-US" sz="2200" dirty="0"/>
              <a:t>Years Ended December 31</a:t>
            </a:r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064517"/>
              </p:ext>
            </p:extLst>
          </p:nvPr>
        </p:nvGraphicFramePr>
        <p:xfrm>
          <a:off x="1050877" y="1230312"/>
          <a:ext cx="7589838" cy="47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92875"/>
            <a:ext cx="685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AEF05-376A-4ACD-89C7-16F10FDA24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1524000"/>
            <a:ext cx="1072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ebuchet MS" pitchFamily="34" charset="0"/>
              </a:rPr>
              <a:t>$2,165,000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4052" y="2819400"/>
            <a:ext cx="1072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ebuchet MS" pitchFamily="34" charset="0"/>
              </a:rPr>
              <a:t>$1,235,000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City of Harper Woods</a:t>
            </a:r>
            <a:br>
              <a:rPr lang="en-US" sz="2200" dirty="0"/>
            </a:br>
            <a:r>
              <a:rPr lang="en-US" sz="2200" dirty="0"/>
              <a:t>Water &amp; Sewer Fund – Net Position</a:t>
            </a:r>
            <a:br>
              <a:rPr lang="en-US" sz="2200" dirty="0"/>
            </a:br>
            <a:r>
              <a:rPr lang="en-US" sz="2200" dirty="0"/>
              <a:t>Years Ended December 31</a:t>
            </a:r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760438"/>
              </p:ext>
            </p:extLst>
          </p:nvPr>
        </p:nvGraphicFramePr>
        <p:xfrm>
          <a:off x="1050925" y="1230313"/>
          <a:ext cx="7589838" cy="47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92875"/>
            <a:ext cx="685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AEF05-376A-4ACD-89C7-16F10FDA242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City of Harper Woods</a:t>
            </a:r>
            <a:br>
              <a:rPr lang="en-US" sz="2200" dirty="0"/>
            </a:br>
            <a:r>
              <a:rPr lang="en-US" sz="2200" dirty="0"/>
              <a:t>Net Pension and OPEB Liabilities</a:t>
            </a:r>
            <a:br>
              <a:rPr lang="en-US" sz="2200" dirty="0"/>
            </a:br>
            <a:r>
              <a:rPr lang="en-US" sz="2200" dirty="0"/>
              <a:t>Years Ended December 31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247686"/>
              </p:ext>
            </p:extLst>
          </p:nvPr>
        </p:nvGraphicFramePr>
        <p:xfrm>
          <a:off x="1143000" y="1600200"/>
          <a:ext cx="6705600" cy="21336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6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3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Trebuchet MS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90176" marR="9017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0176" marR="9017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0176" marR="90176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Net Pension Liability</a:t>
                      </a:r>
                    </a:p>
                  </a:txBody>
                  <a:tcPr marL="90176" marR="90176">
                    <a:solidFill>
                      <a:srgbClr val="DAD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$31,799,000</a:t>
                      </a:r>
                    </a:p>
                  </a:txBody>
                  <a:tcPr marL="90176" marR="90176">
                    <a:solidFill>
                      <a:srgbClr val="DAD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$30,778,000</a:t>
                      </a:r>
                    </a:p>
                  </a:txBody>
                  <a:tcPr marL="90176" marR="90176">
                    <a:solidFill>
                      <a:srgbClr val="DAD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9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Net OPEB Liability</a:t>
                      </a:r>
                    </a:p>
                  </a:txBody>
                  <a:tcPr marL="90176" marR="90176">
                    <a:solidFill>
                      <a:srgbClr val="DADC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$35,873,000</a:t>
                      </a:r>
                    </a:p>
                  </a:txBody>
                  <a:tcPr marL="90176" marR="90176">
                    <a:solidFill>
                      <a:srgbClr val="DADC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$31,340,000</a:t>
                      </a:r>
                    </a:p>
                  </a:txBody>
                  <a:tcPr marL="90176" marR="90176">
                    <a:solidFill>
                      <a:srgbClr val="DAD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252"/>
                  </a:ext>
                </a:extLst>
              </a:tr>
              <a:tr h="4399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0176" marR="90176">
                    <a:solidFill>
                      <a:srgbClr val="DADC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$67,672,000</a:t>
                      </a:r>
                    </a:p>
                  </a:txBody>
                  <a:tcPr marL="90176" marR="90176">
                    <a:solidFill>
                      <a:srgbClr val="DADC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$62,118,000</a:t>
                      </a:r>
                    </a:p>
                  </a:txBody>
                  <a:tcPr marL="90176" marR="90176">
                    <a:solidFill>
                      <a:srgbClr val="DADC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131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492875"/>
            <a:ext cx="685800" cy="365125"/>
          </a:xfrm>
        </p:spPr>
        <p:txBody>
          <a:bodyPr/>
          <a:lstStyle/>
          <a:p>
            <a:fld id="{6A16891E-34E2-4703-A6A1-92F85C96243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"/>
          <p:cNvSpPr>
            <a:spLocks noGrp="1"/>
          </p:cNvSpPr>
          <p:nvPr>
            <p:ph type="title"/>
          </p:nvPr>
        </p:nvSpPr>
        <p:spPr>
          <a:xfrm>
            <a:off x="1295400" y="304800"/>
            <a:ext cx="3929095" cy="3227325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92875"/>
            <a:ext cx="685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AC8EF4-086F-4187-8F27-075B9ACCE02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EA304-CDB3-42E3-9ABD-DFC2C3325F84}"/>
              </a:ext>
            </a:extLst>
          </p:cNvPr>
          <p:cNvSpPr txBox="1"/>
          <p:nvPr/>
        </p:nvSpPr>
        <p:spPr>
          <a:xfrm>
            <a:off x="1249217" y="1581591"/>
            <a:ext cx="6645566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ct val="45000"/>
              </a:spcAft>
              <a:buFont typeface="CommonBullets" panose="020B0603050302020204" pitchFamily="34" charset="2"/>
              <a:buNone/>
            </a:pPr>
            <a:r>
              <a:rPr lang="en-US" altLang="en-US" i="1" dirty="0">
                <a:solidFill>
                  <a:schemeClr val="bg1"/>
                </a:solidFill>
                <a:latin typeface="Trebuchet MS" panose="020B0603020202020204" pitchFamily="34" charset="0"/>
              </a:rPr>
              <a:t>For more information contact:</a:t>
            </a:r>
          </a:p>
          <a:p>
            <a:pPr algn="l">
              <a:spcBef>
                <a:spcPct val="500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David Herrington, Partner</a:t>
            </a:r>
          </a:p>
          <a:p>
            <a:pPr algn="l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(586) 416-4924</a:t>
            </a:r>
          </a:p>
          <a:p>
            <a:pPr algn="l"/>
            <a:r>
              <a:rPr lang="en-US" altLang="en-US" dirty="0">
                <a:latin typeface="Trebuchet MS" panose="020B0603020202020204" pitchFamily="34" charset="0"/>
                <a:hlinkClick r:id="rId3"/>
              </a:rPr>
              <a:t>David.Herrington@plantemoran.com</a:t>
            </a:r>
            <a:endParaRPr lang="en-US" altLang="en-US" dirty="0">
              <a:latin typeface="Trebuchet MS" panose="020B0603020202020204" pitchFamily="34" charset="0"/>
            </a:endParaRPr>
          </a:p>
          <a:p>
            <a:pPr algn="l"/>
            <a:endParaRPr lang="en-US" altLang="en-US" dirty="0">
              <a:latin typeface="Trebuchet MS" panose="020B0603020202020204" pitchFamily="34" charset="0"/>
            </a:endParaRPr>
          </a:p>
          <a:p>
            <a:pPr algn="l">
              <a:spcBef>
                <a:spcPct val="5000"/>
              </a:spcBef>
              <a:buFont typeface="CommonBullets" panose="020B0603050302020204" pitchFamily="34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Ali Hijazi, Principal</a:t>
            </a:r>
          </a:p>
          <a:p>
            <a:pPr algn="l">
              <a:spcBef>
                <a:spcPct val="5000"/>
              </a:spcBef>
              <a:buFont typeface="CommonBullets" panose="020B0603050302020204" pitchFamily="34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(586) 416-4975</a:t>
            </a:r>
          </a:p>
          <a:p>
            <a:pPr algn="l">
              <a:spcBef>
                <a:spcPct val="5000"/>
              </a:spcBef>
              <a:buFont typeface="CommonBullets" panose="020B0603050302020204" pitchFamily="34" charset="2"/>
              <a:buNone/>
            </a:pPr>
            <a:r>
              <a:rPr lang="en-US" altLang="en-US" dirty="0">
                <a:latin typeface="Trebuchet MS" panose="020B0603020202020204" pitchFamily="34" charset="0"/>
                <a:hlinkClick r:id="rId4"/>
              </a:rPr>
              <a:t>Ali.Hijazi@plantemoran.com</a:t>
            </a:r>
            <a:endParaRPr lang="en-US" altLang="en-US" dirty="0">
              <a:latin typeface="Trebuchet MS" panose="020B0603020202020204" pitchFamily="34" charset="0"/>
            </a:endParaRPr>
          </a:p>
          <a:p>
            <a:pPr algn="l">
              <a:spcBef>
                <a:spcPct val="5000"/>
              </a:spcBef>
              <a:buFont typeface="CommonBullets" panose="020B0603050302020204" pitchFamily="34" charset="2"/>
              <a:buNone/>
            </a:pPr>
            <a:endParaRPr lang="en-US" altLang="en-US" dirty="0">
              <a:latin typeface="Trebuchet MS" panose="020B0603020202020204" pitchFamily="34" charset="0"/>
            </a:endParaRPr>
          </a:p>
          <a:p>
            <a:pPr algn="l">
              <a:spcBef>
                <a:spcPct val="5000"/>
              </a:spcBef>
              <a:buFont typeface="CommonBullets" panose="020B0603050302020204" pitchFamily="34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Ashley Raden, Manager</a:t>
            </a:r>
          </a:p>
          <a:p>
            <a:pPr algn="l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(586) 416-4931</a:t>
            </a:r>
          </a:p>
          <a:p>
            <a:pPr algn="l"/>
            <a:r>
              <a:rPr lang="en-US" altLang="en-US" dirty="0">
                <a:latin typeface="Trebuchet MS" panose="020B0603020202020204" pitchFamily="34" charset="0"/>
                <a:hlinkClick r:id="rId5"/>
              </a:rPr>
              <a:t>Ashley.Raden@plantemoran.com</a:t>
            </a:r>
            <a:endParaRPr lang="en-US" altLang="en-US" dirty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M 2017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E97"/>
      </a:accent1>
      <a:accent2>
        <a:srgbClr val="DC6026"/>
      </a:accent2>
      <a:accent3>
        <a:srgbClr val="C9942B"/>
      </a:accent3>
      <a:accent4>
        <a:srgbClr val="1F3E7C"/>
      </a:accent4>
      <a:accent5>
        <a:srgbClr val="2D4657"/>
      </a:accent5>
      <a:accent6>
        <a:srgbClr val="7F7F7F"/>
      </a:accent6>
      <a:hlink>
        <a:srgbClr val="1F407C"/>
      </a:hlink>
      <a:folHlink>
        <a:srgbClr val="008E97"/>
      </a:folHlink>
    </a:clrScheme>
    <a:fontScheme name="Plante Moran Standard Fonts">
      <a:majorFont>
        <a:latin typeface="Lato Bold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 Template 2018 10x7.5.potx" id="{19E60D0D-52BD-44D7-8D68-877E162BBCB6}" vid="{B6D395CF-000C-42B9-8AF4-A98738205912}"/>
    </a:ext>
  </a:extLst>
</a:theme>
</file>

<file path=ppt/theme/theme2.xml><?xml version="1.0" encoding="utf-8"?>
<a:theme xmlns:a="http://schemas.openxmlformats.org/drawingml/2006/main" name="Default Design">
  <a:themeElements>
    <a:clrScheme name="Charts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E97C19"/>
      </a:accent1>
      <a:accent2>
        <a:srgbClr val="6799C8"/>
      </a:accent2>
      <a:accent3>
        <a:srgbClr val="A5AD7A"/>
      </a:accent3>
      <a:accent4>
        <a:srgbClr val="7F7F7F"/>
      </a:accent4>
      <a:accent5>
        <a:srgbClr val="00338D"/>
      </a:accent5>
      <a:accent6>
        <a:srgbClr val="BC2B04"/>
      </a:accent6>
      <a:hlink>
        <a:srgbClr val="E97C19"/>
      </a:hlink>
      <a:folHlink>
        <a:srgbClr val="6799C8"/>
      </a:folHlink>
    </a:clrScheme>
    <a:fontScheme name="Default Design">
      <a:majorFont>
        <a:latin typeface="Castl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arts">
    <a:dk1>
      <a:srgbClr val="3F3F3F"/>
    </a:dk1>
    <a:lt1>
      <a:srgbClr val="FFFFFF"/>
    </a:lt1>
    <a:dk2>
      <a:srgbClr val="3F3F3F"/>
    </a:dk2>
    <a:lt2>
      <a:srgbClr val="FFFFFF"/>
    </a:lt2>
    <a:accent1>
      <a:srgbClr val="E97C19"/>
    </a:accent1>
    <a:accent2>
      <a:srgbClr val="6799C8"/>
    </a:accent2>
    <a:accent3>
      <a:srgbClr val="A5AD7A"/>
    </a:accent3>
    <a:accent4>
      <a:srgbClr val="7F7F7F"/>
    </a:accent4>
    <a:accent5>
      <a:srgbClr val="00338D"/>
    </a:accent5>
    <a:accent6>
      <a:srgbClr val="BC2B04"/>
    </a:accent6>
    <a:hlink>
      <a:srgbClr val="E97C19"/>
    </a:hlink>
    <a:folHlink>
      <a:srgbClr val="6799C8"/>
    </a:folHlink>
  </a:clrScheme>
  <a:fontScheme name="Default Design">
    <a:majorFont>
      <a:latin typeface="CastleT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MDocument" ma:contentTypeID="0x0101004679C7EC42F9464CA8EDA551B54EE8ED0012D29FDCF7F2D148A255980CC991EE57" ma:contentTypeVersion="4" ma:contentTypeDescription="" ma:contentTypeScope="" ma:versionID="8152e7bceaddb5a67e3fc2ff1c734bcd">
  <xsd:schema xmlns:xsd="http://www.w3.org/2001/XMLSchema" xmlns:p="http://schemas.microsoft.com/office/2006/metadata/properties" xmlns:ns1="http://schemas.microsoft.com/sharepoint/v3" xmlns:ns2="d80acb0e-a878-4158-8256-3916bd6b5c02" xmlns:ns3="355d3874-b2b8-449a-b760-18ef8251a67a" xmlns:ns4="a7cec46d-b83f-480a-923e-5e83a48d57ba" targetNamespace="http://schemas.microsoft.com/office/2006/metadata/properties" ma:root="true" ma:fieldsID="079ae0bd8891be9abb0794cbe35d5cda" ns1:_="" ns2:_="" ns3:_="" ns4:_="">
    <xsd:import namespace="http://schemas.microsoft.com/sharepoint/v3"/>
    <xsd:import namespace="d80acb0e-a878-4158-8256-3916bd6b5c02"/>
    <xsd:import namespace="355d3874-b2b8-449a-b760-18ef8251a67a"/>
    <xsd:import namespace="a7cec46d-b83f-480a-923e-5e83a48d57ba"/>
    <xsd:element name="properties">
      <xsd:complexType>
        <xsd:sequence>
          <xsd:element name="documentManagement">
            <xsd:complexType>
              <xsd:all>
                <xsd:element ref="ns2:PMIntended_x0020_Audience" minOccurs="0"/>
                <xsd:element ref="ns2:PMService_x0020_Group" minOccurs="0"/>
                <xsd:element ref="ns2:PMSub_x0020_Service_x0020_Group" minOccurs="0"/>
                <xsd:element ref="ns2:PMIndustry" minOccurs="0"/>
                <xsd:element ref="ns2:PMSub_x0020_Industry" minOccurs="0"/>
                <xsd:element ref="ns2:PMFirm_x0020_Operations_x0020_Group" minOccurs="0"/>
                <xsd:element ref="ns2:PMSub_x0020_Firm_x0020_Operations_x0020_Group" minOccurs="0"/>
                <xsd:element ref="ns2:PMTopic" minOccurs="0"/>
                <xsd:element ref="ns2:PMTool_x0020_Type" minOccurs="0"/>
                <xsd:element ref="ns2:PMSub_x0020_Tool_x0020_Type" minOccurs="0"/>
                <xsd:element ref="ns2:PMOffice" minOccurs="0"/>
                <xsd:element ref="ns2:PMRestrict_x0020_Access_x0020_to_x0020_Group" minOccurs="0"/>
                <xsd:element ref="ns2:PMRole" minOccurs="0"/>
                <xsd:element ref="ns2:PMPosition" minOccurs="0"/>
                <xsd:element ref="ns3:PMSub_x0020_Position" minOccurs="0"/>
                <xsd:element ref="ns2:PMTeam" minOccurs="0"/>
                <xsd:element ref="ns2:PMPurpose" minOccurs="0"/>
                <xsd:element ref="ns2:PMSub_x0020_Purpose" minOccurs="0"/>
                <xsd:element ref="ns4:PMLink_x0020_Group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28" nillable="true" ma:displayName="URL" ma:internalName="URL0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d80acb0e-a878-4158-8256-3916bd6b5c02" elementFormDefault="qualified">
    <xsd:import namespace="http://schemas.microsoft.com/office/2006/documentManagement/types"/>
    <xsd:element name="PMIntended_x0020_Audience" ma:index="8" nillable="true" ma:displayName="Intended Audience" ma:default="" ma:internalName="PMIntended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irm"/>
                    <xsd:enumeration value="Group"/>
                    <xsd:enumeration value="Secure Zone"/>
                  </xsd:restriction>
                </xsd:simpleType>
              </xsd:element>
            </xsd:sequence>
          </xsd:extension>
        </xsd:complexContent>
      </xsd:complexType>
    </xsd:element>
    <xsd:element name="PMService_x0020_Group" ma:index="9" nillable="true" ma:displayName="Service Group" ma:internalName="PMService_x0020_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urance"/>
                    <xsd:enumeration value="Benefit Plan Audit"/>
                    <xsd:enumeration value="Client Accounting Services"/>
                    <xsd:enumeration value="CRESA"/>
                    <xsd:enumeration value="Employee Benefits Consulting"/>
                    <xsd:enumeration value="MC"/>
                    <xsd:enumeration value="PMCF"/>
                    <xsd:enumeration value="PMFA"/>
                    <xsd:enumeration value="Tax"/>
                  </xsd:restriction>
                </xsd:simpleType>
              </xsd:element>
            </xsd:sequence>
          </xsd:extension>
        </xsd:complexContent>
      </xsd:complexType>
    </xsd:element>
    <xsd:element name="PMSub_x0020_Service_x0020_Group" ma:index="10" nillable="true" ma:displayName="Sub Service Group" ma:internalName="PMSub_x0020_Service_x0020_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terprise Risk Services (MC)"/>
                    <xsd:enumeration value="Estate &amp; Business Continuity Services (PMFA)"/>
                    <xsd:enumeration value="Financial Support Services (MC)"/>
                    <xsd:enumeration value="Forensic &amp; Valuation Services (MC)"/>
                    <xsd:enumeration value="Investment Services (PMFA)"/>
                    <xsd:enumeration value="Owners Representatives (CRESA)"/>
                    <xsd:enumeration value="Plante Moran Insurance Agency (PMFA)"/>
                    <xsd:enumeration value="Plante Moran Trust (PMFA)"/>
                    <xsd:enumeration value="Project Management (CRESA)"/>
                    <xsd:enumeration value="Real Estate Consulting (CRESA)"/>
                    <xsd:enumeration value="Restructuring &amp; Operations Improvement (MC)"/>
                    <xsd:enumeration value="SALT (Tax)"/>
                    <xsd:enumeration value="SAS 70 (Assurance)"/>
                    <xsd:enumeration value="SEC Audit Services (Assurance)"/>
                    <xsd:enumeration value="Single Audit (Assurance)"/>
                    <xsd:enumeration value="Strategy &amp; Global Services (MC)"/>
                    <xsd:enumeration value="Technology Consulting &amp; Solutions (MC)"/>
                    <xsd:enumeration value="Tenant/Buyers Representatives (CRESA)"/>
                  </xsd:restriction>
                </xsd:simpleType>
              </xsd:element>
            </xsd:sequence>
          </xsd:extension>
        </xsd:complexContent>
      </xsd:complexType>
    </xsd:element>
    <xsd:element name="PMIndustry" ma:index="11" nillable="true" ma:displayName="Industry" ma:internalName="PMIndus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inancial Institutions"/>
                    <xsd:enumeration value="Health Care"/>
                    <xsd:enumeration value="Manufacturing &amp; Distribution"/>
                    <xsd:enumeration value="Private Equity Group"/>
                    <xsd:enumeration value="Public Sector"/>
                    <xsd:enumeration value="Real Estate and Construction"/>
                    <xsd:enumeration value="Service Industry"/>
                  </xsd:restriction>
                </xsd:simpleType>
              </xsd:element>
            </xsd:sequence>
          </xsd:extension>
        </xsd:complexContent>
      </xsd:complexType>
    </xsd:element>
    <xsd:element name="PMSub_x0020_Industry" ma:index="12" nillable="true" ma:displayName="Sub Industry" ma:internalName="PMSub_x0020_Indus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fordable Housing (REC)"/>
                    <xsd:enumeration value="Architects &amp; Engineers (Service)"/>
                    <xsd:enumeration value="Auto Suppliers (M&amp;D)"/>
                    <xsd:enumeration value="Banks (FI)"/>
                    <xsd:enumeration value="Business Services (Service)"/>
                    <xsd:enumeration value="Construction (REC)"/>
                    <xsd:enumeration value="Credit Unions (FI)"/>
                    <xsd:enumeration value="Energy (REC)"/>
                    <xsd:enumeration value="Government (PS)"/>
                    <xsd:enumeration value="Higher Education  (PS)"/>
                    <xsd:enumeration value="Hospitals &amp; Health Systems (HC)"/>
                    <xsd:enumeration value="Housing &amp; Community Development (REC)"/>
                    <xsd:enumeration value="Insurance, RE Brokers, Title Insurance (Service)"/>
                    <xsd:enumeration value="Japanese Business Services (M&amp;D)"/>
                    <xsd:enumeration value="K12 Education  (PS)"/>
                    <xsd:enumeration value="Law Firms (Service)"/>
                    <xsd:enumeration value="Manufacturing &amp; Distribution Consulting (M&amp;D)"/>
                    <xsd:enumeration value="Medical Device (M&amp;D)"/>
                    <xsd:enumeration value="Metals (M&amp;D)"/>
                    <xsd:enumeration value="New Market Tax Credits(REC)"/>
                    <xsd:enumeration value="Not for Profit (PS)"/>
                    <xsd:enumeration value="Physician Services (HC)"/>
                    <xsd:enumeration value="Plastics (M&amp;D)"/>
                    <xsd:enumeration value="Portfolio Companies (PEG)"/>
                    <xsd:enumeration value="Private Equity Funds (PEG)"/>
                    <xsd:enumeration value="Real Estate (REC)"/>
                    <xsd:enumeration value="Real Estate &amp; Construction Consulting (REC)"/>
                    <xsd:enumeration value="Retailers (Service)"/>
                    <xsd:enumeration value="Retail Dealerships (Service)"/>
                    <xsd:enumeration value="Senior Care &amp; Living Services (HC)"/>
                    <xsd:enumeration value="Technology Companies (Service)"/>
                    <xsd:enumeration value="Warehouse/Distribution (M&amp;D)"/>
                  </xsd:restriction>
                </xsd:simpleType>
              </xsd:element>
            </xsd:sequence>
          </xsd:extension>
        </xsd:complexContent>
      </xsd:complexType>
    </xsd:element>
    <xsd:element name="PMFirm_x0020_Operations_x0020_Group" ma:index="13" nillable="true" ma:displayName="Firm Operations Group" ma:internalName="PMFirm_x0020_Operations_x0020_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raphics"/>
                    <xsd:enumeration value="Human Resources"/>
                    <xsd:enumeration value="Internal Accounting &amp; Finance"/>
                    <xsd:enumeration value="Marketing"/>
                    <xsd:enumeration value="Offices"/>
                    <xsd:enumeration value="Technology Services"/>
                  </xsd:restriction>
                </xsd:simpleType>
              </xsd:element>
            </xsd:sequence>
          </xsd:extension>
        </xsd:complexContent>
      </xsd:complexType>
    </xsd:element>
    <xsd:element name="PMSub_x0020_Firm_x0020_Operations_x0020_Group" ma:index="14" nillable="true" ma:displayName="Sub Firm Operations Group" ma:internalName="PMSub_x0020_Firm_x0020_Operations_x0020_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 Arbor (Offices)"/>
                    <xsd:enumeration value="Auburn Hills (Offices)"/>
                    <xsd:enumeration value="Chicago (Offices)"/>
                    <xsd:enumeration value="Cincinnati (Offices)"/>
                    <xsd:enumeration value="Cleveland (Offices)"/>
                    <xsd:enumeration value="Columbus (Offices)"/>
                    <xsd:enumeration value="Communications (Marketing)"/>
                    <xsd:enumeration value="Diversity (HR)"/>
                    <xsd:enumeration value="East Lansing (Offices)"/>
                    <xsd:enumeration value="Elgin (Offices)"/>
                    <xsd:enumeration value="Facilities (IA&amp;F)"/>
                    <xsd:enumeration value="Facilities (Offices)"/>
                    <xsd:enumeration value="Financial Reporting (IA&amp;F)"/>
                    <xsd:enumeration value="Flint (Offices)"/>
                    <xsd:enumeration value="Grand Rapids (Offices)"/>
                    <xsd:enumeration value="Kalamazoo (Offices)"/>
                    <xsd:enumeration value="Learning/Training (HR)"/>
                    <xsd:enumeration value="Macomb (Offices)"/>
                    <xsd:enumeration value="Performance Management / Staff Development (HR)"/>
                    <xsd:enumeration value="Practice Development (Marketing)"/>
                    <xsd:enumeration value="Printing (GR)"/>
                    <xsd:enumeration value="Recruiting (HR)"/>
                    <xsd:enumeration value="Report Processing (GR)"/>
                    <xsd:enumeration value="Shanghai (Offices)"/>
                    <xsd:enumeration value="Southfield (Offices)"/>
                    <xsd:enumeration value="St. Joseph/Benton Harbor (Offices)"/>
                    <xsd:enumeration value="Toledo (Offices)"/>
                    <xsd:enumeration value="Total Rewards (HR)"/>
                    <xsd:enumeration value="Transaction Processing (IA&amp;F)"/>
                    <xsd:enumeration value="Traverse City (Offices)"/>
                    <xsd:enumeration value="Treasury and Collections (IA&amp;F)"/>
                    <xsd:enumeration value="Workplace Success (HR)"/>
                  </xsd:restriction>
                </xsd:simpleType>
              </xsd:element>
            </xsd:sequence>
          </xsd:extension>
        </xsd:complexContent>
      </xsd:complexType>
    </xsd:element>
    <xsd:element name="PMTopic" ma:index="15" nillable="true" ma:displayName="Topic" ma:internalName="PM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ssment &amp; Acquisition Management (TC&amp;S)"/>
                    <xsd:enumeration value="Business Applications (TC&amp;S)"/>
                    <xsd:enumeration value="Compliance Plans (Coding &amp; Compliance)"/>
                    <xsd:enumeration value="Debt Capacity Studies (Financial Consulting)"/>
                    <xsd:enumeration value="Financial Plan (IA&amp;F)"/>
                    <xsd:enumeration value="Forecasts and Projections (Assurance)"/>
                    <xsd:enumeration value="Hospital Reimbursement (Reimbursement)"/>
                    <xsd:enumeration value="Hospital Operations (Strategy &amp; Operations)"/>
                    <xsd:enumeration value="Insurance Claims (MC)"/>
                    <xsd:enumeration value="Investigative/Forensic Accounting Services (MC)"/>
                    <xsd:enumeration value="Litigation Economic Damages Analysis (MC)"/>
                    <xsd:enumeration value="Medical Record Reviews (Coding &amp; Compliance)"/>
                    <xsd:enumeration value="Orthopedics (PMCF)"/>
                    <xsd:enumeration value="Partner Matters (IA&amp;F)"/>
                    <xsd:enumeration value="Pharmaceuticals (PMCF)"/>
                    <xsd:enumeration value="Process Consulting (TC&amp;S)"/>
                    <xsd:enumeration value="Revenue Cycle (Financial Consulting)"/>
                    <xsd:enumeration value="Risk Management (IA&amp;F)"/>
                    <xsd:enumeration value="Security Matters (IA&amp;F)"/>
                    <xsd:enumeration value="Senior Care Operations (Strategy &amp; Operations)"/>
                    <xsd:enumeration value="Senior Care Reimbursement (Reimbursement)"/>
                    <xsd:enumeration value="Tax Return (IA&amp;F)"/>
                    <xsd:enumeration value="Valuation Services (MC)"/>
                  </xsd:restriction>
                </xsd:simpleType>
              </xsd:element>
            </xsd:sequence>
          </xsd:extension>
        </xsd:complexContent>
      </xsd:complexType>
    </xsd:element>
    <xsd:element name="PMTool_x0020_Type" ma:index="16" nillable="true" ma:displayName="Tool Type" ma:default="" ma:internalName="PMTool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"/>
                    <xsd:enumeration value="Best Practice"/>
                    <xsd:enumeration value="Collateral"/>
                    <xsd:enumeration value="Directory"/>
                    <xsd:enumeration value="Form"/>
                    <xsd:enumeration value="Job Aid"/>
                    <xsd:enumeration value="Reference"/>
                    <xsd:enumeration value="Template"/>
                  </xsd:restriction>
                </xsd:simpleType>
              </xsd:element>
            </xsd:sequence>
          </xsd:extension>
        </xsd:complexContent>
      </xsd:complexType>
    </xsd:element>
    <xsd:element name="PMSub_x0020_Tool_x0020_Type" ma:index="17" nillable="true" ma:displayName="Sub Tool Type" ma:default="" ma:internalName="PMSub_x0020_Tool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hecklists (Ref)"/>
                    <xsd:enumeration value="Elections/Attachments (Job Aid)"/>
                    <xsd:enumeration value="External Commentaries (Ref)"/>
                    <xsd:enumeration value="Governmental Sites (Job Aid)"/>
                    <xsd:enumeration value="Internal Commentaries (Ref)"/>
                    <xsd:enumeration value="Internet Tools/Tables/Calculators (Job Aid)"/>
                    <xsd:enumeration value="Manuals (BP)"/>
                    <xsd:enumeration value="Morningstar Reports (Ref)"/>
                    <xsd:enumeration value="Policies (BP)"/>
                    <xsd:enumeration value="Procedures (BP)"/>
                    <xsd:enumeration value="Research Sites (Job Aid)"/>
                    <xsd:enumeration value="Research Tools (Job Aid)"/>
                    <xsd:enumeration value="Technology Guides (Job Aid)"/>
                  </xsd:restriction>
                </xsd:simpleType>
              </xsd:element>
            </xsd:sequence>
          </xsd:extension>
        </xsd:complexContent>
      </xsd:complexType>
    </xsd:element>
    <xsd:element name="PMOffice" ma:index="18" nillable="true" ma:displayName="Office" ma:internalName="PMOffi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 Arbor"/>
                    <xsd:enumeration value="Auburn Hills"/>
                    <xsd:enumeration value="St. Joseph-Benton Harbor"/>
                    <xsd:enumeration value="Chicago"/>
                    <xsd:enumeration value="Cincinnati"/>
                    <xsd:enumeration value="Cleveland"/>
                    <xsd:enumeration value="Columbus"/>
                    <xsd:enumeration value="East Lansing"/>
                    <xsd:enumeration value="Elgin"/>
                    <xsd:enumeration value="Flint"/>
                    <xsd:enumeration value="Grand Rapids"/>
                    <xsd:enumeration value="Kalamazoo"/>
                    <xsd:enumeration value="Macomb"/>
                    <xsd:enumeration value="Shanghai"/>
                    <xsd:enumeration value="Southfield"/>
                    <xsd:enumeration value="Toledo"/>
                    <xsd:enumeration value="Traverse City"/>
                  </xsd:restriction>
                </xsd:simpleType>
              </xsd:element>
            </xsd:sequence>
          </xsd:extension>
        </xsd:complexContent>
      </xsd:complexType>
    </xsd:element>
    <xsd:element name="PMRestrict_x0020_Access_x0020_to_x0020_Group" ma:index="19" nillable="true" ma:displayName="Restrict Access to Group" ma:default="0" ma:internalName="PMRestrict_x0020_Access_x0020_to_x0020_Group">
      <xsd:simpleType>
        <xsd:restriction base="dms:Boolean"/>
      </xsd:simpleType>
    </xsd:element>
    <xsd:element name="PMRole" ma:index="20" nillable="true" ma:displayName="Role" ma:default="" ma:internalName="PMRo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anaging Partner"/>
                    <xsd:enumeration value="GMP"/>
                    <xsd:enumeration value="OMP"/>
                    <xsd:enumeration value="IMPACT"/>
                    <xsd:enumeration value="Department Head"/>
                    <xsd:enumeration value="IGL"/>
                    <xsd:enumeration value="SGL"/>
                  </xsd:restriction>
                </xsd:simpleType>
              </xsd:element>
            </xsd:sequence>
          </xsd:extension>
        </xsd:complexContent>
      </xsd:complexType>
    </xsd:element>
    <xsd:element name="PMPosition" ma:index="21" nillable="true" ma:displayName="Position" ma:default="" ma:internalName="PMPosi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artner"/>
                    <xsd:enumeration value="Staff"/>
                    <xsd:enumeration value="Associate"/>
                    <xsd:enumeration value="Affiliated Entity Member"/>
                    <xsd:enumeration value="Consulting Manager"/>
                    <xsd:enumeration value="Contract Staff"/>
                    <xsd:enumeration value="Intern"/>
                    <xsd:enumeration value="Seasonal Staff"/>
                    <xsd:enumeration value="Temp/Contract (External)"/>
                    <xsd:enumeration value="Temp/Contract (Internal)"/>
                  </xsd:restriction>
                </xsd:simpleType>
              </xsd:element>
            </xsd:sequence>
          </xsd:extension>
        </xsd:complexContent>
      </xsd:complexType>
    </xsd:element>
    <xsd:element name="PMTeam" ma:index="23" nillable="true" ma:displayName="Team" ma:internalName="PMT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unts Payable (IA&amp;F)"/>
                    <xsd:enumeration value="Accounts Receivable &amp; Billing (IA&amp;F)"/>
                    <xsd:enumeration value="Collections (IA&amp;F)"/>
                    <xsd:enumeration value="Communications &amp; Networking (TC&amp;S)"/>
                    <xsd:enumeration value="General Ledger (IA&amp;F)"/>
                    <xsd:enumeration value="Global Services (S&amp;GS)"/>
                    <xsd:enumeration value="Operations Improvement (ROI)"/>
                    <xsd:enumeration value="Organizational Development &amp; Personnel Assessment (ROI)"/>
                    <xsd:enumeration value="Payroll &amp; Benefits (IA&amp;F)"/>
                    <xsd:enumeration value="Professional Standards Team (Assurance)"/>
                    <xsd:enumeration value="Restructuring &amp; Turnaround (ROI)"/>
                    <xsd:enumeration value="Security Assurance (TC&amp;S)"/>
                    <xsd:enumeration value="Strategy (S&amp;GS)"/>
                    <xsd:enumeration value="Treasury (IA&amp;F)"/>
                    <xsd:enumeration value="Web Development (TC&amp;S)"/>
                  </xsd:restriction>
                </xsd:simpleType>
              </xsd:element>
            </xsd:sequence>
          </xsd:extension>
        </xsd:complexContent>
      </xsd:complexType>
    </xsd:element>
    <xsd:element name="PMPurpose" ma:index="24" nillable="true" ma:displayName="Purpose" ma:default="" ma:internalName="PMPurpo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ient/Engagement-Related"/>
                    <xsd:enumeration value="Firm Management"/>
                    <xsd:enumeration value="Practice Development"/>
                    <xsd:enumeration value="Practice Management"/>
                    <xsd:enumeration value="Support &amp; Information"/>
                    <xsd:enumeration value="Training"/>
                  </xsd:restriction>
                </xsd:simpleType>
              </xsd:element>
            </xsd:sequence>
          </xsd:extension>
        </xsd:complexContent>
      </xsd:complexType>
    </xsd:element>
    <xsd:element name="PMSub_x0020_Purpose" ma:index="25" nillable="true" ma:displayName="Sub Purpose" ma:internalName="PMSub_x0020_Purpo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unts Receivable &amp; Billing (S&amp;I)"/>
                    <xsd:enumeration value="Agreed Upon Procedures (CER)"/>
                    <xsd:enumeration value="Audits (CER)"/>
                    <xsd:enumeration value="Caseware (S&amp;I)"/>
                    <xsd:enumeration value="Consultation Workflow (S&amp;I)"/>
                    <xsd:enumeration value="External (Training)"/>
                    <xsd:enumeration value="Forecasts &amp; Projections (CER)"/>
                    <xsd:enumeration value="FSR Workflow (S&amp;I)"/>
                    <xsd:enumeration value="IDEA (S&amp;I)"/>
                    <xsd:enumeration value="Licenses (Training)"/>
                    <xsd:enumeration value="Pension and 401(k) Administration (S&amp;I)"/>
                    <xsd:enumeration value="Performance Management (PM)"/>
                    <xsd:enumeration value="Professional Standards (PM)"/>
                    <xsd:enumeration value="Reviews &amp; Compilations (CER)"/>
                    <xsd:enumeration value="SAS 70 (CER)"/>
                    <xsd:enumeration value="Self Management (S&amp;I)"/>
                    <xsd:enumeration value="Staff Trak (S&amp;I)"/>
                    <xsd:enumeration value="Standards (PM)"/>
                    <xsd:enumeration value="Systems (Training)"/>
                    <xsd:enumeration value="Transaction Processing - Partner and Staff Payroll (S&amp;I)"/>
                    <xsd:enumeration value="Transaction Processing - Payment Processing (Accounts Payable) (S&amp;I)"/>
                    <xsd:enumeration value="Travel (FM)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355d3874-b2b8-449a-b760-18ef8251a67a" elementFormDefault="qualified">
    <xsd:import namespace="http://schemas.microsoft.com/office/2006/documentManagement/types"/>
    <xsd:element name="PMSub_x0020_Position" ma:index="22" nillable="true" ma:displayName="Sub Position" ma:default="" ma:internalName="PMSub_x0020_Posi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quity Partner"/>
                    <xsd:enumeration value="Income Partner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a7cec46d-b83f-480a-923e-5e83a48d57ba" elementFormDefault="qualified">
    <xsd:import namespace="http://schemas.microsoft.com/office/2006/documentManagement/types"/>
    <xsd:element name="PMLink_x0020_Group" ma:index="26" nillable="true" ma:displayName="Link Group" ma:default="" ma:format="Dropdown" ma:internalName="PMLink_x0020_Group">
      <xsd:simpleType>
        <xsd:union memberTypes="dms:Text">
          <xsd:simpleType>
            <xsd:restriction base="dms:Choice">
              <xsd:enumeration value="Group 1"/>
              <xsd:enumeration value="Group 2"/>
              <xsd:enumeration value="Group 3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MSub_x0020_Service_x0020_Group xmlns="d80acb0e-a878-4158-8256-3916bd6b5c02"/>
    <PMRestrict_x0020_Access_x0020_to_x0020_Group xmlns="d80acb0e-a878-4158-8256-3916bd6b5c02">false</PMRestrict_x0020_Access_x0020_to_x0020_Group>
    <PMRole xmlns="d80acb0e-a878-4158-8256-3916bd6b5c02"/>
    <PMFirm_x0020_Operations_x0020_Group xmlns="d80acb0e-a878-4158-8256-3916bd6b5c02"/>
    <PMPosition xmlns="d80acb0e-a878-4158-8256-3916bd6b5c02"/>
    <PMPurpose xmlns="d80acb0e-a878-4158-8256-3916bd6b5c02">
      <Value>Client/Engagement-Related</Value>
      <Value>Support &amp; Information</Value>
    </PMPurpose>
    <PMTeam xmlns="d80acb0e-a878-4158-8256-3916bd6b5c02"/>
    <PMSub_x0020_Purpose xmlns="d80acb0e-a878-4158-8256-3916bd6b5c02"/>
    <PMIntended_x0020_Audience xmlns="d80acb0e-a878-4158-8256-3916bd6b5c02">
      <Value>Firm</Value>
    </PMIntended_x0020_Audience>
    <PMIndustry xmlns="d80acb0e-a878-4158-8256-3916bd6b5c02">
      <Value>Public Sector</Value>
    </PMIndustry>
    <PMSub_x0020_Tool_x0020_Type xmlns="d80acb0e-a878-4158-8256-3916bd6b5c02">
      <Value>Governmental Sites (Job Aid)</Value>
    </PMSub_x0020_Tool_x0020_Type>
    <PMSub_x0020_Firm_x0020_Operations_x0020_Group xmlns="d80acb0e-a878-4158-8256-3916bd6b5c02"/>
    <PMTool_x0020_Type xmlns="d80acb0e-a878-4158-8256-3916bd6b5c02">
      <Value>Job Aid</Value>
      <Value>Template</Value>
    </PMTool_x0020_Type>
    <PMSub_x0020_Position xmlns="355d3874-b2b8-449a-b760-18ef8251a67a"/>
    <PMLink_x0020_Group xmlns="a7cec46d-b83f-480a-923e-5e83a48d57ba" xsi:nil="true"/>
    <PMSub_x0020_Industry xmlns="d80acb0e-a878-4158-8256-3916bd6b5c02">
      <Value>Government (PS)</Value>
    </PMSub_x0020_Industry>
    <PMOffice xmlns="d80acb0e-a878-4158-8256-3916bd6b5c02"/>
    <PMService_x0020_Group xmlns="d80acb0e-a878-4158-8256-3916bd6b5c02"/>
    <PMTopic xmlns="d80acb0e-a878-4158-8256-3916bd6b5c02"/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7AA25A20-1D22-4DD3-BC0B-CEADAFC6E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0acb0e-a878-4158-8256-3916bd6b5c02"/>
    <ds:schemaRef ds:uri="355d3874-b2b8-449a-b760-18ef8251a67a"/>
    <ds:schemaRef ds:uri="a7cec46d-b83f-480a-923e-5e83a48d57b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29AB238-5C01-43E0-BB6D-6CD98BFA69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ECDF76-3289-4A2C-AA62-937524A6732D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355d3874-b2b8-449a-b760-18ef8251a67a"/>
    <ds:schemaRef ds:uri="http://schemas.microsoft.com/sharepoint/v3"/>
    <ds:schemaRef ds:uri="http://schemas.openxmlformats.org/package/2006/metadata/core-properties"/>
    <ds:schemaRef ds:uri="a7cec46d-b83f-480a-923e-5e83a48d57ba"/>
    <ds:schemaRef ds:uri="d80acb0e-a878-4158-8256-3916bd6b5c02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10020</TotalTime>
  <Words>293</Words>
  <Application>Microsoft Office PowerPoint</Application>
  <PresentationFormat>On-screen Show (4:3)</PresentationFormat>
  <Paragraphs>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CastleT</vt:lpstr>
      <vt:lpstr>CommonBullets</vt:lpstr>
      <vt:lpstr>Lato</vt:lpstr>
      <vt:lpstr>Lato Bold</vt:lpstr>
      <vt:lpstr>Lato Italic</vt:lpstr>
      <vt:lpstr>Lato Light</vt:lpstr>
      <vt:lpstr>Lato Regular</vt:lpstr>
      <vt:lpstr>Lato Semibold</vt:lpstr>
      <vt:lpstr>Lato Semibold italic</vt:lpstr>
      <vt:lpstr>Trebuchet MS</vt:lpstr>
      <vt:lpstr>Wingdings</vt:lpstr>
      <vt:lpstr>Office Theme</vt:lpstr>
      <vt:lpstr>Default Design</vt:lpstr>
      <vt:lpstr>City of Harper Woods </vt:lpstr>
      <vt:lpstr>City of Harper Woods General Fund Revenue, Expenditures &amp; Unassigned Fund Balance Years Ended December 31</vt:lpstr>
      <vt:lpstr>City of Harper Woods General Fund Revenue Year Ended December 31, 2021</vt:lpstr>
      <vt:lpstr>City of Harper Woods General Fund Expenditures Year Ended December 31, 2021</vt:lpstr>
      <vt:lpstr>City of Harper Woods General Fund – Fund Balance Years Ended December 31</vt:lpstr>
      <vt:lpstr>City of Harper Woods Water &amp; Sewer Fund – Net Position Years Ended December 31</vt:lpstr>
      <vt:lpstr>City of Harper Woods Net Pension and OPEB Liabilities Years Ended December 31</vt:lpstr>
      <vt:lpstr>THANK YOU</vt:lpstr>
    </vt:vector>
  </TitlesOfParts>
  <Company>Plante &amp; Moran, PLLC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Govt Graphs Presentation</dc:title>
  <dc:creator>Susan Gavorin</dc:creator>
  <cp:lastModifiedBy>Ashley Raden</cp:lastModifiedBy>
  <cp:revision>1203</cp:revision>
  <cp:lastPrinted>2022-08-01T18:29:51Z</cp:lastPrinted>
  <dcterms:created xsi:type="dcterms:W3CDTF">2004-12-01T21:18:18Z</dcterms:created>
  <dcterms:modified xsi:type="dcterms:W3CDTF">2022-08-02T15:50:16Z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0x0101004679C7EC42F9464CA8EDA551B54EE8ED0012D29FDCF7F2D148A255980CC991EE57</vt:lpwstr>
  </property>
</Properties>
</file>