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56" r:id="rId2"/>
    <p:sldId id="257" r:id="rId3"/>
    <p:sldId id="258" r:id="rId4"/>
    <p:sldId id="273"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p:scale>
          <a:sx n="72" d="100"/>
          <a:sy n="72" d="100"/>
        </p:scale>
        <p:origin x="660" y="66"/>
      </p:cViewPr>
      <p:guideLst/>
    </p:cSldViewPr>
  </p:slid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E95D4B-5AD6-48AF-884A-EE95A7BD074C}" type="datetimeFigureOut">
              <a:rPr lang="en-US" smtClean="0"/>
              <a:t>10/11/2021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FC8FDE-59BD-43C0-818A-9A8F935B8178}" type="slidenum">
              <a:rPr lang="en-US" smtClean="0"/>
              <a:t>‹#›</a:t>
            </a:fld>
            <a:endParaRPr lang="en-US"/>
          </a:p>
        </p:txBody>
      </p:sp>
    </p:spTree>
    <p:extLst>
      <p:ext uri="{BB962C8B-B14F-4D97-AF65-F5344CB8AC3E}">
        <p14:creationId xmlns:p14="http://schemas.microsoft.com/office/powerpoint/2010/main" val="509579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10/11/2021</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10/11/2021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10/11/2021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10/11/2021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10/11/2021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10/11/2021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10/11/2021</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10/11/2021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10/11/2021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10/11/2021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10/11/2021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10/11/2021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10/11/2021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10/11/2021</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10/11/2021</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10/11/2021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10/11/2021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10/11/2021</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LTC Various Provisions Law</a:t>
            </a:r>
            <a:br>
              <a:rPr lang="en-US" dirty="0"/>
            </a:br>
            <a:r>
              <a:rPr lang="en-US" dirty="0"/>
              <a:t>HB 1281</a:t>
            </a:r>
          </a:p>
        </p:txBody>
      </p:sp>
      <p:sp>
        <p:nvSpPr>
          <p:cNvPr id="3" name="Subtitle 2"/>
          <p:cNvSpPr>
            <a:spLocks noGrp="1"/>
          </p:cNvSpPr>
          <p:nvPr>
            <p:ph type="subTitle" idx="1"/>
          </p:nvPr>
        </p:nvSpPr>
        <p:spPr/>
        <p:txBody>
          <a:bodyPr/>
          <a:lstStyle/>
          <a:p>
            <a:r>
              <a:rPr lang="en-US" dirty="0"/>
              <a:t>Presented by: Heidi Sheldon, Legislative Chair for ASRP WA</a:t>
            </a:r>
          </a:p>
          <a:p>
            <a:r>
              <a:rPr lang="en-US" dirty="0"/>
              <a:t>October 12 2021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7729" y="1092348"/>
            <a:ext cx="7514971" cy="1207940"/>
          </a:xfrm>
          <a:prstGeom prst="rect">
            <a:avLst/>
          </a:prstGeom>
        </p:spPr>
      </p:pic>
    </p:spTree>
    <p:extLst>
      <p:ext uri="{BB962C8B-B14F-4D97-AF65-F5344CB8AC3E}">
        <p14:creationId xmlns:p14="http://schemas.microsoft.com/office/powerpoint/2010/main" val="3466609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RCS – Dear Provider Letter 9-17-2021</a:t>
            </a:r>
          </a:p>
        </p:txBody>
      </p:sp>
      <p:sp>
        <p:nvSpPr>
          <p:cNvPr id="3" name="Content Placeholder 2"/>
          <p:cNvSpPr>
            <a:spLocks noGrp="1"/>
          </p:cNvSpPr>
          <p:nvPr>
            <p:ph idx="1"/>
          </p:nvPr>
        </p:nvSpPr>
        <p:spPr/>
        <p:txBody>
          <a:bodyPr/>
          <a:lstStyle/>
          <a:p>
            <a:pPr lvl="0"/>
            <a:r>
              <a:rPr lang="en-US" b="1" dirty="0"/>
              <a:t>Essential Support Persons continued</a:t>
            </a:r>
          </a:p>
          <a:p>
            <a:pPr lvl="0"/>
            <a:r>
              <a:rPr lang="en-US" dirty="0"/>
              <a:t>Designate a substitute location in the facility for the visit if the visit cannot be conducted safely in resident’s room, or the resident’s roommate (or representative) does not consent.</a:t>
            </a:r>
          </a:p>
          <a:p>
            <a:pPr lvl="0"/>
            <a:r>
              <a:rPr lang="en-US" dirty="0"/>
              <a:t>Note: A facility may temporarily suspend a person’s ESP designation, if the person does not comply with health and safety conditions established by the long term care facility or adult family home.</a:t>
            </a:r>
          </a:p>
          <a:p>
            <a:endParaRPr lang="en-US" dirty="0"/>
          </a:p>
        </p:txBody>
      </p:sp>
    </p:spTree>
    <p:extLst>
      <p:ext uri="{BB962C8B-B14F-4D97-AF65-F5344CB8AC3E}">
        <p14:creationId xmlns:p14="http://schemas.microsoft.com/office/powerpoint/2010/main" val="237882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RCS – Dear Provider Letter 9-17-2021</a:t>
            </a:r>
          </a:p>
        </p:txBody>
      </p:sp>
      <p:sp>
        <p:nvSpPr>
          <p:cNvPr id="3" name="Content Placeholder 2"/>
          <p:cNvSpPr>
            <a:spLocks noGrp="1"/>
          </p:cNvSpPr>
          <p:nvPr>
            <p:ph idx="1"/>
          </p:nvPr>
        </p:nvSpPr>
        <p:spPr>
          <a:xfrm>
            <a:off x="1154954" y="2603500"/>
            <a:ext cx="9046321" cy="3683000"/>
          </a:xfrm>
        </p:spPr>
        <p:txBody>
          <a:bodyPr>
            <a:normAutofit lnSpcReduction="10000"/>
          </a:bodyPr>
          <a:lstStyle/>
          <a:p>
            <a:pPr lvl="0"/>
            <a:r>
              <a:rPr lang="en-US" dirty="0"/>
              <a:t>With respect to “</a:t>
            </a:r>
            <a:r>
              <a:rPr lang="en-US" b="1" dirty="0"/>
              <a:t>resident representatives</a:t>
            </a:r>
            <a:r>
              <a:rPr lang="en-US" dirty="0"/>
              <a:t>,” facilities are reminded that the term “resident representative" no longer means a person able to provide informed consent for a person. Now the term “</a:t>
            </a:r>
            <a:r>
              <a:rPr lang="en-US" b="1" dirty="0"/>
              <a:t>Resident Representative</a:t>
            </a:r>
            <a:r>
              <a:rPr lang="en-US" dirty="0"/>
              <a:t>” means:</a:t>
            </a:r>
          </a:p>
          <a:p>
            <a:pPr lvl="0"/>
            <a:r>
              <a:rPr lang="en-US" dirty="0"/>
              <a:t>A court-appointed guardian or conservator of the resident,</a:t>
            </a:r>
          </a:p>
          <a:p>
            <a:pPr lvl="0"/>
            <a:r>
              <a:rPr lang="en-US" dirty="0"/>
              <a:t>An individual authorized under state or federal law to act on behalf of the resident to support the resident in decision-making, to access medical, social, or other personal information, to manage financial matters, or receive notification, or</a:t>
            </a:r>
          </a:p>
          <a:p>
            <a:r>
              <a:rPr lang="en-US" dirty="0"/>
              <a:t>If there is no person available under the first two options, an individual chosen by the resident to act on behalf of the resident to support the resident in decision-making, to access to medical, social, or other personal information, to manage financial matters, or to receive notifications</a:t>
            </a:r>
          </a:p>
          <a:p>
            <a:endParaRPr lang="en-US" dirty="0"/>
          </a:p>
        </p:txBody>
      </p:sp>
    </p:spTree>
    <p:extLst>
      <p:ext uri="{BB962C8B-B14F-4D97-AF65-F5344CB8AC3E}">
        <p14:creationId xmlns:p14="http://schemas.microsoft.com/office/powerpoint/2010/main" val="134122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LTC Ombudsman – “Health Oversight Agency”</a:t>
            </a:r>
          </a:p>
        </p:txBody>
      </p:sp>
      <p:sp>
        <p:nvSpPr>
          <p:cNvPr id="3" name="Content Placeholder 2"/>
          <p:cNvSpPr>
            <a:spLocks noGrp="1"/>
          </p:cNvSpPr>
          <p:nvPr>
            <p:ph idx="1"/>
          </p:nvPr>
        </p:nvSpPr>
        <p:spPr/>
        <p:txBody>
          <a:bodyPr/>
          <a:lstStyle/>
          <a:p>
            <a:r>
              <a:rPr lang="en-US" dirty="0"/>
              <a:t>The state long-term care ombudsman program and </a:t>
            </a:r>
            <a:r>
              <a:rPr lang="en-US" u="sng" dirty="0"/>
              <a:t>all long-term care ombudsman</a:t>
            </a:r>
            <a:r>
              <a:rPr lang="en-US" dirty="0"/>
              <a:t> are considered a </a:t>
            </a:r>
            <a:r>
              <a:rPr lang="en-US" b="1" dirty="0"/>
              <a:t>“Health oversight agency,” </a:t>
            </a:r>
            <a:r>
              <a:rPr lang="en-US" dirty="0"/>
              <a:t>so that the federal health insurance portability and accountability act and chapter 70.02 RCW do not preclude long term care providers from providing information required by this law.</a:t>
            </a:r>
          </a:p>
          <a:p>
            <a:endParaRPr lang="en-US" dirty="0"/>
          </a:p>
        </p:txBody>
      </p:sp>
    </p:spTree>
    <p:extLst>
      <p:ext uri="{BB962C8B-B14F-4D97-AF65-F5344CB8AC3E}">
        <p14:creationId xmlns:p14="http://schemas.microsoft.com/office/powerpoint/2010/main" val="3219072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LTC Ombudsman – “Health Oversight Agency”</a:t>
            </a:r>
          </a:p>
        </p:txBody>
      </p:sp>
      <p:sp>
        <p:nvSpPr>
          <p:cNvPr id="3" name="Content Placeholder 2"/>
          <p:cNvSpPr>
            <a:spLocks noGrp="1"/>
          </p:cNvSpPr>
          <p:nvPr>
            <p:ph idx="1"/>
          </p:nvPr>
        </p:nvSpPr>
        <p:spPr>
          <a:xfrm>
            <a:off x="1154954" y="2603500"/>
            <a:ext cx="9032034" cy="3754438"/>
          </a:xfrm>
        </p:spPr>
        <p:txBody>
          <a:bodyPr>
            <a:normAutofit lnSpcReduction="10000"/>
          </a:bodyPr>
          <a:lstStyle/>
          <a:p>
            <a:r>
              <a:rPr lang="en-US" dirty="0"/>
              <a:t>The department of social and health services and the department of health, in collaboration with the state office of the long-term care ombudsmen and representatives of long-term care facilities, shall develop training materials to educate the leadership and staff of local health jurisdictions on the state's long-term care system.</a:t>
            </a:r>
          </a:p>
          <a:p>
            <a:r>
              <a:rPr lang="en-US" dirty="0"/>
              <a:t>The training materials must provide information to assist local health jurisdiction personnel when establishing and enforcing public health measures in long-term care facilities and nursing homes, including:</a:t>
            </a:r>
          </a:p>
          <a:p>
            <a:pPr lvl="1"/>
            <a:r>
              <a:rPr lang="en-US" dirty="0"/>
              <a:t>(1) All applicable state and federal resident rights, including the due process rights of residents; and </a:t>
            </a:r>
          </a:p>
          <a:p>
            <a:pPr lvl="1"/>
            <a:r>
              <a:rPr lang="en-US" dirty="0"/>
              <a:t>(2) The process for local health jurisdiction personnel to report abuse and neglect in facilities and nursing homes, </a:t>
            </a:r>
            <a:r>
              <a:rPr lang="en-US" u="sng" dirty="0"/>
              <a:t>including during periods when visitation may be limited</a:t>
            </a:r>
            <a:r>
              <a:rPr lang="en-US" dirty="0"/>
              <a:t>.</a:t>
            </a:r>
          </a:p>
          <a:p>
            <a:endParaRPr lang="en-US" dirty="0"/>
          </a:p>
        </p:txBody>
      </p:sp>
    </p:spTree>
    <p:extLst>
      <p:ext uri="{BB962C8B-B14F-4D97-AF65-F5344CB8AC3E}">
        <p14:creationId xmlns:p14="http://schemas.microsoft.com/office/powerpoint/2010/main" val="2070804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Section added to RCW 70.129 ALL LTC in WA</a:t>
            </a:r>
          </a:p>
        </p:txBody>
      </p:sp>
      <p:sp>
        <p:nvSpPr>
          <p:cNvPr id="3" name="Content Placeholder 2"/>
          <p:cNvSpPr>
            <a:spLocks noGrp="1"/>
          </p:cNvSpPr>
          <p:nvPr>
            <p:ph idx="1"/>
          </p:nvPr>
        </p:nvSpPr>
        <p:spPr/>
        <p:txBody>
          <a:bodyPr>
            <a:normAutofit fontScale="92500" lnSpcReduction="10000"/>
          </a:bodyPr>
          <a:lstStyle/>
          <a:p>
            <a:r>
              <a:rPr lang="en-US" dirty="0"/>
              <a:t>(1) In circumstances in which limitations must be placed on resident visitation due to a public health emergency or other threat to the health and safety of the residents and staff of a facility or nursing home, residents must still be allowed access to an essential support person, subject to reasonable limitations on such access tailored to protecting the health and safety of essential support persons, residents, and staff.</a:t>
            </a:r>
          </a:p>
          <a:p>
            <a:r>
              <a:rPr lang="en-US"/>
              <a:t>(</a:t>
            </a:r>
            <a:r>
              <a:rPr lang="en-US" dirty="0"/>
              <a:t>2) The facility or nursing home must allow private, in-person access to the resident by the essential support person in the resident's room. If the resident resides in a shared room, and the roommate, or the roommate's resident representative, if any, does not consent or the visit cannot be conducted safely in a shared room, then the facility or nursing home shall designate a substitute location in the facility or nursing home for the resident and essential support person to visit.</a:t>
            </a:r>
          </a:p>
          <a:p>
            <a:endParaRPr lang="en-US" dirty="0"/>
          </a:p>
        </p:txBody>
      </p:sp>
    </p:spTree>
    <p:extLst>
      <p:ext uri="{BB962C8B-B14F-4D97-AF65-F5344CB8AC3E}">
        <p14:creationId xmlns:p14="http://schemas.microsoft.com/office/powerpoint/2010/main" val="1529240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Section added to RCW 70.129 ALL LTC in WA</a:t>
            </a:r>
          </a:p>
        </p:txBody>
      </p:sp>
      <p:sp>
        <p:nvSpPr>
          <p:cNvPr id="3" name="Content Placeholder 2"/>
          <p:cNvSpPr>
            <a:spLocks noGrp="1"/>
          </p:cNvSpPr>
          <p:nvPr>
            <p:ph idx="1"/>
          </p:nvPr>
        </p:nvSpPr>
        <p:spPr/>
        <p:txBody>
          <a:bodyPr>
            <a:normAutofit lnSpcReduction="10000"/>
          </a:bodyPr>
          <a:lstStyle/>
          <a:p>
            <a:r>
              <a:rPr lang="en-US" dirty="0"/>
              <a:t>(3) The facility or nursing home shall develop and implement reasonable conditions on access by an essential support person tailored to protecting the health and safety of the essential support person, residents, and staff, based upon the particular public health emergency or other health or safety threat. </a:t>
            </a:r>
          </a:p>
          <a:p>
            <a:r>
              <a:rPr lang="en-US" dirty="0"/>
              <a:t>(4) The facility or nursing home may temporarily suspend an individual's designation as an essential support person for failure to comply with these requirements or reasonable conditions developed and implemented by the facility or nursing home that are tailored to protecting that health and safety of the essential support person, residents, and staff, based upon the particular public health emergency or other health or safety threat. Unless immediate </a:t>
            </a:r>
          </a:p>
        </p:txBody>
      </p:sp>
    </p:spTree>
    <p:extLst>
      <p:ext uri="{BB962C8B-B14F-4D97-AF65-F5344CB8AC3E}">
        <p14:creationId xmlns:p14="http://schemas.microsoft.com/office/powerpoint/2010/main" val="2776459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Section added to RCW 70.129 ALL LTC in WA</a:t>
            </a:r>
          </a:p>
        </p:txBody>
      </p:sp>
      <p:sp>
        <p:nvSpPr>
          <p:cNvPr id="3" name="Content Placeholder 2"/>
          <p:cNvSpPr>
            <a:spLocks noGrp="1"/>
          </p:cNvSpPr>
          <p:nvPr>
            <p:ph idx="1"/>
          </p:nvPr>
        </p:nvSpPr>
        <p:spPr/>
        <p:txBody>
          <a:bodyPr/>
          <a:lstStyle/>
          <a:p>
            <a:r>
              <a:rPr lang="en-US" dirty="0"/>
              <a:t>(4) continued</a:t>
            </a:r>
          </a:p>
          <a:p>
            <a:r>
              <a:rPr lang="en-US" dirty="0"/>
              <a:t>action is necessary to prevent an imminent and serious threat to the health or safety of residents or staff, the facility or nursing home shall attempt to resolve the concerns with the essential support person and the resident prior to temporarily suspending the individual's designation as an essential support person. </a:t>
            </a:r>
          </a:p>
          <a:p>
            <a:endParaRPr lang="en-US" dirty="0"/>
          </a:p>
        </p:txBody>
      </p:sp>
    </p:spTree>
    <p:extLst>
      <p:ext uri="{BB962C8B-B14F-4D97-AF65-F5344CB8AC3E}">
        <p14:creationId xmlns:p14="http://schemas.microsoft.com/office/powerpoint/2010/main" val="4167107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Section added to RCW 70.129 ALL LTC in WA</a:t>
            </a:r>
          </a:p>
        </p:txBody>
      </p:sp>
      <p:sp>
        <p:nvSpPr>
          <p:cNvPr id="3" name="Content Placeholder 2"/>
          <p:cNvSpPr>
            <a:spLocks noGrp="1"/>
          </p:cNvSpPr>
          <p:nvPr>
            <p:ph idx="1"/>
          </p:nvPr>
        </p:nvSpPr>
        <p:spPr/>
        <p:txBody>
          <a:bodyPr>
            <a:normAutofit fontScale="92500" lnSpcReduction="20000"/>
          </a:bodyPr>
          <a:lstStyle/>
          <a:p>
            <a:r>
              <a:rPr lang="en-US" u="sng" dirty="0"/>
              <a:t>The suspension shall last no longer than 48 hours</a:t>
            </a:r>
            <a:r>
              <a:rPr lang="en-US" dirty="0"/>
              <a:t> during </a:t>
            </a:r>
            <a:r>
              <a:rPr lang="en-US" b="1" dirty="0"/>
              <a:t>which time the facility or nursing home must contact the department for guidance</a:t>
            </a:r>
            <a:r>
              <a:rPr lang="en-US" dirty="0"/>
              <a:t> and must provide the essential support person: </a:t>
            </a:r>
          </a:p>
          <a:p>
            <a:r>
              <a:rPr lang="en-US" dirty="0"/>
              <a:t>(a) Information regarding the steps the essential support person must take to resume the visits, such as agreeing to comply with reasonable conditions tailored to protecting the health and safety of the essential support person, residents, and staff, based upon the particular public health emergency or other health or safety threat; </a:t>
            </a:r>
          </a:p>
          <a:p>
            <a:r>
              <a:rPr lang="en-US" dirty="0"/>
              <a:t>(b) The contact information for the long-term care ombudsman program; and </a:t>
            </a:r>
          </a:p>
          <a:p>
            <a:r>
              <a:rPr lang="en-US" dirty="0"/>
              <a:t>(c) As appropriate, the contact information for the developmental disabilities ombudsman, the agency responsible for the protection and advocacy system for individuals with developmental disabilities, and the agency responsible for the protection and advocacy system for individuals with mental illness.</a:t>
            </a:r>
          </a:p>
          <a:p>
            <a:endParaRPr lang="en-US" dirty="0"/>
          </a:p>
        </p:txBody>
      </p:sp>
    </p:spTree>
    <p:extLst>
      <p:ext uri="{BB962C8B-B14F-4D97-AF65-F5344CB8AC3E}">
        <p14:creationId xmlns:p14="http://schemas.microsoft.com/office/powerpoint/2010/main" val="1704486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Section added to RCW 70.129 ALL LTC in WA</a:t>
            </a:r>
          </a:p>
        </p:txBody>
      </p:sp>
      <p:sp>
        <p:nvSpPr>
          <p:cNvPr id="3" name="Content Placeholder 2"/>
          <p:cNvSpPr>
            <a:spLocks noGrp="1"/>
          </p:cNvSpPr>
          <p:nvPr>
            <p:ph idx="1"/>
          </p:nvPr>
        </p:nvSpPr>
        <p:spPr/>
        <p:txBody>
          <a:bodyPr>
            <a:normAutofit fontScale="92500" lnSpcReduction="20000"/>
          </a:bodyPr>
          <a:lstStyle/>
          <a:p>
            <a:r>
              <a:rPr lang="en-US" dirty="0"/>
              <a:t>For the purposes of this section, </a:t>
            </a:r>
            <a:r>
              <a:rPr lang="en-US" b="1" dirty="0"/>
              <a:t>"essential support person</a:t>
            </a:r>
            <a:r>
              <a:rPr lang="en-US" dirty="0"/>
              <a:t>" means an individual who is: </a:t>
            </a:r>
          </a:p>
          <a:p>
            <a:r>
              <a:rPr lang="en-US" dirty="0"/>
              <a:t>(a) At least 18 years of age; </a:t>
            </a:r>
          </a:p>
          <a:p>
            <a:r>
              <a:rPr lang="en-US" dirty="0"/>
              <a:t>(b) Designated by the resident, or by the resident's representative, if the resident is determined to be incapacitated or otherwise legally incapacitated; and </a:t>
            </a:r>
          </a:p>
          <a:p>
            <a:r>
              <a:rPr lang="en-US" dirty="0"/>
              <a:t>(c) Necessary for the resident's emotional, mental, or physical well-being during situations that include, but are not limited to, circumstances involving compassionate care or end-of-life care, circumstances where visitation from a familiar person will assist with important continuity of care or the reduction of confusion and anxiety for residents with cognitive impairments, or other circumstances where the presence of an essential support person will prevent or reduce significant emotional distress to the resident.</a:t>
            </a:r>
          </a:p>
          <a:p>
            <a:endParaRPr lang="en-US" dirty="0"/>
          </a:p>
        </p:txBody>
      </p:sp>
    </p:spTree>
    <p:extLst>
      <p:ext uri="{BB962C8B-B14F-4D97-AF65-F5344CB8AC3E}">
        <p14:creationId xmlns:p14="http://schemas.microsoft.com/office/powerpoint/2010/main" val="2663006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legislature finds that:</a:t>
            </a:r>
          </a:p>
        </p:txBody>
      </p:sp>
      <p:sp>
        <p:nvSpPr>
          <p:cNvPr id="3" name="Content Placeholder 2"/>
          <p:cNvSpPr>
            <a:spLocks noGrp="1"/>
          </p:cNvSpPr>
          <p:nvPr>
            <p:ph idx="1"/>
          </p:nvPr>
        </p:nvSpPr>
        <p:spPr/>
        <p:txBody>
          <a:bodyPr>
            <a:noAutofit/>
          </a:bodyPr>
          <a:lstStyle/>
          <a:p>
            <a:r>
              <a:rPr lang="en-US" sz="1400" dirty="0"/>
              <a:t>(1) Residents in licensed long-term care facilities have been disproportionately impacted and isolated by the COVID-19 pandemic and over 50 percent of all COVID-19 deaths in Washington have been associated with long-term care facilities; </a:t>
            </a:r>
          </a:p>
          <a:p>
            <a:r>
              <a:rPr lang="en-US" sz="1400" dirty="0"/>
              <a:t>(2) According to a University of Washington report, social isolation creates a "double pandemic" that disrupts care and exacerbates the difficulties of dementia, depression, suicide risk, chronic health conditions, and other challenges faced by long-term care residents and providers;</a:t>
            </a:r>
          </a:p>
          <a:p>
            <a:r>
              <a:rPr lang="en-US" sz="1400" dirty="0"/>
              <a:t>(3) A "digital divide" exists in many parts of Washington, particularly for older adults of color with low incomes and those in rural communities; </a:t>
            </a:r>
          </a:p>
          <a:p>
            <a:r>
              <a:rPr lang="en-US" sz="1400" dirty="0"/>
              <a:t>(4) Residents with sensory limitations, mental illness, intellectual disabilities, dementia, cognitive limitations, traumatic brain injuries, or other disabilities may not be able to fully utilize digital tools which exacerbates their social isolation; </a:t>
            </a:r>
          </a:p>
          <a:p>
            <a:endParaRPr lang="en-US" sz="1400" dirty="0"/>
          </a:p>
        </p:txBody>
      </p:sp>
    </p:spTree>
    <p:extLst>
      <p:ext uri="{BB962C8B-B14F-4D97-AF65-F5344CB8AC3E}">
        <p14:creationId xmlns:p14="http://schemas.microsoft.com/office/powerpoint/2010/main" val="4218385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legislature finds that:</a:t>
            </a:r>
          </a:p>
        </p:txBody>
      </p:sp>
      <p:sp>
        <p:nvSpPr>
          <p:cNvPr id="3" name="Content Placeholder 2"/>
          <p:cNvSpPr>
            <a:spLocks noGrp="1"/>
          </p:cNvSpPr>
          <p:nvPr>
            <p:ph idx="1"/>
          </p:nvPr>
        </p:nvSpPr>
        <p:spPr/>
        <p:txBody>
          <a:bodyPr/>
          <a:lstStyle/>
          <a:p>
            <a:r>
              <a:rPr lang="en-US" sz="1400" dirty="0"/>
              <a:t>(5) Long-term care facilities already have the legal responsibility to care for their residents in a manner and in an environment that promotes the maintenance or enhancement of each resident's quality of life. A resident should have a safe, clean, comfortable, and homelike environment as detailed in chapter 70.129 RCW; and </a:t>
            </a:r>
          </a:p>
          <a:p>
            <a:r>
              <a:rPr lang="en-US" sz="1400" dirty="0"/>
              <a:t>(6) The COVID-19 pandemic has exposed systematic weaknesses in the state's long-term care system and there is a need to enact additional measures to protect and improve the health, safety, and quality of life of residents.</a:t>
            </a:r>
          </a:p>
          <a:p>
            <a:endParaRPr lang="en-US" dirty="0"/>
          </a:p>
        </p:txBody>
      </p:sp>
    </p:spTree>
    <p:extLst>
      <p:ext uri="{BB962C8B-B14F-4D97-AF65-F5344CB8AC3E}">
        <p14:creationId xmlns:p14="http://schemas.microsoft.com/office/powerpoint/2010/main" val="777132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legislature – Enacted </a:t>
            </a:r>
          </a:p>
        </p:txBody>
      </p:sp>
      <p:sp>
        <p:nvSpPr>
          <p:cNvPr id="3" name="Content Placeholder 2"/>
          <p:cNvSpPr>
            <a:spLocks noGrp="1"/>
          </p:cNvSpPr>
          <p:nvPr>
            <p:ph idx="1"/>
          </p:nvPr>
        </p:nvSpPr>
        <p:spPr/>
        <p:txBody>
          <a:bodyPr/>
          <a:lstStyle/>
          <a:p>
            <a:r>
              <a:rPr lang="en-US" dirty="0"/>
              <a:t>Long Term Care Facilities – Various Provisions HB 1281</a:t>
            </a:r>
          </a:p>
          <a:p>
            <a:r>
              <a:rPr lang="en-US" dirty="0"/>
              <a:t>Passed during the 2021 Session signed by the Governor on May 3 2021.</a:t>
            </a:r>
          </a:p>
          <a:p>
            <a:r>
              <a:rPr lang="en-US" dirty="0"/>
              <a:t>Effective July 25</a:t>
            </a:r>
            <a:r>
              <a:rPr lang="en-US" baseline="30000" dirty="0"/>
              <a:t>th</a:t>
            </a:r>
            <a:r>
              <a:rPr lang="en-US" dirty="0"/>
              <a:t> 2021</a:t>
            </a:r>
          </a:p>
          <a:p>
            <a:r>
              <a:rPr lang="en-US" dirty="0"/>
              <a:t>RCS 1</a:t>
            </a:r>
            <a:r>
              <a:rPr lang="en-US" baseline="30000" dirty="0"/>
              <a:t>st</a:t>
            </a:r>
            <a:r>
              <a:rPr lang="en-US" dirty="0"/>
              <a:t> Dear provider letter September 3 2021</a:t>
            </a:r>
          </a:p>
          <a:p>
            <a:r>
              <a:rPr lang="en-US" dirty="0"/>
              <a:t>RCS 2</a:t>
            </a:r>
            <a:r>
              <a:rPr lang="en-US" baseline="30000" dirty="0"/>
              <a:t>nd</a:t>
            </a:r>
            <a:r>
              <a:rPr lang="en-US" dirty="0"/>
              <a:t> Revised Dear provider letter September 17 2021</a:t>
            </a:r>
          </a:p>
          <a:p>
            <a:r>
              <a:rPr lang="en-US" dirty="0"/>
              <a:t>Provider letter addressing some, yet not all, provisions of HB 1218</a:t>
            </a:r>
          </a:p>
          <a:p>
            <a:pPr lvl="1"/>
            <a:r>
              <a:rPr lang="en-US" dirty="0"/>
              <a:t>One area not addressed yet is the stop placement order to be standardized by RSC and posted in a conspicuous place.  </a:t>
            </a:r>
          </a:p>
        </p:txBody>
      </p:sp>
    </p:spTree>
    <p:extLst>
      <p:ext uri="{BB962C8B-B14F-4D97-AF65-F5344CB8AC3E}">
        <p14:creationId xmlns:p14="http://schemas.microsoft.com/office/powerpoint/2010/main" val="1683668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RCS – Dear Provider Letter 9-17-2021</a:t>
            </a:r>
          </a:p>
        </p:txBody>
      </p:sp>
      <p:sp>
        <p:nvSpPr>
          <p:cNvPr id="3" name="Content Placeholder 2"/>
          <p:cNvSpPr>
            <a:spLocks noGrp="1"/>
          </p:cNvSpPr>
          <p:nvPr>
            <p:ph idx="1"/>
          </p:nvPr>
        </p:nvSpPr>
        <p:spPr/>
        <p:txBody>
          <a:bodyPr/>
          <a:lstStyle/>
          <a:p>
            <a:r>
              <a:rPr lang="en-US" dirty="0"/>
              <a:t>The amended letter provides the following information:</a:t>
            </a:r>
          </a:p>
          <a:p>
            <a:pPr lvl="0"/>
            <a:r>
              <a:rPr lang="en-US" dirty="0"/>
              <a:t>With respect to </a:t>
            </a:r>
            <a:r>
              <a:rPr lang="en-US" b="1" dirty="0"/>
              <a:t>Resident Rosters</a:t>
            </a:r>
            <a:r>
              <a:rPr lang="en-US" dirty="0"/>
              <a:t>, the facility must:</a:t>
            </a:r>
          </a:p>
          <a:p>
            <a:pPr lvl="0"/>
            <a:r>
              <a:rPr lang="en-US" dirty="0"/>
              <a:t>Create and maintain a current Resident Roster that includes each resident’s name and room number. </a:t>
            </a:r>
          </a:p>
          <a:p>
            <a:pPr lvl="0"/>
            <a:r>
              <a:rPr lang="en-US" dirty="0"/>
              <a:t>Immediately provide a written copy of the Resident Roster to any long-term care ombudsmen after an in-person request.</a:t>
            </a:r>
          </a:p>
          <a:p>
            <a:endParaRPr lang="en-US" dirty="0"/>
          </a:p>
        </p:txBody>
      </p:sp>
    </p:spTree>
    <p:extLst>
      <p:ext uri="{BB962C8B-B14F-4D97-AF65-F5344CB8AC3E}">
        <p14:creationId xmlns:p14="http://schemas.microsoft.com/office/powerpoint/2010/main" val="3649567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RCS – Dear Provider Letter 9-17-2021</a:t>
            </a:r>
          </a:p>
        </p:txBody>
      </p:sp>
      <p:sp>
        <p:nvSpPr>
          <p:cNvPr id="3" name="Content Placeholder 2"/>
          <p:cNvSpPr>
            <a:spLocks noGrp="1"/>
          </p:cNvSpPr>
          <p:nvPr>
            <p:ph idx="1"/>
          </p:nvPr>
        </p:nvSpPr>
        <p:spPr>
          <a:xfrm>
            <a:off x="1154954" y="2357438"/>
            <a:ext cx="8825659" cy="3662362"/>
          </a:xfrm>
        </p:spPr>
        <p:txBody>
          <a:bodyPr>
            <a:normAutofit lnSpcReduction="10000"/>
          </a:bodyPr>
          <a:lstStyle/>
          <a:p>
            <a:pPr lvl="0"/>
            <a:r>
              <a:rPr lang="en-US" dirty="0"/>
              <a:t>With respect to </a:t>
            </a:r>
            <a:r>
              <a:rPr lang="en-US" b="1" dirty="0"/>
              <a:t>Aggregated Contact Information</a:t>
            </a:r>
            <a:r>
              <a:rPr lang="en-US" dirty="0"/>
              <a:t>, the facility must:</a:t>
            </a:r>
          </a:p>
          <a:p>
            <a:pPr lvl="0"/>
            <a:r>
              <a:rPr lang="en-US" dirty="0"/>
              <a:t>Create a current and accurate Aggregated Contact Information document for each resident and their resident representative, if any.</a:t>
            </a:r>
          </a:p>
          <a:p>
            <a:pPr lvl="0"/>
            <a:r>
              <a:rPr lang="en-US" dirty="0"/>
              <a:t>Aggregated Contact Information document must include:</a:t>
            </a:r>
          </a:p>
          <a:p>
            <a:pPr lvl="0"/>
            <a:r>
              <a:rPr lang="en-US" dirty="0"/>
              <a:t>Resident’s name (required),</a:t>
            </a:r>
          </a:p>
          <a:p>
            <a:pPr lvl="0"/>
            <a:r>
              <a:rPr lang="en-US" dirty="0"/>
              <a:t>Room number (required),</a:t>
            </a:r>
          </a:p>
          <a:p>
            <a:pPr lvl="0"/>
            <a:r>
              <a:rPr lang="en-US" dirty="0"/>
              <a:t>Phone number (required if available),</a:t>
            </a:r>
          </a:p>
          <a:p>
            <a:r>
              <a:rPr lang="en-US" dirty="0"/>
              <a:t>Email address (required if available), and, Resident Representative’s name (required), relationship to resident (required), phone number (required), email address (required if available), and mailing address (required if available).</a:t>
            </a:r>
          </a:p>
          <a:p>
            <a:pPr lvl="0"/>
            <a:endParaRPr lang="en-US" dirty="0"/>
          </a:p>
          <a:p>
            <a:endParaRPr lang="en-US" dirty="0"/>
          </a:p>
        </p:txBody>
      </p:sp>
    </p:spTree>
    <p:extLst>
      <p:ext uri="{BB962C8B-B14F-4D97-AF65-F5344CB8AC3E}">
        <p14:creationId xmlns:p14="http://schemas.microsoft.com/office/powerpoint/2010/main" val="1044640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RCS – Dear Provider Letter 9-17-2021</a:t>
            </a:r>
          </a:p>
        </p:txBody>
      </p:sp>
      <p:sp>
        <p:nvSpPr>
          <p:cNvPr id="3" name="Content Placeholder 2"/>
          <p:cNvSpPr>
            <a:spLocks noGrp="1"/>
          </p:cNvSpPr>
          <p:nvPr>
            <p:ph idx="1"/>
          </p:nvPr>
        </p:nvSpPr>
        <p:spPr/>
        <p:txBody>
          <a:bodyPr/>
          <a:lstStyle/>
          <a:p>
            <a:r>
              <a:rPr lang="en-US" b="1" dirty="0"/>
              <a:t>Aggregated Contact Information – continued</a:t>
            </a:r>
          </a:p>
          <a:p>
            <a:pPr lvl="0"/>
            <a:r>
              <a:rPr lang="en-US" dirty="0"/>
              <a:t>Regularly maintain the Aggregated Contact Information document by recording and updating it upon receipt of new or updated information from resident or resident representative.</a:t>
            </a:r>
          </a:p>
          <a:p>
            <a:pPr lvl="0"/>
            <a:r>
              <a:rPr lang="en-US" dirty="0"/>
              <a:t>Provide a copy of the Aggregated Contact Information document to any long-term care ombudsmen who requests it in writing, within 48 hours, or a reasonable time if agreed to by requesting long-term care ombudsmen. The copy must be in electronic format and sent to the secure email address or facsimile number included in the request.</a:t>
            </a:r>
          </a:p>
          <a:p>
            <a:endParaRPr lang="en-US" dirty="0"/>
          </a:p>
        </p:txBody>
      </p:sp>
    </p:spTree>
    <p:extLst>
      <p:ext uri="{BB962C8B-B14F-4D97-AF65-F5344CB8AC3E}">
        <p14:creationId xmlns:p14="http://schemas.microsoft.com/office/powerpoint/2010/main" val="1958959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RCS – Dear Provider Letter 9-17-2021</a:t>
            </a:r>
          </a:p>
        </p:txBody>
      </p:sp>
      <p:sp>
        <p:nvSpPr>
          <p:cNvPr id="3" name="Content Placeholder 2"/>
          <p:cNvSpPr>
            <a:spLocks noGrp="1"/>
          </p:cNvSpPr>
          <p:nvPr>
            <p:ph idx="1"/>
          </p:nvPr>
        </p:nvSpPr>
        <p:spPr/>
        <p:txBody>
          <a:bodyPr>
            <a:normAutofit lnSpcReduction="10000"/>
          </a:bodyPr>
          <a:lstStyle/>
          <a:p>
            <a:pPr lvl="0"/>
            <a:r>
              <a:rPr lang="en-US" dirty="0"/>
              <a:t>With respect to</a:t>
            </a:r>
            <a:r>
              <a:rPr lang="en-US" b="1" dirty="0"/>
              <a:t> Communication</a:t>
            </a:r>
            <a:r>
              <a:rPr lang="en-US" dirty="0"/>
              <a:t>, the facility must:</a:t>
            </a:r>
          </a:p>
          <a:p>
            <a:pPr lvl="0"/>
            <a:r>
              <a:rPr lang="en-US" dirty="0"/>
              <a:t>Be responsive to incoming communications and respond within a reasonable time to phone and electronic messages. </a:t>
            </a:r>
          </a:p>
          <a:p>
            <a:pPr lvl="0"/>
            <a:r>
              <a:rPr lang="en-US" dirty="0"/>
              <a:t>Have a communication system with enough working telephones and other communications equipment to ensure that residents have 24-hour access to communications with family, medical providers, and others, and to allow for emergency contact to and from facility staff.</a:t>
            </a:r>
          </a:p>
          <a:p>
            <a:pPr lvl="0"/>
            <a:r>
              <a:rPr lang="en-US" dirty="0"/>
              <a:t>Have a communication system that provides for auditory privacy, is not located in a staff office or station, is accessible and usable by persons with hearing loss and other disabilities and does not require payment for local calls.</a:t>
            </a:r>
          </a:p>
          <a:p>
            <a:endParaRPr lang="en-US" dirty="0"/>
          </a:p>
        </p:txBody>
      </p:sp>
    </p:spTree>
    <p:extLst>
      <p:ext uri="{BB962C8B-B14F-4D97-AF65-F5344CB8AC3E}">
        <p14:creationId xmlns:p14="http://schemas.microsoft.com/office/powerpoint/2010/main" val="989485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RCS – Dear Provider Letter 9-17-2021</a:t>
            </a:r>
          </a:p>
        </p:txBody>
      </p:sp>
      <p:sp>
        <p:nvSpPr>
          <p:cNvPr id="3" name="Content Placeholder 2"/>
          <p:cNvSpPr>
            <a:spLocks noGrp="1"/>
          </p:cNvSpPr>
          <p:nvPr>
            <p:ph idx="1"/>
          </p:nvPr>
        </p:nvSpPr>
        <p:spPr>
          <a:xfrm>
            <a:off x="1154954" y="2603499"/>
            <a:ext cx="9146334" cy="3825875"/>
          </a:xfrm>
        </p:spPr>
        <p:txBody>
          <a:bodyPr>
            <a:normAutofit/>
          </a:bodyPr>
          <a:lstStyle/>
          <a:p>
            <a:pPr lvl="0"/>
            <a:r>
              <a:rPr lang="en-US" dirty="0"/>
              <a:t>With respect to </a:t>
            </a:r>
            <a:r>
              <a:rPr lang="en-US" b="1" dirty="0"/>
              <a:t>Essential Support Persons</a:t>
            </a:r>
            <a:r>
              <a:rPr lang="en-US" dirty="0"/>
              <a:t> (ESPs) the facility must:</a:t>
            </a:r>
          </a:p>
          <a:p>
            <a:pPr lvl="0"/>
            <a:r>
              <a:rPr lang="en-US" dirty="0"/>
              <a:t>Allow resident’s access to an ESP </a:t>
            </a:r>
            <a:r>
              <a:rPr lang="en-US" u="sng" dirty="0"/>
              <a:t>even in circumstances when limitations must be placed on visitation due to public health emergency or other threat to the health and safety of residents and staff</a:t>
            </a:r>
            <a:r>
              <a:rPr lang="en-US" dirty="0"/>
              <a:t>.</a:t>
            </a:r>
          </a:p>
          <a:p>
            <a:pPr lvl="0"/>
            <a:r>
              <a:rPr lang="en-US" dirty="0"/>
              <a:t>Develop and implement reasonable conditions on access by the ESP tailored to protecting the health and safety of the ESP, residents, and staff based upon the particular public health emergency or other health or safety threat.</a:t>
            </a:r>
          </a:p>
          <a:p>
            <a:pPr lvl="0"/>
            <a:r>
              <a:rPr lang="en-US" dirty="0"/>
              <a:t>Allow private, in-person access to the resident by the ESP in the resident’s room. For shared rooms, the roommate (or representative) must consent to the ESP’s visit.</a:t>
            </a:r>
          </a:p>
          <a:p>
            <a:endParaRPr lang="en-US" dirty="0"/>
          </a:p>
        </p:txBody>
      </p:sp>
    </p:spTree>
    <p:extLst>
      <p:ext uri="{BB962C8B-B14F-4D97-AF65-F5344CB8AC3E}">
        <p14:creationId xmlns:p14="http://schemas.microsoft.com/office/powerpoint/2010/main" val="10811321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1300</TotalTime>
  <Words>1977</Words>
  <Application>Microsoft Office PowerPoint</Application>
  <PresentationFormat>Widescreen</PresentationFormat>
  <Paragraphs>81</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Century Gothic</vt:lpstr>
      <vt:lpstr>Wingdings 3</vt:lpstr>
      <vt:lpstr>Ion Boardroom</vt:lpstr>
      <vt:lpstr>LTC Various Provisions Law HB 1281</vt:lpstr>
      <vt:lpstr>The legislature finds that:</vt:lpstr>
      <vt:lpstr>The legislature finds that:</vt:lpstr>
      <vt:lpstr>The legislature – Enacted </vt:lpstr>
      <vt:lpstr>RCS – Dear Provider Letter 9-17-2021</vt:lpstr>
      <vt:lpstr>RCS – Dear Provider Letter 9-17-2021</vt:lpstr>
      <vt:lpstr>RCS – Dear Provider Letter 9-17-2021</vt:lpstr>
      <vt:lpstr>RCS – Dear Provider Letter 9-17-2021</vt:lpstr>
      <vt:lpstr>RCS – Dear Provider Letter 9-17-2021</vt:lpstr>
      <vt:lpstr>RCS – Dear Provider Letter 9-17-2021</vt:lpstr>
      <vt:lpstr>RCS – Dear Provider Letter 9-17-2021</vt:lpstr>
      <vt:lpstr>LTC Ombudsman – “Health Oversight Agency”</vt:lpstr>
      <vt:lpstr>LTC Ombudsman – “Health Oversight Agency”</vt:lpstr>
      <vt:lpstr>NEW Section added to RCW 70.129 ALL LTC in WA</vt:lpstr>
      <vt:lpstr>NEW Section added to RCW 70.129 ALL LTC in WA</vt:lpstr>
      <vt:lpstr>NEW Section added to RCW 70.129 ALL LTC in WA</vt:lpstr>
      <vt:lpstr>NEW Section added to RCW 70.129 ALL LTC in WA</vt:lpstr>
      <vt:lpstr>NEW Section added to RCW 70.129 ALL LTC in WA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LTC Various Provisions HB 1281</dc:title>
  <dc:creator>Heidi Sheldon</dc:creator>
  <cp:lastModifiedBy>Heidi Sheldon</cp:lastModifiedBy>
  <cp:revision>15</cp:revision>
  <dcterms:created xsi:type="dcterms:W3CDTF">2021-10-05T21:48:56Z</dcterms:created>
  <dcterms:modified xsi:type="dcterms:W3CDTF">2021-10-12T04:42:45Z</dcterms:modified>
</cp:coreProperties>
</file>