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9" r:id="rId4"/>
    <p:sldId id="270" r:id="rId5"/>
    <p:sldId id="258" r:id="rId6"/>
    <p:sldId id="261" r:id="rId7"/>
    <p:sldId id="271" r:id="rId8"/>
    <p:sldId id="272" r:id="rId9"/>
    <p:sldId id="273" r:id="rId10"/>
    <p:sldId id="264" r:id="rId11"/>
    <p:sldId id="265" r:id="rId12"/>
    <p:sldId id="267" r:id="rId13"/>
    <p:sldId id="268" r:id="rId14"/>
    <p:sldId id="263" r:id="rId15"/>
    <p:sldId id="266" r:id="rId16"/>
    <p:sldId id="274" r:id="rId17"/>
    <p:sldId id="259"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6" y="7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BDF11E2-9821-445B-8CC9-712873947BF3}" type="datetimeFigureOut">
              <a:rPr lang="en-US" smtClean="0"/>
              <a:t>7/9/2017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4D08B3B-371F-4766-8C10-C0FF9E5FA79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DF11E2-9821-445B-8CC9-712873947BF3}"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08B3B-371F-4766-8C10-C0FF9E5FA7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DF11E2-9821-445B-8CC9-712873947BF3}"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08B3B-371F-4766-8C10-C0FF9E5FA7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BDF11E2-9821-445B-8CC9-712873947BF3}" type="datetimeFigureOut">
              <a:rPr lang="en-US" smtClean="0"/>
              <a:t>7/9/2017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4D08B3B-371F-4766-8C10-C0FF9E5FA7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BDF11E2-9821-445B-8CC9-712873947BF3}" type="datetimeFigureOut">
              <a:rPr lang="en-US" smtClean="0"/>
              <a:t>7/9/2017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4D08B3B-371F-4766-8C10-C0FF9E5FA79D}"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BDF11E2-9821-445B-8CC9-712873947BF3}" type="datetimeFigureOut">
              <a:rPr lang="en-US" smtClean="0"/>
              <a:t>7/9/2017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4D08B3B-371F-4766-8C10-C0FF9E5FA79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BDF11E2-9821-445B-8CC9-712873947BF3}"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4D08B3B-371F-4766-8C10-C0FF9E5FA79D}"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BDF11E2-9821-445B-8CC9-712873947BF3}" type="datetimeFigureOut">
              <a:rPr lang="en-US" smtClean="0"/>
              <a:t>7/9/2017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08B3B-371F-4766-8C10-C0FF9E5FA7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DF11E2-9821-445B-8CC9-712873947BF3}" type="datetimeFigureOut">
              <a:rPr lang="en-US" smtClean="0"/>
              <a:t>7/9/2017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08B3B-371F-4766-8C10-C0FF9E5FA7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BDF11E2-9821-445B-8CC9-712873947BF3}" type="datetimeFigureOut">
              <a:rPr lang="en-US" smtClean="0"/>
              <a:t>7/9/2017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08B3B-371F-4766-8C10-C0FF9E5FA7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BDF11E2-9821-445B-8CC9-712873947BF3}"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4D08B3B-371F-4766-8C10-C0FF9E5FA79D}"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BDF11E2-9821-445B-8CC9-712873947BF3}" type="datetimeFigureOut">
              <a:rPr lang="en-US" smtClean="0"/>
              <a:t>7/9/2017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4D08B3B-371F-4766-8C10-C0FF9E5FA79D}"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jp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maxwellrand.co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www.maxconsortium.co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maxwellrand.com/" TargetMode="External"/><Relationship Id="rId2" Type="http://schemas.openxmlformats.org/officeDocument/2006/relationships/hyperlink" Target="http://www.maxconsortium.com/" TargetMode="External"/><Relationship Id="rId1" Type="http://schemas.openxmlformats.org/officeDocument/2006/relationships/slideLayout" Target="../slideLayouts/slideLayout2.xml"/><Relationship Id="rId4" Type="http://schemas.openxmlformats.org/officeDocument/2006/relationships/hyperlink" Target="http://www.reality4hollywood.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20793"/>
            <a:ext cx="8458200" cy="1580007"/>
          </a:xfrm>
        </p:spPr>
        <p:txBody>
          <a:bodyPr>
            <a:normAutofit fontScale="90000"/>
          </a:bodyPr>
          <a:lstStyle/>
          <a:p>
            <a:r>
              <a:rPr lang="en-US" dirty="0" err="1" smtClean="0"/>
              <a:t>MaxVision</a:t>
            </a:r>
            <a:r>
              <a:rPr lang="en-US" dirty="0" smtClean="0"/>
              <a:t/>
            </a:r>
            <a:br>
              <a:rPr lang="en-US" dirty="0" smtClean="0"/>
            </a:br>
            <a:r>
              <a:rPr lang="en-US" dirty="0" smtClean="0"/>
              <a:t>MAX OP ANYWHERE</a:t>
            </a:r>
            <a:br>
              <a:rPr lang="en-US" dirty="0" smtClean="0"/>
            </a:br>
            <a:r>
              <a:rPr lang="en-US" dirty="0" smtClean="0"/>
              <a:t>Wi-Max</a:t>
            </a:r>
            <a:endParaRPr lang="en-US" dirty="0"/>
          </a:p>
        </p:txBody>
      </p:sp>
      <p:sp>
        <p:nvSpPr>
          <p:cNvPr id="3" name="Subtitle 2"/>
          <p:cNvSpPr>
            <a:spLocks noGrp="1"/>
          </p:cNvSpPr>
          <p:nvPr>
            <p:ph type="subTitle" idx="1"/>
          </p:nvPr>
        </p:nvSpPr>
        <p:spPr>
          <a:xfrm>
            <a:off x="472440" y="2514600"/>
            <a:ext cx="8458200" cy="2536952"/>
          </a:xfrm>
        </p:spPr>
        <p:txBody>
          <a:bodyPr/>
          <a:lstStyle/>
          <a:p>
            <a:r>
              <a:rPr lang="en-US" dirty="0" smtClean="0"/>
              <a:t>“Bring the vision back into television, take the personal out personal computer now the cell phone”</a:t>
            </a:r>
          </a:p>
          <a:p>
            <a:endParaRPr lang="en-US" dirty="0"/>
          </a:p>
          <a:p>
            <a:r>
              <a:rPr lang="en-US" dirty="0" smtClean="0"/>
              <a:t>“Unify the world; one family one business at a time” </a:t>
            </a:r>
          </a:p>
          <a:p>
            <a:r>
              <a:rPr lang="en-US" dirty="0" smtClean="0"/>
              <a:t>Some Slogans and Mission Since 1999.</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47904"/>
            <a:ext cx="1219200" cy="922528"/>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1196848"/>
            <a:ext cx="1066800" cy="1066800"/>
          </a:xfrm>
          <a:prstGeom prst="rect">
            <a:avLst/>
          </a:prstGeom>
          <a:ln>
            <a:noFill/>
          </a:ln>
          <a:effectLst>
            <a:softEdge rad="112500"/>
          </a:effectLst>
        </p:spPr>
      </p:pic>
      <p:pic>
        <p:nvPicPr>
          <p:cNvPr id="8" name="Wi Max WWCAP (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438400" y="282448"/>
            <a:ext cx="4419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0" y="5257800"/>
            <a:ext cx="1790700" cy="1136650"/>
          </a:xfrm>
          <a:prstGeom prst="rect">
            <a:avLst/>
          </a:prstGeom>
          <a:ln>
            <a:noFill/>
          </a:ln>
          <a:effectLst>
            <a:softEdge rad="112500"/>
          </a:effectLst>
        </p:spPr>
      </p:pic>
    </p:spTree>
    <p:extLst>
      <p:ext uri="{BB962C8B-B14F-4D97-AF65-F5344CB8AC3E}">
        <p14:creationId xmlns:p14="http://schemas.microsoft.com/office/powerpoint/2010/main" val="531241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Minimax value added services</a:t>
            </a:r>
            <a:endParaRPr lang="en-US" dirty="0"/>
          </a:p>
        </p:txBody>
      </p:sp>
      <p:sp>
        <p:nvSpPr>
          <p:cNvPr id="3" name="Content Placeholder 2"/>
          <p:cNvSpPr>
            <a:spLocks noGrp="1"/>
          </p:cNvSpPr>
          <p:nvPr>
            <p:ph sz="half" idx="1"/>
          </p:nvPr>
        </p:nvSpPr>
        <p:spPr>
          <a:xfrm>
            <a:off x="304800" y="2209800"/>
            <a:ext cx="4191000" cy="4724400"/>
          </a:xfrm>
        </p:spPr>
        <p:txBody>
          <a:bodyPr>
            <a:normAutofit fontScale="85000" lnSpcReduction="20000"/>
          </a:bodyPr>
          <a:lstStyle/>
          <a:p>
            <a:r>
              <a:rPr lang="en-US" dirty="0" smtClean="0"/>
              <a:t>Including but not limited to:</a:t>
            </a:r>
          </a:p>
          <a:p>
            <a:r>
              <a:rPr lang="en-US" dirty="0" smtClean="0"/>
              <a:t>Bringing real time to life.</a:t>
            </a:r>
          </a:p>
          <a:p>
            <a:r>
              <a:rPr lang="en-US" dirty="0" smtClean="0"/>
              <a:t>Real-time </a:t>
            </a:r>
            <a:r>
              <a:rPr lang="en-US" dirty="0"/>
              <a:t>communication is the genesis of </a:t>
            </a:r>
            <a:r>
              <a:rPr lang="en-US" dirty="0" smtClean="0"/>
              <a:t>the </a:t>
            </a:r>
            <a:r>
              <a:rPr lang="en-US" dirty="0"/>
              <a:t>insightful digital transformation to digital economy, by connecting creative minds, machine intelligence, while embracing human diversity around the world.</a:t>
            </a:r>
          </a:p>
        </p:txBody>
      </p:sp>
      <p:sp>
        <p:nvSpPr>
          <p:cNvPr id="4" name="Content Placeholder 3"/>
          <p:cNvSpPr>
            <a:spLocks noGrp="1"/>
          </p:cNvSpPr>
          <p:nvPr>
            <p:ph sz="half" idx="2"/>
          </p:nvPr>
        </p:nvSpPr>
        <p:spPr/>
        <p:txBody>
          <a:bodyPr>
            <a:normAutofit fontScale="85000" lnSpcReduction="20000"/>
          </a:bodyPr>
          <a:lstStyle/>
          <a:p>
            <a:r>
              <a:rPr lang="en-US" dirty="0" smtClean="0"/>
              <a:t>Web </a:t>
            </a:r>
            <a:r>
              <a:rPr lang="en-US" dirty="0"/>
              <a:t>Real Time Communications also known as </a:t>
            </a:r>
            <a:r>
              <a:rPr lang="en-US" dirty="0" err="1"/>
              <a:t>WebRTC</a:t>
            </a:r>
            <a:r>
              <a:rPr lang="en-US" dirty="0"/>
              <a:t> is the next generation compatible with the Internet of Everything (</a:t>
            </a:r>
            <a:r>
              <a:rPr lang="en-US" dirty="0" err="1"/>
              <a:t>IoT</a:t>
            </a:r>
            <a:r>
              <a:rPr lang="en-US" dirty="0"/>
              <a:t>). NS </a:t>
            </a:r>
            <a:r>
              <a:rPr lang="en-US" dirty="0" err="1"/>
              <a:t>WebRTC</a:t>
            </a:r>
            <a:r>
              <a:rPr lang="en-US" dirty="0"/>
              <a:t> is a source where integration for a Face-Time communication is a part of online workflow and presence. NS-RTC is designed for HTML5 interactive media integration. Experience NS RTC's silky, smooth, &amp; pure HTML5, request a demo.</a:t>
            </a:r>
            <a:endParaRPr lang="en-US" dirty="0"/>
          </a:p>
        </p:txBody>
      </p:sp>
    </p:spTree>
    <p:extLst>
      <p:ext uri="{BB962C8B-B14F-4D97-AF65-F5344CB8AC3E}">
        <p14:creationId xmlns:p14="http://schemas.microsoft.com/office/powerpoint/2010/main" val="759954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Minimax value added services</a:t>
            </a:r>
          </a:p>
        </p:txBody>
      </p:sp>
      <p:sp>
        <p:nvSpPr>
          <p:cNvPr id="3" name="Content Placeholder 2"/>
          <p:cNvSpPr>
            <a:spLocks noGrp="1"/>
          </p:cNvSpPr>
          <p:nvPr>
            <p:ph sz="half" idx="1"/>
          </p:nvPr>
        </p:nvSpPr>
        <p:spPr>
          <a:xfrm>
            <a:off x="304800" y="1905000"/>
            <a:ext cx="4191000" cy="4724400"/>
          </a:xfrm>
        </p:spPr>
        <p:txBody>
          <a:bodyPr>
            <a:normAutofit fontScale="92500" lnSpcReduction="20000"/>
          </a:bodyPr>
          <a:lstStyle/>
          <a:p>
            <a:r>
              <a:rPr lang="en-US" dirty="0"/>
              <a:t>Live in 30 Seconds (L30) is </a:t>
            </a:r>
            <a:r>
              <a:rPr lang="en-US" dirty="0" smtClean="0"/>
              <a:t>the </a:t>
            </a:r>
            <a:r>
              <a:rPr lang="en-US" dirty="0"/>
              <a:t>premier on-demand live streaming service </a:t>
            </a:r>
            <a:r>
              <a:rPr lang="en-US" dirty="0" smtClean="0"/>
              <a:t>to Max &amp; </a:t>
            </a:r>
            <a:r>
              <a:rPr lang="en-US" dirty="0"/>
              <a:t>Mobile, PC, MAC, &amp; OTT devices with single or simultaneous multi-point encoding capabilities.  L30 is ideal for concert and large </a:t>
            </a:r>
            <a:r>
              <a:rPr lang="en-US" dirty="0" smtClean="0"/>
              <a:t>event</a:t>
            </a:r>
          </a:p>
          <a:p>
            <a:r>
              <a:rPr lang="en-US" dirty="0" smtClean="0"/>
              <a:t>broadcasting</a:t>
            </a:r>
            <a:r>
              <a:rPr lang="en-US" dirty="0"/>
              <a:t>. L30 is Open Standards Media Format and RTMP compliant.</a:t>
            </a:r>
          </a:p>
        </p:txBody>
      </p:sp>
      <p:sp>
        <p:nvSpPr>
          <p:cNvPr id="4" name="Content Placeholder 3"/>
          <p:cNvSpPr>
            <a:spLocks noGrp="1"/>
          </p:cNvSpPr>
          <p:nvPr>
            <p:ph sz="half" idx="2"/>
          </p:nvPr>
        </p:nvSpPr>
        <p:spPr/>
        <p:txBody>
          <a:bodyPr>
            <a:normAutofit fontScale="92500" lnSpcReduction="20000"/>
          </a:bodyPr>
          <a:lstStyle/>
          <a:p>
            <a:r>
              <a:rPr lang="en-US" dirty="0"/>
              <a:t>SNL in one word: “indescribable”! It can only be experienced when seen. 9 out of 10 visitors walk out with “WOW” factor. Ask for a live demo</a:t>
            </a:r>
            <a:r>
              <a:rPr lang="en-US" dirty="0" smtClean="0"/>
              <a:t>.</a:t>
            </a:r>
          </a:p>
          <a:p>
            <a:r>
              <a:rPr lang="en-US" dirty="0"/>
              <a:t>When you require adding interactive elements into your online presence rely on </a:t>
            </a:r>
            <a:r>
              <a:rPr lang="en-US" dirty="0" err="1"/>
              <a:t>iCDN</a:t>
            </a:r>
            <a:r>
              <a:rPr lang="en-US" dirty="0"/>
              <a:t> Cloud. We deliver interactive real-time collaboration for your needs both as CAPEX and OPEX. </a:t>
            </a:r>
            <a:endParaRPr lang="en-US" dirty="0"/>
          </a:p>
        </p:txBody>
      </p:sp>
    </p:spTree>
    <p:extLst>
      <p:ext uri="{BB962C8B-B14F-4D97-AF65-F5344CB8AC3E}">
        <p14:creationId xmlns:p14="http://schemas.microsoft.com/office/powerpoint/2010/main" val="4090144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Minimax value added services</a:t>
            </a:r>
          </a:p>
        </p:txBody>
      </p:sp>
      <p:sp>
        <p:nvSpPr>
          <p:cNvPr id="3" name="Content Placeholder 2"/>
          <p:cNvSpPr>
            <a:spLocks noGrp="1"/>
          </p:cNvSpPr>
          <p:nvPr>
            <p:ph sz="half" idx="1"/>
          </p:nvPr>
        </p:nvSpPr>
        <p:spPr>
          <a:xfrm>
            <a:off x="304800" y="2438400"/>
            <a:ext cx="4191000" cy="3733800"/>
          </a:xfrm>
        </p:spPr>
        <p:txBody>
          <a:bodyPr>
            <a:normAutofit fontScale="85000" lnSpcReduction="20000"/>
          </a:bodyPr>
          <a:lstStyle/>
          <a:p>
            <a:r>
              <a:rPr lang="en-US" dirty="0"/>
              <a:t> Everything is based on detection of each client’s device and adapts to play the video intelligently</a:t>
            </a:r>
            <a:r>
              <a:rPr lang="en-US" dirty="0" smtClean="0"/>
              <a:t>. From TV </a:t>
            </a:r>
            <a:r>
              <a:rPr lang="en-US" dirty="0"/>
              <a:t>t</a:t>
            </a:r>
            <a:r>
              <a:rPr lang="en-US" dirty="0" smtClean="0"/>
              <a:t>o email to cell phone. Additionally enhancing customer acquisition, increased revenues, ROI and future asset valuations of owning a customer base.</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Get </a:t>
            </a:r>
            <a:r>
              <a:rPr lang="en-US" dirty="0" err="1"/>
              <a:t>WebRTC</a:t>
            </a:r>
            <a:r>
              <a:rPr lang="en-US" dirty="0"/>
              <a:t> with 1 Click. Stay connected around the world. Stream live on interactive content delivery network (</a:t>
            </a:r>
            <a:r>
              <a:rPr lang="en-US" dirty="0" err="1"/>
              <a:t>iCDN</a:t>
            </a:r>
            <a:r>
              <a:rPr lang="en-US" dirty="0" smtClean="0"/>
              <a:t>).</a:t>
            </a:r>
          </a:p>
          <a:p>
            <a:r>
              <a:rPr lang="en-US" dirty="0"/>
              <a:t>When patients need medical attention, they no longer would have to travel distant miles to see their health practitioners. Patients may interact, via HIPAA compliant integrated video, VoIP, and instant text messaging discussing their health needs.</a:t>
            </a:r>
          </a:p>
        </p:txBody>
      </p:sp>
    </p:spTree>
    <p:extLst>
      <p:ext uri="{BB962C8B-B14F-4D97-AF65-F5344CB8AC3E}">
        <p14:creationId xmlns:p14="http://schemas.microsoft.com/office/powerpoint/2010/main" val="302738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Minimax value added services</a:t>
            </a:r>
          </a:p>
        </p:txBody>
      </p:sp>
      <p:sp>
        <p:nvSpPr>
          <p:cNvPr id="3" name="Content Placeholder 2"/>
          <p:cNvSpPr>
            <a:spLocks noGrp="1"/>
          </p:cNvSpPr>
          <p:nvPr>
            <p:ph sz="half" idx="1"/>
          </p:nvPr>
        </p:nvSpPr>
        <p:spPr/>
        <p:txBody>
          <a:bodyPr>
            <a:normAutofit fontScale="92500"/>
          </a:bodyPr>
          <a:lstStyle/>
          <a:p>
            <a:r>
              <a:rPr lang="en-US" dirty="0"/>
              <a:t>When Maxwell Rand, </a:t>
            </a:r>
            <a:r>
              <a:rPr lang="en-US" dirty="0" smtClean="0"/>
              <a:t>the </a:t>
            </a:r>
            <a:r>
              <a:rPr lang="en-US" dirty="0"/>
              <a:t>private equity wealth management firm required to reduce travel cost with improved client relationship</a:t>
            </a:r>
            <a:r>
              <a:rPr lang="en-US" dirty="0" smtClean="0"/>
              <a:t>,</a:t>
            </a:r>
          </a:p>
          <a:p>
            <a:endParaRPr lang="en-US" dirty="0"/>
          </a:p>
          <a:p>
            <a:r>
              <a:rPr lang="en-US" dirty="0" smtClean="0"/>
              <a:t>SEE and get </a:t>
            </a:r>
            <a:r>
              <a:rPr lang="en-US" dirty="0" smtClean="0">
                <a:hlinkClick r:id="rId2"/>
              </a:rPr>
              <a:t>Max</a:t>
            </a:r>
            <a:r>
              <a:rPr lang="en-US" dirty="0" smtClean="0"/>
              <a:t> </a:t>
            </a:r>
          </a:p>
          <a:p>
            <a:endParaRPr lang="en-US" dirty="0"/>
          </a:p>
        </p:txBody>
      </p:sp>
      <p:sp>
        <p:nvSpPr>
          <p:cNvPr id="4" name="Content Placeholder 3"/>
          <p:cNvSpPr>
            <a:spLocks noGrp="1"/>
          </p:cNvSpPr>
          <p:nvPr>
            <p:ph sz="half" idx="2"/>
          </p:nvPr>
        </p:nvSpPr>
        <p:spPr/>
        <p:txBody>
          <a:bodyPr>
            <a:normAutofit fontScale="92500"/>
          </a:bodyPr>
          <a:lstStyle/>
          <a:p>
            <a:r>
              <a:rPr lang="en-US" dirty="0" err="1"/>
              <a:t>IRPRLive</a:t>
            </a:r>
            <a:r>
              <a:rPr lang="en-US" dirty="0"/>
              <a:t> delivers advanced interactive communications in a seamless virtual </a:t>
            </a:r>
            <a:r>
              <a:rPr lang="en-US" dirty="0" smtClean="0"/>
              <a:t>settings.</a:t>
            </a:r>
          </a:p>
          <a:p>
            <a:r>
              <a:rPr lang="en-US" dirty="0" smtClean="0"/>
              <a:t>Enjoy real-time interactivity with family and friends (Personal to Professional)</a:t>
            </a:r>
          </a:p>
          <a:p>
            <a:r>
              <a:rPr lang="en-US" dirty="0" smtClean="0"/>
              <a:t>Premier </a:t>
            </a:r>
            <a:r>
              <a:rPr lang="en-US" dirty="0"/>
              <a:t>SE Asia connecting people virtually, empowering moments of life shared instantly</a:t>
            </a:r>
            <a:r>
              <a:rPr lang="en-US" dirty="0" smtClean="0"/>
              <a:t>.</a:t>
            </a:r>
          </a:p>
          <a:p>
            <a:endParaRPr lang="en-US" dirty="0"/>
          </a:p>
        </p:txBody>
      </p:sp>
    </p:spTree>
    <p:extLst>
      <p:ext uri="{BB962C8B-B14F-4D97-AF65-F5344CB8AC3E}">
        <p14:creationId xmlns:p14="http://schemas.microsoft.com/office/powerpoint/2010/main" val="3761761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41248"/>
          </a:xfrm>
        </p:spPr>
        <p:txBody>
          <a:bodyPr>
            <a:normAutofit fontScale="90000"/>
          </a:bodyPr>
          <a:lstStyle/>
          <a:p>
            <a:r>
              <a:rPr lang="en-US" sz="2800" dirty="0" smtClean="0"/>
              <a:t>Line Items Powered By Max IOT (Current &amp; Future R&amp;D)</a:t>
            </a:r>
            <a:endParaRPr lang="en-US" sz="2800" dirty="0"/>
          </a:p>
        </p:txBody>
      </p:sp>
      <p:sp>
        <p:nvSpPr>
          <p:cNvPr id="3" name="Content Placeholder 2"/>
          <p:cNvSpPr>
            <a:spLocks noGrp="1"/>
          </p:cNvSpPr>
          <p:nvPr>
            <p:ph sz="half" idx="1"/>
          </p:nvPr>
        </p:nvSpPr>
        <p:spPr>
          <a:xfrm>
            <a:off x="381000" y="1371600"/>
            <a:ext cx="4191000" cy="5334000"/>
          </a:xfrm>
        </p:spPr>
        <p:txBody>
          <a:bodyPr>
            <a:normAutofit fontScale="92500"/>
          </a:bodyPr>
          <a:lstStyle/>
          <a:p>
            <a:r>
              <a:rPr lang="en-US" dirty="0" smtClean="0"/>
              <a:t>Wearables</a:t>
            </a:r>
          </a:p>
          <a:p>
            <a:r>
              <a:rPr lang="en-US" dirty="0" smtClean="0"/>
              <a:t>Connected Smart Automotive</a:t>
            </a:r>
          </a:p>
          <a:p>
            <a:r>
              <a:rPr lang="en-US" dirty="0" smtClean="0"/>
              <a:t>Connected Smart Homes</a:t>
            </a:r>
          </a:p>
          <a:p>
            <a:r>
              <a:rPr lang="en-US" dirty="0" smtClean="0"/>
              <a:t>Connected Smart Cities</a:t>
            </a:r>
          </a:p>
          <a:p>
            <a:r>
              <a:rPr lang="en-US" dirty="0" smtClean="0"/>
              <a:t>Industrial Internet</a:t>
            </a:r>
          </a:p>
          <a:p>
            <a:r>
              <a:rPr lang="en-US" dirty="0" smtClean="0"/>
              <a:t>Oil &amp; Gas</a:t>
            </a:r>
          </a:p>
          <a:p>
            <a:r>
              <a:rPr lang="en-US" dirty="0" smtClean="0"/>
              <a:t>Commodities</a:t>
            </a:r>
          </a:p>
          <a:p>
            <a:r>
              <a:rPr lang="en-US" dirty="0" smtClean="0"/>
              <a:t>Crypto Currency</a:t>
            </a:r>
          </a:p>
          <a:p>
            <a:r>
              <a:rPr lang="en-US" dirty="0" smtClean="0"/>
              <a:t>Transportation</a:t>
            </a:r>
          </a:p>
          <a:p>
            <a:r>
              <a:rPr lang="en-US" dirty="0" smtClean="0"/>
              <a:t>Healthcare</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92500"/>
          </a:bodyPr>
          <a:lstStyle/>
          <a:p>
            <a:r>
              <a:rPr lang="en-US" dirty="0" smtClean="0"/>
              <a:t>Don’t just take our word for it.</a:t>
            </a:r>
          </a:p>
          <a:p>
            <a:r>
              <a:rPr lang="en-US" dirty="0" smtClean="0"/>
              <a:t>Do a search </a:t>
            </a:r>
            <a:r>
              <a:rPr lang="en-US" dirty="0" err="1" smtClean="0"/>
              <a:t>IoT</a:t>
            </a:r>
            <a:r>
              <a:rPr lang="en-US" dirty="0" smtClean="0"/>
              <a:t>, the future of TV and 3D printing.</a:t>
            </a:r>
          </a:p>
          <a:p>
            <a:r>
              <a:rPr lang="en-US" dirty="0" smtClean="0">
                <a:hlinkClick r:id="rId2"/>
              </a:rPr>
              <a:t>Click maxconstortium.com</a:t>
            </a:r>
            <a:endParaRPr lang="en-US" dirty="0" smtClean="0"/>
          </a:p>
          <a:p>
            <a:r>
              <a:rPr lang="en-US" dirty="0" smtClean="0"/>
              <a:t>Read </a:t>
            </a:r>
            <a:r>
              <a:rPr lang="en-US" dirty="0" err="1" smtClean="0"/>
              <a:t>IoT</a:t>
            </a:r>
            <a:r>
              <a:rPr lang="en-US" dirty="0" smtClean="0"/>
              <a:t> Report Goldman Sachs</a:t>
            </a:r>
          </a:p>
          <a:p>
            <a:r>
              <a:rPr lang="en-US" dirty="0" smtClean="0"/>
              <a:t>Actually download all and read it all.</a:t>
            </a:r>
            <a:endParaRPr lang="en-US" dirty="0"/>
          </a:p>
        </p:txBody>
      </p:sp>
    </p:spTree>
    <p:extLst>
      <p:ext uri="{BB962C8B-B14F-4D97-AF65-F5344CB8AC3E}">
        <p14:creationId xmlns:p14="http://schemas.microsoft.com/office/powerpoint/2010/main" val="2713097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Minimax and affiliated concerns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2007 is our earliest interactive timeline. </a:t>
            </a:r>
            <a:r>
              <a:rPr lang="en-US" dirty="0" smtClean="0"/>
              <a:t>Max </a:t>
            </a:r>
            <a:r>
              <a:rPr lang="en-US" dirty="0" err="1" smtClean="0"/>
              <a:t>Netstairs</a:t>
            </a:r>
            <a:r>
              <a:rPr lang="en-US" dirty="0" smtClean="0"/>
              <a:t> Escalation Station has been waving </a:t>
            </a:r>
            <a:r>
              <a:rPr lang="en-US" dirty="0"/>
              <a:t>“interactive” flag for the longest. Today, our vision is transformed into </a:t>
            </a:r>
            <a:r>
              <a:rPr lang="en-US" dirty="0" err="1" smtClean="0"/>
              <a:t>WebRTC</a:t>
            </a:r>
            <a:r>
              <a:rPr lang="en-US" dirty="0" smtClean="0"/>
              <a:t> </a:t>
            </a:r>
            <a:r>
              <a:rPr lang="en-US" dirty="0"/>
              <a:t>- an advanced yet simple to use Open System interactive social media digital broadcasting &amp; collaboration cloud services serving a wide variety of needs. It comes with high-level engineering at infrastructure, platform and software as a service. hosted as Click-To-Video (CTV), is an interactive Cloud running on some the most robust, secured and scalable cloud services such as AWS, GCP, IBM, and Akamai CDN. CTV use and monetization is selling Time", "Bandwidth", and "Storage". We offer CAPEX and OPEX services to Platform Technology Licensees. We offer Global &amp; Wholesale </a:t>
            </a:r>
            <a:r>
              <a:rPr lang="en-US" dirty="0" err="1"/>
              <a:t>WebRTC</a:t>
            </a:r>
            <a:r>
              <a:rPr lang="en-US" dirty="0"/>
              <a:t> service contracts. CTV is showcased as real-time managed hosted services:</a:t>
            </a:r>
            <a:endParaRPr lang="en-US" dirty="0"/>
          </a:p>
        </p:txBody>
      </p:sp>
    </p:spTree>
    <p:extLst>
      <p:ext uri="{BB962C8B-B14F-4D97-AF65-F5344CB8AC3E}">
        <p14:creationId xmlns:p14="http://schemas.microsoft.com/office/powerpoint/2010/main" val="72245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a:xfrm>
            <a:off x="304800" y="1752600"/>
            <a:ext cx="8686800" cy="4525963"/>
          </a:xfrm>
        </p:spPr>
        <p:txBody>
          <a:bodyPr>
            <a:normAutofit fontScale="77500" lnSpcReduction="20000"/>
          </a:bodyPr>
          <a:lstStyle/>
          <a:p>
            <a:r>
              <a:rPr lang="en-US" dirty="0" smtClean="0"/>
              <a:t>The simple dichotomous question is.</a:t>
            </a:r>
          </a:p>
          <a:p>
            <a:r>
              <a:rPr lang="en-US" dirty="0" smtClean="0"/>
              <a:t>B2C</a:t>
            </a:r>
          </a:p>
          <a:p>
            <a:r>
              <a:rPr lang="en-US" dirty="0" smtClean="0"/>
              <a:t>Do you want to save money on your cable, Internet, Electric Bill?</a:t>
            </a:r>
          </a:p>
          <a:p>
            <a:endParaRPr lang="en-US" dirty="0" smtClean="0"/>
          </a:p>
          <a:p>
            <a:r>
              <a:rPr lang="en-US" dirty="0" smtClean="0"/>
              <a:t>B2B</a:t>
            </a:r>
          </a:p>
          <a:p>
            <a:r>
              <a:rPr lang="en-US" dirty="0" smtClean="0"/>
              <a:t>Do you want increased revenues, increased customer retention and increased ROI?</a:t>
            </a:r>
          </a:p>
          <a:p>
            <a:endParaRPr lang="en-US" dirty="0" smtClean="0"/>
          </a:p>
          <a:p>
            <a:r>
              <a:rPr lang="en-US" dirty="0" smtClean="0"/>
              <a:t>Obviously YES. Join the cord cutting generation. Get your </a:t>
            </a:r>
            <a:r>
              <a:rPr lang="en-US" dirty="0" err="1" smtClean="0"/>
              <a:t>miniMax</a:t>
            </a:r>
            <a:r>
              <a:rPr lang="en-US" dirty="0" smtClean="0"/>
              <a:t> Today. Become an strategic partner also (Private Labeled also Powered </a:t>
            </a:r>
            <a:r>
              <a:rPr lang="en-US" smtClean="0"/>
              <a:t>By MAX).</a:t>
            </a:r>
            <a:endParaRPr lang="en-US" dirty="0"/>
          </a:p>
        </p:txBody>
      </p:sp>
    </p:spTree>
    <p:extLst>
      <p:ext uri="{BB962C8B-B14F-4D97-AF65-F5344CB8AC3E}">
        <p14:creationId xmlns:p14="http://schemas.microsoft.com/office/powerpoint/2010/main" val="3528703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54152"/>
            <a:ext cx="8686800" cy="841248"/>
          </a:xfrm>
        </p:spPr>
        <p:txBody>
          <a:bodyPr/>
          <a:lstStyle/>
          <a:p>
            <a:r>
              <a:rPr lang="en-US" dirty="0" smtClean="0"/>
              <a:t>Disclaimer	</a:t>
            </a:r>
            <a:endParaRPr lang="en-US" dirty="0"/>
          </a:p>
        </p:txBody>
      </p:sp>
      <p:sp>
        <p:nvSpPr>
          <p:cNvPr id="6" name="Rectangle 5"/>
          <p:cNvSpPr/>
          <p:nvPr/>
        </p:nvSpPr>
        <p:spPr>
          <a:xfrm>
            <a:off x="381000" y="1696016"/>
            <a:ext cx="8382000" cy="4401205"/>
          </a:xfrm>
          <a:prstGeom prst="rect">
            <a:avLst/>
          </a:prstGeom>
        </p:spPr>
        <p:txBody>
          <a:bodyPr wrap="square">
            <a:spAutoFit/>
          </a:bodyPr>
          <a:lstStyle/>
          <a:p>
            <a:r>
              <a:rPr lang="en-US" sz="1400" dirty="0" smtClean="0"/>
              <a:t>THE </a:t>
            </a:r>
            <a:r>
              <a:rPr lang="en-US" sz="1400" dirty="0"/>
              <a:t>PRECEDING AND FOREGOING INFORMATION IS NOT A SOLICITATION FOR AN INVESTMENT.  ALL CURRENT AND FUTURE INFORMATION DISCLOSED IS FOR INFORMATIONAL PURPOSES ONLY.</a:t>
            </a:r>
          </a:p>
          <a:p>
            <a:r>
              <a:rPr lang="en-US" sz="1400" dirty="0"/>
              <a:t>This transmission (and/or the documents accompanying it) may contain confidential information belonging to the sender, which is protected by client privilege. The information is intended only for the use of the individual or entity named above. If you are not the intended recipient, you are hereby notified that any disclosure, copying distribution or the taking of any action in reliance on the contents of this information is strictly prohibited. If you have received this transmission in error, please immediately notify us by telephone and destroy the documents.      </a:t>
            </a:r>
          </a:p>
          <a:p>
            <a:r>
              <a:rPr lang="en-US" sz="1400" dirty="0"/>
              <a:t>Pursuant to U.S. Treasury Department regulations, we hereby inform you that any investment and/or federal tax advice contained in this communication was not intended or written to be used, and cannot be used, for the purpose of investing or avoiding tax-related penalties that may be imposed under the Internal Revenue Code.</a:t>
            </a:r>
          </a:p>
          <a:p>
            <a:r>
              <a:rPr lang="en-US" sz="1400" dirty="0"/>
              <a:t>Please note that, including but not limited to, affiliates, joint ventures, strategic alliances, partners are subject to change. We are not responsible for third party actions. Further expression and information can be disseminated through telephonic or other means of communications.</a:t>
            </a:r>
          </a:p>
          <a:p>
            <a:r>
              <a:rPr lang="en-US" sz="1400" dirty="0"/>
              <a:t>CONFIDENTIALITY NOTICE: This message and any attachments are for the sole use of the intended recipient(s) and may contain confidential and privileged information that is exempt from public disclosure. Any unauthorized review, use, disclosure, or distribution is prohibited. If you have received </a:t>
            </a:r>
            <a:r>
              <a:rPr lang="en-US" sz="1400" dirty="0"/>
              <a:t>this message in error please contact the sender (by phone or reply electronic mail) and then destroy all copies of the original message.</a:t>
            </a:r>
            <a:endParaRPr lang="en-US" sz="1400" dirty="0"/>
          </a:p>
        </p:txBody>
      </p:sp>
    </p:spTree>
    <p:extLst>
      <p:ext uri="{BB962C8B-B14F-4D97-AF65-F5344CB8AC3E}">
        <p14:creationId xmlns:p14="http://schemas.microsoft.com/office/powerpoint/2010/main" val="3377723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IB, M&amp;A, Strategic Business Development, Finance</a:t>
            </a:r>
            <a:endParaRPr lang="en-US" sz="2400" dirty="0"/>
          </a:p>
        </p:txBody>
      </p:sp>
      <p:sp>
        <p:nvSpPr>
          <p:cNvPr id="3" name="Rectangle 2"/>
          <p:cNvSpPr/>
          <p:nvPr/>
        </p:nvSpPr>
        <p:spPr>
          <a:xfrm>
            <a:off x="304800" y="1447799"/>
            <a:ext cx="8686800" cy="3693319"/>
          </a:xfrm>
          <a:prstGeom prst="rect">
            <a:avLst/>
          </a:prstGeom>
        </p:spPr>
        <p:txBody>
          <a:bodyPr wrap="square">
            <a:spAutoFit/>
          </a:bodyPr>
          <a:lstStyle/>
          <a:p>
            <a:r>
              <a:rPr lang="en-US" dirty="0" err="1"/>
              <a:t>Jtds</a:t>
            </a:r>
            <a:r>
              <a:rPr lang="en-US" dirty="0"/>
              <a:t>...</a:t>
            </a:r>
          </a:p>
          <a:p>
            <a:r>
              <a:rPr lang="en-US" dirty="0"/>
              <a:t>Master of Business Administration</a:t>
            </a:r>
          </a:p>
          <a:p>
            <a:r>
              <a:rPr lang="en-US" dirty="0"/>
              <a:t>Master of Business Administration / Entrepreneurship</a:t>
            </a:r>
          </a:p>
          <a:p>
            <a:r>
              <a:rPr lang="en-US" dirty="0"/>
              <a:t>Master of Business Administration / Marketing</a:t>
            </a:r>
          </a:p>
          <a:p>
            <a:r>
              <a:rPr lang="en-US" dirty="0"/>
              <a:t>Master of Business Administration / Human Resource Management</a:t>
            </a:r>
          </a:p>
          <a:p>
            <a:r>
              <a:rPr lang="en-US" dirty="0"/>
              <a:t>Master of Business Administration / International Management</a:t>
            </a:r>
          </a:p>
          <a:p>
            <a:r>
              <a:rPr lang="en-US" dirty="0"/>
              <a:t>worldwideassociatesinc@yahoo.com</a:t>
            </a:r>
          </a:p>
          <a:p>
            <a:r>
              <a:rPr lang="en-US" dirty="0"/>
              <a:t>386.290.9553 (FL Cell / Viber)</a:t>
            </a:r>
          </a:p>
          <a:p>
            <a:r>
              <a:rPr lang="en-US" dirty="0"/>
              <a:t>917.446.0297 (NY Cell)</a:t>
            </a:r>
          </a:p>
          <a:p>
            <a:r>
              <a:rPr lang="en-US" dirty="0"/>
              <a:t>386.627.1591 (FL Cell Voice)</a:t>
            </a:r>
          </a:p>
          <a:p>
            <a:r>
              <a:rPr lang="en-US" dirty="0"/>
              <a:t>Skype: </a:t>
            </a:r>
            <a:r>
              <a:rPr lang="en-US" dirty="0" smtClean="0"/>
              <a:t>derek.tanner33</a:t>
            </a:r>
          </a:p>
          <a:p>
            <a:r>
              <a:rPr lang="en-US" dirty="0" smtClean="0"/>
              <a:t>MAX STREAM: </a:t>
            </a:r>
            <a:r>
              <a:rPr lang="en-US" dirty="0"/>
              <a:t>derek.tanner33</a:t>
            </a:r>
          </a:p>
          <a:p>
            <a:endParaRPr lang="en-US" dirty="0"/>
          </a:p>
        </p:txBody>
      </p:sp>
    </p:spTree>
    <p:extLst>
      <p:ext uri="{BB962C8B-B14F-4D97-AF65-F5344CB8AC3E}">
        <p14:creationId xmlns:p14="http://schemas.microsoft.com/office/powerpoint/2010/main" val="3256702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Synopsis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smtClean="0">
                <a:solidFill>
                  <a:srgbClr val="002060"/>
                </a:solidFill>
                <a:hlinkClick r:id="rId2"/>
              </a:rPr>
              <a:t>Max Consortium </a:t>
            </a:r>
            <a:r>
              <a:rPr lang="en-US" dirty="0" smtClean="0"/>
              <a:t>is a program of great magnitude.</a:t>
            </a:r>
          </a:p>
          <a:p>
            <a:r>
              <a:rPr lang="en-US" dirty="0" smtClean="0"/>
              <a:t>The 3 Phase Development encompasses a vast array of various derivatives/spinoffs.</a:t>
            </a:r>
          </a:p>
          <a:p>
            <a:r>
              <a:rPr lang="en-US" dirty="0" smtClean="0"/>
              <a:t>Predicated upon its founding members within the scope of the IB </a:t>
            </a:r>
            <a:r>
              <a:rPr lang="en-US" dirty="0" smtClean="0"/>
              <a:t>industry, i.e. </a:t>
            </a:r>
            <a:r>
              <a:rPr lang="en-US" dirty="0" smtClean="0">
                <a:solidFill>
                  <a:srgbClr val="002060"/>
                </a:solidFill>
                <a:hlinkClick r:id="rId3"/>
              </a:rPr>
              <a:t>maxwellrand.com</a:t>
            </a:r>
            <a:endParaRPr lang="en-US" dirty="0" smtClean="0">
              <a:solidFill>
                <a:srgbClr val="002060"/>
              </a:solidFill>
            </a:endParaRPr>
          </a:p>
          <a:p>
            <a:r>
              <a:rPr lang="en-US" dirty="0" smtClean="0"/>
              <a:t>The purpose of this presentation is to establish a clear concise depiction of just one product line. </a:t>
            </a:r>
            <a:r>
              <a:rPr lang="en-US" dirty="0" smtClean="0"/>
              <a:t>Notwithstanding all integrative processes derived from </a:t>
            </a:r>
            <a:r>
              <a:rPr lang="en-US" dirty="0" err="1" smtClean="0">
                <a:solidFill>
                  <a:srgbClr val="002060"/>
                </a:solidFill>
                <a:hlinkClick r:id="rId4"/>
              </a:rPr>
              <a:t>MaxBox</a:t>
            </a:r>
            <a:r>
              <a:rPr lang="en-US" dirty="0" smtClean="0">
                <a:solidFill>
                  <a:srgbClr val="002060"/>
                </a:solidFill>
                <a:hlinkClick r:id="rId4"/>
              </a:rPr>
              <a:t> </a:t>
            </a:r>
            <a:r>
              <a:rPr lang="en-US" dirty="0" smtClean="0">
                <a:solidFill>
                  <a:srgbClr val="002060"/>
                </a:solidFill>
                <a:hlinkClick r:id="rId4"/>
              </a:rPr>
              <a:t>and </a:t>
            </a:r>
            <a:r>
              <a:rPr lang="en-US" dirty="0" err="1" smtClean="0">
                <a:solidFill>
                  <a:srgbClr val="002060"/>
                </a:solidFill>
                <a:hlinkClick r:id="rId4"/>
              </a:rPr>
              <a:t>miniMax</a:t>
            </a:r>
            <a:endParaRPr lang="en-US" dirty="0">
              <a:solidFill>
                <a:srgbClr val="002060"/>
              </a:solidFill>
            </a:endParaRPr>
          </a:p>
        </p:txBody>
      </p:sp>
    </p:spTree>
    <p:extLst>
      <p:ext uri="{BB962C8B-B14F-4D97-AF65-F5344CB8AC3E}">
        <p14:creationId xmlns:p14="http://schemas.microsoft.com/office/powerpoint/2010/main" val="3952138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a:t>
            </a:r>
            <a:r>
              <a:rPr lang="en-US" dirty="0" err="1" smtClean="0"/>
              <a:t>iot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5257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2286000"/>
            <a:ext cx="2895600" cy="3693319"/>
          </a:xfrm>
          <a:prstGeom prst="rect">
            <a:avLst/>
          </a:prstGeom>
          <a:noFill/>
        </p:spPr>
        <p:txBody>
          <a:bodyPr wrap="square" rtlCol="0">
            <a:spAutoFit/>
          </a:bodyPr>
          <a:lstStyle/>
          <a:p>
            <a:r>
              <a:rPr lang="en-US" dirty="0">
                <a:solidFill>
                  <a:srgbClr val="002060"/>
                </a:solidFill>
              </a:rPr>
              <a:t>You heard of GE right, I quote:  “Meanwhile, General Electric believes the Internet of Things will touch half the world economy... and John Chambers, the CEO of Cisco Systems, is on record predicting a $19 trillion explosion (that's practically the size of the entire US economy).</a:t>
            </a:r>
          </a:p>
          <a:p>
            <a:endParaRPr lang="en-US" dirty="0"/>
          </a:p>
        </p:txBody>
      </p:sp>
    </p:spTree>
    <p:extLst>
      <p:ext uri="{BB962C8B-B14F-4D97-AF65-F5344CB8AC3E}">
        <p14:creationId xmlns:p14="http://schemas.microsoft.com/office/powerpoint/2010/main" val="3918122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Minimax top 10 simple why people want</a:t>
            </a:r>
            <a:endParaRPr lang="en-US" dirty="0"/>
          </a:p>
        </p:txBody>
      </p:sp>
      <p:sp>
        <p:nvSpPr>
          <p:cNvPr id="3" name="Content Placeholder 2"/>
          <p:cNvSpPr>
            <a:spLocks noGrp="1"/>
          </p:cNvSpPr>
          <p:nvPr>
            <p:ph idx="1"/>
          </p:nvPr>
        </p:nvSpPr>
        <p:spPr/>
        <p:txBody>
          <a:bodyPr>
            <a:normAutofit fontScale="47500" lnSpcReduction="20000"/>
          </a:bodyPr>
          <a:lstStyle/>
          <a:p>
            <a:r>
              <a:rPr lang="en-US" dirty="0">
                <a:solidFill>
                  <a:srgbClr val="002060"/>
                </a:solidFill>
              </a:rPr>
              <a:t>1.	Freedom of Choice – watch anything you want, anytime you want, you’ll literally find every </a:t>
            </a:r>
            <a:r>
              <a:rPr lang="en-US" dirty="0" smtClean="0">
                <a:solidFill>
                  <a:srgbClr val="002060"/>
                </a:solidFill>
              </a:rPr>
              <a:t>	movie </a:t>
            </a:r>
            <a:r>
              <a:rPr lang="en-US" dirty="0">
                <a:solidFill>
                  <a:srgbClr val="002060"/>
                </a:solidFill>
              </a:rPr>
              <a:t>and television show ever made, new or old it’s all there!</a:t>
            </a:r>
          </a:p>
          <a:p>
            <a:r>
              <a:rPr lang="en-US" dirty="0">
                <a:solidFill>
                  <a:srgbClr val="002060"/>
                </a:solidFill>
              </a:rPr>
              <a:t>2.	No More Popups – unlike streaming web sites, you’ll never be bombarded with popups within </a:t>
            </a:r>
            <a:r>
              <a:rPr lang="en-US" dirty="0" smtClean="0">
                <a:solidFill>
                  <a:srgbClr val="002060"/>
                </a:solidFill>
              </a:rPr>
              <a:t>	MMC. Probably the fastest PC you have ever seen to date.</a:t>
            </a:r>
            <a:endParaRPr lang="en-US" dirty="0">
              <a:solidFill>
                <a:srgbClr val="002060"/>
              </a:solidFill>
            </a:endParaRPr>
          </a:p>
          <a:p>
            <a:r>
              <a:rPr lang="en-US" dirty="0">
                <a:solidFill>
                  <a:srgbClr val="002060"/>
                </a:solidFill>
              </a:rPr>
              <a:t>3.	Zero Cost – </a:t>
            </a:r>
            <a:r>
              <a:rPr lang="en-US" dirty="0" smtClean="0">
                <a:solidFill>
                  <a:srgbClr val="002060"/>
                </a:solidFill>
              </a:rPr>
              <a:t>MMC and so many other elements are </a:t>
            </a:r>
            <a:r>
              <a:rPr lang="en-US" dirty="0">
                <a:solidFill>
                  <a:srgbClr val="002060"/>
                </a:solidFill>
              </a:rPr>
              <a:t>totally free, no monthly cost whatsoever, </a:t>
            </a:r>
            <a:r>
              <a:rPr lang="en-US" dirty="0" smtClean="0">
                <a:solidFill>
                  <a:srgbClr val="002060"/>
                </a:solidFill>
              </a:rPr>
              <a:t>	enough </a:t>
            </a:r>
            <a:r>
              <a:rPr lang="en-US" dirty="0">
                <a:solidFill>
                  <a:srgbClr val="002060"/>
                </a:solidFill>
              </a:rPr>
              <a:t>said.</a:t>
            </a:r>
          </a:p>
          <a:p>
            <a:r>
              <a:rPr lang="en-US" dirty="0">
                <a:solidFill>
                  <a:srgbClr val="002060"/>
                </a:solidFill>
              </a:rPr>
              <a:t>4.	Live Channels – you’ll get access to more live television channels than you could possibly </a:t>
            </a:r>
            <a:r>
              <a:rPr lang="en-US" dirty="0" smtClean="0">
                <a:solidFill>
                  <a:srgbClr val="002060"/>
                </a:solidFill>
              </a:rPr>
              <a:t>	imagine</a:t>
            </a:r>
            <a:r>
              <a:rPr lang="en-US" dirty="0">
                <a:solidFill>
                  <a:srgbClr val="002060"/>
                </a:solidFill>
              </a:rPr>
              <a:t>, live sports, games that you wouldn’t be able to get on regular cable and more.</a:t>
            </a:r>
          </a:p>
          <a:p>
            <a:r>
              <a:rPr lang="en-US" dirty="0">
                <a:solidFill>
                  <a:srgbClr val="002060"/>
                </a:solidFill>
              </a:rPr>
              <a:t>5.	Simplicity – just click and watch, so easy even your grandmother can use it.</a:t>
            </a:r>
          </a:p>
          <a:p>
            <a:r>
              <a:rPr lang="en-US" dirty="0">
                <a:solidFill>
                  <a:srgbClr val="002060"/>
                </a:solidFill>
              </a:rPr>
              <a:t>6.	Hardware Options – </a:t>
            </a:r>
            <a:r>
              <a:rPr lang="en-US" dirty="0" err="1">
                <a:solidFill>
                  <a:srgbClr val="002060"/>
                </a:solidFill>
              </a:rPr>
              <a:t>MaxBox</a:t>
            </a:r>
            <a:r>
              <a:rPr lang="en-US" dirty="0">
                <a:solidFill>
                  <a:srgbClr val="002060"/>
                </a:solidFill>
              </a:rPr>
              <a:t> PCTV “Brings the vision back into television takes the personal </a:t>
            </a:r>
            <a:r>
              <a:rPr lang="en-US" dirty="0" smtClean="0">
                <a:solidFill>
                  <a:srgbClr val="002060"/>
                </a:solidFill>
              </a:rPr>
              <a:t>	out </a:t>
            </a:r>
            <a:r>
              <a:rPr lang="en-US" dirty="0">
                <a:solidFill>
                  <a:srgbClr val="002060"/>
                </a:solidFill>
              </a:rPr>
              <a:t>of personal computer PC and cell phone CP but connects them all”</a:t>
            </a:r>
          </a:p>
          <a:p>
            <a:r>
              <a:rPr lang="en-US" dirty="0">
                <a:solidFill>
                  <a:srgbClr val="002060"/>
                </a:solidFill>
              </a:rPr>
              <a:t>7.	International TV – it doesn’t matter where you’re from or what language you speak, you can </a:t>
            </a:r>
            <a:r>
              <a:rPr lang="en-US" dirty="0" smtClean="0">
                <a:solidFill>
                  <a:srgbClr val="002060"/>
                </a:solidFill>
              </a:rPr>
              <a:t>	watch </a:t>
            </a:r>
            <a:r>
              <a:rPr lang="en-US" dirty="0">
                <a:solidFill>
                  <a:srgbClr val="002060"/>
                </a:solidFill>
              </a:rPr>
              <a:t>movies, television shows or even live television from anywhere in the world.</a:t>
            </a:r>
          </a:p>
          <a:p>
            <a:r>
              <a:rPr lang="en-US" dirty="0">
                <a:solidFill>
                  <a:srgbClr val="002060"/>
                </a:solidFill>
              </a:rPr>
              <a:t>8.	Risk Free – Read Getting Started.</a:t>
            </a:r>
          </a:p>
          <a:p>
            <a:r>
              <a:rPr lang="en-US" dirty="0">
                <a:solidFill>
                  <a:srgbClr val="002060"/>
                </a:solidFill>
              </a:rPr>
              <a:t>9.	Impress Your Friends – you’ll be the star of all your friends, they’ll all be indebted to you once </a:t>
            </a:r>
            <a:r>
              <a:rPr lang="en-US" dirty="0" smtClean="0">
                <a:solidFill>
                  <a:srgbClr val="002060"/>
                </a:solidFill>
              </a:rPr>
              <a:t>	you </a:t>
            </a:r>
            <a:r>
              <a:rPr lang="en-US" dirty="0">
                <a:solidFill>
                  <a:srgbClr val="002060"/>
                </a:solidFill>
              </a:rPr>
              <a:t>show them and even earn a referral fee!</a:t>
            </a:r>
          </a:p>
          <a:p>
            <a:r>
              <a:rPr lang="en-US" dirty="0">
                <a:solidFill>
                  <a:srgbClr val="002060"/>
                </a:solidFill>
              </a:rPr>
              <a:t>10.	Community – if you’re slightly techy and want to get involved in our next paradigm shift call us </a:t>
            </a:r>
            <a:r>
              <a:rPr lang="en-US" dirty="0" smtClean="0">
                <a:solidFill>
                  <a:srgbClr val="002060"/>
                </a:solidFill>
              </a:rPr>
              <a:t>	for </a:t>
            </a:r>
            <a:r>
              <a:rPr lang="en-US" dirty="0">
                <a:solidFill>
                  <a:srgbClr val="002060"/>
                </a:solidFill>
              </a:rPr>
              <a:t>free information. </a:t>
            </a:r>
          </a:p>
          <a:p>
            <a:pPr marL="0" indent="0">
              <a:buNone/>
            </a:pPr>
            <a:r>
              <a:rPr lang="en-US" dirty="0">
                <a:solidFill>
                  <a:srgbClr val="002060"/>
                </a:solidFill>
              </a:rPr>
              <a:t>	Minimax Free Computer, Digital Signage FEATURES AND BENEFITS include so much more</a:t>
            </a:r>
            <a:r>
              <a:rPr lang="en-US" dirty="0" smtClean="0">
                <a:solidFill>
                  <a:srgbClr val="002060"/>
                </a:solidFill>
              </a:rPr>
              <a:t>! Too 	Much </a:t>
            </a:r>
            <a:r>
              <a:rPr lang="en-US" dirty="0">
                <a:solidFill>
                  <a:srgbClr val="002060"/>
                </a:solidFill>
              </a:rPr>
              <a:t>To Put On </a:t>
            </a:r>
            <a:r>
              <a:rPr lang="en-US" dirty="0" smtClean="0">
                <a:solidFill>
                  <a:srgbClr val="002060"/>
                </a:solidFill>
              </a:rPr>
              <a:t>Print. Just get one. Call </a:t>
            </a:r>
            <a:r>
              <a:rPr lang="en-US" dirty="0">
                <a:solidFill>
                  <a:srgbClr val="002060"/>
                </a:solidFill>
              </a:rPr>
              <a:t>Us Now</a:t>
            </a:r>
            <a:r>
              <a:rPr lang="en-US" dirty="0" smtClean="0">
                <a:solidFill>
                  <a:srgbClr val="002060"/>
                </a:solidFill>
              </a:rPr>
              <a:t>! “Biz and Entertain in a Box” Earn tremendous 	income. Or just simply enjoy FREE Music, PC, TV, Movies, TV Episodes and so much more!</a:t>
            </a:r>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637690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MaxBox</a:t>
            </a:r>
            <a:r>
              <a:rPr lang="en-US" dirty="0" smtClean="0"/>
              <a:t>                   vs                    </a:t>
            </a:r>
            <a:r>
              <a:rPr lang="en-US" dirty="0" err="1" smtClean="0"/>
              <a:t>miniMax</a:t>
            </a:r>
            <a:endParaRPr lang="en-US" dirty="0"/>
          </a:p>
        </p:txBody>
      </p:sp>
      <p:sp>
        <p:nvSpPr>
          <p:cNvPr id="5" name="Content Placeholder 4"/>
          <p:cNvSpPr>
            <a:spLocks noGrp="1"/>
          </p:cNvSpPr>
          <p:nvPr>
            <p:ph sz="half" idx="1"/>
          </p:nvPr>
        </p:nvSpPr>
        <p:spPr>
          <a:xfrm>
            <a:off x="304800" y="1600200"/>
            <a:ext cx="4191000" cy="5257800"/>
          </a:xfrm>
        </p:spPr>
        <p:txBody>
          <a:bodyPr/>
          <a:lstStyle/>
          <a:p>
            <a:r>
              <a:rPr lang="en-US" dirty="0" err="1" smtClean="0"/>
              <a:t>MaxBox</a:t>
            </a:r>
            <a:r>
              <a:rPr lang="en-US" dirty="0" smtClean="0"/>
              <a:t> </a:t>
            </a:r>
            <a:r>
              <a:rPr lang="en-US" sz="900" dirty="0" smtClean="0"/>
              <a:t>Fixed &amp; Variable cost over $700.00 US Currency</a:t>
            </a:r>
            <a:endParaRPr lang="en-US" sz="9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743200"/>
            <a:ext cx="3650672" cy="3886200"/>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438400"/>
            <a:ext cx="1428750" cy="1428750"/>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173241"/>
            <a:ext cx="1612900" cy="1263650"/>
          </a:xfrm>
          <a:prstGeom prst="rect">
            <a:avLst/>
          </a:prstGeom>
          <a:ln>
            <a:noFill/>
          </a:ln>
          <a:effectLst>
            <a:softEdge rad="11250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6250" y="2514600"/>
            <a:ext cx="1905000" cy="1066800"/>
          </a:xfrm>
          <a:prstGeom prst="rect">
            <a:avLst/>
          </a:prstGeom>
          <a:ln>
            <a:noFill/>
          </a:ln>
          <a:effectLst>
            <a:softEdge rad="112500"/>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1050" y="3657600"/>
            <a:ext cx="1295400" cy="1295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7450" y="4495800"/>
            <a:ext cx="1022350" cy="1987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6261100" y="5104576"/>
            <a:ext cx="2743200" cy="1815882"/>
          </a:xfrm>
          <a:prstGeom prst="rect">
            <a:avLst/>
          </a:prstGeom>
          <a:noFill/>
        </p:spPr>
        <p:txBody>
          <a:bodyPr wrap="square" rtlCol="0">
            <a:spAutoFit/>
          </a:bodyPr>
          <a:lstStyle/>
          <a:p>
            <a:r>
              <a:rPr lang="en-US" sz="2800" dirty="0" err="1" smtClean="0">
                <a:solidFill>
                  <a:schemeClr val="bg2">
                    <a:lumMod val="25000"/>
                  </a:schemeClr>
                </a:solidFill>
              </a:rPr>
              <a:t>MiniMax</a:t>
            </a:r>
            <a:r>
              <a:rPr lang="en-US" dirty="0" smtClean="0"/>
              <a:t> </a:t>
            </a:r>
          </a:p>
          <a:p>
            <a:pPr marL="171450" indent="-171450">
              <a:buFont typeface="Arial" panose="020B0604020202020204" pitchFamily="34" charset="0"/>
              <a:buChar char="•"/>
            </a:pPr>
            <a:r>
              <a:rPr lang="en-US" sz="1100" dirty="0" smtClean="0"/>
              <a:t>Fixed </a:t>
            </a:r>
            <a:r>
              <a:rPr lang="en-US" sz="1100" dirty="0"/>
              <a:t>&amp; Variable cost </a:t>
            </a:r>
            <a:r>
              <a:rPr lang="en-US" sz="1100" dirty="0" smtClean="0"/>
              <a:t>under $100.00 </a:t>
            </a:r>
            <a:r>
              <a:rPr lang="en-US" sz="1100" dirty="0"/>
              <a:t>US </a:t>
            </a:r>
            <a:r>
              <a:rPr lang="en-US" sz="1100" dirty="0" smtClean="0"/>
              <a:t>Currency.</a:t>
            </a:r>
          </a:p>
          <a:p>
            <a:pPr marL="171450" indent="-171450">
              <a:buFont typeface="Arial" panose="020B0604020202020204" pitchFamily="34" charset="0"/>
              <a:buChar char="•"/>
            </a:pPr>
            <a:r>
              <a:rPr lang="en-US" sz="1100" dirty="0" smtClean="0"/>
              <a:t>Depending on Climate and Culture of Community domestic and abroad Retailing at $249.00 to $499.00.</a:t>
            </a:r>
          </a:p>
          <a:p>
            <a:pPr marL="171450" indent="-171450">
              <a:buFont typeface="Arial" panose="020B0604020202020204" pitchFamily="34" charset="0"/>
              <a:buChar char="•"/>
            </a:pPr>
            <a:endParaRPr lang="en-US" sz="1100" dirty="0"/>
          </a:p>
          <a:p>
            <a:endParaRPr lang="en-US" dirty="0"/>
          </a:p>
        </p:txBody>
      </p:sp>
    </p:spTree>
    <p:extLst>
      <p:ext uri="{BB962C8B-B14F-4D97-AF65-F5344CB8AC3E}">
        <p14:creationId xmlns:p14="http://schemas.microsoft.com/office/powerpoint/2010/main" val="3114277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Minimax</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POCKET SIZE TOTALLY </a:t>
            </a:r>
            <a:r>
              <a:rPr lang="en-US" dirty="0"/>
              <a:t>PORTABLE FROM YOUR LIVING ROOM, BEDROOM, TO YOUR AUTO, YACHT, RV, MOTORCYCLE, YOU NAME IT ANYWHERE </a:t>
            </a:r>
            <a:r>
              <a:rPr lang="en-US" dirty="0" smtClean="0"/>
              <a:t>ANYTIME! </a:t>
            </a:r>
          </a:p>
          <a:p>
            <a:endParaRPr lang="en-US" dirty="0" smtClean="0"/>
          </a:p>
          <a:p>
            <a:r>
              <a:rPr lang="en-US" dirty="0" smtClean="0"/>
              <a:t>MAX OP ANYWHERE. (However Windows 10 Compatible) Unlike </a:t>
            </a:r>
            <a:r>
              <a:rPr lang="en-US" dirty="0" err="1" smtClean="0"/>
              <a:t>MaxBox</a:t>
            </a:r>
            <a:r>
              <a:rPr lang="en-US" dirty="0" smtClean="0"/>
              <a:t> NO Windows and Intel Inside)</a:t>
            </a:r>
          </a:p>
          <a:p>
            <a:endParaRPr lang="en-US" dirty="0"/>
          </a:p>
          <a:p>
            <a:r>
              <a:rPr lang="en-US" dirty="0" err="1" smtClean="0"/>
              <a:t>miniMax</a:t>
            </a:r>
            <a:r>
              <a:rPr lang="en-US" dirty="0" smtClean="0"/>
              <a:t> your next entre into the frontal assault to, yet more paradigm shifts. Working Toward The </a:t>
            </a:r>
            <a:r>
              <a:rPr lang="en-US" dirty="0" err="1" smtClean="0"/>
              <a:t>NewNet</a:t>
            </a:r>
            <a:r>
              <a:rPr lang="en-US" dirty="0" smtClean="0"/>
              <a:t> HANSS Humanities Autonomous Networking Soluble Solutions.</a:t>
            </a:r>
          </a:p>
          <a:p>
            <a:endParaRPr lang="en-US" dirty="0"/>
          </a:p>
        </p:txBody>
      </p:sp>
      <p:sp>
        <p:nvSpPr>
          <p:cNvPr id="4" name="Content Placeholder 3"/>
          <p:cNvSpPr>
            <a:spLocks noGrp="1"/>
          </p:cNvSpPr>
          <p:nvPr>
            <p:ph sz="half" idx="2"/>
          </p:nvPr>
        </p:nvSpPr>
        <p:spPr/>
        <p:txBody>
          <a:bodyPr>
            <a:normAutofit fontScale="70000" lnSpcReduction="20000"/>
          </a:bodyPr>
          <a:lstStyle/>
          <a:p>
            <a:endParaRPr lang="en-US" dirty="0" smtClean="0"/>
          </a:p>
          <a:p>
            <a:r>
              <a:rPr lang="en-US" dirty="0" smtClean="0"/>
              <a:t>Allows for our strategic partners to get their piece of the “The largest legal creation of wealth in the history of the planet”.</a:t>
            </a:r>
          </a:p>
          <a:p>
            <a:r>
              <a:rPr lang="en-US" dirty="0" smtClean="0"/>
              <a:t>Strategic Partners are in the forefront of the “Third Wave Internet” The astounding greatest period of technological innovation the world has ever seen!</a:t>
            </a:r>
          </a:p>
          <a:p>
            <a:endParaRPr lang="en-US" dirty="0"/>
          </a:p>
          <a:p>
            <a:r>
              <a:rPr lang="en-US" dirty="0" smtClean="0"/>
              <a:t>“Where there is no vision; the people they shall perish” (The Bible Paraphrased)</a:t>
            </a:r>
            <a:endParaRPr lang="en-US" dirty="0"/>
          </a:p>
        </p:txBody>
      </p:sp>
    </p:spTree>
    <p:extLst>
      <p:ext uri="{BB962C8B-B14F-4D97-AF65-F5344CB8AC3E}">
        <p14:creationId xmlns:p14="http://schemas.microsoft.com/office/powerpoint/2010/main" val="4193705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some history                TV</a:t>
            </a:r>
            <a:endParaRPr lang="en-US" dirty="0"/>
          </a:p>
        </p:txBody>
      </p:sp>
      <p:sp>
        <p:nvSpPr>
          <p:cNvPr id="3" name="Content Placeholder 2"/>
          <p:cNvSpPr>
            <a:spLocks noGrp="1"/>
          </p:cNvSpPr>
          <p:nvPr>
            <p:ph sz="half" idx="1"/>
          </p:nvPr>
        </p:nvSpPr>
        <p:spPr>
          <a:xfrm>
            <a:off x="228600" y="1905000"/>
            <a:ext cx="4191000" cy="4724400"/>
          </a:xfrm>
        </p:spPr>
        <p:txBody>
          <a:bodyPr>
            <a:normAutofit fontScale="40000" lnSpcReduction="20000"/>
          </a:bodyPr>
          <a:lstStyle/>
          <a:p>
            <a:r>
              <a:rPr lang="en-US" dirty="0"/>
              <a:t>Another report around 2013 the Global Digital Divide. Source: United Nations, Global Development / Goals Indicators</a:t>
            </a:r>
          </a:p>
          <a:p>
            <a:r>
              <a:rPr lang="en-US" dirty="0"/>
              <a:t>Global Digital Divide. Source: United Nations</a:t>
            </a:r>
          </a:p>
          <a:p>
            <a:r>
              <a:rPr lang="en-US" dirty="0"/>
              <a:t>United Nations Reports:</a:t>
            </a:r>
          </a:p>
          <a:p>
            <a:r>
              <a:rPr lang="en-US" dirty="0"/>
              <a:t>TELEVISION</a:t>
            </a:r>
          </a:p>
          <a:p>
            <a:r>
              <a:rPr lang="en-US" dirty="0"/>
              <a:t>In the Industrialized World we are reaching close to a billion TV sets, and 98% of our households have at least one TV set, i.e. 470 million homes have television. Of those that have TV, 34% own 2 or more TV sets. When we measure the audience, we find that in the Industrialized World the total TV audience is 1.05 Billion people [88% of all who live here].</a:t>
            </a:r>
          </a:p>
          <a:p>
            <a:r>
              <a:rPr lang="en-US" dirty="0"/>
              <a:t>Evolution of TV</a:t>
            </a:r>
          </a:p>
          <a:p>
            <a:r>
              <a:rPr lang="en-US" dirty="0"/>
              <a:t>Across the Digital Divide, in the Emerging World, there are over billion TV sets in 950 million households. 73% of all households have at least one TV set and of those that do, 2% have 2 or more TV sets. The audience who watch TV in the Emerging World is 3.15 Billion people. But not smartphones yet.</a:t>
            </a:r>
          </a:p>
          <a:p>
            <a:r>
              <a:rPr lang="en-US" dirty="0"/>
              <a:t>When we add the numbers together for the whole world, we find that 89% of all households worldwide have television, astonishingly large number just a fraction of market penetration is fortunes. Those 1.42 Billion households have 1.6 Billion TV sets in use, serving a viewing audience of 4.2 Billion people [61% of the total population of the planet]. Now let’s talk market penetration. Ready captive audience for advertising we choose.</a:t>
            </a:r>
          </a:p>
          <a:p>
            <a:r>
              <a:rPr lang="en-US" dirty="0"/>
              <a:t> </a:t>
            </a:r>
            <a:r>
              <a:rPr lang="en-US" dirty="0" smtClean="0"/>
              <a:t>Max PCTV / minimax:  </a:t>
            </a:r>
            <a:r>
              <a:rPr lang="en-US" dirty="0"/>
              <a:t>O</a:t>
            </a:r>
            <a:r>
              <a:rPr lang="en-US" dirty="0" smtClean="0"/>
              <a:t>ne </a:t>
            </a:r>
            <a:r>
              <a:rPr lang="en-US" dirty="0"/>
              <a:t>family, one business, one community one county and global!</a:t>
            </a:r>
          </a:p>
          <a:p>
            <a:endParaRPr lang="en-US" dirty="0"/>
          </a:p>
        </p:txBody>
      </p:sp>
      <p:sp>
        <p:nvSpPr>
          <p:cNvPr id="4" name="Content Placeholder 3"/>
          <p:cNvSpPr>
            <a:spLocks noGrp="1"/>
          </p:cNvSpPr>
          <p:nvPr>
            <p:ph sz="half" idx="2"/>
          </p:nvPr>
        </p:nvSpPr>
        <p:spPr/>
        <p:txBody>
          <a:bodyPr>
            <a:normAutofit fontScale="40000" lnSpcReduction="20000"/>
          </a:bodyPr>
          <a:lstStyle/>
          <a:p>
            <a:endParaRPr lang="en-US" sz="4500" dirty="0" smtClean="0"/>
          </a:p>
          <a:p>
            <a:r>
              <a:rPr lang="en-US" sz="4500" dirty="0" smtClean="0"/>
              <a:t>The </a:t>
            </a:r>
            <a:r>
              <a:rPr lang="en-US" sz="4500" dirty="0"/>
              <a:t>Television is the one continuous niche solution </a:t>
            </a:r>
            <a:r>
              <a:rPr lang="en-US" sz="4500" dirty="0" smtClean="0"/>
              <a:t>amalgamating, converging, </a:t>
            </a:r>
            <a:r>
              <a:rPr lang="en-US" sz="4500" dirty="0"/>
              <a:t>connecting </a:t>
            </a:r>
            <a:r>
              <a:rPr lang="en-US" sz="4500" dirty="0" smtClean="0"/>
              <a:t>it all, </a:t>
            </a:r>
            <a:r>
              <a:rPr lang="en-US" sz="4500" dirty="0"/>
              <a:t>people and things. </a:t>
            </a:r>
            <a:r>
              <a:rPr lang="en-US" sz="4500" dirty="0" smtClean="0"/>
              <a:t>Remember Internet of Things.</a:t>
            </a:r>
          </a:p>
          <a:p>
            <a:r>
              <a:rPr lang="en-US" sz="4500" dirty="0"/>
              <a:t>The Television becomes also a money making tool with our intellectual </a:t>
            </a:r>
            <a:r>
              <a:rPr lang="en-US" sz="4500" dirty="0" smtClean="0"/>
              <a:t>property, </a:t>
            </a:r>
            <a:r>
              <a:rPr lang="en-US" sz="4500" dirty="0"/>
              <a:t>hardware, apps, </a:t>
            </a:r>
            <a:r>
              <a:rPr lang="en-US" sz="4500" dirty="0" err="1"/>
              <a:t>addons</a:t>
            </a:r>
            <a:r>
              <a:rPr lang="en-US" sz="4500" dirty="0"/>
              <a:t>, cloud </a:t>
            </a:r>
            <a:r>
              <a:rPr lang="en-US" sz="4500" dirty="0" smtClean="0"/>
              <a:t>and database configurations information architectural design.</a:t>
            </a:r>
          </a:p>
          <a:p>
            <a:r>
              <a:rPr lang="en-US" sz="5000" dirty="0" smtClean="0"/>
              <a:t>Since 1999 </a:t>
            </a:r>
            <a:r>
              <a:rPr lang="en-US" sz="5000" dirty="0"/>
              <a:t>“Bring the vision back into television, take the personal out personal computer now the cell phone”</a:t>
            </a:r>
          </a:p>
          <a:p>
            <a:endParaRPr lang="en-US" sz="5000" dirty="0"/>
          </a:p>
          <a:p>
            <a:r>
              <a:rPr lang="en-US" sz="5000" dirty="0"/>
              <a:t>“Unify the world; one family one business at a time” </a:t>
            </a:r>
          </a:p>
          <a:p>
            <a:endParaRPr lang="en-US" sz="4500" dirty="0" smtClean="0"/>
          </a:p>
          <a:p>
            <a:endParaRPr lang="en-US" sz="4500" dirty="0" smtClean="0"/>
          </a:p>
          <a:p>
            <a:endParaRPr lang="en-US" sz="1200" dirty="0"/>
          </a:p>
        </p:txBody>
      </p:sp>
    </p:spTree>
    <p:extLst>
      <p:ext uri="{BB962C8B-B14F-4D97-AF65-F5344CB8AC3E}">
        <p14:creationId xmlns:p14="http://schemas.microsoft.com/office/powerpoint/2010/main" val="872620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look at some history    </a:t>
            </a:r>
            <a:r>
              <a:rPr lang="en-US" dirty="0" smtClean="0"/>
              <a:t>   Phones</a:t>
            </a:r>
            <a:endParaRPr lang="en-US" dirty="0"/>
          </a:p>
        </p:txBody>
      </p:sp>
      <p:sp>
        <p:nvSpPr>
          <p:cNvPr id="3" name="Content Placeholder 2"/>
          <p:cNvSpPr>
            <a:spLocks noGrp="1"/>
          </p:cNvSpPr>
          <p:nvPr>
            <p:ph sz="half" idx="1"/>
          </p:nvPr>
        </p:nvSpPr>
        <p:spPr>
          <a:xfrm>
            <a:off x="304800" y="1447800"/>
            <a:ext cx="8686800" cy="5334000"/>
          </a:xfrm>
        </p:spPr>
        <p:txBody>
          <a:bodyPr>
            <a:normAutofit fontScale="25000" lnSpcReduction="20000"/>
          </a:bodyPr>
          <a:lstStyle/>
          <a:p>
            <a:r>
              <a:rPr lang="en-US" sz="4800" dirty="0"/>
              <a:t>TELEPHONES, THE OLD LANDLINE KIND</a:t>
            </a:r>
          </a:p>
          <a:p>
            <a:r>
              <a:rPr lang="en-US" sz="4800" dirty="0"/>
              <a:t>Evolution of Telephone. </a:t>
            </a:r>
            <a:r>
              <a:rPr lang="en-US" sz="4800" dirty="0" smtClean="0"/>
              <a:t>Before </a:t>
            </a:r>
            <a:r>
              <a:rPr lang="en-US" sz="4800" dirty="0"/>
              <a:t>we look at mobile phones, lets count those older types of phones, the fixed landline telephones. In the Industrialized World the number of telephones is in decline and we now have only 330 million households left [69% of households], that still have at least one telephone. Of those who still pay a fixed landline telephone bill, 25% have two phone lines at home. The population that can be reached by calling the landline [and hoping someone might answer] is 825 million people or 69% of the population in the wealthier nations of the planet.</a:t>
            </a:r>
          </a:p>
          <a:p>
            <a:r>
              <a:rPr lang="en-US" sz="4800" dirty="0"/>
              <a:t>In the Emerging World countries 680 million households have landline phones [52% of all households] and 5% of those have more than one line. The population in the less-affluent countries, that can be reached using a landline phone, is 2.9 Billion people.</a:t>
            </a:r>
          </a:p>
          <a:p>
            <a:r>
              <a:rPr lang="en-US" sz="4800" dirty="0"/>
              <a:t>When we add these together, we find the planet has 1.1 Billion total fixed landline phones, in 1 Billion households [56% of all households] and reach 3.7 Billion people.</a:t>
            </a:r>
          </a:p>
          <a:p>
            <a:pPr marL="0" indent="0">
              <a:buNone/>
            </a:pPr>
            <a:r>
              <a:rPr lang="en-US" sz="4800" dirty="0"/>
              <a:t> </a:t>
            </a:r>
          </a:p>
          <a:p>
            <a:r>
              <a:rPr lang="en-US" sz="4800" dirty="0"/>
              <a:t>MOBILE PHONES</a:t>
            </a:r>
          </a:p>
          <a:p>
            <a:r>
              <a:rPr lang="en-US" sz="4800" dirty="0"/>
              <a:t>Here the math gets a bit tricky. If we count actual mobile phone handsets connected and in use, we get one number. If we count mobile phone subscriptions we get another number. If we count unique mobile phone subscribers we get yet another number, and the math is even more fuddled by some of the poorest people, where families do not have a landline phone and cannot afford phones for all family members so they use one mobile phone as a family phone.</a:t>
            </a:r>
          </a:p>
          <a:p>
            <a:r>
              <a:rPr lang="en-US" sz="4800" dirty="0"/>
              <a:t>In the Industrialized World countries, 96% of households have at least one mobile phone account. For the 1.2 Billion people living there are 1.3 Billion actual mobile phone handsets with 1.6 Billion total active subscriptions. For those homes that have at least one mobile phone, the average number of phones per active mobile phone household is 2.7. The phones are not shared, so the total population that can be reached using a mobile phone is 1.05 Billion [88% of the population].</a:t>
            </a:r>
          </a:p>
          <a:p>
            <a:r>
              <a:rPr lang="en-US" sz="4800" dirty="0"/>
              <a:t>In the Emerging World, 59% of households have at least one mobile phone, and the total number of mobile phone handsets is 2.9 Billion, so there is an active phone already for 51% of the population living there. In the poorest regions [often beyond electricity] about 200 million households have one mobile phone shared as the family phone. Thus the total reach of 3.35 Billion [59%].</a:t>
            </a:r>
          </a:p>
          <a:p>
            <a:r>
              <a:rPr lang="en-US" sz="4800" dirty="0"/>
              <a:t>When we add those numbers together, we find households that have at least one mobile phone, number 1.25 Billion, and they have a total of 4.2 Billion connected mobile phones in use including those people who carry two phones. The reach of mobile phones is 4.4 Billion which includes those poor households where mobile phones are shared</a:t>
            </a:r>
            <a:r>
              <a:rPr lang="en-US" sz="4800" dirty="0" smtClean="0"/>
              <a:t>. (Kathy </a:t>
            </a:r>
            <a:r>
              <a:rPr lang="en-US" sz="4800" dirty="0" err="1" smtClean="0"/>
              <a:t>Konkle</a:t>
            </a:r>
            <a:r>
              <a:rPr lang="en-US" sz="4800" dirty="0" smtClean="0"/>
              <a:t> &amp; United Nations Reports)</a:t>
            </a:r>
            <a:endParaRPr lang="en-US" sz="4800" dirty="0"/>
          </a:p>
          <a:p>
            <a:endParaRPr lang="en-US" dirty="0"/>
          </a:p>
        </p:txBody>
      </p:sp>
      <p:sp>
        <p:nvSpPr>
          <p:cNvPr id="4" name="Content Placeholder 3"/>
          <p:cNvSpPr>
            <a:spLocks noGrp="1"/>
          </p:cNvSpPr>
          <p:nvPr>
            <p:ph sz="half" idx="2"/>
          </p:nvPr>
        </p:nvSpPr>
        <p:spPr>
          <a:xfrm flipH="1">
            <a:off x="9525000" y="762000"/>
            <a:ext cx="381000" cy="1143000"/>
          </a:xfrm>
        </p:spPr>
        <p:txBody>
          <a:bodyPr>
            <a:normAutofit fontScale="25000" lnSpcReduction="20000"/>
          </a:bodyPr>
          <a:lstStyle/>
          <a:p>
            <a:pPr marL="0" indent="0">
              <a:buNone/>
            </a:pPr>
            <a:r>
              <a:rPr lang="en-US" dirty="0" smtClean="0"/>
              <a:t>Bibliography</a:t>
            </a:r>
            <a:endParaRPr lang="en-US" dirty="0"/>
          </a:p>
        </p:txBody>
      </p:sp>
    </p:spTree>
    <p:extLst>
      <p:ext uri="{BB962C8B-B14F-4D97-AF65-F5344CB8AC3E}">
        <p14:creationId xmlns:p14="http://schemas.microsoft.com/office/powerpoint/2010/main" val="2080700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look at some history        </a:t>
            </a:r>
            <a:r>
              <a:rPr lang="en-US" dirty="0" smtClean="0"/>
              <a:t>     PC’s</a:t>
            </a:r>
            <a:endParaRPr lang="en-US" dirty="0"/>
          </a:p>
        </p:txBody>
      </p:sp>
      <p:sp>
        <p:nvSpPr>
          <p:cNvPr id="3" name="TextBox 2"/>
          <p:cNvSpPr txBox="1"/>
          <p:nvPr/>
        </p:nvSpPr>
        <p:spPr>
          <a:xfrm>
            <a:off x="1124139" y="1295400"/>
            <a:ext cx="6781800" cy="4770537"/>
          </a:xfrm>
          <a:prstGeom prst="rect">
            <a:avLst/>
          </a:prstGeom>
          <a:noFill/>
        </p:spPr>
        <p:txBody>
          <a:bodyPr wrap="square" rtlCol="0">
            <a:spAutoFit/>
          </a:bodyPr>
          <a:lstStyle/>
          <a:p>
            <a:r>
              <a:rPr lang="en-US" dirty="0">
                <a:solidFill>
                  <a:srgbClr val="002060"/>
                </a:solidFill>
              </a:rPr>
              <a:t>PERSONAL COMPUTERS</a:t>
            </a:r>
          </a:p>
          <a:p>
            <a:r>
              <a:rPr lang="en-US" sz="1400" dirty="0">
                <a:solidFill>
                  <a:srgbClr val="002060"/>
                </a:solidFill>
              </a:rPr>
              <a:t>From broadcast media to computers, the PC penetration in the Industrialized World households is now over 70%, or hundreds of millions PC households. They are used by hundreds of millions to billions of people. In the Emerging World countries PC penetration is over 30% of all households, 500 plus million of them. They have billions of users. Worldwide we have billions of PCs in households, used by of billions people. United Nations last reported in 2011 1.4 billion users. Trillions of dollars</a:t>
            </a:r>
            <a:r>
              <a:rPr lang="en-US" sz="1400" dirty="0" smtClean="0">
                <a:solidFill>
                  <a:srgbClr val="002060"/>
                </a:solidFill>
              </a:rPr>
              <a:t>. In 2017 PC markets continues to diminish, increased sales TV, Smart Phone, Internet Users. Minimax converges them all.</a:t>
            </a:r>
          </a:p>
          <a:p>
            <a:r>
              <a:rPr lang="en-US" b="1" dirty="0" smtClean="0">
                <a:solidFill>
                  <a:srgbClr val="002060"/>
                </a:solidFill>
              </a:rPr>
              <a:t>Minimax Free PC and Open Office Suite and a whole lot more, in juxtaposition with, Open Source, </a:t>
            </a:r>
            <a:r>
              <a:rPr lang="en-US" b="1" dirty="0" err="1" smtClean="0">
                <a:solidFill>
                  <a:srgbClr val="002060"/>
                </a:solidFill>
              </a:rPr>
              <a:t>MaxTech</a:t>
            </a:r>
            <a:r>
              <a:rPr lang="en-US" b="1" dirty="0" smtClean="0">
                <a:solidFill>
                  <a:srgbClr val="002060"/>
                </a:solidFill>
              </a:rPr>
              <a:t> intellectual property, The Internet, Smart Phone ambushing cable and with our partners ambushing and capturing a piece of the 2.2 Trillion dollar war (domestic only) for the living room.  Remember Max Op Anywhere portable! All taking over TV to small 3.5 touch screen. Become a media mogul and own the customer base and more. SIMPLY CABLE COMPANIES AND BROADBAND PROVIDERS ARE IN A FRENZY FOR THE INEVITABLE. </a:t>
            </a:r>
            <a:r>
              <a:rPr lang="en-US" sz="1200" b="1" dirty="0" smtClean="0">
                <a:solidFill>
                  <a:srgbClr val="002060"/>
                </a:solidFill>
              </a:rPr>
              <a:t>(</a:t>
            </a:r>
            <a:r>
              <a:rPr lang="en-US" sz="1400" b="1" dirty="0" smtClean="0">
                <a:solidFill>
                  <a:srgbClr val="002060"/>
                </a:solidFill>
              </a:rPr>
              <a:t>Note: The statistical inferences  </a:t>
            </a:r>
            <a:r>
              <a:rPr lang="en-US" sz="1400" b="1" dirty="0" err="1" smtClean="0">
                <a:solidFill>
                  <a:srgbClr val="002060"/>
                </a:solidFill>
              </a:rPr>
              <a:t>herewithin</a:t>
            </a:r>
            <a:r>
              <a:rPr lang="en-US" sz="1400" b="1" dirty="0" smtClean="0">
                <a:solidFill>
                  <a:srgbClr val="002060"/>
                </a:solidFill>
              </a:rPr>
              <a:t>, are  compilations of various  third party information. It is best to do research on your own also.) </a:t>
            </a:r>
            <a:endParaRPr lang="en-US" sz="1400" b="1" dirty="0">
              <a:solidFill>
                <a:srgbClr val="002060"/>
              </a:solidFill>
            </a:endParaRPr>
          </a:p>
        </p:txBody>
      </p:sp>
    </p:spTree>
    <p:extLst>
      <p:ext uri="{BB962C8B-B14F-4D97-AF65-F5344CB8AC3E}">
        <p14:creationId xmlns:p14="http://schemas.microsoft.com/office/powerpoint/2010/main" val="19741485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1282</TotalTime>
  <Words>2255</Words>
  <Application>Microsoft Office PowerPoint</Application>
  <PresentationFormat>On-screen Show (4:3)</PresentationFormat>
  <Paragraphs>141</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MaxVision MAX OP ANYWHERE Wi-Max</vt:lpstr>
      <vt:lpstr>Brief Synopsis </vt:lpstr>
      <vt:lpstr>Max iot</vt:lpstr>
      <vt:lpstr>Minimax top 10 simple why people want</vt:lpstr>
      <vt:lpstr>MaxBox                   vs                    miniMax</vt:lpstr>
      <vt:lpstr>Minimax</vt:lpstr>
      <vt:lpstr>Lets look at some history                TV</vt:lpstr>
      <vt:lpstr>Lets look at some history       Phones</vt:lpstr>
      <vt:lpstr>Lets look at some history             PC’s</vt:lpstr>
      <vt:lpstr>Minimax value added services</vt:lpstr>
      <vt:lpstr>Minimax value added services</vt:lpstr>
      <vt:lpstr>Minimax value added services</vt:lpstr>
      <vt:lpstr>Minimax value added services</vt:lpstr>
      <vt:lpstr>Line Items Powered By Max IOT (Current &amp; Future R&amp;D)</vt:lpstr>
      <vt:lpstr>Minimax and affiliated concerns</vt:lpstr>
      <vt:lpstr>In Conclusion</vt:lpstr>
      <vt:lpstr>Disclaimer </vt:lpstr>
      <vt:lpstr>IB, M&amp;A, Strategic Business Development, Finance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Worldwide MaxMetro</dc:creator>
  <cp:lastModifiedBy>Worldwide MaxMetro</cp:lastModifiedBy>
  <cp:revision>46</cp:revision>
  <dcterms:created xsi:type="dcterms:W3CDTF">2017-07-08T12:15:08Z</dcterms:created>
  <dcterms:modified xsi:type="dcterms:W3CDTF">2017-07-09T22:08:37Z</dcterms:modified>
</cp:coreProperties>
</file>