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sldIdLst>
    <p:sldId id="256" r:id="rId5"/>
  </p:sldIdLst>
  <p:sldSz cx="6858000" cy="11520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30850C-1849-F928-6917-DDDF2A8AC84F}" name="Beth Mulhall (HCG)" initials="BM" userId="S::beth.mulhall@omc.com::db3851c1-5a9d-4f00-b041-278287f35242" providerId="AD"/>
  <p188:author id="{C64E727A-5C2C-8C65-007D-B948EF52128A}" name="Koshy-Delaffon,Dr.,Anu (TA CRM) BII-DE-I" initials="AK" userId="S::anu.koshy-delaffon@boehringer-ingelheim.com::27d635d4-fbc8-45cc-801c-59bfece90cad" providerId="AD"/>
  <p188:author id="{EAC726AF-5AB8-10EF-5B65-714FA049ACE1}" name="Emily Singleton (HCG)" initials="ES" userId="S::emily.singleton@omc.com::120a6ac5-7d39-4419-9bc2-5299e5361779" providerId="AD"/>
  <p188:author id="{A526B9E8-8E4E-ADDF-4342-368E67812BF8}" name="Anastasia Khatri (HCG)" initials="AK" userId="S::anastasia.khatri@omc.com::2274b3be-b286-4885-a8b2-9e03ecc72a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9F5"/>
    <a:srgbClr val="002D72"/>
    <a:srgbClr val="EE245C"/>
    <a:srgbClr val="D4DBF0"/>
    <a:srgbClr val="FFEBD6"/>
    <a:srgbClr val="FCD3DE"/>
    <a:srgbClr val="233567"/>
    <a:srgbClr val="FEE6ED"/>
    <a:srgbClr val="FEDEE7"/>
    <a:srgbClr val="EDE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91"/>
    <p:restoredTop sz="94658"/>
  </p:normalViewPr>
  <p:slideViewPr>
    <p:cSldViewPr snapToGrid="0">
      <p:cViewPr>
        <p:scale>
          <a:sx n="42" d="100"/>
          <a:sy n="42" d="100"/>
        </p:scale>
        <p:origin x="3944" y="1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282CC-4F78-4BED-A292-EEB538AA5AAA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09838" y="1143000"/>
            <a:ext cx="18383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7B053-171A-4F4F-827A-96B57C99D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667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9013" y="300038"/>
            <a:ext cx="4879975" cy="8201025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228600" indent="-2286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D7B053-171A-4F4F-827A-96B57C99D156}" type="slidenum">
              <a:rPr lang="en-GB" smtClean="0"/>
              <a:t>1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5C28D1-B3AB-BAE3-C773-B2CEFF470C31}"/>
              </a:ext>
            </a:extLst>
          </p:cNvPr>
          <p:cNvSpPr/>
          <p:nvPr/>
        </p:nvSpPr>
        <p:spPr>
          <a:xfrm>
            <a:off x="1287888" y="444321"/>
            <a:ext cx="4286836" cy="334851"/>
          </a:xfrm>
          <a:prstGeom prst="rect">
            <a:avLst/>
          </a:prstGeom>
          <a:noFill/>
          <a:ln>
            <a:solidFill>
              <a:srgbClr val="E50A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4FA1F4-DA29-D54D-0B11-2DC398B2241E}"/>
              </a:ext>
            </a:extLst>
          </p:cNvPr>
          <p:cNvSpPr txBox="1"/>
          <p:nvPr/>
        </p:nvSpPr>
        <p:spPr>
          <a:xfrm>
            <a:off x="-2233141" y="335086"/>
            <a:ext cx="3030860" cy="19543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100" b="1" dirty="0"/>
              <a:t>ADA Standards of </a:t>
            </a:r>
            <a:r>
              <a:rPr lang="en-GB" sz="1100" b="1" dirty="0" err="1"/>
              <a:t>Care_Diabetes</a:t>
            </a:r>
            <a:r>
              <a:rPr lang="en-GB" sz="1100" b="1" dirty="0"/>
              <a:t> Care_2025_v48S1_MU</a:t>
            </a:r>
          </a:p>
          <a:p>
            <a:r>
              <a:rPr lang="en-GB" sz="1100" dirty="0"/>
              <a:t>P196/FIGURE 9.3</a:t>
            </a:r>
          </a:p>
          <a:p>
            <a:endParaRPr lang="en-GB" sz="1100" dirty="0"/>
          </a:p>
          <a:p>
            <a:r>
              <a:rPr lang="fr-FR" sz="1100" b="1" dirty="0"/>
              <a:t>Davies MJ et al. </a:t>
            </a:r>
            <a:r>
              <a:rPr lang="fr-FR" sz="1100" b="1" dirty="0" err="1"/>
              <a:t>Diabetes</a:t>
            </a:r>
            <a:r>
              <a:rPr lang="fr-FR" sz="1100" b="1" dirty="0"/>
              <a:t> Care 2022;45:2753</a:t>
            </a:r>
          </a:p>
          <a:p>
            <a:r>
              <a:rPr lang="fr-FR" sz="1100" dirty="0"/>
              <a:t>P1/CENTRAL FIGURE</a:t>
            </a:r>
          </a:p>
          <a:p>
            <a:endParaRPr lang="fr-FR" sz="1100" dirty="0"/>
          </a:p>
          <a:p>
            <a:r>
              <a:rPr lang="en-GB" sz="1100" b="1" dirty="0"/>
              <a:t>NICE T2D Guidelines 2025-DRAFT</a:t>
            </a:r>
          </a:p>
          <a:p>
            <a:r>
              <a:rPr lang="en-GB" sz="1100" dirty="0"/>
              <a:t>P21/1.8.24; 1.8.26</a:t>
            </a:r>
          </a:p>
          <a:p>
            <a:endParaRPr lang="en-GB" sz="1100" dirty="0"/>
          </a:p>
          <a:p>
            <a:endParaRPr lang="en-GB" sz="11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3C4D137-4C7C-6A22-0399-317DF5F50D0C}"/>
              </a:ext>
            </a:extLst>
          </p:cNvPr>
          <p:cNvCxnSpPr>
            <a:cxnSpLocks/>
            <a:stCxn id="7" idx="3"/>
            <a:endCxn id="5" idx="1"/>
          </p:cNvCxnSpPr>
          <p:nvPr/>
        </p:nvCxnSpPr>
        <p:spPr>
          <a:xfrm flipV="1">
            <a:off x="797719" y="611747"/>
            <a:ext cx="490169" cy="7005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115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885415"/>
            <a:ext cx="5829300" cy="401083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050924"/>
            <a:ext cx="5143500" cy="278145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42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37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13360"/>
            <a:ext cx="1478756" cy="976308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13360"/>
            <a:ext cx="4350544" cy="976308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10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86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872125"/>
            <a:ext cx="5915025" cy="479220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709663"/>
            <a:ext cx="5915025" cy="252010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645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066796"/>
            <a:ext cx="2914650" cy="73096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066796"/>
            <a:ext cx="2914650" cy="73096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475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613362"/>
            <a:ext cx="5915025" cy="222676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824120"/>
            <a:ext cx="2901255" cy="138405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208178"/>
            <a:ext cx="2901255" cy="61895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824120"/>
            <a:ext cx="2915543" cy="138405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208178"/>
            <a:ext cx="2915543" cy="61895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95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511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817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68032"/>
            <a:ext cx="2211884" cy="2688114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658741"/>
            <a:ext cx="3471863" cy="81870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456147"/>
            <a:ext cx="2211884" cy="64029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869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68032"/>
            <a:ext cx="2211884" cy="2688114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658741"/>
            <a:ext cx="3471863" cy="8187013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456147"/>
            <a:ext cx="2211884" cy="64029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415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13362"/>
            <a:ext cx="5915025" cy="222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066796"/>
            <a:ext cx="5915025" cy="7309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0677789"/>
            <a:ext cx="1543050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F1ED65-065F-4B66-882B-041026C99750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10677789"/>
            <a:ext cx="2314575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677789"/>
            <a:ext cx="1543050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E626A9-D078-4360-9F67-8BDC2D67B53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9EA128-27BA-100C-A321-08B514CEAE20}"/>
              </a:ext>
            </a:extLst>
          </p:cNvPr>
          <p:cNvSpPr/>
          <p:nvPr userDrawn="1"/>
        </p:nvSpPr>
        <p:spPr>
          <a:xfrm>
            <a:off x="0" y="0"/>
            <a:ext cx="6858000" cy="11520488"/>
          </a:xfrm>
          <a:prstGeom prst="rect">
            <a:avLst/>
          </a:prstGeom>
          <a:solidFill>
            <a:srgbClr val="DBE9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27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AAFAFD0B-2713-33C8-7C6A-949DF5B1485A}"/>
              </a:ext>
            </a:extLst>
          </p:cNvPr>
          <p:cNvSpPr/>
          <p:nvPr/>
        </p:nvSpPr>
        <p:spPr>
          <a:xfrm>
            <a:off x="162500" y="1600389"/>
            <a:ext cx="6533001" cy="7580355"/>
          </a:xfrm>
          <a:prstGeom prst="roundRect">
            <a:avLst>
              <a:gd name="adj" fmla="val 1478"/>
            </a:avLst>
          </a:prstGeom>
          <a:solidFill>
            <a:schemeClr val="bg1">
              <a:alpha val="85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Century Gothic" panose="020B0502020202020204" pitchFamily="34" charset="0"/>
            </a:endParaRPr>
          </a:p>
        </p:txBody>
      </p:sp>
      <p:sp>
        <p:nvSpPr>
          <p:cNvPr id="2" name="Round Same-side Corner of Rectangle 1">
            <a:extLst>
              <a:ext uri="{FF2B5EF4-FFF2-40B4-BE49-F238E27FC236}">
                <a16:creationId xmlns:a16="http://schemas.microsoft.com/office/drawing/2014/main" id="{83798AB9-C270-96BA-8252-A8E67B187E6A}"/>
              </a:ext>
            </a:extLst>
          </p:cNvPr>
          <p:cNvSpPr/>
          <p:nvPr/>
        </p:nvSpPr>
        <p:spPr>
          <a:xfrm>
            <a:off x="162500" y="1600389"/>
            <a:ext cx="6533001" cy="388391"/>
          </a:xfrm>
          <a:prstGeom prst="round2SameRect">
            <a:avLst>
              <a:gd name="adj1" fmla="val 24585"/>
              <a:gd name="adj2" fmla="val 0"/>
            </a:avLst>
          </a:prstGeom>
          <a:solidFill>
            <a:schemeClr val="tx2">
              <a:lumMod val="10000"/>
              <a:lumOff val="90000"/>
              <a:alpha val="7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Century Gothic" panose="020B0502020202020204" pitchFamily="34" charset="0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D1BEA0A-B101-6B29-F1EB-05064F38B42F}"/>
              </a:ext>
            </a:extLst>
          </p:cNvPr>
          <p:cNvSpPr/>
          <p:nvPr/>
        </p:nvSpPr>
        <p:spPr>
          <a:xfrm>
            <a:off x="162500" y="140428"/>
            <a:ext cx="6533001" cy="1392316"/>
          </a:xfrm>
          <a:prstGeom prst="roundRect">
            <a:avLst>
              <a:gd name="adj" fmla="val 9805"/>
            </a:avLst>
          </a:prstGeom>
          <a:solidFill>
            <a:srgbClr val="FCD3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Century Gothic" panose="020B0502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2FF698A-D14E-A405-0E71-6C4F13BCCDFA}"/>
              </a:ext>
            </a:extLst>
          </p:cNvPr>
          <p:cNvGrpSpPr/>
          <p:nvPr/>
        </p:nvGrpSpPr>
        <p:grpSpPr>
          <a:xfrm>
            <a:off x="662524" y="5969977"/>
            <a:ext cx="6092972" cy="2126714"/>
            <a:chOff x="724515" y="5776303"/>
            <a:chExt cx="6092972" cy="2126714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575F76EB-3A44-BF83-A23C-6054C78C87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3" b="83"/>
            <a:stretch/>
          </p:blipFill>
          <p:spPr>
            <a:xfrm>
              <a:off x="1688693" y="5776303"/>
              <a:ext cx="621740" cy="1988791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80D32CE-7222-0AB1-360C-E24B1746B370}"/>
                </a:ext>
              </a:extLst>
            </p:cNvPr>
            <p:cNvSpPr txBox="1"/>
            <p:nvPr/>
          </p:nvSpPr>
          <p:spPr>
            <a:xfrm>
              <a:off x="757973" y="7524962"/>
              <a:ext cx="1344929" cy="307777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defTabSz="609585"/>
              <a:r>
                <a:rPr lang="en-GB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</a:rPr>
                <a:t>Seek hospital medical attention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8120E5A-9DF7-09AB-20FB-A1F76F9CB402}"/>
                </a:ext>
              </a:extLst>
            </p:cNvPr>
            <p:cNvSpPr txBox="1"/>
            <p:nvPr/>
          </p:nvSpPr>
          <p:spPr>
            <a:xfrm>
              <a:off x="2326312" y="5902887"/>
              <a:ext cx="201277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609585"/>
              <a:r>
                <a:rPr lang="en-GB" sz="1000" b="1" dirty="0">
                  <a:solidFill>
                    <a:srgbClr val="FF9933"/>
                  </a:solidFill>
                  <a:latin typeface="Century Gothic" panose="020B0502020202020204" pitchFamily="34" charset="0"/>
                </a:rPr>
                <a:t>PAUSE</a:t>
              </a:r>
              <a:r>
                <a:rPr lang="en-GB" sz="1000" b="1" baseline="30000" dirty="0">
                  <a:solidFill>
                    <a:srgbClr val="FF9933"/>
                  </a:solidFill>
                  <a:latin typeface="Century Gothic" panose="020B0502020202020204" pitchFamily="34" charset="0"/>
                </a:rPr>
                <a:t>8–10,15</a:t>
              </a:r>
              <a:endPara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0B2646C-E8AB-6497-5CC1-29A77A1B2318}"/>
                </a:ext>
              </a:extLst>
            </p:cNvPr>
            <p:cNvSpPr txBox="1"/>
            <p:nvPr/>
          </p:nvSpPr>
          <p:spPr>
            <a:xfrm>
              <a:off x="724515" y="5898389"/>
              <a:ext cx="1307141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609585"/>
              <a:r>
                <a:rPr lang="en-GB" sz="1000" b="1" dirty="0">
                  <a:solidFill>
                    <a:srgbClr val="EE245C"/>
                  </a:solidFill>
                  <a:latin typeface="Century Gothic" panose="020B0502020202020204" pitchFamily="34" charset="0"/>
                </a:rPr>
                <a:t>STOP</a:t>
              </a:r>
              <a:r>
                <a:rPr lang="en-GB" sz="1000" b="1" baseline="30000" dirty="0">
                  <a:solidFill>
                    <a:srgbClr val="EE245C"/>
                  </a:solidFill>
                  <a:latin typeface="Century Gothic" panose="020B0502020202020204" pitchFamily="34" charset="0"/>
                </a:rPr>
                <a:t>8–10</a:t>
              </a:r>
              <a:endParaRPr lang="en-GB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9" name="Arrow: Right 199">
              <a:extLst>
                <a:ext uri="{FF2B5EF4-FFF2-40B4-BE49-F238E27FC236}">
                  <a16:creationId xmlns:a16="http://schemas.microsoft.com/office/drawing/2014/main" id="{E12F0D54-6B0D-8EB5-4B66-6BA0D0FA017D}"/>
                </a:ext>
              </a:extLst>
            </p:cNvPr>
            <p:cNvSpPr/>
            <p:nvPr/>
          </p:nvSpPr>
          <p:spPr>
            <a:xfrm>
              <a:off x="801771" y="6206772"/>
              <a:ext cx="195110" cy="181437"/>
            </a:xfrm>
            <a:prstGeom prst="rightArrow">
              <a:avLst/>
            </a:prstGeom>
            <a:solidFill>
              <a:srgbClr val="EE245C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09585">
                <a:defRPr/>
              </a:pPr>
              <a:endParaRPr lang="en-GB" sz="2400" b="1" kern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EADC36B-8E09-6E9D-FD42-DE978E013A78}"/>
                </a:ext>
              </a:extLst>
            </p:cNvPr>
            <p:cNvSpPr txBox="1"/>
            <p:nvPr/>
          </p:nvSpPr>
          <p:spPr>
            <a:xfrm>
              <a:off x="2593166" y="6414864"/>
              <a:ext cx="1660478" cy="307777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defTabSz="609585">
                <a:lnSpc>
                  <a:spcPts val="1100"/>
                </a:lnSpc>
              </a:pPr>
              <a:r>
                <a:rPr lang="en-GB" sz="1000" b="1" spc="-3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Condition leading to volume depletion or dehydration 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3380D0F-3C32-D930-B066-8B210964910B}"/>
                </a:ext>
              </a:extLst>
            </p:cNvPr>
            <p:cNvSpPr txBox="1"/>
            <p:nvPr/>
          </p:nvSpPr>
          <p:spPr>
            <a:xfrm>
              <a:off x="2593167" y="6787048"/>
              <a:ext cx="1651982" cy="153888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defTabSz="609585"/>
              <a:r>
                <a:rPr lang="en-GB" sz="1000" b="1" spc="-3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Major surgery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5634424-E49B-21C3-DB11-4C41B35185B5}"/>
                </a:ext>
              </a:extLst>
            </p:cNvPr>
            <p:cNvSpPr txBox="1"/>
            <p:nvPr/>
          </p:nvSpPr>
          <p:spPr>
            <a:xfrm>
              <a:off x="4998566" y="6359641"/>
              <a:ext cx="1634924" cy="751977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defTabSz="609585">
                <a:lnSpc>
                  <a:spcPts val="1100"/>
                </a:lnSpc>
              </a:pPr>
              <a:r>
                <a:rPr lang="en-GB" sz="1000" b="1" spc="-5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Blood ketone levels return to normal and DKA is no longer present (for patients with T2D), normal patterns of eating and drinking are resumed</a:t>
              </a:r>
              <a:r>
                <a:rPr lang="en-PH" sz="1000" b="1" spc="-50" baseline="30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‡</a:t>
              </a:r>
              <a:endParaRPr lang="en-GB" sz="1000" b="1" spc="-5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CC873D4E-BE64-ADB0-C5C9-C29421F84144}"/>
                </a:ext>
              </a:extLst>
            </p:cNvPr>
            <p:cNvSpPr txBox="1"/>
            <p:nvPr/>
          </p:nvSpPr>
          <p:spPr>
            <a:xfrm>
              <a:off x="5001444" y="7155309"/>
              <a:ext cx="1635891" cy="405151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defTabSz="609585">
                <a:lnSpc>
                  <a:spcPts val="1100"/>
                </a:lnSpc>
              </a:pPr>
              <a:r>
                <a:rPr lang="en-GB" sz="1000" b="1" spc="-3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No other contraindications or causes of precipitant </a:t>
              </a:r>
              <a:br>
                <a:rPr lang="en-GB" sz="1000" b="1" spc="-3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</a:br>
              <a:r>
                <a:rPr lang="en-GB" sz="1000" b="1" spc="-3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DKA exist</a:t>
              </a:r>
            </a:p>
          </p:txBody>
        </p:sp>
        <p:sp>
          <p:nvSpPr>
            <p:cNvPr id="38" name="Rectangle: Single Corner Rounded 107">
              <a:extLst>
                <a:ext uri="{FF2B5EF4-FFF2-40B4-BE49-F238E27FC236}">
                  <a16:creationId xmlns:a16="http://schemas.microsoft.com/office/drawing/2014/main" id="{7E4C4AE4-919B-132B-6E3E-968AD2DA39F5}"/>
                </a:ext>
              </a:extLst>
            </p:cNvPr>
            <p:cNvSpPr/>
            <p:nvPr/>
          </p:nvSpPr>
          <p:spPr>
            <a:xfrm rot="10800000">
              <a:off x="764205" y="5864452"/>
              <a:ext cx="978957" cy="274237"/>
            </a:xfrm>
            <a:custGeom>
              <a:avLst/>
              <a:gdLst>
                <a:gd name="connsiteX0" fmla="*/ 0 w 10223995"/>
                <a:gd name="connsiteY0" fmla="*/ 0 h 2482849"/>
                <a:gd name="connsiteX1" fmla="*/ 10001060 w 10223995"/>
                <a:gd name="connsiteY1" fmla="*/ 0 h 2482849"/>
                <a:gd name="connsiteX2" fmla="*/ 10223995 w 10223995"/>
                <a:gd name="connsiteY2" fmla="*/ 222935 h 2482849"/>
                <a:gd name="connsiteX3" fmla="*/ 10223995 w 10223995"/>
                <a:gd name="connsiteY3" fmla="*/ 2482849 h 2482849"/>
                <a:gd name="connsiteX4" fmla="*/ 0 w 10223995"/>
                <a:gd name="connsiteY4" fmla="*/ 2482849 h 2482849"/>
                <a:gd name="connsiteX5" fmla="*/ 0 w 10223995"/>
                <a:gd name="connsiteY5" fmla="*/ 0 h 2482849"/>
                <a:gd name="connsiteX0" fmla="*/ 0 w 10223995"/>
                <a:gd name="connsiteY0" fmla="*/ 2482849 h 2574289"/>
                <a:gd name="connsiteX1" fmla="*/ 0 w 10223995"/>
                <a:gd name="connsiteY1" fmla="*/ 0 h 2574289"/>
                <a:gd name="connsiteX2" fmla="*/ 10001060 w 10223995"/>
                <a:gd name="connsiteY2" fmla="*/ 0 h 2574289"/>
                <a:gd name="connsiteX3" fmla="*/ 10223995 w 10223995"/>
                <a:gd name="connsiteY3" fmla="*/ 222935 h 2574289"/>
                <a:gd name="connsiteX4" fmla="*/ 10223995 w 10223995"/>
                <a:gd name="connsiteY4" fmla="*/ 2482849 h 2574289"/>
                <a:gd name="connsiteX5" fmla="*/ 91440 w 10223995"/>
                <a:gd name="connsiteY5" fmla="*/ 2574289 h 2574289"/>
                <a:gd name="connsiteX0" fmla="*/ 0 w 10223995"/>
                <a:gd name="connsiteY0" fmla="*/ 2482849 h 2482849"/>
                <a:gd name="connsiteX1" fmla="*/ 0 w 10223995"/>
                <a:gd name="connsiteY1" fmla="*/ 0 h 2482849"/>
                <a:gd name="connsiteX2" fmla="*/ 10001060 w 10223995"/>
                <a:gd name="connsiteY2" fmla="*/ 0 h 2482849"/>
                <a:gd name="connsiteX3" fmla="*/ 10223995 w 10223995"/>
                <a:gd name="connsiteY3" fmla="*/ 222935 h 2482849"/>
                <a:gd name="connsiteX4" fmla="*/ 10223995 w 10223995"/>
                <a:gd name="connsiteY4" fmla="*/ 2482849 h 2482849"/>
                <a:gd name="connsiteX0" fmla="*/ 0 w 10223995"/>
                <a:gd name="connsiteY0" fmla="*/ 0 h 2482849"/>
                <a:gd name="connsiteX1" fmla="*/ 10001060 w 10223995"/>
                <a:gd name="connsiteY1" fmla="*/ 0 h 2482849"/>
                <a:gd name="connsiteX2" fmla="*/ 10223995 w 10223995"/>
                <a:gd name="connsiteY2" fmla="*/ 222935 h 2482849"/>
                <a:gd name="connsiteX3" fmla="*/ 10223995 w 10223995"/>
                <a:gd name="connsiteY3" fmla="*/ 2482849 h 2482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223995" h="2482849">
                  <a:moveTo>
                    <a:pt x="0" y="0"/>
                  </a:moveTo>
                  <a:lnTo>
                    <a:pt x="10001060" y="0"/>
                  </a:lnTo>
                  <a:cubicBezTo>
                    <a:pt x="10124184" y="0"/>
                    <a:pt x="10223995" y="99811"/>
                    <a:pt x="10223995" y="222935"/>
                  </a:cubicBezTo>
                  <a:lnTo>
                    <a:pt x="10223995" y="2482849"/>
                  </a:lnTo>
                </a:path>
              </a:pathLst>
            </a:custGeom>
            <a:noFill/>
            <a:ln w="34925" cap="flat">
              <a:solidFill>
                <a:srgbClr val="EE245C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 defTabSz="609585">
                <a:defRPr/>
              </a:pPr>
              <a:endParaRPr lang="en-GB" sz="2400" kern="0">
                <a:solidFill>
                  <a:srgbClr val="51515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159EFB06-7A66-187A-F4AA-8FCACE3549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3" r="353"/>
            <a:stretch/>
          </p:blipFill>
          <p:spPr>
            <a:xfrm>
              <a:off x="4311130" y="5782573"/>
              <a:ext cx="565034" cy="1960052"/>
            </a:xfrm>
            <a:prstGeom prst="rect">
              <a:avLst/>
            </a:prstGeom>
          </p:spPr>
        </p:pic>
        <p:sp>
          <p:nvSpPr>
            <p:cNvPr id="40" name="Rectangle: Single Corner Rounded 107">
              <a:extLst>
                <a:ext uri="{FF2B5EF4-FFF2-40B4-BE49-F238E27FC236}">
                  <a16:creationId xmlns:a16="http://schemas.microsoft.com/office/drawing/2014/main" id="{35069857-C12C-0BEC-D89A-BE2550D62575}"/>
                </a:ext>
              </a:extLst>
            </p:cNvPr>
            <p:cNvSpPr/>
            <p:nvPr/>
          </p:nvSpPr>
          <p:spPr>
            <a:xfrm rot="10800000">
              <a:off x="2345909" y="5857544"/>
              <a:ext cx="978957" cy="274237"/>
            </a:xfrm>
            <a:custGeom>
              <a:avLst/>
              <a:gdLst>
                <a:gd name="connsiteX0" fmla="*/ 0 w 10223995"/>
                <a:gd name="connsiteY0" fmla="*/ 0 h 2482849"/>
                <a:gd name="connsiteX1" fmla="*/ 10001060 w 10223995"/>
                <a:gd name="connsiteY1" fmla="*/ 0 h 2482849"/>
                <a:gd name="connsiteX2" fmla="*/ 10223995 w 10223995"/>
                <a:gd name="connsiteY2" fmla="*/ 222935 h 2482849"/>
                <a:gd name="connsiteX3" fmla="*/ 10223995 w 10223995"/>
                <a:gd name="connsiteY3" fmla="*/ 2482849 h 2482849"/>
                <a:gd name="connsiteX4" fmla="*/ 0 w 10223995"/>
                <a:gd name="connsiteY4" fmla="*/ 2482849 h 2482849"/>
                <a:gd name="connsiteX5" fmla="*/ 0 w 10223995"/>
                <a:gd name="connsiteY5" fmla="*/ 0 h 2482849"/>
                <a:gd name="connsiteX0" fmla="*/ 0 w 10223995"/>
                <a:gd name="connsiteY0" fmla="*/ 2482849 h 2574289"/>
                <a:gd name="connsiteX1" fmla="*/ 0 w 10223995"/>
                <a:gd name="connsiteY1" fmla="*/ 0 h 2574289"/>
                <a:gd name="connsiteX2" fmla="*/ 10001060 w 10223995"/>
                <a:gd name="connsiteY2" fmla="*/ 0 h 2574289"/>
                <a:gd name="connsiteX3" fmla="*/ 10223995 w 10223995"/>
                <a:gd name="connsiteY3" fmla="*/ 222935 h 2574289"/>
                <a:gd name="connsiteX4" fmla="*/ 10223995 w 10223995"/>
                <a:gd name="connsiteY4" fmla="*/ 2482849 h 2574289"/>
                <a:gd name="connsiteX5" fmla="*/ 91440 w 10223995"/>
                <a:gd name="connsiteY5" fmla="*/ 2574289 h 2574289"/>
                <a:gd name="connsiteX0" fmla="*/ 0 w 10223995"/>
                <a:gd name="connsiteY0" fmla="*/ 2482849 h 2482849"/>
                <a:gd name="connsiteX1" fmla="*/ 0 w 10223995"/>
                <a:gd name="connsiteY1" fmla="*/ 0 h 2482849"/>
                <a:gd name="connsiteX2" fmla="*/ 10001060 w 10223995"/>
                <a:gd name="connsiteY2" fmla="*/ 0 h 2482849"/>
                <a:gd name="connsiteX3" fmla="*/ 10223995 w 10223995"/>
                <a:gd name="connsiteY3" fmla="*/ 222935 h 2482849"/>
                <a:gd name="connsiteX4" fmla="*/ 10223995 w 10223995"/>
                <a:gd name="connsiteY4" fmla="*/ 2482849 h 2482849"/>
                <a:gd name="connsiteX0" fmla="*/ 0 w 10223995"/>
                <a:gd name="connsiteY0" fmla="*/ 0 h 2482849"/>
                <a:gd name="connsiteX1" fmla="*/ 10001060 w 10223995"/>
                <a:gd name="connsiteY1" fmla="*/ 0 h 2482849"/>
                <a:gd name="connsiteX2" fmla="*/ 10223995 w 10223995"/>
                <a:gd name="connsiteY2" fmla="*/ 222935 h 2482849"/>
                <a:gd name="connsiteX3" fmla="*/ 10223995 w 10223995"/>
                <a:gd name="connsiteY3" fmla="*/ 2482849 h 2482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223995" h="2482849">
                  <a:moveTo>
                    <a:pt x="0" y="0"/>
                  </a:moveTo>
                  <a:lnTo>
                    <a:pt x="10001060" y="0"/>
                  </a:lnTo>
                  <a:cubicBezTo>
                    <a:pt x="10124184" y="0"/>
                    <a:pt x="10223995" y="99811"/>
                    <a:pt x="10223995" y="222935"/>
                  </a:cubicBezTo>
                  <a:lnTo>
                    <a:pt x="10223995" y="2482849"/>
                  </a:lnTo>
                </a:path>
              </a:pathLst>
            </a:custGeom>
            <a:noFill/>
            <a:ln w="34925" cap="flat">
              <a:solidFill>
                <a:schemeClr val="accent2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 defTabSz="609585">
                <a:defRPr/>
              </a:pPr>
              <a:endParaRPr lang="en-GB" sz="2400" kern="0">
                <a:solidFill>
                  <a:srgbClr val="51515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198543-D72F-ADE0-3DFD-022C0134C30D}"/>
                </a:ext>
              </a:extLst>
            </p:cNvPr>
            <p:cNvSpPr txBox="1"/>
            <p:nvPr/>
          </p:nvSpPr>
          <p:spPr>
            <a:xfrm>
              <a:off x="2593167" y="7005343"/>
              <a:ext cx="1671990" cy="307777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defTabSz="609585">
                <a:lnSpc>
                  <a:spcPts val="1100"/>
                </a:lnSpc>
              </a:pPr>
              <a:r>
                <a:rPr lang="en-GB" sz="1000" b="1" spc="-3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Is undergoing a prolonged period of fasting</a:t>
              </a:r>
            </a:p>
          </p:txBody>
        </p:sp>
        <p:sp>
          <p:nvSpPr>
            <p:cNvPr id="45" name="Arrow: Right 219">
              <a:extLst>
                <a:ext uri="{FF2B5EF4-FFF2-40B4-BE49-F238E27FC236}">
                  <a16:creationId xmlns:a16="http://schemas.microsoft.com/office/drawing/2014/main" id="{2D56E2E8-EFCA-1E92-4637-EE1A11043792}"/>
                </a:ext>
              </a:extLst>
            </p:cNvPr>
            <p:cNvSpPr/>
            <p:nvPr/>
          </p:nvSpPr>
          <p:spPr>
            <a:xfrm>
              <a:off x="2358694" y="6192965"/>
              <a:ext cx="195110" cy="181437"/>
            </a:xfrm>
            <a:prstGeom prst="rightArrow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09585">
                <a:defRPr/>
              </a:pPr>
              <a:endParaRPr lang="en-GB" sz="2400" b="1" kern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6" name="Arrow: Right 220">
              <a:extLst>
                <a:ext uri="{FF2B5EF4-FFF2-40B4-BE49-F238E27FC236}">
                  <a16:creationId xmlns:a16="http://schemas.microsoft.com/office/drawing/2014/main" id="{25FA0310-8F7E-6B18-952E-11E878A39D11}"/>
                </a:ext>
              </a:extLst>
            </p:cNvPr>
            <p:cNvSpPr/>
            <p:nvPr/>
          </p:nvSpPr>
          <p:spPr>
            <a:xfrm>
              <a:off x="2350530" y="6420634"/>
              <a:ext cx="195110" cy="181437"/>
            </a:xfrm>
            <a:prstGeom prst="rightArrow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09585">
                <a:defRPr/>
              </a:pPr>
              <a:endParaRPr lang="en-GB" sz="2400" b="1" kern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7" name="Arrow: Right 221">
              <a:extLst>
                <a:ext uri="{FF2B5EF4-FFF2-40B4-BE49-F238E27FC236}">
                  <a16:creationId xmlns:a16="http://schemas.microsoft.com/office/drawing/2014/main" id="{0F8576BA-2383-8A2B-FB0C-FFEA0392D6DE}"/>
                </a:ext>
              </a:extLst>
            </p:cNvPr>
            <p:cNvSpPr/>
            <p:nvPr/>
          </p:nvSpPr>
          <p:spPr>
            <a:xfrm>
              <a:off x="2350530" y="6791791"/>
              <a:ext cx="195110" cy="181437"/>
            </a:xfrm>
            <a:prstGeom prst="rightArrow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09585">
                <a:defRPr/>
              </a:pPr>
              <a:endParaRPr lang="en-GB" sz="2400" b="1" kern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8" name="Arrow: Right 222">
              <a:extLst>
                <a:ext uri="{FF2B5EF4-FFF2-40B4-BE49-F238E27FC236}">
                  <a16:creationId xmlns:a16="http://schemas.microsoft.com/office/drawing/2014/main" id="{646CC86D-57E6-0B6F-DE91-DF580C6822ED}"/>
                </a:ext>
              </a:extLst>
            </p:cNvPr>
            <p:cNvSpPr/>
            <p:nvPr/>
          </p:nvSpPr>
          <p:spPr>
            <a:xfrm>
              <a:off x="2350530" y="7017337"/>
              <a:ext cx="195110" cy="181437"/>
            </a:xfrm>
            <a:prstGeom prst="rightArrow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09585">
                <a:defRPr/>
              </a:pPr>
              <a:endParaRPr lang="en-GB" sz="2400" b="1" kern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9" name="Rectangle: Single Corner Rounded 107">
              <a:extLst>
                <a:ext uri="{FF2B5EF4-FFF2-40B4-BE49-F238E27FC236}">
                  <a16:creationId xmlns:a16="http://schemas.microsoft.com/office/drawing/2014/main" id="{F98BAE61-268E-D817-093C-0749A36BB2FE}"/>
                </a:ext>
              </a:extLst>
            </p:cNvPr>
            <p:cNvSpPr/>
            <p:nvPr/>
          </p:nvSpPr>
          <p:spPr>
            <a:xfrm rot="10800000">
              <a:off x="4763772" y="5847203"/>
              <a:ext cx="978957" cy="274237"/>
            </a:xfrm>
            <a:custGeom>
              <a:avLst/>
              <a:gdLst>
                <a:gd name="connsiteX0" fmla="*/ 0 w 10223995"/>
                <a:gd name="connsiteY0" fmla="*/ 0 h 2482849"/>
                <a:gd name="connsiteX1" fmla="*/ 10001060 w 10223995"/>
                <a:gd name="connsiteY1" fmla="*/ 0 h 2482849"/>
                <a:gd name="connsiteX2" fmla="*/ 10223995 w 10223995"/>
                <a:gd name="connsiteY2" fmla="*/ 222935 h 2482849"/>
                <a:gd name="connsiteX3" fmla="*/ 10223995 w 10223995"/>
                <a:gd name="connsiteY3" fmla="*/ 2482849 h 2482849"/>
                <a:gd name="connsiteX4" fmla="*/ 0 w 10223995"/>
                <a:gd name="connsiteY4" fmla="*/ 2482849 h 2482849"/>
                <a:gd name="connsiteX5" fmla="*/ 0 w 10223995"/>
                <a:gd name="connsiteY5" fmla="*/ 0 h 2482849"/>
                <a:gd name="connsiteX0" fmla="*/ 0 w 10223995"/>
                <a:gd name="connsiteY0" fmla="*/ 2482849 h 2574289"/>
                <a:gd name="connsiteX1" fmla="*/ 0 w 10223995"/>
                <a:gd name="connsiteY1" fmla="*/ 0 h 2574289"/>
                <a:gd name="connsiteX2" fmla="*/ 10001060 w 10223995"/>
                <a:gd name="connsiteY2" fmla="*/ 0 h 2574289"/>
                <a:gd name="connsiteX3" fmla="*/ 10223995 w 10223995"/>
                <a:gd name="connsiteY3" fmla="*/ 222935 h 2574289"/>
                <a:gd name="connsiteX4" fmla="*/ 10223995 w 10223995"/>
                <a:gd name="connsiteY4" fmla="*/ 2482849 h 2574289"/>
                <a:gd name="connsiteX5" fmla="*/ 91440 w 10223995"/>
                <a:gd name="connsiteY5" fmla="*/ 2574289 h 2574289"/>
                <a:gd name="connsiteX0" fmla="*/ 0 w 10223995"/>
                <a:gd name="connsiteY0" fmla="*/ 2482849 h 2482849"/>
                <a:gd name="connsiteX1" fmla="*/ 0 w 10223995"/>
                <a:gd name="connsiteY1" fmla="*/ 0 h 2482849"/>
                <a:gd name="connsiteX2" fmla="*/ 10001060 w 10223995"/>
                <a:gd name="connsiteY2" fmla="*/ 0 h 2482849"/>
                <a:gd name="connsiteX3" fmla="*/ 10223995 w 10223995"/>
                <a:gd name="connsiteY3" fmla="*/ 222935 h 2482849"/>
                <a:gd name="connsiteX4" fmla="*/ 10223995 w 10223995"/>
                <a:gd name="connsiteY4" fmla="*/ 2482849 h 2482849"/>
                <a:gd name="connsiteX0" fmla="*/ 0 w 10223995"/>
                <a:gd name="connsiteY0" fmla="*/ 0 h 2482849"/>
                <a:gd name="connsiteX1" fmla="*/ 10001060 w 10223995"/>
                <a:gd name="connsiteY1" fmla="*/ 0 h 2482849"/>
                <a:gd name="connsiteX2" fmla="*/ 10223995 w 10223995"/>
                <a:gd name="connsiteY2" fmla="*/ 222935 h 2482849"/>
                <a:gd name="connsiteX3" fmla="*/ 10223995 w 10223995"/>
                <a:gd name="connsiteY3" fmla="*/ 2482849 h 2482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223995" h="2482849">
                  <a:moveTo>
                    <a:pt x="0" y="0"/>
                  </a:moveTo>
                  <a:lnTo>
                    <a:pt x="10001060" y="0"/>
                  </a:lnTo>
                  <a:cubicBezTo>
                    <a:pt x="10124184" y="0"/>
                    <a:pt x="10223995" y="99811"/>
                    <a:pt x="10223995" y="222935"/>
                  </a:cubicBezTo>
                  <a:lnTo>
                    <a:pt x="10223995" y="2482849"/>
                  </a:lnTo>
                </a:path>
              </a:pathLst>
            </a:custGeom>
            <a:noFill/>
            <a:ln w="34925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 defTabSz="609585">
                <a:defRPr/>
              </a:pPr>
              <a:endParaRPr lang="en-GB" sz="2400" kern="0">
                <a:solidFill>
                  <a:srgbClr val="51515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0" name="Arrow: Right 226">
              <a:extLst>
                <a:ext uri="{FF2B5EF4-FFF2-40B4-BE49-F238E27FC236}">
                  <a16:creationId xmlns:a16="http://schemas.microsoft.com/office/drawing/2014/main" id="{0669B257-1D30-5139-7011-7EDDC90DA826}"/>
                </a:ext>
              </a:extLst>
            </p:cNvPr>
            <p:cNvSpPr/>
            <p:nvPr/>
          </p:nvSpPr>
          <p:spPr>
            <a:xfrm>
              <a:off x="4763771" y="7139685"/>
              <a:ext cx="195110" cy="181437"/>
            </a:xfrm>
            <a:prstGeom prst="rightArrow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09585">
                <a:defRPr/>
              </a:pPr>
              <a:endParaRPr lang="en-GB" sz="2400" b="1" kern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DF242F2E-CF1D-1C33-71A7-960E2F5DC43E}"/>
                </a:ext>
              </a:extLst>
            </p:cNvPr>
            <p:cNvSpPr txBox="1"/>
            <p:nvPr/>
          </p:nvSpPr>
          <p:spPr>
            <a:xfrm>
              <a:off x="2350529" y="7454683"/>
              <a:ext cx="1914625" cy="448334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r>
                <a:rPr lang="en-GB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</a:rPr>
                <a:t>Treatment may be restarted when a patient’s condition </a:t>
              </a:r>
              <a:br>
                <a:rPr lang="en-GB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</a:rPr>
              </a:br>
              <a:r>
                <a:rPr lang="en-GB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</a:rPr>
                <a:t>has stabilised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A2E8D89-3B9C-A09C-2772-EE963BA3FB1F}"/>
                </a:ext>
              </a:extLst>
            </p:cNvPr>
            <p:cNvSpPr txBox="1"/>
            <p:nvPr/>
          </p:nvSpPr>
          <p:spPr>
            <a:xfrm>
              <a:off x="4763771" y="7604150"/>
              <a:ext cx="1274528" cy="149401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defTabSz="609585"/>
              <a:r>
                <a:rPr lang="en-GB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</a:rPr>
                <a:t>Treatment restarted</a:t>
              </a:r>
              <a:endParaRPr lang="en-GB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5612DEF6-2078-5F58-3EB4-9B75F17F0815}"/>
                </a:ext>
              </a:extLst>
            </p:cNvPr>
            <p:cNvSpPr txBox="1"/>
            <p:nvPr/>
          </p:nvSpPr>
          <p:spPr>
            <a:xfrm>
              <a:off x="4724948" y="5877778"/>
              <a:ext cx="2092539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609585">
                <a:spcAft>
                  <a:spcPts val="200"/>
                </a:spcAft>
              </a:pPr>
              <a:r>
                <a:rPr lang="en-GB" sz="1000" b="1" dirty="0">
                  <a:solidFill>
                    <a:schemeClr val="accent6"/>
                  </a:solidFill>
                  <a:latin typeface="Century Gothic" panose="020B0502020202020204" pitchFamily="34" charset="0"/>
                </a:rPr>
                <a:t>GO and restart</a:t>
              </a:r>
              <a:r>
                <a:rPr lang="en-GB" sz="1000" b="1" baseline="30000" dirty="0">
                  <a:solidFill>
                    <a:schemeClr val="accent6"/>
                  </a:solidFill>
                  <a:latin typeface="Century Gothic" panose="020B0502020202020204" pitchFamily="34" charset="0"/>
                </a:rPr>
                <a:t>1,4,8–10,16,17</a:t>
              </a:r>
              <a:endParaRPr lang="en-GB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4" name="Arrow: Right 224">
              <a:extLst>
                <a:ext uri="{FF2B5EF4-FFF2-40B4-BE49-F238E27FC236}">
                  <a16:creationId xmlns:a16="http://schemas.microsoft.com/office/drawing/2014/main" id="{A8B7C879-2B1E-34EC-351D-B15B5DD9B879}"/>
                </a:ext>
              </a:extLst>
            </p:cNvPr>
            <p:cNvSpPr/>
            <p:nvPr/>
          </p:nvSpPr>
          <p:spPr>
            <a:xfrm>
              <a:off x="4763771" y="6158063"/>
              <a:ext cx="195110" cy="181437"/>
            </a:xfrm>
            <a:prstGeom prst="rightArrow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09585">
                <a:defRPr/>
              </a:pPr>
              <a:endParaRPr lang="en-GB" sz="2400" b="1" kern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5" name="Arrow: Right 225">
              <a:extLst>
                <a:ext uri="{FF2B5EF4-FFF2-40B4-BE49-F238E27FC236}">
                  <a16:creationId xmlns:a16="http://schemas.microsoft.com/office/drawing/2014/main" id="{BA139ACD-C846-E0EA-09D6-7ACFE9A6F3D1}"/>
                </a:ext>
              </a:extLst>
            </p:cNvPr>
            <p:cNvSpPr/>
            <p:nvPr/>
          </p:nvSpPr>
          <p:spPr>
            <a:xfrm>
              <a:off x="4763771" y="6342321"/>
              <a:ext cx="195110" cy="181437"/>
            </a:xfrm>
            <a:prstGeom prst="rightArrow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09585">
                <a:defRPr/>
              </a:pPr>
              <a:endParaRPr lang="en-GB" sz="2400" b="1" kern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E7325E0E-89C8-5432-DCCB-660F5B07759D}"/>
                </a:ext>
              </a:extLst>
            </p:cNvPr>
            <p:cNvSpPr txBox="1"/>
            <p:nvPr/>
          </p:nvSpPr>
          <p:spPr>
            <a:xfrm>
              <a:off x="2593166" y="6196569"/>
              <a:ext cx="1668642" cy="153888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defTabSz="609585"/>
              <a:r>
                <a:rPr lang="en-GB" sz="1000" b="1" spc="-3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Acute serious medical illness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0D1AA05-DEF2-2335-3430-55C85B8708DC}"/>
                </a:ext>
              </a:extLst>
            </p:cNvPr>
            <p:cNvSpPr txBox="1"/>
            <p:nvPr/>
          </p:nvSpPr>
          <p:spPr>
            <a:xfrm>
              <a:off x="4997553" y="6167690"/>
              <a:ext cx="1725276" cy="148260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defTabSz="609585">
                <a:spcAft>
                  <a:spcPts val="200"/>
                </a:spcAft>
              </a:pPr>
              <a:r>
                <a:rPr lang="en-GB" sz="1000" b="1" spc="-3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Patient's condition stabilised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EBBE1D54-D530-24C4-C588-4455DE8F1322}"/>
                </a:ext>
              </a:extLst>
            </p:cNvPr>
            <p:cNvSpPr txBox="1"/>
            <p:nvPr/>
          </p:nvSpPr>
          <p:spPr>
            <a:xfrm>
              <a:off x="1036243" y="6227127"/>
              <a:ext cx="836183" cy="423193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defTabSz="609585">
                <a:lnSpc>
                  <a:spcPts val="1100"/>
                </a:lnSpc>
              </a:pPr>
              <a:r>
                <a:rPr lang="en-GB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DKA is suspected or diagnosed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7C8ACDAA-EEDD-8539-06FF-BBB1913B4EC3}"/>
              </a:ext>
            </a:extLst>
          </p:cNvPr>
          <p:cNvSpPr txBox="1"/>
          <p:nvPr/>
        </p:nvSpPr>
        <p:spPr>
          <a:xfrm>
            <a:off x="135678" y="11318507"/>
            <a:ext cx="4872011" cy="615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GB" sz="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Date of preparation: January 2026 | SC-CRP-19047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25D12CF-E884-5B0A-30E9-AA5610C2756A}"/>
              </a:ext>
            </a:extLst>
          </p:cNvPr>
          <p:cNvSpPr txBox="1"/>
          <p:nvPr/>
        </p:nvSpPr>
        <p:spPr>
          <a:xfrm>
            <a:off x="134898" y="10260990"/>
            <a:ext cx="6579102" cy="90794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200"/>
              </a:spcAft>
            </a:pPr>
            <a:r>
              <a:rPr lang="en-GB" sz="4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Tablets can be taken with or without food, swallowed whole with water.</a:t>
            </a:r>
            <a:r>
              <a:rPr lang="en-GB" sz="450" b="1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8,9,11</a:t>
            </a:r>
            <a:r>
              <a:rPr lang="en-GB" sz="4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No fasting required with empagliflozin, dapagliflozin or ertugliflozin.</a:t>
            </a:r>
            <a:r>
              <a:rPr lang="en-GB" sz="450" b="1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8,9,11</a:t>
            </a:r>
            <a:r>
              <a:rPr lang="en-GB" sz="4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Canagliflozin is recommended before the first meal of the day.</a:t>
            </a:r>
            <a:r>
              <a:rPr lang="en-GB" sz="450" b="1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10</a:t>
            </a:r>
            <a:r>
              <a:rPr lang="en-GB" sz="4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>
              <a:spcAft>
                <a:spcPts val="200"/>
              </a:spcAft>
            </a:pP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*The glucose-lowering efficacy of empagliflozin is dependent on renal function, and is reduced in patients with an eGFR &lt;45 ml/min/1.73 m</a:t>
            </a:r>
            <a:r>
              <a:rPr lang="en-GB" sz="45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and is likely absent in patients with an eGFR &lt;30 ml/min/1.73 m</a:t>
            </a:r>
            <a:r>
              <a:rPr lang="en-GB" sz="45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45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8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; </a:t>
            </a:r>
            <a:r>
              <a:rPr lang="en-GB" sz="45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†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Typically, no dose adjustment is needed when prescribing an SGLT2 inhibitor in addition to other medication for T2D, such as metformin and DPP-4 inhibitors</a:t>
            </a:r>
            <a:r>
              <a:rPr lang="en-GB" sz="45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12 </a:t>
            </a:r>
            <a:r>
              <a:rPr lang="en-PH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; </a:t>
            </a:r>
            <a:r>
              <a:rPr lang="en-PH" sz="45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‡</a:t>
            </a:r>
            <a:r>
              <a:rPr lang="en-PH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Restarting SGLT2 inhibitor treatment in patients with previous ketoacidosis while on SGLT2 inhibitor treatment is not recommended, unless another clear precipitating factor is identified and resolved</a:t>
            </a:r>
            <a:r>
              <a:rPr lang="en-PH" sz="45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8-11</a:t>
            </a:r>
            <a:endParaRPr lang="en-GB" sz="450" baseline="300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en-GB" sz="4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ACEi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, angiotensin-converting enzyme inhibitor; CKD, chronic kidney disease; CV, cardiovascular; DKA, diabetic ketoacidosis; </a:t>
            </a:r>
            <a:r>
              <a:rPr lang="en-PH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DPP-4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, dipeptidyl peptidase-4; eGFR, estimated glomerular filtration rate; GLP-1 RA, glucagon-like peptide-1 receptor agonist; HF, heart failure; SGLT2, sodium-glucose co-transporter-2; T2D, type 2 diabetes</a:t>
            </a:r>
          </a:p>
          <a:p>
            <a:pPr>
              <a:spcAft>
                <a:spcPts val="200"/>
              </a:spcAft>
            </a:pP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1. American Diabetes Association Professional Practice Committee.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Diabetes Care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2025;48(</a:t>
            </a:r>
            <a:r>
              <a:rPr lang="en-GB" sz="4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Suppl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1):S1; 2. Davies MJ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Diabetes Care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2022;45:2753; 3. National Institute for </a:t>
            </a:r>
            <a:r>
              <a:rPr lang="en-PH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Health and Care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Excellence. Type 2 diabetes in adults: NICE guideline DRAFT (August 2025); 4. Kidney Disease: Improving Global Outcomes (KDIGO) CKD Work Group. </a:t>
            </a:r>
            <a:r>
              <a:rPr lang="en-PH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Kidney Int </a:t>
            </a:r>
            <a:r>
              <a:rPr lang="en-PH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2024;105(Suppl 4S):S117;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5. de Boer IH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Diabetes Care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2022;45:3075; 6. McDonagh TA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</a:t>
            </a:r>
            <a:r>
              <a:rPr lang="en-GB" sz="45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Eur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Heart J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2023;44:3627; 7. McDonagh TA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</a:t>
            </a:r>
            <a:r>
              <a:rPr lang="en-GB" sz="45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Eur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Heart J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2021;42:3599; 8. Boehringer Ingelheim. Jardiance</a:t>
            </a:r>
            <a:r>
              <a:rPr lang="en-GB" sz="45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®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(empagliflozin) summary of product characteristics;  9. AstraZeneca. </a:t>
            </a:r>
            <a:r>
              <a:rPr lang="en-GB" sz="4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Forxiga</a:t>
            </a:r>
            <a:r>
              <a:rPr lang="en-GB" sz="45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®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(dapagliflozin) summary of product characteristics; 10. Janssen International. Invokana</a:t>
            </a:r>
            <a:r>
              <a:rPr lang="en-GB" sz="45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®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(canagliflozin) summary of product characteristics; 11. Merck Sharp &amp; Dohme B.V. </a:t>
            </a:r>
            <a:r>
              <a:rPr lang="en-GB" sz="4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Steglatro</a:t>
            </a:r>
            <a:r>
              <a:rPr lang="en-GB" sz="45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®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(ertugliflozin) summary of product characteristics; 12. Roddick AJ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BMC Nephrol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2023;24:310; 13. Simms-Williams N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BMJ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2024;385:e078242; 14. Anderson JE.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Diabetes </a:t>
            </a:r>
            <a:r>
              <a:rPr lang="en-GB" sz="45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Spectr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2020;33:165; 15. Zurek AM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Diabetes </a:t>
            </a:r>
            <a:r>
              <a:rPr lang="en-GB" sz="45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Spectr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2017;30:137; 16. Yau K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Kidney Int Rep </a:t>
            </a:r>
            <a:r>
              <a:rPr lang="en-PH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2022;7:1463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; 17. Watson KE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Am J Kidney Dis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2022;81:564; 18. Zinman B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N Engl J Med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2015;373:2117; 19. </a:t>
            </a:r>
            <a:r>
              <a:rPr lang="en-GB" sz="4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Wanner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C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N Engl J Med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2016;375:323; 20. Packer M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N Engl J Med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2020;383:1413; 21. The EMPA-KIDNEY Collaborative Group.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 Engl J Med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2025;392:777; 22. Kushner PR </a:t>
            </a:r>
            <a:r>
              <a:rPr lang="en-GB" sz="45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et al. Clin Diabetes </a:t>
            </a:r>
            <a:r>
              <a:rPr lang="en-GB" sz="45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2022;40:401.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84937D7-0498-FB39-A65E-18483537F9ED}"/>
              </a:ext>
            </a:extLst>
          </p:cNvPr>
          <p:cNvSpPr txBox="1"/>
          <p:nvPr/>
        </p:nvSpPr>
        <p:spPr>
          <a:xfrm>
            <a:off x="145182" y="9257925"/>
            <a:ext cx="6567636" cy="919401"/>
          </a:xfrm>
          <a:prstGeom prst="roundRect">
            <a:avLst>
              <a:gd name="adj" fmla="val 13784"/>
            </a:avLst>
          </a:prstGeom>
          <a:solidFill>
            <a:srgbClr val="002D7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As primary care clinicians you are at the heart of care.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You play a key role in supporting treatment adherence, </a:t>
            </a:r>
            <a:b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to improve outcomes for patients with CKD, T2D and/or HF</a:t>
            </a:r>
            <a:r>
              <a:rPr lang="en-GB" sz="1600" b="1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4,22</a:t>
            </a: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FCDEC2C8-CDF6-E10C-2F62-038C2DA8148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1793" t="11935" r="5390" b="10985"/>
          <a:stretch>
            <a:fillRect/>
          </a:stretch>
        </p:blipFill>
        <p:spPr>
          <a:xfrm>
            <a:off x="732621" y="2313761"/>
            <a:ext cx="358456" cy="355735"/>
          </a:xfrm>
          <a:prstGeom prst="ellipse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89AF4C96-455D-77B8-EF15-EB63D728826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0857" t="2087" r="6738" b="5301"/>
          <a:stretch>
            <a:fillRect/>
          </a:stretch>
        </p:blipFill>
        <p:spPr>
          <a:xfrm>
            <a:off x="4235449" y="2268060"/>
            <a:ext cx="355601" cy="360549"/>
          </a:xfrm>
          <a:prstGeom prst="ellipse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7E374F72-125A-2FB8-F0CA-187622201BB4}"/>
              </a:ext>
            </a:extLst>
          </p:cNvPr>
          <p:cNvPicPr>
            <a:picLocks/>
          </p:cNvPicPr>
          <p:nvPr/>
        </p:nvPicPr>
        <p:blipFill rotWithShape="1">
          <a:blip r:embed="rId7"/>
          <a:srcRect t="2281"/>
          <a:stretch>
            <a:fillRect/>
          </a:stretch>
        </p:blipFill>
        <p:spPr>
          <a:xfrm>
            <a:off x="5600721" y="2269368"/>
            <a:ext cx="391004" cy="375050"/>
          </a:xfrm>
          <a:prstGeom prst="ellipse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EADBE1EC-16B8-D591-A8A7-D83C7657105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819" t="2260" r="3573" b="4592"/>
          <a:stretch>
            <a:fillRect/>
          </a:stretch>
        </p:blipFill>
        <p:spPr>
          <a:xfrm>
            <a:off x="3008045" y="2270630"/>
            <a:ext cx="391004" cy="385007"/>
          </a:xfrm>
          <a:prstGeom prst="ellipse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929C2960-D2D3-2B9E-3778-82ED141744D3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10757" t="7879" r="6751" b="7578"/>
          <a:stretch>
            <a:fillRect/>
          </a:stretch>
        </p:blipFill>
        <p:spPr>
          <a:xfrm>
            <a:off x="1921731" y="2284491"/>
            <a:ext cx="357038" cy="385006"/>
          </a:xfrm>
          <a:prstGeom prst="ellipse">
            <a:avLst/>
          </a:prstGeom>
        </p:spPr>
      </p:pic>
      <p:grpSp>
        <p:nvGrpSpPr>
          <p:cNvPr id="68" name="Group 67">
            <a:extLst>
              <a:ext uri="{FF2B5EF4-FFF2-40B4-BE49-F238E27FC236}">
                <a16:creationId xmlns:a16="http://schemas.microsoft.com/office/drawing/2014/main" id="{866E885F-EA65-7963-9A18-B955DD79F3E7}"/>
              </a:ext>
            </a:extLst>
          </p:cNvPr>
          <p:cNvGrpSpPr/>
          <p:nvPr/>
        </p:nvGrpSpPr>
        <p:grpSpPr>
          <a:xfrm>
            <a:off x="404495" y="8510815"/>
            <a:ext cx="6048374" cy="596651"/>
            <a:chOff x="404492" y="8229410"/>
            <a:chExt cx="6048374" cy="596651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595333DF-E092-2FC7-5A39-8FC3952BA263}"/>
                </a:ext>
              </a:extLst>
            </p:cNvPr>
            <p:cNvSpPr txBox="1"/>
            <p:nvPr/>
          </p:nvSpPr>
          <p:spPr>
            <a:xfrm>
              <a:off x="404492" y="8234845"/>
              <a:ext cx="2851453" cy="591216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lIns="36000" tIns="36000" rIns="36000" bIns="36000" anchor="ctr" anchorCtr="0">
              <a:spAutoFit/>
            </a:bodyPr>
            <a:lstStyle/>
            <a:p>
              <a:pPr marL="171450" indent="-171450">
                <a:buClr>
                  <a:srgbClr val="8F3089"/>
                </a:buClr>
                <a:buFont typeface="Arial" panose="020B0604020202020204" pitchFamily="34" charset="0"/>
                <a:buChar char="•"/>
              </a:pPr>
              <a:r>
                <a:rPr lang="en-GB" sz="1000" b="1" dirty="0">
                  <a:solidFill>
                    <a:schemeClr val="accent5"/>
                  </a:solidFill>
                  <a:latin typeface="Century Gothic" panose="020B0502020202020204" pitchFamily="34" charset="0"/>
                </a:rPr>
                <a:t>Explain why they are being prescribed an SGLT2 inhibitor and the importance of adherence to reduce CV and renal risk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C19763D1-3351-492F-7496-917A13791F8F}"/>
                </a:ext>
              </a:extLst>
            </p:cNvPr>
            <p:cNvSpPr txBox="1"/>
            <p:nvPr/>
          </p:nvSpPr>
          <p:spPr>
            <a:xfrm>
              <a:off x="3363335" y="8229410"/>
              <a:ext cx="3089531" cy="59121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lIns="36000" tIns="36000" rIns="36000" bIns="36000" anchor="ctr" anchorCtr="0">
              <a:spAutoFit/>
            </a:bodyPr>
            <a:lstStyle/>
            <a:p>
              <a:pPr marL="171450" indent="-171450">
                <a:buClr>
                  <a:srgbClr val="595959"/>
                </a:buClr>
                <a:buFont typeface="Arial" panose="020B0604020202020204" pitchFamily="34" charset="0"/>
                <a:buChar char="•"/>
              </a:pPr>
              <a:r>
                <a:rPr lang="en-GB" sz="1000" b="1" spc="-2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Provide clear information on possible side effects to look out for, guidance on preventing side effects and when to seek medical advice</a:t>
              </a:r>
            </a:p>
          </p:txBody>
        </p:sp>
      </p:grpSp>
      <p:sp>
        <p:nvSpPr>
          <p:cNvPr id="72" name="TextBox 15">
            <a:extLst>
              <a:ext uri="{FF2B5EF4-FFF2-40B4-BE49-F238E27FC236}">
                <a16:creationId xmlns:a16="http://schemas.microsoft.com/office/drawing/2014/main" id="{057BFB94-808B-7C4D-F316-C12FE5B5CEF7}"/>
              </a:ext>
            </a:extLst>
          </p:cNvPr>
          <p:cNvSpPr txBox="1"/>
          <p:nvPr/>
        </p:nvSpPr>
        <p:spPr>
          <a:xfrm>
            <a:off x="219306" y="1699911"/>
            <a:ext cx="6397289" cy="2308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GB" sz="1700" b="1" spc="10" dirty="0">
                <a:solidFill>
                  <a:srgbClr val="EE245C"/>
                </a:solidFill>
                <a:latin typeface="Century Gothic" panose="020B0502020202020204" pitchFamily="34" charset="0"/>
              </a:rPr>
              <a:t>Practical considerations for SGLT2 inhibitors in primary care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71422B9-8989-3E14-15BF-156B5D5CE077}"/>
              </a:ext>
            </a:extLst>
          </p:cNvPr>
          <p:cNvSpPr txBox="1"/>
          <p:nvPr/>
        </p:nvSpPr>
        <p:spPr>
          <a:xfrm>
            <a:off x="154188" y="3674318"/>
            <a:ext cx="6541312" cy="2000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1300" b="1" spc="-30" dirty="0">
                <a:solidFill>
                  <a:schemeClr val="accent5"/>
                </a:solidFill>
                <a:latin typeface="Century Gothic" panose="020B0502020202020204" pitchFamily="34" charset="0"/>
              </a:rPr>
              <a:t>How do I manage concomitant medications in people with CKD, T2D and/or HF?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FBD045B-2B2A-0F58-6F28-31A57ACFAD28}"/>
              </a:ext>
            </a:extLst>
          </p:cNvPr>
          <p:cNvSpPr txBox="1"/>
          <p:nvPr/>
        </p:nvSpPr>
        <p:spPr>
          <a:xfrm>
            <a:off x="297817" y="3914906"/>
            <a:ext cx="6436341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GB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SGLT2 inhibitors can be used in combination with most other drugs without needing adjustments</a:t>
            </a:r>
            <a:r>
              <a:rPr lang="en-GB" sz="10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8–12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867CA4B-747C-1FB9-4ACE-68DB8B49F73D}"/>
              </a:ext>
            </a:extLst>
          </p:cNvPr>
          <p:cNvCxnSpPr>
            <a:cxnSpLocks/>
          </p:cNvCxnSpPr>
          <p:nvPr/>
        </p:nvCxnSpPr>
        <p:spPr>
          <a:xfrm>
            <a:off x="4436516" y="4148015"/>
            <a:ext cx="17937" cy="1467900"/>
          </a:xfrm>
          <a:prstGeom prst="line">
            <a:avLst/>
          </a:prstGeom>
          <a:ln w="19050">
            <a:solidFill>
              <a:schemeClr val="accent5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0D21BAC7-6295-2586-7073-920E2C4D2C98}"/>
              </a:ext>
            </a:extLst>
          </p:cNvPr>
          <p:cNvCxnSpPr>
            <a:cxnSpLocks/>
          </p:cNvCxnSpPr>
          <p:nvPr/>
        </p:nvCxnSpPr>
        <p:spPr>
          <a:xfrm>
            <a:off x="2445170" y="4148015"/>
            <a:ext cx="14851" cy="1467900"/>
          </a:xfrm>
          <a:prstGeom prst="line">
            <a:avLst/>
          </a:prstGeom>
          <a:ln w="19050">
            <a:solidFill>
              <a:schemeClr val="accent5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1" name="Rectangle: Top Corners Rounded 14">
            <a:extLst>
              <a:ext uri="{FF2B5EF4-FFF2-40B4-BE49-F238E27FC236}">
                <a16:creationId xmlns:a16="http://schemas.microsoft.com/office/drawing/2014/main" id="{8C8F69F9-3133-5401-1DC7-9DAF5AB98514}"/>
              </a:ext>
            </a:extLst>
          </p:cNvPr>
          <p:cNvSpPr/>
          <p:nvPr/>
        </p:nvSpPr>
        <p:spPr>
          <a:xfrm rot="5400000">
            <a:off x="1066813" y="3349701"/>
            <a:ext cx="540000" cy="2091436"/>
          </a:xfrm>
          <a:prstGeom prst="round2Same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: Top Corners Rounded 15">
            <a:extLst>
              <a:ext uri="{FF2B5EF4-FFF2-40B4-BE49-F238E27FC236}">
                <a16:creationId xmlns:a16="http://schemas.microsoft.com/office/drawing/2014/main" id="{FA960914-365D-EB64-EAF9-89A00C094BF5}"/>
              </a:ext>
            </a:extLst>
          </p:cNvPr>
          <p:cNvSpPr/>
          <p:nvPr/>
        </p:nvSpPr>
        <p:spPr>
          <a:xfrm rot="5400000">
            <a:off x="3178266" y="3469810"/>
            <a:ext cx="540000" cy="1851225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: Top Corners Rounded 16">
            <a:extLst>
              <a:ext uri="{FF2B5EF4-FFF2-40B4-BE49-F238E27FC236}">
                <a16:creationId xmlns:a16="http://schemas.microsoft.com/office/drawing/2014/main" id="{B4AC28E6-8EA3-F712-3C66-EB522D18A42C}"/>
              </a:ext>
            </a:extLst>
          </p:cNvPr>
          <p:cNvSpPr/>
          <p:nvPr/>
        </p:nvSpPr>
        <p:spPr>
          <a:xfrm rot="5400000">
            <a:off x="5260713" y="3381792"/>
            <a:ext cx="540000" cy="2027255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F10A96C-691B-FE07-9DDE-769E3E13E616}"/>
              </a:ext>
            </a:extLst>
          </p:cNvPr>
          <p:cNvSpPr txBox="1"/>
          <p:nvPr/>
        </p:nvSpPr>
        <p:spPr>
          <a:xfrm>
            <a:off x="288581" y="3472565"/>
            <a:ext cx="6579102" cy="9233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>
              <a:spcAft>
                <a:spcPts val="200"/>
              </a:spcAft>
            </a:pPr>
            <a:r>
              <a:rPr lang="en-PH" sz="6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Assessment of kidney function is recommended prior to SGLT2 inhibitor initiation and periodically during treatment, i.e. at least annually.</a:t>
            </a:r>
            <a:r>
              <a:rPr lang="en-PH" sz="60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8,10,11</a:t>
            </a:r>
            <a:endParaRPr lang="en-GB" sz="600" baseline="300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A1ED7F7-D510-33C4-4A22-97EEA72BE621}"/>
              </a:ext>
            </a:extLst>
          </p:cNvPr>
          <p:cNvSpPr txBox="1"/>
          <p:nvPr/>
        </p:nvSpPr>
        <p:spPr>
          <a:xfrm>
            <a:off x="305542" y="2689411"/>
            <a:ext cx="1212614" cy="7386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 defTabSz="457211">
              <a:defRPr/>
            </a:pPr>
            <a:r>
              <a:rPr lang="en-GB" sz="1200" b="1" dirty="0">
                <a:solidFill>
                  <a:srgbClr val="498BC9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Once-daily </a:t>
            </a:r>
            <a:br>
              <a:rPr lang="en-GB" sz="1200" b="1" dirty="0">
                <a:solidFill>
                  <a:srgbClr val="498BC9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</a:br>
            <a:r>
              <a:rPr lang="en-GB" sz="1200" b="1" dirty="0">
                <a:solidFill>
                  <a:srgbClr val="498BC9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oral dosing, no titration for most patients</a:t>
            </a:r>
            <a:r>
              <a:rPr lang="en-GB" sz="1200" b="1" baseline="30000" dirty="0">
                <a:solidFill>
                  <a:srgbClr val="498BC9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8,9,11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0AD032F-3EDD-BFAE-7C2E-127B5133BABC}"/>
              </a:ext>
            </a:extLst>
          </p:cNvPr>
          <p:cNvSpPr txBox="1"/>
          <p:nvPr/>
        </p:nvSpPr>
        <p:spPr>
          <a:xfrm>
            <a:off x="3815693" y="2689411"/>
            <a:ext cx="1177341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GB" sz="1200" b="1" dirty="0">
                <a:solidFill>
                  <a:srgbClr val="FF9933"/>
                </a:solidFill>
                <a:latin typeface="Century Gothic" panose="020B0502020202020204" pitchFamily="34" charset="0"/>
                <a:ea typeface="Roboto Black"/>
                <a:cs typeface="Roboto Black"/>
              </a:rPr>
              <a:t>Easily combined </a:t>
            </a:r>
            <a:br>
              <a:rPr lang="en-GB" sz="1200" b="1" dirty="0">
                <a:solidFill>
                  <a:srgbClr val="FF9933"/>
                </a:solidFill>
                <a:latin typeface="Century Gothic" panose="020B0502020202020204" pitchFamily="34" charset="0"/>
                <a:ea typeface="Roboto Black"/>
                <a:cs typeface="Roboto Black"/>
              </a:rPr>
            </a:br>
            <a:r>
              <a:rPr lang="en-GB" sz="1200" b="1" dirty="0">
                <a:solidFill>
                  <a:srgbClr val="FF9933"/>
                </a:solidFill>
                <a:latin typeface="Century Gothic" panose="020B0502020202020204" pitchFamily="34" charset="0"/>
                <a:ea typeface="Roboto Black"/>
                <a:cs typeface="Roboto Black"/>
              </a:rPr>
              <a:t>with other medications</a:t>
            </a:r>
            <a:r>
              <a:rPr lang="en-GB" sz="1200" b="1" baseline="30000" dirty="0">
                <a:solidFill>
                  <a:srgbClr val="FF9933"/>
                </a:solidFill>
                <a:latin typeface="Century Gothic" panose="020B0502020202020204" pitchFamily="34" charset="0"/>
                <a:ea typeface="Roboto Black"/>
                <a:cs typeface="Roboto Black"/>
              </a:rPr>
              <a:t>8–11</a:t>
            </a:r>
            <a:endParaRPr lang="en-GB" sz="1200" b="1" baseline="30000" dirty="0">
              <a:solidFill>
                <a:srgbClr val="FF9933"/>
              </a:solidFill>
              <a:latin typeface="Century Gothic" panose="020B0502020202020204" pitchFamily="34" charset="0"/>
              <a:ea typeface="Roboto Black" panose="02000000000000000000" pitchFamily="2" charset="0"/>
              <a:cs typeface="Roboto Black" panose="02000000000000000000" pitchFamily="2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40EBC1C-A511-A521-5761-1A6F5C495925}"/>
              </a:ext>
            </a:extLst>
          </p:cNvPr>
          <p:cNvSpPr txBox="1"/>
          <p:nvPr/>
        </p:nvSpPr>
        <p:spPr>
          <a:xfrm>
            <a:off x="5119380" y="2689411"/>
            <a:ext cx="1384887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defTabSz="685783">
              <a:defRPr/>
            </a:pPr>
            <a:r>
              <a:rPr lang="en-GB" sz="1200" b="1" dirty="0">
                <a:solidFill>
                  <a:srgbClr val="EE245C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Consistent benefits across special </a:t>
            </a:r>
            <a:br>
              <a:rPr lang="en-GB" sz="1200" b="1" dirty="0">
                <a:solidFill>
                  <a:srgbClr val="EE245C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</a:br>
            <a:r>
              <a:rPr lang="en-GB" sz="1200" b="1" dirty="0">
                <a:solidFill>
                  <a:srgbClr val="EE245C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population subgroups</a:t>
            </a:r>
            <a:r>
              <a:rPr lang="en-GB" sz="1200" b="1" baseline="30000" dirty="0">
                <a:solidFill>
                  <a:srgbClr val="EE245C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8–11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F60FADD-90DE-C1E1-B985-D78DE1EBF123}"/>
              </a:ext>
            </a:extLst>
          </p:cNvPr>
          <p:cNvSpPr txBox="1"/>
          <p:nvPr/>
        </p:nvSpPr>
        <p:spPr>
          <a:xfrm>
            <a:off x="2674815" y="2689411"/>
            <a:ext cx="1057464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GB" sz="1200" b="1" dirty="0">
                <a:solidFill>
                  <a:srgbClr val="002C71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Easy to </a:t>
            </a:r>
            <a:br>
              <a:rPr lang="en-GB" sz="1200" b="1" dirty="0">
                <a:solidFill>
                  <a:srgbClr val="002C71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</a:br>
            <a:r>
              <a:rPr lang="en-GB" sz="1200" b="1" dirty="0">
                <a:solidFill>
                  <a:srgbClr val="002C71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store and administer</a:t>
            </a:r>
            <a:r>
              <a:rPr lang="en-GB" sz="1200" b="1" baseline="30000" dirty="0">
                <a:solidFill>
                  <a:srgbClr val="002C71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8–11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B4ADDF1-010B-ABCD-10F3-110F1D48B8D5}"/>
              </a:ext>
            </a:extLst>
          </p:cNvPr>
          <p:cNvSpPr txBox="1"/>
          <p:nvPr/>
        </p:nvSpPr>
        <p:spPr>
          <a:xfrm>
            <a:off x="1604750" y="2689411"/>
            <a:ext cx="9910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GB" sz="1200" b="1" dirty="0">
                <a:solidFill>
                  <a:srgbClr val="8F3089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With or </a:t>
            </a:r>
            <a:br>
              <a:rPr lang="en-GB" sz="1200" b="1" dirty="0">
                <a:solidFill>
                  <a:srgbClr val="8F3089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</a:br>
            <a:r>
              <a:rPr lang="en-GB" sz="1200" b="1" dirty="0">
                <a:solidFill>
                  <a:srgbClr val="8F3089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without food</a:t>
            </a:r>
            <a:r>
              <a:rPr lang="en-GB" sz="1200" b="1" baseline="30000" dirty="0">
                <a:solidFill>
                  <a:srgbClr val="8F3089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Roboto Black" panose="02000000000000000000" pitchFamily="2" charset="0"/>
              </a:rPr>
              <a:t>8,9,11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8AE0AAF-62C7-F700-A03C-DAE11F08D743}"/>
              </a:ext>
            </a:extLst>
          </p:cNvPr>
          <p:cNvSpPr txBox="1"/>
          <p:nvPr/>
        </p:nvSpPr>
        <p:spPr>
          <a:xfrm>
            <a:off x="162499" y="5761288"/>
            <a:ext cx="6533001" cy="2000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1300" b="1" spc="-20" dirty="0">
                <a:solidFill>
                  <a:schemeClr val="accent5"/>
                </a:solidFill>
                <a:latin typeface="Century Gothic" panose="020B0502020202020204" pitchFamily="34" charset="0"/>
              </a:rPr>
              <a:t>When should I consider pausing or stopping treatment with SGLT2 inhibitors?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579D646-F52A-630E-A8A8-C0C9DE8D0582}"/>
              </a:ext>
            </a:extLst>
          </p:cNvPr>
          <p:cNvSpPr txBox="1"/>
          <p:nvPr/>
        </p:nvSpPr>
        <p:spPr>
          <a:xfrm>
            <a:off x="162498" y="8254801"/>
            <a:ext cx="6533001" cy="2000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1300" b="1" dirty="0">
                <a:solidFill>
                  <a:schemeClr val="accent5"/>
                </a:solidFill>
                <a:latin typeface="Century Gothic" panose="020B0502020202020204" pitchFamily="34" charset="0"/>
              </a:rPr>
              <a:t>How can I manage patient adherence?</a:t>
            </a:r>
            <a:r>
              <a:rPr lang="en-GB" sz="1300" b="1" baseline="30000" dirty="0">
                <a:solidFill>
                  <a:schemeClr val="accent5"/>
                </a:solidFill>
                <a:latin typeface="Century Gothic" panose="020B0502020202020204" pitchFamily="34" charset="0"/>
              </a:rPr>
              <a:t>8,18–21</a:t>
            </a:r>
          </a:p>
        </p:txBody>
      </p:sp>
      <p:pic>
        <p:nvPicPr>
          <p:cNvPr id="99" name="Picture 98">
            <a:extLst>
              <a:ext uri="{FF2B5EF4-FFF2-40B4-BE49-F238E27FC236}">
                <a16:creationId xmlns:a16="http://schemas.microsoft.com/office/drawing/2014/main" id="{CA8B4403-87D8-F93B-9BA8-B242CFDA1BD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11537" y="11236844"/>
            <a:ext cx="697947" cy="211478"/>
          </a:xfrm>
          <a:prstGeom prst="rect">
            <a:avLst/>
          </a:prstGeom>
        </p:spPr>
      </p:pic>
      <p:sp>
        <p:nvSpPr>
          <p:cNvPr id="100" name="TextBox 99">
            <a:extLst>
              <a:ext uri="{FF2B5EF4-FFF2-40B4-BE49-F238E27FC236}">
                <a16:creationId xmlns:a16="http://schemas.microsoft.com/office/drawing/2014/main" id="{F81CB17D-862C-9AD6-946F-7FDA88C02C46}"/>
              </a:ext>
            </a:extLst>
          </p:cNvPr>
          <p:cNvSpPr txBox="1"/>
          <p:nvPr/>
        </p:nvSpPr>
        <p:spPr>
          <a:xfrm>
            <a:off x="154188" y="2028051"/>
            <a:ext cx="6541312" cy="20204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/>
            <a:r>
              <a:rPr lang="en-GB" sz="1300" b="1" dirty="0">
                <a:solidFill>
                  <a:schemeClr val="accent5"/>
                </a:solidFill>
                <a:latin typeface="Century Gothic" panose="020B0502020202020204" pitchFamily="34" charset="0"/>
              </a:rPr>
              <a:t>SGLT2 inhibitors are easy to initiate and maintain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5150EAFD-6F53-6021-8FA8-E95D95C25F71}"/>
              </a:ext>
            </a:extLst>
          </p:cNvPr>
          <p:cNvSpPr txBox="1"/>
          <p:nvPr/>
        </p:nvSpPr>
        <p:spPr>
          <a:xfrm>
            <a:off x="2522708" y="4725426"/>
            <a:ext cx="1861660" cy="830997"/>
          </a:xfrm>
          <a:prstGeom prst="rect">
            <a:avLst/>
          </a:prstGeom>
          <a:noFill/>
        </p:spPr>
        <p:txBody>
          <a:bodyPr wrap="square" lIns="36000" tIns="0" rIns="0" bIns="0">
            <a:spAutoFit/>
          </a:bodyPr>
          <a:lstStyle/>
          <a:p>
            <a:pPr marL="108000" indent="-108000">
              <a:spcAft>
                <a:spcPts val="2100"/>
              </a:spcAft>
              <a:buFont typeface="Arial" panose="020B0604020202020204" pitchFamily="34" charset="0"/>
              <a:buChar char="•"/>
            </a:pPr>
            <a: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Consider lowering dose </a:t>
            </a:r>
            <a:b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of insulin or </a:t>
            </a:r>
            <a:r>
              <a:rPr lang="en-GB" sz="900" b="1" spc="-1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sulphonylurea</a:t>
            </a:r>
            <a: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</a:t>
            </a:r>
            <a:b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if required, to reduce risk </a:t>
            </a:r>
            <a:b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of hypoglycaemia (this is </a:t>
            </a:r>
            <a:b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most relevant if eGFR </a:t>
            </a:r>
            <a:b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&gt;45 ml/min/1.73 m</a:t>
            </a:r>
            <a:r>
              <a:rPr lang="en-GB" sz="900" b="1" spc="-1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2</a:t>
            </a:r>
            <a:r>
              <a:rPr lang="en-GB" sz="900" b="1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)*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ECFBD367-A83B-E1CA-49F6-16569E83B896}"/>
              </a:ext>
            </a:extLst>
          </p:cNvPr>
          <p:cNvSpPr txBox="1"/>
          <p:nvPr/>
        </p:nvSpPr>
        <p:spPr>
          <a:xfrm>
            <a:off x="4542577" y="4725426"/>
            <a:ext cx="2001763" cy="869469"/>
          </a:xfrm>
          <a:prstGeom prst="rect">
            <a:avLst/>
          </a:prstGeom>
          <a:noFill/>
        </p:spPr>
        <p:txBody>
          <a:bodyPr wrap="square" lIns="36000" tIns="0" rIns="0" bIns="0">
            <a:spAutoFit/>
          </a:bodyPr>
          <a:lstStyle/>
          <a:p>
            <a:pPr marL="108000" indent="-108000" defTabSz="609585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GB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Typically, no dose adjustment </a:t>
            </a:r>
            <a:br>
              <a:rPr lang="en-GB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is needed</a:t>
            </a:r>
            <a:r>
              <a:rPr lang="en-GB" sz="9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†</a:t>
            </a:r>
            <a:r>
              <a:rPr lang="en-GB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marL="108000" indent="-108000" defTabSz="609585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GB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Their different mechanisms of action provide additive glycaemic and CV benefits with </a:t>
            </a:r>
            <a:br>
              <a:rPr lang="en-GB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 low risk of hypoglycaemia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99C43227-72E4-0E7A-7C85-4445BFE0742C}"/>
              </a:ext>
            </a:extLst>
          </p:cNvPr>
          <p:cNvSpPr txBox="1"/>
          <p:nvPr/>
        </p:nvSpPr>
        <p:spPr>
          <a:xfrm>
            <a:off x="298123" y="4725426"/>
            <a:ext cx="1861660" cy="630942"/>
          </a:xfrm>
          <a:prstGeom prst="rect">
            <a:avLst/>
          </a:prstGeom>
          <a:noFill/>
        </p:spPr>
        <p:txBody>
          <a:bodyPr wrap="square" lIns="36000" tIns="0" rIns="0" bIns="0">
            <a:spAutoFit/>
          </a:bodyPr>
          <a:lstStyle/>
          <a:p>
            <a:pPr marL="108000" indent="-1080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Monitor volume status by blood pressure measurements </a:t>
            </a:r>
          </a:p>
          <a:p>
            <a:pPr marL="108000" indent="-1080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Check for signs/symptoms </a:t>
            </a:r>
            <a:br>
              <a:rPr lang="en-GB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of hypotension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DA4242C-21A7-1EAF-40C9-9E8CAF3637B2}"/>
              </a:ext>
            </a:extLst>
          </p:cNvPr>
          <p:cNvSpPr txBox="1"/>
          <p:nvPr/>
        </p:nvSpPr>
        <p:spPr>
          <a:xfrm>
            <a:off x="298669" y="4163385"/>
            <a:ext cx="2116493" cy="457048"/>
          </a:xfrm>
          <a:prstGeom prst="rect">
            <a:avLst/>
          </a:prstGeom>
          <a:noFill/>
        </p:spPr>
        <p:txBody>
          <a:bodyPr wrap="square" lIns="36000" tIns="0" rIns="0" bIns="0">
            <a:spAutoFit/>
          </a:bodyPr>
          <a:lstStyle/>
          <a:p>
            <a:pPr>
              <a:lnSpc>
                <a:spcPct val="90000"/>
              </a:lnSpc>
              <a:spcAft>
                <a:spcPts val="900"/>
              </a:spcAft>
            </a:pPr>
            <a:r>
              <a:rPr lang="en-GB" sz="1100" b="1" spc="-30" dirty="0">
                <a:solidFill>
                  <a:schemeClr val="accent5"/>
                </a:solidFill>
                <a:latin typeface="Century Gothic" panose="020B0502020202020204" pitchFamily="34" charset="0"/>
              </a:rPr>
              <a:t>Drugs with a diuretic and/or blood pressure–lowering effect (e.g. loop diuretics or </a:t>
            </a:r>
            <a:r>
              <a:rPr lang="en-GB" sz="1100" b="1" spc="-30" dirty="0" err="1">
                <a:solidFill>
                  <a:schemeClr val="accent5"/>
                </a:solidFill>
                <a:latin typeface="Century Gothic" panose="020B0502020202020204" pitchFamily="34" charset="0"/>
              </a:rPr>
              <a:t>ACEis</a:t>
            </a:r>
            <a:r>
              <a:rPr lang="en-GB" sz="1100" b="1" spc="-30" dirty="0">
                <a:solidFill>
                  <a:schemeClr val="accent5"/>
                </a:solidFill>
                <a:latin typeface="Century Gothic" panose="020B0502020202020204" pitchFamily="34" charset="0"/>
              </a:rPr>
              <a:t>)</a:t>
            </a:r>
            <a:r>
              <a:rPr lang="en-GB" sz="1100" b="1" spc="-30" baseline="30000" dirty="0">
                <a:solidFill>
                  <a:schemeClr val="accent5"/>
                </a:solidFill>
                <a:latin typeface="Century Gothic" panose="020B0502020202020204" pitchFamily="34" charset="0"/>
              </a:rPr>
              <a:t>8–10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D2FA372-DF92-EC1C-2906-1C4752149CA8}"/>
              </a:ext>
            </a:extLst>
          </p:cNvPr>
          <p:cNvSpPr txBox="1"/>
          <p:nvPr/>
        </p:nvSpPr>
        <p:spPr>
          <a:xfrm>
            <a:off x="2522708" y="4248715"/>
            <a:ext cx="1861660" cy="304699"/>
          </a:xfrm>
          <a:prstGeom prst="rect">
            <a:avLst/>
          </a:prstGeom>
          <a:noFill/>
        </p:spPr>
        <p:txBody>
          <a:bodyPr wrap="square" lIns="36000" tIns="0" rIns="0" bIns="0">
            <a:sp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n-GB" sz="1100" b="1" dirty="0">
                <a:solidFill>
                  <a:schemeClr val="accent4"/>
                </a:solidFill>
                <a:latin typeface="Century Gothic" panose="020B0502020202020204" pitchFamily="34" charset="0"/>
              </a:rPr>
              <a:t>Insulin or </a:t>
            </a:r>
            <a:br>
              <a:rPr lang="en-GB" sz="1100" b="1" dirty="0">
                <a:solidFill>
                  <a:schemeClr val="accent4"/>
                </a:solidFill>
                <a:latin typeface="Century Gothic" panose="020B0502020202020204" pitchFamily="34" charset="0"/>
              </a:rPr>
            </a:br>
            <a:r>
              <a:rPr lang="en-GB" sz="1100" b="1" dirty="0">
                <a:solidFill>
                  <a:schemeClr val="accent4"/>
                </a:solidFill>
                <a:latin typeface="Century Gothic" panose="020B0502020202020204" pitchFamily="34" charset="0"/>
              </a:rPr>
              <a:t>sulphonylurea</a:t>
            </a:r>
            <a:r>
              <a:rPr lang="en-GB" sz="1100" b="1" baseline="30000" dirty="0">
                <a:solidFill>
                  <a:schemeClr val="accent4"/>
                </a:solidFill>
                <a:latin typeface="Century Gothic" panose="020B0502020202020204" pitchFamily="34" charset="0"/>
              </a:rPr>
              <a:t>8–10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B91E4EB-E0CF-F5A2-B08B-97BDDB4CFE2C}"/>
              </a:ext>
            </a:extLst>
          </p:cNvPr>
          <p:cNvSpPr txBox="1"/>
          <p:nvPr/>
        </p:nvSpPr>
        <p:spPr>
          <a:xfrm>
            <a:off x="4531555" y="4163382"/>
            <a:ext cx="2054402" cy="457048"/>
          </a:xfrm>
          <a:prstGeom prst="rect">
            <a:avLst/>
          </a:prstGeom>
          <a:noFill/>
        </p:spPr>
        <p:txBody>
          <a:bodyPr wrap="square" lIns="36000" tIns="0" rIns="36000" bIns="0">
            <a:spAutoFit/>
          </a:bodyPr>
          <a:lstStyle/>
          <a:p>
            <a:pPr defTabSz="609585">
              <a:lnSpc>
                <a:spcPct val="90000"/>
              </a:lnSpc>
              <a:spcAft>
                <a:spcPts val="900"/>
              </a:spcAft>
              <a:defRPr/>
            </a:pPr>
            <a:r>
              <a:rPr lang="en-GB" sz="1100" b="1" spc="-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SGLT2 inhibitors in combination with GLP-1 RAs, DPP-4 inhibitors and/or metformin</a:t>
            </a:r>
            <a:r>
              <a:rPr lang="en-GB" sz="1100" b="1" spc="-5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12–14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69AB904-3A37-6F0E-4232-106B5896C55B}"/>
              </a:ext>
            </a:extLst>
          </p:cNvPr>
          <p:cNvSpPr txBox="1"/>
          <p:nvPr/>
        </p:nvSpPr>
        <p:spPr>
          <a:xfrm>
            <a:off x="155466" y="219920"/>
            <a:ext cx="6558534" cy="564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GB" sz="1600" b="1" dirty="0">
                <a:solidFill>
                  <a:srgbClr val="002D72"/>
                </a:solidFill>
                <a:latin typeface="Century Gothic" panose="020B0502020202020204" pitchFamily="34" charset="0"/>
              </a:rPr>
              <a:t>SGLT2 inhibitors are recommended as foundational treatment </a:t>
            </a:r>
            <a:br>
              <a:rPr lang="en-GB" sz="1600" b="1" dirty="0">
                <a:solidFill>
                  <a:srgbClr val="002D72"/>
                </a:solidFill>
                <a:latin typeface="Century Gothic" panose="020B0502020202020204" pitchFamily="34" charset="0"/>
              </a:rPr>
            </a:br>
            <a:r>
              <a:rPr lang="en-GB" sz="1600" b="1" dirty="0">
                <a:solidFill>
                  <a:srgbClr val="002D72"/>
                </a:solidFill>
                <a:latin typeface="Century Gothic" panose="020B0502020202020204" pitchFamily="34" charset="0"/>
              </a:rPr>
              <a:t>for people with CKD, T2D and/or HF</a:t>
            </a:r>
            <a:r>
              <a:rPr lang="en-GB" sz="1600" b="1" baseline="30000" dirty="0">
                <a:solidFill>
                  <a:srgbClr val="002D72"/>
                </a:solidFill>
                <a:latin typeface="Century Gothic" panose="020B0502020202020204" pitchFamily="34" charset="0"/>
              </a:rPr>
              <a:t>1</a:t>
            </a:r>
            <a:r>
              <a:rPr lang="en-PH" sz="1600" baseline="30000" dirty="0">
                <a:solidFill>
                  <a:srgbClr val="002D72"/>
                </a:solidFill>
              </a:rPr>
              <a:t>–</a:t>
            </a:r>
            <a:r>
              <a:rPr lang="en-GB" sz="1600" b="1" baseline="30000" dirty="0">
                <a:solidFill>
                  <a:srgbClr val="002D72"/>
                </a:solidFill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115" name="Rectangle: Rounded Corners 251">
            <a:extLst>
              <a:ext uri="{FF2B5EF4-FFF2-40B4-BE49-F238E27FC236}">
                <a16:creationId xmlns:a16="http://schemas.microsoft.com/office/drawing/2014/main" id="{C52CFBFD-3408-586D-EE71-68062CCAA80F}"/>
              </a:ext>
            </a:extLst>
          </p:cNvPr>
          <p:cNvSpPr/>
          <p:nvPr/>
        </p:nvSpPr>
        <p:spPr>
          <a:xfrm>
            <a:off x="2997587" y="775016"/>
            <a:ext cx="497340" cy="600520"/>
          </a:xfrm>
          <a:prstGeom prst="roundRect">
            <a:avLst/>
          </a:prstGeom>
          <a:solidFill>
            <a:srgbClr val="8F3089"/>
          </a:solidFill>
          <a:ln w="34925" cap="flat">
            <a:solidFill>
              <a:srgbClr val="8F3089"/>
            </a:solidFill>
            <a:prstDash val="solid"/>
            <a:miter/>
          </a:ln>
        </p:spPr>
        <p:txBody>
          <a:bodyPr rtlCol="0" anchor="ctr"/>
          <a:lstStyle/>
          <a:p>
            <a:pPr algn="ctr" defTabSz="609585">
              <a:defRPr/>
            </a:pPr>
            <a:endParaRPr lang="en-GB" sz="2400" kern="0">
              <a:solidFill>
                <a:srgbClr val="515151"/>
              </a:solidFill>
              <a:latin typeface="Century Gothic" panose="020F0302020204030204"/>
            </a:endParaRPr>
          </a:p>
        </p:txBody>
      </p:sp>
      <p:pic>
        <p:nvPicPr>
          <p:cNvPr id="116" name="Graphic 115">
            <a:extLst>
              <a:ext uri="{FF2B5EF4-FFF2-40B4-BE49-F238E27FC236}">
                <a16:creationId xmlns:a16="http://schemas.microsoft.com/office/drawing/2014/main" id="{8A18F891-4FC3-A5BF-14BA-457694829BB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 l="278" r="278"/>
          <a:stretch/>
        </p:blipFill>
        <p:spPr>
          <a:xfrm flipH="1">
            <a:off x="3129259" y="849474"/>
            <a:ext cx="234287" cy="206009"/>
          </a:xfrm>
          <a:prstGeom prst="rect">
            <a:avLst/>
          </a:prstGeom>
        </p:spPr>
      </p:pic>
      <p:sp>
        <p:nvSpPr>
          <p:cNvPr id="117" name="TextBox 116">
            <a:extLst>
              <a:ext uri="{FF2B5EF4-FFF2-40B4-BE49-F238E27FC236}">
                <a16:creationId xmlns:a16="http://schemas.microsoft.com/office/drawing/2014/main" id="{631D568E-F089-F000-1F5A-6DB3324341D1}"/>
              </a:ext>
            </a:extLst>
          </p:cNvPr>
          <p:cNvSpPr txBox="1"/>
          <p:nvPr/>
        </p:nvSpPr>
        <p:spPr>
          <a:xfrm>
            <a:off x="3625285" y="844879"/>
            <a:ext cx="834030" cy="40523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200" b="1" kern="100" dirty="0">
                <a:solidFill>
                  <a:schemeClr val="accent5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Adults </a:t>
            </a:r>
            <a:br>
              <a:rPr lang="en-GB" sz="1200" b="1" kern="100" dirty="0">
                <a:solidFill>
                  <a:schemeClr val="accent5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200" b="1" kern="100" dirty="0">
                <a:solidFill>
                  <a:schemeClr val="accent5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 CKD</a:t>
            </a:r>
            <a:r>
              <a:rPr lang="en-GB" sz="1200" b="1" kern="100" baseline="30000" dirty="0">
                <a:solidFill>
                  <a:schemeClr val="accent5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8,9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1794F12-D6C5-E921-9B3A-39F2EF0A54FB}"/>
              </a:ext>
            </a:extLst>
          </p:cNvPr>
          <p:cNvSpPr txBox="1"/>
          <p:nvPr/>
        </p:nvSpPr>
        <p:spPr>
          <a:xfrm>
            <a:off x="2970465" y="1028649"/>
            <a:ext cx="535103" cy="28924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b="1" kern="100" dirty="0">
                <a:solidFill>
                  <a:schemeClr val="bg1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CKD</a:t>
            </a:r>
            <a:r>
              <a:rPr lang="en-GB" sz="900" b="1" kern="100" dirty="0">
                <a:solidFill>
                  <a:schemeClr val="accent5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GB" sz="900" b="1" kern="100" baseline="30000" dirty="0">
              <a:solidFill>
                <a:schemeClr val="accent5"/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DC7365CF-F573-6FE9-CF4C-A5B56A99F715}"/>
              </a:ext>
            </a:extLst>
          </p:cNvPr>
          <p:cNvSpPr txBox="1"/>
          <p:nvPr/>
        </p:nvSpPr>
        <p:spPr>
          <a:xfrm>
            <a:off x="1067156" y="775019"/>
            <a:ext cx="1491849" cy="61760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200" b="1" kern="100" dirty="0">
                <a:solidFill>
                  <a:srgbClr val="6DA1D2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Adults</a:t>
            </a:r>
            <a:r>
              <a:rPr lang="en-GB" sz="1200" b="1" kern="100" baseline="30000" dirty="0">
                <a:solidFill>
                  <a:srgbClr val="6DA1D2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8–11</a:t>
            </a:r>
            <a:r>
              <a:rPr lang="en-GB" sz="1200" b="1" kern="100" dirty="0">
                <a:solidFill>
                  <a:srgbClr val="6DA1D2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children aged </a:t>
            </a:r>
            <a:br>
              <a:rPr lang="en-GB" sz="1200" b="1" kern="100" dirty="0">
                <a:solidFill>
                  <a:srgbClr val="6DA1D2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200" b="1" kern="100" dirty="0">
                <a:solidFill>
                  <a:srgbClr val="6DA1D2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≥10 years</a:t>
            </a:r>
            <a:r>
              <a:rPr lang="en-GB" sz="1200" b="1" kern="100" baseline="30000" dirty="0">
                <a:solidFill>
                  <a:srgbClr val="6DA1D2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8,9</a:t>
            </a:r>
            <a:r>
              <a:rPr lang="en-GB" sz="1200" b="1" kern="100" dirty="0">
                <a:solidFill>
                  <a:srgbClr val="6DA1D2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with T2D</a:t>
            </a:r>
          </a:p>
        </p:txBody>
      </p:sp>
      <p:sp>
        <p:nvSpPr>
          <p:cNvPr id="123" name="Rectangle: Rounded Corners 245">
            <a:extLst>
              <a:ext uri="{FF2B5EF4-FFF2-40B4-BE49-F238E27FC236}">
                <a16:creationId xmlns:a16="http://schemas.microsoft.com/office/drawing/2014/main" id="{AB0FCE16-1ED3-66C9-7369-346A69EFBB36}"/>
              </a:ext>
            </a:extLst>
          </p:cNvPr>
          <p:cNvSpPr/>
          <p:nvPr/>
        </p:nvSpPr>
        <p:spPr>
          <a:xfrm>
            <a:off x="441420" y="767760"/>
            <a:ext cx="502930" cy="624864"/>
          </a:xfrm>
          <a:prstGeom prst="roundRect">
            <a:avLst/>
          </a:prstGeom>
          <a:solidFill>
            <a:srgbClr val="498BC9"/>
          </a:solidFill>
          <a:ln w="34925" cap="flat">
            <a:solidFill>
              <a:srgbClr val="498BC9"/>
            </a:solidFill>
            <a:prstDash val="solid"/>
            <a:miter/>
          </a:ln>
        </p:spPr>
        <p:txBody>
          <a:bodyPr rtlCol="0" anchor="ctr"/>
          <a:lstStyle/>
          <a:p>
            <a:pPr algn="ctr" defTabSz="609585">
              <a:defRPr/>
            </a:pPr>
            <a:endParaRPr lang="en-GB" sz="2400" kern="0">
              <a:solidFill>
                <a:srgbClr val="515151"/>
              </a:solidFill>
              <a:latin typeface="Century Gothic" panose="020F0302020204030204"/>
            </a:endParaRPr>
          </a:p>
        </p:txBody>
      </p:sp>
      <p:pic>
        <p:nvPicPr>
          <p:cNvPr id="124" name="Graphic 123">
            <a:extLst>
              <a:ext uri="{FF2B5EF4-FFF2-40B4-BE49-F238E27FC236}">
                <a16:creationId xmlns:a16="http://schemas.microsoft.com/office/drawing/2014/main" id="{B42D01B8-114A-C8F1-DE50-594A504CBE51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 l="277" r="277"/>
          <a:stretch>
            <a:fillRect/>
          </a:stretch>
        </p:blipFill>
        <p:spPr>
          <a:xfrm>
            <a:off x="587069" y="849474"/>
            <a:ext cx="211633" cy="177259"/>
          </a:xfrm>
          <a:prstGeom prst="rect">
            <a:avLst/>
          </a:prstGeom>
        </p:spPr>
      </p:pic>
      <p:sp>
        <p:nvSpPr>
          <p:cNvPr id="125" name="TextBox 124">
            <a:extLst>
              <a:ext uri="{FF2B5EF4-FFF2-40B4-BE49-F238E27FC236}">
                <a16:creationId xmlns:a16="http://schemas.microsoft.com/office/drawing/2014/main" id="{3DB62E1D-227B-F4C2-1619-8B0AFE925FB2}"/>
              </a:ext>
            </a:extLst>
          </p:cNvPr>
          <p:cNvSpPr txBox="1"/>
          <p:nvPr/>
        </p:nvSpPr>
        <p:spPr>
          <a:xfrm>
            <a:off x="434642" y="1028649"/>
            <a:ext cx="516486" cy="28924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b="1" kern="100" dirty="0">
                <a:solidFill>
                  <a:schemeClr val="bg1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T2D</a:t>
            </a:r>
          </a:p>
        </p:txBody>
      </p:sp>
      <p:sp>
        <p:nvSpPr>
          <p:cNvPr id="128" name="Rectangle: Rounded Corners 257">
            <a:extLst>
              <a:ext uri="{FF2B5EF4-FFF2-40B4-BE49-F238E27FC236}">
                <a16:creationId xmlns:a16="http://schemas.microsoft.com/office/drawing/2014/main" id="{B2F56A87-797A-4448-4B7A-50E3F1DEAC26}"/>
              </a:ext>
            </a:extLst>
          </p:cNvPr>
          <p:cNvSpPr/>
          <p:nvPr/>
        </p:nvSpPr>
        <p:spPr>
          <a:xfrm>
            <a:off x="4871170" y="785455"/>
            <a:ext cx="489842" cy="608326"/>
          </a:xfrm>
          <a:prstGeom prst="roundRect">
            <a:avLst/>
          </a:prstGeom>
          <a:solidFill>
            <a:srgbClr val="EE245C"/>
          </a:solidFill>
          <a:ln w="34925" cap="flat">
            <a:solidFill>
              <a:srgbClr val="EE245C"/>
            </a:solidFill>
            <a:prstDash val="solid"/>
            <a:miter/>
          </a:ln>
        </p:spPr>
        <p:txBody>
          <a:bodyPr rtlCol="0" anchor="ctr"/>
          <a:lstStyle/>
          <a:p>
            <a:pPr algn="ctr" defTabSz="609585">
              <a:defRPr/>
            </a:pPr>
            <a:endParaRPr lang="en-GB" sz="2400" kern="0">
              <a:solidFill>
                <a:srgbClr val="515151"/>
              </a:solidFill>
              <a:latin typeface="Century Gothic" panose="020F0302020204030204"/>
            </a:endParaRPr>
          </a:p>
        </p:txBody>
      </p:sp>
      <p:pic>
        <p:nvPicPr>
          <p:cNvPr id="129" name="Graphic 128">
            <a:extLst>
              <a:ext uri="{FF2B5EF4-FFF2-40B4-BE49-F238E27FC236}">
                <a16:creationId xmlns:a16="http://schemas.microsoft.com/office/drawing/2014/main" id="{25709DF2-118D-C94B-3AC8-6BD62A4857E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 l="278" r="278"/>
          <a:stretch/>
        </p:blipFill>
        <p:spPr>
          <a:xfrm flipH="1">
            <a:off x="5010961" y="849474"/>
            <a:ext cx="206412" cy="195703"/>
          </a:xfrm>
          <a:prstGeom prst="rect">
            <a:avLst/>
          </a:prstGeom>
        </p:spPr>
      </p:pic>
      <p:sp>
        <p:nvSpPr>
          <p:cNvPr id="130" name="TextBox 129">
            <a:extLst>
              <a:ext uri="{FF2B5EF4-FFF2-40B4-BE49-F238E27FC236}">
                <a16:creationId xmlns:a16="http://schemas.microsoft.com/office/drawing/2014/main" id="{2CE542E1-7AB2-FC6D-4953-1F2BCD2ADF0C}"/>
              </a:ext>
            </a:extLst>
          </p:cNvPr>
          <p:cNvSpPr txBox="1"/>
          <p:nvPr/>
        </p:nvSpPr>
        <p:spPr>
          <a:xfrm>
            <a:off x="5488382" y="775016"/>
            <a:ext cx="1006691" cy="619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200" b="1" kern="100" dirty="0">
                <a:solidFill>
                  <a:srgbClr val="E50A4A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Adults with symptomatic chronic HF</a:t>
            </a:r>
            <a:r>
              <a:rPr lang="en-GB" sz="1200" b="1" kern="100" baseline="30000" dirty="0">
                <a:solidFill>
                  <a:srgbClr val="E50A4A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8,9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A77D27E0-B009-4CD7-9D0D-7A269055F2DA}"/>
              </a:ext>
            </a:extLst>
          </p:cNvPr>
          <p:cNvSpPr txBox="1"/>
          <p:nvPr/>
        </p:nvSpPr>
        <p:spPr>
          <a:xfrm>
            <a:off x="4870778" y="1027902"/>
            <a:ext cx="492218" cy="28999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b="1" kern="100" dirty="0">
                <a:solidFill>
                  <a:schemeClr val="bg1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HF</a:t>
            </a: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B1D49EF1-C56D-5BC5-7B8D-AC368F5DFCBA}"/>
              </a:ext>
            </a:extLst>
          </p:cNvPr>
          <p:cNvGrpSpPr/>
          <p:nvPr/>
        </p:nvGrpSpPr>
        <p:grpSpPr>
          <a:xfrm>
            <a:off x="162498" y="1986625"/>
            <a:ext cx="6533001" cy="6211955"/>
            <a:chOff x="216632" y="1986625"/>
            <a:chExt cx="6369325" cy="6211955"/>
          </a:xfrm>
        </p:grpSpPr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E36BE6D8-3E8C-5840-C8F7-D7F037768935}"/>
                </a:ext>
              </a:extLst>
            </p:cNvPr>
            <p:cNvCxnSpPr>
              <a:cxnSpLocks/>
            </p:cNvCxnSpPr>
            <p:nvPr/>
          </p:nvCxnSpPr>
          <p:spPr>
            <a:xfrm>
              <a:off x="216632" y="3623761"/>
              <a:ext cx="6369325" cy="0"/>
            </a:xfrm>
            <a:prstGeom prst="line">
              <a:avLst/>
            </a:prstGeom>
            <a:ln w="19050">
              <a:solidFill>
                <a:schemeClr val="accent5"/>
              </a:solidFill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54E17151-5786-EF1B-04F7-684E7B21D6F3}"/>
                </a:ext>
              </a:extLst>
            </p:cNvPr>
            <p:cNvCxnSpPr>
              <a:cxnSpLocks/>
            </p:cNvCxnSpPr>
            <p:nvPr/>
          </p:nvCxnSpPr>
          <p:spPr>
            <a:xfrm>
              <a:off x="216632" y="5704762"/>
              <a:ext cx="6369325" cy="0"/>
            </a:xfrm>
            <a:prstGeom prst="line">
              <a:avLst/>
            </a:prstGeom>
            <a:ln w="19050">
              <a:solidFill>
                <a:schemeClr val="accent5"/>
              </a:solidFill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976BC9ED-C56E-06E4-B3FF-C9F544A0C57D}"/>
                </a:ext>
              </a:extLst>
            </p:cNvPr>
            <p:cNvCxnSpPr>
              <a:cxnSpLocks/>
            </p:cNvCxnSpPr>
            <p:nvPr/>
          </p:nvCxnSpPr>
          <p:spPr>
            <a:xfrm>
              <a:off x="216632" y="8198580"/>
              <a:ext cx="6369325" cy="0"/>
            </a:xfrm>
            <a:prstGeom prst="line">
              <a:avLst/>
            </a:prstGeom>
            <a:ln w="19050">
              <a:solidFill>
                <a:schemeClr val="accent5"/>
              </a:solidFill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DBF69F31-A18E-1CDF-EAC1-8C0E48BFDDDB}"/>
                </a:ext>
              </a:extLst>
            </p:cNvPr>
            <p:cNvCxnSpPr>
              <a:cxnSpLocks/>
            </p:cNvCxnSpPr>
            <p:nvPr/>
          </p:nvCxnSpPr>
          <p:spPr>
            <a:xfrm>
              <a:off x="225371" y="1986625"/>
              <a:ext cx="6360586" cy="0"/>
            </a:xfrm>
            <a:prstGeom prst="line">
              <a:avLst/>
            </a:prstGeom>
            <a:ln w="19050">
              <a:solidFill>
                <a:schemeClr val="accent5"/>
              </a:solidFill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pic>
        <p:nvPicPr>
          <p:cNvPr id="138" name="Picture 137">
            <a:extLst>
              <a:ext uri="{FF2B5EF4-FFF2-40B4-BE49-F238E27FC236}">
                <a16:creationId xmlns:a16="http://schemas.microsoft.com/office/drawing/2014/main" id="{67EB18C4-A9E1-FEC8-4069-7C6F1CDAA6A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6" r="686"/>
          <a:stretch/>
        </p:blipFill>
        <p:spPr>
          <a:xfrm>
            <a:off x="220683" y="5976135"/>
            <a:ext cx="424045" cy="1960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599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CCD7870380734EAF375A77CCBDCBBC" ma:contentTypeVersion="7" ma:contentTypeDescription="Create a new document." ma:contentTypeScope="" ma:versionID="f6c4560c9b9855323d14a16873d1d711">
  <xsd:schema xmlns:xsd="http://www.w3.org/2001/XMLSchema" xmlns:xs="http://www.w3.org/2001/XMLSchema" xmlns:p="http://schemas.microsoft.com/office/2006/metadata/properties" xmlns:ns2="b9c666cd-68ab-49b2-af5e-a703108dc81f" targetNamespace="http://schemas.microsoft.com/office/2006/metadata/properties" ma:root="true" ma:fieldsID="79a85169689fad0bad12072efe839a97" ns2:_="">
    <xsd:import namespace="b9c666cd-68ab-49b2-af5e-a703108dc8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c666cd-68ab-49b2-af5e-a703108dc8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7A9050-9849-4C44-B8FE-8DEFCF7AF664}">
  <ds:schemaRefs>
    <ds:schemaRef ds:uri="http://www.w3.org/XML/1998/namespace"/>
    <ds:schemaRef ds:uri="b9c666cd-68ab-49b2-af5e-a703108dc81f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8E92B44-B8E3-4AF2-9B5B-BEF1481393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379731-92E0-4EAB-8E20-C58072296933}">
  <ds:schemaRefs>
    <ds:schemaRef ds:uri="b9c666cd-68ab-49b2-af5e-a703108dc81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bfd0b529-4a04-4616-88d2-531082d94bb8}" enabled="1" method="Standard" siteId="{e1f8af86-ee95-4718-bd0d-375b37366c8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373</TotalTime>
  <Words>1003</Words>
  <Application>Microsoft Macintosh PowerPoint</Application>
  <PresentationFormat>Custom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>Omnicom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Anastasia Khatri (HCG)</dc:creator>
  <cp:lastModifiedBy>Robert Bohlke (Omnicom)</cp:lastModifiedBy>
  <cp:revision>31</cp:revision>
  <dcterms:created xsi:type="dcterms:W3CDTF">2025-11-24T17:17:41Z</dcterms:created>
  <dcterms:modified xsi:type="dcterms:W3CDTF">2026-01-21T09:55:54Z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e19d756-792e-42a1-bcad-4cb9051ddd2d_Enabled">
    <vt:lpwstr>true</vt:lpwstr>
  </property>
  <property fmtid="{D5CDD505-2E9C-101B-9397-08002B2CF9AE}" pid="3" name="MSIP_Label_8e19d756-792e-42a1-bcad-4cb9051ddd2d_SetDate">
    <vt:lpwstr>2025-11-24T17:21:34Z</vt:lpwstr>
  </property>
  <property fmtid="{D5CDD505-2E9C-101B-9397-08002B2CF9AE}" pid="4" name="MSIP_Label_8e19d756-792e-42a1-bcad-4cb9051ddd2d_Method">
    <vt:lpwstr>Standard</vt:lpwstr>
  </property>
  <property fmtid="{D5CDD505-2E9C-101B-9397-08002B2CF9AE}" pid="5" name="MSIP_Label_8e19d756-792e-42a1-bcad-4cb9051ddd2d_Name">
    <vt:lpwstr>Confidential</vt:lpwstr>
  </property>
  <property fmtid="{D5CDD505-2E9C-101B-9397-08002B2CF9AE}" pid="6" name="MSIP_Label_8e19d756-792e-42a1-bcad-4cb9051ddd2d_SiteId">
    <vt:lpwstr>41eb501a-f671-4ce0-a5bf-b64168c3705f</vt:lpwstr>
  </property>
  <property fmtid="{D5CDD505-2E9C-101B-9397-08002B2CF9AE}" pid="7" name="MSIP_Label_8e19d756-792e-42a1-bcad-4cb9051ddd2d_ActionId">
    <vt:lpwstr>d5a9d354-8f32-407c-80f2-1e7ecaec8682</vt:lpwstr>
  </property>
  <property fmtid="{D5CDD505-2E9C-101B-9397-08002B2CF9AE}" pid="8" name="MSIP_Label_8e19d756-792e-42a1-bcad-4cb9051ddd2d_ContentBits">
    <vt:lpwstr>2</vt:lpwstr>
  </property>
  <property fmtid="{D5CDD505-2E9C-101B-9397-08002B2CF9AE}" pid="9" name="MSIP_Label_8e19d756-792e-42a1-bcad-4cb9051ddd2d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Confidential - Not for Public Consumption or Distribution</vt:lpwstr>
  </property>
  <property fmtid="{D5CDD505-2E9C-101B-9397-08002B2CF9AE}" pid="12" name="ContentTypeId">
    <vt:lpwstr>0x0101000FCCD7870380734EAF375A77CCBDCBBC</vt:lpwstr>
  </property>
</Properties>
</file>