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90" r:id="rId3"/>
    <p:sldId id="258" r:id="rId4"/>
    <p:sldId id="288" r:id="rId5"/>
    <p:sldId id="278" r:id="rId6"/>
    <p:sldId id="289" r:id="rId7"/>
    <p:sldId id="286" r:id="rId8"/>
    <p:sldId id="268" r:id="rId9"/>
    <p:sldId id="271" r:id="rId10"/>
    <p:sldId id="263" r:id="rId11"/>
    <p:sldId id="269" r:id="rId12"/>
    <p:sldId id="272" r:id="rId13"/>
    <p:sldId id="270" r:id="rId14"/>
    <p:sldId id="265"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93799" autoAdjust="0"/>
  </p:normalViewPr>
  <p:slideViewPr>
    <p:cSldViewPr snapToGrid="0" snapToObjects="1">
      <p:cViewPr varScale="1">
        <p:scale>
          <a:sx n="82" d="100"/>
          <a:sy n="82" d="100"/>
        </p:scale>
        <p:origin x="987" y="4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C50127-E8BF-4691-9296-709FA356AB64}" type="datetimeFigureOut">
              <a:rPr lang="en-US" smtClean="0"/>
              <a:t>2/28/2019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F21C7C-3DC9-457E-AE68-7A51045F265A}" type="slidenum">
              <a:rPr lang="en-US" smtClean="0"/>
              <a:t>‹#›</a:t>
            </a:fld>
            <a:endParaRPr lang="en-US"/>
          </a:p>
        </p:txBody>
      </p:sp>
    </p:spTree>
    <p:extLst>
      <p:ext uri="{BB962C8B-B14F-4D97-AF65-F5344CB8AC3E}">
        <p14:creationId xmlns:p14="http://schemas.microsoft.com/office/powerpoint/2010/main" val="1065271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You’re child’s love for the person who died is very special. They usually want to share their feelings; they do not want to be told how to feel. They want adults to listen to how they experience loss. Using open-ended questions can help you to hear what your child feels. When talking about the loved one you can ask things like, “What would you like to do for him/her?”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In general, children find ways to cope with sad news. It is important to refrain from using clichés, half-truths, and fairy tales that cannot explain the mystery of death. Lying, or dismissing the topic, leaves too much to their imagination. It may teach the child that we don’t have to be honest when dealing with others. Unhealthy explanations can also create fear, doubt, or anger. Remember, children think literally. Using phrases like “we lost him/her,” “he/she is sleeping with God,” “he/she went on a trip,” or “he/she is watching over you” can be confusing because of the literal meaning of the phrases, and because they do not explain what has happened. Instead, use a phrase like, “____ died. That means her heart stopped beating and her body doesn’t work anymore. She is not with us like she used to be, but we will always remember and love her very much.” This explains literally what happened and how you feel about it. Children need simple, honest answers.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Younger children tend to repeat the same questions, perhaps to assure themselves that the story is still the same. Each time you repeat the story honestly you are allowing the child to understand more deeply. Because you, too, are grieving, you may feel frustrated by this process. Children learn how to cope with their grief from your sincere feelings, actions, and responses to their questions. Do you best to be patient and open, and ask for help when you need 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Each child’s thoughts and feelings are important and must be treated as such. Children are very sensitive to energy levels, moods, tones of voices, and choices of words. They know you are actively listening to them when you make eye contact and respond without judgment.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Don’t expect your child to grieve in an orderly fashion. They generally grieve in shorter bursts, with a wide range of emotions and reactions. They cannot sustain grief in the same way as adults; they grieve, then move away from the pain (and often turn to play). Each child is different and special, even when they are in the same family. The length of time a child grieves and how they show their grief depends on their emotional investment in the situation.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6. Don’t expect your child to grieve in an orderly fashion. They generally grieve in shorter bursts, with a wide range of emotions and reactions. They cannot sustain grief in the same way as adults; they grieve, then move away from the pain (and often turn to play). Each child is different and special, even when they are in the same family. The length of time a child grieves and how they show their grief depends on their emotional investment in the situation.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7. The healing process happens over time. A grieving child is unable to hurry through their emotions and get over it. Just as you will miss your loved one on special occasions like birthdays and holidays, so will your child. If they cannot communicate how they feel verbally, it is possible they will express it in their behavior.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8. Don’t expect your child to grieve in an orderly fashion. They generally grieve in shorter bursts, with a wide range of emotions and reactions. They cannot sustain grief in the same way as adults; they grieve, then move away from the pain (and often turn to play). Each child is different and special, even when they are in the same family. The length of time a child grieves and how they show their grief depends on their emotional investment in the situation.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9. The healing process happens over time. A grieving child is unable to hurry through their emotions and get over it. Just as you will miss your loved one on special occasions like birthdays and holidays, so will your child. If they cannot communicate how they feel verbally, it is possible they will express it in their behavior.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6F21C7C-3DC9-457E-AE68-7A51045F265A}" type="slidenum">
              <a:rPr lang="en-US" smtClean="0"/>
              <a:t>6</a:t>
            </a:fld>
            <a:endParaRPr lang="en-US"/>
          </a:p>
        </p:txBody>
      </p:sp>
    </p:spTree>
    <p:extLst>
      <p:ext uri="{BB962C8B-B14F-4D97-AF65-F5344CB8AC3E}">
        <p14:creationId xmlns:p14="http://schemas.microsoft.com/office/powerpoint/2010/main" val="1196593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216C5678-EE20-4FA5-88E2-6E0BD67A2E26}" type="datetime1">
              <a:rPr lang="en-US" smtClean="0"/>
              <a:t>2/28/2019</a:t>
            </a:fld>
            <a:endParaRPr lang="en-US" dirty="0"/>
          </a:p>
        </p:txBody>
      </p:sp>
      <p:sp>
        <p:nvSpPr>
          <p:cNvPr id="8" name="Slide Number Placeholder 7"/>
          <p:cNvSpPr>
            <a:spLocks noGrp="1"/>
          </p:cNvSpPr>
          <p:nvPr>
            <p:ph type="sldNum" sz="quarter" idx="11"/>
          </p:nvPr>
        </p:nvSpPr>
        <p:spPr/>
        <p:txBody>
          <a:bodyPr/>
          <a:lstStyle/>
          <a:p>
            <a:fld id="{BA9B540C-44DA-4F69-89C9-7C84606640D3}" type="slidenum">
              <a:rPr lang="en-US" smtClean="0"/>
              <a:pPr/>
              <a:t>‹#›</a:t>
            </a:fld>
            <a:endParaRPr lang="en-US" dirty="0"/>
          </a:p>
        </p:txBody>
      </p:sp>
      <p:sp>
        <p:nvSpPr>
          <p:cNvPr id="9" name="Footer Placeholder 8"/>
          <p:cNvSpPr>
            <a:spLocks noGrp="1"/>
          </p:cNvSpPr>
          <p:nvPr>
            <p:ph type="ftr" sz="quarter" idx="12"/>
          </p:nvPr>
        </p:nvSpPr>
        <p:spPr/>
        <p:txBody>
          <a:bodyPr/>
          <a:lstStyle/>
          <a:p>
            <a:r>
              <a:rPr lang="en-US"/>
              <a:t>Footer Text</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051B39-B140-43FE-96DB-472A2B59CE7C}" type="datetime1">
              <a:rPr lang="en-US" smtClean="0"/>
              <a:t>2/28/2019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600BB2-27C5-458B-ABCE-839C88CF47CE}" type="datetime1">
              <a:rPr lang="en-US" smtClean="0"/>
              <a:t>2/28/2019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1D738E-8962-435F-8C43-147B8DD7E819}" type="datetime1">
              <a:rPr lang="en-US" smtClean="0"/>
              <a:t>2/28/2019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CAEA93-55E7-4DA9-90C2-089A26EEFEC4}" type="datetime1">
              <a:rPr lang="en-US" smtClean="0"/>
              <a:t>2/28/2019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4CF3C7-6809-4F39-BD67-A75817BDDE0A}" type="datetime1">
              <a:rPr lang="en-US" smtClean="0"/>
              <a:t>2/28/2019</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F7EAEB24-CE78-465C-A726-91D0868FA48F}" type="datetime1">
              <a:rPr lang="en-US" smtClean="0"/>
              <a:t>2/28/2019</a:t>
            </a:fld>
            <a:endParaRPr lang="en-US"/>
          </a:p>
        </p:txBody>
      </p:sp>
      <p:sp>
        <p:nvSpPr>
          <p:cNvPr id="8" name="Footer Placeholder 7"/>
          <p:cNvSpPr>
            <a:spLocks noGrp="1"/>
          </p:cNvSpPr>
          <p:nvPr>
            <p:ph type="ftr" sz="quarter" idx="11"/>
          </p:nvPr>
        </p:nvSpPr>
        <p:spPr/>
        <p:txBody>
          <a:bodyPr/>
          <a:lstStyle/>
          <a:p>
            <a:r>
              <a:rPr lang="en-US"/>
              <a:t>Footer Text</a:t>
            </a:r>
          </a:p>
        </p:txBody>
      </p:sp>
      <p:sp>
        <p:nvSpPr>
          <p:cNvPr id="9" name="Slide Number Placeholder 8"/>
          <p:cNvSpPr>
            <a:spLocks noGrp="1"/>
          </p:cNvSpPr>
          <p:nvPr>
            <p:ph type="sldNum" sz="quarter" idx="12"/>
          </p:nvPr>
        </p:nvSpPr>
        <p:spPr/>
        <p:txBody>
          <a:bodyPr/>
          <a:lstStyle/>
          <a:p>
            <a:fld id="{BA9B540C-44DA-4F69-89C9-7C84606640D3}" type="slidenum">
              <a:rPr lang="en-US" smtClean="0"/>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0BAADF0-1749-4E8B-9691-B44A5F8C0895}" type="datetime1">
              <a:rPr lang="en-US" smtClean="0"/>
              <a:t>2/28/2019</a:t>
            </a:fld>
            <a:endParaRPr lang="en-US"/>
          </a:p>
        </p:txBody>
      </p:sp>
      <p:sp>
        <p:nvSpPr>
          <p:cNvPr id="4" name="Footer Placeholder 3"/>
          <p:cNvSpPr>
            <a:spLocks noGrp="1"/>
          </p:cNvSpPr>
          <p:nvPr>
            <p:ph type="ftr" sz="quarter" idx="11"/>
          </p:nvPr>
        </p:nvSpPr>
        <p:spPr/>
        <p:txBody>
          <a:bodyPr/>
          <a:lstStyle/>
          <a:p>
            <a:r>
              <a:rPr lang="en-US"/>
              <a:t>Footer Text</a:t>
            </a:r>
          </a:p>
        </p:txBody>
      </p:sp>
      <p:sp>
        <p:nvSpPr>
          <p:cNvPr id="5" name="Slide Number Placeholder 4"/>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AF628A-A867-4937-BBE5-207DB6F9C51A}" type="datetime1">
              <a:rPr lang="en-US" smtClean="0"/>
              <a:t>2/28/2019</a:t>
            </a:fld>
            <a:endParaRPr lang="en-US"/>
          </a:p>
        </p:txBody>
      </p:sp>
      <p:sp>
        <p:nvSpPr>
          <p:cNvPr id="3" name="Footer Placeholder 2"/>
          <p:cNvSpPr>
            <a:spLocks noGrp="1"/>
          </p:cNvSpPr>
          <p:nvPr>
            <p:ph type="ftr" sz="quarter" idx="11"/>
          </p:nvPr>
        </p:nvSpPr>
        <p:spPr/>
        <p:txBody>
          <a:bodyPr/>
          <a:lstStyle/>
          <a:p>
            <a:r>
              <a:rPr lang="en-US"/>
              <a:t>Footer Text</a:t>
            </a:r>
          </a:p>
        </p:txBody>
      </p:sp>
      <p:sp>
        <p:nvSpPr>
          <p:cNvPr id="4" name="Slide Number Placeholder 3"/>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8BBB94-68E6-4675-A946-F1C5994EDBD7}" type="datetime1">
              <a:rPr lang="en-US" smtClean="0"/>
              <a:t>2/28/2019</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3B8377-21E3-4835-B75D-4E2847E2750F}" type="datetime1">
              <a:rPr lang="en-US" smtClean="0"/>
              <a:t>2/28/2019</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B0C4986D-6BE9-4264-908F-02DB36FD8D6C}" type="datetime1">
              <a:rPr lang="en-US" smtClean="0"/>
              <a:t>2/28/2019</a:t>
            </a:fld>
            <a:endParaRPr lang="en-US" dirty="0"/>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r>
              <a:rPr lang="en-US"/>
              <a:t>Footer Text</a:t>
            </a:r>
            <a:endParaRPr lang="en-US" dirty="0"/>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BA9B540C-44DA-4F69-89C9-7C84606640D3}" type="slidenum">
              <a:rPr lang="en-US" smtClean="0"/>
              <a:pPr/>
              <a:t>‹#›</a:t>
            </a:fld>
            <a:endParaRPr lang="en-US" dirty="0"/>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xml"/><Relationship Id="rId5" Type="http://schemas.openxmlformats.org/officeDocument/2006/relationships/hyperlink" Target="https://openclipart.org/detail/184891/buddha" TargetMode="Externa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taka.co.jp/tada/detail.php?id=1244&amp;cid=4&amp;cid2=9"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lingsandarrowsofoutrageousfortune.wordpress.com/2012/02/23/grief-triggers/" TargetMode="External"/><Relationship Id="rId2" Type="http://schemas.openxmlformats.org/officeDocument/2006/relationships/image" Target="../media/image7.gif"/><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tarathip.blogspot.com/2009/04/blog-post.html" TargetMode="External"/><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hyperlink" Target="https://creativecommons.org/licenses/by-nc/3.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228" y="1371600"/>
            <a:ext cx="8490857" cy="3976299"/>
          </a:xfrm>
        </p:spPr>
        <p:txBody>
          <a:bodyPr/>
          <a:lstStyle/>
          <a:p>
            <a:r>
              <a:rPr lang="en-US" sz="8800" dirty="0"/>
              <a:t> </a:t>
            </a:r>
          </a:p>
        </p:txBody>
      </p:sp>
      <p:sp>
        <p:nvSpPr>
          <p:cNvPr id="3" name="Text Placeholder 2"/>
          <p:cNvSpPr>
            <a:spLocks noGrp="1"/>
          </p:cNvSpPr>
          <p:nvPr>
            <p:ph type="body" idx="1"/>
          </p:nvPr>
        </p:nvSpPr>
        <p:spPr>
          <a:xfrm>
            <a:off x="700763" y="5385392"/>
            <a:ext cx="7772400" cy="587062"/>
          </a:xfrm>
        </p:spPr>
        <p:txBody>
          <a:bodyPr>
            <a:normAutofit fontScale="47500" lnSpcReduction="20000"/>
          </a:bodyPr>
          <a:lstStyle/>
          <a:p>
            <a:r>
              <a:rPr lang="en-US" sz="3600" dirty="0"/>
              <a:t>Michele A. Haynam, LPC</a:t>
            </a:r>
          </a:p>
          <a:p>
            <a:r>
              <a:rPr lang="en-US" sz="3600" dirty="0"/>
              <a:t>February 28, 2019</a:t>
            </a:r>
          </a:p>
        </p:txBody>
      </p:sp>
      <p:grpSp>
        <p:nvGrpSpPr>
          <p:cNvPr id="4" name="Group 3">
            <a:extLst>
              <a:ext uri="{FF2B5EF4-FFF2-40B4-BE49-F238E27FC236}">
                <a16:creationId xmlns:a16="http://schemas.microsoft.com/office/drawing/2014/main" id="{5D0E3371-C2DC-4AF0-A3A8-AD28EF5E0CBF}"/>
              </a:ext>
            </a:extLst>
          </p:cNvPr>
          <p:cNvGrpSpPr/>
          <p:nvPr/>
        </p:nvGrpSpPr>
        <p:grpSpPr>
          <a:xfrm>
            <a:off x="915117" y="227234"/>
            <a:ext cx="7307580" cy="654684"/>
            <a:chOff x="0" y="0"/>
            <a:chExt cx="7307580" cy="654843"/>
          </a:xfrm>
        </p:grpSpPr>
        <p:pic>
          <p:nvPicPr>
            <p:cNvPr id="5" name="Picture 4">
              <a:extLst>
                <a:ext uri="{FF2B5EF4-FFF2-40B4-BE49-F238E27FC236}">
                  <a16:creationId xmlns:a16="http://schemas.microsoft.com/office/drawing/2014/main" id="{D2D94FF7-4A48-48D3-AAD5-159926A749B5}"/>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4739" b="90048"/>
            <a:stretch/>
          </p:blipFill>
          <p:spPr>
            <a:xfrm>
              <a:off x="0" y="238709"/>
              <a:ext cx="7307580" cy="210872"/>
            </a:xfrm>
            <a:prstGeom prst="rect">
              <a:avLst/>
            </a:prstGeom>
          </p:spPr>
        </p:pic>
        <p:sp>
          <p:nvSpPr>
            <p:cNvPr id="6" name="Rectangle 5">
              <a:extLst>
                <a:ext uri="{FF2B5EF4-FFF2-40B4-BE49-F238E27FC236}">
                  <a16:creationId xmlns:a16="http://schemas.microsoft.com/office/drawing/2014/main" id="{D13E60E2-3EBC-4C1C-B2F4-A171125E4596}"/>
                </a:ext>
              </a:extLst>
            </p:cNvPr>
            <p:cNvSpPr/>
            <p:nvPr/>
          </p:nvSpPr>
          <p:spPr>
            <a:xfrm>
              <a:off x="2827020" y="176791"/>
              <a:ext cx="1912621" cy="36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7" name="Picture 6">
              <a:extLst>
                <a:ext uri="{FF2B5EF4-FFF2-40B4-BE49-F238E27FC236}">
                  <a16:creationId xmlns:a16="http://schemas.microsoft.com/office/drawing/2014/main" id="{A89A234C-957D-48AB-92D7-19469FD27F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913219" y="0"/>
              <a:ext cx="1702121" cy="654843"/>
            </a:xfrm>
            <a:prstGeom prst="rect">
              <a:avLst/>
            </a:prstGeom>
          </p:spPr>
        </p:pic>
      </p:grpSp>
      <p:sp>
        <p:nvSpPr>
          <p:cNvPr id="8" name="TextBox 7">
            <a:extLst>
              <a:ext uri="{FF2B5EF4-FFF2-40B4-BE49-F238E27FC236}">
                <a16:creationId xmlns:a16="http://schemas.microsoft.com/office/drawing/2014/main" id="{04B89C1E-5146-415D-AE62-6153E01275D1}"/>
              </a:ext>
            </a:extLst>
          </p:cNvPr>
          <p:cNvSpPr txBox="1"/>
          <p:nvPr/>
        </p:nvSpPr>
        <p:spPr>
          <a:xfrm>
            <a:off x="670837" y="6073462"/>
            <a:ext cx="7757160" cy="246380"/>
          </a:xfrm>
          <a:prstGeom prst="rect">
            <a:avLst/>
          </a:prstGeom>
          <a:noFill/>
        </p:spPr>
        <p:txBody>
          <a:bodyPr wrap="square" rtlCol="0">
            <a:spAutoFit/>
          </a:bodyPr>
          <a:lstStyle/>
          <a:p>
            <a:pPr marL="0" marR="0" algn="ctr">
              <a:spcBef>
                <a:spcPts val="0"/>
              </a:spcBef>
              <a:spcAft>
                <a:spcPts val="0"/>
              </a:spcAft>
            </a:pPr>
            <a:r>
              <a:rPr lang="en-US" sz="1050" i="1" kern="1200" spc="100" dirty="0">
                <a:solidFill>
                  <a:srgbClr val="656467"/>
                </a:solidFill>
                <a:effectLst/>
                <a:latin typeface="Gill Sans MT"/>
                <a:ea typeface="游明朝"/>
                <a:cs typeface="Times New Roman"/>
              </a:rPr>
              <a:t>Dedicated to the Craft of Individual, Couples, Family and Group Therapy</a:t>
            </a:r>
            <a:endParaRPr lang="en-US" sz="1200" dirty="0">
              <a:effectLst/>
              <a:latin typeface="Times New Roman"/>
              <a:ea typeface="游明朝"/>
            </a:endParaRPr>
          </a:p>
        </p:txBody>
      </p:sp>
      <p:sp>
        <p:nvSpPr>
          <p:cNvPr id="9" name="TextBox 8">
            <a:extLst>
              <a:ext uri="{FF2B5EF4-FFF2-40B4-BE49-F238E27FC236}">
                <a16:creationId xmlns:a16="http://schemas.microsoft.com/office/drawing/2014/main" id="{F6D558AB-9D8D-41B4-868A-2639D27788BA}"/>
              </a:ext>
            </a:extLst>
          </p:cNvPr>
          <p:cNvSpPr txBox="1"/>
          <p:nvPr/>
        </p:nvSpPr>
        <p:spPr>
          <a:xfrm rot="10800000" flipV="1">
            <a:off x="1028700" y="6319842"/>
            <a:ext cx="7399297" cy="138500"/>
          </a:xfrm>
          <a:prstGeom prst="rect">
            <a:avLst/>
          </a:prstGeom>
          <a:noFill/>
        </p:spPr>
        <p:txBody>
          <a:bodyPr wrap="square" lIns="0" tIns="0" rIns="0" bIns="0" rtlCol="0">
            <a:spAutoFit/>
          </a:bodyPr>
          <a:lstStyle/>
          <a:p>
            <a:pPr marL="0" marR="0">
              <a:spcBef>
                <a:spcPts val="0"/>
              </a:spcBef>
              <a:spcAft>
                <a:spcPts val="0"/>
              </a:spcAft>
            </a:pPr>
            <a:r>
              <a:rPr lang="en-US" sz="800" kern="1200" dirty="0">
                <a:solidFill>
                  <a:srgbClr val="656467"/>
                </a:solidFill>
                <a:effectLst/>
                <a:latin typeface="Gill Sans MT"/>
                <a:ea typeface="游明朝"/>
                <a:cs typeface="Times New Roman"/>
              </a:rPr>
              <a:t>11713 Jefferson Ave, Newport News, VA 23662                                              757.503.2819                                                                              </a:t>
            </a:r>
            <a:r>
              <a:rPr lang="en-US" sz="800" kern="1200" dirty="0" err="1">
                <a:solidFill>
                  <a:srgbClr val="0075C1"/>
                </a:solidFill>
                <a:effectLst/>
                <a:latin typeface="Gill Sans MT"/>
                <a:ea typeface="游明朝"/>
                <a:cs typeface="Times New Roman"/>
              </a:rPr>
              <a:t>a</a:t>
            </a:r>
            <a:r>
              <a:rPr lang="en-US" sz="900" kern="1200" dirty="0" err="1">
                <a:solidFill>
                  <a:srgbClr val="0075C1"/>
                </a:solidFill>
                <a:effectLst/>
                <a:latin typeface="Gill Sans MT"/>
                <a:ea typeface="游明朝"/>
                <a:cs typeface="Times New Roman"/>
              </a:rPr>
              <a:t>rtisancounseling.com</a:t>
            </a:r>
            <a:endParaRPr lang="en-US" sz="1200" dirty="0">
              <a:effectLst/>
              <a:latin typeface="Times New Roman"/>
              <a:ea typeface="游明朝"/>
            </a:endParaRPr>
          </a:p>
        </p:txBody>
      </p:sp>
      <p:cxnSp>
        <p:nvCxnSpPr>
          <p:cNvPr id="10" name="Straight Connector 9">
            <a:extLst>
              <a:ext uri="{FF2B5EF4-FFF2-40B4-BE49-F238E27FC236}">
                <a16:creationId xmlns:a16="http://schemas.microsoft.com/office/drawing/2014/main" id="{18A89CEA-B921-4797-ADA3-FE286639F87A}"/>
              </a:ext>
            </a:extLst>
          </p:cNvPr>
          <p:cNvCxnSpPr>
            <a:cxnSpLocks/>
          </p:cNvCxnSpPr>
          <p:nvPr/>
        </p:nvCxnSpPr>
        <p:spPr>
          <a:xfrm>
            <a:off x="915117" y="6319842"/>
            <a:ext cx="7307580" cy="9224"/>
          </a:xfrm>
          <a:prstGeom prst="line">
            <a:avLst/>
          </a:prstGeom>
          <a:ln>
            <a:solidFill>
              <a:srgbClr val="0075C1"/>
            </a:solidFill>
          </a:ln>
        </p:spPr>
        <p:style>
          <a:lnRef idx="1">
            <a:schemeClr val="accent1"/>
          </a:lnRef>
          <a:fillRef idx="0">
            <a:schemeClr val="accent1"/>
          </a:fillRef>
          <a:effectRef idx="0">
            <a:schemeClr val="accent1"/>
          </a:effectRef>
          <a:fontRef idx="minor">
            <a:schemeClr val="tx1"/>
          </a:fontRef>
        </p:style>
      </p:cxnSp>
      <p:pic>
        <p:nvPicPr>
          <p:cNvPr id="1026" name="Picture 2" descr="Winks from GOD!">
            <a:extLst>
              <a:ext uri="{FF2B5EF4-FFF2-40B4-BE49-F238E27FC236}">
                <a16:creationId xmlns:a16="http://schemas.microsoft.com/office/drawing/2014/main" id="{58EC8945-0C79-45AB-BBA2-825CA7F37E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2475" y="1403621"/>
            <a:ext cx="2544362" cy="149083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7FE56A5-B934-4E1F-A9AC-25CA2A139675}"/>
              </a:ext>
            </a:extLst>
          </p:cNvPr>
          <p:cNvSpPr txBox="1"/>
          <p:nvPr/>
        </p:nvSpPr>
        <p:spPr>
          <a:xfrm>
            <a:off x="915117" y="4408714"/>
            <a:ext cx="7307579" cy="769441"/>
          </a:xfrm>
          <a:prstGeom prst="rect">
            <a:avLst/>
          </a:prstGeom>
          <a:noFill/>
        </p:spPr>
        <p:txBody>
          <a:bodyPr wrap="square" rtlCol="0">
            <a:spAutoFit/>
          </a:bodyPr>
          <a:lstStyle/>
          <a:p>
            <a:pPr algn="ctr"/>
            <a:r>
              <a:rPr lang="en-US" sz="4400" b="1" dirty="0">
                <a:latin typeface="+mj-lt"/>
              </a:rPr>
              <a:t>HELPING CHILDREN COPE</a:t>
            </a:r>
          </a:p>
        </p:txBody>
      </p:sp>
    </p:spTree>
    <p:extLst>
      <p:ext uri="{BB962C8B-B14F-4D97-AF65-F5344CB8AC3E}">
        <p14:creationId xmlns:p14="http://schemas.microsoft.com/office/powerpoint/2010/main" val="1973406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75999"/>
            <a:ext cx="8229600" cy="869950"/>
          </a:xfrm>
        </p:spPr>
        <p:txBody>
          <a:bodyPr/>
          <a:lstStyle/>
          <a:p>
            <a:r>
              <a:rPr lang="en-US" dirty="0"/>
              <a:t>Ages 6-9 (Reassure)</a:t>
            </a:r>
          </a:p>
        </p:txBody>
      </p:sp>
      <p:sp>
        <p:nvSpPr>
          <p:cNvPr id="3" name="Content Placeholder 2"/>
          <p:cNvSpPr>
            <a:spLocks noGrp="1"/>
          </p:cNvSpPr>
          <p:nvPr>
            <p:ph idx="1"/>
          </p:nvPr>
        </p:nvSpPr>
        <p:spPr>
          <a:xfrm>
            <a:off x="457200" y="1462280"/>
            <a:ext cx="8229600" cy="4728285"/>
          </a:xfrm>
        </p:spPr>
        <p:txBody>
          <a:bodyPr>
            <a:normAutofit fontScale="77500" lnSpcReduction="20000"/>
          </a:bodyPr>
          <a:lstStyle/>
          <a:p>
            <a:endParaRPr lang="en-US" dirty="0"/>
          </a:p>
          <a:p>
            <a:r>
              <a:rPr lang="en-US" sz="2900" dirty="0"/>
              <a:t>Meet your child where they are at!</a:t>
            </a:r>
          </a:p>
          <a:p>
            <a:r>
              <a:rPr lang="en-US" sz="2900" dirty="0"/>
              <a:t>May demonstrate fear of their own death</a:t>
            </a:r>
          </a:p>
          <a:p>
            <a:r>
              <a:rPr lang="en-US" sz="2900" b="1" dirty="0"/>
              <a:t>Their reactions can include crying, anxiety, or an unwillingness to talk about the death. Because they are just beginning their development of the concept of death and dying, they rely on your compassion and reassurance to let them know they are all right.</a:t>
            </a:r>
          </a:p>
          <a:p>
            <a:r>
              <a:rPr lang="en-US" sz="2900" dirty="0"/>
              <a:t>Interested in the process of dying and ask ‘how’ or ‘why’ things have happened. Their questioning may be repetitive.</a:t>
            </a:r>
          </a:p>
          <a:p>
            <a:r>
              <a:rPr lang="en-US" sz="2900" dirty="0"/>
              <a:t>Ghosts and monsters.</a:t>
            </a:r>
          </a:p>
          <a:p>
            <a:r>
              <a:rPr lang="en-US" sz="2900" dirty="0"/>
              <a:t>Emotions may confuse them and you (see ICEBERG)</a:t>
            </a:r>
          </a:p>
          <a:p>
            <a:r>
              <a:rPr lang="en-US" sz="2900" dirty="0"/>
              <a:t>Symbolic play can be helpful; allow them to talk, draw, or tell stories about the person.</a:t>
            </a:r>
          </a:p>
          <a:p>
            <a:endParaRPr lang="en-US" dirty="0"/>
          </a:p>
        </p:txBody>
      </p:sp>
      <p:grpSp>
        <p:nvGrpSpPr>
          <p:cNvPr id="4" name="Group 3">
            <a:extLst>
              <a:ext uri="{FF2B5EF4-FFF2-40B4-BE49-F238E27FC236}">
                <a16:creationId xmlns:a16="http://schemas.microsoft.com/office/drawing/2014/main" id="{5D0E3371-C2DC-4AF0-A3A8-AD28EF5E0CBF}"/>
              </a:ext>
            </a:extLst>
          </p:cNvPr>
          <p:cNvGrpSpPr/>
          <p:nvPr/>
        </p:nvGrpSpPr>
        <p:grpSpPr>
          <a:xfrm>
            <a:off x="915117" y="227234"/>
            <a:ext cx="7307580" cy="654684"/>
            <a:chOff x="0" y="0"/>
            <a:chExt cx="7307580" cy="654843"/>
          </a:xfrm>
        </p:grpSpPr>
        <p:pic>
          <p:nvPicPr>
            <p:cNvPr id="5" name="Picture 4">
              <a:extLst>
                <a:ext uri="{FF2B5EF4-FFF2-40B4-BE49-F238E27FC236}">
                  <a16:creationId xmlns:a16="http://schemas.microsoft.com/office/drawing/2014/main" id="{D2D94FF7-4A48-48D3-AAD5-159926A749B5}"/>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4739" b="90048"/>
            <a:stretch/>
          </p:blipFill>
          <p:spPr>
            <a:xfrm>
              <a:off x="0" y="238709"/>
              <a:ext cx="7307580" cy="210872"/>
            </a:xfrm>
            <a:prstGeom prst="rect">
              <a:avLst/>
            </a:prstGeom>
          </p:spPr>
        </p:pic>
        <p:sp>
          <p:nvSpPr>
            <p:cNvPr id="6" name="Rectangle 5">
              <a:extLst>
                <a:ext uri="{FF2B5EF4-FFF2-40B4-BE49-F238E27FC236}">
                  <a16:creationId xmlns:a16="http://schemas.microsoft.com/office/drawing/2014/main" id="{D13E60E2-3EBC-4C1C-B2F4-A171125E4596}"/>
                </a:ext>
              </a:extLst>
            </p:cNvPr>
            <p:cNvSpPr/>
            <p:nvPr/>
          </p:nvSpPr>
          <p:spPr>
            <a:xfrm>
              <a:off x="2827020" y="176791"/>
              <a:ext cx="1912621" cy="36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7" name="Picture 6">
              <a:extLst>
                <a:ext uri="{FF2B5EF4-FFF2-40B4-BE49-F238E27FC236}">
                  <a16:creationId xmlns:a16="http://schemas.microsoft.com/office/drawing/2014/main" id="{A89A234C-957D-48AB-92D7-19469FD27F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913219" y="0"/>
              <a:ext cx="1702121" cy="654843"/>
            </a:xfrm>
            <a:prstGeom prst="rect">
              <a:avLst/>
            </a:prstGeom>
          </p:spPr>
        </p:pic>
      </p:grpSp>
      <p:sp>
        <p:nvSpPr>
          <p:cNvPr id="8" name="TextBox 7">
            <a:extLst>
              <a:ext uri="{FF2B5EF4-FFF2-40B4-BE49-F238E27FC236}">
                <a16:creationId xmlns:a16="http://schemas.microsoft.com/office/drawing/2014/main" id="{04B89C1E-5146-415D-AE62-6153E01275D1}"/>
              </a:ext>
            </a:extLst>
          </p:cNvPr>
          <p:cNvSpPr txBox="1"/>
          <p:nvPr/>
        </p:nvSpPr>
        <p:spPr>
          <a:xfrm>
            <a:off x="670837" y="6073462"/>
            <a:ext cx="7757160" cy="246380"/>
          </a:xfrm>
          <a:prstGeom prst="rect">
            <a:avLst/>
          </a:prstGeom>
          <a:noFill/>
        </p:spPr>
        <p:txBody>
          <a:bodyPr wrap="square" rtlCol="0">
            <a:spAutoFit/>
          </a:bodyPr>
          <a:lstStyle/>
          <a:p>
            <a:pPr marL="0" marR="0" algn="ctr">
              <a:spcBef>
                <a:spcPts val="0"/>
              </a:spcBef>
              <a:spcAft>
                <a:spcPts val="0"/>
              </a:spcAft>
            </a:pPr>
            <a:r>
              <a:rPr lang="en-US" sz="1050" i="1" kern="1200" spc="100" dirty="0">
                <a:solidFill>
                  <a:srgbClr val="656467"/>
                </a:solidFill>
                <a:effectLst/>
                <a:latin typeface="Gill Sans MT"/>
                <a:ea typeface="游明朝"/>
                <a:cs typeface="Times New Roman"/>
              </a:rPr>
              <a:t>Dedicated to the Craft of Individual, Couples, Family and Group Therapy</a:t>
            </a:r>
            <a:endParaRPr lang="en-US" sz="1200" dirty="0">
              <a:effectLst/>
              <a:latin typeface="Times New Roman"/>
              <a:ea typeface="游明朝"/>
            </a:endParaRPr>
          </a:p>
        </p:txBody>
      </p:sp>
      <p:sp>
        <p:nvSpPr>
          <p:cNvPr id="9" name="TextBox 8">
            <a:extLst>
              <a:ext uri="{FF2B5EF4-FFF2-40B4-BE49-F238E27FC236}">
                <a16:creationId xmlns:a16="http://schemas.microsoft.com/office/drawing/2014/main" id="{F6D558AB-9D8D-41B4-868A-2639D27788BA}"/>
              </a:ext>
            </a:extLst>
          </p:cNvPr>
          <p:cNvSpPr txBox="1"/>
          <p:nvPr/>
        </p:nvSpPr>
        <p:spPr>
          <a:xfrm rot="10800000" flipV="1">
            <a:off x="1028700" y="6319842"/>
            <a:ext cx="7399297" cy="138500"/>
          </a:xfrm>
          <a:prstGeom prst="rect">
            <a:avLst/>
          </a:prstGeom>
          <a:noFill/>
        </p:spPr>
        <p:txBody>
          <a:bodyPr wrap="square" lIns="0" tIns="0" rIns="0" bIns="0" rtlCol="0">
            <a:spAutoFit/>
          </a:bodyPr>
          <a:lstStyle/>
          <a:p>
            <a:pPr marL="0" marR="0">
              <a:spcBef>
                <a:spcPts val="0"/>
              </a:spcBef>
              <a:spcAft>
                <a:spcPts val="0"/>
              </a:spcAft>
            </a:pPr>
            <a:r>
              <a:rPr lang="en-US" sz="800" kern="1200" dirty="0">
                <a:solidFill>
                  <a:srgbClr val="656467"/>
                </a:solidFill>
                <a:effectLst/>
                <a:latin typeface="Gill Sans MT"/>
                <a:ea typeface="游明朝"/>
                <a:cs typeface="Times New Roman"/>
              </a:rPr>
              <a:t>11713 Jefferson Ave, Newport News, VA 23662                                              757.503.2819                                                                              </a:t>
            </a:r>
            <a:r>
              <a:rPr lang="en-US" sz="800" kern="1200" dirty="0" err="1">
                <a:solidFill>
                  <a:srgbClr val="0075C1"/>
                </a:solidFill>
                <a:effectLst/>
                <a:latin typeface="Gill Sans MT"/>
                <a:ea typeface="游明朝"/>
                <a:cs typeface="Times New Roman"/>
              </a:rPr>
              <a:t>a</a:t>
            </a:r>
            <a:r>
              <a:rPr lang="en-US" sz="900" kern="1200" dirty="0" err="1">
                <a:solidFill>
                  <a:srgbClr val="0075C1"/>
                </a:solidFill>
                <a:effectLst/>
                <a:latin typeface="Gill Sans MT"/>
                <a:ea typeface="游明朝"/>
                <a:cs typeface="Times New Roman"/>
              </a:rPr>
              <a:t>rtisancounseling.com</a:t>
            </a:r>
            <a:endParaRPr lang="en-US" sz="1200" dirty="0">
              <a:effectLst/>
              <a:latin typeface="Times New Roman"/>
              <a:ea typeface="游明朝"/>
            </a:endParaRPr>
          </a:p>
        </p:txBody>
      </p:sp>
      <p:cxnSp>
        <p:nvCxnSpPr>
          <p:cNvPr id="10" name="Straight Connector 9">
            <a:extLst>
              <a:ext uri="{FF2B5EF4-FFF2-40B4-BE49-F238E27FC236}">
                <a16:creationId xmlns:a16="http://schemas.microsoft.com/office/drawing/2014/main" id="{18A89CEA-B921-4797-ADA3-FE286639F87A}"/>
              </a:ext>
            </a:extLst>
          </p:cNvPr>
          <p:cNvCxnSpPr>
            <a:cxnSpLocks/>
          </p:cNvCxnSpPr>
          <p:nvPr/>
        </p:nvCxnSpPr>
        <p:spPr>
          <a:xfrm>
            <a:off x="915117" y="6319842"/>
            <a:ext cx="7307580" cy="9224"/>
          </a:xfrm>
          <a:prstGeom prst="line">
            <a:avLst/>
          </a:prstGeom>
          <a:ln>
            <a:solidFill>
              <a:srgbClr val="0075C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7641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75999"/>
            <a:ext cx="8229600" cy="869950"/>
          </a:xfrm>
        </p:spPr>
        <p:txBody>
          <a:bodyPr/>
          <a:lstStyle/>
          <a:p>
            <a:r>
              <a:rPr lang="en-US" dirty="0"/>
              <a:t>Ages 9-12 (Guide)</a:t>
            </a:r>
          </a:p>
        </p:txBody>
      </p:sp>
      <p:sp>
        <p:nvSpPr>
          <p:cNvPr id="3" name="Content Placeholder 2"/>
          <p:cNvSpPr>
            <a:spLocks noGrp="1"/>
          </p:cNvSpPr>
          <p:nvPr>
            <p:ph idx="1"/>
          </p:nvPr>
        </p:nvSpPr>
        <p:spPr>
          <a:xfrm>
            <a:off x="457199" y="1613005"/>
            <a:ext cx="8546123" cy="4577560"/>
          </a:xfrm>
        </p:spPr>
        <p:txBody>
          <a:bodyPr>
            <a:noAutofit/>
          </a:bodyPr>
          <a:lstStyle/>
          <a:p>
            <a:r>
              <a:rPr lang="en-US" sz="2000" dirty="0"/>
              <a:t>Death to tweens is very personal and realistic. They understand that death is forever</a:t>
            </a:r>
          </a:p>
          <a:p>
            <a:r>
              <a:rPr lang="en-US" sz="2000" dirty="0"/>
              <a:t>Look for permission to show feelings and participate in honoring the deceased. Their feelings are important and need to be validated to promote healthy grieving.  INVOLVE THEM</a:t>
            </a:r>
          </a:p>
          <a:p>
            <a:r>
              <a:rPr lang="en-US" sz="2000" dirty="0"/>
              <a:t>Curious about the physical aspects of death.</a:t>
            </a:r>
          </a:p>
          <a:p>
            <a:r>
              <a:rPr lang="en-US" sz="2000" dirty="0"/>
              <a:t>Concerned with how others are reacting to the death. What is the right way to react? How should they react?  Laughing?</a:t>
            </a:r>
          </a:p>
          <a:p>
            <a:r>
              <a:rPr lang="en-US" sz="2000" dirty="0"/>
              <a:t>Separation Anxiety</a:t>
            </a:r>
          </a:p>
          <a:p>
            <a:r>
              <a:rPr lang="en-US" sz="2000" dirty="0"/>
              <a:t>Give honest and compassionate answers to reassure it is all right to feel the way they do.</a:t>
            </a:r>
          </a:p>
          <a:p>
            <a:r>
              <a:rPr lang="en-US" sz="2000" dirty="0"/>
              <a:t>Even older kids need to be hugged and held to give assurance that you are available and going through this with them.</a:t>
            </a:r>
          </a:p>
          <a:p>
            <a:endParaRPr lang="en-US" sz="1800" dirty="0"/>
          </a:p>
        </p:txBody>
      </p:sp>
      <p:grpSp>
        <p:nvGrpSpPr>
          <p:cNvPr id="4" name="Group 3">
            <a:extLst>
              <a:ext uri="{FF2B5EF4-FFF2-40B4-BE49-F238E27FC236}">
                <a16:creationId xmlns:a16="http://schemas.microsoft.com/office/drawing/2014/main" id="{5D0E3371-C2DC-4AF0-A3A8-AD28EF5E0CBF}"/>
              </a:ext>
            </a:extLst>
          </p:cNvPr>
          <p:cNvGrpSpPr/>
          <p:nvPr/>
        </p:nvGrpSpPr>
        <p:grpSpPr>
          <a:xfrm>
            <a:off x="915117" y="227234"/>
            <a:ext cx="7307580" cy="654684"/>
            <a:chOff x="0" y="0"/>
            <a:chExt cx="7307580" cy="654843"/>
          </a:xfrm>
        </p:grpSpPr>
        <p:pic>
          <p:nvPicPr>
            <p:cNvPr id="5" name="Picture 4">
              <a:extLst>
                <a:ext uri="{FF2B5EF4-FFF2-40B4-BE49-F238E27FC236}">
                  <a16:creationId xmlns:a16="http://schemas.microsoft.com/office/drawing/2014/main" id="{D2D94FF7-4A48-48D3-AAD5-159926A749B5}"/>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4739" b="90048"/>
            <a:stretch/>
          </p:blipFill>
          <p:spPr>
            <a:xfrm>
              <a:off x="0" y="238709"/>
              <a:ext cx="7307580" cy="210872"/>
            </a:xfrm>
            <a:prstGeom prst="rect">
              <a:avLst/>
            </a:prstGeom>
          </p:spPr>
        </p:pic>
        <p:sp>
          <p:nvSpPr>
            <p:cNvPr id="6" name="Rectangle 5">
              <a:extLst>
                <a:ext uri="{FF2B5EF4-FFF2-40B4-BE49-F238E27FC236}">
                  <a16:creationId xmlns:a16="http://schemas.microsoft.com/office/drawing/2014/main" id="{D13E60E2-3EBC-4C1C-B2F4-A171125E4596}"/>
                </a:ext>
              </a:extLst>
            </p:cNvPr>
            <p:cNvSpPr/>
            <p:nvPr/>
          </p:nvSpPr>
          <p:spPr>
            <a:xfrm>
              <a:off x="2827020" y="176791"/>
              <a:ext cx="1912621" cy="36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7" name="Picture 6">
              <a:extLst>
                <a:ext uri="{FF2B5EF4-FFF2-40B4-BE49-F238E27FC236}">
                  <a16:creationId xmlns:a16="http://schemas.microsoft.com/office/drawing/2014/main" id="{A89A234C-957D-48AB-92D7-19469FD27F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913219" y="0"/>
              <a:ext cx="1702121" cy="654843"/>
            </a:xfrm>
            <a:prstGeom prst="rect">
              <a:avLst/>
            </a:prstGeom>
          </p:spPr>
        </p:pic>
      </p:grpSp>
      <p:sp>
        <p:nvSpPr>
          <p:cNvPr id="8" name="TextBox 7">
            <a:extLst>
              <a:ext uri="{FF2B5EF4-FFF2-40B4-BE49-F238E27FC236}">
                <a16:creationId xmlns:a16="http://schemas.microsoft.com/office/drawing/2014/main" id="{04B89C1E-5146-415D-AE62-6153E01275D1}"/>
              </a:ext>
            </a:extLst>
          </p:cNvPr>
          <p:cNvSpPr txBox="1"/>
          <p:nvPr/>
        </p:nvSpPr>
        <p:spPr>
          <a:xfrm>
            <a:off x="670837" y="6073462"/>
            <a:ext cx="7757160" cy="246380"/>
          </a:xfrm>
          <a:prstGeom prst="rect">
            <a:avLst/>
          </a:prstGeom>
          <a:noFill/>
        </p:spPr>
        <p:txBody>
          <a:bodyPr wrap="square" rtlCol="0">
            <a:spAutoFit/>
          </a:bodyPr>
          <a:lstStyle/>
          <a:p>
            <a:pPr marL="0" marR="0" algn="ctr">
              <a:spcBef>
                <a:spcPts val="0"/>
              </a:spcBef>
              <a:spcAft>
                <a:spcPts val="0"/>
              </a:spcAft>
            </a:pPr>
            <a:r>
              <a:rPr lang="en-US" sz="1050" i="1" kern="1200" spc="100" dirty="0">
                <a:solidFill>
                  <a:srgbClr val="656467"/>
                </a:solidFill>
                <a:effectLst/>
                <a:latin typeface="Gill Sans MT"/>
                <a:ea typeface="游明朝"/>
                <a:cs typeface="Times New Roman"/>
              </a:rPr>
              <a:t>Dedicated to the Craft of Individual, Couples, Family and Group Therapy</a:t>
            </a:r>
            <a:endParaRPr lang="en-US" sz="1200" dirty="0">
              <a:effectLst/>
              <a:latin typeface="Times New Roman"/>
              <a:ea typeface="游明朝"/>
            </a:endParaRPr>
          </a:p>
        </p:txBody>
      </p:sp>
      <p:sp>
        <p:nvSpPr>
          <p:cNvPr id="9" name="TextBox 8">
            <a:extLst>
              <a:ext uri="{FF2B5EF4-FFF2-40B4-BE49-F238E27FC236}">
                <a16:creationId xmlns:a16="http://schemas.microsoft.com/office/drawing/2014/main" id="{F6D558AB-9D8D-41B4-868A-2639D27788BA}"/>
              </a:ext>
            </a:extLst>
          </p:cNvPr>
          <p:cNvSpPr txBox="1"/>
          <p:nvPr/>
        </p:nvSpPr>
        <p:spPr>
          <a:xfrm rot="10800000" flipV="1">
            <a:off x="1028700" y="6319842"/>
            <a:ext cx="7399297" cy="138500"/>
          </a:xfrm>
          <a:prstGeom prst="rect">
            <a:avLst/>
          </a:prstGeom>
          <a:noFill/>
        </p:spPr>
        <p:txBody>
          <a:bodyPr wrap="square" lIns="0" tIns="0" rIns="0" bIns="0" rtlCol="0">
            <a:spAutoFit/>
          </a:bodyPr>
          <a:lstStyle/>
          <a:p>
            <a:pPr marL="0" marR="0">
              <a:spcBef>
                <a:spcPts val="0"/>
              </a:spcBef>
              <a:spcAft>
                <a:spcPts val="0"/>
              </a:spcAft>
            </a:pPr>
            <a:r>
              <a:rPr lang="en-US" sz="800" kern="1200" dirty="0">
                <a:solidFill>
                  <a:srgbClr val="656467"/>
                </a:solidFill>
                <a:effectLst/>
                <a:latin typeface="Gill Sans MT"/>
                <a:ea typeface="游明朝"/>
                <a:cs typeface="Times New Roman"/>
              </a:rPr>
              <a:t>11713 Jefferson Ave, Newport News, VA 23662                                              757.503.2819                                                                              </a:t>
            </a:r>
            <a:r>
              <a:rPr lang="en-US" sz="800" kern="1200" dirty="0" err="1">
                <a:solidFill>
                  <a:srgbClr val="0075C1"/>
                </a:solidFill>
                <a:effectLst/>
                <a:latin typeface="Gill Sans MT"/>
                <a:ea typeface="游明朝"/>
                <a:cs typeface="Times New Roman"/>
              </a:rPr>
              <a:t>a</a:t>
            </a:r>
            <a:r>
              <a:rPr lang="en-US" sz="900" kern="1200" dirty="0" err="1">
                <a:solidFill>
                  <a:srgbClr val="0075C1"/>
                </a:solidFill>
                <a:effectLst/>
                <a:latin typeface="Gill Sans MT"/>
                <a:ea typeface="游明朝"/>
                <a:cs typeface="Times New Roman"/>
              </a:rPr>
              <a:t>rtisancounseling.com</a:t>
            </a:r>
            <a:endParaRPr lang="en-US" sz="1200" dirty="0">
              <a:effectLst/>
              <a:latin typeface="Times New Roman"/>
              <a:ea typeface="游明朝"/>
            </a:endParaRPr>
          </a:p>
        </p:txBody>
      </p:sp>
      <p:cxnSp>
        <p:nvCxnSpPr>
          <p:cNvPr id="10" name="Straight Connector 9">
            <a:extLst>
              <a:ext uri="{FF2B5EF4-FFF2-40B4-BE49-F238E27FC236}">
                <a16:creationId xmlns:a16="http://schemas.microsoft.com/office/drawing/2014/main" id="{18A89CEA-B921-4797-ADA3-FE286639F87A}"/>
              </a:ext>
            </a:extLst>
          </p:cNvPr>
          <p:cNvCxnSpPr>
            <a:cxnSpLocks/>
          </p:cNvCxnSpPr>
          <p:nvPr/>
        </p:nvCxnSpPr>
        <p:spPr>
          <a:xfrm>
            <a:off x="915117" y="6319842"/>
            <a:ext cx="7307580" cy="9224"/>
          </a:xfrm>
          <a:prstGeom prst="line">
            <a:avLst/>
          </a:prstGeom>
          <a:ln>
            <a:solidFill>
              <a:srgbClr val="0075C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9147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75999"/>
            <a:ext cx="8229600" cy="869950"/>
          </a:xfrm>
        </p:spPr>
        <p:txBody>
          <a:bodyPr/>
          <a:lstStyle/>
          <a:p>
            <a:r>
              <a:rPr lang="en-US" dirty="0"/>
              <a:t>Teenagers - LISTEN</a:t>
            </a:r>
          </a:p>
        </p:txBody>
      </p:sp>
      <p:sp>
        <p:nvSpPr>
          <p:cNvPr id="3" name="Content Placeholder 2"/>
          <p:cNvSpPr>
            <a:spLocks noGrp="1"/>
          </p:cNvSpPr>
          <p:nvPr>
            <p:ph idx="1"/>
          </p:nvPr>
        </p:nvSpPr>
        <p:spPr>
          <a:xfrm>
            <a:off x="457199" y="1617785"/>
            <a:ext cx="8425543" cy="4572780"/>
          </a:xfrm>
        </p:spPr>
        <p:txBody>
          <a:bodyPr>
            <a:normAutofit fontScale="25000" lnSpcReduction="20000"/>
          </a:bodyPr>
          <a:lstStyle/>
          <a:p>
            <a:endParaRPr lang="en-US" dirty="0"/>
          </a:p>
          <a:p>
            <a:r>
              <a:rPr lang="en-US" sz="8000" dirty="0"/>
              <a:t>Teens think abstractly about the implications of death / afterlife.</a:t>
            </a:r>
          </a:p>
          <a:p>
            <a:r>
              <a:rPr lang="en-US" sz="8000" dirty="0"/>
              <a:t>May become preoccupied with death, or may exhibit risk-taking behavior or the meaning of life.</a:t>
            </a:r>
          </a:p>
          <a:p>
            <a:r>
              <a:rPr lang="en-US" sz="8000" dirty="0"/>
              <a:t>Encourage communication and being available to listen about feelings will help their grieving process. </a:t>
            </a:r>
            <a:r>
              <a:rPr lang="en-US" sz="8000" b="1" dirty="0"/>
              <a:t>Set a good example by speaking about your own feelings surrounding the death (without putting them in the role of the comforter)</a:t>
            </a:r>
          </a:p>
          <a:p>
            <a:r>
              <a:rPr lang="en-US" sz="8000" dirty="0"/>
              <a:t>Involve them…input and make choices regarding funerals, memorials, belongings, etc.</a:t>
            </a:r>
          </a:p>
          <a:p>
            <a:r>
              <a:rPr lang="en-US" sz="8000" dirty="0"/>
              <a:t>May be more traditional – extreme sadness, anger, denial. Even though they are capable of expressing grief they may chose not to.</a:t>
            </a:r>
          </a:p>
          <a:p>
            <a:r>
              <a:rPr lang="en-US" sz="8000" dirty="0"/>
              <a:t>May feel forced to act as a consoler and comforter for younger children or adults.</a:t>
            </a:r>
          </a:p>
          <a:p>
            <a:r>
              <a:rPr lang="en-US" sz="8000" dirty="0"/>
              <a:t>May be more willing to talk about grief with people outside of the family. Grief camps and support groups may be helpful.</a:t>
            </a:r>
          </a:p>
          <a:p>
            <a:endParaRPr lang="en-US" dirty="0"/>
          </a:p>
        </p:txBody>
      </p:sp>
      <p:grpSp>
        <p:nvGrpSpPr>
          <p:cNvPr id="4" name="Group 3">
            <a:extLst>
              <a:ext uri="{FF2B5EF4-FFF2-40B4-BE49-F238E27FC236}">
                <a16:creationId xmlns:a16="http://schemas.microsoft.com/office/drawing/2014/main" id="{5D0E3371-C2DC-4AF0-A3A8-AD28EF5E0CBF}"/>
              </a:ext>
            </a:extLst>
          </p:cNvPr>
          <p:cNvGrpSpPr/>
          <p:nvPr/>
        </p:nvGrpSpPr>
        <p:grpSpPr>
          <a:xfrm>
            <a:off x="915117" y="227234"/>
            <a:ext cx="7307580" cy="654684"/>
            <a:chOff x="0" y="0"/>
            <a:chExt cx="7307580" cy="654843"/>
          </a:xfrm>
        </p:grpSpPr>
        <p:pic>
          <p:nvPicPr>
            <p:cNvPr id="5" name="Picture 4">
              <a:extLst>
                <a:ext uri="{FF2B5EF4-FFF2-40B4-BE49-F238E27FC236}">
                  <a16:creationId xmlns:a16="http://schemas.microsoft.com/office/drawing/2014/main" id="{D2D94FF7-4A48-48D3-AAD5-159926A749B5}"/>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4739" b="90048"/>
            <a:stretch/>
          </p:blipFill>
          <p:spPr>
            <a:xfrm>
              <a:off x="0" y="238709"/>
              <a:ext cx="7307580" cy="210872"/>
            </a:xfrm>
            <a:prstGeom prst="rect">
              <a:avLst/>
            </a:prstGeom>
          </p:spPr>
        </p:pic>
        <p:sp>
          <p:nvSpPr>
            <p:cNvPr id="6" name="Rectangle 5">
              <a:extLst>
                <a:ext uri="{FF2B5EF4-FFF2-40B4-BE49-F238E27FC236}">
                  <a16:creationId xmlns:a16="http://schemas.microsoft.com/office/drawing/2014/main" id="{D13E60E2-3EBC-4C1C-B2F4-A171125E4596}"/>
                </a:ext>
              </a:extLst>
            </p:cNvPr>
            <p:cNvSpPr/>
            <p:nvPr/>
          </p:nvSpPr>
          <p:spPr>
            <a:xfrm>
              <a:off x="2827020" y="176791"/>
              <a:ext cx="1912621" cy="36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7" name="Picture 6">
              <a:extLst>
                <a:ext uri="{FF2B5EF4-FFF2-40B4-BE49-F238E27FC236}">
                  <a16:creationId xmlns:a16="http://schemas.microsoft.com/office/drawing/2014/main" id="{A89A234C-957D-48AB-92D7-19469FD27F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913219" y="0"/>
              <a:ext cx="1702121" cy="654843"/>
            </a:xfrm>
            <a:prstGeom prst="rect">
              <a:avLst/>
            </a:prstGeom>
          </p:spPr>
        </p:pic>
      </p:grpSp>
      <p:sp>
        <p:nvSpPr>
          <p:cNvPr id="8" name="TextBox 7">
            <a:extLst>
              <a:ext uri="{FF2B5EF4-FFF2-40B4-BE49-F238E27FC236}">
                <a16:creationId xmlns:a16="http://schemas.microsoft.com/office/drawing/2014/main" id="{04B89C1E-5146-415D-AE62-6153E01275D1}"/>
              </a:ext>
            </a:extLst>
          </p:cNvPr>
          <p:cNvSpPr txBox="1"/>
          <p:nvPr/>
        </p:nvSpPr>
        <p:spPr>
          <a:xfrm>
            <a:off x="670837" y="6073462"/>
            <a:ext cx="7757160" cy="246380"/>
          </a:xfrm>
          <a:prstGeom prst="rect">
            <a:avLst/>
          </a:prstGeom>
          <a:noFill/>
        </p:spPr>
        <p:txBody>
          <a:bodyPr wrap="square" rtlCol="0">
            <a:spAutoFit/>
          </a:bodyPr>
          <a:lstStyle/>
          <a:p>
            <a:pPr marL="0" marR="0" algn="ctr">
              <a:spcBef>
                <a:spcPts val="0"/>
              </a:spcBef>
              <a:spcAft>
                <a:spcPts val="0"/>
              </a:spcAft>
            </a:pPr>
            <a:r>
              <a:rPr lang="en-US" sz="1050" i="1" kern="1200" spc="100" dirty="0">
                <a:solidFill>
                  <a:srgbClr val="656467"/>
                </a:solidFill>
                <a:effectLst/>
                <a:latin typeface="Gill Sans MT"/>
                <a:ea typeface="游明朝"/>
                <a:cs typeface="Times New Roman"/>
              </a:rPr>
              <a:t>Dedicated to the Craft of Individual, Couples, Family and Group Therapy</a:t>
            </a:r>
            <a:endParaRPr lang="en-US" sz="1200" dirty="0">
              <a:effectLst/>
              <a:latin typeface="Times New Roman"/>
              <a:ea typeface="游明朝"/>
            </a:endParaRPr>
          </a:p>
        </p:txBody>
      </p:sp>
      <p:sp>
        <p:nvSpPr>
          <p:cNvPr id="9" name="TextBox 8">
            <a:extLst>
              <a:ext uri="{FF2B5EF4-FFF2-40B4-BE49-F238E27FC236}">
                <a16:creationId xmlns:a16="http://schemas.microsoft.com/office/drawing/2014/main" id="{F6D558AB-9D8D-41B4-868A-2639D27788BA}"/>
              </a:ext>
            </a:extLst>
          </p:cNvPr>
          <p:cNvSpPr txBox="1"/>
          <p:nvPr/>
        </p:nvSpPr>
        <p:spPr>
          <a:xfrm rot="10800000" flipV="1">
            <a:off x="1028700" y="6319842"/>
            <a:ext cx="7399297" cy="138500"/>
          </a:xfrm>
          <a:prstGeom prst="rect">
            <a:avLst/>
          </a:prstGeom>
          <a:noFill/>
        </p:spPr>
        <p:txBody>
          <a:bodyPr wrap="square" lIns="0" tIns="0" rIns="0" bIns="0" rtlCol="0">
            <a:spAutoFit/>
          </a:bodyPr>
          <a:lstStyle/>
          <a:p>
            <a:pPr marL="0" marR="0">
              <a:spcBef>
                <a:spcPts val="0"/>
              </a:spcBef>
              <a:spcAft>
                <a:spcPts val="0"/>
              </a:spcAft>
            </a:pPr>
            <a:r>
              <a:rPr lang="en-US" sz="800" kern="1200" dirty="0">
                <a:solidFill>
                  <a:srgbClr val="656467"/>
                </a:solidFill>
                <a:effectLst/>
                <a:latin typeface="Gill Sans MT"/>
                <a:ea typeface="游明朝"/>
                <a:cs typeface="Times New Roman"/>
              </a:rPr>
              <a:t>11713 Jefferson Ave, Newport News, VA 23662                                              757.503.2819                                                                              </a:t>
            </a:r>
            <a:r>
              <a:rPr lang="en-US" sz="800" kern="1200" dirty="0" err="1">
                <a:solidFill>
                  <a:srgbClr val="0075C1"/>
                </a:solidFill>
                <a:effectLst/>
                <a:latin typeface="Gill Sans MT"/>
                <a:ea typeface="游明朝"/>
                <a:cs typeface="Times New Roman"/>
              </a:rPr>
              <a:t>a</a:t>
            </a:r>
            <a:r>
              <a:rPr lang="en-US" sz="900" kern="1200" dirty="0" err="1">
                <a:solidFill>
                  <a:srgbClr val="0075C1"/>
                </a:solidFill>
                <a:effectLst/>
                <a:latin typeface="Gill Sans MT"/>
                <a:ea typeface="游明朝"/>
                <a:cs typeface="Times New Roman"/>
              </a:rPr>
              <a:t>rtisancounseling.com</a:t>
            </a:r>
            <a:endParaRPr lang="en-US" sz="1200" dirty="0">
              <a:effectLst/>
              <a:latin typeface="Times New Roman"/>
              <a:ea typeface="游明朝"/>
            </a:endParaRPr>
          </a:p>
        </p:txBody>
      </p:sp>
      <p:cxnSp>
        <p:nvCxnSpPr>
          <p:cNvPr id="10" name="Straight Connector 9">
            <a:extLst>
              <a:ext uri="{FF2B5EF4-FFF2-40B4-BE49-F238E27FC236}">
                <a16:creationId xmlns:a16="http://schemas.microsoft.com/office/drawing/2014/main" id="{18A89CEA-B921-4797-ADA3-FE286639F87A}"/>
              </a:ext>
            </a:extLst>
          </p:cNvPr>
          <p:cNvCxnSpPr>
            <a:cxnSpLocks/>
          </p:cNvCxnSpPr>
          <p:nvPr/>
        </p:nvCxnSpPr>
        <p:spPr>
          <a:xfrm>
            <a:off x="915117" y="6319842"/>
            <a:ext cx="7307580" cy="9224"/>
          </a:xfrm>
          <a:prstGeom prst="line">
            <a:avLst/>
          </a:prstGeom>
          <a:ln>
            <a:solidFill>
              <a:srgbClr val="0075C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32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75999"/>
            <a:ext cx="8229600" cy="5068186"/>
          </a:xfrm>
        </p:spPr>
        <p:txBody>
          <a:bodyPr/>
          <a:lstStyle/>
          <a:p>
            <a:endParaRPr lang="en-US" dirty="0"/>
          </a:p>
        </p:txBody>
      </p:sp>
      <p:sp>
        <p:nvSpPr>
          <p:cNvPr id="3" name="Content Placeholder 2"/>
          <p:cNvSpPr>
            <a:spLocks noGrp="1"/>
          </p:cNvSpPr>
          <p:nvPr>
            <p:ph idx="1"/>
          </p:nvPr>
        </p:nvSpPr>
        <p:spPr>
          <a:xfrm>
            <a:off x="457200" y="1793875"/>
            <a:ext cx="8229600" cy="4143375"/>
          </a:xfrm>
        </p:spPr>
        <p:txBody>
          <a:bodyPr/>
          <a:lstStyle/>
          <a:p>
            <a:endParaRPr lang="en-US" dirty="0"/>
          </a:p>
          <a:p>
            <a:pPr marL="0" indent="0">
              <a:buNone/>
            </a:pPr>
            <a:endParaRPr lang="en-US" dirty="0"/>
          </a:p>
        </p:txBody>
      </p:sp>
      <p:grpSp>
        <p:nvGrpSpPr>
          <p:cNvPr id="4" name="Group 3">
            <a:extLst>
              <a:ext uri="{FF2B5EF4-FFF2-40B4-BE49-F238E27FC236}">
                <a16:creationId xmlns:a16="http://schemas.microsoft.com/office/drawing/2014/main" id="{5D0E3371-C2DC-4AF0-A3A8-AD28EF5E0CBF}"/>
              </a:ext>
            </a:extLst>
          </p:cNvPr>
          <p:cNvGrpSpPr/>
          <p:nvPr/>
        </p:nvGrpSpPr>
        <p:grpSpPr>
          <a:xfrm>
            <a:off x="915117" y="227234"/>
            <a:ext cx="7307580" cy="654684"/>
            <a:chOff x="0" y="0"/>
            <a:chExt cx="7307580" cy="654843"/>
          </a:xfrm>
        </p:grpSpPr>
        <p:pic>
          <p:nvPicPr>
            <p:cNvPr id="5" name="Picture 4">
              <a:extLst>
                <a:ext uri="{FF2B5EF4-FFF2-40B4-BE49-F238E27FC236}">
                  <a16:creationId xmlns:a16="http://schemas.microsoft.com/office/drawing/2014/main" id="{D2D94FF7-4A48-48D3-AAD5-159926A749B5}"/>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4739" b="90048"/>
            <a:stretch/>
          </p:blipFill>
          <p:spPr>
            <a:xfrm>
              <a:off x="0" y="238709"/>
              <a:ext cx="7307580" cy="210872"/>
            </a:xfrm>
            <a:prstGeom prst="rect">
              <a:avLst/>
            </a:prstGeom>
          </p:spPr>
        </p:pic>
        <p:sp>
          <p:nvSpPr>
            <p:cNvPr id="6" name="Rectangle 5">
              <a:extLst>
                <a:ext uri="{FF2B5EF4-FFF2-40B4-BE49-F238E27FC236}">
                  <a16:creationId xmlns:a16="http://schemas.microsoft.com/office/drawing/2014/main" id="{D13E60E2-3EBC-4C1C-B2F4-A171125E4596}"/>
                </a:ext>
              </a:extLst>
            </p:cNvPr>
            <p:cNvSpPr/>
            <p:nvPr/>
          </p:nvSpPr>
          <p:spPr>
            <a:xfrm>
              <a:off x="2827020" y="176791"/>
              <a:ext cx="1912621" cy="36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7" name="Picture 6">
              <a:extLst>
                <a:ext uri="{FF2B5EF4-FFF2-40B4-BE49-F238E27FC236}">
                  <a16:creationId xmlns:a16="http://schemas.microsoft.com/office/drawing/2014/main" id="{A89A234C-957D-48AB-92D7-19469FD27F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913219" y="0"/>
              <a:ext cx="1702121" cy="654843"/>
            </a:xfrm>
            <a:prstGeom prst="rect">
              <a:avLst/>
            </a:prstGeom>
          </p:spPr>
        </p:pic>
      </p:grpSp>
      <p:sp>
        <p:nvSpPr>
          <p:cNvPr id="8" name="TextBox 7">
            <a:extLst>
              <a:ext uri="{FF2B5EF4-FFF2-40B4-BE49-F238E27FC236}">
                <a16:creationId xmlns:a16="http://schemas.microsoft.com/office/drawing/2014/main" id="{04B89C1E-5146-415D-AE62-6153E01275D1}"/>
              </a:ext>
            </a:extLst>
          </p:cNvPr>
          <p:cNvSpPr txBox="1"/>
          <p:nvPr/>
        </p:nvSpPr>
        <p:spPr>
          <a:xfrm>
            <a:off x="670837" y="6073462"/>
            <a:ext cx="7757160" cy="246380"/>
          </a:xfrm>
          <a:prstGeom prst="rect">
            <a:avLst/>
          </a:prstGeom>
          <a:noFill/>
        </p:spPr>
        <p:txBody>
          <a:bodyPr wrap="square" rtlCol="0">
            <a:spAutoFit/>
          </a:bodyPr>
          <a:lstStyle/>
          <a:p>
            <a:pPr marL="0" marR="0" algn="ctr">
              <a:spcBef>
                <a:spcPts val="0"/>
              </a:spcBef>
              <a:spcAft>
                <a:spcPts val="0"/>
              </a:spcAft>
            </a:pPr>
            <a:r>
              <a:rPr lang="en-US" sz="1050" i="1" kern="1200" spc="100" dirty="0">
                <a:solidFill>
                  <a:srgbClr val="656467"/>
                </a:solidFill>
                <a:effectLst/>
                <a:latin typeface="Gill Sans MT"/>
                <a:ea typeface="游明朝"/>
                <a:cs typeface="Times New Roman"/>
              </a:rPr>
              <a:t>Dedicated to the Craft of Individual, Couples, Family and Group Therapy</a:t>
            </a:r>
            <a:endParaRPr lang="en-US" sz="1200" dirty="0">
              <a:effectLst/>
              <a:latin typeface="Times New Roman"/>
              <a:ea typeface="游明朝"/>
            </a:endParaRPr>
          </a:p>
        </p:txBody>
      </p:sp>
      <p:sp>
        <p:nvSpPr>
          <p:cNvPr id="9" name="TextBox 8">
            <a:extLst>
              <a:ext uri="{FF2B5EF4-FFF2-40B4-BE49-F238E27FC236}">
                <a16:creationId xmlns:a16="http://schemas.microsoft.com/office/drawing/2014/main" id="{F6D558AB-9D8D-41B4-868A-2639D27788BA}"/>
              </a:ext>
            </a:extLst>
          </p:cNvPr>
          <p:cNvSpPr txBox="1"/>
          <p:nvPr/>
        </p:nvSpPr>
        <p:spPr>
          <a:xfrm rot="10800000" flipV="1">
            <a:off x="1028700" y="6319842"/>
            <a:ext cx="7399297" cy="138500"/>
          </a:xfrm>
          <a:prstGeom prst="rect">
            <a:avLst/>
          </a:prstGeom>
          <a:noFill/>
        </p:spPr>
        <p:txBody>
          <a:bodyPr wrap="square" lIns="0" tIns="0" rIns="0" bIns="0" rtlCol="0">
            <a:spAutoFit/>
          </a:bodyPr>
          <a:lstStyle/>
          <a:p>
            <a:pPr marL="0" marR="0">
              <a:spcBef>
                <a:spcPts val="0"/>
              </a:spcBef>
              <a:spcAft>
                <a:spcPts val="0"/>
              </a:spcAft>
            </a:pPr>
            <a:r>
              <a:rPr lang="en-US" sz="800" kern="1200" dirty="0">
                <a:solidFill>
                  <a:srgbClr val="656467"/>
                </a:solidFill>
                <a:effectLst/>
                <a:latin typeface="Gill Sans MT"/>
                <a:ea typeface="游明朝"/>
                <a:cs typeface="Times New Roman"/>
              </a:rPr>
              <a:t>11713 Jefferson Ave, Newport News, VA 23662                                              757.503.2819                                                                              </a:t>
            </a:r>
            <a:r>
              <a:rPr lang="en-US" sz="800" kern="1200" dirty="0" err="1">
                <a:solidFill>
                  <a:srgbClr val="0075C1"/>
                </a:solidFill>
                <a:effectLst/>
                <a:latin typeface="Gill Sans MT"/>
                <a:ea typeface="游明朝"/>
                <a:cs typeface="Times New Roman"/>
              </a:rPr>
              <a:t>a</a:t>
            </a:r>
            <a:r>
              <a:rPr lang="en-US" sz="900" kern="1200" dirty="0" err="1">
                <a:solidFill>
                  <a:srgbClr val="0075C1"/>
                </a:solidFill>
                <a:effectLst/>
                <a:latin typeface="Gill Sans MT"/>
                <a:ea typeface="游明朝"/>
                <a:cs typeface="Times New Roman"/>
              </a:rPr>
              <a:t>rtisancounseling.com</a:t>
            </a:r>
            <a:endParaRPr lang="en-US" sz="1200" dirty="0">
              <a:effectLst/>
              <a:latin typeface="Times New Roman"/>
              <a:ea typeface="游明朝"/>
            </a:endParaRPr>
          </a:p>
        </p:txBody>
      </p:sp>
      <p:cxnSp>
        <p:nvCxnSpPr>
          <p:cNvPr id="10" name="Straight Connector 9">
            <a:extLst>
              <a:ext uri="{FF2B5EF4-FFF2-40B4-BE49-F238E27FC236}">
                <a16:creationId xmlns:a16="http://schemas.microsoft.com/office/drawing/2014/main" id="{18A89CEA-B921-4797-ADA3-FE286639F87A}"/>
              </a:ext>
            </a:extLst>
          </p:cNvPr>
          <p:cNvCxnSpPr>
            <a:cxnSpLocks/>
          </p:cNvCxnSpPr>
          <p:nvPr/>
        </p:nvCxnSpPr>
        <p:spPr>
          <a:xfrm>
            <a:off x="915117" y="6319842"/>
            <a:ext cx="7307580" cy="9224"/>
          </a:xfrm>
          <a:prstGeom prst="line">
            <a:avLst/>
          </a:prstGeom>
          <a:ln>
            <a:solidFill>
              <a:srgbClr val="0075C1"/>
            </a:solidFill>
          </a:ln>
        </p:spPr>
        <p:style>
          <a:lnRef idx="1">
            <a:schemeClr val="accent1"/>
          </a:lnRef>
          <a:fillRef idx="0">
            <a:schemeClr val="accent1"/>
          </a:fillRef>
          <a:effectRef idx="0">
            <a:schemeClr val="accent1"/>
          </a:effectRef>
          <a:fontRef idx="minor">
            <a:schemeClr val="tx1"/>
          </a:fontRef>
        </p:style>
      </p:cxnSp>
      <p:pic>
        <p:nvPicPr>
          <p:cNvPr id="11" name="Picture 10" descr="Image result for anger iceberg pdf">
            <a:extLst>
              <a:ext uri="{FF2B5EF4-FFF2-40B4-BE49-F238E27FC236}">
                <a16:creationId xmlns:a16="http://schemas.microsoft.com/office/drawing/2014/main" id="{170E1A97-42FC-4FB0-9A9A-D1462256520C}"/>
              </a:ext>
            </a:extLst>
          </p:cNvPr>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57201" y="986152"/>
            <a:ext cx="8229600" cy="4958033"/>
          </a:xfrm>
          <a:prstGeom prst="rect">
            <a:avLst/>
          </a:prstGeom>
          <a:noFill/>
          <a:ln>
            <a:noFill/>
          </a:ln>
        </p:spPr>
      </p:pic>
    </p:spTree>
    <p:extLst>
      <p:ext uri="{BB962C8B-B14F-4D97-AF65-F5344CB8AC3E}">
        <p14:creationId xmlns:p14="http://schemas.microsoft.com/office/powerpoint/2010/main" val="37024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4496650"/>
          </a:xfrm>
        </p:spPr>
        <p:txBody>
          <a:bodyPr/>
          <a:lstStyle/>
          <a:p>
            <a:r>
              <a:rPr lang="en-US" sz="8800" dirty="0"/>
              <a:t>   </a:t>
            </a:r>
          </a:p>
        </p:txBody>
      </p:sp>
      <p:grpSp>
        <p:nvGrpSpPr>
          <p:cNvPr id="4" name="Group 3">
            <a:extLst>
              <a:ext uri="{FF2B5EF4-FFF2-40B4-BE49-F238E27FC236}">
                <a16:creationId xmlns:a16="http://schemas.microsoft.com/office/drawing/2014/main" id="{5D0E3371-C2DC-4AF0-A3A8-AD28EF5E0CBF}"/>
              </a:ext>
            </a:extLst>
          </p:cNvPr>
          <p:cNvGrpSpPr/>
          <p:nvPr/>
        </p:nvGrpSpPr>
        <p:grpSpPr>
          <a:xfrm>
            <a:off x="915117" y="227234"/>
            <a:ext cx="7307580" cy="654684"/>
            <a:chOff x="0" y="0"/>
            <a:chExt cx="7307580" cy="654843"/>
          </a:xfrm>
        </p:grpSpPr>
        <p:pic>
          <p:nvPicPr>
            <p:cNvPr id="5" name="Picture 4">
              <a:extLst>
                <a:ext uri="{FF2B5EF4-FFF2-40B4-BE49-F238E27FC236}">
                  <a16:creationId xmlns:a16="http://schemas.microsoft.com/office/drawing/2014/main" id="{D2D94FF7-4A48-48D3-AAD5-159926A749B5}"/>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4739" b="90048"/>
            <a:stretch/>
          </p:blipFill>
          <p:spPr>
            <a:xfrm>
              <a:off x="0" y="238709"/>
              <a:ext cx="7307580" cy="210872"/>
            </a:xfrm>
            <a:prstGeom prst="rect">
              <a:avLst/>
            </a:prstGeom>
          </p:spPr>
        </p:pic>
        <p:sp>
          <p:nvSpPr>
            <p:cNvPr id="6" name="Rectangle 5">
              <a:extLst>
                <a:ext uri="{FF2B5EF4-FFF2-40B4-BE49-F238E27FC236}">
                  <a16:creationId xmlns:a16="http://schemas.microsoft.com/office/drawing/2014/main" id="{D13E60E2-3EBC-4C1C-B2F4-A171125E4596}"/>
                </a:ext>
              </a:extLst>
            </p:cNvPr>
            <p:cNvSpPr/>
            <p:nvPr/>
          </p:nvSpPr>
          <p:spPr>
            <a:xfrm>
              <a:off x="2827020" y="176791"/>
              <a:ext cx="1912621" cy="36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7" name="Picture 6">
              <a:extLst>
                <a:ext uri="{FF2B5EF4-FFF2-40B4-BE49-F238E27FC236}">
                  <a16:creationId xmlns:a16="http://schemas.microsoft.com/office/drawing/2014/main" id="{A89A234C-957D-48AB-92D7-19469FD27F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913219" y="0"/>
              <a:ext cx="1702121" cy="654843"/>
            </a:xfrm>
            <a:prstGeom prst="rect">
              <a:avLst/>
            </a:prstGeom>
          </p:spPr>
        </p:pic>
      </p:grpSp>
      <p:sp>
        <p:nvSpPr>
          <p:cNvPr id="8" name="TextBox 7">
            <a:extLst>
              <a:ext uri="{FF2B5EF4-FFF2-40B4-BE49-F238E27FC236}">
                <a16:creationId xmlns:a16="http://schemas.microsoft.com/office/drawing/2014/main" id="{04B89C1E-5146-415D-AE62-6153E01275D1}"/>
              </a:ext>
            </a:extLst>
          </p:cNvPr>
          <p:cNvSpPr txBox="1"/>
          <p:nvPr/>
        </p:nvSpPr>
        <p:spPr>
          <a:xfrm>
            <a:off x="670837" y="6073462"/>
            <a:ext cx="7757160" cy="246380"/>
          </a:xfrm>
          <a:prstGeom prst="rect">
            <a:avLst/>
          </a:prstGeom>
          <a:noFill/>
        </p:spPr>
        <p:txBody>
          <a:bodyPr wrap="square" rtlCol="0">
            <a:spAutoFit/>
          </a:bodyPr>
          <a:lstStyle/>
          <a:p>
            <a:pPr marL="0" marR="0" algn="ctr">
              <a:spcBef>
                <a:spcPts val="0"/>
              </a:spcBef>
              <a:spcAft>
                <a:spcPts val="0"/>
              </a:spcAft>
            </a:pPr>
            <a:r>
              <a:rPr lang="en-US" sz="1050" i="1" kern="1200" spc="100" dirty="0">
                <a:solidFill>
                  <a:srgbClr val="656467"/>
                </a:solidFill>
                <a:effectLst/>
                <a:latin typeface="Gill Sans MT"/>
                <a:ea typeface="游明朝"/>
                <a:cs typeface="Times New Roman"/>
              </a:rPr>
              <a:t>Dedicated to the Craft of Individual, Couples, Family and Group Therapy</a:t>
            </a:r>
            <a:endParaRPr lang="en-US" sz="1200" dirty="0">
              <a:effectLst/>
              <a:latin typeface="Times New Roman"/>
              <a:ea typeface="游明朝"/>
            </a:endParaRPr>
          </a:p>
        </p:txBody>
      </p:sp>
      <p:sp>
        <p:nvSpPr>
          <p:cNvPr id="9" name="TextBox 8">
            <a:extLst>
              <a:ext uri="{FF2B5EF4-FFF2-40B4-BE49-F238E27FC236}">
                <a16:creationId xmlns:a16="http://schemas.microsoft.com/office/drawing/2014/main" id="{F6D558AB-9D8D-41B4-868A-2639D27788BA}"/>
              </a:ext>
            </a:extLst>
          </p:cNvPr>
          <p:cNvSpPr txBox="1"/>
          <p:nvPr/>
        </p:nvSpPr>
        <p:spPr>
          <a:xfrm rot="10800000" flipV="1">
            <a:off x="1028700" y="6319842"/>
            <a:ext cx="7399297" cy="138500"/>
          </a:xfrm>
          <a:prstGeom prst="rect">
            <a:avLst/>
          </a:prstGeom>
          <a:noFill/>
        </p:spPr>
        <p:txBody>
          <a:bodyPr wrap="square" lIns="0" tIns="0" rIns="0" bIns="0" rtlCol="0">
            <a:spAutoFit/>
          </a:bodyPr>
          <a:lstStyle/>
          <a:p>
            <a:pPr marL="0" marR="0">
              <a:spcBef>
                <a:spcPts val="0"/>
              </a:spcBef>
              <a:spcAft>
                <a:spcPts val="0"/>
              </a:spcAft>
            </a:pPr>
            <a:r>
              <a:rPr lang="en-US" sz="800" kern="1200" dirty="0">
                <a:solidFill>
                  <a:srgbClr val="656467"/>
                </a:solidFill>
                <a:effectLst/>
                <a:latin typeface="Gill Sans MT"/>
                <a:ea typeface="游明朝"/>
                <a:cs typeface="Times New Roman"/>
              </a:rPr>
              <a:t>11713 Jefferson Ave, Newport News, VA 23662                                              757.503.2819                                                                              </a:t>
            </a:r>
            <a:r>
              <a:rPr lang="en-US" sz="800" kern="1200" dirty="0" err="1">
                <a:solidFill>
                  <a:srgbClr val="0075C1"/>
                </a:solidFill>
                <a:effectLst/>
                <a:latin typeface="Gill Sans MT"/>
                <a:ea typeface="游明朝"/>
                <a:cs typeface="Times New Roman"/>
              </a:rPr>
              <a:t>a</a:t>
            </a:r>
            <a:r>
              <a:rPr lang="en-US" sz="900" kern="1200" dirty="0" err="1">
                <a:solidFill>
                  <a:srgbClr val="0075C1"/>
                </a:solidFill>
                <a:effectLst/>
                <a:latin typeface="Gill Sans MT"/>
                <a:ea typeface="游明朝"/>
                <a:cs typeface="Times New Roman"/>
              </a:rPr>
              <a:t>rtisancounseling.com</a:t>
            </a:r>
            <a:endParaRPr lang="en-US" sz="1200" dirty="0">
              <a:effectLst/>
              <a:latin typeface="Times New Roman"/>
              <a:ea typeface="游明朝"/>
            </a:endParaRPr>
          </a:p>
        </p:txBody>
      </p:sp>
      <p:cxnSp>
        <p:nvCxnSpPr>
          <p:cNvPr id="10" name="Straight Connector 9">
            <a:extLst>
              <a:ext uri="{FF2B5EF4-FFF2-40B4-BE49-F238E27FC236}">
                <a16:creationId xmlns:a16="http://schemas.microsoft.com/office/drawing/2014/main" id="{18A89CEA-B921-4797-ADA3-FE286639F87A}"/>
              </a:ext>
            </a:extLst>
          </p:cNvPr>
          <p:cNvCxnSpPr>
            <a:cxnSpLocks/>
          </p:cNvCxnSpPr>
          <p:nvPr/>
        </p:nvCxnSpPr>
        <p:spPr>
          <a:xfrm>
            <a:off x="915117" y="6319842"/>
            <a:ext cx="7307580" cy="9224"/>
          </a:xfrm>
          <a:prstGeom prst="line">
            <a:avLst/>
          </a:prstGeom>
          <a:ln>
            <a:solidFill>
              <a:srgbClr val="0075C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CF4176EF-59D2-4F3C-B307-6CDDD469FD0F}"/>
              </a:ext>
            </a:extLst>
          </p:cNvPr>
          <p:cNvPicPr>
            <a:picLocks noChangeAspect="1"/>
          </p:cNvPicPr>
          <p:nvPr/>
        </p:nvPicPr>
        <p:blipFill>
          <a:blip r:embed="rId4" cstate="email">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18482" y="927516"/>
            <a:ext cx="3740568" cy="5425851"/>
          </a:xfrm>
          <a:prstGeom prst="rect">
            <a:avLst/>
          </a:prstGeom>
        </p:spPr>
      </p:pic>
      <p:sp>
        <p:nvSpPr>
          <p:cNvPr id="13" name="TextBox 12">
            <a:extLst>
              <a:ext uri="{FF2B5EF4-FFF2-40B4-BE49-F238E27FC236}">
                <a16:creationId xmlns:a16="http://schemas.microsoft.com/office/drawing/2014/main" id="{D7ED076F-239E-43E8-B81B-5498EB2D38D1}"/>
              </a:ext>
            </a:extLst>
          </p:cNvPr>
          <p:cNvSpPr txBox="1"/>
          <p:nvPr/>
        </p:nvSpPr>
        <p:spPr>
          <a:xfrm>
            <a:off x="5184952" y="1079699"/>
            <a:ext cx="3922719" cy="4955203"/>
          </a:xfrm>
          <a:prstGeom prst="rect">
            <a:avLst/>
          </a:prstGeom>
          <a:noFill/>
        </p:spPr>
        <p:txBody>
          <a:bodyPr wrap="square" rtlCol="0">
            <a:spAutoFit/>
          </a:bodyPr>
          <a:lstStyle/>
          <a:p>
            <a:r>
              <a:rPr lang="en-US" sz="3600" dirty="0">
                <a:solidFill>
                  <a:schemeClr val="tx2"/>
                </a:solidFill>
                <a:latin typeface="Bradley Hand ITC" panose="03070402050302030203" pitchFamily="66" charset="0"/>
              </a:rPr>
              <a:t>The greatest gifts you can Give someone</a:t>
            </a:r>
          </a:p>
          <a:p>
            <a:r>
              <a:rPr lang="en-US" sz="3600" dirty="0">
                <a:solidFill>
                  <a:schemeClr val="tx2"/>
                </a:solidFill>
                <a:latin typeface="Bradley Hand ITC" panose="03070402050302030203" pitchFamily="66" charset="0"/>
              </a:rPr>
              <a:t>are your Time, </a:t>
            </a:r>
          </a:p>
          <a:p>
            <a:r>
              <a:rPr lang="en-US" sz="3600" dirty="0">
                <a:solidFill>
                  <a:schemeClr val="tx2"/>
                </a:solidFill>
                <a:latin typeface="Bradley Hand ITC" panose="03070402050302030203" pitchFamily="66" charset="0"/>
              </a:rPr>
              <a:t>your love and </a:t>
            </a:r>
          </a:p>
          <a:p>
            <a:r>
              <a:rPr lang="en-US" sz="3600" dirty="0">
                <a:solidFill>
                  <a:schemeClr val="tx2"/>
                </a:solidFill>
                <a:latin typeface="Bradley Hand ITC" panose="03070402050302030203" pitchFamily="66" charset="0"/>
              </a:rPr>
              <a:t>your attention</a:t>
            </a:r>
          </a:p>
          <a:p>
            <a:endParaRPr lang="en-US" sz="2800" dirty="0">
              <a:solidFill>
                <a:schemeClr val="tx2"/>
              </a:solidFill>
              <a:latin typeface="Bradley Hand ITC" panose="03070402050302030203" pitchFamily="66" charset="0"/>
            </a:endParaRPr>
          </a:p>
          <a:p>
            <a:r>
              <a:rPr lang="en-US" sz="4400" b="1" dirty="0">
                <a:solidFill>
                  <a:schemeClr val="tx2"/>
                </a:solidFill>
                <a:latin typeface="Bradley Hand ITC" panose="03070402050302030203" pitchFamily="66" charset="0"/>
              </a:rPr>
              <a:t>BE PRESENT</a:t>
            </a:r>
          </a:p>
          <a:p>
            <a:endParaRPr lang="en-US" sz="2800" dirty="0">
              <a:solidFill>
                <a:schemeClr val="tx2"/>
              </a:solidFill>
              <a:latin typeface="Bradley Hand ITC" panose="03070402050302030203" pitchFamily="66" charset="0"/>
            </a:endParaRPr>
          </a:p>
        </p:txBody>
      </p:sp>
    </p:spTree>
    <p:extLst>
      <p:ext uri="{BB962C8B-B14F-4D97-AF65-F5344CB8AC3E}">
        <p14:creationId xmlns:p14="http://schemas.microsoft.com/office/powerpoint/2010/main" val="2154001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2B0E4A-A2B4-4AD0-9627-8B5D5AC92B26}"/>
              </a:ext>
            </a:extLst>
          </p:cNvPr>
          <p:cNvSpPr>
            <a:spLocks noGrp="1"/>
          </p:cNvSpPr>
          <p:nvPr>
            <p:ph type="subTitle" idx="1"/>
          </p:nvPr>
        </p:nvSpPr>
        <p:spPr>
          <a:xfrm>
            <a:off x="1371600" y="5551714"/>
            <a:ext cx="6400800" cy="620486"/>
          </a:xfrm>
        </p:spPr>
        <p:txBody>
          <a:bodyPr/>
          <a:lstStyle/>
          <a:p>
            <a:r>
              <a:rPr lang="en-US" dirty="0"/>
              <a:t>Thank you to Anisa!</a:t>
            </a:r>
          </a:p>
        </p:txBody>
      </p:sp>
      <p:pic>
        <p:nvPicPr>
          <p:cNvPr id="5" name="Picture 4" descr="A sunset over a beach&#10;&#10;Description automatically generated">
            <a:extLst>
              <a:ext uri="{FF2B5EF4-FFF2-40B4-BE49-F238E27FC236}">
                <a16:creationId xmlns:a16="http://schemas.microsoft.com/office/drawing/2014/main" id="{B516BAD0-5BEE-4677-A092-FDDB88CBDD5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10540" y="1431036"/>
            <a:ext cx="8122920" cy="3995928"/>
          </a:xfrm>
          <a:prstGeom prst="rect">
            <a:avLst/>
          </a:prstGeom>
        </p:spPr>
      </p:pic>
      <p:sp>
        <p:nvSpPr>
          <p:cNvPr id="6" name="TextBox 5">
            <a:extLst>
              <a:ext uri="{FF2B5EF4-FFF2-40B4-BE49-F238E27FC236}">
                <a16:creationId xmlns:a16="http://schemas.microsoft.com/office/drawing/2014/main" id="{AFB853A3-CC4F-474C-BF12-A94ECB45C577}"/>
              </a:ext>
            </a:extLst>
          </p:cNvPr>
          <p:cNvSpPr txBox="1"/>
          <p:nvPr/>
        </p:nvSpPr>
        <p:spPr>
          <a:xfrm>
            <a:off x="582804" y="552659"/>
            <a:ext cx="8259745" cy="523220"/>
          </a:xfrm>
          <a:prstGeom prst="rect">
            <a:avLst/>
          </a:prstGeom>
          <a:noFill/>
        </p:spPr>
        <p:txBody>
          <a:bodyPr wrap="square" rtlCol="0">
            <a:spAutoFit/>
          </a:bodyPr>
          <a:lstStyle/>
          <a:p>
            <a:r>
              <a:rPr lang="en-US" sz="2800" b="1" dirty="0"/>
              <a:t>All Resources and content shared with me by …..</a:t>
            </a:r>
          </a:p>
        </p:txBody>
      </p:sp>
    </p:spTree>
    <p:extLst>
      <p:ext uri="{BB962C8B-B14F-4D97-AF65-F5344CB8AC3E}">
        <p14:creationId xmlns:p14="http://schemas.microsoft.com/office/powerpoint/2010/main" val="3593042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75999"/>
            <a:ext cx="8229600" cy="869950"/>
          </a:xfrm>
        </p:spPr>
        <p:txBody>
          <a:bodyPr/>
          <a:lstStyle/>
          <a:p>
            <a:r>
              <a:rPr lang="en-US" dirty="0"/>
              <a:t>Meeting Agenda</a:t>
            </a:r>
          </a:p>
        </p:txBody>
      </p:sp>
      <p:sp>
        <p:nvSpPr>
          <p:cNvPr id="3" name="Content Placeholder 2"/>
          <p:cNvSpPr>
            <a:spLocks noGrp="1"/>
          </p:cNvSpPr>
          <p:nvPr>
            <p:ph idx="1"/>
          </p:nvPr>
        </p:nvSpPr>
        <p:spPr>
          <a:xfrm>
            <a:off x="457200" y="1793875"/>
            <a:ext cx="8229600" cy="4143375"/>
          </a:xfrm>
        </p:spPr>
        <p:txBody>
          <a:bodyPr>
            <a:normAutofit/>
          </a:bodyPr>
          <a:lstStyle/>
          <a:p>
            <a:endParaRPr lang="en-US" dirty="0"/>
          </a:p>
          <a:p>
            <a:r>
              <a:rPr lang="en-US" dirty="0"/>
              <a:t>Introductions</a:t>
            </a:r>
          </a:p>
          <a:p>
            <a:pPr lvl="1"/>
            <a:r>
              <a:rPr lang="en-US" dirty="0"/>
              <a:t>Child Age</a:t>
            </a:r>
          </a:p>
          <a:p>
            <a:pPr lvl="1"/>
            <a:r>
              <a:rPr lang="en-US" dirty="0"/>
              <a:t>Biggest Concern/Fears</a:t>
            </a:r>
          </a:p>
          <a:p>
            <a:r>
              <a:rPr lang="en-US" dirty="0"/>
              <a:t>Key Message</a:t>
            </a:r>
          </a:p>
          <a:p>
            <a:r>
              <a:rPr lang="en-US" dirty="0"/>
              <a:t>Age Specific Guidance</a:t>
            </a:r>
          </a:p>
          <a:p>
            <a:r>
              <a:rPr lang="en-US" dirty="0"/>
              <a:t>Conclusions</a:t>
            </a:r>
          </a:p>
          <a:p>
            <a:r>
              <a:rPr lang="en-US" dirty="0"/>
              <a:t>Closing Comments / Shares</a:t>
            </a:r>
          </a:p>
          <a:p>
            <a:endParaRPr lang="en-US" dirty="0"/>
          </a:p>
          <a:p>
            <a:pPr lvl="1"/>
            <a:endParaRPr lang="en-US" dirty="0"/>
          </a:p>
          <a:p>
            <a:endParaRPr lang="en-US" dirty="0"/>
          </a:p>
          <a:p>
            <a:endParaRPr lang="en-US" dirty="0"/>
          </a:p>
        </p:txBody>
      </p:sp>
      <p:grpSp>
        <p:nvGrpSpPr>
          <p:cNvPr id="4" name="Group 3">
            <a:extLst>
              <a:ext uri="{FF2B5EF4-FFF2-40B4-BE49-F238E27FC236}">
                <a16:creationId xmlns:a16="http://schemas.microsoft.com/office/drawing/2014/main" id="{5D0E3371-C2DC-4AF0-A3A8-AD28EF5E0CBF}"/>
              </a:ext>
            </a:extLst>
          </p:cNvPr>
          <p:cNvGrpSpPr/>
          <p:nvPr/>
        </p:nvGrpSpPr>
        <p:grpSpPr>
          <a:xfrm>
            <a:off x="915117" y="227234"/>
            <a:ext cx="7307580" cy="654684"/>
            <a:chOff x="0" y="0"/>
            <a:chExt cx="7307580" cy="654843"/>
          </a:xfrm>
        </p:grpSpPr>
        <p:pic>
          <p:nvPicPr>
            <p:cNvPr id="5" name="Picture 4">
              <a:extLst>
                <a:ext uri="{FF2B5EF4-FFF2-40B4-BE49-F238E27FC236}">
                  <a16:creationId xmlns:a16="http://schemas.microsoft.com/office/drawing/2014/main" id="{D2D94FF7-4A48-48D3-AAD5-159926A749B5}"/>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4739" b="90048"/>
            <a:stretch/>
          </p:blipFill>
          <p:spPr>
            <a:xfrm>
              <a:off x="0" y="238709"/>
              <a:ext cx="7307580" cy="210872"/>
            </a:xfrm>
            <a:prstGeom prst="rect">
              <a:avLst/>
            </a:prstGeom>
          </p:spPr>
        </p:pic>
        <p:sp>
          <p:nvSpPr>
            <p:cNvPr id="6" name="Rectangle 5">
              <a:extLst>
                <a:ext uri="{FF2B5EF4-FFF2-40B4-BE49-F238E27FC236}">
                  <a16:creationId xmlns:a16="http://schemas.microsoft.com/office/drawing/2014/main" id="{D13E60E2-3EBC-4C1C-B2F4-A171125E4596}"/>
                </a:ext>
              </a:extLst>
            </p:cNvPr>
            <p:cNvSpPr/>
            <p:nvPr/>
          </p:nvSpPr>
          <p:spPr>
            <a:xfrm>
              <a:off x="2827020" y="176791"/>
              <a:ext cx="1912621" cy="36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7" name="Picture 6">
              <a:extLst>
                <a:ext uri="{FF2B5EF4-FFF2-40B4-BE49-F238E27FC236}">
                  <a16:creationId xmlns:a16="http://schemas.microsoft.com/office/drawing/2014/main" id="{A89A234C-957D-48AB-92D7-19469FD27F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913219" y="0"/>
              <a:ext cx="1702121" cy="654843"/>
            </a:xfrm>
            <a:prstGeom prst="rect">
              <a:avLst/>
            </a:prstGeom>
          </p:spPr>
        </p:pic>
      </p:grpSp>
      <p:sp>
        <p:nvSpPr>
          <p:cNvPr id="8" name="TextBox 7">
            <a:extLst>
              <a:ext uri="{FF2B5EF4-FFF2-40B4-BE49-F238E27FC236}">
                <a16:creationId xmlns:a16="http://schemas.microsoft.com/office/drawing/2014/main" id="{04B89C1E-5146-415D-AE62-6153E01275D1}"/>
              </a:ext>
            </a:extLst>
          </p:cNvPr>
          <p:cNvSpPr txBox="1"/>
          <p:nvPr/>
        </p:nvSpPr>
        <p:spPr>
          <a:xfrm>
            <a:off x="670837" y="6073462"/>
            <a:ext cx="7757160" cy="246380"/>
          </a:xfrm>
          <a:prstGeom prst="rect">
            <a:avLst/>
          </a:prstGeom>
          <a:noFill/>
        </p:spPr>
        <p:txBody>
          <a:bodyPr wrap="square" rtlCol="0">
            <a:spAutoFit/>
          </a:bodyPr>
          <a:lstStyle/>
          <a:p>
            <a:pPr marL="0" marR="0" algn="ctr">
              <a:spcBef>
                <a:spcPts val="0"/>
              </a:spcBef>
              <a:spcAft>
                <a:spcPts val="0"/>
              </a:spcAft>
            </a:pPr>
            <a:r>
              <a:rPr lang="en-US" sz="1050" i="1" kern="1200" spc="100" dirty="0">
                <a:solidFill>
                  <a:srgbClr val="656467"/>
                </a:solidFill>
                <a:effectLst/>
                <a:latin typeface="Gill Sans MT"/>
                <a:ea typeface="游明朝"/>
                <a:cs typeface="Times New Roman"/>
              </a:rPr>
              <a:t>Dedicated to the Craft of Individual, Couples, Family and Group Therapy</a:t>
            </a:r>
            <a:endParaRPr lang="en-US" sz="1200" dirty="0">
              <a:effectLst/>
              <a:latin typeface="Times New Roman"/>
              <a:ea typeface="游明朝"/>
            </a:endParaRPr>
          </a:p>
        </p:txBody>
      </p:sp>
      <p:sp>
        <p:nvSpPr>
          <p:cNvPr id="9" name="TextBox 8">
            <a:extLst>
              <a:ext uri="{FF2B5EF4-FFF2-40B4-BE49-F238E27FC236}">
                <a16:creationId xmlns:a16="http://schemas.microsoft.com/office/drawing/2014/main" id="{F6D558AB-9D8D-41B4-868A-2639D27788BA}"/>
              </a:ext>
            </a:extLst>
          </p:cNvPr>
          <p:cNvSpPr txBox="1"/>
          <p:nvPr/>
        </p:nvSpPr>
        <p:spPr>
          <a:xfrm rot="10800000" flipV="1">
            <a:off x="1028700" y="6319842"/>
            <a:ext cx="7399297" cy="138500"/>
          </a:xfrm>
          <a:prstGeom prst="rect">
            <a:avLst/>
          </a:prstGeom>
          <a:noFill/>
        </p:spPr>
        <p:txBody>
          <a:bodyPr wrap="square" lIns="0" tIns="0" rIns="0" bIns="0" rtlCol="0">
            <a:spAutoFit/>
          </a:bodyPr>
          <a:lstStyle/>
          <a:p>
            <a:pPr marL="0" marR="0">
              <a:spcBef>
                <a:spcPts val="0"/>
              </a:spcBef>
              <a:spcAft>
                <a:spcPts val="0"/>
              </a:spcAft>
            </a:pPr>
            <a:r>
              <a:rPr lang="en-US" sz="800" kern="1200" dirty="0">
                <a:solidFill>
                  <a:srgbClr val="656467"/>
                </a:solidFill>
                <a:effectLst/>
                <a:latin typeface="Gill Sans MT"/>
                <a:ea typeface="游明朝"/>
                <a:cs typeface="Times New Roman"/>
              </a:rPr>
              <a:t>11713 Jefferson Ave, Newport News, VA 23662                                              757.503.2819                                                                              </a:t>
            </a:r>
            <a:r>
              <a:rPr lang="en-US" sz="800" kern="1200" dirty="0" err="1">
                <a:solidFill>
                  <a:srgbClr val="0075C1"/>
                </a:solidFill>
                <a:effectLst/>
                <a:latin typeface="Gill Sans MT"/>
                <a:ea typeface="游明朝"/>
                <a:cs typeface="Times New Roman"/>
              </a:rPr>
              <a:t>a</a:t>
            </a:r>
            <a:r>
              <a:rPr lang="en-US" sz="900" kern="1200" dirty="0" err="1">
                <a:solidFill>
                  <a:srgbClr val="0075C1"/>
                </a:solidFill>
                <a:effectLst/>
                <a:latin typeface="Gill Sans MT"/>
                <a:ea typeface="游明朝"/>
                <a:cs typeface="Times New Roman"/>
              </a:rPr>
              <a:t>rtisancounseling.com</a:t>
            </a:r>
            <a:endParaRPr lang="en-US" sz="1200" dirty="0">
              <a:effectLst/>
              <a:latin typeface="Times New Roman"/>
              <a:ea typeface="游明朝"/>
            </a:endParaRPr>
          </a:p>
        </p:txBody>
      </p:sp>
      <p:cxnSp>
        <p:nvCxnSpPr>
          <p:cNvPr id="10" name="Straight Connector 9">
            <a:extLst>
              <a:ext uri="{FF2B5EF4-FFF2-40B4-BE49-F238E27FC236}">
                <a16:creationId xmlns:a16="http://schemas.microsoft.com/office/drawing/2014/main" id="{18A89CEA-B921-4797-ADA3-FE286639F87A}"/>
              </a:ext>
            </a:extLst>
          </p:cNvPr>
          <p:cNvCxnSpPr>
            <a:cxnSpLocks/>
          </p:cNvCxnSpPr>
          <p:nvPr/>
        </p:nvCxnSpPr>
        <p:spPr>
          <a:xfrm>
            <a:off x="915117" y="6319842"/>
            <a:ext cx="7307580" cy="9224"/>
          </a:xfrm>
          <a:prstGeom prst="line">
            <a:avLst/>
          </a:prstGeom>
          <a:ln>
            <a:solidFill>
              <a:srgbClr val="0075C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1630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00505-4C59-4899-AE54-5734D0ACDAE6}"/>
              </a:ext>
            </a:extLst>
          </p:cNvPr>
          <p:cNvSpPr>
            <a:spLocks noGrp="1"/>
          </p:cNvSpPr>
          <p:nvPr>
            <p:ph type="title"/>
          </p:nvPr>
        </p:nvSpPr>
        <p:spPr/>
        <p:txBody>
          <a:bodyPr/>
          <a:lstStyle/>
          <a:p>
            <a:r>
              <a:rPr lang="en-US" dirty="0"/>
              <a:t>BE PRESENT</a:t>
            </a:r>
          </a:p>
        </p:txBody>
      </p:sp>
      <p:pic>
        <p:nvPicPr>
          <p:cNvPr id="5" name="Content Placeholder 4" descr="A close up of a logo&#10;&#10;Description automatically generated">
            <a:extLst>
              <a:ext uri="{FF2B5EF4-FFF2-40B4-BE49-F238E27FC236}">
                <a16:creationId xmlns:a16="http://schemas.microsoft.com/office/drawing/2014/main" id="{9A3027D7-6447-4DD5-A25D-E131AD7E70A0}"/>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309018" y="1600200"/>
            <a:ext cx="4525963" cy="4525963"/>
          </a:xfrm>
        </p:spPr>
      </p:pic>
      <p:sp>
        <p:nvSpPr>
          <p:cNvPr id="6" name="TextBox 5">
            <a:extLst>
              <a:ext uri="{FF2B5EF4-FFF2-40B4-BE49-F238E27FC236}">
                <a16:creationId xmlns:a16="http://schemas.microsoft.com/office/drawing/2014/main" id="{D8FD99B1-B412-489E-8E58-D89E81F2A0E6}"/>
              </a:ext>
            </a:extLst>
          </p:cNvPr>
          <p:cNvSpPr txBox="1"/>
          <p:nvPr/>
        </p:nvSpPr>
        <p:spPr>
          <a:xfrm>
            <a:off x="2309018" y="6126163"/>
            <a:ext cx="4525963" cy="230832"/>
          </a:xfrm>
          <a:prstGeom prst="rect">
            <a:avLst/>
          </a:prstGeom>
          <a:noFill/>
        </p:spPr>
        <p:txBody>
          <a:bodyPr wrap="square" rtlCol="0">
            <a:spAutoFit/>
          </a:bodyPr>
          <a:lstStyle/>
          <a:p>
            <a:r>
              <a:rPr lang="en-US" sz="900">
                <a:hlinkClick r:id="rId3" tooltip="http://www.taka.co.jp/tada/detail.php?id=1244&amp;cid=4&amp;cid2=9"/>
              </a:rPr>
              <a:t>This Photo</a:t>
            </a:r>
            <a:r>
              <a:rPr lang="en-US" sz="900"/>
              <a:t> by Unknown Author is licensed under </a:t>
            </a:r>
            <a:r>
              <a:rPr lang="en-US" sz="900">
                <a:hlinkClick r:id="rId4" tooltip="https://creativecommons.org/licenses/by/3.0/"/>
              </a:rPr>
              <a:t>CC BY</a:t>
            </a:r>
            <a:endParaRPr lang="en-US" sz="900"/>
          </a:p>
        </p:txBody>
      </p:sp>
    </p:spTree>
    <p:extLst>
      <p:ext uri="{BB962C8B-B14F-4D97-AF65-F5344CB8AC3E}">
        <p14:creationId xmlns:p14="http://schemas.microsoft.com/office/powerpoint/2010/main" val="1446961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AD34B-6D54-4E94-8110-2846A5375786}"/>
              </a:ext>
            </a:extLst>
          </p:cNvPr>
          <p:cNvSpPr>
            <a:spLocks noGrp="1"/>
          </p:cNvSpPr>
          <p:nvPr>
            <p:ph type="title"/>
          </p:nvPr>
        </p:nvSpPr>
        <p:spPr/>
        <p:txBody>
          <a:bodyPr/>
          <a:lstStyle/>
          <a:p>
            <a:r>
              <a:rPr lang="en-US" dirty="0"/>
              <a:t>What is Important to my Grieving Child</a:t>
            </a:r>
          </a:p>
        </p:txBody>
      </p:sp>
      <p:pic>
        <p:nvPicPr>
          <p:cNvPr id="5" name="Content Placeholder 4" descr="A close up of text on a white background&#10;&#10;Description automatically generated">
            <a:extLst>
              <a:ext uri="{FF2B5EF4-FFF2-40B4-BE49-F238E27FC236}">
                <a16:creationId xmlns:a16="http://schemas.microsoft.com/office/drawing/2014/main" id="{B272D5FC-6035-40EC-A1C3-B452F00E7FCE}"/>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54157" y="1600200"/>
            <a:ext cx="7245626" cy="4525963"/>
          </a:xfrm>
        </p:spPr>
      </p:pic>
      <p:sp>
        <p:nvSpPr>
          <p:cNvPr id="6" name="TextBox 5">
            <a:extLst>
              <a:ext uri="{FF2B5EF4-FFF2-40B4-BE49-F238E27FC236}">
                <a16:creationId xmlns:a16="http://schemas.microsoft.com/office/drawing/2014/main" id="{ADD2FACA-B9E9-4B19-8AA9-59B470329E58}"/>
              </a:ext>
            </a:extLst>
          </p:cNvPr>
          <p:cNvSpPr txBox="1"/>
          <p:nvPr/>
        </p:nvSpPr>
        <p:spPr>
          <a:xfrm>
            <a:off x="954157" y="6126163"/>
            <a:ext cx="7245626" cy="230832"/>
          </a:xfrm>
          <a:prstGeom prst="rect">
            <a:avLst/>
          </a:prstGeom>
          <a:noFill/>
        </p:spPr>
        <p:txBody>
          <a:bodyPr wrap="square" rtlCol="0">
            <a:spAutoFit/>
          </a:bodyPr>
          <a:lstStyle/>
          <a:p>
            <a:r>
              <a:rPr lang="en-US" sz="900">
                <a:hlinkClick r:id="rId3" tooltip="http://slingsandarrowsofoutrageousfortune.wordpress.com/2012/02/23/grief-triggers/"/>
              </a:rPr>
              <a:t>This Photo</a:t>
            </a:r>
            <a:r>
              <a:rPr lang="en-US" sz="900"/>
              <a:t> by Unknown Author is licensed under </a:t>
            </a:r>
            <a:r>
              <a:rPr lang="en-US" sz="900">
                <a:hlinkClick r:id="rId4" tooltip="https://creativecommons.org/licenses/by-nc-nd/3.0/"/>
              </a:rPr>
              <a:t>CC BY-NC-ND</a:t>
            </a:r>
            <a:endParaRPr lang="en-US" sz="900"/>
          </a:p>
        </p:txBody>
      </p:sp>
    </p:spTree>
    <p:extLst>
      <p:ext uri="{BB962C8B-B14F-4D97-AF65-F5344CB8AC3E}">
        <p14:creationId xmlns:p14="http://schemas.microsoft.com/office/powerpoint/2010/main" val="4153095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1EB492-88A6-415B-BD0A-73673ED33742}"/>
              </a:ext>
            </a:extLst>
          </p:cNvPr>
          <p:cNvSpPr>
            <a:spLocks noGrp="1"/>
          </p:cNvSpPr>
          <p:nvPr>
            <p:ph type="title"/>
          </p:nvPr>
        </p:nvSpPr>
        <p:spPr>
          <a:xfrm>
            <a:off x="457200" y="0"/>
            <a:ext cx="8229600" cy="1245996"/>
          </a:xfrm>
        </p:spPr>
        <p:txBody>
          <a:bodyPr/>
          <a:lstStyle/>
          <a:p>
            <a:r>
              <a:rPr lang="en-US" dirty="0"/>
              <a:t>Consider the Following:</a:t>
            </a:r>
          </a:p>
        </p:txBody>
      </p:sp>
      <p:sp>
        <p:nvSpPr>
          <p:cNvPr id="5" name="Content Placeholder 4">
            <a:extLst>
              <a:ext uri="{FF2B5EF4-FFF2-40B4-BE49-F238E27FC236}">
                <a16:creationId xmlns:a16="http://schemas.microsoft.com/office/drawing/2014/main" id="{B03D78EB-7F22-4437-ADE3-6A3133EEF5CC}"/>
              </a:ext>
            </a:extLst>
          </p:cNvPr>
          <p:cNvSpPr>
            <a:spLocks noGrp="1"/>
          </p:cNvSpPr>
          <p:nvPr>
            <p:ph sz="half" idx="2"/>
          </p:nvPr>
        </p:nvSpPr>
        <p:spPr>
          <a:xfrm>
            <a:off x="4648199" y="1379136"/>
            <a:ext cx="4234543" cy="4525963"/>
          </a:xfrm>
        </p:spPr>
        <p:txBody>
          <a:bodyPr>
            <a:normAutofit/>
          </a:bodyPr>
          <a:lstStyle/>
          <a:p>
            <a:r>
              <a:rPr lang="en-US" dirty="0"/>
              <a:t>Repeated questions means they are processing (this is good!)</a:t>
            </a:r>
          </a:p>
          <a:p>
            <a:r>
              <a:rPr lang="en-US" dirty="0"/>
              <a:t>Children want to be heard and understood</a:t>
            </a:r>
          </a:p>
          <a:p>
            <a:r>
              <a:rPr lang="en-US" dirty="0"/>
              <a:t>There is no right or wrong in how they feel.</a:t>
            </a:r>
          </a:p>
          <a:p>
            <a:r>
              <a:rPr lang="en-US" dirty="0"/>
              <a:t>We don’t grieve in steps or stages …it’s a process (not an event)</a:t>
            </a:r>
          </a:p>
        </p:txBody>
      </p:sp>
      <p:sp>
        <p:nvSpPr>
          <p:cNvPr id="6" name="Content Placeholder 5">
            <a:extLst>
              <a:ext uri="{FF2B5EF4-FFF2-40B4-BE49-F238E27FC236}">
                <a16:creationId xmlns:a16="http://schemas.microsoft.com/office/drawing/2014/main" id="{DBFF10A5-FD91-4DDD-9FD5-55E39C50BB30}"/>
              </a:ext>
            </a:extLst>
          </p:cNvPr>
          <p:cNvSpPr>
            <a:spLocks noGrp="1"/>
          </p:cNvSpPr>
          <p:nvPr>
            <p:ph sz="quarter" idx="13"/>
          </p:nvPr>
        </p:nvSpPr>
        <p:spPr>
          <a:xfrm>
            <a:off x="365760" y="1421841"/>
            <a:ext cx="4041648" cy="5033356"/>
          </a:xfrm>
        </p:spPr>
        <p:txBody>
          <a:bodyPr>
            <a:normAutofit/>
          </a:bodyPr>
          <a:lstStyle/>
          <a:p>
            <a:r>
              <a:rPr lang="en-US" dirty="0"/>
              <a:t>Children want to share their experience with adults</a:t>
            </a:r>
          </a:p>
          <a:p>
            <a:r>
              <a:rPr lang="en-US" dirty="0"/>
              <a:t>Don’t deceive a child to protect them; children need honesty</a:t>
            </a:r>
          </a:p>
          <a:p>
            <a:r>
              <a:rPr lang="en-US" dirty="0"/>
              <a:t>Allow your child to ask questions; and simply answer the question asked</a:t>
            </a:r>
          </a:p>
          <a:p>
            <a:endParaRPr lang="en-US" dirty="0"/>
          </a:p>
        </p:txBody>
      </p:sp>
    </p:spTree>
    <p:extLst>
      <p:ext uri="{BB962C8B-B14F-4D97-AF65-F5344CB8AC3E}">
        <p14:creationId xmlns:p14="http://schemas.microsoft.com/office/powerpoint/2010/main" val="2024951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AD34B-6D54-4E94-8110-2846A5375786}"/>
              </a:ext>
            </a:extLst>
          </p:cNvPr>
          <p:cNvSpPr>
            <a:spLocks noGrp="1"/>
          </p:cNvSpPr>
          <p:nvPr>
            <p:ph type="title"/>
          </p:nvPr>
        </p:nvSpPr>
        <p:spPr/>
        <p:txBody>
          <a:bodyPr/>
          <a:lstStyle/>
          <a:p>
            <a:r>
              <a:rPr lang="en-US" dirty="0"/>
              <a:t>Grief by the Ages</a:t>
            </a:r>
          </a:p>
        </p:txBody>
      </p:sp>
      <p:pic>
        <p:nvPicPr>
          <p:cNvPr id="5" name="Content Placeholder 4" descr="A group of people posing for the camera&#10;&#10;Description automatically generated">
            <a:extLst>
              <a:ext uri="{FF2B5EF4-FFF2-40B4-BE49-F238E27FC236}">
                <a16:creationId xmlns:a16="http://schemas.microsoft.com/office/drawing/2014/main" id="{496D2434-49F9-4F10-8DE8-EA1A24249627}"/>
              </a:ext>
            </a:extLst>
          </p:cNvPr>
          <p:cNvPicPr>
            <a:picLocks noGrp="1" noChangeAspect="1"/>
          </p:cNvPicPr>
          <p:nvPr>
            <p:ph idx="1"/>
          </p:nvPr>
        </p:nvPicPr>
        <p:blipFill>
          <a:blip r:embed="rId2" cstate="email">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28848" y="1600200"/>
            <a:ext cx="7286303" cy="4525963"/>
          </a:xfrm>
        </p:spPr>
      </p:pic>
      <p:sp>
        <p:nvSpPr>
          <p:cNvPr id="6" name="TextBox 5">
            <a:extLst>
              <a:ext uri="{FF2B5EF4-FFF2-40B4-BE49-F238E27FC236}">
                <a16:creationId xmlns:a16="http://schemas.microsoft.com/office/drawing/2014/main" id="{FA4F6A5B-C523-417C-91C3-3B4578A260C9}"/>
              </a:ext>
            </a:extLst>
          </p:cNvPr>
          <p:cNvSpPr txBox="1"/>
          <p:nvPr/>
        </p:nvSpPr>
        <p:spPr>
          <a:xfrm>
            <a:off x="928848" y="6126163"/>
            <a:ext cx="7286303" cy="230832"/>
          </a:xfrm>
          <a:prstGeom prst="rect">
            <a:avLst/>
          </a:prstGeom>
          <a:noFill/>
        </p:spPr>
        <p:txBody>
          <a:bodyPr wrap="square" rtlCol="0">
            <a:spAutoFit/>
          </a:bodyPr>
          <a:lstStyle/>
          <a:p>
            <a:r>
              <a:rPr lang="en-US" sz="900">
                <a:hlinkClick r:id="rId3" tooltip="http://tarathip.blogspot.com/2009/04/blog-post.html"/>
              </a:rPr>
              <a:t>This Photo</a:t>
            </a:r>
            <a:r>
              <a:rPr lang="en-US" sz="900"/>
              <a:t> by Unknown Author is licensed under </a:t>
            </a:r>
            <a:r>
              <a:rPr lang="en-US" sz="900">
                <a:hlinkClick r:id="rId4" tooltip="https://creativecommons.org/licenses/by-nc/3.0/"/>
              </a:rPr>
              <a:t>CC BY-NC</a:t>
            </a:r>
            <a:endParaRPr lang="en-US" sz="900"/>
          </a:p>
        </p:txBody>
      </p:sp>
    </p:spTree>
    <p:extLst>
      <p:ext uri="{BB962C8B-B14F-4D97-AF65-F5344CB8AC3E}">
        <p14:creationId xmlns:p14="http://schemas.microsoft.com/office/powerpoint/2010/main" val="3491589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75999"/>
            <a:ext cx="8229600" cy="869950"/>
          </a:xfrm>
        </p:spPr>
        <p:txBody>
          <a:bodyPr/>
          <a:lstStyle/>
          <a:p>
            <a:r>
              <a:rPr lang="en-US" dirty="0"/>
              <a:t>Infants &amp; Toddlers</a:t>
            </a:r>
          </a:p>
        </p:txBody>
      </p:sp>
      <p:sp>
        <p:nvSpPr>
          <p:cNvPr id="3" name="Content Placeholder 2"/>
          <p:cNvSpPr>
            <a:spLocks noGrp="1"/>
          </p:cNvSpPr>
          <p:nvPr>
            <p:ph idx="1"/>
          </p:nvPr>
        </p:nvSpPr>
        <p:spPr>
          <a:xfrm>
            <a:off x="457200" y="1793875"/>
            <a:ext cx="8229600" cy="4143375"/>
          </a:xfrm>
        </p:spPr>
        <p:txBody>
          <a:bodyPr>
            <a:normAutofit lnSpcReduction="10000"/>
          </a:bodyPr>
          <a:lstStyle/>
          <a:p>
            <a:r>
              <a:rPr lang="en-US" dirty="0"/>
              <a:t>Infants and toddlers generally have no concept of death.</a:t>
            </a:r>
          </a:p>
          <a:p>
            <a:r>
              <a:rPr lang="en-US" dirty="0"/>
              <a:t>They are more reactive to </a:t>
            </a:r>
            <a:r>
              <a:rPr lang="en-US" i="1" dirty="0"/>
              <a:t>your</a:t>
            </a:r>
            <a:r>
              <a:rPr lang="en-US" dirty="0"/>
              <a:t> feelings and behavior</a:t>
            </a:r>
          </a:p>
          <a:p>
            <a:r>
              <a:rPr lang="en-US" dirty="0"/>
              <a:t>They may exhibit more crankiness, clinginess, changes in eating or sleeping patterns, or regressions in behaviors such as potty training.</a:t>
            </a:r>
          </a:p>
          <a:p>
            <a:r>
              <a:rPr lang="en-US" dirty="0"/>
              <a:t>It is important to keep your daily routine as normal as you can to provide a sense of security, normalcy &amp; comfort.</a:t>
            </a:r>
          </a:p>
          <a:p>
            <a:r>
              <a:rPr lang="en-US" dirty="0"/>
              <a:t>Offer physical assurances like holding and cuddling.</a:t>
            </a:r>
          </a:p>
          <a:p>
            <a:endParaRPr lang="en-US" dirty="0"/>
          </a:p>
          <a:p>
            <a:endParaRPr lang="en-US" dirty="0"/>
          </a:p>
        </p:txBody>
      </p:sp>
      <p:grpSp>
        <p:nvGrpSpPr>
          <p:cNvPr id="4" name="Group 3">
            <a:extLst>
              <a:ext uri="{FF2B5EF4-FFF2-40B4-BE49-F238E27FC236}">
                <a16:creationId xmlns:a16="http://schemas.microsoft.com/office/drawing/2014/main" id="{5D0E3371-C2DC-4AF0-A3A8-AD28EF5E0CBF}"/>
              </a:ext>
            </a:extLst>
          </p:cNvPr>
          <p:cNvGrpSpPr/>
          <p:nvPr/>
        </p:nvGrpSpPr>
        <p:grpSpPr>
          <a:xfrm>
            <a:off x="915117" y="227234"/>
            <a:ext cx="7307580" cy="654684"/>
            <a:chOff x="0" y="0"/>
            <a:chExt cx="7307580" cy="654843"/>
          </a:xfrm>
        </p:grpSpPr>
        <p:pic>
          <p:nvPicPr>
            <p:cNvPr id="5" name="Picture 4">
              <a:extLst>
                <a:ext uri="{FF2B5EF4-FFF2-40B4-BE49-F238E27FC236}">
                  <a16:creationId xmlns:a16="http://schemas.microsoft.com/office/drawing/2014/main" id="{D2D94FF7-4A48-48D3-AAD5-159926A749B5}"/>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4739" b="90048"/>
            <a:stretch/>
          </p:blipFill>
          <p:spPr>
            <a:xfrm>
              <a:off x="0" y="238709"/>
              <a:ext cx="7307580" cy="210872"/>
            </a:xfrm>
            <a:prstGeom prst="rect">
              <a:avLst/>
            </a:prstGeom>
          </p:spPr>
        </p:pic>
        <p:sp>
          <p:nvSpPr>
            <p:cNvPr id="6" name="Rectangle 5">
              <a:extLst>
                <a:ext uri="{FF2B5EF4-FFF2-40B4-BE49-F238E27FC236}">
                  <a16:creationId xmlns:a16="http://schemas.microsoft.com/office/drawing/2014/main" id="{D13E60E2-3EBC-4C1C-B2F4-A171125E4596}"/>
                </a:ext>
              </a:extLst>
            </p:cNvPr>
            <p:cNvSpPr/>
            <p:nvPr/>
          </p:nvSpPr>
          <p:spPr>
            <a:xfrm>
              <a:off x="2827020" y="176791"/>
              <a:ext cx="1912621" cy="36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7" name="Picture 6">
              <a:extLst>
                <a:ext uri="{FF2B5EF4-FFF2-40B4-BE49-F238E27FC236}">
                  <a16:creationId xmlns:a16="http://schemas.microsoft.com/office/drawing/2014/main" id="{A89A234C-957D-48AB-92D7-19469FD27F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913219" y="0"/>
              <a:ext cx="1702121" cy="654843"/>
            </a:xfrm>
            <a:prstGeom prst="rect">
              <a:avLst/>
            </a:prstGeom>
          </p:spPr>
        </p:pic>
      </p:grpSp>
      <p:sp>
        <p:nvSpPr>
          <p:cNvPr id="8" name="TextBox 7">
            <a:extLst>
              <a:ext uri="{FF2B5EF4-FFF2-40B4-BE49-F238E27FC236}">
                <a16:creationId xmlns:a16="http://schemas.microsoft.com/office/drawing/2014/main" id="{04B89C1E-5146-415D-AE62-6153E01275D1}"/>
              </a:ext>
            </a:extLst>
          </p:cNvPr>
          <p:cNvSpPr txBox="1"/>
          <p:nvPr/>
        </p:nvSpPr>
        <p:spPr>
          <a:xfrm>
            <a:off x="670837" y="6073462"/>
            <a:ext cx="7757160" cy="246380"/>
          </a:xfrm>
          <a:prstGeom prst="rect">
            <a:avLst/>
          </a:prstGeom>
          <a:noFill/>
        </p:spPr>
        <p:txBody>
          <a:bodyPr wrap="square" rtlCol="0">
            <a:spAutoFit/>
          </a:bodyPr>
          <a:lstStyle/>
          <a:p>
            <a:pPr marL="0" marR="0" algn="ctr">
              <a:spcBef>
                <a:spcPts val="0"/>
              </a:spcBef>
              <a:spcAft>
                <a:spcPts val="0"/>
              </a:spcAft>
            </a:pPr>
            <a:r>
              <a:rPr lang="en-US" sz="1050" i="1" kern="1200" spc="100" dirty="0">
                <a:solidFill>
                  <a:srgbClr val="656467"/>
                </a:solidFill>
                <a:effectLst/>
                <a:latin typeface="Gill Sans MT"/>
                <a:ea typeface="游明朝"/>
                <a:cs typeface="Times New Roman"/>
              </a:rPr>
              <a:t>Dedicated to the Craft of Individual, Couples, Family and Group Therapy</a:t>
            </a:r>
            <a:endParaRPr lang="en-US" sz="1200" dirty="0">
              <a:effectLst/>
              <a:latin typeface="Times New Roman"/>
              <a:ea typeface="游明朝"/>
            </a:endParaRPr>
          </a:p>
        </p:txBody>
      </p:sp>
      <p:sp>
        <p:nvSpPr>
          <p:cNvPr id="9" name="TextBox 8">
            <a:extLst>
              <a:ext uri="{FF2B5EF4-FFF2-40B4-BE49-F238E27FC236}">
                <a16:creationId xmlns:a16="http://schemas.microsoft.com/office/drawing/2014/main" id="{F6D558AB-9D8D-41B4-868A-2639D27788BA}"/>
              </a:ext>
            </a:extLst>
          </p:cNvPr>
          <p:cNvSpPr txBox="1"/>
          <p:nvPr/>
        </p:nvSpPr>
        <p:spPr>
          <a:xfrm rot="10800000" flipV="1">
            <a:off x="1028700" y="6319842"/>
            <a:ext cx="7399297" cy="138500"/>
          </a:xfrm>
          <a:prstGeom prst="rect">
            <a:avLst/>
          </a:prstGeom>
          <a:noFill/>
        </p:spPr>
        <p:txBody>
          <a:bodyPr wrap="square" lIns="0" tIns="0" rIns="0" bIns="0" rtlCol="0">
            <a:spAutoFit/>
          </a:bodyPr>
          <a:lstStyle/>
          <a:p>
            <a:pPr marL="0" marR="0">
              <a:spcBef>
                <a:spcPts val="0"/>
              </a:spcBef>
              <a:spcAft>
                <a:spcPts val="0"/>
              </a:spcAft>
            </a:pPr>
            <a:r>
              <a:rPr lang="en-US" sz="800" kern="1200" dirty="0">
                <a:solidFill>
                  <a:srgbClr val="656467"/>
                </a:solidFill>
                <a:effectLst/>
                <a:latin typeface="Gill Sans MT"/>
                <a:ea typeface="游明朝"/>
                <a:cs typeface="Times New Roman"/>
              </a:rPr>
              <a:t>11713 Jefferson Ave, Newport News, VA 23662                                              757.503.2819                                                                              </a:t>
            </a:r>
            <a:r>
              <a:rPr lang="en-US" sz="800" kern="1200" dirty="0" err="1">
                <a:solidFill>
                  <a:srgbClr val="0075C1"/>
                </a:solidFill>
                <a:effectLst/>
                <a:latin typeface="Gill Sans MT"/>
                <a:ea typeface="游明朝"/>
                <a:cs typeface="Times New Roman"/>
              </a:rPr>
              <a:t>a</a:t>
            </a:r>
            <a:r>
              <a:rPr lang="en-US" sz="900" kern="1200" dirty="0" err="1">
                <a:solidFill>
                  <a:srgbClr val="0075C1"/>
                </a:solidFill>
                <a:effectLst/>
                <a:latin typeface="Gill Sans MT"/>
                <a:ea typeface="游明朝"/>
                <a:cs typeface="Times New Roman"/>
              </a:rPr>
              <a:t>rtisancounseling.com</a:t>
            </a:r>
            <a:endParaRPr lang="en-US" sz="1200" dirty="0">
              <a:effectLst/>
              <a:latin typeface="Times New Roman"/>
              <a:ea typeface="游明朝"/>
            </a:endParaRPr>
          </a:p>
        </p:txBody>
      </p:sp>
      <p:cxnSp>
        <p:nvCxnSpPr>
          <p:cNvPr id="10" name="Straight Connector 9">
            <a:extLst>
              <a:ext uri="{FF2B5EF4-FFF2-40B4-BE49-F238E27FC236}">
                <a16:creationId xmlns:a16="http://schemas.microsoft.com/office/drawing/2014/main" id="{18A89CEA-B921-4797-ADA3-FE286639F87A}"/>
              </a:ext>
            </a:extLst>
          </p:cNvPr>
          <p:cNvCxnSpPr>
            <a:cxnSpLocks/>
          </p:cNvCxnSpPr>
          <p:nvPr/>
        </p:nvCxnSpPr>
        <p:spPr>
          <a:xfrm>
            <a:off x="915117" y="6319842"/>
            <a:ext cx="7307580" cy="9224"/>
          </a:xfrm>
          <a:prstGeom prst="line">
            <a:avLst/>
          </a:prstGeom>
          <a:ln>
            <a:solidFill>
              <a:srgbClr val="0075C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9600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75999"/>
            <a:ext cx="8229600" cy="869950"/>
          </a:xfrm>
        </p:spPr>
        <p:txBody>
          <a:bodyPr/>
          <a:lstStyle/>
          <a:p>
            <a:r>
              <a:rPr lang="en-US" dirty="0"/>
              <a:t>Ages 3 -5 (Hold)</a:t>
            </a:r>
          </a:p>
        </p:txBody>
      </p:sp>
      <p:sp>
        <p:nvSpPr>
          <p:cNvPr id="3" name="Content Placeholder 2"/>
          <p:cNvSpPr>
            <a:spLocks noGrp="1"/>
          </p:cNvSpPr>
          <p:nvPr>
            <p:ph idx="1"/>
          </p:nvPr>
        </p:nvSpPr>
        <p:spPr>
          <a:xfrm>
            <a:off x="457200" y="1647931"/>
            <a:ext cx="8229600" cy="4744184"/>
          </a:xfrm>
        </p:spPr>
        <p:txBody>
          <a:bodyPr>
            <a:normAutofit fontScale="70000" lnSpcReduction="20000"/>
          </a:bodyPr>
          <a:lstStyle/>
          <a:p>
            <a:endParaRPr lang="en-US" dirty="0"/>
          </a:p>
          <a:p>
            <a:r>
              <a:rPr lang="en-US" sz="3600" dirty="0"/>
              <a:t>Regression in behaviors / increases in </a:t>
            </a:r>
            <a:r>
              <a:rPr lang="en-US" sz="3600" b="1" dirty="0"/>
              <a:t>nightmares</a:t>
            </a:r>
            <a:r>
              <a:rPr lang="en-US" sz="3600" dirty="0"/>
              <a:t>.</a:t>
            </a:r>
          </a:p>
          <a:p>
            <a:r>
              <a:rPr lang="en-US" sz="3600" dirty="0"/>
              <a:t>Magical thinking about death – non permanent.</a:t>
            </a:r>
          </a:p>
          <a:p>
            <a:r>
              <a:rPr lang="en-US" sz="3600" dirty="0"/>
              <a:t>They believe their thoughts and wishes can cause things to happen. May experience irrational feelings / responsibility for the death because of thoughts or wishes they had prior to the death</a:t>
            </a:r>
          </a:p>
          <a:p>
            <a:r>
              <a:rPr lang="en-US" sz="3600" dirty="0"/>
              <a:t>Asking the same question over and over again…</a:t>
            </a:r>
          </a:p>
          <a:p>
            <a:r>
              <a:rPr lang="en-US" sz="3600" dirty="0"/>
              <a:t>Use play discuss expressions of grief (toys and/or drawing)</a:t>
            </a:r>
          </a:p>
          <a:p>
            <a:r>
              <a:rPr lang="en-US" sz="3600" b="1" dirty="0"/>
              <a:t>SEPARATION ISSUES. Discuss…Prepare…Hug, Celebrate – don’t get mad! </a:t>
            </a:r>
            <a:r>
              <a:rPr lang="en-US" sz="3600" dirty="0"/>
              <a:t>Physical reassurances</a:t>
            </a:r>
          </a:p>
          <a:p>
            <a:r>
              <a:rPr lang="en-US" sz="3600" dirty="0"/>
              <a:t>Routine, Routine, Routine</a:t>
            </a:r>
            <a:endParaRPr lang="en-US" sz="2900" dirty="0"/>
          </a:p>
        </p:txBody>
      </p:sp>
      <p:grpSp>
        <p:nvGrpSpPr>
          <p:cNvPr id="4" name="Group 3">
            <a:extLst>
              <a:ext uri="{FF2B5EF4-FFF2-40B4-BE49-F238E27FC236}">
                <a16:creationId xmlns:a16="http://schemas.microsoft.com/office/drawing/2014/main" id="{5D0E3371-C2DC-4AF0-A3A8-AD28EF5E0CBF}"/>
              </a:ext>
            </a:extLst>
          </p:cNvPr>
          <p:cNvGrpSpPr/>
          <p:nvPr/>
        </p:nvGrpSpPr>
        <p:grpSpPr>
          <a:xfrm>
            <a:off x="915117" y="227234"/>
            <a:ext cx="7307580" cy="654684"/>
            <a:chOff x="0" y="0"/>
            <a:chExt cx="7307580" cy="654843"/>
          </a:xfrm>
        </p:grpSpPr>
        <p:pic>
          <p:nvPicPr>
            <p:cNvPr id="5" name="Picture 4">
              <a:extLst>
                <a:ext uri="{FF2B5EF4-FFF2-40B4-BE49-F238E27FC236}">
                  <a16:creationId xmlns:a16="http://schemas.microsoft.com/office/drawing/2014/main" id="{D2D94FF7-4A48-48D3-AAD5-159926A749B5}"/>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4739" b="90048"/>
            <a:stretch/>
          </p:blipFill>
          <p:spPr>
            <a:xfrm>
              <a:off x="0" y="238709"/>
              <a:ext cx="7307580" cy="210872"/>
            </a:xfrm>
            <a:prstGeom prst="rect">
              <a:avLst/>
            </a:prstGeom>
          </p:spPr>
        </p:pic>
        <p:sp>
          <p:nvSpPr>
            <p:cNvPr id="6" name="Rectangle 5">
              <a:extLst>
                <a:ext uri="{FF2B5EF4-FFF2-40B4-BE49-F238E27FC236}">
                  <a16:creationId xmlns:a16="http://schemas.microsoft.com/office/drawing/2014/main" id="{D13E60E2-3EBC-4C1C-B2F4-A171125E4596}"/>
                </a:ext>
              </a:extLst>
            </p:cNvPr>
            <p:cNvSpPr/>
            <p:nvPr/>
          </p:nvSpPr>
          <p:spPr>
            <a:xfrm>
              <a:off x="2827020" y="176791"/>
              <a:ext cx="1912621" cy="36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7" name="Picture 6">
              <a:extLst>
                <a:ext uri="{FF2B5EF4-FFF2-40B4-BE49-F238E27FC236}">
                  <a16:creationId xmlns:a16="http://schemas.microsoft.com/office/drawing/2014/main" id="{A89A234C-957D-48AB-92D7-19469FD27F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913219" y="0"/>
              <a:ext cx="1702121" cy="654843"/>
            </a:xfrm>
            <a:prstGeom prst="rect">
              <a:avLst/>
            </a:prstGeom>
          </p:spPr>
        </p:pic>
      </p:grpSp>
      <p:sp>
        <p:nvSpPr>
          <p:cNvPr id="8" name="TextBox 7">
            <a:extLst>
              <a:ext uri="{FF2B5EF4-FFF2-40B4-BE49-F238E27FC236}">
                <a16:creationId xmlns:a16="http://schemas.microsoft.com/office/drawing/2014/main" id="{04B89C1E-5146-415D-AE62-6153E01275D1}"/>
              </a:ext>
            </a:extLst>
          </p:cNvPr>
          <p:cNvSpPr txBox="1"/>
          <p:nvPr/>
        </p:nvSpPr>
        <p:spPr>
          <a:xfrm>
            <a:off x="670837" y="6073462"/>
            <a:ext cx="7757160" cy="246380"/>
          </a:xfrm>
          <a:prstGeom prst="rect">
            <a:avLst/>
          </a:prstGeom>
          <a:noFill/>
        </p:spPr>
        <p:txBody>
          <a:bodyPr wrap="square" rtlCol="0">
            <a:spAutoFit/>
          </a:bodyPr>
          <a:lstStyle/>
          <a:p>
            <a:pPr marL="0" marR="0" algn="ctr">
              <a:spcBef>
                <a:spcPts val="0"/>
              </a:spcBef>
              <a:spcAft>
                <a:spcPts val="0"/>
              </a:spcAft>
            </a:pPr>
            <a:r>
              <a:rPr lang="en-US" sz="1050" i="1" kern="1200" spc="100" dirty="0">
                <a:solidFill>
                  <a:srgbClr val="656467"/>
                </a:solidFill>
                <a:effectLst/>
                <a:latin typeface="Gill Sans MT"/>
                <a:ea typeface="游明朝"/>
                <a:cs typeface="Times New Roman"/>
              </a:rPr>
              <a:t>Dedicated to the Craft of Individual, Couples, Family and Group Therapy</a:t>
            </a:r>
            <a:endParaRPr lang="en-US" sz="1200" dirty="0">
              <a:effectLst/>
              <a:latin typeface="Times New Roman"/>
              <a:ea typeface="游明朝"/>
            </a:endParaRPr>
          </a:p>
        </p:txBody>
      </p:sp>
      <p:sp>
        <p:nvSpPr>
          <p:cNvPr id="9" name="TextBox 8">
            <a:extLst>
              <a:ext uri="{FF2B5EF4-FFF2-40B4-BE49-F238E27FC236}">
                <a16:creationId xmlns:a16="http://schemas.microsoft.com/office/drawing/2014/main" id="{F6D558AB-9D8D-41B4-868A-2639D27788BA}"/>
              </a:ext>
            </a:extLst>
          </p:cNvPr>
          <p:cNvSpPr txBox="1"/>
          <p:nvPr/>
        </p:nvSpPr>
        <p:spPr>
          <a:xfrm rot="10800000" flipV="1">
            <a:off x="1028700" y="6319842"/>
            <a:ext cx="7399297" cy="138500"/>
          </a:xfrm>
          <a:prstGeom prst="rect">
            <a:avLst/>
          </a:prstGeom>
          <a:noFill/>
        </p:spPr>
        <p:txBody>
          <a:bodyPr wrap="square" lIns="0" tIns="0" rIns="0" bIns="0" rtlCol="0">
            <a:spAutoFit/>
          </a:bodyPr>
          <a:lstStyle/>
          <a:p>
            <a:pPr marL="0" marR="0">
              <a:spcBef>
                <a:spcPts val="0"/>
              </a:spcBef>
              <a:spcAft>
                <a:spcPts val="0"/>
              </a:spcAft>
            </a:pPr>
            <a:r>
              <a:rPr lang="en-US" sz="800" kern="1200" dirty="0">
                <a:solidFill>
                  <a:srgbClr val="656467"/>
                </a:solidFill>
                <a:effectLst/>
                <a:latin typeface="Gill Sans MT"/>
                <a:ea typeface="游明朝"/>
                <a:cs typeface="Times New Roman"/>
              </a:rPr>
              <a:t>11713 Jefferson Ave, Newport News, VA 23662                                              757.503.2819                                                                              </a:t>
            </a:r>
            <a:r>
              <a:rPr lang="en-US" sz="800" kern="1200" dirty="0" err="1">
                <a:solidFill>
                  <a:srgbClr val="0075C1"/>
                </a:solidFill>
                <a:effectLst/>
                <a:latin typeface="Gill Sans MT"/>
                <a:ea typeface="游明朝"/>
                <a:cs typeface="Times New Roman"/>
              </a:rPr>
              <a:t>a</a:t>
            </a:r>
            <a:r>
              <a:rPr lang="en-US" sz="900" kern="1200" dirty="0" err="1">
                <a:solidFill>
                  <a:srgbClr val="0075C1"/>
                </a:solidFill>
                <a:effectLst/>
                <a:latin typeface="Gill Sans MT"/>
                <a:ea typeface="游明朝"/>
                <a:cs typeface="Times New Roman"/>
              </a:rPr>
              <a:t>rtisancounseling.com</a:t>
            </a:r>
            <a:endParaRPr lang="en-US" sz="1200" dirty="0">
              <a:effectLst/>
              <a:latin typeface="Times New Roman"/>
              <a:ea typeface="游明朝"/>
            </a:endParaRPr>
          </a:p>
        </p:txBody>
      </p:sp>
      <p:cxnSp>
        <p:nvCxnSpPr>
          <p:cNvPr id="10" name="Straight Connector 9">
            <a:extLst>
              <a:ext uri="{FF2B5EF4-FFF2-40B4-BE49-F238E27FC236}">
                <a16:creationId xmlns:a16="http://schemas.microsoft.com/office/drawing/2014/main" id="{18A89CEA-B921-4797-ADA3-FE286639F87A}"/>
              </a:ext>
            </a:extLst>
          </p:cNvPr>
          <p:cNvCxnSpPr>
            <a:cxnSpLocks/>
          </p:cNvCxnSpPr>
          <p:nvPr/>
        </p:nvCxnSpPr>
        <p:spPr>
          <a:xfrm>
            <a:off x="915117" y="6319842"/>
            <a:ext cx="7307580" cy="9224"/>
          </a:xfrm>
          <a:prstGeom prst="line">
            <a:avLst/>
          </a:prstGeom>
          <a:ln>
            <a:solidFill>
              <a:srgbClr val="0075C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06688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Executive.thmx</Template>
  <TotalTime>3313</TotalTime>
  <Words>1690</Words>
  <Application>Microsoft Office PowerPoint</Application>
  <PresentationFormat>On-screen Show (4:3)</PresentationFormat>
  <Paragraphs>114</Paragraphs>
  <Slides>14</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Bradley Hand ITC</vt:lpstr>
      <vt:lpstr>Calibri</vt:lpstr>
      <vt:lpstr>Century Gothic</vt:lpstr>
      <vt:lpstr>Courier New</vt:lpstr>
      <vt:lpstr>Gill Sans MT</vt:lpstr>
      <vt:lpstr>Palatino Linotype</vt:lpstr>
      <vt:lpstr>Times New Roman</vt:lpstr>
      <vt:lpstr>Executive</vt:lpstr>
      <vt:lpstr> </vt:lpstr>
      <vt:lpstr>PowerPoint Presentation</vt:lpstr>
      <vt:lpstr>Meeting Agenda</vt:lpstr>
      <vt:lpstr>BE PRESENT</vt:lpstr>
      <vt:lpstr>What is Important to my Grieving Child</vt:lpstr>
      <vt:lpstr>Consider the Following:</vt:lpstr>
      <vt:lpstr>Grief by the Ages</vt:lpstr>
      <vt:lpstr>Infants &amp; Toddlers</vt:lpstr>
      <vt:lpstr>Ages 3 -5 (Hold)</vt:lpstr>
      <vt:lpstr>Ages 6-9 (Reassure)</vt:lpstr>
      <vt:lpstr>Ages 9-12 (Guide)</vt:lpstr>
      <vt:lpstr>Teenagers - LISTEN</vt:lpstr>
      <vt:lpstr>PowerPoint Presentation</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Benjamin Newman</dc:creator>
  <cp:lastModifiedBy>Samaria Hunter</cp:lastModifiedBy>
  <cp:revision>42</cp:revision>
  <dcterms:created xsi:type="dcterms:W3CDTF">2018-06-12T02:07:26Z</dcterms:created>
  <dcterms:modified xsi:type="dcterms:W3CDTF">2019-02-28T18:54:31Z</dcterms:modified>
</cp:coreProperties>
</file>