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2" r:id="rId2"/>
  </p:sldMasterIdLst>
  <p:notesMasterIdLst>
    <p:notesMasterId r:id="rId22"/>
  </p:notesMasterIdLst>
  <p:sldIdLst>
    <p:sldId id="257" r:id="rId3"/>
    <p:sldId id="266" r:id="rId4"/>
    <p:sldId id="258" r:id="rId5"/>
    <p:sldId id="274" r:id="rId6"/>
    <p:sldId id="277" r:id="rId7"/>
    <p:sldId id="276" r:id="rId8"/>
    <p:sldId id="267" r:id="rId9"/>
    <p:sldId id="270" r:id="rId10"/>
    <p:sldId id="259" r:id="rId11"/>
    <p:sldId id="272" r:id="rId12"/>
    <p:sldId id="263" r:id="rId13"/>
    <p:sldId id="268" r:id="rId14"/>
    <p:sldId id="269" r:id="rId15"/>
    <p:sldId id="260" r:id="rId16"/>
    <p:sldId id="271" r:id="rId17"/>
    <p:sldId id="279" r:id="rId18"/>
    <p:sldId id="278" r:id="rId19"/>
    <p:sldId id="282" r:id="rId20"/>
    <p:sldId id="283" r:id="rId2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66340"/>
  </p:normalViewPr>
  <p:slideViewPr>
    <p:cSldViewPr snapToGrid="0" snapToObjects="1">
      <p:cViewPr varScale="1">
        <p:scale>
          <a:sx n="91" d="100"/>
          <a:sy n="91" d="100"/>
        </p:scale>
        <p:origin x="2144" y="176"/>
      </p:cViewPr>
      <p:guideLst/>
    </p:cSldViewPr>
  </p:slideViewPr>
  <p:notesTextViewPr>
    <p:cViewPr>
      <p:scale>
        <a:sx n="1" d="1"/>
        <a:sy n="1" d="1"/>
      </p:scale>
      <p:origin x="0" y="-664"/>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7A75A-37DF-B145-A408-40707C217B10}" type="datetimeFigureOut">
              <a:rPr lang="en-US" smtClean="0"/>
              <a:t>2/28/18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195A8-BB82-3A45-AE84-E2FACF9F2A44}" type="slidenum">
              <a:rPr lang="en-US" smtClean="0"/>
              <a:t>‹#›</a:t>
            </a:fld>
            <a:endParaRPr lang="en-US"/>
          </a:p>
        </p:txBody>
      </p:sp>
    </p:spTree>
    <p:extLst>
      <p:ext uri="{BB962C8B-B14F-4D97-AF65-F5344CB8AC3E}">
        <p14:creationId xmlns:p14="http://schemas.microsoft.com/office/powerpoint/2010/main" val="167516370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myself. My name is Bob Barbour,  and I’ve recently just let go of all of one of the loves of my life, Lion, where I worked for over 25 years and led the P &amp; C  team for the last 20 of those years.</a:t>
            </a:r>
          </a:p>
          <a:p>
            <a:endParaRPr lang="en-US" dirty="0"/>
          </a:p>
          <a:p>
            <a:r>
              <a:rPr lang="en-US" dirty="0"/>
              <a:t>My great passion during those years has been to help create and sustain change at an individual, team and organisational level. </a:t>
            </a:r>
          </a:p>
          <a:p>
            <a:endParaRPr lang="en-US" dirty="0"/>
          </a:p>
          <a:p>
            <a:r>
              <a:rPr lang="en-US" dirty="0"/>
              <a:t>This was achieved by working on culture across the business and by helping people individually to change.</a:t>
            </a:r>
          </a:p>
          <a:p>
            <a:endParaRPr lang="en-US" dirty="0"/>
          </a:p>
          <a:p>
            <a:r>
              <a:rPr lang="en-US" dirty="0"/>
              <a:t>Lion achieved a great deal of success at a cultural and individual change level… we could  always have down better of course, and there were a few setbacks in the 20+ years of the change journey</a:t>
            </a:r>
          </a:p>
          <a:p>
            <a:endParaRPr lang="en-US" dirty="0"/>
          </a:p>
          <a:p>
            <a:r>
              <a:rPr lang="en-US" dirty="0"/>
              <a:t>I would like to share with you some of the learnings from this change journey, and also alerts you to the new imperative we all face:</a:t>
            </a:r>
          </a:p>
          <a:p>
            <a:r>
              <a:rPr lang="en-US" dirty="0"/>
              <a:t>	-to master adaptive capability in the world of  exponential change</a:t>
            </a:r>
          </a:p>
          <a:p>
            <a:endParaRPr lang="en-US" dirty="0"/>
          </a:p>
          <a:p>
            <a:r>
              <a:rPr lang="en-US" dirty="0"/>
              <a:t> I would also like to share some suggestions for how we do this as an individual, organisational and societal level</a:t>
            </a:r>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1</a:t>
            </a:fld>
            <a:endParaRPr lang="en-US"/>
          </a:p>
        </p:txBody>
      </p:sp>
    </p:spTree>
    <p:extLst>
      <p:ext uri="{BB962C8B-B14F-4D97-AF65-F5344CB8AC3E}">
        <p14:creationId xmlns:p14="http://schemas.microsoft.com/office/powerpoint/2010/main" val="325646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dirty="0"/>
              <a:t>I am sure that</a:t>
            </a:r>
            <a:r>
              <a:rPr lang="en-AU" sz="900" baseline="0" dirty="0"/>
              <a:t> we all recognise the importance of trust….. the value of having it across your team members and with external stakeholders….and the enormous handicap of not having it.  At Lion we talk about “Business being about relationships,… between people and brands… and … customers and consumers… and trust is key to strong relationships… and behaviour experienced impacts trust”</a:t>
            </a:r>
            <a:endParaRPr lang="en-AU" sz="900" dirty="0"/>
          </a:p>
          <a:p>
            <a:endParaRPr lang="en-AU" sz="900" dirty="0"/>
          </a:p>
          <a:p>
            <a:r>
              <a:rPr lang="en-AU" sz="900" dirty="0"/>
              <a:t>Many</a:t>
            </a:r>
            <a:r>
              <a:rPr lang="en-AU" sz="900" baseline="0" dirty="0"/>
              <a:t> of you will be familiar with this trust equation, and there are several other equations and models… the important thing is to break down trust into its constituent parts and operationalise them… bring life to them on a daily basis. </a:t>
            </a:r>
          </a:p>
          <a:p>
            <a:endParaRPr lang="en-AU" sz="900" dirty="0"/>
          </a:p>
          <a:p>
            <a:r>
              <a:rPr lang="en-AU" b="0" dirty="0"/>
              <a:t>There isn’t a single section  of the marketplace that isn’t being disrupted.  Even in traditionally stable sections of the marketplace such as banking, law and FMCG  disruption has arrived. In FMCG disruption has been </a:t>
            </a:r>
            <a:r>
              <a:rPr lang="en-AU" dirty="0"/>
              <a:t>driven by removal of barriers to entry, changing consumer preferences, small</a:t>
            </a:r>
            <a:r>
              <a:rPr lang="en-AU" baseline="0" dirty="0"/>
              <a:t> business agility and external connection.</a:t>
            </a:r>
          </a:p>
          <a:p>
            <a:endParaRPr lang="en-AU" baseline="0" dirty="0"/>
          </a:p>
          <a:p>
            <a:endParaRPr lang="en-AU" sz="900" dirty="0"/>
          </a:p>
          <a:p>
            <a:r>
              <a:rPr lang="en-AU" sz="900" dirty="0"/>
              <a:t>Transparency lays the foundation of an organisation’s reputation by building trust with the consumer, customer and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900" dirty="0"/>
              <a:t>Digital age… What’s in food products and where they come from, what price you would pay – it’s there for all to see. [Lion – labelling example]</a:t>
            </a:r>
          </a:p>
          <a:p>
            <a:endParaRPr lang="en-AU" sz="900" dirty="0"/>
          </a:p>
          <a:p>
            <a:r>
              <a:rPr lang="en-AU" sz="900" dirty="0"/>
              <a:t>In our </a:t>
            </a:r>
            <a:r>
              <a:rPr lang="en-AU" sz="900" u="sng" dirty="0"/>
              <a:t>talent marketplace</a:t>
            </a:r>
            <a:r>
              <a:rPr lang="en-AU" sz="900" dirty="0"/>
              <a:t>, platforms like Glassdoor and LinkedIn provide a candidate with a window into the culture of an organisation before they even contemplate a role. </a:t>
            </a:r>
            <a:br>
              <a:rPr lang="en-AU" sz="900" dirty="0"/>
            </a:br>
            <a:endParaRPr lang="en-AU" sz="900" dirty="0"/>
          </a:p>
          <a:p>
            <a:pPr algn="l"/>
            <a:r>
              <a:rPr lang="en-AU" sz="900" dirty="0"/>
              <a:t>Everything comes back to trust</a:t>
            </a:r>
          </a:p>
          <a:p>
            <a:pPr algn="l"/>
            <a:endParaRPr lang="en-AU" sz="900" dirty="0"/>
          </a:p>
          <a:p>
            <a:pPr algn="l"/>
            <a:r>
              <a:rPr lang="en-AU" sz="900" dirty="0"/>
              <a:t>Focus  People, Customers and Consumers</a:t>
            </a:r>
          </a:p>
          <a:p>
            <a:pPr algn="l"/>
            <a:endParaRPr lang="en-AU" sz="900" dirty="0"/>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10</a:t>
            </a:fld>
            <a:endParaRPr lang="en-US"/>
          </a:p>
        </p:txBody>
      </p:sp>
    </p:spTree>
    <p:extLst>
      <p:ext uri="{BB962C8B-B14F-4D97-AF65-F5344CB8AC3E}">
        <p14:creationId xmlns:p14="http://schemas.microsoft.com/office/powerpoint/2010/main" val="225093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8229" indent="-258229" defTabSz="367743" eaLnBrk="1" hangingPunct="1">
              <a:spcBef>
                <a:spcPts val="0"/>
              </a:spcBef>
              <a:spcAft>
                <a:spcPts val="0"/>
              </a:spcAft>
              <a:tabLst>
                <a:tab pos="337801" algn="l"/>
              </a:tabLst>
              <a:defRPr/>
            </a:pPr>
            <a:r>
              <a:rPr lang="en-US" sz="1200" dirty="0">
                <a:ea typeface="ＭＳ Ｐゴシック" pitchFamily="34" charset="-128"/>
                <a:cs typeface="Arial" pitchFamily="34" charset="0"/>
              </a:rPr>
              <a:t>Some reflections</a:t>
            </a:r>
            <a:r>
              <a:rPr lang="en-US" sz="1200" baseline="0" dirty="0">
                <a:ea typeface="ＭＳ Ｐゴシック" pitchFamily="34" charset="-128"/>
                <a:cs typeface="Arial" pitchFamily="34" charset="0"/>
              </a:rPr>
              <a:t> on cultural change…..</a:t>
            </a:r>
          </a:p>
          <a:p>
            <a:pPr marL="258229" indent="-258229" defTabSz="367743" eaLnBrk="1" hangingPunct="1">
              <a:spcBef>
                <a:spcPts val="0"/>
              </a:spcBef>
              <a:spcAft>
                <a:spcPts val="0"/>
              </a:spcAft>
              <a:tabLst>
                <a:tab pos="337801" algn="l"/>
              </a:tabLst>
              <a:defRPr/>
            </a:pPr>
            <a:endParaRPr lang="en-US" sz="1200" baseline="0" dirty="0">
              <a:ea typeface="ＭＳ Ｐゴシック" pitchFamily="34" charset="-128"/>
              <a:cs typeface="Arial" pitchFamily="34" charset="0"/>
            </a:endParaRPr>
          </a:p>
          <a:p>
            <a:pPr marL="258229" indent="-258229" algn="l" defTabSz="367743" eaLnBrk="1" hangingPunct="1">
              <a:spcBef>
                <a:spcPts val="0"/>
              </a:spcBef>
              <a:spcAft>
                <a:spcPts val="0"/>
              </a:spcAft>
              <a:tabLst>
                <a:tab pos="337801" algn="l"/>
              </a:tabLst>
              <a:defRPr/>
            </a:pPr>
            <a:r>
              <a:rPr lang="en-US" sz="1200" baseline="0" dirty="0">
                <a:ea typeface="ＭＳ Ｐゴシック" pitchFamily="34" charset="-128"/>
                <a:cs typeface="Arial" pitchFamily="34" charset="0"/>
              </a:rPr>
              <a:t>I believe that c</a:t>
            </a:r>
            <a:r>
              <a:rPr lang="en-US" sz="1200" dirty="0">
                <a:ea typeface="ＭＳ Ｐゴシック" pitchFamily="34" charset="-128"/>
                <a:cs typeface="Arial" pitchFamily="34" charset="0"/>
              </a:rPr>
              <a:t>onstructive cultures don’t just happen by luck chance and magic. </a:t>
            </a:r>
            <a:r>
              <a:rPr lang="en-AU" sz="1200" dirty="0">
                <a:cs typeface="Arial" pitchFamily="34" charset="0"/>
              </a:rPr>
              <a:t>They require a multi-pronged approach…. at</a:t>
            </a:r>
            <a:r>
              <a:rPr lang="en-AU" sz="1200" baseline="0" dirty="0">
                <a:cs typeface="Arial" pitchFamily="34" charset="0"/>
              </a:rPr>
              <a:t> a system level</a:t>
            </a:r>
          </a:p>
          <a:p>
            <a:pPr marL="258229" indent="-258229" algn="l" defTabSz="367743" eaLnBrk="1" hangingPunct="1">
              <a:spcBef>
                <a:spcPts val="0"/>
              </a:spcBef>
              <a:spcAft>
                <a:spcPts val="0"/>
              </a:spcAft>
              <a:tabLst>
                <a:tab pos="337801" algn="l"/>
              </a:tabLst>
              <a:defRPr/>
            </a:pPr>
            <a:r>
              <a:rPr lang="en-AU" sz="1200" baseline="0" dirty="0">
                <a:cs typeface="Arial" pitchFamily="34" charset="0"/>
              </a:rPr>
              <a:t>and at an individual level.</a:t>
            </a:r>
            <a:endParaRPr lang="en-AU" sz="1200" dirty="0">
              <a:cs typeface="Arial" pitchFamily="34" charset="0"/>
            </a:endParaRPr>
          </a:p>
          <a:p>
            <a:pPr eaLnBrk="1" hangingPunct="1">
              <a:spcBef>
                <a:spcPts val="0"/>
              </a:spcBef>
              <a:spcAft>
                <a:spcPts val="0"/>
              </a:spcAft>
            </a:pPr>
            <a:endParaRPr lang="en-AU" sz="1200" dirty="0">
              <a:cs typeface="Arial" pitchFamily="34" charset="0"/>
            </a:endParaRPr>
          </a:p>
          <a:p>
            <a:pPr defTabSz="914228" eaLnBrk="1" fontAlgn="auto" hangingPunct="1">
              <a:spcBef>
                <a:spcPts val="0"/>
              </a:spcBef>
              <a:spcAft>
                <a:spcPts val="0"/>
              </a:spcAft>
              <a:defRPr/>
            </a:pPr>
            <a:r>
              <a:rPr lang="en-AU" sz="1200" dirty="0">
                <a:cs typeface="Arial" pitchFamily="34" charset="0"/>
              </a:rPr>
              <a:t>Reflecting on Lion’s culture transformation </a:t>
            </a:r>
            <a:r>
              <a:rPr lang="en-AU" sz="1200" b="1" dirty="0">
                <a:cs typeface="Arial" pitchFamily="34" charset="0"/>
              </a:rPr>
              <a:t>one key driver </a:t>
            </a:r>
            <a:r>
              <a:rPr lang="en-AU" sz="1200" dirty="0">
                <a:cs typeface="Arial" pitchFamily="34" charset="0"/>
              </a:rPr>
              <a:t>that stands out is </a:t>
            </a:r>
            <a:r>
              <a:rPr lang="en-AU" sz="1200" b="1" dirty="0">
                <a:cs typeface="Arial" pitchFamily="34" charset="0"/>
              </a:rPr>
              <a:t>having culture at the core of our business strategy.</a:t>
            </a:r>
            <a:r>
              <a:rPr lang="en-AU" sz="1200" dirty="0">
                <a:cs typeface="Arial" pitchFamily="34" charset="0"/>
              </a:rPr>
              <a:t>   </a:t>
            </a:r>
            <a:r>
              <a:rPr lang="en-AU" sz="1200" b="1" dirty="0">
                <a:cs typeface="Arial" pitchFamily="34" charset="0"/>
              </a:rPr>
              <a:t>Leader-led, not HR led</a:t>
            </a:r>
            <a:r>
              <a:rPr lang="en-AU" sz="1200" dirty="0">
                <a:cs typeface="Arial" pitchFamily="34" charset="0"/>
              </a:rPr>
              <a:t>.  </a:t>
            </a:r>
          </a:p>
          <a:p>
            <a:pPr defTabSz="914228" eaLnBrk="1" fontAlgn="auto" hangingPunct="1">
              <a:spcBef>
                <a:spcPts val="0"/>
              </a:spcBef>
              <a:spcAft>
                <a:spcPts val="0"/>
              </a:spcAft>
              <a:defRPr/>
            </a:pPr>
            <a:endParaRPr lang="en-AU" sz="1200" dirty="0">
              <a:cs typeface="Arial" pitchFamily="34" charset="0"/>
            </a:endParaRPr>
          </a:p>
          <a:p>
            <a:pPr marL="171418" indent="-171418" defTabSz="914228" eaLnBrk="1" fontAlgn="auto" hangingPunct="1">
              <a:spcBef>
                <a:spcPts val="0"/>
              </a:spcBef>
              <a:spcAft>
                <a:spcPts val="0"/>
              </a:spcAft>
              <a:buFont typeface="Arial" pitchFamily="34" charset="0"/>
              <a:buChar char="•"/>
              <a:defRPr/>
            </a:pPr>
            <a:r>
              <a:rPr lang="en-US" sz="1200" dirty="0">
                <a:ea typeface="ＭＳ Ｐゴシック"/>
                <a:cs typeface="Arial" pitchFamily="34" charset="0"/>
              </a:rPr>
              <a:t>Building strategic people goals around culture, leadership and wellbeing - measure and set goals. Visually and practically this sends a huge signal that the ‘how’ of business is just as important as the ‘what’</a:t>
            </a:r>
          </a:p>
          <a:p>
            <a:pPr marL="171418" indent="-171418" defTabSz="914228" eaLnBrk="1" fontAlgn="auto" hangingPunct="1">
              <a:spcBef>
                <a:spcPts val="0"/>
              </a:spcBef>
              <a:spcAft>
                <a:spcPts val="0"/>
              </a:spcAft>
              <a:buFont typeface="Arial" pitchFamily="34" charset="0"/>
              <a:buChar char="•"/>
              <a:defRPr/>
            </a:pPr>
            <a:endParaRPr lang="en-US" sz="1200" dirty="0">
              <a:ea typeface="ＭＳ Ｐゴシック"/>
              <a:cs typeface="Arial" pitchFamily="34" charset="0"/>
            </a:endParaRPr>
          </a:p>
          <a:p>
            <a:pPr defTabSz="914228" eaLnBrk="1" fontAlgn="auto" hangingPunct="1">
              <a:spcBef>
                <a:spcPts val="0"/>
              </a:spcBef>
              <a:spcAft>
                <a:spcPts val="0"/>
              </a:spcAft>
              <a:defRPr/>
            </a:pPr>
            <a:r>
              <a:rPr lang="en-US" sz="1200" dirty="0">
                <a:ea typeface="ＭＳ Ｐゴシック" pitchFamily="34" charset="-128"/>
                <a:cs typeface="Arial" pitchFamily="34" charset="0"/>
              </a:rPr>
              <a:t>Secondly, </a:t>
            </a:r>
            <a:r>
              <a:rPr lang="en-US" sz="1200" b="1" dirty="0">
                <a:ea typeface="ＭＳ Ｐゴシック" pitchFamily="34" charset="-128"/>
                <a:cs typeface="Arial" pitchFamily="34" charset="0"/>
              </a:rPr>
              <a:t>hardwiring</a:t>
            </a:r>
            <a:r>
              <a:rPr lang="en-US" sz="1200" dirty="0">
                <a:ea typeface="ＭＳ Ｐゴシック" pitchFamily="34" charset="-128"/>
                <a:cs typeface="Arial" pitchFamily="34" charset="0"/>
              </a:rPr>
              <a:t> </a:t>
            </a:r>
            <a:r>
              <a:rPr lang="en-US" sz="1200" b="1" dirty="0">
                <a:ea typeface="ＭＳ Ｐゴシック" pitchFamily="34" charset="-128"/>
                <a:cs typeface="Arial" pitchFamily="34" charset="0"/>
              </a:rPr>
              <a:t>constructive behaviours into everything</a:t>
            </a:r>
            <a:r>
              <a:rPr lang="en-US" sz="1200" dirty="0">
                <a:ea typeface="ＭＳ Ｐゴシック" pitchFamily="34" charset="-128"/>
                <a:cs typeface="Arial" pitchFamily="34" charset="0"/>
              </a:rPr>
              <a:t>. </a:t>
            </a:r>
            <a:r>
              <a:rPr lang="en-US" sz="1200" dirty="0">
                <a:ea typeface="ＭＳ Ｐゴシック"/>
                <a:cs typeface="Arial" pitchFamily="34" charset="0"/>
              </a:rPr>
              <a:t>This all comes down to the simple message, </a:t>
            </a:r>
            <a:r>
              <a:rPr lang="en-US" sz="1200" b="1" dirty="0">
                <a:ea typeface="ＭＳ Ｐゴシック"/>
                <a:cs typeface="Arial" pitchFamily="34" charset="0"/>
              </a:rPr>
              <a:t>Behaviours x Results</a:t>
            </a:r>
            <a:r>
              <a:rPr lang="en-US" sz="1200" dirty="0">
                <a:ea typeface="ＭＳ Ｐゴシック"/>
                <a:cs typeface="Arial" pitchFamily="34" charset="0"/>
              </a:rPr>
              <a:t> – being really clear that constructive behaviours help people and the business achieve.</a:t>
            </a:r>
            <a:br>
              <a:rPr lang="en-US" sz="1200" dirty="0">
                <a:ea typeface="ＭＳ Ｐゴシック"/>
                <a:cs typeface="Arial" pitchFamily="34" charset="0"/>
              </a:rPr>
            </a:br>
            <a:endParaRPr lang="en-US" sz="1200" dirty="0">
              <a:ea typeface="ＭＳ Ｐゴシック"/>
              <a:cs typeface="Arial" pitchFamily="34" charset="0"/>
            </a:endParaRPr>
          </a:p>
          <a:p>
            <a:pPr marL="171450" indent="-171450" defTabSz="914228" eaLnBrk="1" fontAlgn="auto" hangingPunct="1">
              <a:spcBef>
                <a:spcPts val="0"/>
              </a:spcBef>
              <a:spcAft>
                <a:spcPts val="0"/>
              </a:spcAft>
              <a:buFont typeface="Arial" panose="020B0604020202020204" pitchFamily="34" charset="0"/>
              <a:buChar char="•"/>
              <a:defRPr/>
            </a:pPr>
            <a:r>
              <a:rPr lang="en-US" sz="1200" dirty="0">
                <a:ea typeface="ＭＳ Ｐゴシック"/>
                <a:cs typeface="Arial" pitchFamily="34" charset="0"/>
              </a:rPr>
              <a:t>Our role is</a:t>
            </a:r>
            <a:r>
              <a:rPr lang="en-US" sz="1200" baseline="0" dirty="0">
                <a:ea typeface="ＭＳ Ｐゴシック"/>
                <a:cs typeface="Arial" pitchFamily="34" charset="0"/>
              </a:rPr>
              <a:t> to </a:t>
            </a:r>
            <a:r>
              <a:rPr lang="en-US" sz="1200" b="1" baseline="0" dirty="0">
                <a:ea typeface="ＭＳ Ｐゴシック"/>
                <a:cs typeface="Arial" pitchFamily="34" charset="0"/>
              </a:rPr>
              <a:t>‘join the dots’ for people in </a:t>
            </a:r>
            <a:r>
              <a:rPr lang="en-US" sz="1200" b="1" baseline="0" dirty="0" err="1">
                <a:ea typeface="ＭＳ Ｐゴシック"/>
                <a:cs typeface="Arial" pitchFamily="34" charset="0"/>
              </a:rPr>
              <a:t>BxR</a:t>
            </a:r>
            <a:r>
              <a:rPr lang="en-US" sz="1200" b="1" baseline="0" dirty="0">
                <a:ea typeface="ＭＳ Ｐゴシック"/>
                <a:cs typeface="Arial" pitchFamily="34" charset="0"/>
              </a:rPr>
              <a:t> via the “so that”.</a:t>
            </a:r>
            <a:endParaRPr lang="en-US" sz="1200" b="1" dirty="0">
              <a:ea typeface="ＭＳ Ｐゴシック"/>
              <a:cs typeface="Arial" pitchFamily="34" charset="0"/>
            </a:endParaRPr>
          </a:p>
          <a:p>
            <a:pPr marL="171418" indent="-171418" defTabSz="367743" eaLnBrk="1" fontAlgn="auto" hangingPunct="1">
              <a:spcBef>
                <a:spcPts val="0"/>
              </a:spcBef>
              <a:spcAft>
                <a:spcPts val="0"/>
              </a:spcAft>
              <a:buFont typeface="Arial" pitchFamily="34" charset="0"/>
              <a:buChar char="•"/>
              <a:tabLst>
                <a:tab pos="337801" algn="l"/>
              </a:tabLst>
              <a:defRPr/>
            </a:pPr>
            <a:endParaRPr lang="en-US" sz="1200" dirty="0">
              <a:ea typeface="ＭＳ Ｐゴシック"/>
              <a:cs typeface="Arial" pitchFamily="34" charset="0"/>
            </a:endParaRPr>
          </a:p>
          <a:p>
            <a:pPr marL="171418" indent="-171418" defTabSz="367743" eaLnBrk="1" hangingPunct="1">
              <a:spcBef>
                <a:spcPts val="0"/>
              </a:spcBef>
              <a:spcAft>
                <a:spcPts val="0"/>
              </a:spcAft>
              <a:buFont typeface="Arial" pitchFamily="34" charset="0"/>
              <a:buChar char="•"/>
              <a:tabLst>
                <a:tab pos="337801" algn="l"/>
              </a:tabLst>
              <a:defRPr/>
            </a:pPr>
            <a:r>
              <a:rPr lang="en-US" sz="1200" b="1" dirty="0">
                <a:ea typeface="ＭＳ Ｐゴシック" pitchFamily="34" charset="-128"/>
                <a:cs typeface="Arial" pitchFamily="34" charset="0"/>
              </a:rPr>
              <a:t>Making behaviours core to achievement and development processes</a:t>
            </a:r>
            <a:r>
              <a:rPr lang="en-US" sz="1200" dirty="0">
                <a:ea typeface="ＭＳ Ｐゴシック" pitchFamily="34" charset="-128"/>
                <a:cs typeface="Arial" pitchFamily="34" charset="0"/>
              </a:rPr>
              <a:t>, and how leaders coach and develop their people</a:t>
            </a:r>
          </a:p>
          <a:p>
            <a:pPr marL="171418" indent="-171418" defTabSz="367743" eaLnBrk="1" hangingPunct="1">
              <a:spcBef>
                <a:spcPts val="0"/>
              </a:spcBef>
              <a:spcAft>
                <a:spcPts val="0"/>
              </a:spcAft>
              <a:buFont typeface="Arial" pitchFamily="34" charset="0"/>
              <a:buChar char="•"/>
              <a:tabLst>
                <a:tab pos="337801" algn="l"/>
              </a:tabLst>
              <a:defRPr/>
            </a:pPr>
            <a:endParaRPr lang="en-US" sz="1200" dirty="0">
              <a:ea typeface="ＭＳ Ｐゴシック" pitchFamily="34" charset="-128"/>
              <a:cs typeface="Arial" pitchFamily="34" charset="0"/>
            </a:endParaRPr>
          </a:p>
          <a:p>
            <a:pPr marL="171418" indent="-171418" defTabSz="367743" eaLnBrk="1" fontAlgn="auto" hangingPunct="1">
              <a:spcBef>
                <a:spcPts val="0"/>
              </a:spcBef>
              <a:spcAft>
                <a:spcPts val="0"/>
              </a:spcAft>
              <a:buFont typeface="Arial" pitchFamily="34" charset="0"/>
              <a:buChar char="•"/>
              <a:tabLst>
                <a:tab pos="337801" algn="l"/>
              </a:tabLst>
              <a:defRPr/>
            </a:pPr>
            <a:r>
              <a:rPr lang="en-US" sz="1200" dirty="0">
                <a:ea typeface="ＭＳ Ｐゴシック"/>
                <a:cs typeface="Arial" pitchFamily="34" charset="0"/>
              </a:rPr>
              <a:t>Setting a clear expectation that </a:t>
            </a:r>
            <a:r>
              <a:rPr lang="en-US" sz="1200" b="1" dirty="0">
                <a:ea typeface="ＭＳ Ｐゴシック"/>
                <a:cs typeface="Arial" pitchFamily="34" charset="0"/>
              </a:rPr>
              <a:t>acting in a constructive way is not a nice to do</a:t>
            </a:r>
            <a:r>
              <a:rPr lang="en-US" sz="1200" dirty="0">
                <a:ea typeface="ＭＳ Ｐゴシック"/>
                <a:cs typeface="Arial" pitchFamily="34" charset="0"/>
              </a:rPr>
              <a:t>. </a:t>
            </a:r>
            <a:r>
              <a:rPr lang="en-AU" sz="1200" dirty="0">
                <a:ea typeface="ＭＳ Ｐゴシック"/>
                <a:cs typeface="Arial" pitchFamily="34" charset="0"/>
              </a:rPr>
              <a:t>C</a:t>
            </a:r>
            <a:r>
              <a:rPr lang="en-AU" sz="1200" dirty="0">
                <a:cs typeface="Arial" pitchFamily="34" charset="0"/>
              </a:rPr>
              <a:t>ommitting to take action and hold people accountable to behaviours.</a:t>
            </a:r>
          </a:p>
          <a:p>
            <a:pPr marL="171418" indent="-171418" defTabSz="367743" eaLnBrk="1" fontAlgn="auto" hangingPunct="1">
              <a:spcBef>
                <a:spcPts val="0"/>
              </a:spcBef>
              <a:spcAft>
                <a:spcPts val="0"/>
              </a:spcAft>
              <a:buFont typeface="Arial" pitchFamily="34" charset="0"/>
              <a:buChar char="•"/>
              <a:tabLst>
                <a:tab pos="337801" algn="l"/>
              </a:tabLst>
              <a:defRPr/>
            </a:pPr>
            <a:endParaRPr lang="en-AU" sz="1200" dirty="0">
              <a:cs typeface="Arial" pitchFamily="34" charset="0"/>
            </a:endParaRPr>
          </a:p>
          <a:p>
            <a:pPr defTabSz="914228" eaLnBrk="1" fontAlgn="auto" hangingPunct="1">
              <a:spcBef>
                <a:spcPts val="0"/>
              </a:spcBef>
              <a:spcAft>
                <a:spcPts val="0"/>
              </a:spcAft>
              <a:defRPr/>
            </a:pPr>
            <a:r>
              <a:rPr lang="en-US" sz="1200" dirty="0">
                <a:ea typeface="ＭＳ Ｐゴシック" pitchFamily="34" charset="-128"/>
                <a:cs typeface="Arial" pitchFamily="34" charset="0"/>
              </a:rPr>
              <a:t>To achieve </a:t>
            </a:r>
            <a:r>
              <a:rPr lang="en-US" sz="1200" dirty="0" err="1">
                <a:ea typeface="ＭＳ Ｐゴシック" pitchFamily="34" charset="-128"/>
                <a:cs typeface="Arial" pitchFamily="34" charset="0"/>
              </a:rPr>
              <a:t>organisation</a:t>
            </a:r>
            <a:r>
              <a:rPr lang="en-US" sz="1200" dirty="0">
                <a:ea typeface="ＭＳ Ｐゴシック" pitchFamily="34" charset="-128"/>
                <a:cs typeface="Arial" pitchFamily="34" charset="0"/>
              </a:rPr>
              <a:t>-wide change in behaviours organisations also need to focus on </a:t>
            </a:r>
            <a:r>
              <a:rPr lang="en-US" sz="1200" b="1" dirty="0">
                <a:ea typeface="ＭＳ Ｐゴシック" pitchFamily="34" charset="-128"/>
                <a:cs typeface="Arial" pitchFamily="34" charset="0"/>
              </a:rPr>
              <a:t>change at an individual level and this starts with leaders</a:t>
            </a:r>
            <a:r>
              <a:rPr lang="en-US" sz="1200" dirty="0">
                <a:ea typeface="ＭＳ Ｐゴシック" pitchFamily="34" charset="-128"/>
                <a:cs typeface="Arial" pitchFamily="34" charset="0"/>
              </a:rPr>
              <a:t>.</a:t>
            </a:r>
          </a:p>
          <a:p>
            <a:pPr>
              <a:spcBef>
                <a:spcPts val="0"/>
              </a:spcBef>
              <a:spcAft>
                <a:spcPts val="0"/>
              </a:spcAft>
            </a:pPr>
            <a:endParaRPr lang="en-AU" sz="1200" dirty="0">
              <a:cs typeface="Arial" pitchFamily="34" charset="0"/>
            </a:endParaRPr>
          </a:p>
          <a:p>
            <a:pPr marL="171418" indent="-171418" defTabSz="914228" eaLnBrk="1" fontAlgn="auto" hangingPunct="1">
              <a:spcBef>
                <a:spcPts val="0"/>
              </a:spcBef>
              <a:spcAft>
                <a:spcPts val="0"/>
              </a:spcAft>
              <a:buFont typeface="Arial" pitchFamily="34" charset="0"/>
              <a:buChar char="•"/>
              <a:defRPr/>
            </a:pPr>
            <a:r>
              <a:rPr lang="en-AU" sz="1200" b="1" dirty="0">
                <a:cs typeface="Arial" pitchFamily="34" charset="0"/>
              </a:rPr>
              <a:t>Supporting leaders </a:t>
            </a:r>
            <a:r>
              <a:rPr lang="en-AU" sz="1200" dirty="0">
                <a:cs typeface="Arial" pitchFamily="34" charset="0"/>
              </a:rPr>
              <a:t>by providing them with </a:t>
            </a:r>
            <a:r>
              <a:rPr lang="en-AU" sz="1200" b="1" dirty="0">
                <a:cs typeface="Arial" pitchFamily="34" charset="0"/>
              </a:rPr>
              <a:t>coaching and support </a:t>
            </a:r>
            <a:r>
              <a:rPr lang="en-AU" sz="1200" dirty="0">
                <a:cs typeface="Arial" pitchFamily="34" charset="0"/>
              </a:rPr>
              <a:t>on their </a:t>
            </a:r>
            <a:r>
              <a:rPr lang="en-AU" sz="1200" b="1" dirty="0">
                <a:cs typeface="Arial" pitchFamily="34" charset="0"/>
              </a:rPr>
              <a:t>thinking and behaviours</a:t>
            </a:r>
          </a:p>
          <a:p>
            <a:pPr marL="171418" indent="-171418" defTabSz="914228" eaLnBrk="1" fontAlgn="auto" hangingPunct="1">
              <a:spcBef>
                <a:spcPts val="0"/>
              </a:spcBef>
              <a:spcAft>
                <a:spcPts val="0"/>
              </a:spcAft>
              <a:buFont typeface="Arial" pitchFamily="34" charset="0"/>
              <a:buChar char="•"/>
              <a:defRPr/>
            </a:pPr>
            <a:r>
              <a:rPr lang="en-AU" sz="1200" dirty="0">
                <a:ea typeface="ＭＳ Ｐゴシック" pitchFamily="34" charset="-128"/>
                <a:cs typeface="Arial" pitchFamily="34" charset="0"/>
              </a:rPr>
              <a:t>Building a </a:t>
            </a:r>
            <a:r>
              <a:rPr lang="en-AU" sz="1200" b="1" dirty="0">
                <a:ea typeface="ＭＳ Ｐゴシック" pitchFamily="34" charset="-128"/>
                <a:cs typeface="Arial" pitchFamily="34" charset="0"/>
              </a:rPr>
              <a:t>pipeline of leaders </a:t>
            </a:r>
            <a:r>
              <a:rPr lang="en-AU" sz="1200" dirty="0">
                <a:ea typeface="ＭＳ Ｐゴシック" pitchFamily="34" charset="-128"/>
                <a:cs typeface="Arial" pitchFamily="34" charset="0"/>
              </a:rPr>
              <a:t>to meet future needs.</a:t>
            </a:r>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11</a:t>
            </a:fld>
            <a:endParaRPr lang="en-US"/>
          </a:p>
        </p:txBody>
      </p:sp>
    </p:spTree>
    <p:extLst>
      <p:ext uri="{BB962C8B-B14F-4D97-AF65-F5344CB8AC3E}">
        <p14:creationId xmlns:p14="http://schemas.microsoft.com/office/powerpoint/2010/main" val="194812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u="sng" baseline="0" dirty="0">
                <a:solidFill>
                  <a:schemeClr val="tx1"/>
                </a:solidFill>
              </a:rPr>
              <a:t>Here is what we have learned at Lion</a:t>
            </a:r>
          </a:p>
          <a:p>
            <a:endParaRPr lang="en-AU" i="0" baseline="0" dirty="0">
              <a:solidFill>
                <a:schemeClr val="tx1"/>
              </a:solidFill>
            </a:endParaRPr>
          </a:p>
          <a:p>
            <a:r>
              <a:rPr lang="en-AU" i="0" baseline="0" dirty="0">
                <a:solidFill>
                  <a:schemeClr val="tx1"/>
                </a:solidFill>
              </a:rPr>
              <a:t>On this slide you see a snapshot of culture at Lion across 4 surveys out of the 10 we have done over nearly 20 years.</a:t>
            </a:r>
          </a:p>
          <a:p>
            <a:endParaRPr lang="en-AU" i="0" baseline="0" dirty="0">
              <a:solidFill>
                <a:schemeClr val="tx1"/>
              </a:solidFill>
            </a:endParaRPr>
          </a:p>
          <a:p>
            <a:r>
              <a:rPr lang="en-AU" b="1" i="0" baseline="0" dirty="0">
                <a:solidFill>
                  <a:schemeClr val="tx1"/>
                </a:solidFill>
              </a:rPr>
              <a:t>Creating an optimal Culture is not a destination</a:t>
            </a:r>
            <a:r>
              <a:rPr lang="en-AU" i="0" baseline="0" dirty="0">
                <a:solidFill>
                  <a:schemeClr val="tx1"/>
                </a:solidFill>
              </a:rPr>
              <a:t> – it is a complex system that constantly evolves.  You don’t arrive at an optimal culture – you </a:t>
            </a:r>
            <a:r>
              <a:rPr lang="en-AU" b="1" i="0" baseline="0" dirty="0">
                <a:solidFill>
                  <a:schemeClr val="tx1"/>
                </a:solidFill>
              </a:rPr>
              <a:t>have to continually measure, diagnose and sometimes pivot</a:t>
            </a:r>
            <a:r>
              <a:rPr lang="en-AU" i="0" baseline="0" dirty="0">
                <a:solidFill>
                  <a:schemeClr val="tx1"/>
                </a:solidFill>
              </a:rPr>
              <a:t> to ensure that your culture is </a:t>
            </a:r>
            <a:r>
              <a:rPr lang="en-AU" b="1" i="0" baseline="0" dirty="0">
                <a:solidFill>
                  <a:schemeClr val="tx1"/>
                </a:solidFill>
              </a:rPr>
              <a:t>enabling your marketplace aspirations</a:t>
            </a:r>
            <a:r>
              <a:rPr lang="en-AU" b="0" i="0" baseline="0" dirty="0">
                <a:solidFill>
                  <a:schemeClr val="tx1"/>
                </a:solidFill>
              </a:rPr>
              <a:t> (</a:t>
            </a:r>
            <a:r>
              <a:rPr lang="en-AU" b="0" i="0" baseline="0" dirty="0" err="1">
                <a:solidFill>
                  <a:schemeClr val="tx1"/>
                </a:solidFill>
              </a:rPr>
              <a:t>eg</a:t>
            </a:r>
            <a:r>
              <a:rPr lang="en-AU" b="0" i="0" baseline="0" dirty="0">
                <a:solidFill>
                  <a:schemeClr val="tx1"/>
                </a:solidFill>
              </a:rPr>
              <a:t>. do you need to be more externally connected, more agile, more innovative, lower cost)</a:t>
            </a:r>
            <a:br>
              <a:rPr lang="en-AU" b="0" i="0" baseline="0" dirty="0">
                <a:solidFill>
                  <a:schemeClr val="tx1"/>
                </a:solidFill>
              </a:rPr>
            </a:br>
            <a:endParaRPr lang="en-AU" b="1" i="0" baseline="0" dirty="0">
              <a:solidFill>
                <a:schemeClr val="tx1"/>
              </a:solidFill>
            </a:endParaRPr>
          </a:p>
          <a:p>
            <a:pPr marL="171418" indent="-171418">
              <a:buFontTx/>
              <a:buChar char="-"/>
            </a:pPr>
            <a:r>
              <a:rPr lang="en-AU" i="0" baseline="0" dirty="0">
                <a:solidFill>
                  <a:schemeClr val="tx1"/>
                </a:solidFill>
              </a:rPr>
              <a:t>External/Internal polarity</a:t>
            </a:r>
          </a:p>
          <a:p>
            <a:pPr marL="171418" indent="-171418">
              <a:buFontTx/>
              <a:buChar char="-"/>
            </a:pPr>
            <a:r>
              <a:rPr lang="en-AU" i="0" baseline="0" dirty="0">
                <a:solidFill>
                  <a:schemeClr val="tx1"/>
                </a:solidFill>
              </a:rPr>
              <a:t>Dial up/Dial down</a:t>
            </a:r>
          </a:p>
          <a:p>
            <a:pPr marL="171418" indent="-171418">
              <a:buFontTx/>
              <a:buChar char="-"/>
            </a:pPr>
            <a:r>
              <a:rPr lang="en-AU" i="0" baseline="0" dirty="0">
                <a:solidFill>
                  <a:schemeClr val="tx1"/>
                </a:solidFill>
              </a:rPr>
              <a:t>Micro cultures within large organisations – communicate aspiration (path to get there might be nuanced)</a:t>
            </a:r>
          </a:p>
          <a:p>
            <a:pPr marL="171418" indent="-171418">
              <a:buFontTx/>
              <a:buChar char="-"/>
            </a:pPr>
            <a:endParaRPr lang="en-AU" i="0" baseline="0" dirty="0">
              <a:solidFill>
                <a:schemeClr val="tx1"/>
              </a:solidFill>
            </a:endParaRPr>
          </a:p>
          <a:p>
            <a:r>
              <a:rPr lang="en-AU" i="0" baseline="0" dirty="0">
                <a:solidFill>
                  <a:schemeClr val="tx1"/>
                </a:solidFill>
              </a:rPr>
              <a:t>In </a:t>
            </a:r>
            <a:r>
              <a:rPr lang="en-AU" b="1" i="0" baseline="0" dirty="0">
                <a:solidFill>
                  <a:schemeClr val="tx1"/>
                </a:solidFill>
              </a:rPr>
              <a:t>times of unprecedented change this need is amplified</a:t>
            </a:r>
          </a:p>
          <a:p>
            <a:endParaRPr lang="en-AU" i="0" baseline="0" dirty="0">
              <a:solidFill>
                <a:schemeClr val="tx1"/>
              </a:solidFill>
            </a:endParaRPr>
          </a:p>
          <a:p>
            <a:r>
              <a:rPr lang="en-AU" i="0" baseline="0" dirty="0">
                <a:solidFill>
                  <a:schemeClr val="tx1"/>
                </a:solidFill>
              </a:rPr>
              <a:t>Talk how shifted like for like vs demographic changes (</a:t>
            </a:r>
            <a:r>
              <a:rPr lang="en-AU" i="0" baseline="0" dirty="0" err="1">
                <a:solidFill>
                  <a:schemeClr val="tx1"/>
                </a:solidFill>
              </a:rPr>
              <a:t>ie</a:t>
            </a:r>
            <a:r>
              <a:rPr lang="en-AU" i="0" baseline="0" dirty="0">
                <a:solidFill>
                  <a:schemeClr val="tx1"/>
                </a:solidFill>
              </a:rPr>
              <a:t> 2010 to 2017 vs 2008 to 2010)</a:t>
            </a:r>
          </a:p>
          <a:p>
            <a:pPr marL="171418" indent="-171418">
              <a:buFont typeface="Arial" panose="020B0604020202020204" pitchFamily="34" charset="0"/>
              <a:buChar char="•"/>
            </a:pPr>
            <a:r>
              <a:rPr lang="en-AU" b="1" i="0" baseline="0" dirty="0">
                <a:solidFill>
                  <a:schemeClr val="tx1"/>
                </a:solidFill>
              </a:rPr>
              <a:t>Need to figure it out for your organisation and design your approach from where you start</a:t>
            </a:r>
            <a:r>
              <a:rPr lang="en-AU" i="0" baseline="0" dirty="0">
                <a:solidFill>
                  <a:schemeClr val="tx1"/>
                </a:solidFill>
              </a:rPr>
              <a:t> (</a:t>
            </a:r>
            <a:r>
              <a:rPr lang="en-AU" i="0" baseline="0" dirty="0" err="1">
                <a:solidFill>
                  <a:schemeClr val="tx1"/>
                </a:solidFill>
              </a:rPr>
              <a:t>eg</a:t>
            </a:r>
            <a:r>
              <a:rPr lang="en-AU" i="0" baseline="0" dirty="0">
                <a:solidFill>
                  <a:schemeClr val="tx1"/>
                </a:solidFill>
              </a:rPr>
              <a:t>. NF low Achievement and high Passive Defensive/LN high Achievement and high Aggressive Defensive)</a:t>
            </a:r>
          </a:p>
          <a:p>
            <a:pPr marL="171418" indent="-171418">
              <a:buFont typeface="Arial" panose="020B0604020202020204" pitchFamily="34" charset="0"/>
              <a:buChar char="•"/>
            </a:pPr>
            <a:r>
              <a:rPr lang="en-AU" i="0" baseline="0" dirty="0">
                <a:solidFill>
                  <a:schemeClr val="tx1"/>
                </a:solidFill>
              </a:rPr>
              <a:t>Aspiration may be ‘X’ but action plans must specifically address current assumptions, beliefs and the current capacity of the organisation to change</a:t>
            </a:r>
          </a:p>
          <a:p>
            <a:pPr marL="560693" lvl="1" indent="-171418">
              <a:buFont typeface="Wingdings" panose="05000000000000000000" pitchFamily="2" charset="2"/>
              <a:buChar char="Ø"/>
            </a:pPr>
            <a:r>
              <a:rPr lang="en-AU" b="1" i="0" baseline="0" dirty="0">
                <a:solidFill>
                  <a:schemeClr val="tx1"/>
                </a:solidFill>
              </a:rPr>
              <a:t>meet company where it is</a:t>
            </a:r>
          </a:p>
          <a:p>
            <a:pPr marL="171418" indent="-171418">
              <a:buFont typeface="Arial" panose="020B0604020202020204" pitchFamily="34" charset="0"/>
              <a:buChar char="•"/>
            </a:pPr>
            <a:r>
              <a:rPr lang="en-AU" b="1" i="0" baseline="0" dirty="0">
                <a:solidFill>
                  <a:schemeClr val="tx1"/>
                </a:solidFill>
              </a:rPr>
              <a:t>Need to shape the culture at a system-wide level and at an individual level and help people to change</a:t>
            </a:r>
            <a:r>
              <a:rPr lang="en-AU" i="0" baseline="0" dirty="0">
                <a:solidFill>
                  <a:schemeClr val="tx1"/>
                </a:solidFill>
              </a:rPr>
              <a:t>:</a:t>
            </a:r>
          </a:p>
          <a:p>
            <a:pPr marL="560693" lvl="1" indent="-171418">
              <a:buFont typeface="Arial" panose="020B0604020202020204" pitchFamily="34" charset="0"/>
              <a:buChar char="•"/>
            </a:pPr>
            <a:r>
              <a:rPr lang="en-AU" b="1" i="0" baseline="0" dirty="0">
                <a:solidFill>
                  <a:schemeClr val="tx1"/>
                </a:solidFill>
              </a:rPr>
              <a:t>Insights</a:t>
            </a:r>
            <a:r>
              <a:rPr lang="en-AU" i="0" baseline="0" dirty="0">
                <a:solidFill>
                  <a:schemeClr val="tx1"/>
                </a:solidFill>
              </a:rPr>
              <a:t> – compelling case</a:t>
            </a:r>
          </a:p>
          <a:p>
            <a:pPr marL="560693" lvl="1" indent="-171418">
              <a:buFont typeface="Arial" panose="020B0604020202020204" pitchFamily="34" charset="0"/>
              <a:buChar char="•"/>
            </a:pPr>
            <a:r>
              <a:rPr lang="en-AU" b="1" i="0" baseline="0" dirty="0">
                <a:solidFill>
                  <a:schemeClr val="tx1"/>
                </a:solidFill>
              </a:rPr>
              <a:t>Desire</a:t>
            </a:r>
            <a:r>
              <a:rPr lang="en-AU" i="0" baseline="0" dirty="0">
                <a:solidFill>
                  <a:schemeClr val="tx1"/>
                </a:solidFill>
              </a:rPr>
              <a:t> – really want to change</a:t>
            </a:r>
          </a:p>
          <a:p>
            <a:pPr marL="560693" lvl="1" indent="-171418">
              <a:buFont typeface="Arial" panose="020B0604020202020204" pitchFamily="34" charset="0"/>
              <a:buChar char="•"/>
            </a:pPr>
            <a:r>
              <a:rPr lang="en-AU" b="1" i="0" baseline="0" dirty="0">
                <a:solidFill>
                  <a:schemeClr val="tx1"/>
                </a:solidFill>
              </a:rPr>
              <a:t>Capacity </a:t>
            </a:r>
            <a:r>
              <a:rPr lang="en-AU" i="0" baseline="0" dirty="0">
                <a:solidFill>
                  <a:schemeClr val="tx1"/>
                </a:solidFill>
              </a:rPr>
              <a:t>– skills (including cognitive capacity) and tools to achieve change, how do you help people to think about themselves objectively (vs subjectively/”be subject to”) and create a space so that they can choose respond to a situation (current story/future story in development plans)</a:t>
            </a:r>
            <a:br>
              <a:rPr lang="en-AU" i="0" baseline="0" dirty="0">
                <a:solidFill>
                  <a:schemeClr val="tx1"/>
                </a:solidFill>
              </a:rPr>
            </a:br>
            <a:endParaRPr lang="en-AU" i="0" baseline="0" dirty="0">
              <a:solidFill>
                <a:schemeClr val="tx1"/>
              </a:solidFill>
            </a:endParaRPr>
          </a:p>
          <a:p>
            <a:pPr marL="0" marR="0" lvl="0" indent="-73" algn="l" defTabSz="389348" rtl="0" eaLnBrk="0" fontAlgn="base" latinLnBrk="0" hangingPunct="0">
              <a:lnSpc>
                <a:spcPct val="100000"/>
              </a:lnSpc>
              <a:spcBef>
                <a:spcPct val="30000"/>
              </a:spcBef>
              <a:spcAft>
                <a:spcPct val="0"/>
              </a:spcAft>
              <a:buClrTx/>
              <a:buSzTx/>
              <a:buFontTx/>
              <a:buNone/>
              <a:tabLst/>
              <a:defRPr/>
            </a:pPr>
            <a:r>
              <a:rPr lang="en-AU" sz="1000" i="1" dirty="0">
                <a:ea typeface="ＭＳ Ｐゴシック" pitchFamily="34" charset="-128"/>
                <a:cs typeface="Arial" pitchFamily="34" charset="0"/>
              </a:rPr>
              <a:t>Culture is often more stable over time than engagement – </a:t>
            </a:r>
            <a:r>
              <a:rPr lang="en-AU" sz="1000" b="1" i="1" dirty="0">
                <a:ea typeface="ＭＳ Ｐゴシック" pitchFamily="34" charset="-128"/>
                <a:cs typeface="Arial" pitchFamily="34" charset="0"/>
              </a:rPr>
              <a:t>while you can shift culture quickly with demonstrable changes – particularly in leadership, it can also shift slowly over time (like a glacier) </a:t>
            </a:r>
            <a:r>
              <a:rPr lang="en-AU" sz="1000" i="1" dirty="0">
                <a:ea typeface="ＭＳ Ｐゴシック" pitchFamily="34" charset="-128"/>
                <a:cs typeface="Arial" pitchFamily="34" charset="0"/>
              </a:rPr>
              <a:t>so that unless you are consistently taking notice </a:t>
            </a:r>
            <a:r>
              <a:rPr lang="en-AU" sz="1000" b="1" i="1" dirty="0">
                <a:ea typeface="ＭＳ Ｐゴシック" pitchFamily="34" charset="-128"/>
                <a:cs typeface="Arial" pitchFamily="34" charset="0"/>
              </a:rPr>
              <a:t>you may miss important tipping points</a:t>
            </a:r>
            <a:r>
              <a:rPr lang="en-AU" sz="1000" i="1" dirty="0">
                <a:ea typeface="ＭＳ Ｐゴシック" pitchFamily="34" charset="-128"/>
                <a:cs typeface="Arial" pitchFamily="34" charset="0"/>
              </a:rPr>
              <a:t> (</a:t>
            </a:r>
            <a:r>
              <a:rPr lang="en-AU" sz="1000" i="1" dirty="0" err="1">
                <a:ea typeface="ＭＳ Ｐゴシック" pitchFamily="34" charset="-128"/>
                <a:cs typeface="Arial" pitchFamily="34" charset="0"/>
              </a:rPr>
              <a:t>eg</a:t>
            </a:r>
            <a:r>
              <a:rPr lang="en-AU" sz="1000" i="1" dirty="0">
                <a:ea typeface="ＭＳ Ｐゴシック" pitchFamily="34" charset="-128"/>
                <a:cs typeface="Arial" pitchFamily="34" charset="0"/>
              </a:rPr>
              <a:t>. internal vs external orientation – culture strength by marketplace outcome chart could be useful here)</a:t>
            </a:r>
          </a:p>
          <a:p>
            <a:pPr marL="0" marR="0" lvl="0" indent="-73" algn="l" defTabSz="389348" rtl="0" eaLnBrk="0" fontAlgn="base" latinLnBrk="0" hangingPunct="0">
              <a:lnSpc>
                <a:spcPct val="100000"/>
              </a:lnSpc>
              <a:spcBef>
                <a:spcPct val="30000"/>
              </a:spcBef>
              <a:spcAft>
                <a:spcPct val="0"/>
              </a:spcAft>
              <a:buClrTx/>
              <a:buSzTx/>
              <a:buFontTx/>
              <a:buNone/>
              <a:tabLst/>
              <a:defRPr/>
            </a:pPr>
            <a:endParaRPr lang="en-AU" sz="1000" i="1" dirty="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12</a:t>
            </a:fld>
            <a:endParaRPr lang="en-US"/>
          </a:p>
        </p:txBody>
      </p:sp>
    </p:spTree>
    <p:extLst>
      <p:ext uri="{BB962C8B-B14F-4D97-AF65-F5344CB8AC3E}">
        <p14:creationId xmlns:p14="http://schemas.microsoft.com/office/powerpoint/2010/main" val="355989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three stages in change at individual level</a:t>
            </a:r>
          </a:p>
          <a:p>
            <a:endParaRPr lang="en-US" dirty="0"/>
          </a:p>
          <a:p>
            <a:pPr marL="228600" indent="-228600">
              <a:buFont typeface="+mj-lt"/>
              <a:buAutoNum type="arabicPeriod"/>
            </a:pPr>
            <a:r>
              <a:rPr lang="en-US" dirty="0"/>
              <a:t>Insight </a:t>
            </a:r>
          </a:p>
          <a:p>
            <a:pPr marL="685800" lvl="1" indent="-228600">
              <a:buFont typeface="Arial" panose="020B0604020202020204" pitchFamily="34" charset="0"/>
              <a:buChar char="•"/>
            </a:pPr>
            <a:r>
              <a:rPr lang="en-US" dirty="0"/>
              <a:t>on the need to change</a:t>
            </a:r>
          </a:p>
          <a:p>
            <a:pPr marL="685800" lvl="1" indent="-228600">
              <a:buFont typeface="Arial" panose="020B0604020202020204" pitchFamily="34" charset="0"/>
              <a:buChar char="•"/>
            </a:pPr>
            <a:r>
              <a:rPr lang="en-US" dirty="0"/>
              <a:t>usually comes from 360 degree feedback ( LSI, TLC)</a:t>
            </a:r>
          </a:p>
          <a:p>
            <a:pPr marL="685800" lvl="1" indent="-228600">
              <a:buFont typeface="Arial" panose="020B0604020202020204" pitchFamily="34" charset="0"/>
              <a:buChar char="•"/>
            </a:pPr>
            <a:r>
              <a:rPr lang="en-US" dirty="0"/>
              <a:t>Can be likened to IQ as you rationally “get it”</a:t>
            </a:r>
          </a:p>
          <a:p>
            <a:pPr marL="685800" lvl="1" indent="-228600">
              <a:buFont typeface="Arial" panose="020B0604020202020204" pitchFamily="34" charset="0"/>
              <a:buChar char="•"/>
            </a:pPr>
            <a:endParaRPr lang="en-US" dirty="0"/>
          </a:p>
          <a:p>
            <a:pPr marL="228600" lvl="0" indent="-228600">
              <a:buFont typeface="+mj-lt"/>
              <a:buAutoNum type="arabicPeriod"/>
            </a:pPr>
            <a:r>
              <a:rPr lang="en-US" dirty="0"/>
              <a:t>Desire</a:t>
            </a:r>
          </a:p>
          <a:p>
            <a:pPr marL="685800" lvl="1" indent="-228600">
              <a:buFont typeface="Arial" panose="020B0604020202020204" pitchFamily="34" charset="0"/>
              <a:buChar char="•"/>
            </a:pPr>
            <a:r>
              <a:rPr lang="en-US" dirty="0"/>
              <a:t>You really want to change (versus “ought to should or must”)</a:t>
            </a:r>
          </a:p>
          <a:p>
            <a:pPr marL="685800" lvl="1" indent="-228600">
              <a:buFont typeface="Arial" panose="020B0604020202020204" pitchFamily="34" charset="0"/>
              <a:buChar char="•"/>
            </a:pPr>
            <a:r>
              <a:rPr lang="en-US" dirty="0"/>
              <a:t>Intrinsic motivation versus control or persuasion by others</a:t>
            </a:r>
          </a:p>
          <a:p>
            <a:pPr marL="685800" lvl="1" indent="-228600">
              <a:buFont typeface="Arial" panose="020B0604020202020204" pitchFamily="34" charset="0"/>
              <a:buChar char="•"/>
            </a:pPr>
            <a:r>
              <a:rPr lang="en-US" dirty="0"/>
              <a:t>Coaching support can help</a:t>
            </a:r>
          </a:p>
          <a:p>
            <a:pPr marL="685800" lvl="1" indent="-228600">
              <a:buFont typeface="Arial" panose="020B0604020202020204" pitchFamily="34" charset="0"/>
              <a:buChar char="•"/>
            </a:pPr>
            <a:r>
              <a:rPr lang="en-US" dirty="0"/>
              <a:t>Can be likened to EQ as through self awareness the change required becomes emotionally attractive</a:t>
            </a:r>
          </a:p>
          <a:p>
            <a:pPr marL="685800" lvl="1" indent="-228600">
              <a:buFont typeface="Arial" panose="020B0604020202020204" pitchFamily="34" charset="0"/>
              <a:buChar char="•"/>
            </a:pPr>
            <a:endParaRPr lang="en-US" dirty="0"/>
          </a:p>
          <a:p>
            <a:pPr marL="228600" lvl="0" indent="-228600">
              <a:buFont typeface="+mj-lt"/>
              <a:buAutoNum type="arabicPeriod"/>
            </a:pPr>
            <a:r>
              <a:rPr lang="en-US" dirty="0"/>
              <a:t>Adaptive Capacity</a:t>
            </a:r>
          </a:p>
          <a:p>
            <a:pPr marL="685800" lvl="1" indent="-228600">
              <a:buFont typeface="Arial" panose="020B0604020202020204" pitchFamily="34" charset="0"/>
              <a:buChar char="•"/>
            </a:pPr>
            <a:r>
              <a:rPr lang="en-US" dirty="0"/>
              <a:t>The ability to become conscious of the ways you think and feel, </a:t>
            </a:r>
          </a:p>
          <a:p>
            <a:pPr marL="685800" lvl="1" indent="-228600">
              <a:buFont typeface="Arial" panose="020B0604020202020204" pitchFamily="34" charset="0"/>
              <a:buChar char="•"/>
            </a:pPr>
            <a:r>
              <a:rPr lang="en-US" dirty="0"/>
              <a:t>To understand how some of these are not helpful</a:t>
            </a:r>
          </a:p>
          <a:p>
            <a:pPr marL="685800" lvl="1" indent="-228600">
              <a:buFont typeface="Arial" panose="020B0604020202020204" pitchFamily="34" charset="0"/>
              <a:buChar char="•"/>
            </a:pPr>
            <a:r>
              <a:rPr lang="en-US" dirty="0"/>
              <a:t>And the wiliness to take steps to change these</a:t>
            </a:r>
          </a:p>
          <a:p>
            <a:pPr marL="685800" lvl="1" indent="-228600">
              <a:buFont typeface="Arial" panose="020B0604020202020204" pitchFamily="34" charset="0"/>
              <a:buChar char="•"/>
            </a:pPr>
            <a:r>
              <a:rPr lang="en-US" dirty="0"/>
              <a:t>“</a:t>
            </a:r>
            <a:r>
              <a:rPr lang="en-US" dirty="0" err="1"/>
              <a:t>behaviour</a:t>
            </a:r>
            <a:r>
              <a:rPr lang="en-US" dirty="0"/>
              <a:t> change can only come from getting two mind-set issues and working them through” (Bob Kegan)</a:t>
            </a:r>
          </a:p>
          <a:p>
            <a:pPr marL="685800" lvl="1" indent="-228600">
              <a:buFont typeface="Arial" panose="020B0604020202020204" pitchFamily="34" charset="0"/>
              <a:buChar char="•"/>
            </a:pPr>
            <a:r>
              <a:rPr lang="en-US" dirty="0"/>
              <a:t>“requires courage, a willingness to give up ”our second job” (Bob)</a:t>
            </a:r>
          </a:p>
          <a:p>
            <a:pPr marL="685800" lvl="1" indent="-228600">
              <a:buFont typeface="Arial" panose="020B0604020202020204" pitchFamily="34" charset="0"/>
              <a:buChar char="•"/>
            </a:pPr>
            <a:r>
              <a:rPr lang="en-US" dirty="0"/>
              <a:t>We call this concept </a:t>
            </a:r>
            <a:r>
              <a:rPr lang="en-US" sz="2000" b="1" dirty="0"/>
              <a:t>Adaptive Intelligence </a:t>
            </a:r>
            <a:r>
              <a:rPr lang="en-US" sz="2000" b="0" dirty="0"/>
              <a:t>or AQ</a:t>
            </a:r>
          </a:p>
          <a:p>
            <a:pPr marL="685800" lvl="1" indent="-228600">
              <a:buFont typeface="Arial" panose="020B0604020202020204" pitchFamily="34" charset="0"/>
              <a:buChar char="•"/>
            </a:pPr>
            <a:endParaRPr lang="en-US" sz="2000" b="0" dirty="0"/>
          </a:p>
          <a:p>
            <a:pPr marL="0" lvl="0" indent="0">
              <a:buFont typeface="Arial" panose="020B0604020202020204" pitchFamily="34" charset="0"/>
              <a:buNone/>
            </a:pPr>
            <a:r>
              <a:rPr lang="en-US" sz="2000" b="0" dirty="0"/>
              <a:t>Most change efforts, and support for them, stops at Insight and Desire - “”just do it” or “stop it”</a:t>
            </a:r>
          </a:p>
          <a:p>
            <a:pPr marL="0" lvl="0" indent="0">
              <a:buFont typeface="Arial" panose="020B0604020202020204" pitchFamily="34" charset="0"/>
              <a:buNone/>
            </a:pPr>
            <a:endParaRPr lang="en-US" sz="2000" b="0" dirty="0"/>
          </a:p>
          <a:p>
            <a:pPr marL="0" lvl="0" indent="0">
              <a:buFont typeface="Arial" panose="020B0604020202020204" pitchFamily="34" charset="0"/>
              <a:buNone/>
            </a:pPr>
            <a:r>
              <a:rPr lang="en-US" sz="2000" b="0" dirty="0"/>
              <a:t>If you want a humorous portrayal of “stop it” google </a:t>
            </a:r>
            <a:r>
              <a:rPr lang="en-US" sz="2000" b="0" dirty="0" err="1"/>
              <a:t>youtube</a:t>
            </a:r>
            <a:r>
              <a:rPr lang="en-US" sz="2000" b="0" dirty="0"/>
              <a:t> </a:t>
            </a:r>
            <a:r>
              <a:rPr lang="en-US" sz="2000" b="0" dirty="0" err="1"/>
              <a:t>videoBob</a:t>
            </a:r>
            <a:r>
              <a:rPr lang="en-US" sz="2000" b="0" dirty="0"/>
              <a:t> Newhart Stop It</a:t>
            </a:r>
          </a:p>
          <a:p>
            <a:pPr marL="0" lvl="0" indent="0">
              <a:buFont typeface="Arial" panose="020B0604020202020204" pitchFamily="34" charset="0"/>
              <a:buNone/>
            </a:pPr>
            <a:endParaRPr lang="en-US" sz="2000" b="0" dirty="0"/>
          </a:p>
          <a:p>
            <a:pPr marL="685800" lvl="1" indent="-228600">
              <a:buFont typeface="Arial" panose="020B0604020202020204" pitchFamily="34" charset="0"/>
              <a:buChar char="•"/>
            </a:pPr>
            <a:endParaRPr lang="en-US" sz="2000" b="1" dirty="0"/>
          </a:p>
          <a:p>
            <a:pPr marL="1143000" lvl="2" indent="-2286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13</a:t>
            </a:fld>
            <a:endParaRPr lang="en-US"/>
          </a:p>
        </p:txBody>
      </p:sp>
    </p:spTree>
    <p:extLst>
      <p:ext uri="{BB962C8B-B14F-4D97-AF65-F5344CB8AC3E}">
        <p14:creationId xmlns:p14="http://schemas.microsoft.com/office/powerpoint/2010/main" val="47777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conducted by Cecile de </a:t>
            </a:r>
            <a:r>
              <a:rPr lang="en-US" dirty="0" err="1"/>
              <a:t>Vries</a:t>
            </a:r>
            <a:r>
              <a:rPr lang="en-US" dirty="0"/>
              <a:t> 2009 to 2010 as part of her PhD study at Sydney University. Published as a White Paper by Human </a:t>
            </a:r>
            <a:r>
              <a:rPr lang="en-US" dirty="0" err="1"/>
              <a:t>Synergistics</a:t>
            </a:r>
            <a:r>
              <a:rPr lang="en-US" dirty="0"/>
              <a:t> (Leader reflexivity process: the Lifestyle Inventory </a:t>
            </a:r>
            <a:r>
              <a:rPr lang="en-US" sz="800" dirty="0"/>
              <a:t>TM</a:t>
            </a:r>
            <a:r>
              <a:rPr lang="en-US" dirty="0"/>
              <a:t> transformation experience</a:t>
            </a:r>
          </a:p>
          <a:p>
            <a:endParaRPr lang="en-US" dirty="0"/>
          </a:p>
          <a:p>
            <a:r>
              <a:rPr lang="en-US" dirty="0"/>
              <a:t>Challenging our big assumptions, the underlying reason for why we think the way we do, is key for change to happen and to be sustained (what is it we are defending?)</a:t>
            </a:r>
          </a:p>
          <a:p>
            <a:endParaRPr lang="en-US" dirty="0"/>
          </a:p>
          <a:p>
            <a:r>
              <a:rPr lang="en-US" dirty="0"/>
              <a:t>Being “our authentic self more with skill “Rob </a:t>
            </a:r>
            <a:r>
              <a:rPr lang="en-US" dirty="0" err="1"/>
              <a:t>Goffee</a:t>
            </a:r>
            <a:r>
              <a:rPr lang="en-US" dirty="0"/>
              <a:t>” means being true to self and true to others</a:t>
            </a:r>
          </a:p>
          <a:p>
            <a:r>
              <a:rPr lang="en-US" dirty="0"/>
              <a:t>	- you can’t look into a mirror and say “I am authentic”</a:t>
            </a:r>
          </a:p>
          <a:p>
            <a:endParaRPr lang="en-US" dirty="0"/>
          </a:p>
          <a:p>
            <a:r>
              <a:rPr lang="en-US" dirty="0"/>
              <a:t>Being mindful (“paying attention on purpose, in the present moment, non- </a:t>
            </a:r>
            <a:r>
              <a:rPr lang="en-US" dirty="0" err="1"/>
              <a:t>judgementally</a:t>
            </a:r>
            <a:r>
              <a:rPr lang="en-US" dirty="0"/>
              <a:t>”)  (Jon </a:t>
            </a:r>
            <a:r>
              <a:rPr lang="en-US" dirty="0" err="1"/>
              <a:t>Kabat</a:t>
            </a:r>
            <a:r>
              <a:rPr lang="en-US" dirty="0"/>
              <a:t>- Zinn)</a:t>
            </a:r>
          </a:p>
          <a:p>
            <a:endParaRPr lang="en-US" dirty="0"/>
          </a:p>
          <a:p>
            <a:r>
              <a:rPr lang="en-US" dirty="0"/>
              <a:t>Coaching is an important supporting role to help you with the change</a:t>
            </a:r>
          </a:p>
        </p:txBody>
      </p:sp>
      <p:sp>
        <p:nvSpPr>
          <p:cNvPr id="4" name="Slide Number Placeholder 3"/>
          <p:cNvSpPr>
            <a:spLocks noGrp="1"/>
          </p:cNvSpPr>
          <p:nvPr>
            <p:ph type="sldNum" sz="quarter" idx="10"/>
          </p:nvPr>
        </p:nvSpPr>
        <p:spPr/>
        <p:txBody>
          <a:bodyPr/>
          <a:lstStyle/>
          <a:p>
            <a:fld id="{C87195A8-BB82-3A45-AE84-E2FACF9F2A44}" type="slidenum">
              <a:rPr lang="en-US" smtClean="0"/>
              <a:t>14</a:t>
            </a:fld>
            <a:endParaRPr lang="en-US"/>
          </a:p>
        </p:txBody>
      </p:sp>
    </p:spTree>
    <p:extLst>
      <p:ext uri="{BB962C8B-B14F-4D97-AF65-F5344CB8AC3E}">
        <p14:creationId xmlns:p14="http://schemas.microsoft.com/office/powerpoint/2010/main" val="57164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 how to survive and flourish in this</a:t>
            </a:r>
            <a:r>
              <a:rPr lang="en-AU" b="1" baseline="0" dirty="0"/>
              <a:t> world ?</a:t>
            </a:r>
          </a:p>
          <a:p>
            <a:endParaRPr lang="en-AU" baseline="0" dirty="0"/>
          </a:p>
          <a:p>
            <a:r>
              <a:rPr lang="en-AU" b="1" dirty="0"/>
              <a:t>Adaptability is key to survival but very hard to do (with so many barriers)</a:t>
            </a:r>
          </a:p>
          <a:p>
            <a:endParaRPr lang="en-AU" dirty="0"/>
          </a:p>
          <a:p>
            <a:pPr marL="171450" indent="-171450">
              <a:buFont typeface="Wingdings" panose="05000000000000000000" pitchFamily="2" charset="2"/>
              <a:buChar char="Ø"/>
            </a:pPr>
            <a:r>
              <a:rPr lang="en-AU" b="1" dirty="0"/>
              <a:t>At a personal level</a:t>
            </a:r>
            <a:r>
              <a:rPr lang="en-AU" baseline="0" dirty="0"/>
              <a:t> (through flexible thinking and learnings)</a:t>
            </a:r>
          </a:p>
          <a:p>
            <a:pPr marL="171450" indent="-171450">
              <a:buFont typeface="Wingdings" panose="05000000000000000000" pitchFamily="2" charset="2"/>
              <a:buChar char="Ø"/>
            </a:pPr>
            <a:r>
              <a:rPr lang="en-AU" b="1" baseline="0" dirty="0"/>
              <a:t>At a organisational level</a:t>
            </a:r>
            <a:r>
              <a:rPr lang="en-AU" baseline="0" dirty="0"/>
              <a:t>… open to new ideas, create a climate where the truth can be heard, risks taken…..</a:t>
            </a:r>
            <a:endParaRPr lang="en-AU" dirty="0"/>
          </a:p>
          <a:p>
            <a:endParaRPr lang="en-AU" dirty="0"/>
          </a:p>
          <a:p>
            <a:r>
              <a:rPr lang="en-AU" dirty="0"/>
              <a:t>I referred to our Lion’s long history. While we are able to enjoy all the benefits of our rich history, learnings, relationships, culture strength….. It’s not all beer and skittles. Like every organisation with well established practices, systems and structures we need to constantly work on freeing up the organisation to be more adaptable. This is where HR play a critical role in delivering on the business strategy.</a:t>
            </a:r>
          </a:p>
          <a:p>
            <a:endParaRPr lang="en-AU" dirty="0"/>
          </a:p>
          <a:p>
            <a:r>
              <a:rPr lang="en-US" dirty="0"/>
              <a:t>Note: This visual is from a </a:t>
            </a:r>
            <a:r>
              <a:rPr lang="en-US" b="1" dirty="0"/>
              <a:t>recent HR Hackathon </a:t>
            </a:r>
            <a:r>
              <a:rPr lang="en-US" dirty="0"/>
              <a:t>(</a:t>
            </a:r>
            <a:r>
              <a:rPr lang="en-US" b="1" cap="all" dirty="0"/>
              <a:t>Hacking HR to build an </a:t>
            </a:r>
            <a:r>
              <a:rPr lang="en-US" b="1" cap="all" dirty="0" err="1"/>
              <a:t>adaptabilitY</a:t>
            </a:r>
            <a:r>
              <a:rPr lang="en-US" b="1" cap="all" dirty="0"/>
              <a:t> ADVANTAGE). </a:t>
            </a:r>
            <a:r>
              <a:rPr lang="en-US" cap="all" dirty="0"/>
              <a:t>T</a:t>
            </a:r>
            <a:r>
              <a:rPr lang="en-US" dirty="0"/>
              <a:t>he hackathon team collaboratively developed a comprehensive list of critical enemies of adaptability—</a:t>
            </a:r>
            <a:r>
              <a:rPr lang="en-US" b="1" dirty="0"/>
              <a:t>the barriers that prevent organizations from being as adaptable as they could be. They identified over 120 barriers during the sprint – </a:t>
            </a:r>
            <a:r>
              <a:rPr lang="en-US" b="1" dirty="0" err="1"/>
              <a:t>prioritised</a:t>
            </a:r>
            <a:r>
              <a:rPr lang="en-US" b="1" dirty="0"/>
              <a:t> the top 12.</a:t>
            </a:r>
          </a:p>
          <a:p>
            <a:endParaRPr lang="en-AU" dirty="0"/>
          </a:p>
          <a:p>
            <a:r>
              <a:rPr lang="en-AU" dirty="0"/>
              <a:t>- </a:t>
            </a:r>
            <a:r>
              <a:rPr lang="en-AU" b="1" dirty="0"/>
              <a:t>Any of these look familiar?</a:t>
            </a:r>
          </a:p>
          <a:p>
            <a:pPr defTabSz="389189">
              <a:defRPr/>
            </a:pPr>
            <a:endParaRPr lang="en-AU" dirty="0"/>
          </a:p>
          <a:p>
            <a:pPr defTabSz="389189">
              <a:defRPr/>
            </a:pPr>
            <a:r>
              <a:rPr lang="en-AU" dirty="0"/>
              <a:t>- Many ladder up to </a:t>
            </a:r>
            <a:r>
              <a:rPr lang="en-AU" b="1" dirty="0"/>
              <a:t>behavioural and thinking traps</a:t>
            </a:r>
          </a:p>
          <a:p>
            <a:pPr defTabSz="389189">
              <a:defRPr/>
            </a:pPr>
            <a:endParaRPr lang="en-AU" dirty="0"/>
          </a:p>
          <a:p>
            <a:pPr defTabSz="389189">
              <a:defRPr/>
            </a:pPr>
            <a:r>
              <a:rPr lang="en-AU" b="1" dirty="0"/>
              <a:t>So, how do organisations build an adaptability advantage? </a:t>
            </a:r>
            <a:r>
              <a:rPr lang="en-AU" dirty="0"/>
              <a:t>… </a:t>
            </a:r>
            <a:r>
              <a:rPr lang="en-AU" b="1" dirty="0"/>
              <a:t>I believe the answer lies with creating and sustaining a culture which supports people to reflect on the way they </a:t>
            </a:r>
            <a:r>
              <a:rPr lang="en-AU" b="1" dirty="0" err="1"/>
              <a:t>thnk</a:t>
            </a:r>
            <a:r>
              <a:rPr lang="en-AU" b="1" dirty="0"/>
              <a:t> and behave, and to have the courage to enact change.</a:t>
            </a:r>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15</a:t>
            </a:fld>
            <a:endParaRPr lang="en-US"/>
          </a:p>
        </p:txBody>
      </p:sp>
    </p:spTree>
    <p:extLst>
      <p:ext uri="{BB962C8B-B14F-4D97-AF65-F5344CB8AC3E}">
        <p14:creationId xmlns:p14="http://schemas.microsoft.com/office/powerpoint/2010/main" val="704482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4. So what for HR</a:t>
            </a:r>
          </a:p>
          <a:p>
            <a:endParaRPr lang="en-US" dirty="0"/>
          </a:p>
          <a:p>
            <a:pPr marL="171450" indent="-171450">
              <a:buFont typeface="Wingdings" pitchFamily="2" charset="2"/>
              <a:buChar char="Ø"/>
            </a:pPr>
            <a:r>
              <a:rPr lang="en-US" dirty="0"/>
              <a:t>Hold yourself accountable to these competencies and build your capability plan to develop higher levels of skills across them</a:t>
            </a:r>
          </a:p>
          <a:p>
            <a:pPr marL="171450" indent="-171450">
              <a:buFont typeface="Wingdings" pitchFamily="2" charset="2"/>
              <a:buChar char="Ø"/>
            </a:pPr>
            <a:endParaRPr lang="en-US" dirty="0"/>
          </a:p>
          <a:p>
            <a:pPr marL="0" indent="0">
              <a:buFont typeface="Wingdings" pitchFamily="2" charset="2"/>
              <a:buNone/>
            </a:pPr>
            <a:r>
              <a:rPr lang="en-US" dirty="0"/>
              <a:t> I am a big supporter Ulrich’s  competency framework. </a:t>
            </a:r>
            <a:r>
              <a:rPr lang="en-US" b="1" dirty="0"/>
              <a:t> Never d before has there been a stronger need for HR practitioners to be effective paradox navigators</a:t>
            </a:r>
            <a:r>
              <a:rPr lang="en-US" b="0" dirty="0"/>
              <a:t> e.g.</a:t>
            </a:r>
          </a:p>
          <a:p>
            <a:pPr marL="0" indent="0">
              <a:buFont typeface="Wingdings" pitchFamily="2" charset="2"/>
              <a:buNone/>
            </a:pPr>
            <a:endParaRPr lang="en-US" b="0" dirty="0"/>
          </a:p>
          <a:p>
            <a:pPr marL="0" indent="0">
              <a:buFont typeface="Wingdings" pitchFamily="2" charset="2"/>
              <a:buNone/>
            </a:pPr>
            <a:r>
              <a:rPr lang="en-US" b="0" dirty="0"/>
              <a:t>– </a:t>
            </a:r>
            <a:r>
              <a:rPr lang="en-US" b="1" dirty="0"/>
              <a:t> Stability vs  agility</a:t>
            </a:r>
          </a:p>
          <a:p>
            <a:pPr marL="0" indent="0">
              <a:buFont typeface="Wingdings" pitchFamily="2" charset="2"/>
              <a:buNone/>
            </a:pPr>
            <a:r>
              <a:rPr lang="en-US" b="1" dirty="0"/>
              <a:t>–  </a:t>
            </a:r>
            <a:r>
              <a:rPr lang="en-US" b="1" dirty="0" err="1"/>
              <a:t>Standardisation</a:t>
            </a:r>
            <a:r>
              <a:rPr lang="en-US" b="1" dirty="0"/>
              <a:t> vs  customization</a:t>
            </a:r>
          </a:p>
          <a:p>
            <a:pPr marL="0" indent="0">
              <a:buFont typeface="Wingdings" pitchFamily="2" charset="2"/>
              <a:buNone/>
            </a:pPr>
            <a:r>
              <a:rPr lang="en-US" b="1" dirty="0"/>
              <a:t>–  cost vs  growth</a:t>
            </a:r>
          </a:p>
          <a:p>
            <a:pPr marL="0" indent="0">
              <a:buFont typeface="Wingdings" pitchFamily="2" charset="2"/>
              <a:buNone/>
            </a:pPr>
            <a:endParaRPr lang="en-US" b="1" dirty="0"/>
          </a:p>
          <a:p>
            <a:pPr marL="0" indent="0">
              <a:buFont typeface="Wingdings" pitchFamily="2" charset="2"/>
              <a:buNone/>
            </a:pPr>
            <a:r>
              <a:rPr lang="en-US" b="0" dirty="0"/>
              <a:t> often in the HR world we have ongoing tension  between </a:t>
            </a:r>
            <a:r>
              <a:rPr lang="en-US" b="0" dirty="0" err="1"/>
              <a:t>Centres</a:t>
            </a:r>
            <a:r>
              <a:rPr lang="en-US" b="0" dirty="0"/>
              <a:t> of Excellence and Business Partners (e.g.  BPs  need to adapt group wide initiatives to meet specific BU  needs vs C of E  remit of developing and deploying one best way across the group based on insights and evidence – a healthy and constructive tension  but not always comfortable! </a:t>
            </a:r>
          </a:p>
          <a:p>
            <a:pPr marL="0" indent="0">
              <a:buFont typeface="Wingdings" pitchFamily="2" charset="2"/>
              <a:buNone/>
            </a:pPr>
            <a:endParaRPr lang="en-US" b="0" dirty="0"/>
          </a:p>
          <a:p>
            <a:pPr marL="0" indent="0">
              <a:buFont typeface="Wingdings" pitchFamily="2" charset="2"/>
              <a:buNone/>
            </a:pPr>
            <a:r>
              <a:rPr lang="en-US" b="1" dirty="0"/>
              <a:t> How do we help the business d and its leaders to navigate complexity, the paradoxes of the new world of work? </a:t>
            </a:r>
          </a:p>
        </p:txBody>
      </p:sp>
      <p:sp>
        <p:nvSpPr>
          <p:cNvPr id="4" name="Slide Number Placeholder 3"/>
          <p:cNvSpPr>
            <a:spLocks noGrp="1"/>
          </p:cNvSpPr>
          <p:nvPr>
            <p:ph type="sldNum" sz="quarter" idx="10"/>
          </p:nvPr>
        </p:nvSpPr>
        <p:spPr/>
        <p:txBody>
          <a:bodyPr/>
          <a:lstStyle/>
          <a:p>
            <a:fld id="{C87195A8-BB82-3A45-AE84-E2FACF9F2A44}" type="slidenum">
              <a:rPr lang="en-US" smtClean="0"/>
              <a:t>16</a:t>
            </a:fld>
            <a:endParaRPr lang="en-US"/>
          </a:p>
        </p:txBody>
      </p:sp>
    </p:spTree>
    <p:extLst>
      <p:ext uri="{BB962C8B-B14F-4D97-AF65-F5344CB8AC3E}">
        <p14:creationId xmlns:p14="http://schemas.microsoft.com/office/powerpoint/2010/main" val="143329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this mean for HR?</a:t>
            </a:r>
          </a:p>
          <a:p>
            <a:endParaRPr lang="en-US" dirty="0"/>
          </a:p>
          <a:p>
            <a:r>
              <a:rPr lang="en-US" dirty="0"/>
              <a:t>Here is my challenge to HR, we need </a:t>
            </a:r>
            <a:r>
              <a:rPr lang="en-US" b="1" dirty="0"/>
              <a:t>to be clear on the “why” we do what we do </a:t>
            </a:r>
            <a:r>
              <a:rPr lang="en-US" dirty="0"/>
              <a:t>–  </a:t>
            </a:r>
            <a:r>
              <a:rPr lang="en-US" b="1" dirty="0"/>
              <a:t>be able to describe how what we do impacts outcomes </a:t>
            </a:r>
            <a:r>
              <a:rPr lang="en-US" dirty="0"/>
              <a:t>(i.e. not activity)  e.g. </a:t>
            </a:r>
            <a:r>
              <a:rPr lang="en-US" b="1" dirty="0"/>
              <a:t>Trust and sustainable marketplace success</a:t>
            </a:r>
          </a:p>
          <a:p>
            <a:endParaRPr lang="en-US" dirty="0"/>
          </a:p>
          <a:p>
            <a:r>
              <a:rPr lang="en-US" dirty="0"/>
              <a:t>Within this new world of work, a role in HR is still to:</a:t>
            </a:r>
          </a:p>
          <a:p>
            <a:r>
              <a:rPr lang="en-US" dirty="0"/>
              <a:t> • attract  develop and retain talent for a new world of work</a:t>
            </a:r>
          </a:p>
          <a:p>
            <a:r>
              <a:rPr lang="en-US" dirty="0"/>
              <a:t> • culture to life to enable people to flourish and  deliver exceptional customer experiences</a:t>
            </a:r>
          </a:p>
          <a:p>
            <a:endParaRPr lang="en-US" dirty="0"/>
          </a:p>
          <a:p>
            <a:r>
              <a:rPr lang="en-US" dirty="0"/>
              <a:t>HR practitioners need </a:t>
            </a:r>
            <a:r>
              <a:rPr lang="en-US" b="1" dirty="0"/>
              <a:t>to be clear on the direction and commercial outcomes of the business </a:t>
            </a:r>
            <a:r>
              <a:rPr lang="en-US" b="0" dirty="0"/>
              <a:t>and</a:t>
            </a:r>
            <a:r>
              <a:rPr lang="en-US" b="1" dirty="0"/>
              <a:t> be flexible in how they might get there</a:t>
            </a:r>
          </a:p>
          <a:p>
            <a:endParaRPr lang="en-US" b="1" dirty="0"/>
          </a:p>
          <a:p>
            <a:r>
              <a:rPr lang="en-US" b="0" dirty="0"/>
              <a:t> HR practitioners need to </a:t>
            </a:r>
            <a:r>
              <a:rPr lang="en-US" b="1" dirty="0"/>
              <a:t>get comfortable working in complexity –  try new things, collaborate, learn </a:t>
            </a:r>
            <a:r>
              <a:rPr lang="en-US" b="0" dirty="0"/>
              <a:t>and</a:t>
            </a:r>
            <a:r>
              <a:rPr lang="en-US" b="1" dirty="0"/>
              <a:t> adapt – be paradox navigators</a:t>
            </a:r>
          </a:p>
          <a:p>
            <a:endParaRPr lang="en-US" b="1" dirty="0"/>
          </a:p>
          <a:p>
            <a:r>
              <a:rPr lang="en-US" b="1" dirty="0"/>
              <a:t>Be prepared to do things differently </a:t>
            </a:r>
            <a:r>
              <a:rPr lang="en-US" dirty="0"/>
              <a:t>–  apply different lenses to challenges, innovate ways of working, leveraged technology</a:t>
            </a:r>
          </a:p>
          <a:p>
            <a:endParaRPr lang="en-US" dirty="0"/>
          </a:p>
          <a:p>
            <a:r>
              <a:rPr lang="en-US" b="1" dirty="0"/>
              <a:t>Figure it out for your </a:t>
            </a:r>
            <a:r>
              <a:rPr lang="en-US" b="1" dirty="0" err="1"/>
              <a:t>organisation</a:t>
            </a:r>
            <a:endParaRPr lang="en-US" b="1" dirty="0"/>
          </a:p>
          <a:p>
            <a:endParaRPr lang="en-US" b="1" dirty="0"/>
          </a:p>
          <a:p>
            <a:r>
              <a:rPr lang="en-US" dirty="0"/>
              <a:t>HR practitioners </a:t>
            </a:r>
            <a:r>
              <a:rPr lang="en-US" b="1" dirty="0"/>
              <a:t>must connect People Experience internally to customer experience externally</a:t>
            </a:r>
            <a:r>
              <a:rPr lang="en-US" dirty="0"/>
              <a:t> – ultimately “</a:t>
            </a:r>
            <a:r>
              <a:rPr lang="en-US" b="1" dirty="0"/>
              <a:t>why</a:t>
            </a:r>
            <a:r>
              <a:rPr lang="en-US" dirty="0"/>
              <a:t>” we do all this to achieve sustainable marketplace success </a:t>
            </a:r>
          </a:p>
          <a:p>
            <a:endParaRPr lang="en-US" dirty="0"/>
          </a:p>
          <a:p>
            <a:r>
              <a:rPr lang="en-US" dirty="0"/>
              <a:t>We </a:t>
            </a:r>
            <a:r>
              <a:rPr lang="en-US" b="1" dirty="0"/>
              <a:t>need to enable external orientation </a:t>
            </a:r>
            <a:r>
              <a:rPr lang="en-US" dirty="0"/>
              <a:t>– </a:t>
            </a:r>
            <a:r>
              <a:rPr lang="en-US" b="1" dirty="0"/>
              <a:t>understand</a:t>
            </a:r>
            <a:r>
              <a:rPr lang="en-US" dirty="0"/>
              <a:t> it, </a:t>
            </a:r>
            <a:r>
              <a:rPr lang="en-US" b="1" dirty="0"/>
              <a:t>measure</a:t>
            </a:r>
            <a:r>
              <a:rPr lang="en-US" dirty="0"/>
              <a:t> it, </a:t>
            </a:r>
            <a:r>
              <a:rPr lang="en-US" b="1" dirty="0"/>
              <a:t>do something </a:t>
            </a:r>
            <a:r>
              <a:rPr lang="en-US" dirty="0"/>
              <a:t>about</a:t>
            </a:r>
          </a:p>
        </p:txBody>
      </p:sp>
      <p:sp>
        <p:nvSpPr>
          <p:cNvPr id="4" name="Slide Number Placeholder 3"/>
          <p:cNvSpPr>
            <a:spLocks noGrp="1"/>
          </p:cNvSpPr>
          <p:nvPr>
            <p:ph type="sldNum" sz="quarter" idx="10"/>
          </p:nvPr>
        </p:nvSpPr>
        <p:spPr/>
        <p:txBody>
          <a:bodyPr/>
          <a:lstStyle/>
          <a:p>
            <a:fld id="{C87195A8-BB82-3A45-AE84-E2FACF9F2A44}" type="slidenum">
              <a:rPr lang="en-US" smtClean="0"/>
              <a:t>17</a:t>
            </a:fld>
            <a:endParaRPr lang="en-US"/>
          </a:p>
        </p:txBody>
      </p:sp>
    </p:spTree>
    <p:extLst>
      <p:ext uri="{BB962C8B-B14F-4D97-AF65-F5344CB8AC3E}">
        <p14:creationId xmlns:p14="http://schemas.microsoft.com/office/powerpoint/2010/main" val="153686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 an</a:t>
            </a:r>
            <a:r>
              <a:rPr lang="en-US" b="1" dirty="0"/>
              <a:t> HR profession need to get ahead of the game – take part in conversation</a:t>
            </a:r>
          </a:p>
          <a:p>
            <a:endParaRPr lang="en-US" b="1" dirty="0"/>
          </a:p>
          <a:p>
            <a:r>
              <a:rPr lang="en-US" b="0" dirty="0"/>
              <a:t> I believe we </a:t>
            </a:r>
            <a:r>
              <a:rPr lang="en-US" b="1" dirty="0"/>
              <a:t> carry really make a difference</a:t>
            </a:r>
            <a:r>
              <a:rPr lang="en-US" b="0" dirty="0"/>
              <a:t> in</a:t>
            </a:r>
            <a:r>
              <a:rPr lang="en-US" b="1" dirty="0"/>
              <a:t> helping people navigate the rapidly changing world</a:t>
            </a:r>
          </a:p>
          <a:p>
            <a:endParaRPr lang="en-US" b="1" dirty="0"/>
          </a:p>
          <a:p>
            <a:r>
              <a:rPr lang="en-US" b="0" dirty="0"/>
              <a:t>By </a:t>
            </a:r>
            <a:r>
              <a:rPr lang="en-US" b="1" dirty="0"/>
              <a:t> building the personal resources in our people,</a:t>
            </a:r>
            <a:r>
              <a:rPr lang="en-US" b="0" dirty="0"/>
              <a:t> we also play a </a:t>
            </a:r>
            <a:r>
              <a:rPr lang="en-US" b="1" dirty="0"/>
              <a:t> role that can benefit society</a:t>
            </a:r>
          </a:p>
          <a:p>
            <a:endParaRPr lang="en-US" b="1" dirty="0"/>
          </a:p>
          <a:p>
            <a:r>
              <a:rPr lang="en-US" b="0" dirty="0"/>
              <a:t>Our role is to </a:t>
            </a:r>
            <a:r>
              <a:rPr lang="en-US" b="1" dirty="0"/>
              <a:t> help people and organisations flourish</a:t>
            </a:r>
            <a:r>
              <a:rPr lang="en-US" b="0" dirty="0"/>
              <a:t> – and in doing so</a:t>
            </a:r>
            <a:r>
              <a:rPr lang="en-US" b="1" dirty="0"/>
              <a:t> we will contribute to making the world better</a:t>
            </a:r>
            <a:endParaRPr lang="en-US" b="0" dirty="0"/>
          </a:p>
          <a:p>
            <a:endParaRPr lang="en-US" b="0" dirty="0"/>
          </a:p>
          <a:p>
            <a:r>
              <a:rPr lang="en-US" b="0" dirty="0"/>
              <a:t> I hope</a:t>
            </a:r>
            <a:r>
              <a:rPr lang="en-US" b="1" dirty="0"/>
              <a:t> there was something in here for you to take away for your </a:t>
            </a:r>
            <a:r>
              <a:rPr lang="en-US" b="1" dirty="0" err="1"/>
              <a:t>organisation</a:t>
            </a:r>
            <a:endParaRPr lang="en-US" b="1" dirty="0"/>
          </a:p>
          <a:p>
            <a:endParaRPr lang="en-US" b="1" dirty="0"/>
          </a:p>
          <a:p>
            <a:r>
              <a:rPr lang="en-US" b="1" dirty="0"/>
              <a:t>How will </a:t>
            </a:r>
            <a:r>
              <a:rPr lang="en-US" b="1"/>
              <a:t>you help </a:t>
            </a:r>
            <a:r>
              <a:rPr lang="en-US" b="1" dirty="0"/>
              <a:t>your </a:t>
            </a:r>
            <a:r>
              <a:rPr lang="en-US" b="1" dirty="0" err="1"/>
              <a:t>organisation</a:t>
            </a:r>
            <a:r>
              <a:rPr lang="en-US" b="1" dirty="0"/>
              <a:t> to build the adaptive capability to survive and flourish in a world of exponential change</a:t>
            </a:r>
          </a:p>
          <a:p>
            <a:endParaRPr lang="en-US" b="1" dirty="0"/>
          </a:p>
          <a:p>
            <a:r>
              <a:rPr lang="en-US" b="0" dirty="0"/>
              <a:t>This is something I am really passionate about .  This is why, </a:t>
            </a:r>
            <a:r>
              <a:rPr lang="en-US" b="0" dirty="0" err="1"/>
              <a:t>aftter</a:t>
            </a:r>
            <a:r>
              <a:rPr lang="en-US" b="0" dirty="0"/>
              <a:t> 25 years at Lion,  I have  decided  to pursue this passion around helping the world to flourish through building an ability capability, in starting a new business called Stagira Consulting.  Stagira was the birthplace of Aristotle – and hence the birthplace of adaptive thinking.  We thought that this the best name for a new business focused on building the adaptive capability of people and organisations</a:t>
            </a:r>
          </a:p>
          <a:p>
            <a:endParaRPr lang="en-US" b="0" dirty="0"/>
          </a:p>
          <a:p>
            <a:r>
              <a:rPr lang="en-US" b="0" dirty="0"/>
              <a:t> thank you very much for the opportunity to share my insights and perspectives.  I would relish the opportunity  to continue conversations and perspectives via my LinkedIn site, or contacting us  through our website</a:t>
            </a:r>
          </a:p>
          <a:p>
            <a:endParaRPr lang="en-US" b="1" dirty="0"/>
          </a:p>
        </p:txBody>
      </p:sp>
      <p:sp>
        <p:nvSpPr>
          <p:cNvPr id="4" name="Slide Number Placeholder 3"/>
          <p:cNvSpPr>
            <a:spLocks noGrp="1"/>
          </p:cNvSpPr>
          <p:nvPr>
            <p:ph type="sldNum" sz="quarter" idx="10"/>
          </p:nvPr>
        </p:nvSpPr>
        <p:spPr/>
        <p:txBody>
          <a:bodyPr/>
          <a:lstStyle/>
          <a:p>
            <a:fld id="{C87195A8-BB82-3A45-AE84-E2FACF9F2A44}" type="slidenum">
              <a:rPr lang="en-US" smtClean="0"/>
              <a:t>18</a:t>
            </a:fld>
            <a:endParaRPr lang="en-US"/>
          </a:p>
        </p:txBody>
      </p:sp>
    </p:spTree>
    <p:extLst>
      <p:ext uri="{BB962C8B-B14F-4D97-AF65-F5344CB8AC3E}">
        <p14:creationId xmlns:p14="http://schemas.microsoft.com/office/powerpoint/2010/main" val="2819385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are my contact details</a:t>
            </a:r>
          </a:p>
        </p:txBody>
      </p:sp>
      <p:sp>
        <p:nvSpPr>
          <p:cNvPr id="4" name="Slide Number Placeholder 3"/>
          <p:cNvSpPr>
            <a:spLocks noGrp="1"/>
          </p:cNvSpPr>
          <p:nvPr>
            <p:ph type="sldNum" sz="quarter" idx="10"/>
          </p:nvPr>
        </p:nvSpPr>
        <p:spPr/>
        <p:txBody>
          <a:bodyPr/>
          <a:lstStyle/>
          <a:p>
            <a:fld id="{C87195A8-BB82-3A45-AE84-E2FACF9F2A44}" type="slidenum">
              <a:rPr lang="en-US" smtClean="0"/>
              <a:t>19</a:t>
            </a:fld>
            <a:endParaRPr lang="en-US"/>
          </a:p>
        </p:txBody>
      </p:sp>
    </p:spTree>
    <p:extLst>
      <p:ext uri="{BB962C8B-B14F-4D97-AF65-F5344CB8AC3E}">
        <p14:creationId xmlns:p14="http://schemas.microsoft.com/office/powerpoint/2010/main" val="271376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is what I am going to cover in my presentation.</a:t>
            </a:r>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2</a:t>
            </a:fld>
            <a:endParaRPr lang="en-US"/>
          </a:p>
        </p:txBody>
      </p:sp>
    </p:spTree>
    <p:extLst>
      <p:ext uri="{BB962C8B-B14F-4D97-AF65-F5344CB8AC3E}">
        <p14:creationId xmlns:p14="http://schemas.microsoft.com/office/powerpoint/2010/main" val="382529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In case anyone is not noticed the world is becoming more complex, faster and increasingly transparent!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Anyone surprised by this news!</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Well it is always being becoming more complex, faster and mostly transparent as you may well say and we have always had to change and adapt to this, haven’t we?  </a:t>
            </a:r>
          </a:p>
          <a:p>
            <a:endParaRPr lang="en-US" sz="1000" dirty="0">
              <a:latin typeface="Arial" panose="020B0604020202020204" pitchFamily="34" charset="0"/>
              <a:cs typeface="Arial" panose="020B0604020202020204" pitchFamily="34" charset="0"/>
            </a:endParaRPr>
          </a:p>
          <a:p>
            <a:r>
              <a:rPr lang="en-US" dirty="0"/>
              <a:t>BUT</a:t>
            </a:r>
          </a:p>
          <a:p>
            <a:endParaRPr lang="en-US" dirty="0"/>
          </a:p>
          <a:p>
            <a:r>
              <a:rPr lang="en-US" dirty="0"/>
              <a:t> The new news is that the rate of change,  as leading futurist Ray </a:t>
            </a:r>
            <a:r>
              <a:rPr lang="en-US" dirty="0" err="1"/>
              <a:t>Kurweil</a:t>
            </a:r>
            <a:r>
              <a:rPr lang="en-US" dirty="0"/>
              <a:t> states, is  being governed by “The Law  of Accelerating Returns” :   “ A  more advanced society progresses faster rate than the previous society. Why? Because they  are more advanced.” </a:t>
            </a:r>
          </a:p>
          <a:p>
            <a:endParaRPr lang="en-US" dirty="0"/>
          </a:p>
          <a:p>
            <a:pPr fontAlgn="base"/>
            <a:r>
              <a:rPr lang="en-AU" sz="1200" b="0" i="0" kern="1200" dirty="0">
                <a:solidFill>
                  <a:schemeClr val="tx1"/>
                </a:solidFill>
                <a:effectLst/>
                <a:latin typeface="+mn-lt"/>
                <a:ea typeface="+mn-ea"/>
                <a:cs typeface="+mn-cs"/>
              </a:rPr>
              <a:t>Kurzweil has attempted to articulate this rate of progress in a way that most of us will understand. He does this by referring to the substantial amount of human progress that occurred during the 20th century. </a:t>
            </a:r>
          </a:p>
          <a:p>
            <a:pPr fontAlgn="base"/>
            <a:r>
              <a:rPr lang="en-AU" sz="1200" b="0" i="0" kern="1200" dirty="0">
                <a:solidFill>
                  <a:schemeClr val="tx1"/>
                </a:solidFill>
                <a:effectLst/>
                <a:latin typeface="+mn-lt"/>
                <a:ea typeface="+mn-ea"/>
                <a:cs typeface="+mn-cs"/>
              </a:rPr>
              <a:t>The 20th century was a period of immense change, starting with horse &amp; cart and steam engines and concluding with jet engines, satellites and the internet. Not to mention the complete revolution in social norms and political institutions. </a:t>
            </a:r>
          </a:p>
          <a:p>
            <a:pPr fontAlgn="base"/>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By the year 2000, Kurzweil estimates that the rate of human progress was five times the average rate of progress that occurred during the 20th century. In other words, by the year 2000 it only took 20 years for a 20th century's worth of change to occur. Kurzweil further estimates that between 2000 and 2014 another 20th century's worth of change occurred. And right now we are in the middle of another 20th century's worth of change that is occurring between 2014 and 2021.If this rate continues, then by around the year 2028, a 20th century's worth of change will be occurring every year. And by 2030 multiple times a year. And by 2045, multiple times a month.</a:t>
            </a:r>
          </a:p>
          <a:p>
            <a:pPr fontAlgn="base"/>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Just stop and pause on this for a moment.  </a:t>
            </a:r>
          </a:p>
          <a:p>
            <a:pPr fontAlgn="base"/>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Within a decade a 20th century's worth of change will be occurring every year! And beyond 2030, multiple times a year!</a:t>
            </a:r>
          </a:p>
          <a:p>
            <a:pPr fontAlgn="base"/>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Even if this expected rate of change is half wrong (which I doubt it is), the reality is that we are at the tipping point of unimaginable change. When things change exponentially, there is always a tipping point and we are fast approaching, or are at, that point. </a:t>
            </a:r>
          </a:p>
          <a:p>
            <a:pPr fontAlgn="base"/>
            <a:endParaRPr lang="en-AU" sz="1200" b="0" i="0" kern="1200" dirty="0">
              <a:solidFill>
                <a:schemeClr val="tx1"/>
              </a:solidFill>
              <a:effectLst/>
              <a:latin typeface="+mn-lt"/>
              <a:ea typeface="+mn-ea"/>
              <a:cs typeface="+mn-cs"/>
            </a:endParaRPr>
          </a:p>
          <a:p>
            <a:pPr fontAlgn="base"/>
            <a:r>
              <a:rPr lang="en-AU" sz="1200" b="0" i="0" kern="1200" dirty="0">
                <a:solidFill>
                  <a:schemeClr val="tx1"/>
                </a:solidFill>
                <a:effectLst/>
                <a:latin typeface="+mn-lt"/>
                <a:ea typeface="+mn-ea"/>
                <a:cs typeface="+mn-cs"/>
              </a:rPr>
              <a:t> So our previous approach to learning, personal growth and development, and </a:t>
            </a:r>
            <a:r>
              <a:rPr lang="en-AU" sz="1200" b="0" i="0" kern="1200" dirty="0" err="1">
                <a:solidFill>
                  <a:schemeClr val="tx1"/>
                </a:solidFill>
                <a:effectLst/>
                <a:latin typeface="+mn-lt"/>
                <a:ea typeface="+mn-ea"/>
                <a:cs typeface="+mn-cs"/>
              </a:rPr>
              <a:t>adpatability</a:t>
            </a:r>
            <a:r>
              <a:rPr lang="en-AU" sz="1200" b="0" i="0" kern="1200" dirty="0">
                <a:solidFill>
                  <a:schemeClr val="tx1"/>
                </a:solidFill>
                <a:effectLst/>
                <a:latin typeface="+mn-lt"/>
                <a:ea typeface="+mn-ea"/>
                <a:cs typeface="+mn-cs"/>
              </a:rPr>
              <a:t> just wouldn’t cut it in this world of exponential change</a:t>
            </a:r>
          </a:p>
          <a:p>
            <a:pPr fontAlgn="base"/>
            <a:r>
              <a:rPr lang="en-AU" sz="1200" b="0" i="0" kern="1200" dirty="0">
                <a:solidFill>
                  <a:schemeClr val="tx1"/>
                </a:solidFill>
                <a:effectLst/>
                <a:latin typeface="+mn-lt"/>
                <a:ea typeface="+mn-ea"/>
                <a:cs typeface="+mn-cs"/>
              </a:rPr>
              <a:t>	 – we need to get much better at changing ourselves… at building an adaptive capacity</a:t>
            </a:r>
          </a:p>
          <a:p>
            <a:endParaRPr lang="en-US" dirty="0"/>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3</a:t>
            </a:fld>
            <a:endParaRPr lang="en-US"/>
          </a:p>
        </p:txBody>
      </p:sp>
    </p:spTree>
    <p:extLst>
      <p:ext uri="{BB962C8B-B14F-4D97-AF65-F5344CB8AC3E}">
        <p14:creationId xmlns:p14="http://schemas.microsoft.com/office/powerpoint/2010/main" val="96571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best handle this uncertain and rapidly changing world…. Clues exist in many places and are provided by many people.</a:t>
            </a:r>
          </a:p>
          <a:p>
            <a:endParaRPr lang="en-US" dirty="0"/>
          </a:p>
          <a:p>
            <a:r>
              <a:rPr lang="en-US" dirty="0"/>
              <a:t>Two characters and some important clues they have suggested</a:t>
            </a:r>
          </a:p>
          <a:p>
            <a:endParaRPr lang="en-US" dirty="0"/>
          </a:p>
          <a:p>
            <a:pPr marL="171450" indent="-171450">
              <a:buFontTx/>
              <a:buChar char="-"/>
            </a:pPr>
            <a:r>
              <a:rPr lang="en-US" dirty="0"/>
              <a:t>The first lived almost two and a half thousand years ago, and the second is much more contemporary, as you will see in a minute</a:t>
            </a:r>
          </a:p>
          <a:p>
            <a:pPr marL="0" indent="0">
              <a:buFontTx/>
              <a:buNone/>
            </a:pPr>
            <a:endParaRPr lang="en-US" dirty="0"/>
          </a:p>
          <a:p>
            <a:pPr marL="0" indent="0">
              <a:buFontTx/>
              <a:buNone/>
            </a:pPr>
            <a:r>
              <a:rPr lang="en-US" dirty="0"/>
              <a:t>First, Aristotle, 384 – 322 BC, pupil of Plato, tutor of Alexander the Great</a:t>
            </a:r>
          </a:p>
          <a:p>
            <a:endParaRPr lang="en-US" dirty="0"/>
          </a:p>
          <a:p>
            <a:pPr marL="171450" indent="-171450">
              <a:buFont typeface="Arial" panose="020B0604020202020204" pitchFamily="34" charset="0"/>
              <a:buChar char="•"/>
            </a:pPr>
            <a:r>
              <a:rPr lang="en-US" dirty="0"/>
              <a:t> Aristotle’s three types of knowledge</a:t>
            </a:r>
          </a:p>
          <a:p>
            <a:pPr marL="628650" lvl="1" indent="-171450">
              <a:buFont typeface="Arial" panose="020B0604020202020204" pitchFamily="34" charset="0"/>
              <a:buChar char="•"/>
            </a:pPr>
            <a:r>
              <a:rPr lang="en-US" dirty="0"/>
              <a:t> know how</a:t>
            </a:r>
          </a:p>
          <a:p>
            <a:pPr marL="628650" lvl="1" indent="-171450">
              <a:buFont typeface="Arial" panose="020B0604020202020204" pitchFamily="34" charset="0"/>
              <a:buChar char="•"/>
            </a:pPr>
            <a:r>
              <a:rPr lang="en-US" dirty="0"/>
              <a:t> know why</a:t>
            </a:r>
          </a:p>
          <a:p>
            <a:pPr marL="628650" lvl="1" indent="-171450">
              <a:buFont typeface="Arial" panose="020B0604020202020204" pitchFamily="34" charset="0"/>
              <a:buChar char="•"/>
            </a:pPr>
            <a:r>
              <a:rPr lang="en-US" dirty="0"/>
              <a:t> know what… To do in this specific situation (practical wisdom/</a:t>
            </a:r>
            <a:r>
              <a:rPr lang="en-US" dirty="0" err="1"/>
              <a:t>phronesis</a:t>
            </a:r>
            <a:r>
              <a:rPr lang="en-US" dirty="0"/>
              <a:t>) </a:t>
            </a:r>
          </a:p>
          <a:p>
            <a:pPr marL="457200" lvl="1" indent="0">
              <a:buFont typeface="Arial" panose="020B0604020202020204" pitchFamily="34" charset="0"/>
              <a:buNone/>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Life  is complex and changing fast.   Any view or solution is at best temporary and incomplete</a:t>
            </a:r>
            <a:endParaRPr lang="en-US" dirty="0"/>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t> Stay open in a world of exponential change, always listen</a:t>
            </a:r>
          </a:p>
          <a:p>
            <a:pPr marL="171450" lvl="0" indent="-171450">
              <a:buFont typeface="Arial" panose="020B0604020202020204" pitchFamily="34" charset="0"/>
              <a:buChar char="•"/>
            </a:pPr>
            <a:r>
              <a:rPr lang="en-US" dirty="0"/>
              <a:t>“Temporary” is becoming shorter</a:t>
            </a:r>
          </a:p>
          <a:p>
            <a:pPr marL="171450" lvl="0" indent="-171450">
              <a:buFont typeface="Arial" panose="020B0604020202020204" pitchFamily="34" charset="0"/>
              <a:buChar char="•"/>
            </a:pPr>
            <a:r>
              <a:rPr lang="en-US" dirty="0"/>
              <a:t> need lots of feedback</a:t>
            </a:r>
          </a:p>
          <a:p>
            <a:pPr marL="171450" lvl="0" indent="-171450">
              <a:buFont typeface="Arial" panose="020B0604020202020204" pitchFamily="34" charset="0"/>
              <a:buChar char="•"/>
            </a:pPr>
            <a:r>
              <a:rPr lang="en-US" dirty="0"/>
              <a:t>Mother of newborn analogy – need to make decisions, take a view, move on but always listen</a:t>
            </a:r>
          </a:p>
          <a:p>
            <a:pPr marL="171450" lvl="0" indent="-171450">
              <a:buFont typeface="Arial" panose="020B0604020202020204" pitchFamily="34" charset="0"/>
              <a:buChar char="•"/>
            </a:pPr>
            <a:r>
              <a:rPr lang="en-US" dirty="0"/>
              <a:t>A liberating concept, life is complex but have to make choices and stay open, don’t panic</a:t>
            </a:r>
          </a:p>
        </p:txBody>
      </p:sp>
      <p:sp>
        <p:nvSpPr>
          <p:cNvPr id="4" name="Slide Number Placeholder 3"/>
          <p:cNvSpPr>
            <a:spLocks noGrp="1"/>
          </p:cNvSpPr>
          <p:nvPr>
            <p:ph type="sldNum" sz="quarter" idx="10"/>
          </p:nvPr>
        </p:nvSpPr>
        <p:spPr/>
        <p:txBody>
          <a:bodyPr/>
          <a:lstStyle/>
          <a:p>
            <a:fld id="{C87195A8-BB82-3A45-AE84-E2FACF9F2A44}" type="slidenum">
              <a:rPr lang="en-US" smtClean="0"/>
              <a:t>4</a:t>
            </a:fld>
            <a:endParaRPr lang="en-US"/>
          </a:p>
        </p:txBody>
      </p:sp>
    </p:spTree>
    <p:extLst>
      <p:ext uri="{BB962C8B-B14F-4D97-AF65-F5344CB8AC3E}">
        <p14:creationId xmlns:p14="http://schemas.microsoft.com/office/powerpoint/2010/main" val="250184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open, actively seeking views that challenge existing held beliefs and being willing to experiment</a:t>
            </a:r>
          </a:p>
          <a:p>
            <a:endParaRPr lang="en-US" dirty="0"/>
          </a:p>
          <a:p>
            <a:r>
              <a:rPr lang="en-US" dirty="0"/>
              <a:t> The human  mind has throughout the centuries been wired  to reduce the complexity of the world around us. During and up to early adult development, our brains develop a frame through which we view the world,  and this frame is designed to help protect us from the uncertainty and ambiguity of a complex world.   For most  people this frame, or mindset,  determines what information is subconsciously let in and what information is subconsciously blocked out. </a:t>
            </a:r>
          </a:p>
          <a:p>
            <a:endParaRPr lang="en-US" dirty="0"/>
          </a:p>
          <a:p>
            <a:r>
              <a:rPr lang="en-US" dirty="0"/>
              <a:t> ironically new technologies, in particular social media, are not being leveraged to expand our frame and mindset.   Rather they are being used to seek out information that only reinforces our frame or mindset – as Obama, in his final speech as president, eloquently  highlights in the quote above.</a:t>
            </a:r>
          </a:p>
          <a:p>
            <a:endParaRPr lang="en-US" dirty="0"/>
          </a:p>
          <a:p>
            <a:r>
              <a:rPr lang="en-US" dirty="0"/>
              <a:t> Having a closed mind, and only seeking out views that are consistent with our own perspective, is one of the biggest threats and enemies of being adaptive.    We have historically been able to get by with having a closed mind when the rate of change in the world has been slower.   However being open to different perspectives, listening, being reflective, open to feedback and not being defensive, will be critical attributes of those who are able to adapt to a fast changing and complex world.  </a:t>
            </a:r>
          </a:p>
          <a:p>
            <a:endParaRPr lang="en-US" dirty="0"/>
          </a:p>
          <a:p>
            <a:r>
              <a:rPr lang="en-US" dirty="0"/>
              <a:t>These attributes will distinguish between those who will flourish from those who will flounder</a:t>
            </a:r>
          </a:p>
        </p:txBody>
      </p:sp>
      <p:sp>
        <p:nvSpPr>
          <p:cNvPr id="4" name="Slide Number Placeholder 3"/>
          <p:cNvSpPr>
            <a:spLocks noGrp="1"/>
          </p:cNvSpPr>
          <p:nvPr>
            <p:ph type="sldNum" sz="quarter" idx="10"/>
          </p:nvPr>
        </p:nvSpPr>
        <p:spPr/>
        <p:txBody>
          <a:bodyPr/>
          <a:lstStyle/>
          <a:p>
            <a:fld id="{C87195A8-BB82-3A45-AE84-E2FACF9F2A44}" type="slidenum">
              <a:rPr lang="en-US" smtClean="0"/>
              <a:t>5</a:t>
            </a:fld>
            <a:endParaRPr lang="en-US"/>
          </a:p>
        </p:txBody>
      </p:sp>
    </p:spTree>
    <p:extLst>
      <p:ext uri="{BB962C8B-B14F-4D97-AF65-F5344CB8AC3E}">
        <p14:creationId xmlns:p14="http://schemas.microsoft.com/office/powerpoint/2010/main" val="25889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context: a world of increasing complexity and exponential change,  and some clues from Aristotle and Obama on to how to adapt to this world</a:t>
            </a:r>
          </a:p>
        </p:txBody>
      </p:sp>
      <p:sp>
        <p:nvSpPr>
          <p:cNvPr id="4" name="Slide Number Placeholder 3"/>
          <p:cNvSpPr>
            <a:spLocks noGrp="1"/>
          </p:cNvSpPr>
          <p:nvPr>
            <p:ph type="sldNum" sz="quarter" idx="10"/>
          </p:nvPr>
        </p:nvSpPr>
        <p:spPr/>
        <p:txBody>
          <a:bodyPr/>
          <a:lstStyle/>
          <a:p>
            <a:fld id="{C87195A8-BB82-3A45-AE84-E2FACF9F2A44}" type="slidenum">
              <a:rPr lang="en-US" smtClean="0"/>
              <a:t>6</a:t>
            </a:fld>
            <a:endParaRPr lang="en-US"/>
          </a:p>
        </p:txBody>
      </p:sp>
    </p:spTree>
    <p:extLst>
      <p:ext uri="{BB962C8B-B14F-4D97-AF65-F5344CB8AC3E}">
        <p14:creationId xmlns:p14="http://schemas.microsoft.com/office/powerpoint/2010/main" val="106839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dirty="0"/>
              <a:t>Culture guides and influences </a:t>
            </a:r>
            <a:r>
              <a:rPr lang="en-AU" sz="1200" dirty="0"/>
              <a:t>us in our thinking and behaviour… It has a </a:t>
            </a:r>
            <a:r>
              <a:rPr lang="en-AU" sz="1200" b="1" dirty="0"/>
              <a:t>critical impact on our ability to adapt fas</a:t>
            </a:r>
            <a:r>
              <a:rPr lang="en-AU" sz="1200" dirty="0"/>
              <a:t>t – organisationally and individually</a:t>
            </a:r>
            <a:endParaRPr lang="en-AU" sz="1200" b="1" dirty="0"/>
          </a:p>
          <a:p>
            <a:endParaRPr lang="en-AU" sz="1200" b="1" dirty="0"/>
          </a:p>
          <a:p>
            <a:r>
              <a:rPr lang="en-AU" sz="1200" b="1" dirty="0"/>
              <a:t>Culture </a:t>
            </a:r>
            <a:r>
              <a:rPr lang="en-AU" sz="1200" dirty="0"/>
              <a:t>is at the simplest level </a:t>
            </a:r>
            <a:r>
              <a:rPr lang="en-US" sz="1200" dirty="0"/>
              <a:t>‘</a:t>
            </a:r>
            <a:r>
              <a:rPr lang="en-US" sz="1200" b="1" i="1" dirty="0"/>
              <a:t>the way we do things around here</a:t>
            </a:r>
            <a:r>
              <a:rPr lang="en-US" sz="1200" b="1" dirty="0"/>
              <a:t>’</a:t>
            </a:r>
            <a:r>
              <a:rPr lang="en-US" sz="1200" dirty="0"/>
              <a:t>. It is the behaviours that a visitor would observe. </a:t>
            </a:r>
            <a:endParaRPr lang="en-AU" sz="1200" dirty="0"/>
          </a:p>
          <a:p>
            <a:pPr rtl="0" fontAlgn="ctr"/>
            <a:endParaRPr lang="en-US" sz="1200" dirty="0"/>
          </a:p>
          <a:p>
            <a:pPr rtl="0" fontAlgn="ctr"/>
            <a:r>
              <a:rPr lang="en-US" sz="1200" dirty="0"/>
              <a:t>However,  to change culture you need to understand the deeper levels of why we do things the way we do. That is our </a:t>
            </a:r>
            <a:r>
              <a:rPr lang="en-US" sz="1200" b="1" dirty="0"/>
              <a:t>values</a:t>
            </a:r>
            <a:r>
              <a:rPr lang="en-US" sz="1200" dirty="0"/>
              <a:t>, </a:t>
            </a:r>
            <a:r>
              <a:rPr lang="en-US" sz="1200" b="1" dirty="0"/>
              <a:t>assumptions</a:t>
            </a:r>
            <a:r>
              <a:rPr lang="en-US" sz="1200" dirty="0"/>
              <a:t> and </a:t>
            </a:r>
            <a:r>
              <a:rPr lang="en-US" sz="1200" b="1" dirty="0"/>
              <a:t>beliefs</a:t>
            </a:r>
            <a:r>
              <a:rPr lang="en-US" sz="1200" dirty="0"/>
              <a:t>.</a:t>
            </a:r>
            <a:endParaRPr lang="en-US" sz="1200" dirty="0">
              <a:effectLst/>
            </a:endParaRPr>
          </a:p>
          <a:p>
            <a:pPr rtl="0" fontAlgn="ctr"/>
            <a:endParaRPr lang="en-US" sz="1200" dirty="0"/>
          </a:p>
          <a:p>
            <a:pPr rtl="0" fontAlgn="ctr"/>
            <a:r>
              <a:rPr lang="en-US" sz="1200" dirty="0"/>
              <a:t>It is our </a:t>
            </a:r>
            <a:r>
              <a:rPr lang="en-AU" sz="1200" b="1" dirty="0"/>
              <a:t>shared assumptions</a:t>
            </a:r>
            <a:r>
              <a:rPr lang="en-AU" sz="1200" dirty="0"/>
              <a:t>, </a:t>
            </a:r>
            <a:r>
              <a:rPr lang="en-AU" sz="1200" b="1" dirty="0"/>
              <a:t>values</a:t>
            </a:r>
            <a:r>
              <a:rPr lang="en-AU" sz="1200" dirty="0"/>
              <a:t> and </a:t>
            </a:r>
            <a:r>
              <a:rPr lang="en-AU" sz="1200" b="1" dirty="0"/>
              <a:t>beliefs </a:t>
            </a:r>
            <a:r>
              <a:rPr lang="en-AU" sz="1200" dirty="0"/>
              <a:t>which strongly influence how people think and behave (norms). </a:t>
            </a:r>
            <a:endParaRPr lang="en-AU" sz="1200" dirty="0">
              <a:effectLst/>
            </a:endParaRPr>
          </a:p>
          <a:p>
            <a:pPr rtl="0" fontAlgn="ctr"/>
            <a:endParaRPr lang="en-AU" sz="1200" dirty="0"/>
          </a:p>
          <a:p>
            <a:pPr rtl="0" fontAlgn="ctr"/>
            <a:r>
              <a:rPr lang="en-AU" sz="1200" dirty="0"/>
              <a:t>Culture is like the personality of the organisation.</a:t>
            </a:r>
          </a:p>
          <a:p>
            <a:pPr rtl="0" fontAlgn="ctr"/>
            <a:endParaRPr lang="en-AU" sz="1200" dirty="0"/>
          </a:p>
          <a:p>
            <a:pPr rtl="0" fontAlgn="ctr"/>
            <a:endParaRPr lang="en-AU" sz="1200" dirty="0"/>
          </a:p>
          <a:p>
            <a:pPr rtl="0" fontAlgn="ctr"/>
            <a:r>
              <a:rPr lang="en-AU" sz="1200" dirty="0"/>
              <a:t>[</a:t>
            </a:r>
            <a:r>
              <a:rPr lang="en-AU" sz="1200" b="1" dirty="0"/>
              <a:t>Ed Schein – Former Professor at the MIT Sloan School of Management.  </a:t>
            </a:r>
            <a:r>
              <a:rPr lang="en-AU" sz="1200" dirty="0"/>
              <a:t>A leading thinker on organisational development in many areas, including culture.  Books include “Organisational Culture &amp; Leadership (1985)]</a:t>
            </a:r>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7</a:t>
            </a:fld>
            <a:endParaRPr lang="en-US"/>
          </a:p>
        </p:txBody>
      </p:sp>
    </p:spTree>
    <p:extLst>
      <p:ext uri="{BB962C8B-B14F-4D97-AF65-F5344CB8AC3E}">
        <p14:creationId xmlns:p14="http://schemas.microsoft.com/office/powerpoint/2010/main" val="418327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not all leaders would agree with this view but if we buy Schein’s previous quote then it provides a good challenge to leaders and professionals.</a:t>
            </a:r>
          </a:p>
          <a:p>
            <a:endParaRPr lang="en-AU" dirty="0"/>
          </a:p>
          <a:p>
            <a:r>
              <a:rPr lang="en-AU" dirty="0"/>
              <a:t>It is our job to help leaders to understand what they</a:t>
            </a:r>
            <a:r>
              <a:rPr lang="en-AU" baseline="0" dirty="0"/>
              <a:t> do to shape their culture.</a:t>
            </a:r>
          </a:p>
          <a:p>
            <a:pPr marL="171450" indent="-171450">
              <a:buFont typeface="Wingdings" panose="05000000000000000000" pitchFamily="2" charset="2"/>
              <a:buChar char="Ø"/>
            </a:pPr>
            <a:r>
              <a:rPr lang="en-AU" baseline="0" dirty="0"/>
              <a:t>In their everyday work</a:t>
            </a:r>
            <a:br>
              <a:rPr lang="en-AU" baseline="0" dirty="0"/>
            </a:br>
            <a:endParaRPr lang="en-AU" baseline="0" dirty="0"/>
          </a:p>
          <a:p>
            <a:pPr marL="171450" indent="-171450">
              <a:buFont typeface="Wingdings" panose="05000000000000000000" pitchFamily="2" charset="2"/>
              <a:buChar char="Ø"/>
            </a:pPr>
            <a:r>
              <a:rPr lang="en-AU" baseline="0" dirty="0"/>
              <a:t>Help them see the link between decisions they are making, and how they make them, is shaping the culture.</a:t>
            </a:r>
            <a:br>
              <a:rPr lang="en-AU" baseline="0" dirty="0"/>
            </a:br>
            <a:endParaRPr lang="en-AU" baseline="0" dirty="0"/>
          </a:p>
          <a:p>
            <a:pPr marL="560798" lvl="1" indent="-171450">
              <a:buFont typeface="Wingdings" panose="05000000000000000000" pitchFamily="2" charset="2"/>
              <a:buChar char="§"/>
            </a:pPr>
            <a:r>
              <a:rPr lang="en-AU" baseline="0" dirty="0"/>
              <a:t>As well as what they don’t do (</a:t>
            </a:r>
            <a:r>
              <a:rPr lang="en-AU" baseline="0" dirty="0" err="1"/>
              <a:t>eg</a:t>
            </a:r>
            <a:r>
              <a:rPr lang="en-AU" baseline="0" dirty="0"/>
              <a:t> tolerating poor behaviour) is also shaping culture</a:t>
            </a:r>
          </a:p>
          <a:p>
            <a:pPr marL="560798" lvl="1" indent="-171450">
              <a:buFont typeface="Wingdings" panose="05000000000000000000" pitchFamily="2" charset="2"/>
              <a:buChar char="§"/>
            </a:pPr>
            <a:endParaRPr lang="en-AU" baseline="0" dirty="0"/>
          </a:p>
          <a:p>
            <a:pPr marL="0" lvl="0" indent="0">
              <a:buFontTx/>
              <a:buNone/>
            </a:pPr>
            <a:r>
              <a:rPr lang="en-AU" baseline="0" dirty="0"/>
              <a:t>So perhaps the only thing of real importance that HR leaders do is to create and manage culture !</a:t>
            </a:r>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8</a:t>
            </a:fld>
            <a:endParaRPr lang="en-US"/>
          </a:p>
        </p:txBody>
      </p:sp>
    </p:spTree>
    <p:extLst>
      <p:ext uri="{BB962C8B-B14F-4D97-AF65-F5344CB8AC3E}">
        <p14:creationId xmlns:p14="http://schemas.microsoft.com/office/powerpoint/2010/main" val="12629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chemeClr val="accent1"/>
                </a:solidFill>
              </a:rPr>
              <a:t>So how do we successfully change – our culture and ourselves?</a:t>
            </a:r>
          </a:p>
          <a:p>
            <a:pPr algn="l"/>
            <a:endParaRPr lang="en-US" b="1"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1"/>
                </a:solidFill>
              </a:rPr>
              <a:t>Change can only be achieved and sustained by operating at a whole systems level AND at an individual level</a:t>
            </a:r>
          </a:p>
          <a:p>
            <a:pPr algn="l"/>
            <a:endParaRPr lang="en-US" b="0" dirty="0">
              <a:solidFill>
                <a:schemeClr val="accent1"/>
              </a:solidFill>
            </a:endParaRPr>
          </a:p>
          <a:p>
            <a:pPr algn="l"/>
            <a:r>
              <a:rPr lang="en-US" b="0" dirty="0">
                <a:solidFill>
                  <a:schemeClr val="accent1"/>
                </a:solidFill>
              </a:rPr>
              <a:t>Organisations need an integrated model which articulates the strategic work at each step, sets clear goals, establishes measures and tracks </a:t>
            </a:r>
            <a:r>
              <a:rPr lang="en-US" b="0" dirty="0" err="1">
                <a:solidFill>
                  <a:schemeClr val="accent1"/>
                </a:solidFill>
              </a:rPr>
              <a:t>progres</a:t>
            </a:r>
            <a:endParaRPr lang="en-US" sz="800" b="0" dirty="0">
              <a:solidFill>
                <a:schemeClr val="accent1"/>
              </a:solidFill>
            </a:endParaRPr>
          </a:p>
          <a:p>
            <a:pPr algn="l"/>
            <a:endParaRPr lang="en-US" b="0" dirty="0">
              <a:solidFill>
                <a:schemeClr val="accent1"/>
              </a:solidFill>
            </a:endParaRPr>
          </a:p>
          <a:p>
            <a:pPr algn="l"/>
            <a:r>
              <a:rPr lang="en-US" b="0" dirty="0">
                <a:solidFill>
                  <a:schemeClr val="accent1"/>
                </a:solidFill>
              </a:rPr>
              <a:t>This  is adapted from the integrated roadmap we developed at Lion – the “end in mind” will be different  for different organisations  (</a:t>
            </a:r>
            <a:r>
              <a:rPr lang="en-US" b="0" dirty="0" err="1">
                <a:solidFill>
                  <a:schemeClr val="accent1"/>
                </a:solidFill>
              </a:rPr>
              <a:t>eg</a:t>
            </a:r>
            <a:r>
              <a:rPr lang="en-US" b="0" dirty="0">
                <a:solidFill>
                  <a:schemeClr val="accent1"/>
                </a:solidFill>
              </a:rPr>
              <a:t> government organisations – outstanding service to stakeholders)</a:t>
            </a:r>
          </a:p>
          <a:p>
            <a:endParaRPr lang="en-US" dirty="0"/>
          </a:p>
        </p:txBody>
      </p:sp>
      <p:sp>
        <p:nvSpPr>
          <p:cNvPr id="4" name="Slide Number Placeholder 3"/>
          <p:cNvSpPr>
            <a:spLocks noGrp="1"/>
          </p:cNvSpPr>
          <p:nvPr>
            <p:ph type="sldNum" sz="quarter" idx="10"/>
          </p:nvPr>
        </p:nvSpPr>
        <p:spPr/>
        <p:txBody>
          <a:bodyPr/>
          <a:lstStyle/>
          <a:p>
            <a:fld id="{C87195A8-BB82-3A45-AE84-E2FACF9F2A44}" type="slidenum">
              <a:rPr lang="en-US" smtClean="0"/>
              <a:t>9</a:t>
            </a:fld>
            <a:endParaRPr lang="en-US"/>
          </a:p>
        </p:txBody>
      </p:sp>
    </p:spTree>
    <p:extLst>
      <p:ext uri="{BB962C8B-B14F-4D97-AF65-F5344CB8AC3E}">
        <p14:creationId xmlns:p14="http://schemas.microsoft.com/office/powerpoint/2010/main" val="963540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414334" y="4776444"/>
            <a:ext cx="585788" cy="273844"/>
          </a:xfrm>
        </p:spPr>
        <p:txBody>
          <a:bodyPr/>
          <a:lstStyle>
            <a:lvl1pPr>
              <a:defRPr sz="750">
                <a:solidFill>
                  <a:srgbClr val="384F69"/>
                </a:solidFill>
                <a:latin typeface="Calibri"/>
                <a:cs typeface="Calibri"/>
              </a:defRPr>
            </a:lvl1pPr>
          </a:lstStyle>
          <a:p>
            <a:pPr>
              <a:defRPr/>
            </a:pPr>
            <a:fld id="{FB74A1DD-8FFE-41DB-A1D4-F6A9E8435967}" type="slidenum">
              <a:rPr lang="en-JM" smtClean="0"/>
              <a:pPr>
                <a:defRPr/>
              </a:pPr>
              <a:t>‹#›</a:t>
            </a:fld>
            <a:endParaRPr lang="en-JM" dirty="0"/>
          </a:p>
        </p:txBody>
      </p:sp>
      <p:sp>
        <p:nvSpPr>
          <p:cNvPr id="10" name="Text Placeholder 2"/>
          <p:cNvSpPr>
            <a:spLocks noGrp="1"/>
          </p:cNvSpPr>
          <p:nvPr>
            <p:ph idx="1"/>
          </p:nvPr>
        </p:nvSpPr>
        <p:spPr bwMode="auto">
          <a:xfrm>
            <a:off x="457200" y="1028701"/>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500">
                <a:solidFill>
                  <a:srgbClr val="384F69"/>
                </a:solidFill>
                <a:latin typeface="Calibri"/>
                <a:cs typeface="Calibri"/>
              </a:defRPr>
            </a:lvl1pPr>
            <a:lvl2pPr>
              <a:defRPr sz="1500">
                <a:solidFill>
                  <a:srgbClr val="384F69"/>
                </a:solidFill>
                <a:latin typeface="Calibri"/>
                <a:cs typeface="Calibri"/>
              </a:defRPr>
            </a:lvl2pPr>
            <a:lvl3pPr>
              <a:defRPr sz="1500">
                <a:solidFill>
                  <a:srgbClr val="384F69"/>
                </a:solidFill>
                <a:latin typeface="Calibri"/>
                <a:cs typeface="Calibri"/>
              </a:defRPr>
            </a:lvl3pPr>
            <a:lvl4pPr>
              <a:defRPr sz="1500">
                <a:solidFill>
                  <a:srgbClr val="384F69"/>
                </a:solidFill>
                <a:latin typeface="Calibri"/>
                <a:cs typeface="Calibri"/>
              </a:defRPr>
            </a:lvl4pPr>
            <a:lvl5pPr>
              <a:defRPr sz="1500">
                <a:solidFill>
                  <a:srgbClr val="384F69"/>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2" name="Title 1"/>
          <p:cNvSpPr>
            <a:spLocks noGrp="1"/>
          </p:cNvSpPr>
          <p:nvPr>
            <p:ph type="ctrTitle"/>
          </p:nvPr>
        </p:nvSpPr>
        <p:spPr>
          <a:xfrm>
            <a:off x="388840" y="207577"/>
            <a:ext cx="7772400" cy="518876"/>
          </a:xfrm>
        </p:spPr>
        <p:txBody>
          <a:bodyPr/>
          <a:lstStyle>
            <a:lvl1pPr>
              <a:defRPr sz="2700">
                <a:solidFill>
                  <a:srgbClr val="384F69"/>
                </a:solidFill>
              </a:defRPr>
            </a:lvl1pPr>
          </a:lstStyle>
          <a:p>
            <a:r>
              <a:rPr lang="en-US"/>
              <a:t>Click to edit Master title style</a:t>
            </a:r>
            <a:endParaRPr lang="en-JM" dirty="0"/>
          </a:p>
        </p:txBody>
      </p:sp>
      <p:pic>
        <p:nvPicPr>
          <p:cNvPr id="8" name="Picture 7" descr="tlclogo.jpg"/>
          <p:cNvPicPr>
            <a:picLocks noChangeAspect="1"/>
          </p:cNvPicPr>
          <p:nvPr userDrawn="1"/>
        </p:nvPicPr>
        <p:blipFill>
          <a:blip r:embed="rId2"/>
          <a:stretch>
            <a:fillRect/>
          </a:stretch>
        </p:blipFill>
        <p:spPr>
          <a:xfrm>
            <a:off x="7381875" y="4515789"/>
            <a:ext cx="1373188" cy="433639"/>
          </a:xfrm>
          <a:prstGeom prst="rect">
            <a:avLst/>
          </a:prstGeom>
        </p:spPr>
      </p:pic>
      <p:pic>
        <p:nvPicPr>
          <p:cNvPr id="9" name="Picture 8" descr="tlc-stripe.jpg"/>
          <p:cNvPicPr>
            <a:picLocks noChangeAspect="1"/>
          </p:cNvPicPr>
          <p:nvPr userDrawn="1"/>
        </p:nvPicPr>
        <p:blipFill>
          <a:blip r:embed="rId3"/>
          <a:stretch>
            <a:fillRect/>
          </a:stretch>
        </p:blipFill>
        <p:spPr>
          <a:xfrm>
            <a:off x="0" y="5081587"/>
            <a:ext cx="9144000" cy="61913"/>
          </a:xfrm>
          <a:prstGeom prst="rect">
            <a:avLst/>
          </a:prstGeom>
        </p:spPr>
      </p:pic>
    </p:spTree>
    <p:extLst>
      <p:ext uri="{BB962C8B-B14F-4D97-AF65-F5344CB8AC3E}">
        <p14:creationId xmlns:p14="http://schemas.microsoft.com/office/powerpoint/2010/main" val="371674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mething About U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4" name="Content Placeholder 3"/>
          <p:cNvSpPr>
            <a:spLocks noGrp="1"/>
          </p:cNvSpPr>
          <p:nvPr>
            <p:ph sz="half" idx="2"/>
          </p:nvPr>
        </p:nvSpPr>
        <p:spPr>
          <a:xfrm>
            <a:off x="4800600" y="2000250"/>
            <a:ext cx="3886200" cy="2000250"/>
          </a:xfrm>
        </p:spPr>
        <p:txBody>
          <a:bodyPr>
            <a:normAutofit/>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9" name="Content Placeholder 8"/>
          <p:cNvSpPr>
            <a:spLocks noGrp="1"/>
          </p:cNvSpPr>
          <p:nvPr>
            <p:ph sz="quarter" idx="13"/>
          </p:nvPr>
        </p:nvSpPr>
        <p:spPr>
          <a:xfrm>
            <a:off x="457200" y="914400"/>
            <a:ext cx="8001000" cy="514350"/>
          </a:xfrm>
        </p:spPr>
        <p:txBody>
          <a:bodyPr>
            <a:noAutofit/>
          </a:bodyPr>
          <a:lstStyle>
            <a:lvl1pPr>
              <a:buNone/>
              <a:defRPr sz="1200"/>
            </a:lvl1pPr>
            <a:lvl2pPr>
              <a:defRPr sz="1200"/>
            </a:lvl2pPr>
            <a:lvl3pPr>
              <a:defRPr sz="1200"/>
            </a:lvl3pPr>
            <a:lvl4pPr>
              <a:defRPr sz="1200"/>
            </a:lvl4pPr>
            <a:lvl5pPr algn="l">
              <a:buNone/>
              <a:defRPr sz="1200"/>
            </a:lvl5pPr>
          </a:lstStyle>
          <a:p>
            <a:pPr lvl="0"/>
            <a:r>
              <a:rPr lang="en-US"/>
              <a:t>Click to edit Master text styles</a:t>
            </a:r>
          </a:p>
        </p:txBody>
      </p:sp>
      <p:sp>
        <p:nvSpPr>
          <p:cNvPr id="11" name="Picture Placeholder 10"/>
          <p:cNvSpPr>
            <a:spLocks noGrp="1"/>
          </p:cNvSpPr>
          <p:nvPr>
            <p:ph type="pic" sz="quarter" idx="14"/>
          </p:nvPr>
        </p:nvSpPr>
        <p:spPr>
          <a:xfrm>
            <a:off x="609600" y="1885950"/>
            <a:ext cx="3886200" cy="2185988"/>
          </a:xfrm>
          <a:ln w="57150" cap="sq">
            <a:solidFill>
              <a:schemeClr val="bg1"/>
            </a:solidFill>
            <a:miter lim="800000"/>
          </a:ln>
          <a:effectLst>
            <a:outerShdw blurRad="63500" algn="ctr" rotWithShape="0">
              <a:prstClr val="black">
                <a:alpha val="40000"/>
              </a:prstClr>
            </a:outerShdw>
          </a:effectLst>
        </p:spPr>
        <p:txBody>
          <a:bodyPr rtlCol="0">
            <a:normAutofit/>
          </a:bodyPr>
          <a:lstStyle>
            <a:lvl1pPr marL="0" indent="0">
              <a:buFontTx/>
              <a:buNone/>
              <a:defRPr sz="1500"/>
            </a:lvl1pPr>
          </a:lstStyle>
          <a:p>
            <a:pPr lvl="0"/>
            <a:r>
              <a:rPr lang="en-US" noProof="0"/>
              <a:t>Drag picture to placeholder or click icon to add</a:t>
            </a:r>
            <a:endParaRPr lang="en-JM" noProof="0" dirty="0"/>
          </a:p>
        </p:txBody>
      </p:sp>
      <p:sp>
        <p:nvSpPr>
          <p:cNvPr id="6" name="Date Placeholder 29"/>
          <p:cNvSpPr>
            <a:spLocks noGrp="1"/>
          </p:cNvSpPr>
          <p:nvPr>
            <p:ph type="dt" sz="half" idx="15"/>
          </p:nvPr>
        </p:nvSpPr>
        <p:spPr>
          <a:xfrm>
            <a:off x="6629400" y="4686301"/>
            <a:ext cx="2133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JM"/>
          </a:p>
        </p:txBody>
      </p:sp>
      <p:sp>
        <p:nvSpPr>
          <p:cNvPr id="7" name="Slide Number Placeholder 30"/>
          <p:cNvSpPr>
            <a:spLocks noGrp="1"/>
          </p:cNvSpPr>
          <p:nvPr>
            <p:ph type="sldNum" sz="quarter" idx="16"/>
          </p:nvPr>
        </p:nvSpPr>
        <p:spPr/>
        <p:txBody>
          <a:bodyPr/>
          <a:lstStyle>
            <a:lvl1pPr>
              <a:defRPr/>
            </a:lvl1pPr>
          </a:lstStyle>
          <a:p>
            <a:pPr>
              <a:defRPr/>
            </a:pPr>
            <a:fld id="{6F00DAAF-3897-E347-AF88-7FB8E8424EB9}" type="slidenum">
              <a:rPr lang="en-JM"/>
              <a:pPr>
                <a:defRPr/>
              </a:pPr>
              <a:t>‹#›</a:t>
            </a:fld>
            <a:endParaRPr lang="en-JM"/>
          </a:p>
        </p:txBody>
      </p:sp>
      <p:sp>
        <p:nvSpPr>
          <p:cNvPr id="8" name="Footer Placeholder 31"/>
          <p:cNvSpPr>
            <a:spLocks noGrp="1"/>
          </p:cNvSpPr>
          <p:nvPr>
            <p:ph type="ftr" sz="quarter" idx="17"/>
          </p:nvPr>
        </p:nvSpPr>
        <p:spPr>
          <a:xfrm>
            <a:off x="457200" y="4755357"/>
            <a:ext cx="2895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JM"/>
              <a:t>Copyright © 2017 Talent Leadership &amp; Culture Group Pty Ltd  All rights reserved</a:t>
            </a:r>
          </a:p>
        </p:txBody>
      </p:sp>
    </p:spTree>
    <p:extLst>
      <p:ext uri="{BB962C8B-B14F-4D97-AF65-F5344CB8AC3E}">
        <p14:creationId xmlns:p14="http://schemas.microsoft.com/office/powerpoint/2010/main" val="422260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Content Placeholder 8"/>
          <p:cNvSpPr>
            <a:spLocks noGrp="1"/>
          </p:cNvSpPr>
          <p:nvPr>
            <p:ph sz="quarter" idx="13"/>
          </p:nvPr>
        </p:nvSpPr>
        <p:spPr>
          <a:xfrm>
            <a:off x="457200" y="914400"/>
            <a:ext cx="8001000" cy="514350"/>
          </a:xfrm>
        </p:spPr>
        <p:txBody>
          <a:bodyPr>
            <a:noAutofit/>
          </a:bodyPr>
          <a:lstStyle>
            <a:lvl1pPr>
              <a:buNone/>
              <a:defRPr sz="1200"/>
            </a:lvl1pPr>
            <a:lvl2pPr>
              <a:defRPr sz="1200"/>
            </a:lvl2pPr>
            <a:lvl3pPr>
              <a:defRPr sz="1200"/>
            </a:lvl3pPr>
            <a:lvl4pPr>
              <a:defRPr sz="1200"/>
            </a:lvl4pPr>
            <a:lvl5pPr algn="l">
              <a:buNone/>
              <a:defRPr sz="1200"/>
            </a:lvl5pPr>
          </a:lstStyle>
          <a:p>
            <a:pPr lvl="0"/>
            <a:r>
              <a:rPr lang="en-US"/>
              <a:t>Click to edit Master text styles</a:t>
            </a:r>
          </a:p>
        </p:txBody>
      </p:sp>
      <p:sp>
        <p:nvSpPr>
          <p:cNvPr id="11" name="Picture Placeholder 10"/>
          <p:cNvSpPr>
            <a:spLocks noGrp="1"/>
          </p:cNvSpPr>
          <p:nvPr>
            <p:ph type="pic" sz="quarter" idx="14"/>
          </p:nvPr>
        </p:nvSpPr>
        <p:spPr>
          <a:xfrm>
            <a:off x="609598" y="1657350"/>
            <a:ext cx="4434840" cy="2434590"/>
          </a:xfrm>
          <a:ln w="57150" cap="sq">
            <a:solidFill>
              <a:schemeClr val="bg1"/>
            </a:solidFill>
            <a:miter lim="800000"/>
          </a:ln>
          <a:effectLst>
            <a:outerShdw blurRad="63500" sx="101000" sy="101000" algn="ctr" rotWithShape="0">
              <a:prstClr val="black">
                <a:alpha val="40000"/>
              </a:prstClr>
            </a:outerShdw>
          </a:effectLst>
        </p:spPr>
        <p:txBody>
          <a:bodyPr rtlCol="0">
            <a:normAutofit/>
          </a:bodyPr>
          <a:lstStyle>
            <a:lvl1pPr marL="0" indent="0">
              <a:buFontTx/>
              <a:buNone/>
              <a:defRPr sz="1500"/>
            </a:lvl1pPr>
          </a:lstStyle>
          <a:p>
            <a:pPr lvl="0"/>
            <a:r>
              <a:rPr lang="en-US" noProof="0"/>
              <a:t>Drag picture to placeholder or click icon to add</a:t>
            </a:r>
            <a:endParaRPr lang="en-JM" noProof="0" dirty="0"/>
          </a:p>
        </p:txBody>
      </p:sp>
      <p:sp>
        <p:nvSpPr>
          <p:cNvPr id="18" name="Content Placeholder 17"/>
          <p:cNvSpPr>
            <a:spLocks noGrp="1"/>
          </p:cNvSpPr>
          <p:nvPr>
            <p:ph sz="quarter" idx="15"/>
          </p:nvPr>
        </p:nvSpPr>
        <p:spPr>
          <a:xfrm>
            <a:off x="5410200" y="2457450"/>
            <a:ext cx="2362200" cy="10858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9" name="Content Placeholder 17"/>
          <p:cNvSpPr>
            <a:spLocks noGrp="1"/>
          </p:cNvSpPr>
          <p:nvPr>
            <p:ph sz="quarter" idx="16"/>
          </p:nvPr>
        </p:nvSpPr>
        <p:spPr>
          <a:xfrm>
            <a:off x="5410200" y="1771650"/>
            <a:ext cx="2362200" cy="5143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20" name="Content Placeholder 17"/>
          <p:cNvSpPr>
            <a:spLocks noGrp="1"/>
          </p:cNvSpPr>
          <p:nvPr>
            <p:ph sz="quarter" idx="17"/>
          </p:nvPr>
        </p:nvSpPr>
        <p:spPr>
          <a:xfrm>
            <a:off x="5410200" y="3657600"/>
            <a:ext cx="2362200" cy="4000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8" name="Date Placeholder 33"/>
          <p:cNvSpPr>
            <a:spLocks noGrp="1"/>
          </p:cNvSpPr>
          <p:nvPr>
            <p:ph type="dt" sz="half" idx="18"/>
          </p:nvPr>
        </p:nvSpPr>
        <p:spPr>
          <a:xfrm>
            <a:off x="6629400" y="4686301"/>
            <a:ext cx="2133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JM"/>
          </a:p>
        </p:txBody>
      </p:sp>
      <p:sp>
        <p:nvSpPr>
          <p:cNvPr id="10" name="Slide Number Placeholder 34"/>
          <p:cNvSpPr>
            <a:spLocks noGrp="1"/>
          </p:cNvSpPr>
          <p:nvPr>
            <p:ph type="sldNum" sz="quarter" idx="19"/>
          </p:nvPr>
        </p:nvSpPr>
        <p:spPr/>
        <p:txBody>
          <a:bodyPr/>
          <a:lstStyle>
            <a:lvl1pPr>
              <a:defRPr/>
            </a:lvl1pPr>
          </a:lstStyle>
          <a:p>
            <a:pPr>
              <a:defRPr/>
            </a:pPr>
            <a:fld id="{BA2B4859-DE53-184B-9F97-520F89340092}" type="slidenum">
              <a:rPr lang="en-JM"/>
              <a:pPr>
                <a:defRPr/>
              </a:pPr>
              <a:t>‹#›</a:t>
            </a:fld>
            <a:endParaRPr lang="en-JM"/>
          </a:p>
        </p:txBody>
      </p:sp>
    </p:spTree>
    <p:extLst>
      <p:ext uri="{BB962C8B-B14F-4D97-AF65-F5344CB8AC3E}">
        <p14:creationId xmlns:p14="http://schemas.microsoft.com/office/powerpoint/2010/main" val="2768634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9" name="Content Placeholder 8"/>
          <p:cNvSpPr>
            <a:spLocks noGrp="1"/>
          </p:cNvSpPr>
          <p:nvPr>
            <p:ph sz="quarter" idx="13"/>
          </p:nvPr>
        </p:nvSpPr>
        <p:spPr>
          <a:xfrm>
            <a:off x="457200" y="914400"/>
            <a:ext cx="8001000" cy="514350"/>
          </a:xfrm>
        </p:spPr>
        <p:txBody>
          <a:bodyPr>
            <a:noAutofit/>
          </a:bodyPr>
          <a:lstStyle>
            <a:lvl1pPr>
              <a:spcBef>
                <a:spcPts val="0"/>
              </a:spcBef>
              <a:buNone/>
              <a:defRPr sz="1200"/>
            </a:lvl1pPr>
            <a:lvl2pPr>
              <a:defRPr sz="1200"/>
            </a:lvl2pPr>
            <a:lvl3pPr>
              <a:defRPr sz="1200"/>
            </a:lvl3pPr>
            <a:lvl4pPr>
              <a:defRPr sz="1200"/>
            </a:lvl4pPr>
            <a:lvl5pPr algn="l">
              <a:buNone/>
              <a:defRPr sz="1200"/>
            </a:lvl5pPr>
          </a:lstStyle>
          <a:p>
            <a:pPr lvl="0"/>
            <a:r>
              <a:rPr lang="en-US"/>
              <a:t>Click to edit Master text styles</a:t>
            </a:r>
          </a:p>
        </p:txBody>
      </p:sp>
      <p:sp>
        <p:nvSpPr>
          <p:cNvPr id="11" name="Picture Placeholder 10"/>
          <p:cNvSpPr>
            <a:spLocks noGrp="1"/>
          </p:cNvSpPr>
          <p:nvPr>
            <p:ph type="pic" sz="quarter" idx="14"/>
          </p:nvPr>
        </p:nvSpPr>
        <p:spPr>
          <a:xfrm>
            <a:off x="609598" y="1657350"/>
            <a:ext cx="4267202" cy="2434590"/>
          </a:xfrm>
          <a:ln w="57150" cap="sq">
            <a:solidFill>
              <a:schemeClr val="bg1"/>
            </a:solidFill>
            <a:miter lim="800000"/>
          </a:ln>
          <a:effectLst>
            <a:outerShdw blurRad="63500" sx="102000" sy="102000" algn="ctr" rotWithShape="0">
              <a:prstClr val="black">
                <a:alpha val="40000"/>
              </a:prstClr>
            </a:outerShdw>
          </a:effectLst>
        </p:spPr>
        <p:txBody>
          <a:bodyPr rtlCol="0">
            <a:normAutofit/>
          </a:bodyPr>
          <a:lstStyle>
            <a:lvl1pPr marL="0" indent="0">
              <a:buFontTx/>
              <a:buNone/>
              <a:defRPr sz="1500"/>
            </a:lvl1pPr>
          </a:lstStyle>
          <a:p>
            <a:pPr lvl="0"/>
            <a:r>
              <a:rPr lang="en-US" noProof="0"/>
              <a:t>Drag picture to placeholder or click icon to add</a:t>
            </a:r>
            <a:endParaRPr lang="en-JM" noProof="0" dirty="0"/>
          </a:p>
        </p:txBody>
      </p:sp>
      <p:sp>
        <p:nvSpPr>
          <p:cNvPr id="4" name="Text Placeholder 3"/>
          <p:cNvSpPr>
            <a:spLocks noGrp="1"/>
          </p:cNvSpPr>
          <p:nvPr>
            <p:ph type="body" sz="quarter" idx="18"/>
          </p:nvPr>
        </p:nvSpPr>
        <p:spPr>
          <a:xfrm>
            <a:off x="5257800" y="17145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3" name="Text Placeholder 3"/>
          <p:cNvSpPr>
            <a:spLocks noGrp="1"/>
          </p:cNvSpPr>
          <p:nvPr>
            <p:ph type="body" sz="quarter" idx="19"/>
          </p:nvPr>
        </p:nvSpPr>
        <p:spPr>
          <a:xfrm>
            <a:off x="5257800" y="20574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4" name="Text Placeholder 3"/>
          <p:cNvSpPr>
            <a:spLocks noGrp="1"/>
          </p:cNvSpPr>
          <p:nvPr>
            <p:ph type="body" sz="quarter" idx="20"/>
          </p:nvPr>
        </p:nvSpPr>
        <p:spPr>
          <a:xfrm>
            <a:off x="5257800" y="24003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5" name="Text Placeholder 3"/>
          <p:cNvSpPr>
            <a:spLocks noGrp="1"/>
          </p:cNvSpPr>
          <p:nvPr>
            <p:ph type="body" sz="quarter" idx="21"/>
          </p:nvPr>
        </p:nvSpPr>
        <p:spPr>
          <a:xfrm>
            <a:off x="5257800" y="27432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6" name="Text Placeholder 3"/>
          <p:cNvSpPr>
            <a:spLocks noGrp="1"/>
          </p:cNvSpPr>
          <p:nvPr>
            <p:ph type="body" sz="quarter" idx="22"/>
          </p:nvPr>
        </p:nvSpPr>
        <p:spPr>
          <a:xfrm>
            <a:off x="5257800" y="30861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7" name="Text Placeholder 3"/>
          <p:cNvSpPr>
            <a:spLocks noGrp="1"/>
          </p:cNvSpPr>
          <p:nvPr>
            <p:ph type="body" sz="quarter" idx="23"/>
          </p:nvPr>
        </p:nvSpPr>
        <p:spPr>
          <a:xfrm>
            <a:off x="5257800" y="34290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8" name="Text Placeholder 3"/>
          <p:cNvSpPr>
            <a:spLocks noGrp="1"/>
          </p:cNvSpPr>
          <p:nvPr>
            <p:ph type="body" sz="quarter" idx="24"/>
          </p:nvPr>
        </p:nvSpPr>
        <p:spPr>
          <a:xfrm>
            <a:off x="5257800" y="3771900"/>
            <a:ext cx="3124200" cy="285750"/>
          </a:xfrm>
        </p:spPr>
        <p:txBody>
          <a:bodyPr>
            <a:noAutofit/>
          </a:bodyPr>
          <a:lstStyle>
            <a:lvl1pPr marL="0" indent="0">
              <a:buFontTx/>
              <a:buNone/>
              <a:defRPr sz="1200"/>
            </a:lvl1pPr>
            <a:lvl2pPr>
              <a:defRPr sz="1200"/>
            </a:lvl2pPr>
            <a:lvl3pPr>
              <a:defRPr sz="1050"/>
            </a:lvl3pPr>
            <a:lvl4pPr>
              <a:defRPr sz="900"/>
            </a:lvl4pPr>
            <a:lvl5pPr>
              <a:defRPr sz="900"/>
            </a:lvl5pPr>
          </a:lstStyle>
          <a:p>
            <a:pPr lvl="0"/>
            <a:r>
              <a:rPr lang="en-US"/>
              <a:t>Click to edit Master text styles</a:t>
            </a:r>
          </a:p>
        </p:txBody>
      </p:sp>
      <p:sp>
        <p:nvSpPr>
          <p:cNvPr id="12" name="Date Placeholder 23"/>
          <p:cNvSpPr>
            <a:spLocks noGrp="1"/>
          </p:cNvSpPr>
          <p:nvPr>
            <p:ph type="dt" sz="half" idx="25"/>
          </p:nvPr>
        </p:nvSpPr>
        <p:spPr>
          <a:xfrm>
            <a:off x="6629400" y="4686301"/>
            <a:ext cx="2133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JM"/>
          </a:p>
        </p:txBody>
      </p:sp>
      <p:sp>
        <p:nvSpPr>
          <p:cNvPr id="19" name="Slide Number Placeholder 24"/>
          <p:cNvSpPr>
            <a:spLocks noGrp="1"/>
          </p:cNvSpPr>
          <p:nvPr>
            <p:ph type="sldNum" sz="quarter" idx="26"/>
          </p:nvPr>
        </p:nvSpPr>
        <p:spPr/>
        <p:txBody>
          <a:bodyPr/>
          <a:lstStyle>
            <a:lvl1pPr>
              <a:defRPr/>
            </a:lvl1pPr>
          </a:lstStyle>
          <a:p>
            <a:pPr>
              <a:defRPr/>
            </a:pPr>
            <a:fld id="{93531035-0073-0240-BCA3-AAF239B7A289}" type="slidenum">
              <a:rPr lang="en-JM"/>
              <a:pPr>
                <a:defRPr/>
              </a:pPr>
              <a:t>‹#›</a:t>
            </a:fld>
            <a:endParaRPr lang="en-JM"/>
          </a:p>
        </p:txBody>
      </p:sp>
      <p:sp>
        <p:nvSpPr>
          <p:cNvPr id="20" name="Footer Placeholder 25"/>
          <p:cNvSpPr>
            <a:spLocks noGrp="1"/>
          </p:cNvSpPr>
          <p:nvPr>
            <p:ph type="ftr" sz="quarter" idx="27"/>
          </p:nvPr>
        </p:nvSpPr>
        <p:spPr>
          <a:xfrm>
            <a:off x="457200" y="4755357"/>
            <a:ext cx="2895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JM"/>
              <a:t>Copyright © 2017 Talent Leadership &amp; Culture Group Pty Ltd  All rights reserved</a:t>
            </a:r>
          </a:p>
        </p:txBody>
      </p:sp>
    </p:spTree>
    <p:extLst>
      <p:ext uri="{BB962C8B-B14F-4D97-AF65-F5344CB8AC3E}">
        <p14:creationId xmlns:p14="http://schemas.microsoft.com/office/powerpoint/2010/main" val="2542513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JM"/>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1350" b="1">
                <a:solidFill>
                  <a:srgbClr val="00B0F0"/>
                </a:solidFill>
                <a:latin typeface="PT Sans Narrow"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769394"/>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1350" b="1">
                <a:solidFill>
                  <a:srgbClr val="00B0F0"/>
                </a:solidFill>
                <a:latin typeface="PT Sans Narrow"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769394"/>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7" name="Slide Number Placeholder 5"/>
          <p:cNvSpPr>
            <a:spLocks noGrp="1"/>
          </p:cNvSpPr>
          <p:nvPr>
            <p:ph type="sldNum" sz="quarter" idx="10"/>
          </p:nvPr>
        </p:nvSpPr>
        <p:spPr/>
        <p:txBody>
          <a:bodyPr/>
          <a:lstStyle>
            <a:lvl1pPr>
              <a:defRPr/>
            </a:lvl1pPr>
          </a:lstStyle>
          <a:p>
            <a:pPr>
              <a:defRPr/>
            </a:pPr>
            <a:fld id="{1AAE00EF-346A-4D4D-90C1-A9785A510040}" type="slidenum">
              <a:rPr lang="en-JM"/>
              <a:pPr>
                <a:defRPr/>
              </a:pPr>
              <a:t>‹#›</a:t>
            </a:fld>
            <a:endParaRPr lang="en-JM"/>
          </a:p>
        </p:txBody>
      </p:sp>
    </p:spTree>
    <p:extLst>
      <p:ext uri="{BB962C8B-B14F-4D97-AF65-F5344CB8AC3E}">
        <p14:creationId xmlns:p14="http://schemas.microsoft.com/office/powerpoint/2010/main" val="2756701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13" name="Content Placeholder 12"/>
          <p:cNvSpPr>
            <a:spLocks noGrp="1"/>
          </p:cNvSpPr>
          <p:nvPr>
            <p:ph sz="quarter" idx="13"/>
          </p:nvPr>
        </p:nvSpPr>
        <p:spPr>
          <a:xfrm>
            <a:off x="533400" y="1085850"/>
            <a:ext cx="2590800" cy="342900"/>
          </a:xfrm>
        </p:spPr>
        <p:txBody>
          <a:bodyPr>
            <a:noAutofit/>
          </a:bodyPr>
          <a:lstStyle>
            <a:lvl1pPr>
              <a:buNone/>
              <a:defRPr sz="1350" b="1">
                <a:solidFill>
                  <a:srgbClr val="00B0F0"/>
                </a:solidFill>
                <a:latin typeface="PT Sans Narrow" pitchFamily="34" charset="0"/>
              </a:defRPr>
            </a:lvl1pPr>
            <a:lvl2pPr>
              <a:defRPr sz="1350"/>
            </a:lvl2pPr>
            <a:lvl3pPr>
              <a:defRPr sz="1350"/>
            </a:lvl3pPr>
            <a:lvl4pPr>
              <a:defRPr sz="1350"/>
            </a:lvl4pPr>
            <a:lvl5pPr>
              <a:defRPr sz="1350"/>
            </a:lvl5pPr>
          </a:lstStyle>
          <a:p>
            <a:pPr lvl="0"/>
            <a:r>
              <a:rPr lang="en-US"/>
              <a:t>Click to edit Master text styles</a:t>
            </a:r>
          </a:p>
        </p:txBody>
      </p:sp>
      <p:sp>
        <p:nvSpPr>
          <p:cNvPr id="15" name="Content Placeholder 14"/>
          <p:cNvSpPr>
            <a:spLocks noGrp="1"/>
          </p:cNvSpPr>
          <p:nvPr>
            <p:ph sz="quarter" idx="14"/>
          </p:nvPr>
        </p:nvSpPr>
        <p:spPr>
          <a:xfrm>
            <a:off x="533400" y="1543050"/>
            <a:ext cx="2667000" cy="2800350"/>
          </a:xfrm>
        </p:spPr>
        <p:txBody>
          <a:bodyPr>
            <a:norm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6" name="Content Placeholder 14"/>
          <p:cNvSpPr>
            <a:spLocks noGrp="1"/>
          </p:cNvSpPr>
          <p:nvPr>
            <p:ph sz="quarter" idx="15"/>
          </p:nvPr>
        </p:nvSpPr>
        <p:spPr>
          <a:xfrm>
            <a:off x="3352800" y="1543050"/>
            <a:ext cx="2667000" cy="2800350"/>
          </a:xfrm>
        </p:spPr>
        <p:txBody>
          <a:bodyPr>
            <a:norm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7" name="Content Placeholder 14"/>
          <p:cNvSpPr>
            <a:spLocks noGrp="1"/>
          </p:cNvSpPr>
          <p:nvPr>
            <p:ph sz="quarter" idx="16"/>
          </p:nvPr>
        </p:nvSpPr>
        <p:spPr>
          <a:xfrm>
            <a:off x="6172200" y="1543050"/>
            <a:ext cx="2667000" cy="2800350"/>
          </a:xfrm>
        </p:spPr>
        <p:txBody>
          <a:bodyPr>
            <a:norm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8" name="Content Placeholder 12"/>
          <p:cNvSpPr>
            <a:spLocks noGrp="1"/>
          </p:cNvSpPr>
          <p:nvPr>
            <p:ph sz="quarter" idx="17"/>
          </p:nvPr>
        </p:nvSpPr>
        <p:spPr>
          <a:xfrm>
            <a:off x="3352800" y="1085850"/>
            <a:ext cx="2590800" cy="342900"/>
          </a:xfrm>
        </p:spPr>
        <p:txBody>
          <a:bodyPr>
            <a:noAutofit/>
          </a:bodyPr>
          <a:lstStyle>
            <a:lvl1pPr>
              <a:buNone/>
              <a:defRPr sz="1350" b="1">
                <a:solidFill>
                  <a:srgbClr val="00B0F0"/>
                </a:solidFill>
                <a:latin typeface="PT Sans Narrow" pitchFamily="34" charset="0"/>
              </a:defRPr>
            </a:lvl1pPr>
            <a:lvl2pPr>
              <a:defRPr sz="1350"/>
            </a:lvl2pPr>
            <a:lvl3pPr>
              <a:defRPr sz="1350"/>
            </a:lvl3pPr>
            <a:lvl4pPr>
              <a:defRPr sz="1350"/>
            </a:lvl4pPr>
            <a:lvl5pPr>
              <a:defRPr sz="1350"/>
            </a:lvl5pPr>
          </a:lstStyle>
          <a:p>
            <a:pPr lvl="0"/>
            <a:r>
              <a:rPr lang="en-US"/>
              <a:t>Click to edit Master text styles</a:t>
            </a:r>
          </a:p>
        </p:txBody>
      </p:sp>
      <p:sp>
        <p:nvSpPr>
          <p:cNvPr id="19" name="Content Placeholder 12"/>
          <p:cNvSpPr>
            <a:spLocks noGrp="1"/>
          </p:cNvSpPr>
          <p:nvPr>
            <p:ph sz="quarter" idx="18"/>
          </p:nvPr>
        </p:nvSpPr>
        <p:spPr>
          <a:xfrm>
            <a:off x="6172200" y="1085850"/>
            <a:ext cx="2590800" cy="342900"/>
          </a:xfrm>
        </p:spPr>
        <p:txBody>
          <a:bodyPr>
            <a:noAutofit/>
          </a:bodyPr>
          <a:lstStyle>
            <a:lvl1pPr>
              <a:buNone/>
              <a:defRPr sz="1350" b="1">
                <a:solidFill>
                  <a:srgbClr val="00B0F0"/>
                </a:solidFill>
                <a:latin typeface="PT Sans Narrow" pitchFamily="34" charset="0"/>
              </a:defRPr>
            </a:lvl1pPr>
            <a:lvl2pPr>
              <a:defRPr sz="1350"/>
            </a:lvl2pPr>
            <a:lvl3pPr>
              <a:defRPr sz="1350"/>
            </a:lvl3pPr>
            <a:lvl4pPr>
              <a:defRPr sz="1350"/>
            </a:lvl4pPr>
            <a:lvl5pPr>
              <a:defRPr sz="1350"/>
            </a:lvl5pPr>
          </a:lstStyle>
          <a:p>
            <a:pPr lvl="0"/>
            <a:r>
              <a:rPr lang="en-US"/>
              <a:t>Click to edit Master text styles</a:t>
            </a:r>
          </a:p>
        </p:txBody>
      </p:sp>
      <p:sp>
        <p:nvSpPr>
          <p:cNvPr id="9" name="Slide Number Placeholder 5"/>
          <p:cNvSpPr>
            <a:spLocks noGrp="1"/>
          </p:cNvSpPr>
          <p:nvPr>
            <p:ph type="sldNum" sz="quarter" idx="19"/>
          </p:nvPr>
        </p:nvSpPr>
        <p:spPr/>
        <p:txBody>
          <a:bodyPr/>
          <a:lstStyle>
            <a:lvl1pPr>
              <a:defRPr/>
            </a:lvl1pPr>
          </a:lstStyle>
          <a:p>
            <a:pPr>
              <a:defRPr/>
            </a:pPr>
            <a:fld id="{16FFCCE0-5CCE-F440-8C33-4C92ACF694E5}" type="slidenum">
              <a:rPr lang="en-JM"/>
              <a:pPr>
                <a:defRPr/>
              </a:pPr>
              <a:t>‹#›</a:t>
            </a:fld>
            <a:endParaRPr lang="en-JM"/>
          </a:p>
        </p:txBody>
      </p:sp>
    </p:spTree>
    <p:extLst>
      <p:ext uri="{BB962C8B-B14F-4D97-AF65-F5344CB8AC3E}">
        <p14:creationId xmlns:p14="http://schemas.microsoft.com/office/powerpoint/2010/main" val="3101543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Slide Number Placeholder 5"/>
          <p:cNvSpPr>
            <a:spLocks noGrp="1"/>
          </p:cNvSpPr>
          <p:nvPr>
            <p:ph type="sldNum" sz="quarter" idx="10"/>
          </p:nvPr>
        </p:nvSpPr>
        <p:spPr/>
        <p:txBody>
          <a:bodyPr/>
          <a:lstStyle>
            <a:lvl1pPr>
              <a:defRPr/>
            </a:lvl1pPr>
          </a:lstStyle>
          <a:p>
            <a:pPr>
              <a:defRPr/>
            </a:pPr>
            <a:fld id="{6F3334FB-9B9C-4940-AD70-186752584589}" type="slidenum">
              <a:rPr lang="en-JM"/>
              <a:pPr>
                <a:defRPr/>
              </a:pPr>
              <a:t>‹#›</a:t>
            </a:fld>
            <a:endParaRPr lang="en-JM"/>
          </a:p>
        </p:txBody>
      </p:sp>
    </p:spTree>
    <p:extLst>
      <p:ext uri="{BB962C8B-B14F-4D97-AF65-F5344CB8AC3E}">
        <p14:creationId xmlns:p14="http://schemas.microsoft.com/office/powerpoint/2010/main" val="2916612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Layou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dirty="0"/>
          </a:p>
        </p:txBody>
      </p:sp>
      <p:sp>
        <p:nvSpPr>
          <p:cNvPr id="19" name="Picture Placeholder 18"/>
          <p:cNvSpPr>
            <a:spLocks noGrp="1"/>
          </p:cNvSpPr>
          <p:nvPr>
            <p:ph type="pic" sz="quarter" idx="13"/>
          </p:nvPr>
        </p:nvSpPr>
        <p:spPr>
          <a:xfrm>
            <a:off x="533400" y="1543050"/>
            <a:ext cx="2438400" cy="2400300"/>
          </a:xfrm>
          <a:ln w="57150" cap="sq">
            <a:solidFill>
              <a:schemeClr val="bg1"/>
            </a:solidFill>
            <a:miter lim="800000"/>
          </a:ln>
          <a:effectLst>
            <a:outerShdw blurRad="50800" dist="38100" dir="2700000" sx="99000" sy="99000" algn="tl" rotWithShape="0">
              <a:prstClr val="black">
                <a:alpha val="40000"/>
              </a:prstClr>
            </a:outerShdw>
          </a:effectLst>
        </p:spPr>
        <p:txBody>
          <a:bodyPr rtlCol="0">
            <a:normAutofit/>
          </a:bodyPr>
          <a:lstStyle>
            <a:lvl1pPr marL="0" indent="0">
              <a:buFontTx/>
              <a:buNone/>
              <a:defRPr sz="120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21" name="Picture Placeholder 20"/>
          <p:cNvSpPr>
            <a:spLocks noGrp="1"/>
          </p:cNvSpPr>
          <p:nvPr>
            <p:ph type="pic" sz="quarter" idx="14"/>
          </p:nvPr>
        </p:nvSpPr>
        <p:spPr>
          <a:xfrm>
            <a:off x="3276600" y="1543050"/>
            <a:ext cx="2438400" cy="2400300"/>
          </a:xfrm>
          <a:ln w="57150" cap="sq">
            <a:solidFill>
              <a:schemeClr val="bg1"/>
            </a:solidFill>
            <a:miter lim="800000"/>
          </a:ln>
          <a:effectLst>
            <a:outerShdw blurRad="50800" dist="38100" dir="2700000" sx="99000" sy="99000" algn="tl" rotWithShape="0">
              <a:prstClr val="black">
                <a:alpha val="40000"/>
              </a:prstClr>
            </a:outerShdw>
          </a:effectLst>
        </p:spPr>
        <p:txBody>
          <a:bodyPr rtlCol="0">
            <a:normAutofit/>
          </a:bodyPr>
          <a:lstStyle>
            <a:lvl1pPr marL="0" indent="0">
              <a:buFontTx/>
              <a:buNone/>
              <a:defRPr sz="120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23" name="Picture Placeholder 18"/>
          <p:cNvSpPr>
            <a:spLocks noGrp="1"/>
          </p:cNvSpPr>
          <p:nvPr>
            <p:ph type="pic" sz="quarter" idx="16"/>
          </p:nvPr>
        </p:nvSpPr>
        <p:spPr>
          <a:xfrm>
            <a:off x="6019800" y="1543050"/>
            <a:ext cx="2438400" cy="2400300"/>
          </a:xfrm>
          <a:ln w="57150" cap="sq">
            <a:solidFill>
              <a:schemeClr val="bg1"/>
            </a:solidFill>
            <a:miter lim="800000"/>
          </a:ln>
          <a:effectLst>
            <a:outerShdw blurRad="50800" dist="38100" dir="2700000" sx="99000" sy="99000" algn="tl" rotWithShape="0">
              <a:prstClr val="black">
                <a:alpha val="40000"/>
              </a:prstClr>
            </a:outerShdw>
          </a:effectLst>
        </p:spPr>
        <p:txBody>
          <a:bodyPr rtlCol="0">
            <a:normAutofit/>
          </a:bodyPr>
          <a:lstStyle>
            <a:lvl1pPr marL="0" indent="0">
              <a:buFontTx/>
              <a:buNone/>
              <a:defRPr sz="120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26" name="Text Placeholder 24"/>
          <p:cNvSpPr>
            <a:spLocks noGrp="1"/>
          </p:cNvSpPr>
          <p:nvPr>
            <p:ph type="body" sz="quarter" idx="18"/>
          </p:nvPr>
        </p:nvSpPr>
        <p:spPr>
          <a:xfrm>
            <a:off x="609600" y="3943350"/>
            <a:ext cx="2286000" cy="228600"/>
          </a:xfrm>
        </p:spPr>
        <p:txBody>
          <a:bodyPr>
            <a:noAutofit/>
          </a:bodyPr>
          <a:lstStyle>
            <a:lvl1pPr algn="ctr">
              <a:buNone/>
              <a:defRPr sz="1200" b="1">
                <a:solidFill>
                  <a:schemeClr val="tx1">
                    <a:lumMod val="75000"/>
                    <a:lumOff val="25000"/>
                  </a:schemeClr>
                </a:solidFill>
                <a:latin typeface="PT Sans Narrow" pitchFamily="34" charset="0"/>
              </a:defRPr>
            </a:lvl1pPr>
          </a:lstStyle>
          <a:p>
            <a:pPr lvl="0"/>
            <a:r>
              <a:rPr lang="en-US"/>
              <a:t>Click to edit Master text styles</a:t>
            </a:r>
          </a:p>
        </p:txBody>
      </p:sp>
      <p:sp>
        <p:nvSpPr>
          <p:cNvPr id="30" name="Text Placeholder 24"/>
          <p:cNvSpPr>
            <a:spLocks noGrp="1"/>
          </p:cNvSpPr>
          <p:nvPr>
            <p:ph type="body" sz="quarter" idx="19"/>
          </p:nvPr>
        </p:nvSpPr>
        <p:spPr>
          <a:xfrm>
            <a:off x="3352800" y="3943350"/>
            <a:ext cx="2286000" cy="228600"/>
          </a:xfrm>
        </p:spPr>
        <p:txBody>
          <a:bodyPr>
            <a:noAutofit/>
          </a:bodyPr>
          <a:lstStyle>
            <a:lvl1pPr algn="ctr">
              <a:buNone/>
              <a:defRPr sz="1200" b="1">
                <a:solidFill>
                  <a:schemeClr val="tx1">
                    <a:lumMod val="75000"/>
                    <a:lumOff val="25000"/>
                  </a:schemeClr>
                </a:solidFill>
                <a:latin typeface="PT Sans Narrow" pitchFamily="34" charset="0"/>
              </a:defRPr>
            </a:lvl1pPr>
          </a:lstStyle>
          <a:p>
            <a:pPr lvl="0"/>
            <a:r>
              <a:rPr lang="en-US"/>
              <a:t>Click to edit Master text styles</a:t>
            </a:r>
          </a:p>
        </p:txBody>
      </p:sp>
      <p:sp>
        <p:nvSpPr>
          <p:cNvPr id="31" name="Text Placeholder 24"/>
          <p:cNvSpPr>
            <a:spLocks noGrp="1"/>
          </p:cNvSpPr>
          <p:nvPr>
            <p:ph type="body" sz="quarter" idx="20"/>
          </p:nvPr>
        </p:nvSpPr>
        <p:spPr>
          <a:xfrm>
            <a:off x="6096000" y="3943350"/>
            <a:ext cx="2286000" cy="228600"/>
          </a:xfrm>
        </p:spPr>
        <p:txBody>
          <a:bodyPr>
            <a:noAutofit/>
          </a:bodyPr>
          <a:lstStyle>
            <a:lvl1pPr algn="ctr">
              <a:buNone/>
              <a:defRPr sz="1200" b="1">
                <a:solidFill>
                  <a:schemeClr val="tx1">
                    <a:lumMod val="75000"/>
                    <a:lumOff val="25000"/>
                  </a:schemeClr>
                </a:solidFill>
                <a:latin typeface="PT Sans Narrow" pitchFamily="34" charset="0"/>
              </a:defRPr>
            </a:lvl1pPr>
          </a:lstStyle>
          <a:p>
            <a:pPr lvl="0"/>
            <a:r>
              <a:rPr lang="en-US"/>
              <a:t>Click to edit Master text styles</a:t>
            </a:r>
          </a:p>
        </p:txBody>
      </p:sp>
      <p:sp>
        <p:nvSpPr>
          <p:cNvPr id="9" name="Slide Number Placeholder 5"/>
          <p:cNvSpPr>
            <a:spLocks noGrp="1"/>
          </p:cNvSpPr>
          <p:nvPr>
            <p:ph type="sldNum" sz="quarter" idx="21"/>
          </p:nvPr>
        </p:nvSpPr>
        <p:spPr/>
        <p:txBody>
          <a:bodyPr/>
          <a:lstStyle>
            <a:lvl1pPr>
              <a:defRPr/>
            </a:lvl1pPr>
          </a:lstStyle>
          <a:p>
            <a:pPr>
              <a:defRPr/>
            </a:pPr>
            <a:fld id="{F2C10969-DD81-F248-9C4B-6F5CEE57CAC7}" type="slidenum">
              <a:rPr lang="en-JM"/>
              <a:pPr>
                <a:defRPr/>
              </a:pPr>
              <a:t>‹#›</a:t>
            </a:fld>
            <a:endParaRPr lang="en-JM"/>
          </a:p>
        </p:txBody>
      </p:sp>
    </p:spTree>
    <p:extLst>
      <p:ext uri="{BB962C8B-B14F-4D97-AF65-F5344CB8AC3E}">
        <p14:creationId xmlns:p14="http://schemas.microsoft.com/office/powerpoint/2010/main" val="2824822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p:spTree>
      <p:nvGrpSpPr>
        <p:cNvPr id="1" name=""/>
        <p:cNvGrpSpPr/>
        <p:nvPr/>
      </p:nvGrpSpPr>
      <p:grpSpPr>
        <a:xfrm>
          <a:off x="0" y="0"/>
          <a:ext cx="0" cy="0"/>
          <a:chOff x="0" y="0"/>
          <a:chExt cx="0" cy="0"/>
        </a:xfrm>
      </p:grpSpPr>
      <p:grpSp>
        <p:nvGrpSpPr>
          <p:cNvPr id="15" name="Group 13"/>
          <p:cNvGrpSpPr>
            <a:grpSpLocks/>
          </p:cNvGrpSpPr>
          <p:nvPr userDrawn="1"/>
        </p:nvGrpSpPr>
        <p:grpSpPr bwMode="auto">
          <a:xfrm>
            <a:off x="5791201" y="3982641"/>
            <a:ext cx="2444750" cy="189309"/>
            <a:chOff x="440599" y="3024512"/>
            <a:chExt cx="2445425" cy="252488"/>
          </a:xfrm>
        </p:grpSpPr>
        <p:sp>
          <p:nvSpPr>
            <p:cNvPr id="16" name="Ellipse 98"/>
            <p:cNvSpPr/>
            <p:nvPr userDrawn="1"/>
          </p:nvSpPr>
          <p:spPr bwMode="auto">
            <a:xfrm rot="11175434" flipH="1" flipV="1">
              <a:off x="148130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sp>
          <p:nvSpPr>
            <p:cNvPr id="18" name="Ellipse 98"/>
            <p:cNvSpPr/>
            <p:nvPr userDrawn="1"/>
          </p:nvSpPr>
          <p:spPr bwMode="auto">
            <a:xfrm rot="10424566" flipV="1">
              <a:off x="44059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grpSp>
      <p:grpSp>
        <p:nvGrpSpPr>
          <p:cNvPr id="19" name="Group 16"/>
          <p:cNvGrpSpPr>
            <a:grpSpLocks/>
          </p:cNvGrpSpPr>
          <p:nvPr userDrawn="1"/>
        </p:nvGrpSpPr>
        <p:grpSpPr bwMode="auto">
          <a:xfrm>
            <a:off x="3124201" y="3982641"/>
            <a:ext cx="2444750" cy="189309"/>
            <a:chOff x="440599" y="3024512"/>
            <a:chExt cx="2445425" cy="252488"/>
          </a:xfrm>
        </p:grpSpPr>
        <p:sp>
          <p:nvSpPr>
            <p:cNvPr id="21" name="Ellipse 98"/>
            <p:cNvSpPr/>
            <p:nvPr userDrawn="1"/>
          </p:nvSpPr>
          <p:spPr bwMode="auto">
            <a:xfrm rot="11175434" flipH="1" flipV="1">
              <a:off x="148130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sp>
          <p:nvSpPr>
            <p:cNvPr id="22" name="Ellipse 98"/>
            <p:cNvSpPr/>
            <p:nvPr userDrawn="1"/>
          </p:nvSpPr>
          <p:spPr bwMode="auto">
            <a:xfrm rot="10424566" flipV="1">
              <a:off x="44059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grpSp>
      <p:grpSp>
        <p:nvGrpSpPr>
          <p:cNvPr id="24" name="Group 22"/>
          <p:cNvGrpSpPr>
            <a:grpSpLocks/>
          </p:cNvGrpSpPr>
          <p:nvPr userDrawn="1"/>
        </p:nvGrpSpPr>
        <p:grpSpPr bwMode="auto">
          <a:xfrm>
            <a:off x="450850" y="3982641"/>
            <a:ext cx="2444750" cy="189309"/>
            <a:chOff x="440599" y="3024512"/>
            <a:chExt cx="2445425" cy="252488"/>
          </a:xfrm>
        </p:grpSpPr>
        <p:sp>
          <p:nvSpPr>
            <p:cNvPr id="25" name="Ellipse 98"/>
            <p:cNvSpPr/>
            <p:nvPr userDrawn="1"/>
          </p:nvSpPr>
          <p:spPr bwMode="auto">
            <a:xfrm rot="11175434" flipH="1" flipV="1">
              <a:off x="148130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sp>
          <p:nvSpPr>
            <p:cNvPr id="27" name="Ellipse 98"/>
            <p:cNvSpPr/>
            <p:nvPr userDrawn="1"/>
          </p:nvSpPr>
          <p:spPr bwMode="auto">
            <a:xfrm rot="10424566" flipV="1">
              <a:off x="44059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grpSp>
      <p:grpSp>
        <p:nvGrpSpPr>
          <p:cNvPr id="29" name="Group 25"/>
          <p:cNvGrpSpPr>
            <a:grpSpLocks/>
          </p:cNvGrpSpPr>
          <p:nvPr userDrawn="1"/>
        </p:nvGrpSpPr>
        <p:grpSpPr bwMode="auto">
          <a:xfrm>
            <a:off x="5784850" y="2268141"/>
            <a:ext cx="2444750" cy="189309"/>
            <a:chOff x="440599" y="3024512"/>
            <a:chExt cx="2445425" cy="252488"/>
          </a:xfrm>
        </p:grpSpPr>
        <p:sp>
          <p:nvSpPr>
            <p:cNvPr id="31" name="Ellipse 98"/>
            <p:cNvSpPr/>
            <p:nvPr userDrawn="1"/>
          </p:nvSpPr>
          <p:spPr bwMode="auto">
            <a:xfrm rot="11175434" flipH="1" flipV="1">
              <a:off x="148130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sp>
          <p:nvSpPr>
            <p:cNvPr id="33" name="Ellipse 98"/>
            <p:cNvSpPr/>
            <p:nvPr userDrawn="1"/>
          </p:nvSpPr>
          <p:spPr bwMode="auto">
            <a:xfrm rot="10424566" flipV="1">
              <a:off x="44059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grpSp>
      <p:grpSp>
        <p:nvGrpSpPr>
          <p:cNvPr id="35" name="Group 28"/>
          <p:cNvGrpSpPr>
            <a:grpSpLocks/>
          </p:cNvGrpSpPr>
          <p:nvPr userDrawn="1"/>
        </p:nvGrpSpPr>
        <p:grpSpPr bwMode="auto">
          <a:xfrm>
            <a:off x="3194050" y="2268141"/>
            <a:ext cx="2444750" cy="189309"/>
            <a:chOff x="440599" y="3024512"/>
            <a:chExt cx="2445425" cy="252488"/>
          </a:xfrm>
        </p:grpSpPr>
        <p:sp>
          <p:nvSpPr>
            <p:cNvPr id="37" name="Ellipse 98"/>
            <p:cNvSpPr/>
            <p:nvPr userDrawn="1"/>
          </p:nvSpPr>
          <p:spPr bwMode="auto">
            <a:xfrm rot="11175434" flipH="1" flipV="1">
              <a:off x="148130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sp>
          <p:nvSpPr>
            <p:cNvPr id="39" name="Ellipse 98"/>
            <p:cNvSpPr/>
            <p:nvPr userDrawn="1"/>
          </p:nvSpPr>
          <p:spPr bwMode="auto">
            <a:xfrm rot="10424566" flipV="1">
              <a:off x="44059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grpSp>
      <p:grpSp>
        <p:nvGrpSpPr>
          <p:cNvPr id="40" name="Group 31"/>
          <p:cNvGrpSpPr>
            <a:grpSpLocks/>
          </p:cNvGrpSpPr>
          <p:nvPr userDrawn="1"/>
        </p:nvGrpSpPr>
        <p:grpSpPr bwMode="auto">
          <a:xfrm>
            <a:off x="441325" y="2268141"/>
            <a:ext cx="2444750" cy="189309"/>
            <a:chOff x="440599" y="3024512"/>
            <a:chExt cx="2445425" cy="252488"/>
          </a:xfrm>
        </p:grpSpPr>
        <p:sp>
          <p:nvSpPr>
            <p:cNvPr id="41" name="Ellipse 98"/>
            <p:cNvSpPr/>
            <p:nvPr userDrawn="1"/>
          </p:nvSpPr>
          <p:spPr bwMode="auto">
            <a:xfrm rot="11175434" flipH="1" flipV="1">
              <a:off x="148130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sp>
          <p:nvSpPr>
            <p:cNvPr id="42" name="Ellipse 98"/>
            <p:cNvSpPr/>
            <p:nvPr userDrawn="1"/>
          </p:nvSpPr>
          <p:spPr bwMode="auto">
            <a:xfrm rot="10424566" flipV="1">
              <a:off x="440599" y="3024512"/>
              <a:ext cx="1404715" cy="252488"/>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eaLnBrk="1" fontAlgn="auto" hangingPunct="1">
                <a:spcBef>
                  <a:spcPts val="0"/>
                </a:spcBef>
                <a:spcAft>
                  <a:spcPts val="0"/>
                </a:spcAft>
                <a:defRPr/>
              </a:pPr>
              <a:endParaRPr lang="en-US" sz="1350" dirty="0">
                <a:solidFill>
                  <a:srgbClr val="FFFFFF"/>
                </a:solidFill>
                <a:latin typeface="Calibri" pitchFamily="-111" charset="0"/>
                <a:ea typeface="+mn-ea"/>
                <a:cs typeface="+mn-cs"/>
              </a:endParaRPr>
            </a:p>
          </p:txBody>
        </p:sp>
      </p:grpSp>
      <p:sp>
        <p:nvSpPr>
          <p:cNvPr id="2" name="Title 1"/>
          <p:cNvSpPr>
            <a:spLocks noGrp="1"/>
          </p:cNvSpPr>
          <p:nvPr>
            <p:ph type="title"/>
          </p:nvPr>
        </p:nvSpPr>
        <p:spPr/>
        <p:txBody>
          <a:bodyPr/>
          <a:lstStyle/>
          <a:p>
            <a:r>
              <a:rPr lang="en-US"/>
              <a:t>Click to edit Master title style</a:t>
            </a:r>
            <a:endParaRPr lang="en-JM"/>
          </a:p>
        </p:txBody>
      </p:sp>
      <p:sp>
        <p:nvSpPr>
          <p:cNvPr id="11" name="Text Placeholder 10"/>
          <p:cNvSpPr>
            <a:spLocks noGrp="1"/>
          </p:cNvSpPr>
          <p:nvPr>
            <p:ph type="body" sz="quarter" idx="14"/>
          </p:nvPr>
        </p:nvSpPr>
        <p:spPr>
          <a:xfrm>
            <a:off x="609600" y="2400300"/>
            <a:ext cx="2133600" cy="285750"/>
          </a:xfrm>
        </p:spPr>
        <p:txBody>
          <a:bodyPr>
            <a:normAutofit/>
          </a:bodyPr>
          <a:lstStyle>
            <a:lvl1pPr algn="ctr">
              <a:buNone/>
              <a:defRPr sz="1050" b="1">
                <a:solidFill>
                  <a:schemeClr val="tx1">
                    <a:lumMod val="75000"/>
                    <a:lumOff val="25000"/>
                  </a:schemeClr>
                </a:solidFill>
                <a:latin typeface="PT Sans Narrow" pitchFamily="34" charset="0"/>
              </a:defRPr>
            </a:lvl1pPr>
          </a:lstStyle>
          <a:p>
            <a:pPr lvl="0"/>
            <a:r>
              <a:rPr lang="en-US"/>
              <a:t>Click to edit Master text styles</a:t>
            </a:r>
          </a:p>
        </p:txBody>
      </p:sp>
      <p:sp>
        <p:nvSpPr>
          <p:cNvPr id="14" name="Text Placeholder 10"/>
          <p:cNvSpPr>
            <a:spLocks noGrp="1"/>
          </p:cNvSpPr>
          <p:nvPr>
            <p:ph type="body" sz="quarter" idx="16"/>
          </p:nvPr>
        </p:nvSpPr>
        <p:spPr>
          <a:xfrm>
            <a:off x="3276600" y="2400300"/>
            <a:ext cx="2133600" cy="285750"/>
          </a:xfrm>
        </p:spPr>
        <p:txBody>
          <a:bodyPr>
            <a:normAutofit/>
          </a:bodyPr>
          <a:lstStyle>
            <a:lvl1pPr algn="ctr">
              <a:buNone/>
              <a:defRPr sz="1050" b="1">
                <a:solidFill>
                  <a:schemeClr val="tx1">
                    <a:lumMod val="75000"/>
                    <a:lumOff val="25000"/>
                  </a:schemeClr>
                </a:solidFill>
                <a:latin typeface="PT Sans Narrow" pitchFamily="34" charset="0"/>
              </a:defRPr>
            </a:lvl1pPr>
          </a:lstStyle>
          <a:p>
            <a:pPr lvl="0"/>
            <a:r>
              <a:rPr lang="en-US"/>
              <a:t>Click to edit Master text styles</a:t>
            </a:r>
          </a:p>
        </p:txBody>
      </p:sp>
      <p:sp>
        <p:nvSpPr>
          <p:cNvPr id="17" name="Text Placeholder 10"/>
          <p:cNvSpPr>
            <a:spLocks noGrp="1"/>
          </p:cNvSpPr>
          <p:nvPr>
            <p:ph type="body" sz="quarter" idx="18"/>
          </p:nvPr>
        </p:nvSpPr>
        <p:spPr>
          <a:xfrm>
            <a:off x="5867400" y="2400300"/>
            <a:ext cx="2133600" cy="285750"/>
          </a:xfrm>
        </p:spPr>
        <p:txBody>
          <a:bodyPr>
            <a:normAutofit/>
          </a:bodyPr>
          <a:lstStyle>
            <a:lvl1pPr algn="ctr">
              <a:buNone/>
              <a:defRPr sz="1050" b="1">
                <a:solidFill>
                  <a:schemeClr val="tx1">
                    <a:lumMod val="75000"/>
                    <a:lumOff val="25000"/>
                  </a:schemeClr>
                </a:solidFill>
                <a:latin typeface="PT Sans Narrow" pitchFamily="34" charset="0"/>
              </a:defRPr>
            </a:lvl1pPr>
          </a:lstStyle>
          <a:p>
            <a:pPr lvl="0"/>
            <a:r>
              <a:rPr lang="en-US"/>
              <a:t>Click to edit Master text styles</a:t>
            </a:r>
          </a:p>
        </p:txBody>
      </p:sp>
      <p:sp>
        <p:nvSpPr>
          <p:cNvPr id="20" name="Text Placeholder 10"/>
          <p:cNvSpPr>
            <a:spLocks noGrp="1"/>
          </p:cNvSpPr>
          <p:nvPr>
            <p:ph type="body" sz="quarter" idx="20"/>
          </p:nvPr>
        </p:nvSpPr>
        <p:spPr>
          <a:xfrm>
            <a:off x="609600" y="4114800"/>
            <a:ext cx="2133600" cy="285750"/>
          </a:xfrm>
        </p:spPr>
        <p:txBody>
          <a:bodyPr>
            <a:normAutofit/>
          </a:bodyPr>
          <a:lstStyle>
            <a:lvl1pPr algn="ctr">
              <a:buNone/>
              <a:defRPr sz="1050" b="1">
                <a:solidFill>
                  <a:schemeClr val="tx1">
                    <a:lumMod val="75000"/>
                    <a:lumOff val="25000"/>
                  </a:schemeClr>
                </a:solidFill>
                <a:latin typeface="PT Sans Narrow" pitchFamily="34" charset="0"/>
              </a:defRPr>
            </a:lvl1pPr>
          </a:lstStyle>
          <a:p>
            <a:pPr lvl="0"/>
            <a:r>
              <a:rPr lang="en-US"/>
              <a:t>Click to edit Master text styles</a:t>
            </a:r>
          </a:p>
        </p:txBody>
      </p:sp>
      <p:sp>
        <p:nvSpPr>
          <p:cNvPr id="23" name="Text Placeholder 10"/>
          <p:cNvSpPr>
            <a:spLocks noGrp="1"/>
          </p:cNvSpPr>
          <p:nvPr>
            <p:ph type="body" sz="quarter" idx="22"/>
          </p:nvPr>
        </p:nvSpPr>
        <p:spPr>
          <a:xfrm>
            <a:off x="3276600" y="4114800"/>
            <a:ext cx="2133600" cy="285750"/>
          </a:xfrm>
        </p:spPr>
        <p:txBody>
          <a:bodyPr>
            <a:normAutofit/>
          </a:bodyPr>
          <a:lstStyle>
            <a:lvl1pPr algn="ctr">
              <a:buNone/>
              <a:defRPr sz="1050" b="1">
                <a:solidFill>
                  <a:schemeClr val="tx1">
                    <a:lumMod val="75000"/>
                    <a:lumOff val="25000"/>
                  </a:schemeClr>
                </a:solidFill>
                <a:latin typeface="PT Sans Narrow" pitchFamily="34" charset="0"/>
              </a:defRPr>
            </a:lvl1pPr>
          </a:lstStyle>
          <a:p>
            <a:pPr lvl="0"/>
            <a:r>
              <a:rPr lang="en-US"/>
              <a:t>Click to edit Master text styles</a:t>
            </a:r>
          </a:p>
        </p:txBody>
      </p:sp>
      <p:sp>
        <p:nvSpPr>
          <p:cNvPr id="26" name="Text Placeholder 10"/>
          <p:cNvSpPr>
            <a:spLocks noGrp="1"/>
          </p:cNvSpPr>
          <p:nvPr>
            <p:ph type="body" sz="quarter" idx="24"/>
          </p:nvPr>
        </p:nvSpPr>
        <p:spPr>
          <a:xfrm>
            <a:off x="5943600" y="4114800"/>
            <a:ext cx="2133600" cy="285750"/>
          </a:xfrm>
        </p:spPr>
        <p:txBody>
          <a:bodyPr>
            <a:normAutofit/>
          </a:bodyPr>
          <a:lstStyle>
            <a:lvl1pPr algn="ctr">
              <a:buNone/>
              <a:defRPr sz="1050" b="1">
                <a:solidFill>
                  <a:schemeClr val="tx1">
                    <a:lumMod val="75000"/>
                    <a:lumOff val="25000"/>
                  </a:schemeClr>
                </a:solidFill>
                <a:latin typeface="PT Sans Narrow" pitchFamily="34" charset="0"/>
              </a:defRPr>
            </a:lvl1pPr>
          </a:lstStyle>
          <a:p>
            <a:pPr lvl="0"/>
            <a:r>
              <a:rPr lang="en-US"/>
              <a:t>Click to edit Master text styles</a:t>
            </a:r>
          </a:p>
        </p:txBody>
      </p:sp>
      <p:sp>
        <p:nvSpPr>
          <p:cNvPr id="28" name="Picture Placeholder 18"/>
          <p:cNvSpPr>
            <a:spLocks noGrp="1" noChangeAspect="1"/>
          </p:cNvSpPr>
          <p:nvPr>
            <p:ph type="pic" sz="quarter" idx="13"/>
          </p:nvPr>
        </p:nvSpPr>
        <p:spPr>
          <a:xfrm>
            <a:off x="516799" y="1117855"/>
            <a:ext cx="2164202" cy="1225296"/>
          </a:xfrm>
          <a:ln w="57150" cap="sq">
            <a:solidFill>
              <a:schemeClr val="bg1"/>
            </a:solidFill>
            <a:miter lim="800000"/>
          </a:ln>
          <a:effectLst>
            <a:outerShdw blurRad="63500" sx="99000" sy="99000" algn="ctr" rotWithShape="0">
              <a:prstClr val="black">
                <a:alpha val="40000"/>
              </a:prstClr>
            </a:outerShdw>
          </a:effectLst>
        </p:spPr>
        <p:txBody>
          <a:bodyPr rtlCol="0">
            <a:normAutofit/>
          </a:bodyPr>
          <a:lstStyle>
            <a:lvl1pPr marL="0" indent="0">
              <a:buFontTx/>
              <a:buNone/>
              <a:defRPr sz="105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30" name="Picture Placeholder 18"/>
          <p:cNvSpPr>
            <a:spLocks noGrp="1" noChangeAspect="1"/>
          </p:cNvSpPr>
          <p:nvPr>
            <p:ph type="pic" sz="quarter" idx="25"/>
          </p:nvPr>
        </p:nvSpPr>
        <p:spPr>
          <a:xfrm>
            <a:off x="3183799" y="1117855"/>
            <a:ext cx="2164202" cy="1225296"/>
          </a:xfrm>
          <a:ln w="57150" cap="sq">
            <a:solidFill>
              <a:schemeClr val="bg1"/>
            </a:solidFill>
            <a:miter lim="800000"/>
          </a:ln>
          <a:effectLst>
            <a:outerShdw blurRad="63500" sx="99000" sy="99000" algn="ctr" rotWithShape="0">
              <a:prstClr val="black">
                <a:alpha val="40000"/>
              </a:prstClr>
            </a:outerShdw>
          </a:effectLst>
        </p:spPr>
        <p:txBody>
          <a:bodyPr rtlCol="0">
            <a:normAutofit/>
          </a:bodyPr>
          <a:lstStyle>
            <a:lvl1pPr marL="0" indent="0">
              <a:buFontTx/>
              <a:buNone/>
              <a:defRPr sz="105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32" name="Picture Placeholder 18"/>
          <p:cNvSpPr>
            <a:spLocks noGrp="1" noChangeAspect="1"/>
          </p:cNvSpPr>
          <p:nvPr>
            <p:ph type="pic" sz="quarter" idx="26"/>
          </p:nvPr>
        </p:nvSpPr>
        <p:spPr>
          <a:xfrm>
            <a:off x="5873650" y="1117855"/>
            <a:ext cx="2164202" cy="1225296"/>
          </a:xfrm>
          <a:ln w="57150" cap="sq">
            <a:solidFill>
              <a:schemeClr val="bg1"/>
            </a:solidFill>
            <a:miter lim="800000"/>
          </a:ln>
          <a:effectLst>
            <a:outerShdw blurRad="63500" sx="99000" sy="99000" algn="ctr" rotWithShape="0">
              <a:prstClr val="black">
                <a:alpha val="40000"/>
              </a:prstClr>
            </a:outerShdw>
          </a:effectLst>
        </p:spPr>
        <p:txBody>
          <a:bodyPr rtlCol="0">
            <a:normAutofit/>
          </a:bodyPr>
          <a:lstStyle>
            <a:lvl1pPr marL="0" indent="0">
              <a:buFontTx/>
              <a:buNone/>
              <a:defRPr sz="105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34" name="Picture Placeholder 18"/>
          <p:cNvSpPr>
            <a:spLocks noGrp="1" noChangeAspect="1"/>
          </p:cNvSpPr>
          <p:nvPr>
            <p:ph type="pic" sz="quarter" idx="27"/>
          </p:nvPr>
        </p:nvSpPr>
        <p:spPr>
          <a:xfrm>
            <a:off x="576073" y="2832355"/>
            <a:ext cx="2164202" cy="1225296"/>
          </a:xfrm>
          <a:ln w="57150" cap="sq">
            <a:solidFill>
              <a:schemeClr val="bg1"/>
            </a:solidFill>
            <a:miter lim="800000"/>
          </a:ln>
          <a:effectLst>
            <a:outerShdw blurRad="63500" sx="99000" sy="99000" algn="ctr" rotWithShape="0">
              <a:prstClr val="black">
                <a:alpha val="40000"/>
              </a:prstClr>
            </a:outerShdw>
          </a:effectLst>
        </p:spPr>
        <p:txBody>
          <a:bodyPr rtlCol="0">
            <a:normAutofit/>
          </a:bodyPr>
          <a:lstStyle>
            <a:lvl1pPr marL="0" indent="0">
              <a:buFontTx/>
              <a:buNone/>
              <a:defRPr sz="105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36" name="Picture Placeholder 18"/>
          <p:cNvSpPr>
            <a:spLocks noGrp="1" noChangeAspect="1"/>
          </p:cNvSpPr>
          <p:nvPr>
            <p:ph type="pic" sz="quarter" idx="28"/>
          </p:nvPr>
        </p:nvSpPr>
        <p:spPr>
          <a:xfrm>
            <a:off x="3243073" y="2832355"/>
            <a:ext cx="2164202" cy="1225296"/>
          </a:xfrm>
          <a:ln w="57150" cap="sq">
            <a:solidFill>
              <a:schemeClr val="bg1"/>
            </a:solidFill>
            <a:miter lim="800000"/>
          </a:ln>
          <a:effectLst>
            <a:outerShdw blurRad="63500" sx="99000" sy="99000" algn="ctr" rotWithShape="0">
              <a:prstClr val="black">
                <a:alpha val="40000"/>
              </a:prstClr>
            </a:outerShdw>
          </a:effectLst>
        </p:spPr>
        <p:txBody>
          <a:bodyPr rtlCol="0">
            <a:normAutofit/>
          </a:bodyPr>
          <a:lstStyle>
            <a:lvl1pPr marL="0" indent="0">
              <a:buFontTx/>
              <a:buNone/>
              <a:defRPr sz="105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38" name="Picture Placeholder 18"/>
          <p:cNvSpPr>
            <a:spLocks noGrp="1" noChangeAspect="1"/>
          </p:cNvSpPr>
          <p:nvPr>
            <p:ph type="pic" sz="quarter" idx="29"/>
          </p:nvPr>
        </p:nvSpPr>
        <p:spPr>
          <a:xfrm>
            <a:off x="5873650" y="2832355"/>
            <a:ext cx="2164202" cy="1225296"/>
          </a:xfrm>
          <a:ln w="57150" cap="sq">
            <a:solidFill>
              <a:schemeClr val="bg1"/>
            </a:solidFill>
            <a:miter lim="800000"/>
          </a:ln>
          <a:effectLst>
            <a:outerShdw blurRad="63500" sx="99000" sy="99000" algn="ctr" rotWithShape="0">
              <a:prstClr val="black">
                <a:alpha val="40000"/>
              </a:prstClr>
            </a:outerShdw>
          </a:effectLst>
        </p:spPr>
        <p:txBody>
          <a:bodyPr rtlCol="0">
            <a:normAutofit/>
          </a:bodyPr>
          <a:lstStyle>
            <a:lvl1pPr marL="0" indent="0">
              <a:buFontTx/>
              <a:buNone/>
              <a:defRPr sz="1050">
                <a:solidFill>
                  <a:schemeClr val="tx1">
                    <a:lumMod val="75000"/>
                    <a:lumOff val="25000"/>
                  </a:schemeClr>
                </a:solidFill>
              </a:defRPr>
            </a:lvl1pPr>
          </a:lstStyle>
          <a:p>
            <a:pPr lvl="0"/>
            <a:r>
              <a:rPr lang="en-US" noProof="0"/>
              <a:t>Drag picture to placeholder or click icon to add</a:t>
            </a:r>
            <a:endParaRPr lang="en-JM" noProof="0" dirty="0"/>
          </a:p>
        </p:txBody>
      </p:sp>
      <p:sp>
        <p:nvSpPr>
          <p:cNvPr id="43" name="Slide Number Placeholder 49"/>
          <p:cNvSpPr>
            <a:spLocks noGrp="1"/>
          </p:cNvSpPr>
          <p:nvPr>
            <p:ph type="sldNum" sz="quarter" idx="30"/>
          </p:nvPr>
        </p:nvSpPr>
        <p:spPr>
          <a:xfrm>
            <a:off x="8153401" y="1"/>
            <a:ext cx="585788" cy="273844"/>
          </a:xfrm>
        </p:spPr>
        <p:txBody>
          <a:bodyPr/>
          <a:lstStyle>
            <a:lvl1pPr>
              <a:defRPr/>
            </a:lvl1pPr>
          </a:lstStyle>
          <a:p>
            <a:pPr>
              <a:defRPr/>
            </a:pPr>
            <a:fld id="{95E2D5A3-95A5-674F-A212-073E8EB41A1E}" type="slidenum">
              <a:rPr lang="en-JM"/>
              <a:pPr>
                <a:defRPr/>
              </a:pPr>
              <a:t>‹#›</a:t>
            </a:fld>
            <a:endParaRPr lang="en-JM"/>
          </a:p>
        </p:txBody>
      </p:sp>
    </p:spTree>
    <p:extLst>
      <p:ext uri="{BB962C8B-B14F-4D97-AF65-F5344CB8AC3E}">
        <p14:creationId xmlns:p14="http://schemas.microsoft.com/office/powerpoint/2010/main" val="2466181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15" name="Rectangle 14"/>
          <p:cNvSpPr/>
          <p:nvPr userDrawn="1"/>
        </p:nvSpPr>
        <p:spPr>
          <a:xfrm>
            <a:off x="533400" y="2514600"/>
            <a:ext cx="46038" cy="285750"/>
          </a:xfrm>
          <a:prstGeom prst="rect">
            <a:avLst/>
          </a:prstGeom>
          <a:solidFill>
            <a:srgbClr val="D2006E"/>
          </a:solidFill>
          <a:ln>
            <a:solidFill>
              <a:srgbClr val="E600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350" dirty="0"/>
          </a:p>
        </p:txBody>
      </p:sp>
      <p:sp>
        <p:nvSpPr>
          <p:cNvPr id="16" name="Rectangle 15"/>
          <p:cNvSpPr/>
          <p:nvPr userDrawn="1"/>
        </p:nvSpPr>
        <p:spPr>
          <a:xfrm>
            <a:off x="2667000" y="2514600"/>
            <a:ext cx="46038" cy="285750"/>
          </a:xfrm>
          <a:prstGeom prst="rect">
            <a:avLst/>
          </a:prstGeom>
          <a:solidFill>
            <a:srgbClr val="D2006E"/>
          </a:solidFill>
          <a:ln>
            <a:solidFill>
              <a:srgbClr val="E600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350" dirty="0"/>
          </a:p>
        </p:txBody>
      </p:sp>
      <p:sp>
        <p:nvSpPr>
          <p:cNvPr id="17" name="Rectangle 16"/>
          <p:cNvSpPr/>
          <p:nvPr userDrawn="1"/>
        </p:nvSpPr>
        <p:spPr>
          <a:xfrm>
            <a:off x="4800600" y="2514600"/>
            <a:ext cx="46038" cy="285750"/>
          </a:xfrm>
          <a:prstGeom prst="rect">
            <a:avLst/>
          </a:prstGeom>
          <a:solidFill>
            <a:srgbClr val="D2006E"/>
          </a:solidFill>
          <a:ln>
            <a:solidFill>
              <a:srgbClr val="E600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350" dirty="0"/>
          </a:p>
        </p:txBody>
      </p:sp>
      <p:sp>
        <p:nvSpPr>
          <p:cNvPr id="18" name="Rectangle 17"/>
          <p:cNvSpPr/>
          <p:nvPr userDrawn="1"/>
        </p:nvSpPr>
        <p:spPr>
          <a:xfrm>
            <a:off x="6942139" y="2514600"/>
            <a:ext cx="46037" cy="285750"/>
          </a:xfrm>
          <a:prstGeom prst="rect">
            <a:avLst/>
          </a:prstGeom>
          <a:solidFill>
            <a:srgbClr val="D2006E"/>
          </a:solidFill>
          <a:ln>
            <a:solidFill>
              <a:srgbClr val="E6007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350" dirty="0"/>
          </a:p>
        </p:txBody>
      </p:sp>
      <p:sp>
        <p:nvSpPr>
          <p:cNvPr id="2" name="Title 1"/>
          <p:cNvSpPr>
            <a:spLocks noGrp="1"/>
          </p:cNvSpPr>
          <p:nvPr>
            <p:ph type="title"/>
          </p:nvPr>
        </p:nvSpPr>
        <p:spPr/>
        <p:txBody>
          <a:bodyPr/>
          <a:lstStyle/>
          <a:p>
            <a:r>
              <a:rPr lang="en-US"/>
              <a:t>Click to edit Master title style</a:t>
            </a:r>
            <a:endParaRPr lang="en-JM"/>
          </a:p>
        </p:txBody>
      </p:sp>
      <p:sp>
        <p:nvSpPr>
          <p:cNvPr id="19" name="Picture Placeholder 18"/>
          <p:cNvSpPr>
            <a:spLocks noGrp="1" noChangeAspect="1"/>
          </p:cNvSpPr>
          <p:nvPr>
            <p:ph type="pic" sz="quarter" idx="13"/>
          </p:nvPr>
        </p:nvSpPr>
        <p:spPr>
          <a:xfrm>
            <a:off x="533400" y="1314450"/>
            <a:ext cx="1716018" cy="971550"/>
          </a:xfrm>
          <a:ln w="38100" cap="sq">
            <a:solidFill>
              <a:schemeClr val="bg1"/>
            </a:solidFill>
            <a:miter lim="800000"/>
          </a:ln>
          <a:effectLst>
            <a:outerShdw blurRad="63500" algn="ctr" rotWithShape="0">
              <a:prstClr val="black">
                <a:alpha val="40000"/>
              </a:prstClr>
            </a:outerShdw>
          </a:effectLst>
        </p:spPr>
        <p:txBody>
          <a:bodyPr rtlCol="0">
            <a:normAutofit/>
          </a:bodyPr>
          <a:lstStyle>
            <a:lvl1pPr marL="0" indent="0">
              <a:buFontTx/>
              <a:buNone/>
              <a:defRPr sz="1050"/>
            </a:lvl1pPr>
          </a:lstStyle>
          <a:p>
            <a:pPr lvl="0"/>
            <a:r>
              <a:rPr lang="en-US" noProof="0"/>
              <a:t>Drag picture to placeholder or click icon to add</a:t>
            </a:r>
            <a:endParaRPr lang="en-JM" noProof="0" dirty="0"/>
          </a:p>
        </p:txBody>
      </p:sp>
      <p:sp>
        <p:nvSpPr>
          <p:cNvPr id="26" name="Picture Placeholder 18"/>
          <p:cNvSpPr>
            <a:spLocks noGrp="1" noChangeAspect="1"/>
          </p:cNvSpPr>
          <p:nvPr>
            <p:ph type="pic" sz="quarter" idx="16"/>
          </p:nvPr>
        </p:nvSpPr>
        <p:spPr>
          <a:xfrm>
            <a:off x="2667000" y="1314449"/>
            <a:ext cx="1716018" cy="971550"/>
          </a:xfrm>
          <a:ln w="38100" cap="sq">
            <a:solidFill>
              <a:schemeClr val="bg1"/>
            </a:solidFill>
            <a:miter lim="800000"/>
          </a:ln>
          <a:effectLst>
            <a:outerShdw blurRad="63500" algn="ctr" rotWithShape="0">
              <a:prstClr val="black">
                <a:alpha val="40000"/>
              </a:prstClr>
            </a:outerShdw>
          </a:effectLst>
        </p:spPr>
        <p:txBody>
          <a:bodyPr rtlCol="0">
            <a:normAutofit/>
          </a:bodyPr>
          <a:lstStyle>
            <a:lvl1pPr marL="0" indent="0">
              <a:buFontTx/>
              <a:buNone/>
              <a:defRPr sz="1050"/>
            </a:lvl1pPr>
          </a:lstStyle>
          <a:p>
            <a:pPr lvl="0"/>
            <a:r>
              <a:rPr lang="en-US" noProof="0"/>
              <a:t>Drag picture to placeholder or click icon to add</a:t>
            </a:r>
            <a:endParaRPr lang="en-JM" noProof="0" dirty="0"/>
          </a:p>
        </p:txBody>
      </p:sp>
      <p:sp>
        <p:nvSpPr>
          <p:cNvPr id="28" name="Picture Placeholder 18"/>
          <p:cNvSpPr>
            <a:spLocks noGrp="1" noChangeAspect="1"/>
          </p:cNvSpPr>
          <p:nvPr>
            <p:ph type="pic" sz="quarter" idx="17"/>
          </p:nvPr>
        </p:nvSpPr>
        <p:spPr>
          <a:xfrm>
            <a:off x="4800600" y="1314449"/>
            <a:ext cx="1716018" cy="971550"/>
          </a:xfrm>
          <a:ln w="38100" cap="sq">
            <a:solidFill>
              <a:schemeClr val="bg1"/>
            </a:solidFill>
            <a:miter lim="800000"/>
          </a:ln>
          <a:effectLst>
            <a:outerShdw blurRad="63500" algn="ctr" rotWithShape="0">
              <a:prstClr val="black">
                <a:alpha val="40000"/>
              </a:prstClr>
            </a:outerShdw>
          </a:effectLst>
        </p:spPr>
        <p:txBody>
          <a:bodyPr rtlCol="0">
            <a:normAutofit/>
          </a:bodyPr>
          <a:lstStyle>
            <a:lvl1pPr marL="0" indent="0">
              <a:buFontTx/>
              <a:buNone/>
              <a:defRPr sz="1050"/>
            </a:lvl1pPr>
          </a:lstStyle>
          <a:p>
            <a:pPr lvl="0"/>
            <a:r>
              <a:rPr lang="en-US" noProof="0"/>
              <a:t>Drag picture to placeholder or click icon to add</a:t>
            </a:r>
            <a:endParaRPr lang="en-JM" noProof="0" dirty="0"/>
          </a:p>
        </p:txBody>
      </p:sp>
      <p:sp>
        <p:nvSpPr>
          <p:cNvPr id="13" name="Picture Placeholder 18"/>
          <p:cNvSpPr>
            <a:spLocks noGrp="1" noChangeAspect="1"/>
          </p:cNvSpPr>
          <p:nvPr>
            <p:ph type="pic" sz="quarter" idx="21"/>
          </p:nvPr>
        </p:nvSpPr>
        <p:spPr>
          <a:xfrm>
            <a:off x="6970782" y="1314449"/>
            <a:ext cx="1716018" cy="971550"/>
          </a:xfrm>
          <a:ln w="38100" cap="sq">
            <a:solidFill>
              <a:schemeClr val="bg1"/>
            </a:solidFill>
            <a:miter lim="800000"/>
          </a:ln>
          <a:effectLst>
            <a:outerShdw blurRad="63500" algn="ctr" rotWithShape="0">
              <a:prstClr val="black">
                <a:alpha val="40000"/>
              </a:prstClr>
            </a:outerShdw>
          </a:effectLst>
        </p:spPr>
        <p:txBody>
          <a:bodyPr rtlCol="0">
            <a:normAutofit/>
          </a:bodyPr>
          <a:lstStyle>
            <a:lvl1pPr marL="0" indent="0">
              <a:buFontTx/>
              <a:buNone/>
              <a:defRPr sz="1050"/>
            </a:lvl1pPr>
          </a:lstStyle>
          <a:p>
            <a:pPr lvl="0"/>
            <a:r>
              <a:rPr lang="en-US" noProof="0"/>
              <a:t>Drag picture to placeholder or click icon to add</a:t>
            </a:r>
            <a:endParaRPr lang="en-JM" noProof="0" dirty="0"/>
          </a:p>
        </p:txBody>
      </p:sp>
      <p:sp>
        <p:nvSpPr>
          <p:cNvPr id="4" name="Text Placeholder 3"/>
          <p:cNvSpPr>
            <a:spLocks noGrp="1"/>
          </p:cNvSpPr>
          <p:nvPr>
            <p:ph type="body" sz="quarter" idx="22"/>
          </p:nvPr>
        </p:nvSpPr>
        <p:spPr>
          <a:xfrm>
            <a:off x="2582864" y="2960505"/>
            <a:ext cx="1744663" cy="1120379"/>
          </a:xfrm>
        </p:spPr>
        <p:txBody>
          <a:bodyPr>
            <a:noAutofit/>
          </a:bodyPr>
          <a:lstStyle>
            <a:lvl1pPr marL="0" indent="0">
              <a:spcBef>
                <a:spcPts val="0"/>
              </a:spcBef>
              <a:buFontTx/>
              <a:buNone/>
              <a:defRPr sz="975"/>
            </a:lvl1pPr>
            <a:lvl2pPr>
              <a:defRPr sz="1350"/>
            </a:lvl2pPr>
            <a:lvl3pPr>
              <a:defRPr sz="1200"/>
            </a:lvl3pPr>
            <a:lvl4pPr>
              <a:defRPr sz="1050"/>
            </a:lvl4pPr>
            <a:lvl5pPr>
              <a:defRPr sz="1050"/>
            </a:lvl5pPr>
          </a:lstStyle>
          <a:p>
            <a:pPr lvl="0"/>
            <a:r>
              <a:rPr lang="en-US"/>
              <a:t>Click to edit Master text styles</a:t>
            </a:r>
          </a:p>
        </p:txBody>
      </p:sp>
      <p:sp>
        <p:nvSpPr>
          <p:cNvPr id="20" name="Text Placeholder 3"/>
          <p:cNvSpPr>
            <a:spLocks noGrp="1"/>
          </p:cNvSpPr>
          <p:nvPr>
            <p:ph type="body" sz="quarter" idx="23"/>
          </p:nvPr>
        </p:nvSpPr>
        <p:spPr>
          <a:xfrm>
            <a:off x="4716464" y="2971800"/>
            <a:ext cx="1744663" cy="1120379"/>
          </a:xfrm>
        </p:spPr>
        <p:txBody>
          <a:bodyPr>
            <a:noAutofit/>
          </a:bodyPr>
          <a:lstStyle>
            <a:lvl1pPr marL="0" indent="0">
              <a:spcBef>
                <a:spcPts val="0"/>
              </a:spcBef>
              <a:buFontTx/>
              <a:buNone/>
              <a:defRPr sz="975"/>
            </a:lvl1pPr>
            <a:lvl2pPr>
              <a:defRPr sz="1350"/>
            </a:lvl2pPr>
            <a:lvl3pPr>
              <a:defRPr sz="1200"/>
            </a:lvl3pPr>
            <a:lvl4pPr>
              <a:defRPr sz="1050"/>
            </a:lvl4pPr>
            <a:lvl5pPr>
              <a:defRPr sz="1050"/>
            </a:lvl5pPr>
          </a:lstStyle>
          <a:p>
            <a:pPr lvl="0"/>
            <a:r>
              <a:rPr lang="en-US"/>
              <a:t>Click to edit Master text styles</a:t>
            </a:r>
          </a:p>
        </p:txBody>
      </p:sp>
      <p:sp>
        <p:nvSpPr>
          <p:cNvPr id="21" name="Text Placeholder 3"/>
          <p:cNvSpPr>
            <a:spLocks noGrp="1"/>
          </p:cNvSpPr>
          <p:nvPr>
            <p:ph type="body" sz="quarter" idx="24"/>
          </p:nvPr>
        </p:nvSpPr>
        <p:spPr>
          <a:xfrm>
            <a:off x="6865938" y="2971800"/>
            <a:ext cx="1744663" cy="1120379"/>
          </a:xfrm>
        </p:spPr>
        <p:txBody>
          <a:bodyPr>
            <a:noAutofit/>
          </a:bodyPr>
          <a:lstStyle>
            <a:lvl1pPr marL="0" indent="0">
              <a:spcBef>
                <a:spcPts val="0"/>
              </a:spcBef>
              <a:buFontTx/>
              <a:buNone/>
              <a:defRPr sz="975"/>
            </a:lvl1pPr>
            <a:lvl2pPr>
              <a:defRPr sz="1350"/>
            </a:lvl2pPr>
            <a:lvl3pPr>
              <a:defRPr sz="1200"/>
            </a:lvl3pPr>
            <a:lvl4pPr>
              <a:defRPr sz="1050"/>
            </a:lvl4pPr>
            <a:lvl5pPr>
              <a:defRPr sz="1050"/>
            </a:lvl5pPr>
          </a:lstStyle>
          <a:p>
            <a:pPr lvl="0"/>
            <a:r>
              <a:rPr lang="en-US"/>
              <a:t>Click to edit Master text styles</a:t>
            </a:r>
          </a:p>
        </p:txBody>
      </p:sp>
      <p:sp>
        <p:nvSpPr>
          <p:cNvPr id="22" name="Text Placeholder 3"/>
          <p:cNvSpPr>
            <a:spLocks noGrp="1"/>
          </p:cNvSpPr>
          <p:nvPr>
            <p:ph type="body" sz="quarter" idx="25"/>
          </p:nvPr>
        </p:nvSpPr>
        <p:spPr>
          <a:xfrm>
            <a:off x="465138" y="2971800"/>
            <a:ext cx="1744663" cy="1120379"/>
          </a:xfrm>
        </p:spPr>
        <p:txBody>
          <a:bodyPr>
            <a:noAutofit/>
          </a:bodyPr>
          <a:lstStyle>
            <a:lvl1pPr marL="0" indent="0">
              <a:spcBef>
                <a:spcPts val="0"/>
              </a:spcBef>
              <a:buFontTx/>
              <a:buNone/>
              <a:defRPr sz="975"/>
            </a:lvl1pPr>
            <a:lvl2pPr>
              <a:defRPr sz="1350"/>
            </a:lvl2pPr>
            <a:lvl3pPr>
              <a:defRPr sz="1200"/>
            </a:lvl3pPr>
            <a:lvl4pPr>
              <a:defRPr sz="1050"/>
            </a:lvl4pPr>
            <a:lvl5pPr>
              <a:defRPr sz="1050"/>
            </a:lvl5pPr>
          </a:lstStyle>
          <a:p>
            <a:pPr lvl="0"/>
            <a:r>
              <a:rPr lang="en-US"/>
              <a:t>Click to edit Master text styles</a:t>
            </a:r>
          </a:p>
        </p:txBody>
      </p:sp>
      <p:sp>
        <p:nvSpPr>
          <p:cNvPr id="7" name="Text Placeholder 6"/>
          <p:cNvSpPr>
            <a:spLocks noGrp="1"/>
          </p:cNvSpPr>
          <p:nvPr>
            <p:ph type="body" sz="quarter" idx="26"/>
          </p:nvPr>
        </p:nvSpPr>
        <p:spPr>
          <a:xfrm>
            <a:off x="579119" y="2480073"/>
            <a:ext cx="1554481" cy="377428"/>
          </a:xfrm>
        </p:spPr>
        <p:txBody>
          <a:bodyPr>
            <a:normAutofit/>
          </a:bodyPr>
          <a:lstStyle>
            <a:lvl1pPr marL="0" indent="0">
              <a:spcBef>
                <a:spcPts val="0"/>
              </a:spcBef>
              <a:buFontTx/>
              <a:buNone/>
              <a:defRPr sz="1050">
                <a:latin typeface="PT Sans Narrow" pitchFamily="34" charset="0"/>
              </a:defRPr>
            </a:lvl1pPr>
            <a:lvl2pPr>
              <a:defRPr>
                <a:latin typeface="PT Sans Narrow" pitchFamily="34" charset="0"/>
              </a:defRPr>
            </a:lvl2pPr>
            <a:lvl3pPr>
              <a:defRPr>
                <a:latin typeface="PT Sans Narrow" pitchFamily="34" charset="0"/>
              </a:defRPr>
            </a:lvl3pPr>
            <a:lvl4pPr>
              <a:defRPr>
                <a:latin typeface="PT Sans Narrow" pitchFamily="34" charset="0"/>
              </a:defRPr>
            </a:lvl4pPr>
            <a:lvl5pPr>
              <a:defRPr>
                <a:latin typeface="PT Sans Narrow" pitchFamily="34" charset="0"/>
              </a:defRPr>
            </a:lvl5pPr>
          </a:lstStyle>
          <a:p>
            <a:pPr lvl="0"/>
            <a:r>
              <a:rPr lang="en-US"/>
              <a:t>Click to edit Master text styles</a:t>
            </a:r>
          </a:p>
        </p:txBody>
      </p:sp>
      <p:sp>
        <p:nvSpPr>
          <p:cNvPr id="32" name="Text Placeholder 6"/>
          <p:cNvSpPr>
            <a:spLocks noGrp="1"/>
          </p:cNvSpPr>
          <p:nvPr>
            <p:ph type="body" sz="quarter" idx="27"/>
          </p:nvPr>
        </p:nvSpPr>
        <p:spPr>
          <a:xfrm>
            <a:off x="2712720" y="2480073"/>
            <a:ext cx="1554481" cy="377428"/>
          </a:xfrm>
        </p:spPr>
        <p:txBody>
          <a:bodyPr>
            <a:normAutofit/>
          </a:bodyPr>
          <a:lstStyle>
            <a:lvl1pPr marL="0" indent="0">
              <a:spcBef>
                <a:spcPts val="0"/>
              </a:spcBef>
              <a:buFontTx/>
              <a:buNone/>
              <a:defRPr sz="1050">
                <a:latin typeface="PT Sans Narrow" pitchFamily="34" charset="0"/>
              </a:defRPr>
            </a:lvl1pPr>
            <a:lvl2pPr>
              <a:defRPr>
                <a:latin typeface="PT Sans Narrow" pitchFamily="34" charset="0"/>
              </a:defRPr>
            </a:lvl2pPr>
            <a:lvl3pPr>
              <a:defRPr>
                <a:latin typeface="PT Sans Narrow" pitchFamily="34" charset="0"/>
              </a:defRPr>
            </a:lvl3pPr>
            <a:lvl4pPr>
              <a:defRPr>
                <a:latin typeface="PT Sans Narrow" pitchFamily="34" charset="0"/>
              </a:defRPr>
            </a:lvl4pPr>
            <a:lvl5pPr>
              <a:defRPr>
                <a:latin typeface="PT Sans Narrow" pitchFamily="34" charset="0"/>
              </a:defRPr>
            </a:lvl5pPr>
          </a:lstStyle>
          <a:p>
            <a:pPr lvl="0"/>
            <a:r>
              <a:rPr lang="en-US"/>
              <a:t>Click to edit Master text styles</a:t>
            </a:r>
          </a:p>
        </p:txBody>
      </p:sp>
      <p:sp>
        <p:nvSpPr>
          <p:cNvPr id="34" name="Text Placeholder 6"/>
          <p:cNvSpPr>
            <a:spLocks noGrp="1"/>
          </p:cNvSpPr>
          <p:nvPr>
            <p:ph type="body" sz="quarter" idx="28"/>
          </p:nvPr>
        </p:nvSpPr>
        <p:spPr>
          <a:xfrm>
            <a:off x="4846319" y="2480073"/>
            <a:ext cx="1554481" cy="377428"/>
          </a:xfrm>
        </p:spPr>
        <p:txBody>
          <a:bodyPr>
            <a:normAutofit/>
          </a:bodyPr>
          <a:lstStyle>
            <a:lvl1pPr marL="0" indent="0">
              <a:spcBef>
                <a:spcPts val="0"/>
              </a:spcBef>
              <a:buFontTx/>
              <a:buNone/>
              <a:defRPr sz="1050">
                <a:latin typeface="PT Sans Narrow" pitchFamily="34" charset="0"/>
              </a:defRPr>
            </a:lvl1pPr>
            <a:lvl2pPr>
              <a:defRPr>
                <a:latin typeface="PT Sans Narrow" pitchFamily="34" charset="0"/>
              </a:defRPr>
            </a:lvl2pPr>
            <a:lvl3pPr>
              <a:defRPr>
                <a:latin typeface="PT Sans Narrow" pitchFamily="34" charset="0"/>
              </a:defRPr>
            </a:lvl3pPr>
            <a:lvl4pPr>
              <a:defRPr>
                <a:latin typeface="PT Sans Narrow" pitchFamily="34" charset="0"/>
              </a:defRPr>
            </a:lvl4pPr>
            <a:lvl5pPr>
              <a:defRPr>
                <a:latin typeface="PT Sans Narrow" pitchFamily="34" charset="0"/>
              </a:defRPr>
            </a:lvl5pPr>
          </a:lstStyle>
          <a:p>
            <a:pPr lvl="0"/>
            <a:r>
              <a:rPr lang="en-US"/>
              <a:t>Click to edit Master text styles</a:t>
            </a:r>
          </a:p>
        </p:txBody>
      </p:sp>
      <p:sp>
        <p:nvSpPr>
          <p:cNvPr id="36" name="Text Placeholder 6"/>
          <p:cNvSpPr>
            <a:spLocks noGrp="1"/>
          </p:cNvSpPr>
          <p:nvPr>
            <p:ph type="body" sz="quarter" idx="29"/>
          </p:nvPr>
        </p:nvSpPr>
        <p:spPr>
          <a:xfrm>
            <a:off x="6987856" y="2480073"/>
            <a:ext cx="1554481" cy="377428"/>
          </a:xfrm>
        </p:spPr>
        <p:txBody>
          <a:bodyPr>
            <a:normAutofit/>
          </a:bodyPr>
          <a:lstStyle>
            <a:lvl1pPr marL="0" indent="0">
              <a:spcBef>
                <a:spcPts val="0"/>
              </a:spcBef>
              <a:buFontTx/>
              <a:buNone/>
              <a:defRPr sz="1050">
                <a:latin typeface="PT Sans Narrow" pitchFamily="34" charset="0"/>
              </a:defRPr>
            </a:lvl1pPr>
            <a:lvl2pPr>
              <a:defRPr>
                <a:latin typeface="PT Sans Narrow" pitchFamily="34" charset="0"/>
              </a:defRPr>
            </a:lvl2pPr>
            <a:lvl3pPr>
              <a:defRPr>
                <a:latin typeface="PT Sans Narrow" pitchFamily="34" charset="0"/>
              </a:defRPr>
            </a:lvl3pPr>
            <a:lvl4pPr>
              <a:defRPr>
                <a:latin typeface="PT Sans Narrow" pitchFamily="34" charset="0"/>
              </a:defRPr>
            </a:lvl4pPr>
            <a:lvl5pPr>
              <a:defRPr>
                <a:latin typeface="PT Sans Narrow" pitchFamily="34" charset="0"/>
              </a:defRPr>
            </a:lvl5pPr>
          </a:lstStyle>
          <a:p>
            <a:pPr lvl="0"/>
            <a:r>
              <a:rPr lang="en-US"/>
              <a:t>Click to edit Master text styles</a:t>
            </a:r>
          </a:p>
        </p:txBody>
      </p:sp>
      <p:sp>
        <p:nvSpPr>
          <p:cNvPr id="23" name="Slide Number Placeholder 29"/>
          <p:cNvSpPr>
            <a:spLocks noGrp="1"/>
          </p:cNvSpPr>
          <p:nvPr>
            <p:ph type="sldNum" sz="quarter" idx="30"/>
          </p:nvPr>
        </p:nvSpPr>
        <p:spPr/>
        <p:txBody>
          <a:bodyPr/>
          <a:lstStyle>
            <a:lvl1pPr algn="r">
              <a:defRPr/>
            </a:lvl1pPr>
          </a:lstStyle>
          <a:p>
            <a:pPr>
              <a:defRPr/>
            </a:pPr>
            <a:fld id="{2A872975-D90A-0043-81BD-056C37438CE6}" type="slidenum">
              <a:rPr lang="en-JM"/>
              <a:pPr>
                <a:defRPr/>
              </a:pPr>
              <a:t>‹#›</a:t>
            </a:fld>
            <a:endParaRPr lang="en-JM"/>
          </a:p>
        </p:txBody>
      </p:sp>
    </p:spTree>
    <p:extLst>
      <p:ext uri="{BB962C8B-B14F-4D97-AF65-F5344CB8AC3E}">
        <p14:creationId xmlns:p14="http://schemas.microsoft.com/office/powerpoint/2010/main" val="3227163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7" name="Content Placeholder 6"/>
          <p:cNvSpPr>
            <a:spLocks noGrp="1"/>
          </p:cNvSpPr>
          <p:nvPr>
            <p:ph sz="quarter" idx="13"/>
          </p:nvPr>
        </p:nvSpPr>
        <p:spPr>
          <a:xfrm>
            <a:off x="1524000" y="1200150"/>
            <a:ext cx="6172200" cy="6286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2" name="Content Placeholder 6"/>
          <p:cNvSpPr>
            <a:spLocks noGrp="1"/>
          </p:cNvSpPr>
          <p:nvPr>
            <p:ph sz="quarter" idx="14"/>
          </p:nvPr>
        </p:nvSpPr>
        <p:spPr>
          <a:xfrm>
            <a:off x="1524000" y="2000250"/>
            <a:ext cx="6172200" cy="6286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3" name="Content Placeholder 6"/>
          <p:cNvSpPr>
            <a:spLocks noGrp="1"/>
          </p:cNvSpPr>
          <p:nvPr>
            <p:ph sz="quarter" idx="15"/>
          </p:nvPr>
        </p:nvSpPr>
        <p:spPr>
          <a:xfrm>
            <a:off x="1524000" y="2800350"/>
            <a:ext cx="6172200" cy="6286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14" name="Content Placeholder 6"/>
          <p:cNvSpPr>
            <a:spLocks noGrp="1"/>
          </p:cNvSpPr>
          <p:nvPr>
            <p:ph sz="quarter" idx="16"/>
          </p:nvPr>
        </p:nvSpPr>
        <p:spPr>
          <a:xfrm>
            <a:off x="1524000" y="3543300"/>
            <a:ext cx="6172200" cy="628650"/>
          </a:xfrm>
        </p:spPr>
        <p:txBody>
          <a:bodyPr>
            <a:noAutofit/>
          </a:bodyPr>
          <a:lstStyle>
            <a:lvl1pPr>
              <a:buNone/>
              <a:defRPr sz="1200"/>
            </a:lvl1pPr>
            <a:lvl2pPr>
              <a:defRPr sz="1200"/>
            </a:lvl2pPr>
            <a:lvl3pPr>
              <a:defRPr sz="1200"/>
            </a:lvl3pPr>
            <a:lvl4pPr>
              <a:defRPr sz="1200"/>
            </a:lvl4pPr>
            <a:lvl5pPr>
              <a:defRPr sz="1200"/>
            </a:lvl5pPr>
          </a:lstStyle>
          <a:p>
            <a:pPr lvl="0"/>
            <a:r>
              <a:rPr lang="en-US"/>
              <a:t>Click to edit Master text styles</a:t>
            </a:r>
          </a:p>
        </p:txBody>
      </p:sp>
      <p:sp>
        <p:nvSpPr>
          <p:cNvPr id="8" name="Slide Number Placeholder 5"/>
          <p:cNvSpPr>
            <a:spLocks noGrp="1"/>
          </p:cNvSpPr>
          <p:nvPr>
            <p:ph type="sldNum" sz="quarter" idx="17"/>
          </p:nvPr>
        </p:nvSpPr>
        <p:spPr/>
        <p:txBody>
          <a:bodyPr/>
          <a:lstStyle>
            <a:lvl1pPr>
              <a:defRPr/>
            </a:lvl1pPr>
          </a:lstStyle>
          <a:p>
            <a:pPr>
              <a:defRPr/>
            </a:pPr>
            <a:fld id="{1DBB93B5-6ED2-564D-BE37-D97899E09284}" type="slidenum">
              <a:rPr lang="en-JM"/>
              <a:pPr>
                <a:defRPr/>
              </a:pPr>
              <a:t>‹#›</a:t>
            </a:fld>
            <a:endParaRPr lang="en-JM"/>
          </a:p>
        </p:txBody>
      </p:sp>
    </p:spTree>
    <p:extLst>
      <p:ext uri="{BB962C8B-B14F-4D97-AF65-F5344CB8AC3E}">
        <p14:creationId xmlns:p14="http://schemas.microsoft.com/office/powerpoint/2010/main" val="416195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bg>
      <p:bgPr>
        <a:gradFill flip="none" rotWithShape="1">
          <a:gsLst>
            <a:gs pos="0">
              <a:srgbClr val="034EA2"/>
            </a:gs>
            <a:gs pos="100000">
              <a:srgbClr val="43A5DC"/>
            </a:gs>
          </a:gsLst>
          <a:lin ang="0" scaled="1"/>
          <a:tileRect/>
        </a:gra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333626" y="4875610"/>
            <a:ext cx="184731" cy="300082"/>
          </a:xfrm>
          <a:prstGeom prst="rect">
            <a:avLst/>
          </a:prstGeom>
          <a:noFill/>
          <a:ln>
            <a:noFill/>
          </a:ln>
          <a:extLst/>
        </p:spPr>
        <p:txBody>
          <a:bodyPr wrap="none">
            <a:spAutoFit/>
          </a:bodyPr>
          <a:lstStyle>
            <a:lvl1pPr eaLnBrk="0" hangingPunct="0">
              <a:defRPr sz="2400">
                <a:solidFill>
                  <a:schemeClr val="tx1"/>
                </a:solidFill>
                <a:latin typeface="Calibri" charset="0"/>
                <a:ea typeface="Geneva" charset="0"/>
                <a:cs typeface="Geneva" charset="0"/>
              </a:defRPr>
            </a:lvl1pPr>
            <a:lvl2pPr marL="742950" indent="-285750" eaLnBrk="0" hangingPunct="0">
              <a:defRPr sz="2400">
                <a:solidFill>
                  <a:schemeClr val="tx1"/>
                </a:solidFill>
                <a:latin typeface="Calibri" charset="0"/>
                <a:ea typeface="Geneva" charset="0"/>
              </a:defRPr>
            </a:lvl2pPr>
            <a:lvl3pPr marL="1143000" indent="-228600" eaLnBrk="0" hangingPunct="0">
              <a:defRPr sz="2400">
                <a:solidFill>
                  <a:schemeClr val="tx1"/>
                </a:solidFill>
                <a:latin typeface="Calibri" charset="0"/>
                <a:ea typeface="Geneva" charset="0"/>
              </a:defRPr>
            </a:lvl3pPr>
            <a:lvl4pPr marL="1600200" indent="-228600" eaLnBrk="0" hangingPunct="0">
              <a:defRPr sz="2400">
                <a:solidFill>
                  <a:schemeClr val="tx1"/>
                </a:solidFill>
                <a:latin typeface="Calibri" charset="0"/>
                <a:ea typeface="Geneva" charset="0"/>
              </a:defRPr>
            </a:lvl4pPr>
            <a:lvl5pPr marL="2057400" indent="-228600" eaLnBrk="0" hangingPunct="0">
              <a:defRPr sz="2400">
                <a:solidFill>
                  <a:schemeClr val="tx1"/>
                </a:solidFill>
                <a:latin typeface="Calibri" charset="0"/>
                <a:ea typeface="Geneva" charset="0"/>
              </a:defRPr>
            </a:lvl5pPr>
            <a:lvl6pPr marL="2514600" indent="-228600" eaLnBrk="0" fontAlgn="base" hangingPunct="0">
              <a:spcBef>
                <a:spcPct val="0"/>
              </a:spcBef>
              <a:spcAft>
                <a:spcPct val="0"/>
              </a:spcAft>
              <a:defRPr sz="2400">
                <a:solidFill>
                  <a:schemeClr val="tx1"/>
                </a:solidFill>
                <a:latin typeface="Calibri" charset="0"/>
                <a:ea typeface="Geneva" charset="0"/>
              </a:defRPr>
            </a:lvl6pPr>
            <a:lvl7pPr marL="2971800" indent="-228600" eaLnBrk="0" fontAlgn="base" hangingPunct="0">
              <a:spcBef>
                <a:spcPct val="0"/>
              </a:spcBef>
              <a:spcAft>
                <a:spcPct val="0"/>
              </a:spcAft>
              <a:defRPr sz="2400">
                <a:solidFill>
                  <a:schemeClr val="tx1"/>
                </a:solidFill>
                <a:latin typeface="Calibri" charset="0"/>
                <a:ea typeface="Geneva" charset="0"/>
              </a:defRPr>
            </a:lvl7pPr>
            <a:lvl8pPr marL="3429000" indent="-228600" eaLnBrk="0" fontAlgn="base" hangingPunct="0">
              <a:spcBef>
                <a:spcPct val="0"/>
              </a:spcBef>
              <a:spcAft>
                <a:spcPct val="0"/>
              </a:spcAft>
              <a:defRPr sz="2400">
                <a:solidFill>
                  <a:schemeClr val="tx1"/>
                </a:solidFill>
                <a:latin typeface="Calibri" charset="0"/>
                <a:ea typeface="Geneva" charset="0"/>
              </a:defRPr>
            </a:lvl8pPr>
            <a:lvl9pPr marL="3886200" indent="-228600" eaLnBrk="0" fontAlgn="base" hangingPunct="0">
              <a:spcBef>
                <a:spcPct val="0"/>
              </a:spcBef>
              <a:spcAft>
                <a:spcPct val="0"/>
              </a:spcAft>
              <a:defRPr sz="2400">
                <a:solidFill>
                  <a:schemeClr val="tx1"/>
                </a:solidFill>
                <a:latin typeface="Calibri" charset="0"/>
                <a:ea typeface="Geneva" charset="0"/>
              </a:defRPr>
            </a:lvl9pPr>
          </a:lstStyle>
          <a:p>
            <a:pPr eaLnBrk="1" hangingPunct="1">
              <a:defRPr/>
            </a:pPr>
            <a:endParaRPr lang="en-US" sz="1350" dirty="0"/>
          </a:p>
        </p:txBody>
      </p:sp>
      <p:sp>
        <p:nvSpPr>
          <p:cNvPr id="4" name="Slide Number Placeholder 5"/>
          <p:cNvSpPr>
            <a:spLocks noGrp="1"/>
          </p:cNvSpPr>
          <p:nvPr>
            <p:ph type="sldNum" sz="quarter" idx="4"/>
          </p:nvPr>
        </p:nvSpPr>
        <p:spPr>
          <a:xfrm>
            <a:off x="414334" y="4794305"/>
            <a:ext cx="585788"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750" b="1">
                <a:solidFill>
                  <a:schemeClr val="bg1"/>
                </a:solidFill>
                <a:latin typeface="Calibri"/>
                <a:cs typeface="Calibri"/>
              </a:defRPr>
            </a:lvl1pPr>
          </a:lstStyle>
          <a:p>
            <a:pPr>
              <a:defRPr/>
            </a:pPr>
            <a:fld id="{E75F1EF3-237E-48DF-B391-12947B3935DC}" type="slidenum">
              <a:rPr lang="en-JM" smtClean="0"/>
              <a:pPr>
                <a:defRPr/>
              </a:pPr>
              <a:t>‹#›</a:t>
            </a:fld>
            <a:endParaRPr lang="en-JM" dirty="0"/>
          </a:p>
        </p:txBody>
      </p:sp>
      <p:sp>
        <p:nvSpPr>
          <p:cNvPr id="10" name="Title 1"/>
          <p:cNvSpPr>
            <a:spLocks noGrp="1"/>
          </p:cNvSpPr>
          <p:nvPr>
            <p:ph type="ctrTitle"/>
          </p:nvPr>
        </p:nvSpPr>
        <p:spPr>
          <a:xfrm>
            <a:off x="388840" y="84097"/>
            <a:ext cx="7772400" cy="518876"/>
          </a:xfrm>
        </p:spPr>
        <p:txBody>
          <a:bodyPr/>
          <a:lstStyle>
            <a:lvl1pPr>
              <a:defRPr sz="2700">
                <a:solidFill>
                  <a:schemeClr val="bg1"/>
                </a:solidFill>
              </a:defRPr>
            </a:lvl1pPr>
          </a:lstStyle>
          <a:p>
            <a:r>
              <a:rPr lang="en-US"/>
              <a:t>Click to edit Master title style</a:t>
            </a:r>
            <a:endParaRPr lang="en-JM" dirty="0"/>
          </a:p>
        </p:txBody>
      </p:sp>
      <p:sp>
        <p:nvSpPr>
          <p:cNvPr id="8" name="Text Placeholder 2"/>
          <p:cNvSpPr>
            <a:spLocks noGrp="1"/>
          </p:cNvSpPr>
          <p:nvPr>
            <p:ph idx="1"/>
          </p:nvPr>
        </p:nvSpPr>
        <p:spPr bwMode="auto">
          <a:xfrm>
            <a:off x="457200" y="1028701"/>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500">
                <a:solidFill>
                  <a:srgbClr val="FFFFFF"/>
                </a:solidFill>
                <a:latin typeface="Calibri"/>
                <a:cs typeface="Calibri"/>
              </a:defRPr>
            </a:lvl1pPr>
            <a:lvl2pPr>
              <a:defRPr sz="1500">
                <a:solidFill>
                  <a:srgbClr val="FFFFFF"/>
                </a:solidFill>
                <a:latin typeface="Calibri"/>
                <a:cs typeface="Calibri"/>
              </a:defRPr>
            </a:lvl2pPr>
            <a:lvl3pPr>
              <a:defRPr sz="1500">
                <a:solidFill>
                  <a:srgbClr val="FFFFFF"/>
                </a:solidFill>
                <a:latin typeface="Calibri"/>
                <a:cs typeface="Calibri"/>
              </a:defRPr>
            </a:lvl3pPr>
            <a:lvl4pPr>
              <a:defRPr sz="1500">
                <a:solidFill>
                  <a:srgbClr val="FFFFFF"/>
                </a:solidFill>
                <a:latin typeface="Calibri"/>
                <a:cs typeface="Calibri"/>
              </a:defRPr>
            </a:lvl4pPr>
            <a:lvl5pPr>
              <a:defRPr sz="1500">
                <a:solidFill>
                  <a:srgbClr val="FFFFFF"/>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pic>
        <p:nvPicPr>
          <p:cNvPr id="12" name="Picture 11" descr="tlc-white.png"/>
          <p:cNvPicPr>
            <a:picLocks noChangeAspect="1"/>
          </p:cNvPicPr>
          <p:nvPr userDrawn="1"/>
        </p:nvPicPr>
        <p:blipFill>
          <a:blip r:embed="rId2"/>
          <a:stretch>
            <a:fillRect/>
          </a:stretch>
        </p:blipFill>
        <p:spPr>
          <a:xfrm>
            <a:off x="7366093" y="4482739"/>
            <a:ext cx="1437979" cy="478409"/>
          </a:xfrm>
          <a:prstGeom prst="rect">
            <a:avLst/>
          </a:prstGeom>
        </p:spPr>
      </p:pic>
    </p:spTree>
    <p:extLst>
      <p:ext uri="{BB962C8B-B14F-4D97-AF65-F5344CB8AC3E}">
        <p14:creationId xmlns:p14="http://schemas.microsoft.com/office/powerpoint/2010/main" val="3310853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t>Click to edit Master title style</a:t>
            </a:r>
            <a:endParaRPr lang="en-JM"/>
          </a:p>
        </p:txBody>
      </p:sp>
      <p:sp>
        <p:nvSpPr>
          <p:cNvPr id="3" name="Slide Number Placeholder 5"/>
          <p:cNvSpPr>
            <a:spLocks noGrp="1"/>
          </p:cNvSpPr>
          <p:nvPr>
            <p:ph type="sldNum" sz="quarter" idx="10"/>
          </p:nvPr>
        </p:nvSpPr>
        <p:spPr/>
        <p:txBody>
          <a:bodyPr/>
          <a:lstStyle>
            <a:lvl1pPr>
              <a:defRPr/>
            </a:lvl1pPr>
          </a:lstStyle>
          <a:p>
            <a:pPr>
              <a:defRPr/>
            </a:pPr>
            <a:fld id="{415202E7-A655-E342-9AFA-FFF3A03B945D}" type="slidenum">
              <a:rPr lang="en-JM"/>
              <a:pPr>
                <a:defRPr/>
              </a:pPr>
              <a:t>‹#›</a:t>
            </a:fld>
            <a:endParaRPr lang="en-JM"/>
          </a:p>
        </p:txBody>
      </p:sp>
    </p:spTree>
    <p:extLst>
      <p:ext uri="{BB962C8B-B14F-4D97-AF65-F5344CB8AC3E}">
        <p14:creationId xmlns:p14="http://schemas.microsoft.com/office/powerpoint/2010/main" val="276067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Slide Number Placeholder 5"/>
          <p:cNvSpPr>
            <a:spLocks noGrp="1"/>
          </p:cNvSpPr>
          <p:nvPr>
            <p:ph type="sldNum" sz="quarter" idx="10"/>
          </p:nvPr>
        </p:nvSpPr>
        <p:spPr/>
        <p:txBody>
          <a:bodyPr/>
          <a:lstStyle>
            <a:lvl1pPr>
              <a:defRPr/>
            </a:lvl1pPr>
          </a:lstStyle>
          <a:p>
            <a:pPr>
              <a:defRPr/>
            </a:pPr>
            <a:fld id="{F3DFA96A-5B9A-154A-81BC-8E9AF0F7AADA}" type="slidenum">
              <a:rPr lang="en-JM"/>
              <a:pPr>
                <a:defRPr/>
              </a:pPr>
              <a:t>‹#›</a:t>
            </a:fld>
            <a:endParaRPr lang="en-JM"/>
          </a:p>
        </p:txBody>
      </p:sp>
    </p:spTree>
    <p:extLst>
      <p:ext uri="{BB962C8B-B14F-4D97-AF65-F5344CB8AC3E}">
        <p14:creationId xmlns:p14="http://schemas.microsoft.com/office/powerpoint/2010/main" val="24712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15940-0321-0843-91BF-8D4FC840AA60}" type="datetime1">
              <a:rPr lang="en-AU" smtClean="0"/>
              <a:t>28/2/18</a:t>
            </a:fld>
            <a:endParaRPr lang="en-US"/>
          </a:p>
        </p:txBody>
      </p:sp>
      <p:sp>
        <p:nvSpPr>
          <p:cNvPr id="5" name="Footer Placeholder 4"/>
          <p:cNvSpPr>
            <a:spLocks noGrp="1"/>
          </p:cNvSpPr>
          <p:nvPr>
            <p:ph type="ftr" sz="quarter" idx="11"/>
          </p:nvPr>
        </p:nvSpPr>
        <p:spPr/>
        <p:txBody>
          <a:bodyPr/>
          <a:lstStyle/>
          <a:p>
            <a:r>
              <a:rPr lang="en-US"/>
              <a:t>Copyright © 2018 Stagira Consulting Pty Ltd  All rights reserved 
</a:t>
            </a:r>
          </a:p>
        </p:txBody>
      </p:sp>
      <p:sp>
        <p:nvSpPr>
          <p:cNvPr id="6" name="Slide Number Placeholder 5"/>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309747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BF495-1B64-FC47-AD23-1F2F4CD7E3A7}" type="datetime1">
              <a:rPr lang="en-AU" smtClean="0"/>
              <a:t>28/2/18</a:t>
            </a:fld>
            <a:endParaRPr lang="en-US"/>
          </a:p>
        </p:txBody>
      </p:sp>
      <p:sp>
        <p:nvSpPr>
          <p:cNvPr id="5" name="Footer Placeholder 4"/>
          <p:cNvSpPr>
            <a:spLocks noGrp="1"/>
          </p:cNvSpPr>
          <p:nvPr>
            <p:ph type="ftr" sz="quarter" idx="11"/>
          </p:nvPr>
        </p:nvSpPr>
        <p:spPr/>
        <p:txBody>
          <a:bodyPr/>
          <a:lstStyle/>
          <a:p>
            <a:r>
              <a:rPr lang="en-US"/>
              <a:t>Copyright © 2018 Stagira Consulting Pty Ltd  All rights reserved 
</a:t>
            </a:r>
          </a:p>
        </p:txBody>
      </p:sp>
      <p:sp>
        <p:nvSpPr>
          <p:cNvPr id="6" name="Slide Number Placeholder 5"/>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392108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C67763-933F-6C43-9393-781B07FAAFAB}" type="datetime1">
              <a:rPr lang="en-AU" smtClean="0"/>
              <a:t>28/2/18</a:t>
            </a:fld>
            <a:endParaRPr lang="en-US"/>
          </a:p>
        </p:txBody>
      </p:sp>
      <p:sp>
        <p:nvSpPr>
          <p:cNvPr id="5" name="Footer Placeholder 4"/>
          <p:cNvSpPr>
            <a:spLocks noGrp="1"/>
          </p:cNvSpPr>
          <p:nvPr>
            <p:ph type="ftr" sz="quarter" idx="11"/>
          </p:nvPr>
        </p:nvSpPr>
        <p:spPr/>
        <p:txBody>
          <a:bodyPr/>
          <a:lstStyle/>
          <a:p>
            <a:r>
              <a:rPr lang="en-US"/>
              <a:t>Copyright © 2018 Stagira Consulting Pty Ltd  All rights reserved 
</a:t>
            </a:r>
          </a:p>
        </p:txBody>
      </p:sp>
      <p:sp>
        <p:nvSpPr>
          <p:cNvPr id="6" name="Slide Number Placeholder 5"/>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1744185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C36FA0-2C1A-464F-9DBD-12EFFAD3A2B4}" type="datetime1">
              <a:rPr lang="en-AU" smtClean="0"/>
              <a:t>28/2/18</a:t>
            </a:fld>
            <a:endParaRPr lang="en-US"/>
          </a:p>
        </p:txBody>
      </p:sp>
      <p:sp>
        <p:nvSpPr>
          <p:cNvPr id="6" name="Footer Placeholder 5"/>
          <p:cNvSpPr>
            <a:spLocks noGrp="1"/>
          </p:cNvSpPr>
          <p:nvPr>
            <p:ph type="ftr" sz="quarter" idx="11"/>
          </p:nvPr>
        </p:nvSpPr>
        <p:spPr/>
        <p:txBody>
          <a:bodyPr/>
          <a:lstStyle/>
          <a:p>
            <a:r>
              <a:rPr lang="en-US"/>
              <a:t>Copyright © 2018 Stagira Consulting Pty Ltd  All rights reserved 
</a:t>
            </a:r>
          </a:p>
        </p:txBody>
      </p:sp>
      <p:sp>
        <p:nvSpPr>
          <p:cNvPr id="7" name="Slide Number Placeholder 6"/>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1769517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23EAB5-FC25-5049-AB0D-D9B53B62200B}" type="datetime1">
              <a:rPr lang="en-AU" smtClean="0"/>
              <a:t>28/2/18</a:t>
            </a:fld>
            <a:endParaRPr lang="en-US"/>
          </a:p>
        </p:txBody>
      </p:sp>
      <p:sp>
        <p:nvSpPr>
          <p:cNvPr id="8" name="Footer Placeholder 7"/>
          <p:cNvSpPr>
            <a:spLocks noGrp="1"/>
          </p:cNvSpPr>
          <p:nvPr>
            <p:ph type="ftr" sz="quarter" idx="11"/>
          </p:nvPr>
        </p:nvSpPr>
        <p:spPr/>
        <p:txBody>
          <a:bodyPr/>
          <a:lstStyle/>
          <a:p>
            <a:r>
              <a:rPr lang="en-US"/>
              <a:t>Copyright © 2018 Stagira Consulting Pty Ltd  All rights reserved 
</a:t>
            </a:r>
          </a:p>
        </p:txBody>
      </p:sp>
      <p:sp>
        <p:nvSpPr>
          <p:cNvPr id="9" name="Slide Number Placeholder 8"/>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3828604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053B35-3761-544B-85A9-5461DE821C6C}" type="datetime1">
              <a:rPr lang="en-AU" smtClean="0"/>
              <a:t>28/2/18</a:t>
            </a:fld>
            <a:endParaRPr lang="en-US"/>
          </a:p>
        </p:txBody>
      </p:sp>
      <p:sp>
        <p:nvSpPr>
          <p:cNvPr id="4" name="Footer Placeholder 3"/>
          <p:cNvSpPr>
            <a:spLocks noGrp="1"/>
          </p:cNvSpPr>
          <p:nvPr>
            <p:ph type="ftr" sz="quarter" idx="11"/>
          </p:nvPr>
        </p:nvSpPr>
        <p:spPr/>
        <p:txBody>
          <a:bodyPr/>
          <a:lstStyle/>
          <a:p>
            <a:r>
              <a:rPr lang="en-US"/>
              <a:t>Copyright © 2018 Stagira Consulting Pty Ltd  All rights reserved 
</a:t>
            </a:r>
          </a:p>
        </p:txBody>
      </p:sp>
      <p:sp>
        <p:nvSpPr>
          <p:cNvPr id="5" name="Slide Number Placeholder 4"/>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14037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173CE-9452-0A48-9E8C-FB3BDF3478F1}" type="datetime1">
              <a:rPr lang="en-AU" smtClean="0"/>
              <a:t>28/2/18</a:t>
            </a:fld>
            <a:endParaRPr lang="en-US"/>
          </a:p>
        </p:txBody>
      </p:sp>
      <p:sp>
        <p:nvSpPr>
          <p:cNvPr id="3" name="Footer Placeholder 2"/>
          <p:cNvSpPr>
            <a:spLocks noGrp="1"/>
          </p:cNvSpPr>
          <p:nvPr>
            <p:ph type="ftr" sz="quarter" idx="11"/>
          </p:nvPr>
        </p:nvSpPr>
        <p:spPr/>
        <p:txBody>
          <a:bodyPr/>
          <a:lstStyle/>
          <a:p>
            <a:r>
              <a:rPr lang="en-US"/>
              <a:t>Copyright © 2018 Stagira Consulting Pty Ltd  All rights reserved 
</a:t>
            </a:r>
          </a:p>
        </p:txBody>
      </p:sp>
      <p:sp>
        <p:nvSpPr>
          <p:cNvPr id="4" name="Slide Number Placeholder 3"/>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1282545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25E67C-04C3-9C45-8DF4-B435240FEBFC}" type="datetime1">
              <a:rPr lang="en-AU" smtClean="0"/>
              <a:t>28/2/18</a:t>
            </a:fld>
            <a:endParaRPr lang="en-US"/>
          </a:p>
        </p:txBody>
      </p:sp>
      <p:sp>
        <p:nvSpPr>
          <p:cNvPr id="6" name="Footer Placeholder 5"/>
          <p:cNvSpPr>
            <a:spLocks noGrp="1"/>
          </p:cNvSpPr>
          <p:nvPr>
            <p:ph type="ftr" sz="quarter" idx="11"/>
          </p:nvPr>
        </p:nvSpPr>
        <p:spPr/>
        <p:txBody>
          <a:bodyPr/>
          <a:lstStyle/>
          <a:p>
            <a:r>
              <a:rPr lang="en-US"/>
              <a:t>Copyright © 2018 Stagira Consulting Pty Ltd  All rights reserved 
</a:t>
            </a:r>
          </a:p>
        </p:txBody>
      </p:sp>
      <p:sp>
        <p:nvSpPr>
          <p:cNvPr id="7" name="Slide Number Placeholder 6"/>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373783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lank">
    <p:bg>
      <p:bgPr>
        <a:gradFill flip="none" rotWithShape="1">
          <a:gsLst>
            <a:gs pos="0">
              <a:srgbClr val="034EA2"/>
            </a:gs>
            <a:gs pos="100000">
              <a:srgbClr val="43A5DC"/>
            </a:gs>
          </a:gsLst>
          <a:lin ang="0" scaled="1"/>
          <a:tileRect/>
        </a:gra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333626" y="4875610"/>
            <a:ext cx="184731" cy="300082"/>
          </a:xfrm>
          <a:prstGeom prst="rect">
            <a:avLst/>
          </a:prstGeom>
          <a:noFill/>
          <a:ln>
            <a:noFill/>
          </a:ln>
          <a:extLst/>
        </p:spPr>
        <p:txBody>
          <a:bodyPr wrap="none">
            <a:spAutoFit/>
          </a:bodyPr>
          <a:lstStyle>
            <a:lvl1pPr eaLnBrk="0" hangingPunct="0">
              <a:defRPr sz="2400">
                <a:solidFill>
                  <a:schemeClr val="tx1"/>
                </a:solidFill>
                <a:latin typeface="Calibri" charset="0"/>
                <a:ea typeface="Geneva" charset="0"/>
                <a:cs typeface="Geneva" charset="0"/>
              </a:defRPr>
            </a:lvl1pPr>
            <a:lvl2pPr marL="742950" indent="-285750" eaLnBrk="0" hangingPunct="0">
              <a:defRPr sz="2400">
                <a:solidFill>
                  <a:schemeClr val="tx1"/>
                </a:solidFill>
                <a:latin typeface="Calibri" charset="0"/>
                <a:ea typeface="Geneva" charset="0"/>
              </a:defRPr>
            </a:lvl2pPr>
            <a:lvl3pPr marL="1143000" indent="-228600" eaLnBrk="0" hangingPunct="0">
              <a:defRPr sz="2400">
                <a:solidFill>
                  <a:schemeClr val="tx1"/>
                </a:solidFill>
                <a:latin typeface="Calibri" charset="0"/>
                <a:ea typeface="Geneva" charset="0"/>
              </a:defRPr>
            </a:lvl3pPr>
            <a:lvl4pPr marL="1600200" indent="-228600" eaLnBrk="0" hangingPunct="0">
              <a:defRPr sz="2400">
                <a:solidFill>
                  <a:schemeClr val="tx1"/>
                </a:solidFill>
                <a:latin typeface="Calibri" charset="0"/>
                <a:ea typeface="Geneva" charset="0"/>
              </a:defRPr>
            </a:lvl4pPr>
            <a:lvl5pPr marL="2057400" indent="-228600" eaLnBrk="0" hangingPunct="0">
              <a:defRPr sz="2400">
                <a:solidFill>
                  <a:schemeClr val="tx1"/>
                </a:solidFill>
                <a:latin typeface="Calibri" charset="0"/>
                <a:ea typeface="Geneva" charset="0"/>
              </a:defRPr>
            </a:lvl5pPr>
            <a:lvl6pPr marL="2514600" indent="-228600" eaLnBrk="0" fontAlgn="base" hangingPunct="0">
              <a:spcBef>
                <a:spcPct val="0"/>
              </a:spcBef>
              <a:spcAft>
                <a:spcPct val="0"/>
              </a:spcAft>
              <a:defRPr sz="2400">
                <a:solidFill>
                  <a:schemeClr val="tx1"/>
                </a:solidFill>
                <a:latin typeface="Calibri" charset="0"/>
                <a:ea typeface="Geneva" charset="0"/>
              </a:defRPr>
            </a:lvl6pPr>
            <a:lvl7pPr marL="2971800" indent="-228600" eaLnBrk="0" fontAlgn="base" hangingPunct="0">
              <a:spcBef>
                <a:spcPct val="0"/>
              </a:spcBef>
              <a:spcAft>
                <a:spcPct val="0"/>
              </a:spcAft>
              <a:defRPr sz="2400">
                <a:solidFill>
                  <a:schemeClr val="tx1"/>
                </a:solidFill>
                <a:latin typeface="Calibri" charset="0"/>
                <a:ea typeface="Geneva" charset="0"/>
              </a:defRPr>
            </a:lvl7pPr>
            <a:lvl8pPr marL="3429000" indent="-228600" eaLnBrk="0" fontAlgn="base" hangingPunct="0">
              <a:spcBef>
                <a:spcPct val="0"/>
              </a:spcBef>
              <a:spcAft>
                <a:spcPct val="0"/>
              </a:spcAft>
              <a:defRPr sz="2400">
                <a:solidFill>
                  <a:schemeClr val="tx1"/>
                </a:solidFill>
                <a:latin typeface="Calibri" charset="0"/>
                <a:ea typeface="Geneva" charset="0"/>
              </a:defRPr>
            </a:lvl8pPr>
            <a:lvl9pPr marL="3886200" indent="-228600" eaLnBrk="0" fontAlgn="base" hangingPunct="0">
              <a:spcBef>
                <a:spcPct val="0"/>
              </a:spcBef>
              <a:spcAft>
                <a:spcPct val="0"/>
              </a:spcAft>
              <a:defRPr sz="2400">
                <a:solidFill>
                  <a:schemeClr val="tx1"/>
                </a:solidFill>
                <a:latin typeface="Calibri" charset="0"/>
                <a:ea typeface="Geneva" charset="0"/>
              </a:defRPr>
            </a:lvl9pPr>
          </a:lstStyle>
          <a:p>
            <a:pPr eaLnBrk="1" hangingPunct="1">
              <a:defRPr/>
            </a:pPr>
            <a:endParaRPr lang="en-US" sz="1350" dirty="0"/>
          </a:p>
        </p:txBody>
      </p:sp>
      <p:sp>
        <p:nvSpPr>
          <p:cNvPr id="8" name="Text Placeholder 2"/>
          <p:cNvSpPr>
            <a:spLocks noGrp="1"/>
          </p:cNvSpPr>
          <p:nvPr>
            <p:ph idx="1"/>
          </p:nvPr>
        </p:nvSpPr>
        <p:spPr bwMode="auto">
          <a:xfrm>
            <a:off x="457200" y="1028701"/>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500">
                <a:solidFill>
                  <a:srgbClr val="FFFFFF"/>
                </a:solidFill>
                <a:latin typeface="Calibri"/>
                <a:cs typeface="Calibri"/>
              </a:defRPr>
            </a:lvl1pPr>
            <a:lvl2pPr>
              <a:defRPr sz="1500">
                <a:solidFill>
                  <a:srgbClr val="FFFFFF"/>
                </a:solidFill>
                <a:latin typeface="Calibri"/>
                <a:cs typeface="Calibri"/>
              </a:defRPr>
            </a:lvl2pPr>
            <a:lvl3pPr>
              <a:defRPr sz="1500">
                <a:solidFill>
                  <a:srgbClr val="FFFFFF"/>
                </a:solidFill>
                <a:latin typeface="Calibri"/>
                <a:cs typeface="Calibri"/>
              </a:defRPr>
            </a:lvl3pPr>
            <a:lvl4pPr>
              <a:defRPr sz="1500">
                <a:solidFill>
                  <a:srgbClr val="FFFFFF"/>
                </a:solidFill>
                <a:latin typeface="Calibri"/>
                <a:cs typeface="Calibri"/>
              </a:defRPr>
            </a:lvl4pPr>
            <a:lvl5pPr>
              <a:defRPr sz="1500">
                <a:solidFill>
                  <a:srgbClr val="FFFFFF"/>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2" name="Footer Placeholder 1"/>
          <p:cNvSpPr>
            <a:spLocks noGrp="1"/>
          </p:cNvSpPr>
          <p:nvPr>
            <p:ph type="ftr" sz="quarter" idx="10"/>
          </p:nvPr>
        </p:nvSpPr>
        <p:spPr>
          <a:xfrm>
            <a:off x="3124200" y="4767264"/>
            <a:ext cx="2895600" cy="273844"/>
          </a:xfrm>
          <a:prstGeom prst="rect">
            <a:avLst/>
          </a:prstGeom>
        </p:spPr>
        <p:txBody>
          <a:bodyPr/>
          <a:lstStyle/>
          <a:p>
            <a:r>
              <a:rPr lang="en-JM"/>
              <a:t>Copyright © 2017 Talent Leadership &amp; Culture Group Pty Ltd  All rights reserved</a:t>
            </a:r>
            <a:endParaRPr lang="en-JM" dirty="0"/>
          </a:p>
        </p:txBody>
      </p:sp>
      <p:sp>
        <p:nvSpPr>
          <p:cNvPr id="4" name="Slide Number Placeholder 3"/>
          <p:cNvSpPr>
            <a:spLocks noGrp="1"/>
          </p:cNvSpPr>
          <p:nvPr>
            <p:ph type="sldNum" sz="quarter" idx="11"/>
          </p:nvPr>
        </p:nvSpPr>
        <p:spPr/>
        <p:txBody>
          <a:bodyPr/>
          <a:lstStyle/>
          <a:p>
            <a:pPr>
              <a:defRPr/>
            </a:pPr>
            <a:fld id="{E75F1EF3-237E-48DF-B391-12947B3935DC}" type="slidenum">
              <a:rPr lang="en-JM" smtClean="0"/>
              <a:pPr>
                <a:defRPr/>
              </a:pPr>
              <a:t>‹#›</a:t>
            </a:fld>
            <a:endParaRPr lang="en-JM" dirty="0"/>
          </a:p>
        </p:txBody>
      </p:sp>
    </p:spTree>
    <p:extLst>
      <p:ext uri="{BB962C8B-B14F-4D97-AF65-F5344CB8AC3E}">
        <p14:creationId xmlns:p14="http://schemas.microsoft.com/office/powerpoint/2010/main" val="123814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F53D29B-8D5D-CB42-B392-A54161BF30B4}" type="datetime1">
              <a:rPr lang="en-AU" smtClean="0"/>
              <a:t>28/2/18</a:t>
            </a:fld>
            <a:endParaRPr lang="en-US"/>
          </a:p>
        </p:txBody>
      </p:sp>
      <p:sp>
        <p:nvSpPr>
          <p:cNvPr id="6" name="Footer Placeholder 5"/>
          <p:cNvSpPr>
            <a:spLocks noGrp="1"/>
          </p:cNvSpPr>
          <p:nvPr>
            <p:ph type="ftr" sz="quarter" idx="11"/>
          </p:nvPr>
        </p:nvSpPr>
        <p:spPr/>
        <p:txBody>
          <a:bodyPr/>
          <a:lstStyle/>
          <a:p>
            <a:r>
              <a:rPr lang="en-US"/>
              <a:t>Copyright © 2018 Stagira Consulting Pty Ltd  All rights reserved 
</a:t>
            </a:r>
          </a:p>
        </p:txBody>
      </p:sp>
      <p:sp>
        <p:nvSpPr>
          <p:cNvPr id="7" name="Slide Number Placeholder 6"/>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1761965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47938-52A4-DA4F-B9D5-D4569775DE39}" type="datetime1">
              <a:rPr lang="en-AU" smtClean="0"/>
              <a:t>28/2/18</a:t>
            </a:fld>
            <a:endParaRPr lang="en-US"/>
          </a:p>
        </p:txBody>
      </p:sp>
      <p:sp>
        <p:nvSpPr>
          <p:cNvPr id="5" name="Footer Placeholder 4"/>
          <p:cNvSpPr>
            <a:spLocks noGrp="1"/>
          </p:cNvSpPr>
          <p:nvPr>
            <p:ph type="ftr" sz="quarter" idx="11"/>
          </p:nvPr>
        </p:nvSpPr>
        <p:spPr/>
        <p:txBody>
          <a:bodyPr/>
          <a:lstStyle/>
          <a:p>
            <a:r>
              <a:rPr lang="en-US"/>
              <a:t>Copyright © 2018 Stagira Consulting Pty Ltd  All rights reserved 
</a:t>
            </a:r>
          </a:p>
        </p:txBody>
      </p:sp>
      <p:sp>
        <p:nvSpPr>
          <p:cNvPr id="6" name="Slide Number Placeholder 5"/>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4294669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4536E-85C8-E345-87BA-EDC30F03BAA7}" type="datetime1">
              <a:rPr lang="en-AU" smtClean="0"/>
              <a:t>28/2/18</a:t>
            </a:fld>
            <a:endParaRPr lang="en-US"/>
          </a:p>
        </p:txBody>
      </p:sp>
      <p:sp>
        <p:nvSpPr>
          <p:cNvPr id="5" name="Footer Placeholder 4"/>
          <p:cNvSpPr>
            <a:spLocks noGrp="1"/>
          </p:cNvSpPr>
          <p:nvPr>
            <p:ph type="ftr" sz="quarter" idx="11"/>
          </p:nvPr>
        </p:nvSpPr>
        <p:spPr/>
        <p:txBody>
          <a:bodyPr/>
          <a:lstStyle/>
          <a:p>
            <a:r>
              <a:rPr lang="en-US"/>
              <a:t>Copyright © 2018 Stagira Consulting Pty Ltd  All rights reserved 
</a:t>
            </a:r>
          </a:p>
        </p:txBody>
      </p:sp>
      <p:sp>
        <p:nvSpPr>
          <p:cNvPr id="6" name="Slide Number Placeholder 5"/>
          <p:cNvSpPr>
            <a:spLocks noGrp="1"/>
          </p:cNvSpPr>
          <p:nvPr>
            <p:ph type="sldNum" sz="quarter" idx="12"/>
          </p:nvPr>
        </p:nvSpPr>
        <p:spPr/>
        <p:txBody>
          <a:bodyPr/>
          <a:lstStyle/>
          <a:p>
            <a:fld id="{364B38B3-FB3C-AC47-8662-4FCC32D5EBDF}" type="slidenum">
              <a:rPr lang="en-US" smtClean="0"/>
              <a:t>‹#›</a:t>
            </a:fld>
            <a:endParaRPr lang="en-US"/>
          </a:p>
        </p:txBody>
      </p:sp>
    </p:spTree>
    <p:extLst>
      <p:ext uri="{BB962C8B-B14F-4D97-AF65-F5344CB8AC3E}">
        <p14:creationId xmlns:p14="http://schemas.microsoft.com/office/powerpoint/2010/main" val="376090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333626" y="4875610"/>
            <a:ext cx="184731" cy="300082"/>
          </a:xfrm>
          <a:prstGeom prst="rect">
            <a:avLst/>
          </a:prstGeom>
          <a:noFill/>
          <a:ln>
            <a:noFill/>
          </a:ln>
          <a:extLst/>
        </p:spPr>
        <p:txBody>
          <a:bodyPr wrap="none">
            <a:spAutoFit/>
          </a:bodyPr>
          <a:lstStyle>
            <a:lvl1pPr eaLnBrk="0" hangingPunct="0">
              <a:defRPr sz="2400">
                <a:solidFill>
                  <a:schemeClr val="tx1"/>
                </a:solidFill>
                <a:latin typeface="Calibri" charset="0"/>
                <a:ea typeface="Geneva" charset="0"/>
                <a:cs typeface="Geneva" charset="0"/>
              </a:defRPr>
            </a:lvl1pPr>
            <a:lvl2pPr marL="742950" indent="-285750" eaLnBrk="0" hangingPunct="0">
              <a:defRPr sz="2400">
                <a:solidFill>
                  <a:schemeClr val="tx1"/>
                </a:solidFill>
                <a:latin typeface="Calibri" charset="0"/>
                <a:ea typeface="Geneva" charset="0"/>
              </a:defRPr>
            </a:lvl2pPr>
            <a:lvl3pPr marL="1143000" indent="-228600" eaLnBrk="0" hangingPunct="0">
              <a:defRPr sz="2400">
                <a:solidFill>
                  <a:schemeClr val="tx1"/>
                </a:solidFill>
                <a:latin typeface="Calibri" charset="0"/>
                <a:ea typeface="Geneva" charset="0"/>
              </a:defRPr>
            </a:lvl3pPr>
            <a:lvl4pPr marL="1600200" indent="-228600" eaLnBrk="0" hangingPunct="0">
              <a:defRPr sz="2400">
                <a:solidFill>
                  <a:schemeClr val="tx1"/>
                </a:solidFill>
                <a:latin typeface="Calibri" charset="0"/>
                <a:ea typeface="Geneva" charset="0"/>
              </a:defRPr>
            </a:lvl4pPr>
            <a:lvl5pPr marL="2057400" indent="-228600" eaLnBrk="0" hangingPunct="0">
              <a:defRPr sz="2400">
                <a:solidFill>
                  <a:schemeClr val="tx1"/>
                </a:solidFill>
                <a:latin typeface="Calibri" charset="0"/>
                <a:ea typeface="Geneva" charset="0"/>
              </a:defRPr>
            </a:lvl5pPr>
            <a:lvl6pPr marL="2514600" indent="-228600" eaLnBrk="0" fontAlgn="base" hangingPunct="0">
              <a:spcBef>
                <a:spcPct val="0"/>
              </a:spcBef>
              <a:spcAft>
                <a:spcPct val="0"/>
              </a:spcAft>
              <a:defRPr sz="2400">
                <a:solidFill>
                  <a:schemeClr val="tx1"/>
                </a:solidFill>
                <a:latin typeface="Calibri" charset="0"/>
                <a:ea typeface="Geneva" charset="0"/>
              </a:defRPr>
            </a:lvl6pPr>
            <a:lvl7pPr marL="2971800" indent="-228600" eaLnBrk="0" fontAlgn="base" hangingPunct="0">
              <a:spcBef>
                <a:spcPct val="0"/>
              </a:spcBef>
              <a:spcAft>
                <a:spcPct val="0"/>
              </a:spcAft>
              <a:defRPr sz="2400">
                <a:solidFill>
                  <a:schemeClr val="tx1"/>
                </a:solidFill>
                <a:latin typeface="Calibri" charset="0"/>
                <a:ea typeface="Geneva" charset="0"/>
              </a:defRPr>
            </a:lvl7pPr>
            <a:lvl8pPr marL="3429000" indent="-228600" eaLnBrk="0" fontAlgn="base" hangingPunct="0">
              <a:spcBef>
                <a:spcPct val="0"/>
              </a:spcBef>
              <a:spcAft>
                <a:spcPct val="0"/>
              </a:spcAft>
              <a:defRPr sz="2400">
                <a:solidFill>
                  <a:schemeClr val="tx1"/>
                </a:solidFill>
                <a:latin typeface="Calibri" charset="0"/>
                <a:ea typeface="Geneva" charset="0"/>
              </a:defRPr>
            </a:lvl8pPr>
            <a:lvl9pPr marL="3886200" indent="-228600" eaLnBrk="0" fontAlgn="base" hangingPunct="0">
              <a:spcBef>
                <a:spcPct val="0"/>
              </a:spcBef>
              <a:spcAft>
                <a:spcPct val="0"/>
              </a:spcAft>
              <a:defRPr sz="2400">
                <a:solidFill>
                  <a:schemeClr val="tx1"/>
                </a:solidFill>
                <a:latin typeface="Calibri" charset="0"/>
                <a:ea typeface="Geneva" charset="0"/>
              </a:defRPr>
            </a:lvl9pPr>
          </a:lstStyle>
          <a:p>
            <a:pPr eaLnBrk="1" hangingPunct="1">
              <a:defRPr/>
            </a:pPr>
            <a:endParaRPr lang="en-US" sz="1350" dirty="0"/>
          </a:p>
        </p:txBody>
      </p:sp>
      <p:pic>
        <p:nvPicPr>
          <p:cNvPr id="5" name="Picture 4" descr="wedges-large-2_02.jpg"/>
          <p:cNvPicPr>
            <a:picLocks noChangeAspect="1"/>
          </p:cNvPicPr>
          <p:nvPr userDrawn="1"/>
        </p:nvPicPr>
        <p:blipFill>
          <a:blip r:embed="rId2"/>
          <a:stretch>
            <a:fillRect/>
          </a:stretch>
        </p:blipFill>
        <p:spPr>
          <a:xfrm flipH="1">
            <a:off x="4909053" y="1"/>
            <a:ext cx="4143373" cy="5143501"/>
          </a:xfrm>
          <a:prstGeom prst="rect">
            <a:avLst/>
          </a:prstGeom>
        </p:spPr>
      </p:pic>
      <p:pic>
        <p:nvPicPr>
          <p:cNvPr id="6" name="Picture 5" descr="tlclogo.jpg"/>
          <p:cNvPicPr>
            <a:picLocks noChangeAspect="1"/>
          </p:cNvPicPr>
          <p:nvPr userDrawn="1"/>
        </p:nvPicPr>
        <p:blipFill>
          <a:blip r:embed="rId3"/>
          <a:stretch>
            <a:fillRect/>
          </a:stretch>
        </p:blipFill>
        <p:spPr>
          <a:xfrm>
            <a:off x="552651" y="473584"/>
            <a:ext cx="1644910" cy="519446"/>
          </a:xfrm>
          <a:prstGeom prst="rect">
            <a:avLst/>
          </a:prstGeom>
        </p:spPr>
      </p:pic>
    </p:spTree>
    <p:extLst>
      <p:ext uri="{BB962C8B-B14F-4D97-AF65-F5344CB8AC3E}">
        <p14:creationId xmlns:p14="http://schemas.microsoft.com/office/powerpoint/2010/main" val="324730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333626" y="4875610"/>
            <a:ext cx="184731" cy="300082"/>
          </a:xfrm>
          <a:prstGeom prst="rect">
            <a:avLst/>
          </a:prstGeom>
          <a:noFill/>
          <a:ln>
            <a:noFill/>
          </a:ln>
          <a:extLst/>
        </p:spPr>
        <p:txBody>
          <a:bodyPr wrap="none">
            <a:spAutoFit/>
          </a:bodyPr>
          <a:lstStyle>
            <a:lvl1pPr eaLnBrk="0" hangingPunct="0">
              <a:defRPr sz="2400">
                <a:solidFill>
                  <a:schemeClr val="tx1"/>
                </a:solidFill>
                <a:latin typeface="Calibri" charset="0"/>
                <a:ea typeface="Geneva" charset="0"/>
                <a:cs typeface="Geneva" charset="0"/>
              </a:defRPr>
            </a:lvl1pPr>
            <a:lvl2pPr marL="742950" indent="-285750" eaLnBrk="0" hangingPunct="0">
              <a:defRPr sz="2400">
                <a:solidFill>
                  <a:schemeClr val="tx1"/>
                </a:solidFill>
                <a:latin typeface="Calibri" charset="0"/>
                <a:ea typeface="Geneva" charset="0"/>
              </a:defRPr>
            </a:lvl2pPr>
            <a:lvl3pPr marL="1143000" indent="-228600" eaLnBrk="0" hangingPunct="0">
              <a:defRPr sz="2400">
                <a:solidFill>
                  <a:schemeClr val="tx1"/>
                </a:solidFill>
                <a:latin typeface="Calibri" charset="0"/>
                <a:ea typeface="Geneva" charset="0"/>
              </a:defRPr>
            </a:lvl3pPr>
            <a:lvl4pPr marL="1600200" indent="-228600" eaLnBrk="0" hangingPunct="0">
              <a:defRPr sz="2400">
                <a:solidFill>
                  <a:schemeClr val="tx1"/>
                </a:solidFill>
                <a:latin typeface="Calibri" charset="0"/>
                <a:ea typeface="Geneva" charset="0"/>
              </a:defRPr>
            </a:lvl4pPr>
            <a:lvl5pPr marL="2057400" indent="-228600" eaLnBrk="0" hangingPunct="0">
              <a:defRPr sz="2400">
                <a:solidFill>
                  <a:schemeClr val="tx1"/>
                </a:solidFill>
                <a:latin typeface="Calibri" charset="0"/>
                <a:ea typeface="Geneva" charset="0"/>
              </a:defRPr>
            </a:lvl5pPr>
            <a:lvl6pPr marL="2514600" indent="-228600" eaLnBrk="0" fontAlgn="base" hangingPunct="0">
              <a:spcBef>
                <a:spcPct val="0"/>
              </a:spcBef>
              <a:spcAft>
                <a:spcPct val="0"/>
              </a:spcAft>
              <a:defRPr sz="2400">
                <a:solidFill>
                  <a:schemeClr val="tx1"/>
                </a:solidFill>
                <a:latin typeface="Calibri" charset="0"/>
                <a:ea typeface="Geneva" charset="0"/>
              </a:defRPr>
            </a:lvl6pPr>
            <a:lvl7pPr marL="2971800" indent="-228600" eaLnBrk="0" fontAlgn="base" hangingPunct="0">
              <a:spcBef>
                <a:spcPct val="0"/>
              </a:spcBef>
              <a:spcAft>
                <a:spcPct val="0"/>
              </a:spcAft>
              <a:defRPr sz="2400">
                <a:solidFill>
                  <a:schemeClr val="tx1"/>
                </a:solidFill>
                <a:latin typeface="Calibri" charset="0"/>
                <a:ea typeface="Geneva" charset="0"/>
              </a:defRPr>
            </a:lvl7pPr>
            <a:lvl8pPr marL="3429000" indent="-228600" eaLnBrk="0" fontAlgn="base" hangingPunct="0">
              <a:spcBef>
                <a:spcPct val="0"/>
              </a:spcBef>
              <a:spcAft>
                <a:spcPct val="0"/>
              </a:spcAft>
              <a:defRPr sz="2400">
                <a:solidFill>
                  <a:schemeClr val="tx1"/>
                </a:solidFill>
                <a:latin typeface="Calibri" charset="0"/>
                <a:ea typeface="Geneva" charset="0"/>
              </a:defRPr>
            </a:lvl8pPr>
            <a:lvl9pPr marL="3886200" indent="-228600" eaLnBrk="0" fontAlgn="base" hangingPunct="0">
              <a:spcBef>
                <a:spcPct val="0"/>
              </a:spcBef>
              <a:spcAft>
                <a:spcPct val="0"/>
              </a:spcAft>
              <a:defRPr sz="2400">
                <a:solidFill>
                  <a:schemeClr val="tx1"/>
                </a:solidFill>
                <a:latin typeface="Calibri" charset="0"/>
                <a:ea typeface="Geneva" charset="0"/>
              </a:defRPr>
            </a:lvl9pPr>
          </a:lstStyle>
          <a:p>
            <a:pPr eaLnBrk="1" hangingPunct="1">
              <a:defRPr/>
            </a:pPr>
            <a:endParaRPr lang="en-US" sz="1350" dirty="0"/>
          </a:p>
        </p:txBody>
      </p:sp>
      <p:pic>
        <p:nvPicPr>
          <p:cNvPr id="5" name="Picture 4" descr="wedges-large-2_02.jpg"/>
          <p:cNvPicPr>
            <a:picLocks noChangeAspect="1"/>
          </p:cNvPicPr>
          <p:nvPr userDrawn="1"/>
        </p:nvPicPr>
        <p:blipFill>
          <a:blip r:embed="rId2"/>
          <a:stretch>
            <a:fillRect/>
          </a:stretch>
        </p:blipFill>
        <p:spPr>
          <a:xfrm>
            <a:off x="229609" y="1"/>
            <a:ext cx="4111436" cy="5143501"/>
          </a:xfrm>
          <a:prstGeom prst="rect">
            <a:avLst/>
          </a:prstGeom>
        </p:spPr>
      </p:pic>
      <p:pic>
        <p:nvPicPr>
          <p:cNvPr id="6" name="Picture 5" descr="tlclogo.jpg"/>
          <p:cNvPicPr>
            <a:picLocks noChangeAspect="1"/>
          </p:cNvPicPr>
          <p:nvPr userDrawn="1"/>
        </p:nvPicPr>
        <p:blipFill>
          <a:blip r:embed="rId3"/>
          <a:stretch>
            <a:fillRect/>
          </a:stretch>
        </p:blipFill>
        <p:spPr>
          <a:xfrm>
            <a:off x="6934102" y="4327171"/>
            <a:ext cx="1737212" cy="548594"/>
          </a:xfrm>
          <a:prstGeom prst="rect">
            <a:avLst/>
          </a:prstGeom>
        </p:spPr>
      </p:pic>
      <p:sp>
        <p:nvSpPr>
          <p:cNvPr id="2" name="Slide Number Placeholder 1"/>
          <p:cNvSpPr>
            <a:spLocks noGrp="1"/>
          </p:cNvSpPr>
          <p:nvPr>
            <p:ph type="sldNum" sz="quarter" idx="10"/>
          </p:nvPr>
        </p:nvSpPr>
        <p:spPr/>
        <p:txBody>
          <a:bodyPr/>
          <a:lstStyle/>
          <a:p>
            <a:pPr algn="l">
              <a:defRPr/>
            </a:pPr>
            <a:r>
              <a:rPr lang="en-US">
                <a:solidFill>
                  <a:schemeClr val="bg1">
                    <a:lumMod val="50000"/>
                  </a:schemeClr>
                </a:solidFill>
                <a:latin typeface="Arial" pitchFamily="34" charset="0"/>
                <a:cs typeface="Arial" pitchFamily="34" charset="0"/>
              </a:rPr>
              <a:t>Copyright © 2017 Talent Leadership &amp; Culture Group Pty Ltd  All rights reserved.</a:t>
            </a:r>
          </a:p>
          <a:p>
            <a:pPr>
              <a:defRPr/>
            </a:pPr>
            <a:endParaRPr lang="en-JM"/>
          </a:p>
          <a:p>
            <a:pPr>
              <a:defRPr/>
            </a:pPr>
            <a:endParaRPr lang="en-JM" dirty="0"/>
          </a:p>
        </p:txBody>
      </p:sp>
    </p:spTree>
    <p:extLst>
      <p:ext uri="{BB962C8B-B14F-4D97-AF65-F5344CB8AC3E}">
        <p14:creationId xmlns:p14="http://schemas.microsoft.com/office/powerpoint/2010/main" val="220158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idx="1"/>
          </p:nvPr>
        </p:nvSpPr>
        <p:spPr/>
        <p:txBody>
          <a:bodyPr>
            <a:normAutofit/>
          </a:bodyPr>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4" name="Slide Number Placeholder 5"/>
          <p:cNvSpPr>
            <a:spLocks noGrp="1"/>
          </p:cNvSpPr>
          <p:nvPr>
            <p:ph type="sldNum" sz="quarter" idx="10"/>
          </p:nvPr>
        </p:nvSpPr>
        <p:spPr/>
        <p:txBody>
          <a:bodyPr/>
          <a:lstStyle>
            <a:lvl1pPr>
              <a:defRPr sz="750">
                <a:latin typeface="Calibri"/>
                <a:cs typeface="Calibri"/>
              </a:defRPr>
            </a:lvl1pPr>
          </a:lstStyle>
          <a:p>
            <a:pPr>
              <a:defRPr/>
            </a:pPr>
            <a:fld id="{FB74A1DD-8FFE-41DB-A1D4-F6A9E8435967}" type="slidenum">
              <a:rPr lang="en-JM" smtClean="0"/>
              <a:pPr>
                <a:defRPr/>
              </a:pPr>
              <a:t>‹#›</a:t>
            </a:fld>
            <a:endParaRPr lang="en-JM" dirty="0"/>
          </a:p>
        </p:txBody>
      </p:sp>
    </p:spTree>
    <p:extLst>
      <p:ext uri="{BB962C8B-B14F-4D97-AF65-F5344CB8AC3E}">
        <p14:creationId xmlns:p14="http://schemas.microsoft.com/office/powerpoint/2010/main" val="88158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endParaRPr lang="en-JM"/>
          </a:p>
        </p:txBody>
      </p:sp>
      <p:sp>
        <p:nvSpPr>
          <p:cNvPr id="5" name="Slide Number Placeholder 19"/>
          <p:cNvSpPr>
            <a:spLocks noGrp="1"/>
          </p:cNvSpPr>
          <p:nvPr>
            <p:ph type="sldNum" sz="quarter" idx="11"/>
          </p:nvPr>
        </p:nvSpPr>
        <p:spPr/>
        <p:txBody>
          <a:bodyPr/>
          <a:lstStyle>
            <a:lvl1pPr>
              <a:defRPr/>
            </a:lvl1pPr>
          </a:lstStyle>
          <a:p>
            <a:pPr>
              <a:defRPr/>
            </a:pPr>
            <a:fld id="{255C3540-CD44-CD4D-8094-DEA35466CD13}" type="slidenum">
              <a:rPr lang="en-JM"/>
              <a:pPr>
                <a:defRPr/>
              </a:pPr>
              <a:t>‹#›</a:t>
            </a:fld>
            <a:endParaRPr lang="en-JM"/>
          </a:p>
        </p:txBody>
      </p:sp>
    </p:spTree>
    <p:extLst>
      <p:ext uri="{BB962C8B-B14F-4D97-AF65-F5344CB8AC3E}">
        <p14:creationId xmlns:p14="http://schemas.microsoft.com/office/powerpoint/2010/main" val="2284028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a:p>
        </p:txBody>
      </p:sp>
      <p:sp>
        <p:nvSpPr>
          <p:cNvPr id="3" name="Content Placeholder 2"/>
          <p:cNvSpPr>
            <a:spLocks noGrp="1"/>
          </p:cNvSpPr>
          <p:nvPr>
            <p:ph sz="half" idx="1"/>
          </p:nvPr>
        </p:nvSpPr>
        <p:spPr>
          <a:xfrm>
            <a:off x="457200" y="1200151"/>
            <a:ext cx="4038600" cy="3143249"/>
          </a:xfrm>
        </p:spPr>
        <p:txBody>
          <a:bodyPr>
            <a:normAutofit/>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4648200" y="1200151"/>
            <a:ext cx="4038600" cy="3143249"/>
          </a:xfrm>
        </p:spPr>
        <p:txBody>
          <a:bodyPr>
            <a:normAutofit/>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Slide Number Placeholder 17"/>
          <p:cNvSpPr>
            <a:spLocks noGrp="1"/>
          </p:cNvSpPr>
          <p:nvPr>
            <p:ph type="sldNum" sz="quarter" idx="11"/>
          </p:nvPr>
        </p:nvSpPr>
        <p:spPr/>
        <p:txBody>
          <a:bodyPr/>
          <a:lstStyle>
            <a:lvl1pPr>
              <a:defRPr/>
            </a:lvl1pPr>
          </a:lstStyle>
          <a:p>
            <a:pPr>
              <a:defRPr/>
            </a:pPr>
            <a:fld id="{F327FD4A-BBB9-774C-92D1-E0E50863CFD8}" type="slidenum">
              <a:rPr lang="en-JM"/>
              <a:pPr>
                <a:defRPr/>
              </a:pPr>
              <a:t>‹#›</a:t>
            </a:fld>
            <a:endParaRPr lang="en-JM"/>
          </a:p>
        </p:txBody>
      </p:sp>
      <p:sp>
        <p:nvSpPr>
          <p:cNvPr id="7" name="Footer Placeholder 18"/>
          <p:cNvSpPr>
            <a:spLocks noGrp="1"/>
          </p:cNvSpPr>
          <p:nvPr>
            <p:ph type="ftr" sz="quarter" idx="12"/>
          </p:nvPr>
        </p:nvSpPr>
        <p:spPr>
          <a:xfrm>
            <a:off x="457200" y="4755357"/>
            <a:ext cx="2895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JM"/>
              <a:t>Copyright © 2017 Talent Leadership &amp; Culture Group Pty Ltd  All rights reserved</a:t>
            </a:r>
          </a:p>
        </p:txBody>
      </p:sp>
    </p:spTree>
    <p:extLst>
      <p:ext uri="{BB962C8B-B14F-4D97-AF65-F5344CB8AC3E}">
        <p14:creationId xmlns:p14="http://schemas.microsoft.com/office/powerpoint/2010/main" val="129475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ething About 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JM" dirty="0"/>
          </a:p>
        </p:txBody>
      </p:sp>
      <p:sp>
        <p:nvSpPr>
          <p:cNvPr id="3" name="Content Placeholder 2"/>
          <p:cNvSpPr>
            <a:spLocks noGrp="1"/>
          </p:cNvSpPr>
          <p:nvPr>
            <p:ph sz="half" idx="1"/>
          </p:nvPr>
        </p:nvSpPr>
        <p:spPr>
          <a:xfrm>
            <a:off x="457200" y="1771652"/>
            <a:ext cx="3276600" cy="400049"/>
          </a:xfrm>
        </p:spPr>
        <p:txBody>
          <a:bodyPr>
            <a:normAutofit/>
          </a:bodyPr>
          <a:lstStyle>
            <a:lvl1pPr>
              <a:buNone/>
              <a:defRPr sz="12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p:txBody>
      </p:sp>
      <p:sp>
        <p:nvSpPr>
          <p:cNvPr id="4" name="Content Placeholder 3"/>
          <p:cNvSpPr>
            <a:spLocks noGrp="1"/>
          </p:cNvSpPr>
          <p:nvPr>
            <p:ph sz="half" idx="2"/>
          </p:nvPr>
        </p:nvSpPr>
        <p:spPr>
          <a:xfrm>
            <a:off x="4191000" y="1771651"/>
            <a:ext cx="4114800" cy="2457450"/>
          </a:xfrm>
        </p:spPr>
        <p:txBody>
          <a:bodyPr>
            <a:normAutofit/>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9" name="Content Placeholder 8"/>
          <p:cNvSpPr>
            <a:spLocks noGrp="1"/>
          </p:cNvSpPr>
          <p:nvPr>
            <p:ph sz="quarter" idx="13"/>
          </p:nvPr>
        </p:nvSpPr>
        <p:spPr>
          <a:xfrm>
            <a:off x="457200" y="914400"/>
            <a:ext cx="8001000" cy="514350"/>
          </a:xfrm>
        </p:spPr>
        <p:txBody>
          <a:bodyPr>
            <a:noAutofit/>
          </a:bodyPr>
          <a:lstStyle>
            <a:lvl1pPr>
              <a:buNone/>
              <a:defRPr sz="1200"/>
            </a:lvl1pPr>
            <a:lvl2pPr>
              <a:defRPr sz="1200"/>
            </a:lvl2pPr>
            <a:lvl3pPr>
              <a:defRPr sz="1200"/>
            </a:lvl3pPr>
            <a:lvl4pPr>
              <a:defRPr sz="1200"/>
            </a:lvl4pPr>
            <a:lvl5pPr algn="l">
              <a:buNone/>
              <a:defRPr sz="1200"/>
            </a:lvl5pPr>
          </a:lstStyle>
          <a:p>
            <a:pPr lvl="0"/>
            <a:r>
              <a:rPr lang="en-US"/>
              <a:t>Click to edit Master text styles</a:t>
            </a:r>
          </a:p>
        </p:txBody>
      </p:sp>
      <p:sp>
        <p:nvSpPr>
          <p:cNvPr id="6" name="Date Placeholder 18"/>
          <p:cNvSpPr>
            <a:spLocks noGrp="1"/>
          </p:cNvSpPr>
          <p:nvPr>
            <p:ph type="dt" sz="half" idx="14"/>
          </p:nvPr>
        </p:nvSpPr>
        <p:spPr>
          <a:xfrm>
            <a:off x="6629400" y="4686301"/>
            <a:ext cx="2133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JM"/>
          </a:p>
        </p:txBody>
      </p:sp>
      <p:sp>
        <p:nvSpPr>
          <p:cNvPr id="7" name="Slide Number Placeholder 19"/>
          <p:cNvSpPr>
            <a:spLocks noGrp="1"/>
          </p:cNvSpPr>
          <p:nvPr>
            <p:ph type="sldNum" sz="quarter" idx="15"/>
          </p:nvPr>
        </p:nvSpPr>
        <p:spPr/>
        <p:txBody>
          <a:bodyPr/>
          <a:lstStyle>
            <a:lvl1pPr>
              <a:defRPr/>
            </a:lvl1pPr>
          </a:lstStyle>
          <a:p>
            <a:pPr>
              <a:defRPr/>
            </a:pPr>
            <a:fld id="{2D5A0A48-FD6A-C64E-9906-4B3A96D8E24A}" type="slidenum">
              <a:rPr lang="en-JM"/>
              <a:pPr>
                <a:defRPr/>
              </a:pPr>
              <a:t>‹#›</a:t>
            </a:fld>
            <a:endParaRPr lang="en-JM"/>
          </a:p>
        </p:txBody>
      </p:sp>
      <p:sp>
        <p:nvSpPr>
          <p:cNvPr id="8" name="Footer Placeholder 20"/>
          <p:cNvSpPr>
            <a:spLocks noGrp="1"/>
          </p:cNvSpPr>
          <p:nvPr>
            <p:ph type="ftr" sz="quarter" idx="16"/>
          </p:nvPr>
        </p:nvSpPr>
        <p:spPr>
          <a:xfrm>
            <a:off x="457200" y="4755357"/>
            <a:ext cx="2895600" cy="273844"/>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r>
              <a:rPr lang="en-JM"/>
              <a:t>Copyright © 2017 Talent Leadership &amp; Culture Group Pty Ltd  All rights reserved</a:t>
            </a:r>
          </a:p>
        </p:txBody>
      </p:sp>
    </p:spTree>
    <p:extLst>
      <p:ext uri="{BB962C8B-B14F-4D97-AF65-F5344CB8AC3E}">
        <p14:creationId xmlns:p14="http://schemas.microsoft.com/office/powerpoint/2010/main" val="264059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57200" y="205978"/>
            <a:ext cx="8229600" cy="5369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JM" dirty="0"/>
          </a:p>
        </p:txBody>
      </p:sp>
      <p:sp>
        <p:nvSpPr>
          <p:cNvPr id="1029" name="Text Placeholder 2"/>
          <p:cNvSpPr>
            <a:spLocks noGrp="1"/>
          </p:cNvSpPr>
          <p:nvPr>
            <p:ph type="body" idx="1"/>
          </p:nvPr>
        </p:nvSpPr>
        <p:spPr bwMode="auto">
          <a:xfrm>
            <a:off x="457200" y="1028701"/>
            <a:ext cx="8229600" cy="339447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6" name="Slide Number Placeholder 5"/>
          <p:cNvSpPr>
            <a:spLocks noGrp="1"/>
          </p:cNvSpPr>
          <p:nvPr>
            <p:ph type="sldNum" sz="quarter" idx="4"/>
          </p:nvPr>
        </p:nvSpPr>
        <p:spPr>
          <a:xfrm>
            <a:off x="414334" y="4794305"/>
            <a:ext cx="5472116"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750" b="1">
                <a:solidFill>
                  <a:srgbClr val="322939"/>
                </a:solidFill>
                <a:latin typeface="Calibri"/>
                <a:cs typeface="Calibri"/>
              </a:defRPr>
            </a:lvl1pPr>
          </a:lstStyle>
          <a:p>
            <a:pPr algn="l">
              <a:defRPr/>
            </a:pPr>
            <a:r>
              <a:rPr lang="en-US" dirty="0">
                <a:solidFill>
                  <a:schemeClr val="bg1">
                    <a:lumMod val="50000"/>
                  </a:schemeClr>
                </a:solidFill>
                <a:latin typeface="Arial" pitchFamily="34" charset="0"/>
                <a:cs typeface="Arial" pitchFamily="34" charset="0"/>
              </a:rPr>
              <a:t>Copyright © 2017 Talent Leadership </a:t>
            </a:r>
            <a:r>
              <a:rPr lang="en-US">
                <a:solidFill>
                  <a:schemeClr val="bg1">
                    <a:lumMod val="50000"/>
                  </a:schemeClr>
                </a:solidFill>
                <a:latin typeface="Arial" pitchFamily="34" charset="0"/>
                <a:cs typeface="Arial" pitchFamily="34" charset="0"/>
              </a:rPr>
              <a:t>&amp; Culture Group Pty Ltd</a:t>
            </a:r>
            <a:r>
              <a:rPr lang="en-US" dirty="0">
                <a:solidFill>
                  <a:schemeClr val="bg1">
                    <a:lumMod val="50000"/>
                  </a:schemeClr>
                </a:solidFill>
                <a:latin typeface="Arial" pitchFamily="34" charset="0"/>
                <a:cs typeface="Arial" pitchFamily="34" charset="0"/>
              </a:rPr>
              <a:t>  All rights reserved.</a:t>
            </a:r>
          </a:p>
          <a:p>
            <a:pPr>
              <a:defRPr/>
            </a:pPr>
            <a:endParaRPr lang="en-JM" dirty="0"/>
          </a:p>
          <a:p>
            <a:pPr>
              <a:defRPr/>
            </a:pPr>
            <a:endParaRPr lang="en-JM" dirty="0"/>
          </a:p>
        </p:txBody>
      </p:sp>
    </p:spTree>
    <p:extLst>
      <p:ext uri="{BB962C8B-B14F-4D97-AF65-F5344CB8AC3E}">
        <p14:creationId xmlns:p14="http://schemas.microsoft.com/office/powerpoint/2010/main" val="404250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dt="0"/>
  <p:txStyles>
    <p:titleStyle>
      <a:lvl1pPr algn="l" rtl="0" eaLnBrk="1" fontAlgn="base" hangingPunct="1">
        <a:spcBef>
          <a:spcPct val="0"/>
        </a:spcBef>
        <a:spcAft>
          <a:spcPct val="0"/>
        </a:spcAft>
        <a:defRPr sz="3000" b="1" kern="1200">
          <a:solidFill>
            <a:srgbClr val="322939"/>
          </a:solidFill>
          <a:latin typeface="Calibri"/>
          <a:ea typeface="Geneva" charset="0"/>
          <a:cs typeface="Calibri"/>
        </a:defRPr>
      </a:lvl1pPr>
      <a:lvl2pPr algn="l" rtl="0" eaLnBrk="1" fontAlgn="base" hangingPunct="1">
        <a:spcBef>
          <a:spcPct val="0"/>
        </a:spcBef>
        <a:spcAft>
          <a:spcPct val="0"/>
        </a:spcAft>
        <a:defRPr sz="3000">
          <a:solidFill>
            <a:schemeClr val="tx1"/>
          </a:solidFill>
          <a:latin typeface="Arial" charset="0"/>
          <a:ea typeface="Geneva" charset="0"/>
          <a:cs typeface="Arial" panose="020B0604020202020204" pitchFamily="34" charset="0"/>
        </a:defRPr>
      </a:lvl2pPr>
      <a:lvl3pPr algn="l" rtl="0" eaLnBrk="1" fontAlgn="base" hangingPunct="1">
        <a:spcBef>
          <a:spcPct val="0"/>
        </a:spcBef>
        <a:spcAft>
          <a:spcPct val="0"/>
        </a:spcAft>
        <a:defRPr sz="3000">
          <a:solidFill>
            <a:schemeClr val="tx1"/>
          </a:solidFill>
          <a:latin typeface="Arial" charset="0"/>
          <a:ea typeface="Geneva" charset="0"/>
          <a:cs typeface="Arial" panose="020B0604020202020204" pitchFamily="34" charset="0"/>
        </a:defRPr>
      </a:lvl3pPr>
      <a:lvl4pPr algn="l" rtl="0" eaLnBrk="1" fontAlgn="base" hangingPunct="1">
        <a:spcBef>
          <a:spcPct val="0"/>
        </a:spcBef>
        <a:spcAft>
          <a:spcPct val="0"/>
        </a:spcAft>
        <a:defRPr sz="3000">
          <a:solidFill>
            <a:schemeClr val="tx1"/>
          </a:solidFill>
          <a:latin typeface="Arial" charset="0"/>
          <a:ea typeface="Geneva" charset="0"/>
          <a:cs typeface="Arial" panose="020B0604020202020204" pitchFamily="34" charset="0"/>
        </a:defRPr>
      </a:lvl4pPr>
      <a:lvl5pPr algn="l" rtl="0" eaLnBrk="1" fontAlgn="base" hangingPunct="1">
        <a:spcBef>
          <a:spcPct val="0"/>
        </a:spcBef>
        <a:spcAft>
          <a:spcPct val="0"/>
        </a:spcAft>
        <a:defRPr sz="3000">
          <a:solidFill>
            <a:schemeClr val="tx1"/>
          </a:solidFill>
          <a:latin typeface="Arial" charset="0"/>
          <a:ea typeface="Geneva" charset="0"/>
          <a:cs typeface="Arial" panose="020B0604020202020204" pitchFamily="34" charset="0"/>
        </a:defRPr>
      </a:lvl5pPr>
      <a:lvl6pPr marL="342900" algn="l" rtl="0" eaLnBrk="1" fontAlgn="base" hangingPunct="1">
        <a:spcBef>
          <a:spcPct val="0"/>
        </a:spcBef>
        <a:spcAft>
          <a:spcPct val="0"/>
        </a:spcAft>
        <a:defRPr sz="3300">
          <a:solidFill>
            <a:srgbClr val="E6007A"/>
          </a:solidFill>
          <a:latin typeface="Arial" charset="0"/>
          <a:ea typeface="Geneva" charset="0"/>
        </a:defRPr>
      </a:lvl6pPr>
      <a:lvl7pPr marL="685800" algn="l" rtl="0" eaLnBrk="1" fontAlgn="base" hangingPunct="1">
        <a:spcBef>
          <a:spcPct val="0"/>
        </a:spcBef>
        <a:spcAft>
          <a:spcPct val="0"/>
        </a:spcAft>
        <a:defRPr sz="3300">
          <a:solidFill>
            <a:srgbClr val="E6007A"/>
          </a:solidFill>
          <a:latin typeface="Arial" charset="0"/>
          <a:ea typeface="Geneva" charset="0"/>
        </a:defRPr>
      </a:lvl7pPr>
      <a:lvl8pPr marL="1028700" algn="l" rtl="0" eaLnBrk="1" fontAlgn="base" hangingPunct="1">
        <a:spcBef>
          <a:spcPct val="0"/>
        </a:spcBef>
        <a:spcAft>
          <a:spcPct val="0"/>
        </a:spcAft>
        <a:defRPr sz="3300">
          <a:solidFill>
            <a:srgbClr val="E6007A"/>
          </a:solidFill>
          <a:latin typeface="Arial" charset="0"/>
          <a:ea typeface="Geneva" charset="0"/>
        </a:defRPr>
      </a:lvl8pPr>
      <a:lvl9pPr marL="1371600" algn="l" rtl="0" eaLnBrk="1" fontAlgn="base" hangingPunct="1">
        <a:spcBef>
          <a:spcPct val="0"/>
        </a:spcBef>
        <a:spcAft>
          <a:spcPct val="0"/>
        </a:spcAft>
        <a:defRPr sz="3300">
          <a:solidFill>
            <a:srgbClr val="E6007A"/>
          </a:solidFill>
          <a:latin typeface="Arial" charset="0"/>
          <a:ea typeface="Geneva" charset="0"/>
        </a:defRPr>
      </a:lvl9pPr>
    </p:titleStyle>
    <p:bodyStyle>
      <a:lvl1pPr marL="257175" indent="-257175" algn="l" rtl="0" eaLnBrk="1" fontAlgn="base" hangingPunct="1">
        <a:spcBef>
          <a:spcPct val="20000"/>
        </a:spcBef>
        <a:spcAft>
          <a:spcPct val="0"/>
        </a:spcAft>
        <a:buFont typeface="Arial" charset="0"/>
        <a:buChar char="•"/>
        <a:defRPr sz="2100" kern="1200">
          <a:solidFill>
            <a:srgbClr val="322939"/>
          </a:solidFill>
          <a:latin typeface="Calibri"/>
          <a:ea typeface="Geneva" charset="0"/>
          <a:cs typeface="Calibri"/>
        </a:defRPr>
      </a:lvl1pPr>
      <a:lvl2pPr marL="557213" indent="-214313" algn="l" rtl="0" eaLnBrk="1" fontAlgn="base" hangingPunct="1">
        <a:spcBef>
          <a:spcPct val="20000"/>
        </a:spcBef>
        <a:spcAft>
          <a:spcPct val="0"/>
        </a:spcAft>
        <a:buFont typeface="Arial" charset="0"/>
        <a:buChar char="–"/>
        <a:defRPr sz="1800" kern="1200">
          <a:solidFill>
            <a:srgbClr val="322939"/>
          </a:solidFill>
          <a:latin typeface="Calibri"/>
          <a:ea typeface="Geneva" charset="0"/>
          <a:cs typeface="Calibri"/>
        </a:defRPr>
      </a:lvl2pPr>
      <a:lvl3pPr marL="857250" indent="-171450" algn="l" rtl="0" eaLnBrk="1" fontAlgn="base" hangingPunct="1">
        <a:spcBef>
          <a:spcPct val="20000"/>
        </a:spcBef>
        <a:spcAft>
          <a:spcPct val="0"/>
        </a:spcAft>
        <a:buFont typeface="Arial" charset="0"/>
        <a:buChar char="•"/>
        <a:defRPr sz="1500" kern="1200">
          <a:solidFill>
            <a:srgbClr val="322939"/>
          </a:solidFill>
          <a:latin typeface="Calibri"/>
          <a:ea typeface="Geneva" charset="0"/>
          <a:cs typeface="Calibri"/>
        </a:defRPr>
      </a:lvl3pPr>
      <a:lvl4pPr marL="1200150" indent="-171450" algn="l" rtl="0" eaLnBrk="1" fontAlgn="base" hangingPunct="1">
        <a:spcBef>
          <a:spcPct val="20000"/>
        </a:spcBef>
        <a:spcAft>
          <a:spcPct val="0"/>
        </a:spcAft>
        <a:buFont typeface="Arial" charset="0"/>
        <a:buChar char="–"/>
        <a:defRPr kern="1200">
          <a:solidFill>
            <a:srgbClr val="322939"/>
          </a:solidFill>
          <a:latin typeface="Calibri"/>
          <a:ea typeface="Geneva" charset="0"/>
          <a:cs typeface="Calibri"/>
        </a:defRPr>
      </a:lvl4pPr>
      <a:lvl5pPr marL="1543050" indent="-171450" algn="l" rtl="0" eaLnBrk="1" fontAlgn="base" hangingPunct="1">
        <a:spcBef>
          <a:spcPct val="20000"/>
        </a:spcBef>
        <a:spcAft>
          <a:spcPct val="0"/>
        </a:spcAft>
        <a:buFont typeface="Arial" charset="0"/>
        <a:buChar char="»"/>
        <a:defRPr kern="1200">
          <a:solidFill>
            <a:srgbClr val="322939"/>
          </a:solidFill>
          <a:latin typeface="Calibri"/>
          <a:ea typeface="Geneva" charset="0"/>
          <a:cs typeface="Calibri"/>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1E8911-59D5-474A-BC25-984AA5985C5C}" type="datetime1">
              <a:rPr lang="en-AU" smtClean="0"/>
              <a:t>28/2/18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Copyright © 2018 Stagira Consulting Pty Ltd  All rights reserved 
</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4B38B3-FB3C-AC47-8662-4FCC32D5EBDF}" type="slidenum">
              <a:rPr lang="en-US" smtClean="0"/>
              <a:t>‹#›</a:t>
            </a:fld>
            <a:endParaRPr lang="en-US"/>
          </a:p>
        </p:txBody>
      </p:sp>
    </p:spTree>
    <p:extLst>
      <p:ext uri="{BB962C8B-B14F-4D97-AF65-F5344CB8AC3E}">
        <p14:creationId xmlns:p14="http://schemas.microsoft.com/office/powerpoint/2010/main" val="7928545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5.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0063" y="1370184"/>
            <a:ext cx="8207179" cy="2123658"/>
          </a:xfrm>
          <a:prstGeom prst="rect">
            <a:avLst/>
          </a:prstGeom>
          <a:noFill/>
        </p:spPr>
        <p:txBody>
          <a:bodyPr wrap="square" rtlCol="0">
            <a:spAutoFit/>
          </a:bodyPr>
          <a:lstStyle/>
          <a:p>
            <a:r>
              <a:rPr lang="en-US" sz="3300" b="1" i="1" dirty="0">
                <a:solidFill>
                  <a:schemeClr val="accent1">
                    <a:lumMod val="75000"/>
                  </a:schemeClr>
                </a:solidFill>
              </a:rPr>
              <a:t>The only constant:</a:t>
            </a:r>
          </a:p>
          <a:p>
            <a:r>
              <a:rPr lang="en-US" sz="3300" b="1" dirty="0">
                <a:solidFill>
                  <a:schemeClr val="accent1">
                    <a:lumMod val="75000"/>
                  </a:schemeClr>
                </a:solidFill>
              </a:rPr>
              <a:t>Mastering adaptive capability in a world of exponential change </a:t>
            </a:r>
            <a:endParaRPr lang="en-US" sz="3300" b="1" i="1" dirty="0">
              <a:solidFill>
                <a:schemeClr val="accent1">
                  <a:lumMod val="75000"/>
                </a:schemeClr>
              </a:solidFill>
            </a:endParaRPr>
          </a:p>
          <a:p>
            <a:pPr algn="r"/>
            <a:endParaRPr lang="en-US" sz="3300" b="1" i="1" dirty="0">
              <a:solidFill>
                <a:schemeClr val="accent1">
                  <a:lumMod val="75000"/>
                </a:schemeClr>
              </a:solidFill>
            </a:endParaRPr>
          </a:p>
        </p:txBody>
      </p:sp>
      <p:pic>
        <p:nvPicPr>
          <p:cNvPr id="4" name="Picture 3">
            <a:extLst>
              <a:ext uri="{FF2B5EF4-FFF2-40B4-BE49-F238E27FC236}">
                <a16:creationId xmlns:a16="http://schemas.microsoft.com/office/drawing/2014/main" id="{C605510B-AF2C-544A-B611-AF6092DDA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150" y="4057664"/>
            <a:ext cx="817549" cy="899733"/>
          </a:xfrm>
          <a:prstGeom prst="rect">
            <a:avLst/>
          </a:prstGeom>
        </p:spPr>
      </p:pic>
      <p:sp>
        <p:nvSpPr>
          <p:cNvPr id="2" name="TextBox 1">
            <a:extLst>
              <a:ext uri="{FF2B5EF4-FFF2-40B4-BE49-F238E27FC236}">
                <a16:creationId xmlns:a16="http://schemas.microsoft.com/office/drawing/2014/main" id="{5906D766-3B46-B64C-9280-C5A770088DDD}"/>
              </a:ext>
            </a:extLst>
          </p:cNvPr>
          <p:cNvSpPr txBox="1"/>
          <p:nvPr/>
        </p:nvSpPr>
        <p:spPr>
          <a:xfrm>
            <a:off x="500063" y="4059406"/>
            <a:ext cx="1625784" cy="646331"/>
          </a:xfrm>
          <a:prstGeom prst="rect">
            <a:avLst/>
          </a:prstGeom>
          <a:noFill/>
        </p:spPr>
        <p:txBody>
          <a:bodyPr wrap="square" rtlCol="0">
            <a:spAutoFit/>
          </a:bodyPr>
          <a:lstStyle/>
          <a:p>
            <a:r>
              <a:rPr lang="en-US" sz="1800" b="1" dirty="0">
                <a:solidFill>
                  <a:schemeClr val="accent1">
                    <a:lumMod val="75000"/>
                  </a:schemeClr>
                </a:solidFill>
              </a:rPr>
              <a:t>Bob Barbour</a:t>
            </a:r>
          </a:p>
          <a:p>
            <a:r>
              <a:rPr lang="en-US" sz="1800" b="1" dirty="0">
                <a:solidFill>
                  <a:schemeClr val="accent1">
                    <a:lumMod val="75000"/>
                  </a:schemeClr>
                </a:solidFill>
              </a:rPr>
              <a:t>7 March 2018</a:t>
            </a:r>
          </a:p>
        </p:txBody>
      </p:sp>
    </p:spTree>
    <p:extLst>
      <p:ext uri="{BB962C8B-B14F-4D97-AF65-F5344CB8AC3E}">
        <p14:creationId xmlns:p14="http://schemas.microsoft.com/office/powerpoint/2010/main" val="648778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52D5F38-EF16-6946-A278-BB330E72A7D5}"/>
              </a:ext>
            </a:extLst>
          </p:cNvPr>
          <p:cNvSpPr>
            <a:spLocks noGrp="1"/>
          </p:cNvSpPr>
          <p:nvPr>
            <p:ph type="title"/>
          </p:nvPr>
        </p:nvSpPr>
        <p:spPr>
          <a:xfrm>
            <a:off x="457200" y="146579"/>
            <a:ext cx="8229600" cy="671865"/>
          </a:xfrm>
        </p:spPr>
        <p:txBody>
          <a:bodyPr>
            <a:noAutofit/>
          </a:bodyPr>
          <a:lstStyle/>
          <a:p>
            <a:r>
              <a:rPr lang="en-US" sz="2400" b="1" dirty="0">
                <a:solidFill>
                  <a:schemeClr val="accent1">
                    <a:lumMod val="75000"/>
                  </a:schemeClr>
                </a:solidFill>
                <a:latin typeface="Arial Rounded MT Bold" charset="0"/>
                <a:ea typeface="Arial Rounded MT Bold" charset="0"/>
                <a:cs typeface="Arial Rounded MT Bold" charset="0"/>
              </a:rPr>
              <a:t>The marketplace is changing rapidly…</a:t>
            </a:r>
          </a:p>
        </p:txBody>
      </p:sp>
      <p:sp>
        <p:nvSpPr>
          <p:cNvPr id="4" name="Footer Placeholder 3">
            <a:extLst>
              <a:ext uri="{FF2B5EF4-FFF2-40B4-BE49-F238E27FC236}">
                <a16:creationId xmlns:a16="http://schemas.microsoft.com/office/drawing/2014/main" id="{E1EB58CE-D864-2747-8ABB-2ED3AB31C382}"/>
              </a:ext>
            </a:extLst>
          </p:cNvPr>
          <p:cNvSpPr>
            <a:spLocks noGrp="1"/>
          </p:cNvSpPr>
          <p:nvPr>
            <p:ph type="ftr" sz="quarter" idx="11"/>
          </p:nvPr>
        </p:nvSpPr>
        <p:spPr>
          <a:xfrm>
            <a:off x="457200" y="3942907"/>
            <a:ext cx="2857500" cy="273844"/>
          </a:xfrm>
        </p:spPr>
        <p:txBody>
          <a:bodyPr/>
          <a:lstStyle/>
          <a:p>
            <a:pPr algn="l"/>
            <a:r>
              <a:rPr lang="en-US" sz="1050" dirty="0">
                <a:solidFill>
                  <a:schemeClr val="accent1"/>
                </a:solidFill>
              </a:rPr>
              <a:t>Source: The Trusted Advisor by David </a:t>
            </a:r>
            <a:r>
              <a:rPr lang="en-US" sz="1050" dirty="0" err="1">
                <a:solidFill>
                  <a:schemeClr val="accent1"/>
                </a:solidFill>
              </a:rPr>
              <a:t>Maister</a:t>
            </a:r>
            <a:r>
              <a:rPr lang="en-US" sz="1050" dirty="0">
                <a:solidFill>
                  <a:schemeClr val="accent1"/>
                </a:solidFill>
              </a:rPr>
              <a:t>, Charles Green and Robert </a:t>
            </a:r>
            <a:r>
              <a:rPr lang="en-US" sz="1050" dirty="0" err="1">
                <a:solidFill>
                  <a:schemeClr val="accent1"/>
                </a:solidFill>
              </a:rPr>
              <a:t>Galford</a:t>
            </a:r>
            <a:endParaRPr lang="en-US" sz="1050" dirty="0">
              <a:solidFill>
                <a:schemeClr val="accent1"/>
              </a:solidFill>
            </a:endParaRPr>
          </a:p>
        </p:txBody>
      </p:sp>
      <p:sp>
        <p:nvSpPr>
          <p:cNvPr id="5" name="Slide Number Placeholder 4">
            <a:extLst>
              <a:ext uri="{FF2B5EF4-FFF2-40B4-BE49-F238E27FC236}">
                <a16:creationId xmlns:a16="http://schemas.microsoft.com/office/drawing/2014/main" id="{EE626205-8C11-5C4A-9821-ED4E545161A5}"/>
              </a:ext>
            </a:extLst>
          </p:cNvPr>
          <p:cNvSpPr>
            <a:spLocks noGrp="1"/>
          </p:cNvSpPr>
          <p:nvPr>
            <p:ph type="sldNum" sz="quarter" idx="12"/>
          </p:nvPr>
        </p:nvSpPr>
        <p:spPr>
          <a:xfrm>
            <a:off x="301137" y="4711464"/>
            <a:ext cx="373673" cy="273844"/>
          </a:xfrm>
        </p:spPr>
        <p:txBody>
          <a:bodyPr/>
          <a:lstStyle/>
          <a:p>
            <a:fld id="{364B38B3-FB3C-AC47-8662-4FCC32D5EBDF}" type="slidenum">
              <a:rPr lang="en-US" smtClean="0"/>
              <a:t>10</a:t>
            </a:fld>
            <a:endParaRPr lang="en-US" dirty="0"/>
          </a:p>
        </p:txBody>
      </p:sp>
      <p:pic>
        <p:nvPicPr>
          <p:cNvPr id="8" name="Picture 7">
            <a:extLst>
              <a:ext uri="{FF2B5EF4-FFF2-40B4-BE49-F238E27FC236}">
                <a16:creationId xmlns:a16="http://schemas.microsoft.com/office/drawing/2014/main" id="{422B885F-F62E-2749-AADD-84E88B477E17}"/>
              </a:ext>
            </a:extLst>
          </p:cNvPr>
          <p:cNvPicPr>
            <a:picLocks noChangeAspect="1"/>
          </p:cNvPicPr>
          <p:nvPr/>
        </p:nvPicPr>
        <p:blipFill>
          <a:blip r:embed="rId3"/>
          <a:stretch>
            <a:fillRect/>
          </a:stretch>
        </p:blipFill>
        <p:spPr>
          <a:xfrm>
            <a:off x="619125" y="1271503"/>
            <a:ext cx="5219700" cy="2667000"/>
          </a:xfrm>
          <a:prstGeom prst="rect">
            <a:avLst/>
          </a:prstGeom>
        </p:spPr>
      </p:pic>
      <p:pic>
        <p:nvPicPr>
          <p:cNvPr id="14" name="Picture 13">
            <a:extLst>
              <a:ext uri="{FF2B5EF4-FFF2-40B4-BE49-F238E27FC236}">
                <a16:creationId xmlns:a16="http://schemas.microsoft.com/office/drawing/2014/main" id="{67B49E12-6C29-4540-BDED-31AB87F0B834}"/>
              </a:ext>
            </a:extLst>
          </p:cNvPr>
          <p:cNvPicPr>
            <a:picLocks noChangeAspect="1"/>
          </p:cNvPicPr>
          <p:nvPr/>
        </p:nvPicPr>
        <p:blipFill>
          <a:blip r:embed="rId4"/>
          <a:stretch>
            <a:fillRect/>
          </a:stretch>
        </p:blipFill>
        <p:spPr>
          <a:xfrm>
            <a:off x="6026761" y="885825"/>
            <a:ext cx="715709" cy="3438356"/>
          </a:xfrm>
          <a:prstGeom prst="rect">
            <a:avLst/>
          </a:prstGeom>
        </p:spPr>
      </p:pic>
      <p:sp>
        <p:nvSpPr>
          <p:cNvPr id="15" name="TextBox 14">
            <a:extLst>
              <a:ext uri="{FF2B5EF4-FFF2-40B4-BE49-F238E27FC236}">
                <a16:creationId xmlns:a16="http://schemas.microsoft.com/office/drawing/2014/main" id="{57D436ED-AE77-4E4B-A930-27D977A1044A}"/>
              </a:ext>
            </a:extLst>
          </p:cNvPr>
          <p:cNvSpPr txBox="1"/>
          <p:nvPr/>
        </p:nvSpPr>
        <p:spPr>
          <a:xfrm>
            <a:off x="6782037" y="965023"/>
            <a:ext cx="1837592" cy="479042"/>
          </a:xfrm>
          <a:prstGeom prst="rect">
            <a:avLst/>
          </a:prstGeom>
          <a:noFill/>
        </p:spPr>
        <p:txBody>
          <a:bodyPr wrap="square" rtlCol="0">
            <a:spAutoFit/>
          </a:bodyPr>
          <a:lstStyle/>
          <a:p>
            <a:r>
              <a:rPr lang="en-US" sz="1500" b="1" dirty="0">
                <a:solidFill>
                  <a:schemeClr val="accent1"/>
                </a:solidFill>
              </a:rPr>
              <a:t>Credibility</a:t>
            </a:r>
          </a:p>
          <a:p>
            <a:r>
              <a:rPr lang="en-US" sz="1013" dirty="0">
                <a:solidFill>
                  <a:schemeClr val="accent1"/>
                </a:solidFill>
              </a:rPr>
              <a:t>The words we speak</a:t>
            </a:r>
          </a:p>
        </p:txBody>
      </p:sp>
      <p:sp>
        <p:nvSpPr>
          <p:cNvPr id="16" name="TextBox 15">
            <a:extLst>
              <a:ext uri="{FF2B5EF4-FFF2-40B4-BE49-F238E27FC236}">
                <a16:creationId xmlns:a16="http://schemas.microsoft.com/office/drawing/2014/main" id="{20734348-6B05-7440-BFD8-640997E4E869}"/>
              </a:ext>
            </a:extLst>
          </p:cNvPr>
          <p:cNvSpPr txBox="1"/>
          <p:nvPr/>
        </p:nvSpPr>
        <p:spPr>
          <a:xfrm>
            <a:off x="6782037" y="1802189"/>
            <a:ext cx="1837592" cy="479042"/>
          </a:xfrm>
          <a:prstGeom prst="rect">
            <a:avLst/>
          </a:prstGeom>
          <a:noFill/>
        </p:spPr>
        <p:txBody>
          <a:bodyPr wrap="square" rtlCol="0">
            <a:spAutoFit/>
          </a:bodyPr>
          <a:lstStyle/>
          <a:p>
            <a:r>
              <a:rPr lang="en-US" sz="1500" b="1" dirty="0">
                <a:solidFill>
                  <a:schemeClr val="accent1"/>
                </a:solidFill>
              </a:rPr>
              <a:t>Reliability</a:t>
            </a:r>
          </a:p>
          <a:p>
            <a:r>
              <a:rPr lang="en-US" sz="1013" dirty="0">
                <a:solidFill>
                  <a:schemeClr val="accent1"/>
                </a:solidFill>
              </a:rPr>
              <a:t>The actions we take</a:t>
            </a:r>
          </a:p>
        </p:txBody>
      </p:sp>
      <p:sp>
        <p:nvSpPr>
          <p:cNvPr id="17" name="TextBox 16">
            <a:extLst>
              <a:ext uri="{FF2B5EF4-FFF2-40B4-BE49-F238E27FC236}">
                <a16:creationId xmlns:a16="http://schemas.microsoft.com/office/drawing/2014/main" id="{80AA985D-9444-8A4D-BE5A-6BB6FE7DE209}"/>
              </a:ext>
            </a:extLst>
          </p:cNvPr>
          <p:cNvSpPr txBox="1"/>
          <p:nvPr/>
        </p:nvSpPr>
        <p:spPr>
          <a:xfrm>
            <a:off x="6782038" y="2655868"/>
            <a:ext cx="1837592" cy="634917"/>
          </a:xfrm>
          <a:prstGeom prst="rect">
            <a:avLst/>
          </a:prstGeom>
          <a:noFill/>
        </p:spPr>
        <p:txBody>
          <a:bodyPr wrap="square" rtlCol="0">
            <a:spAutoFit/>
          </a:bodyPr>
          <a:lstStyle/>
          <a:p>
            <a:r>
              <a:rPr lang="en-US" sz="1500" b="1" dirty="0">
                <a:solidFill>
                  <a:schemeClr val="accent1"/>
                </a:solidFill>
              </a:rPr>
              <a:t>Intimacy</a:t>
            </a:r>
          </a:p>
          <a:p>
            <a:r>
              <a:rPr lang="en-US" sz="1013" dirty="0">
                <a:solidFill>
                  <a:schemeClr val="accent1"/>
                </a:solidFill>
              </a:rPr>
              <a:t>The safety/security we feel when we trust</a:t>
            </a:r>
          </a:p>
        </p:txBody>
      </p:sp>
      <p:sp>
        <p:nvSpPr>
          <p:cNvPr id="18" name="TextBox 17">
            <a:extLst>
              <a:ext uri="{FF2B5EF4-FFF2-40B4-BE49-F238E27FC236}">
                <a16:creationId xmlns:a16="http://schemas.microsoft.com/office/drawing/2014/main" id="{8B6794FB-4EE2-914F-85FF-B2D5432C19D6}"/>
              </a:ext>
            </a:extLst>
          </p:cNvPr>
          <p:cNvSpPr txBox="1"/>
          <p:nvPr/>
        </p:nvSpPr>
        <p:spPr>
          <a:xfrm>
            <a:off x="6782036" y="3722039"/>
            <a:ext cx="1837592" cy="634917"/>
          </a:xfrm>
          <a:prstGeom prst="rect">
            <a:avLst/>
          </a:prstGeom>
          <a:noFill/>
        </p:spPr>
        <p:txBody>
          <a:bodyPr wrap="square" rtlCol="0">
            <a:spAutoFit/>
          </a:bodyPr>
          <a:lstStyle/>
          <a:p>
            <a:r>
              <a:rPr lang="en-US" sz="1500" b="1" dirty="0">
                <a:solidFill>
                  <a:schemeClr val="accent1"/>
                </a:solidFill>
              </a:rPr>
              <a:t>Self Orientation</a:t>
            </a:r>
          </a:p>
          <a:p>
            <a:r>
              <a:rPr lang="en-US" sz="1013" dirty="0">
                <a:solidFill>
                  <a:schemeClr val="accent1"/>
                </a:solidFill>
              </a:rPr>
              <a:t>A person’s focus (self vs the other person)</a:t>
            </a:r>
          </a:p>
        </p:txBody>
      </p:sp>
      <p:pic>
        <p:nvPicPr>
          <p:cNvPr id="19" name="Picture 18">
            <a:extLst>
              <a:ext uri="{FF2B5EF4-FFF2-40B4-BE49-F238E27FC236}">
                <a16:creationId xmlns:a16="http://schemas.microsoft.com/office/drawing/2014/main" id="{6D89DB62-4B2F-8842-9CAE-A1BBA0E8C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6891" y="4324181"/>
            <a:ext cx="679818" cy="748155"/>
          </a:xfrm>
          <a:prstGeom prst="rect">
            <a:avLst/>
          </a:prstGeom>
        </p:spPr>
      </p:pic>
      <p:sp>
        <p:nvSpPr>
          <p:cNvPr id="13" name="Title 1">
            <a:extLst>
              <a:ext uri="{FF2B5EF4-FFF2-40B4-BE49-F238E27FC236}">
                <a16:creationId xmlns:a16="http://schemas.microsoft.com/office/drawing/2014/main" id="{FE4105F6-095F-2D44-A364-4A1800298519}"/>
              </a:ext>
            </a:extLst>
          </p:cNvPr>
          <p:cNvSpPr txBox="1">
            <a:spLocks/>
          </p:cNvSpPr>
          <p:nvPr/>
        </p:nvSpPr>
        <p:spPr>
          <a:xfrm>
            <a:off x="797109" y="4436015"/>
            <a:ext cx="7689666" cy="63632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accent1">
                    <a:lumMod val="75000"/>
                  </a:schemeClr>
                </a:solidFill>
                <a:latin typeface="Arial Rounded MT Bold" charset="0"/>
                <a:ea typeface="Arial Rounded MT Bold" charset="0"/>
                <a:cs typeface="Arial Rounded MT Bold" charset="0"/>
              </a:rPr>
              <a:t>…which has heightened  the importance of building strong relationships through trust</a:t>
            </a:r>
          </a:p>
        </p:txBody>
      </p:sp>
    </p:spTree>
    <p:extLst>
      <p:ext uri="{BB962C8B-B14F-4D97-AF65-F5344CB8AC3E}">
        <p14:creationId xmlns:p14="http://schemas.microsoft.com/office/powerpoint/2010/main" val="1380090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4786"/>
            <a:ext cx="7886700" cy="767273"/>
          </a:xfrm>
        </p:spPr>
        <p:txBody>
          <a:bodyPr>
            <a:normAutofit fontScale="90000"/>
          </a:bodyPr>
          <a:lstStyle/>
          <a:p>
            <a:r>
              <a:rPr lang="en-US" b="1" dirty="0">
                <a:solidFill>
                  <a:schemeClr val="accent1">
                    <a:lumMod val="75000"/>
                  </a:schemeClr>
                </a:solidFill>
                <a:latin typeface="Arial Rounded MT Bold" charset="0"/>
                <a:ea typeface="Arial Rounded MT Bold" charset="0"/>
                <a:cs typeface="Arial Rounded MT Bold" charset="0"/>
              </a:rPr>
              <a:t>Adaptive cultures don’t happen by luck, chance or magic </a:t>
            </a:r>
          </a:p>
        </p:txBody>
      </p:sp>
      <p:pic>
        <p:nvPicPr>
          <p:cNvPr id="4" name="Content Placeholder 3">
            <a:extLst>
              <a:ext uri="{FF2B5EF4-FFF2-40B4-BE49-F238E27FC236}">
                <a16:creationId xmlns:a16="http://schemas.microsoft.com/office/drawing/2014/main" id="{A895090E-8F7A-BC4C-9AD3-07928EE4F48E}"/>
              </a:ext>
            </a:extLst>
          </p:cNvPr>
          <p:cNvPicPr>
            <a:picLocks noGrp="1" noChangeAspect="1"/>
          </p:cNvPicPr>
          <p:nvPr>
            <p:ph idx="1"/>
          </p:nvPr>
        </p:nvPicPr>
        <p:blipFill>
          <a:blip r:embed="rId3"/>
          <a:stretch>
            <a:fillRect/>
          </a:stretch>
        </p:blipFill>
        <p:spPr>
          <a:xfrm>
            <a:off x="518431" y="1239993"/>
            <a:ext cx="6997004" cy="3263504"/>
          </a:xfrm>
        </p:spPr>
      </p:pic>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11</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3708" y="4325915"/>
            <a:ext cx="679818" cy="748155"/>
          </a:xfrm>
          <a:prstGeom prst="rect">
            <a:avLst/>
          </a:prstGeom>
        </p:spPr>
      </p:pic>
    </p:spTree>
    <p:extLst>
      <p:ext uri="{BB962C8B-B14F-4D97-AF65-F5344CB8AC3E}">
        <p14:creationId xmlns:p14="http://schemas.microsoft.com/office/powerpoint/2010/main" val="50456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9638"/>
            <a:ext cx="7886700" cy="767273"/>
          </a:xfrm>
        </p:spPr>
        <p:txBody>
          <a:bodyPr>
            <a:normAutofit fontScale="90000"/>
          </a:bodyPr>
          <a:lstStyle/>
          <a:p>
            <a:r>
              <a:rPr lang="en-US" sz="2700" b="1" dirty="0">
                <a:solidFill>
                  <a:schemeClr val="accent1">
                    <a:lumMod val="75000"/>
                  </a:schemeClr>
                </a:solidFill>
                <a:latin typeface="Arial Rounded MT Bold" charset="0"/>
                <a:ea typeface="Arial Rounded MT Bold" charset="0"/>
                <a:cs typeface="Arial Rounded MT Bold" charset="0"/>
              </a:rPr>
              <a:t>How do we successfully change at an organisational level: </a:t>
            </a:r>
            <a:r>
              <a:rPr lang="en-US" sz="2475" b="1" dirty="0">
                <a:solidFill>
                  <a:schemeClr val="accent1">
                    <a:lumMod val="75000"/>
                  </a:schemeClr>
                </a:solidFill>
                <a:latin typeface="Arial Rounded MT Bold" charset="0"/>
                <a:ea typeface="Arial Rounded MT Bold" charset="0"/>
                <a:cs typeface="Arial Rounded MT Bold" charset="0"/>
              </a:rPr>
              <a:t>an adaptive culture is not a destination</a:t>
            </a:r>
          </a:p>
        </p:txBody>
      </p:sp>
      <p:pic>
        <p:nvPicPr>
          <p:cNvPr id="4" name="Content Placeholder 3">
            <a:extLst>
              <a:ext uri="{FF2B5EF4-FFF2-40B4-BE49-F238E27FC236}">
                <a16:creationId xmlns:a16="http://schemas.microsoft.com/office/drawing/2014/main" id="{D3B83E0F-65C7-5E49-A1A7-A3B9B449DF46}"/>
              </a:ext>
            </a:extLst>
          </p:cNvPr>
          <p:cNvPicPr>
            <a:picLocks noGrp="1" noChangeAspect="1"/>
          </p:cNvPicPr>
          <p:nvPr>
            <p:ph idx="1"/>
          </p:nvPr>
        </p:nvPicPr>
        <p:blipFill>
          <a:blip r:embed="rId3"/>
          <a:stretch>
            <a:fillRect/>
          </a:stretch>
        </p:blipFill>
        <p:spPr>
          <a:xfrm>
            <a:off x="628650" y="1375774"/>
            <a:ext cx="7886700" cy="3250790"/>
          </a:xfrm>
        </p:spPr>
      </p:pic>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12</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833" y="4277354"/>
            <a:ext cx="679818" cy="748155"/>
          </a:xfrm>
          <a:prstGeom prst="rect">
            <a:avLst/>
          </a:prstGeom>
        </p:spPr>
      </p:pic>
      <p:sp>
        <p:nvSpPr>
          <p:cNvPr id="3" name="TextBox 2">
            <a:extLst>
              <a:ext uri="{FF2B5EF4-FFF2-40B4-BE49-F238E27FC236}">
                <a16:creationId xmlns:a16="http://schemas.microsoft.com/office/drawing/2014/main" id="{798FC2DE-0794-7D4D-AF3E-A9398F72B7A9}"/>
              </a:ext>
            </a:extLst>
          </p:cNvPr>
          <p:cNvSpPr txBox="1"/>
          <p:nvPr/>
        </p:nvSpPr>
        <p:spPr>
          <a:xfrm>
            <a:off x="710292" y="4420598"/>
            <a:ext cx="1813833" cy="253916"/>
          </a:xfrm>
          <a:prstGeom prst="rect">
            <a:avLst/>
          </a:prstGeom>
          <a:noFill/>
        </p:spPr>
        <p:txBody>
          <a:bodyPr wrap="square" rtlCol="0">
            <a:spAutoFit/>
          </a:bodyPr>
          <a:lstStyle/>
          <a:p>
            <a:r>
              <a:rPr lang="en-US" sz="1050" dirty="0"/>
              <a:t>© Human </a:t>
            </a:r>
            <a:r>
              <a:rPr lang="en-US" sz="1050" dirty="0" err="1"/>
              <a:t>Synergistics</a:t>
            </a:r>
            <a:r>
              <a:rPr lang="en-US" sz="1050" dirty="0"/>
              <a:t> </a:t>
            </a:r>
          </a:p>
        </p:txBody>
      </p:sp>
      <p:pic>
        <p:nvPicPr>
          <p:cNvPr id="13" name="Picture 12">
            <a:extLst>
              <a:ext uri="{FF2B5EF4-FFF2-40B4-BE49-F238E27FC236}">
                <a16:creationId xmlns:a16="http://schemas.microsoft.com/office/drawing/2014/main" id="{19444855-A6E2-3B4C-BA91-41F0C0C2E276}"/>
              </a:ext>
            </a:extLst>
          </p:cNvPr>
          <p:cNvPicPr>
            <a:picLocks noChangeAspect="1"/>
          </p:cNvPicPr>
          <p:nvPr/>
        </p:nvPicPr>
        <p:blipFill>
          <a:blip r:embed="rId5"/>
          <a:stretch>
            <a:fillRect/>
          </a:stretch>
        </p:blipFill>
        <p:spPr>
          <a:xfrm>
            <a:off x="4012042" y="1379551"/>
            <a:ext cx="1119917" cy="789191"/>
          </a:xfrm>
          <a:prstGeom prst="rect">
            <a:avLst/>
          </a:prstGeom>
        </p:spPr>
      </p:pic>
    </p:spTree>
    <p:extLst>
      <p:ext uri="{BB962C8B-B14F-4D97-AF65-F5344CB8AC3E}">
        <p14:creationId xmlns:p14="http://schemas.microsoft.com/office/powerpoint/2010/main" val="406421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457200" y="4658732"/>
            <a:ext cx="318572" cy="273844"/>
          </a:xfrm>
        </p:spPr>
        <p:txBody>
          <a:bodyPr/>
          <a:lstStyle/>
          <a:p>
            <a:pPr algn="l" fontAlgn="base">
              <a:spcBef>
                <a:spcPct val="0"/>
              </a:spcBef>
              <a:spcAft>
                <a:spcPct val="0"/>
              </a:spcAft>
              <a:defRPr/>
            </a:pPr>
            <a:fld id="{FB74A1DD-8FFE-41DB-A1D4-F6A9E8435967}" type="slidenum">
              <a:rPr lang="en-JM" sz="1050">
                <a:solidFill>
                  <a:srgbClr val="1F497D"/>
                </a:solidFill>
                <a:ea typeface="MS PGothic" charset="0"/>
              </a:rPr>
              <a:pPr algn="l" fontAlgn="base">
                <a:spcBef>
                  <a:spcPct val="0"/>
                </a:spcBef>
                <a:spcAft>
                  <a:spcPct val="0"/>
                </a:spcAft>
                <a:defRPr/>
              </a:pPr>
              <a:t>13</a:t>
            </a:fld>
            <a:endParaRPr lang="en-JM" sz="1050" dirty="0">
              <a:solidFill>
                <a:srgbClr val="1F497D"/>
              </a:solidFill>
              <a:ea typeface="MS PGothic" charset="0"/>
            </a:endParaRPr>
          </a:p>
        </p:txBody>
      </p:sp>
      <p:sp>
        <p:nvSpPr>
          <p:cNvPr id="12" name="TextBox 11"/>
          <p:cNvSpPr txBox="1"/>
          <p:nvPr/>
        </p:nvSpPr>
        <p:spPr>
          <a:xfrm>
            <a:off x="1491257" y="4066697"/>
            <a:ext cx="6172200" cy="369332"/>
          </a:xfrm>
          <a:prstGeom prst="rect">
            <a:avLst/>
          </a:prstGeom>
          <a:noFill/>
        </p:spPr>
        <p:txBody>
          <a:bodyPr wrap="square" rtlCol="0">
            <a:spAutoFit/>
          </a:bodyPr>
          <a:lstStyle/>
          <a:p>
            <a:pPr algn="ctr" eaLnBrk="0" fontAlgn="base" hangingPunct="0">
              <a:spcBef>
                <a:spcPct val="0"/>
              </a:spcBef>
              <a:spcAft>
                <a:spcPct val="0"/>
              </a:spcAft>
            </a:pPr>
            <a:endParaRPr lang="en-US" sz="1800" b="1" dirty="0">
              <a:solidFill>
                <a:prstClr val="white"/>
              </a:solidFill>
              <a:latin typeface="Calibri" charset="0"/>
              <a:ea typeface="MS PGothic" charset="0"/>
            </a:endParaRPr>
          </a:p>
        </p:txBody>
      </p:sp>
      <p:sp>
        <p:nvSpPr>
          <p:cNvPr id="14" name="Rectangle 13"/>
          <p:cNvSpPr/>
          <p:nvPr/>
        </p:nvSpPr>
        <p:spPr>
          <a:xfrm>
            <a:off x="1491257" y="4256378"/>
            <a:ext cx="6172200" cy="471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AU" sz="1800" b="1" dirty="0">
                <a:solidFill>
                  <a:prstClr val="white"/>
                </a:solidFill>
                <a:latin typeface="Calibri"/>
              </a:rPr>
              <a:t>The biggest hurdle is usually Capacity</a:t>
            </a:r>
            <a:endParaRPr lang="en-US" sz="1800" b="1" dirty="0">
              <a:solidFill>
                <a:prstClr val="white"/>
              </a:solidFill>
              <a:latin typeface="Calibri"/>
            </a:endParaRPr>
          </a:p>
        </p:txBody>
      </p:sp>
      <p:sp>
        <p:nvSpPr>
          <p:cNvPr id="3" name="Oval 2"/>
          <p:cNvSpPr/>
          <p:nvPr/>
        </p:nvSpPr>
        <p:spPr>
          <a:xfrm>
            <a:off x="677008" y="904515"/>
            <a:ext cx="1827816" cy="1655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800" b="1" dirty="0">
                <a:solidFill>
                  <a:prstClr val="white"/>
                </a:solidFill>
                <a:latin typeface="Calibri"/>
              </a:rPr>
              <a:t>Insight</a:t>
            </a:r>
          </a:p>
        </p:txBody>
      </p:sp>
      <p:sp>
        <p:nvSpPr>
          <p:cNvPr id="13" name="Oval 12"/>
          <p:cNvSpPr/>
          <p:nvPr/>
        </p:nvSpPr>
        <p:spPr>
          <a:xfrm>
            <a:off x="3466575" y="877844"/>
            <a:ext cx="1841835" cy="168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800" b="1" dirty="0">
                <a:solidFill>
                  <a:prstClr val="white"/>
                </a:solidFill>
                <a:latin typeface="Calibri"/>
              </a:rPr>
              <a:t>Desire</a:t>
            </a:r>
          </a:p>
        </p:txBody>
      </p:sp>
      <p:sp>
        <p:nvSpPr>
          <p:cNvPr id="15" name="Oval 14"/>
          <p:cNvSpPr/>
          <p:nvPr/>
        </p:nvSpPr>
        <p:spPr>
          <a:xfrm>
            <a:off x="6270161" y="877843"/>
            <a:ext cx="1871516" cy="1690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800" b="1" dirty="0">
                <a:solidFill>
                  <a:prstClr val="white"/>
                </a:solidFill>
                <a:latin typeface="Calibri"/>
              </a:rPr>
              <a:t>Capacity</a:t>
            </a:r>
          </a:p>
        </p:txBody>
      </p:sp>
      <p:sp>
        <p:nvSpPr>
          <p:cNvPr id="10" name="Frame 9"/>
          <p:cNvSpPr/>
          <p:nvPr/>
        </p:nvSpPr>
        <p:spPr>
          <a:xfrm>
            <a:off x="589085" y="2641222"/>
            <a:ext cx="2050835" cy="137061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Calibri"/>
              </a:rPr>
              <a:t>A compelling perspective that change is required and the difference that this change will make</a:t>
            </a:r>
          </a:p>
        </p:txBody>
      </p:sp>
      <p:sp>
        <p:nvSpPr>
          <p:cNvPr id="16" name="Frame 15"/>
          <p:cNvSpPr/>
          <p:nvPr/>
        </p:nvSpPr>
        <p:spPr>
          <a:xfrm>
            <a:off x="3331479" y="2650134"/>
            <a:ext cx="2119753" cy="138203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Calibri"/>
              </a:rPr>
              <a:t>The moment in time when someone </a:t>
            </a:r>
            <a:r>
              <a:rPr lang="en-US" sz="1200" b="1" i="1" dirty="0">
                <a:solidFill>
                  <a:prstClr val="black"/>
                </a:solidFill>
                <a:latin typeface="Calibri"/>
              </a:rPr>
              <a:t>really</a:t>
            </a:r>
            <a:r>
              <a:rPr lang="en-US" sz="1200" dirty="0">
                <a:solidFill>
                  <a:prstClr val="black"/>
                </a:solidFill>
                <a:latin typeface="Calibri"/>
              </a:rPr>
              <a:t> wants to change because the cost of not changing has become too high</a:t>
            </a:r>
          </a:p>
        </p:txBody>
      </p:sp>
      <p:sp>
        <p:nvSpPr>
          <p:cNvPr id="17" name="Frame 16"/>
          <p:cNvSpPr/>
          <p:nvPr/>
        </p:nvSpPr>
        <p:spPr>
          <a:xfrm>
            <a:off x="6142789" y="2650134"/>
            <a:ext cx="2086811" cy="136170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Calibri"/>
              </a:rPr>
              <a:t>Having the capacity to perceive &amp; adapt our thoughts, emotions &amp; </a:t>
            </a:r>
            <a:r>
              <a:rPr lang="en-US" sz="1200" dirty="0" err="1">
                <a:solidFill>
                  <a:prstClr val="black"/>
                </a:solidFill>
                <a:latin typeface="Calibri"/>
              </a:rPr>
              <a:t>behaviour</a:t>
            </a:r>
            <a:r>
              <a:rPr lang="en-US" sz="1200" dirty="0">
                <a:solidFill>
                  <a:prstClr val="black"/>
                </a:solidFill>
                <a:latin typeface="Calibri"/>
              </a:rPr>
              <a:t>  to the world around us</a:t>
            </a:r>
          </a:p>
        </p:txBody>
      </p:sp>
      <p:sp>
        <p:nvSpPr>
          <p:cNvPr id="18" name="Right Arrow 17"/>
          <p:cNvSpPr/>
          <p:nvPr/>
        </p:nvSpPr>
        <p:spPr>
          <a:xfrm>
            <a:off x="2574777" y="1511798"/>
            <a:ext cx="826655" cy="527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013">
              <a:solidFill>
                <a:prstClr val="white"/>
              </a:solidFill>
              <a:latin typeface="Calibri"/>
            </a:endParaRPr>
          </a:p>
        </p:txBody>
      </p:sp>
      <p:sp>
        <p:nvSpPr>
          <p:cNvPr id="20" name="Title 1">
            <a:extLst>
              <a:ext uri="{FF2B5EF4-FFF2-40B4-BE49-F238E27FC236}">
                <a16:creationId xmlns:a16="http://schemas.microsoft.com/office/drawing/2014/main" id="{C591A22E-F340-C340-B4B9-8ADC811DAE6A}"/>
              </a:ext>
            </a:extLst>
          </p:cNvPr>
          <p:cNvSpPr>
            <a:spLocks noGrp="1"/>
          </p:cNvSpPr>
          <p:nvPr>
            <p:ph type="title"/>
          </p:nvPr>
        </p:nvSpPr>
        <p:spPr>
          <a:xfrm>
            <a:off x="457200" y="146579"/>
            <a:ext cx="8229600" cy="671865"/>
          </a:xfrm>
        </p:spPr>
        <p:txBody>
          <a:bodyPr>
            <a:noAutofit/>
          </a:bodyPr>
          <a:lstStyle/>
          <a:p>
            <a:r>
              <a:rPr lang="en-US" sz="2400" dirty="0">
                <a:solidFill>
                  <a:schemeClr val="accent1">
                    <a:lumMod val="75000"/>
                  </a:schemeClr>
                </a:solidFill>
                <a:latin typeface="Arial Rounded MT Bold" charset="0"/>
                <a:ea typeface="Arial Rounded MT Bold" charset="0"/>
                <a:cs typeface="Arial Rounded MT Bold" charset="0"/>
              </a:rPr>
              <a:t>How do we successfully change at an individual level?</a:t>
            </a:r>
          </a:p>
        </p:txBody>
      </p:sp>
      <p:sp>
        <p:nvSpPr>
          <p:cNvPr id="21" name="Right Arrow 20">
            <a:extLst>
              <a:ext uri="{FF2B5EF4-FFF2-40B4-BE49-F238E27FC236}">
                <a16:creationId xmlns:a16="http://schemas.microsoft.com/office/drawing/2014/main" id="{7EDE6A33-857A-5442-A7BB-114F00A5255A}"/>
              </a:ext>
            </a:extLst>
          </p:cNvPr>
          <p:cNvSpPr/>
          <p:nvPr/>
        </p:nvSpPr>
        <p:spPr>
          <a:xfrm>
            <a:off x="5398739" y="1511798"/>
            <a:ext cx="826655" cy="527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013">
              <a:solidFill>
                <a:prstClr val="white"/>
              </a:solidFill>
              <a:latin typeface="Calibri"/>
            </a:endParaRPr>
          </a:p>
        </p:txBody>
      </p:sp>
      <p:pic>
        <p:nvPicPr>
          <p:cNvPr id="22" name="Picture 21">
            <a:extLst>
              <a:ext uri="{FF2B5EF4-FFF2-40B4-BE49-F238E27FC236}">
                <a16:creationId xmlns:a16="http://schemas.microsoft.com/office/drawing/2014/main" id="{F779C644-1CAB-B24F-9CBB-0191BD959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942" y="4301240"/>
            <a:ext cx="679818" cy="748155"/>
          </a:xfrm>
          <a:prstGeom prst="rect">
            <a:avLst/>
          </a:prstGeom>
        </p:spPr>
      </p:pic>
      <p:sp>
        <p:nvSpPr>
          <p:cNvPr id="23" name="Footer Placeholder 5">
            <a:extLst>
              <a:ext uri="{FF2B5EF4-FFF2-40B4-BE49-F238E27FC236}">
                <a16:creationId xmlns:a16="http://schemas.microsoft.com/office/drawing/2014/main" id="{989CB362-4E09-074E-B4F5-6DFB5533FAB9}"/>
              </a:ext>
            </a:extLst>
          </p:cNvPr>
          <p:cNvSpPr txBox="1">
            <a:spLocks/>
          </p:cNvSpPr>
          <p:nvPr/>
        </p:nvSpPr>
        <p:spPr>
          <a:xfrm>
            <a:off x="3028950" y="4872770"/>
            <a:ext cx="3086100" cy="273844"/>
          </a:xfrm>
          <a:prstGeom prst="rect">
            <a:avLst/>
          </a:prstGeom>
        </p:spPr>
        <p:txBody>
          <a:bodyPr vert="horz" wrap="square" lIns="68580" tIns="34290" rIns="68580" bIns="34290" numCol="1" anchor="ctr" anchorCtr="0" compatLnSpc="1">
            <a:prstTxWarp prst="textNoShape">
              <a:avLst/>
            </a:prstTxWarp>
          </a:bodyPr>
          <a:lstStyle>
            <a:defPPr>
              <a:defRPr lang="en-US"/>
            </a:defPPr>
            <a:lvl1pPr marL="0" algn="ctr" defTabSz="914400" rtl="0" eaLnBrk="1" latinLnBrk="0" hangingPunct="1">
              <a:defRPr sz="1000" b="1" kern="1200">
                <a:solidFill>
                  <a:srgbClr val="322939"/>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a:t>Copyright © 2018 Stagira Consulting Pty Ltd  All rights reserved 
</a:t>
            </a:r>
            <a:endParaRPr lang="en-US" sz="750" dirty="0"/>
          </a:p>
        </p:txBody>
      </p:sp>
    </p:spTree>
    <p:extLst>
      <p:ext uri="{BB962C8B-B14F-4D97-AF65-F5344CB8AC3E}">
        <p14:creationId xmlns:p14="http://schemas.microsoft.com/office/powerpoint/2010/main" val="154566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0" y="217241"/>
            <a:ext cx="8447046" cy="497971"/>
          </a:xfrm>
        </p:spPr>
        <p:txBody>
          <a:bodyPr>
            <a:normAutofit/>
          </a:bodyPr>
          <a:lstStyle/>
          <a:p>
            <a:r>
              <a:rPr lang="en-US" sz="2100" b="1" dirty="0">
                <a:solidFill>
                  <a:schemeClr val="accent1">
                    <a:lumMod val="75000"/>
                  </a:schemeClr>
                </a:solidFill>
                <a:latin typeface="Arial Rounded MT Bold" charset="0"/>
                <a:ea typeface="Arial Rounded MT Bold" charset="0"/>
                <a:cs typeface="Arial Rounded MT Bold" charset="0"/>
              </a:rPr>
              <a:t>How do we achieve change at an individual level</a:t>
            </a:r>
          </a:p>
        </p:txBody>
      </p:sp>
      <p:sp>
        <p:nvSpPr>
          <p:cNvPr id="8" name="Content Placeholder 7">
            <a:extLst>
              <a:ext uri="{FF2B5EF4-FFF2-40B4-BE49-F238E27FC236}">
                <a16:creationId xmlns:a16="http://schemas.microsoft.com/office/drawing/2014/main" id="{1F82620D-242F-1749-B6AB-0E752737F3E3}"/>
              </a:ext>
            </a:extLst>
          </p:cNvPr>
          <p:cNvSpPr>
            <a:spLocks noGrp="1"/>
          </p:cNvSpPr>
          <p:nvPr>
            <p:ph idx="1"/>
          </p:nvPr>
        </p:nvSpPr>
        <p:spPr>
          <a:xfrm>
            <a:off x="326571" y="715212"/>
            <a:ext cx="8107136" cy="3347341"/>
          </a:xfrm>
        </p:spPr>
        <p:txBody>
          <a:bodyPr>
            <a:normAutofit fontScale="92500" lnSpcReduction="10000"/>
          </a:bodyPr>
          <a:lstStyle/>
          <a:p>
            <a:pPr marL="0" indent="0">
              <a:buNone/>
            </a:pPr>
            <a:r>
              <a:rPr lang="en-US" sz="1700" b="1" dirty="0">
                <a:solidFill>
                  <a:schemeClr val="accent1"/>
                </a:solidFill>
              </a:rPr>
              <a:t>We need to build the capability to seek views that challenge deeply held beliefs , and be willing to change them</a:t>
            </a:r>
          </a:p>
          <a:p>
            <a:pPr lvl="1">
              <a:buFont typeface="Wingdings" pitchFamily="2" charset="2"/>
              <a:buChar char="Ø"/>
            </a:pPr>
            <a:endParaRPr lang="en-US" sz="1500" dirty="0">
              <a:solidFill>
                <a:schemeClr val="accent1"/>
              </a:solidFill>
            </a:endParaRPr>
          </a:p>
          <a:p>
            <a:pPr lvl="1">
              <a:buFont typeface="Wingdings" pitchFamily="2" charset="2"/>
              <a:buChar char="Ø"/>
            </a:pPr>
            <a:r>
              <a:rPr lang="en-US" sz="1500" dirty="0">
                <a:solidFill>
                  <a:schemeClr val="accent1"/>
                </a:solidFill>
              </a:rPr>
              <a:t>Resilience, courage and heart to:</a:t>
            </a:r>
          </a:p>
          <a:p>
            <a:pPr lvl="2">
              <a:buFont typeface="Courier New" panose="02070309020205020404" pitchFamily="49" charset="0"/>
              <a:buChar char="o"/>
            </a:pPr>
            <a:r>
              <a:rPr lang="en-US" sz="1350" dirty="0">
                <a:solidFill>
                  <a:schemeClr val="accent1"/>
                </a:solidFill>
              </a:rPr>
              <a:t>Approach tensions, development opportunities, big assumptions</a:t>
            </a:r>
          </a:p>
          <a:p>
            <a:pPr lvl="2">
              <a:buFont typeface="Courier New" panose="02070309020205020404" pitchFamily="49" charset="0"/>
              <a:buChar char="o"/>
            </a:pPr>
            <a:r>
              <a:rPr lang="en-US" sz="1350" dirty="0">
                <a:solidFill>
                  <a:schemeClr val="accent1"/>
                </a:solidFill>
              </a:rPr>
              <a:t>Actively seek and accept feedback</a:t>
            </a:r>
          </a:p>
          <a:p>
            <a:pPr lvl="2">
              <a:buFont typeface="Courier New" panose="02070309020205020404" pitchFamily="49" charset="0"/>
              <a:buChar char="o"/>
            </a:pPr>
            <a:r>
              <a:rPr lang="en-US" sz="1350" dirty="0">
                <a:solidFill>
                  <a:schemeClr val="accent1"/>
                </a:solidFill>
              </a:rPr>
              <a:t>Be transparent and share vulnerabilities and development opportunities</a:t>
            </a:r>
          </a:p>
          <a:p>
            <a:pPr lvl="2">
              <a:buFont typeface="Courier New" panose="02070309020205020404" pitchFamily="49" charset="0"/>
              <a:buChar char="o"/>
            </a:pPr>
            <a:r>
              <a:rPr lang="en-US" sz="1350" dirty="0">
                <a:solidFill>
                  <a:schemeClr val="accent1"/>
                </a:solidFill>
              </a:rPr>
              <a:t>Develop a high level of awareness about ourselves and our impact on others</a:t>
            </a:r>
          </a:p>
          <a:p>
            <a:pPr lvl="1">
              <a:buFont typeface="Wingdings" pitchFamily="2" charset="2"/>
              <a:buChar char="Ø"/>
            </a:pPr>
            <a:endParaRPr lang="en-US" sz="1500" dirty="0">
              <a:solidFill>
                <a:schemeClr val="accent1"/>
              </a:solidFill>
            </a:endParaRPr>
          </a:p>
          <a:p>
            <a:pPr lvl="1">
              <a:buFont typeface="Wingdings" pitchFamily="2" charset="2"/>
              <a:buChar char="Ø"/>
            </a:pPr>
            <a:r>
              <a:rPr lang="en-US" sz="1500" dirty="0">
                <a:solidFill>
                  <a:schemeClr val="accent1"/>
                </a:solidFill>
              </a:rPr>
              <a:t>And the self regulating skill to: </a:t>
            </a:r>
          </a:p>
          <a:p>
            <a:pPr lvl="2">
              <a:buFont typeface="Courier New" panose="02070309020205020404" pitchFamily="49" charset="0"/>
              <a:buChar char="o"/>
            </a:pPr>
            <a:r>
              <a:rPr lang="en-US" sz="1350" dirty="0">
                <a:solidFill>
                  <a:schemeClr val="accent1"/>
                </a:solidFill>
              </a:rPr>
              <a:t>Be mindful</a:t>
            </a:r>
          </a:p>
          <a:p>
            <a:pPr lvl="2">
              <a:buFont typeface="Courier New" panose="02070309020205020404" pitchFamily="49" charset="0"/>
              <a:buChar char="o"/>
            </a:pPr>
            <a:r>
              <a:rPr lang="en-US" sz="1400" dirty="0">
                <a:solidFill>
                  <a:schemeClr val="accent1"/>
                </a:solidFill>
              </a:rPr>
              <a:t>Be our authentic self “more, with skills” (</a:t>
            </a:r>
            <a:r>
              <a:rPr lang="en-US" sz="1400" dirty="0" err="1">
                <a:solidFill>
                  <a:schemeClr val="accent1"/>
                </a:solidFill>
              </a:rPr>
              <a:t>Goffee</a:t>
            </a:r>
            <a:r>
              <a:rPr lang="en-US" sz="1400" dirty="0">
                <a:solidFill>
                  <a:schemeClr val="accent1"/>
                </a:solidFill>
              </a:rPr>
              <a:t>)</a:t>
            </a:r>
            <a:endParaRPr lang="en-US" sz="1350" dirty="0">
              <a:solidFill>
                <a:schemeClr val="accent1"/>
              </a:solidFill>
            </a:endParaRPr>
          </a:p>
          <a:p>
            <a:pPr lvl="2">
              <a:buFont typeface="Courier New" panose="02070309020205020404" pitchFamily="49" charset="0"/>
              <a:buChar char="o"/>
            </a:pPr>
            <a:r>
              <a:rPr lang="en-US" sz="1350" dirty="0">
                <a:solidFill>
                  <a:schemeClr val="accent1"/>
                </a:solidFill>
              </a:rPr>
              <a:t>Experiment and do things differently</a:t>
            </a:r>
          </a:p>
          <a:p>
            <a:pPr lvl="2">
              <a:buFont typeface="Courier New" panose="02070309020205020404" pitchFamily="49" charset="0"/>
              <a:buChar char="o"/>
            </a:pPr>
            <a:r>
              <a:rPr lang="en-US" sz="1350" dirty="0">
                <a:solidFill>
                  <a:schemeClr val="accent1"/>
                </a:solidFill>
              </a:rPr>
              <a:t>Keep seeking feedback and acting on it </a:t>
            </a:r>
          </a:p>
          <a:p>
            <a:pPr lvl="2">
              <a:buFont typeface="Courier New" panose="02070309020205020404" pitchFamily="49" charset="0"/>
              <a:buChar char="o"/>
            </a:pPr>
            <a:r>
              <a:rPr lang="en-US" sz="1350" dirty="0">
                <a:solidFill>
                  <a:schemeClr val="accent1"/>
                </a:solidFill>
              </a:rPr>
              <a:t>Persevere even when the feedback is disappointing</a:t>
            </a:r>
          </a:p>
          <a:p>
            <a:pPr lvl="2">
              <a:buFont typeface="Wingdings" pitchFamily="2" charset="2"/>
              <a:buChar char="Ø"/>
            </a:pPr>
            <a:endParaRPr lang="en-US" dirty="0">
              <a:solidFill>
                <a:schemeClr val="accent1"/>
              </a:solidFill>
            </a:endParaRPr>
          </a:p>
          <a:p>
            <a:pPr marL="0" indent="0">
              <a:buNone/>
            </a:pPr>
            <a:endParaRPr lang="en-US" dirty="0"/>
          </a:p>
        </p:txBody>
      </p:sp>
      <p:sp>
        <p:nvSpPr>
          <p:cNvPr id="7" name="Slide Number Placeholder 6"/>
          <p:cNvSpPr>
            <a:spLocks noGrp="1"/>
          </p:cNvSpPr>
          <p:nvPr>
            <p:ph type="sldNum" sz="quarter" idx="12"/>
          </p:nvPr>
        </p:nvSpPr>
        <p:spPr>
          <a:xfrm>
            <a:off x="134709" y="4751665"/>
            <a:ext cx="383722" cy="273844"/>
          </a:xfrm>
        </p:spPr>
        <p:txBody>
          <a:bodyPr/>
          <a:lstStyle/>
          <a:p>
            <a:fld id="{364B38B3-FB3C-AC47-8662-4FCC32D5EBDF}" type="slidenum">
              <a:rPr lang="en-US" smtClean="0"/>
              <a:t>14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7" y="4277354"/>
            <a:ext cx="679818" cy="748155"/>
          </a:xfrm>
          <a:prstGeom prst="rect">
            <a:avLst/>
          </a:prstGeom>
        </p:spPr>
      </p:pic>
      <p:sp>
        <p:nvSpPr>
          <p:cNvPr id="10" name="Rectangle 9">
            <a:extLst>
              <a:ext uri="{FF2B5EF4-FFF2-40B4-BE49-F238E27FC236}">
                <a16:creationId xmlns:a16="http://schemas.microsoft.com/office/drawing/2014/main" id="{94B33185-5940-E944-A810-EBC9B91D2F8B}"/>
              </a:ext>
            </a:extLst>
          </p:cNvPr>
          <p:cNvSpPr/>
          <p:nvPr/>
        </p:nvSpPr>
        <p:spPr>
          <a:xfrm>
            <a:off x="518431" y="4219575"/>
            <a:ext cx="7693585" cy="536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Research indicates that it takes 3 or more rounds of 360 feedback surveys to move from primarily defensive behaviours to primary constructive behaviours</a:t>
            </a:r>
          </a:p>
        </p:txBody>
      </p:sp>
    </p:spTree>
    <p:extLst>
      <p:ext uri="{BB962C8B-B14F-4D97-AF65-F5344CB8AC3E}">
        <p14:creationId xmlns:p14="http://schemas.microsoft.com/office/powerpoint/2010/main" val="1671020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45D478F-1BC1-B142-9CC0-528B178BFFDA}"/>
              </a:ext>
            </a:extLst>
          </p:cNvPr>
          <p:cNvPicPr>
            <a:picLocks noGrp="1" noChangeAspect="1"/>
          </p:cNvPicPr>
          <p:nvPr>
            <p:ph idx="1"/>
          </p:nvPr>
        </p:nvPicPr>
        <p:blipFill>
          <a:blip r:embed="rId3"/>
          <a:stretch>
            <a:fillRect/>
          </a:stretch>
        </p:blipFill>
        <p:spPr>
          <a:xfrm>
            <a:off x="0" y="10832"/>
            <a:ext cx="9144000" cy="5153393"/>
          </a:xfrm>
        </p:spPr>
      </p:pic>
      <p:sp>
        <p:nvSpPr>
          <p:cNvPr id="4" name="Footer Placeholder 3">
            <a:extLst>
              <a:ext uri="{FF2B5EF4-FFF2-40B4-BE49-F238E27FC236}">
                <a16:creationId xmlns:a16="http://schemas.microsoft.com/office/drawing/2014/main" id="{E1EB58CE-D864-2747-8ABB-2ED3AB31C382}"/>
              </a:ext>
            </a:extLst>
          </p:cNvPr>
          <p:cNvSpPr>
            <a:spLocks noGrp="1"/>
          </p:cNvSpPr>
          <p:nvPr>
            <p:ph type="ftr" sz="quarter" idx="11"/>
          </p:nvPr>
        </p:nvSpPr>
        <p:spPr/>
        <p:txBody>
          <a:bodyPr/>
          <a:lstStyle/>
          <a:p>
            <a:r>
              <a:rPr lang="en-US"/>
              <a:t>Copyright © 2018 Stagira Consulting Pty Ltd  All rights reserved 
</a:t>
            </a:r>
          </a:p>
        </p:txBody>
      </p:sp>
      <p:sp>
        <p:nvSpPr>
          <p:cNvPr id="5" name="Slide Number Placeholder 4">
            <a:extLst>
              <a:ext uri="{FF2B5EF4-FFF2-40B4-BE49-F238E27FC236}">
                <a16:creationId xmlns:a16="http://schemas.microsoft.com/office/drawing/2014/main" id="{EE626205-8C11-5C4A-9821-ED4E545161A5}"/>
              </a:ext>
            </a:extLst>
          </p:cNvPr>
          <p:cNvSpPr>
            <a:spLocks noGrp="1"/>
          </p:cNvSpPr>
          <p:nvPr>
            <p:ph type="sldNum" sz="quarter" idx="12"/>
          </p:nvPr>
        </p:nvSpPr>
        <p:spPr>
          <a:xfrm>
            <a:off x="-1578219" y="4630341"/>
            <a:ext cx="2057400" cy="273844"/>
          </a:xfrm>
        </p:spPr>
        <p:txBody>
          <a:bodyPr/>
          <a:lstStyle/>
          <a:p>
            <a:fld id="{364B38B3-FB3C-AC47-8662-4FCC32D5EBDF}" type="slidenum">
              <a:rPr lang="en-US" smtClean="0"/>
              <a:t>15</a:t>
            </a:fld>
            <a:endParaRPr lang="en-US" dirty="0"/>
          </a:p>
        </p:txBody>
      </p:sp>
      <p:pic>
        <p:nvPicPr>
          <p:cNvPr id="1025" name="Picture 1" descr="page1image1520592544">
            <a:extLst>
              <a:ext uri="{FF2B5EF4-FFF2-40B4-BE49-F238E27FC236}">
                <a16:creationId xmlns:a16="http://schemas.microsoft.com/office/drawing/2014/main" id="{7047268A-02DA-AB48-BFB3-7DB103E23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1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0" y="245816"/>
            <a:ext cx="8447046" cy="767273"/>
          </a:xfrm>
        </p:spPr>
        <p:txBody>
          <a:bodyPr>
            <a:normAutofit/>
          </a:bodyPr>
          <a:lstStyle/>
          <a:p>
            <a:r>
              <a:rPr lang="en-US" sz="2100" b="1" dirty="0">
                <a:solidFill>
                  <a:schemeClr val="accent1">
                    <a:lumMod val="75000"/>
                  </a:schemeClr>
                </a:solidFill>
                <a:latin typeface="Arial Rounded MT Bold" charset="0"/>
                <a:ea typeface="Arial Rounded MT Bold" charset="0"/>
                <a:cs typeface="Arial Rounded MT Bold" charset="0"/>
              </a:rPr>
              <a:t>4. We need to help people and organisations to adapt to this new world</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16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7" y="4277354"/>
            <a:ext cx="679818" cy="748155"/>
          </a:xfrm>
          <a:prstGeom prst="rect">
            <a:avLst/>
          </a:prstGeom>
        </p:spPr>
      </p:pic>
      <p:sp>
        <p:nvSpPr>
          <p:cNvPr id="3" name="TextBox 2">
            <a:extLst>
              <a:ext uri="{FF2B5EF4-FFF2-40B4-BE49-F238E27FC236}">
                <a16:creationId xmlns:a16="http://schemas.microsoft.com/office/drawing/2014/main" id="{E89E952C-2253-1443-9BE3-137CA482213D}"/>
              </a:ext>
            </a:extLst>
          </p:cNvPr>
          <p:cNvSpPr txBox="1"/>
          <p:nvPr/>
        </p:nvSpPr>
        <p:spPr>
          <a:xfrm>
            <a:off x="1021080" y="4277354"/>
            <a:ext cx="7058025" cy="369332"/>
          </a:xfrm>
          <a:prstGeom prst="rect">
            <a:avLst/>
          </a:prstGeom>
          <a:noFill/>
        </p:spPr>
        <p:txBody>
          <a:bodyPr wrap="square" rtlCol="0">
            <a:spAutoFit/>
          </a:bodyPr>
          <a:lstStyle/>
          <a:p>
            <a:pPr algn="ctr"/>
            <a:r>
              <a:rPr lang="en-US" sz="1800" b="1" i="1" dirty="0">
                <a:solidFill>
                  <a:schemeClr val="accent1"/>
                </a:solidFill>
              </a:rPr>
              <a:t>“For things to change first I must change” </a:t>
            </a:r>
            <a:r>
              <a:rPr lang="en-US" sz="1800" b="1" dirty="0">
                <a:solidFill>
                  <a:schemeClr val="accent1"/>
                </a:solidFill>
              </a:rPr>
              <a:t>(Gandhi)</a:t>
            </a:r>
          </a:p>
        </p:txBody>
      </p:sp>
      <p:pic>
        <p:nvPicPr>
          <p:cNvPr id="6" name="Picture 5">
            <a:extLst>
              <a:ext uri="{FF2B5EF4-FFF2-40B4-BE49-F238E27FC236}">
                <a16:creationId xmlns:a16="http://schemas.microsoft.com/office/drawing/2014/main" id="{4E31734B-6940-D649-9481-312AE69ECCC5}"/>
              </a:ext>
            </a:extLst>
          </p:cNvPr>
          <p:cNvPicPr>
            <a:picLocks noChangeAspect="1"/>
          </p:cNvPicPr>
          <p:nvPr/>
        </p:nvPicPr>
        <p:blipFill>
          <a:blip r:embed="rId4"/>
          <a:stretch>
            <a:fillRect/>
          </a:stretch>
        </p:blipFill>
        <p:spPr>
          <a:xfrm>
            <a:off x="2288532" y="872412"/>
            <a:ext cx="4523119" cy="3198491"/>
          </a:xfrm>
          <a:prstGeom prst="rect">
            <a:avLst/>
          </a:prstGeom>
        </p:spPr>
      </p:pic>
    </p:spTree>
    <p:extLst>
      <p:ext uri="{BB962C8B-B14F-4D97-AF65-F5344CB8AC3E}">
        <p14:creationId xmlns:p14="http://schemas.microsoft.com/office/powerpoint/2010/main" val="2219617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0" y="245816"/>
            <a:ext cx="8447046" cy="767273"/>
          </a:xfrm>
        </p:spPr>
        <p:txBody>
          <a:bodyPr>
            <a:normAutofit/>
          </a:bodyPr>
          <a:lstStyle/>
          <a:p>
            <a:r>
              <a:rPr lang="en-US" sz="2400" b="1" dirty="0">
                <a:solidFill>
                  <a:schemeClr val="accent1">
                    <a:lumMod val="75000"/>
                  </a:schemeClr>
                </a:solidFill>
                <a:latin typeface="Arial Rounded MT Bold" charset="0"/>
                <a:ea typeface="Arial Rounded MT Bold" charset="0"/>
                <a:cs typeface="Arial Rounded MT Bold" charset="0"/>
              </a:rPr>
              <a:t>So what for HR?</a:t>
            </a:r>
          </a:p>
        </p:txBody>
      </p:sp>
      <p:sp>
        <p:nvSpPr>
          <p:cNvPr id="8" name="Content Placeholder 7">
            <a:extLst>
              <a:ext uri="{FF2B5EF4-FFF2-40B4-BE49-F238E27FC236}">
                <a16:creationId xmlns:a16="http://schemas.microsoft.com/office/drawing/2014/main" id="{1F82620D-242F-1749-B6AB-0E752737F3E3}"/>
              </a:ext>
            </a:extLst>
          </p:cNvPr>
          <p:cNvSpPr>
            <a:spLocks noGrp="1"/>
          </p:cNvSpPr>
          <p:nvPr>
            <p:ph idx="1"/>
          </p:nvPr>
        </p:nvSpPr>
        <p:spPr>
          <a:xfrm>
            <a:off x="326571" y="1125859"/>
            <a:ext cx="4712154" cy="2741227"/>
          </a:xfrm>
        </p:spPr>
        <p:txBody>
          <a:bodyPr>
            <a:normAutofit fontScale="92500" lnSpcReduction="20000"/>
          </a:bodyPr>
          <a:lstStyle/>
          <a:p>
            <a:pPr marL="358775" indent="-303213"/>
            <a:r>
              <a:rPr lang="en-US" dirty="0">
                <a:solidFill>
                  <a:schemeClr val="accent1"/>
                </a:solidFill>
              </a:rPr>
              <a:t>Be clear on our direction and flexible on how we get there</a:t>
            </a:r>
          </a:p>
          <a:p>
            <a:pPr marL="358775" indent="-303213"/>
            <a:r>
              <a:rPr lang="en-US" dirty="0">
                <a:solidFill>
                  <a:schemeClr val="accent1"/>
                </a:solidFill>
              </a:rPr>
              <a:t>Get comfortable working in complexity</a:t>
            </a:r>
          </a:p>
          <a:p>
            <a:pPr marL="358775" indent="-303213"/>
            <a:r>
              <a:rPr lang="en-US" dirty="0">
                <a:solidFill>
                  <a:schemeClr val="accent1"/>
                </a:solidFill>
              </a:rPr>
              <a:t>Build external connectivity and agility</a:t>
            </a:r>
          </a:p>
          <a:p>
            <a:pPr marL="358775" indent="-303213"/>
            <a:r>
              <a:rPr lang="en-US" dirty="0">
                <a:solidFill>
                  <a:schemeClr val="accent1"/>
                </a:solidFill>
              </a:rPr>
              <a:t>Be prepared to do things differently</a:t>
            </a:r>
          </a:p>
          <a:p>
            <a:pPr marL="358775" indent="-303213"/>
            <a:r>
              <a:rPr lang="en-US" dirty="0">
                <a:solidFill>
                  <a:schemeClr val="accent1"/>
                </a:solidFill>
              </a:rPr>
              <a:t>Have a clear ethical compass</a:t>
            </a:r>
          </a:p>
          <a:p>
            <a:pPr marL="358775" indent="-303213"/>
            <a:r>
              <a:rPr lang="en-US" dirty="0">
                <a:solidFill>
                  <a:schemeClr val="accent1"/>
                </a:solidFill>
              </a:rPr>
              <a:t>Be courageous in providing constructive challenge</a:t>
            </a:r>
          </a:p>
          <a:p>
            <a:pPr marL="358775" indent="-303213"/>
            <a:r>
              <a:rPr lang="en-US" dirty="0">
                <a:solidFill>
                  <a:schemeClr val="accent1"/>
                </a:solidFill>
              </a:rPr>
              <a:t>Take part in the conversation</a:t>
            </a:r>
          </a:p>
          <a:p>
            <a:pPr marL="0" indent="0">
              <a:buNone/>
            </a:pPr>
            <a:endParaRPr lang="en-US" dirty="0"/>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17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932" y="4277353"/>
            <a:ext cx="679818" cy="748155"/>
          </a:xfrm>
          <a:prstGeom prst="rect">
            <a:avLst/>
          </a:prstGeom>
        </p:spPr>
      </p:pic>
      <p:sp>
        <p:nvSpPr>
          <p:cNvPr id="10" name="Rectangle 9">
            <a:extLst>
              <a:ext uri="{FF2B5EF4-FFF2-40B4-BE49-F238E27FC236}">
                <a16:creationId xmlns:a16="http://schemas.microsoft.com/office/drawing/2014/main" id="{94B33185-5940-E944-A810-EBC9B91D2F8B}"/>
              </a:ext>
            </a:extLst>
          </p:cNvPr>
          <p:cNvSpPr/>
          <p:nvPr/>
        </p:nvSpPr>
        <p:spPr>
          <a:xfrm>
            <a:off x="326571" y="3982916"/>
            <a:ext cx="7460117" cy="668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Be seen primarily as the paradox navigator (not the process champion)</a:t>
            </a:r>
          </a:p>
        </p:txBody>
      </p:sp>
      <p:pic>
        <p:nvPicPr>
          <p:cNvPr id="4" name="Picture 3">
            <a:extLst>
              <a:ext uri="{FF2B5EF4-FFF2-40B4-BE49-F238E27FC236}">
                <a16:creationId xmlns:a16="http://schemas.microsoft.com/office/drawing/2014/main" id="{9A8BB814-19F2-244F-A94D-D6F5E5EF81FC}"/>
              </a:ext>
            </a:extLst>
          </p:cNvPr>
          <p:cNvPicPr>
            <a:picLocks noChangeAspect="1"/>
          </p:cNvPicPr>
          <p:nvPr/>
        </p:nvPicPr>
        <p:blipFill>
          <a:blip r:embed="rId4"/>
          <a:stretch>
            <a:fillRect/>
          </a:stretch>
        </p:blipFill>
        <p:spPr>
          <a:xfrm>
            <a:off x="5357813" y="994448"/>
            <a:ext cx="2714625" cy="2714625"/>
          </a:xfrm>
          <a:prstGeom prst="rect">
            <a:avLst/>
          </a:prstGeom>
        </p:spPr>
      </p:pic>
    </p:spTree>
    <p:extLst>
      <p:ext uri="{BB962C8B-B14F-4D97-AF65-F5344CB8AC3E}">
        <p14:creationId xmlns:p14="http://schemas.microsoft.com/office/powerpoint/2010/main" val="328098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18</a:t>
            </a:fld>
            <a:endParaRPr lang="en-US" dirty="0"/>
          </a:p>
        </p:txBody>
      </p:sp>
      <p:pic>
        <p:nvPicPr>
          <p:cNvPr id="5" name="Picture 4">
            <a:extLst>
              <a:ext uri="{FF2B5EF4-FFF2-40B4-BE49-F238E27FC236}">
                <a16:creationId xmlns:a16="http://schemas.microsoft.com/office/drawing/2014/main" id="{E9FAE6AF-A0DC-0245-ADC0-5A0F63FAB00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488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5776" y="1620668"/>
            <a:ext cx="5529262" cy="3539430"/>
          </a:xfrm>
          <a:prstGeom prst="rect">
            <a:avLst/>
          </a:prstGeom>
          <a:noFill/>
        </p:spPr>
        <p:txBody>
          <a:bodyPr wrap="square" rtlCol="0">
            <a:spAutoFit/>
          </a:bodyPr>
          <a:lstStyle/>
          <a:p>
            <a:r>
              <a:rPr lang="en-US" sz="2400" b="1" dirty="0">
                <a:solidFill>
                  <a:schemeClr val="accent1">
                    <a:lumMod val="75000"/>
                  </a:schemeClr>
                </a:solidFill>
              </a:rPr>
              <a:t>Bob Barbour</a:t>
            </a:r>
          </a:p>
          <a:p>
            <a:r>
              <a:rPr lang="en-US" sz="2000" b="1" dirty="0">
                <a:solidFill>
                  <a:schemeClr val="accent1">
                    <a:lumMod val="75000"/>
                  </a:schemeClr>
                </a:solidFill>
              </a:rPr>
              <a:t>Director, Stagira Consulting</a:t>
            </a:r>
          </a:p>
          <a:p>
            <a:endParaRPr lang="en-US" sz="2100" b="1" dirty="0">
              <a:solidFill>
                <a:schemeClr val="accent1">
                  <a:lumMod val="75000"/>
                </a:schemeClr>
              </a:solidFill>
            </a:endParaRPr>
          </a:p>
          <a:p>
            <a:r>
              <a:rPr lang="en-US" sz="1800" b="1" dirty="0">
                <a:solidFill>
                  <a:schemeClr val="accent1">
                    <a:lumMod val="75000"/>
                  </a:schemeClr>
                </a:solidFill>
              </a:rPr>
              <a:t>bob.barbour@stagiraconsulting.com</a:t>
            </a:r>
          </a:p>
          <a:p>
            <a:endParaRPr lang="en-US" sz="1800" b="1" dirty="0">
              <a:solidFill>
                <a:schemeClr val="accent1">
                  <a:lumMod val="75000"/>
                </a:schemeClr>
              </a:solidFill>
            </a:endParaRPr>
          </a:p>
          <a:p>
            <a:r>
              <a:rPr lang="en-US" sz="1800" b="1" dirty="0" err="1">
                <a:solidFill>
                  <a:schemeClr val="accent1">
                    <a:lumMod val="75000"/>
                  </a:schemeClr>
                </a:solidFill>
              </a:rPr>
              <a:t>linkedin.com</a:t>
            </a:r>
            <a:r>
              <a:rPr lang="en-US" sz="1800" b="1" dirty="0">
                <a:solidFill>
                  <a:schemeClr val="accent1">
                    <a:lumMod val="75000"/>
                  </a:schemeClr>
                </a:solidFill>
              </a:rPr>
              <a:t>/in/bob-</a:t>
            </a:r>
            <a:r>
              <a:rPr lang="en-US" sz="1800" b="1" dirty="0" err="1">
                <a:solidFill>
                  <a:schemeClr val="accent1">
                    <a:lumMod val="75000"/>
                  </a:schemeClr>
                </a:solidFill>
              </a:rPr>
              <a:t>barbour</a:t>
            </a:r>
            <a:r>
              <a:rPr lang="en-US" sz="1800" b="1" dirty="0">
                <a:solidFill>
                  <a:schemeClr val="accent1">
                    <a:lumMod val="75000"/>
                  </a:schemeClr>
                </a:solidFill>
              </a:rPr>
              <a:t>/</a:t>
            </a:r>
          </a:p>
          <a:p>
            <a:endParaRPr lang="en-US" sz="1800" b="1" dirty="0">
              <a:solidFill>
                <a:schemeClr val="accent1">
                  <a:lumMod val="75000"/>
                </a:schemeClr>
              </a:solidFill>
            </a:endParaRPr>
          </a:p>
          <a:p>
            <a:r>
              <a:rPr lang="en-US" sz="1800" b="1" dirty="0" err="1">
                <a:solidFill>
                  <a:schemeClr val="accent1"/>
                </a:solidFill>
              </a:rPr>
              <a:t>stagiraconsulting.com</a:t>
            </a:r>
            <a:endParaRPr lang="en-US" sz="1800" b="1" dirty="0">
              <a:solidFill>
                <a:schemeClr val="accent1"/>
              </a:solidFill>
            </a:endParaRPr>
          </a:p>
          <a:p>
            <a:endParaRPr lang="en-US" sz="1800" b="1" dirty="0">
              <a:solidFill>
                <a:schemeClr val="accent1">
                  <a:lumMod val="75000"/>
                </a:schemeClr>
              </a:solidFill>
            </a:endParaRPr>
          </a:p>
          <a:p>
            <a:endParaRPr lang="en-US" sz="1800" b="1" i="1" dirty="0">
              <a:solidFill>
                <a:schemeClr val="accent1">
                  <a:lumMod val="75000"/>
                </a:schemeClr>
              </a:solidFill>
            </a:endParaRPr>
          </a:p>
          <a:p>
            <a:pPr algn="r"/>
            <a:endParaRPr lang="en-US" sz="3300" b="1" i="1" dirty="0">
              <a:solidFill>
                <a:schemeClr val="accent1">
                  <a:lumMod val="75000"/>
                </a:schemeClr>
              </a:solidFill>
            </a:endParaRPr>
          </a:p>
        </p:txBody>
      </p:sp>
      <p:pic>
        <p:nvPicPr>
          <p:cNvPr id="4" name="Picture 3">
            <a:extLst>
              <a:ext uri="{FF2B5EF4-FFF2-40B4-BE49-F238E27FC236}">
                <a16:creationId xmlns:a16="http://schemas.microsoft.com/office/drawing/2014/main" id="{C605510B-AF2C-544A-B611-AF6092DDA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579" y="1620668"/>
            <a:ext cx="1960549" cy="2157633"/>
          </a:xfrm>
          <a:prstGeom prst="rect">
            <a:avLst/>
          </a:prstGeom>
        </p:spPr>
      </p:pic>
      <p:sp>
        <p:nvSpPr>
          <p:cNvPr id="5" name="Title 1">
            <a:extLst>
              <a:ext uri="{FF2B5EF4-FFF2-40B4-BE49-F238E27FC236}">
                <a16:creationId xmlns:a16="http://schemas.microsoft.com/office/drawing/2014/main" id="{1E0C8070-0E80-A946-ACF4-C554032E637A}"/>
              </a:ext>
            </a:extLst>
          </p:cNvPr>
          <p:cNvSpPr txBox="1">
            <a:spLocks/>
          </p:cNvSpPr>
          <p:nvPr/>
        </p:nvSpPr>
        <p:spPr>
          <a:xfrm>
            <a:off x="340638" y="245816"/>
            <a:ext cx="8447046" cy="76727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dirty="0">
                <a:solidFill>
                  <a:schemeClr val="accent1">
                    <a:lumMod val="75000"/>
                  </a:schemeClr>
                </a:solidFill>
                <a:latin typeface="Arial Rounded MT Bold" charset="0"/>
                <a:ea typeface="Arial Rounded MT Bold" charset="0"/>
                <a:cs typeface="Arial Rounded MT Bold" charset="0"/>
              </a:rPr>
              <a:t>Contact Details</a:t>
            </a:r>
          </a:p>
        </p:txBody>
      </p:sp>
    </p:spTree>
    <p:extLst>
      <p:ext uri="{BB962C8B-B14F-4D97-AF65-F5344CB8AC3E}">
        <p14:creationId xmlns:p14="http://schemas.microsoft.com/office/powerpoint/2010/main" val="154972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5" y="288856"/>
            <a:ext cx="8572500" cy="511244"/>
          </a:xfrm>
        </p:spPr>
        <p:txBody>
          <a:bodyPr>
            <a:noAutofit/>
          </a:bodyPr>
          <a:lstStyle/>
          <a:p>
            <a:r>
              <a:rPr lang="en-US" sz="2400" b="1" dirty="0">
                <a:solidFill>
                  <a:schemeClr val="accent1">
                    <a:lumMod val="75000"/>
                  </a:schemeClr>
                </a:solidFill>
                <a:latin typeface="Arial Rounded MT Bold" charset="0"/>
                <a:ea typeface="Arial Rounded MT Bold" charset="0"/>
                <a:cs typeface="Arial Rounded MT Bold" charset="0"/>
              </a:rPr>
              <a:t>Agenda</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467" y="4292951"/>
            <a:ext cx="679818" cy="748155"/>
          </a:xfrm>
          <a:prstGeom prst="rect">
            <a:avLst/>
          </a:prstGeom>
        </p:spPr>
      </p:pic>
      <p:sp>
        <p:nvSpPr>
          <p:cNvPr id="20" name="TextBox 19">
            <a:extLst>
              <a:ext uri="{FF2B5EF4-FFF2-40B4-BE49-F238E27FC236}">
                <a16:creationId xmlns:a16="http://schemas.microsoft.com/office/drawing/2014/main" id="{44B68919-2CCA-A646-871F-F04E4919E001}"/>
              </a:ext>
            </a:extLst>
          </p:cNvPr>
          <p:cNvSpPr txBox="1"/>
          <p:nvPr/>
        </p:nvSpPr>
        <p:spPr>
          <a:xfrm>
            <a:off x="3488339" y="1434452"/>
            <a:ext cx="2515019" cy="646331"/>
          </a:xfrm>
          <a:prstGeom prst="rect">
            <a:avLst/>
          </a:prstGeom>
          <a:noFill/>
        </p:spPr>
        <p:txBody>
          <a:bodyPr wrap="square" rtlCol="0">
            <a:spAutoFit/>
          </a:bodyPr>
          <a:lstStyle/>
          <a:p>
            <a:pPr algn="ctr"/>
            <a:r>
              <a:rPr lang="en-US" sz="1200" b="1" i="1" dirty="0">
                <a:solidFill>
                  <a:schemeClr val="bg1"/>
                </a:solidFill>
              </a:rPr>
              <a:t>An opinion, no matter how well </a:t>
            </a:r>
          </a:p>
          <a:p>
            <a:pPr algn="ctr"/>
            <a:r>
              <a:rPr lang="en-US" sz="1200" b="1" i="1" dirty="0">
                <a:solidFill>
                  <a:schemeClr val="bg1"/>
                </a:solidFill>
              </a:rPr>
              <a:t>formed and informed, </a:t>
            </a:r>
          </a:p>
          <a:p>
            <a:pPr algn="ctr"/>
            <a:r>
              <a:rPr lang="en-US" sz="1200" b="1" i="1" dirty="0">
                <a:solidFill>
                  <a:schemeClr val="bg1"/>
                </a:solidFill>
              </a:rPr>
              <a:t>is at best temporary and incomplete</a:t>
            </a:r>
          </a:p>
        </p:txBody>
      </p:sp>
      <p:sp>
        <p:nvSpPr>
          <p:cNvPr id="21" name="Title 1">
            <a:extLst>
              <a:ext uri="{FF2B5EF4-FFF2-40B4-BE49-F238E27FC236}">
                <a16:creationId xmlns:a16="http://schemas.microsoft.com/office/drawing/2014/main" id="{127D2410-FA6A-8848-9D8D-6B24B7CD3C62}"/>
              </a:ext>
            </a:extLst>
          </p:cNvPr>
          <p:cNvSpPr txBox="1">
            <a:spLocks/>
          </p:cNvSpPr>
          <p:nvPr/>
        </p:nvSpPr>
        <p:spPr>
          <a:xfrm>
            <a:off x="518431" y="942040"/>
            <a:ext cx="6831938" cy="281227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85763" indent="-385763">
              <a:buAutoNum type="arabicPeriod"/>
            </a:pPr>
            <a:r>
              <a:rPr lang="en-US" sz="1800" b="1" dirty="0">
                <a:solidFill>
                  <a:schemeClr val="accent1">
                    <a:lumMod val="75000"/>
                  </a:schemeClr>
                </a:solidFill>
                <a:latin typeface="Arial Rounded MT Bold" charset="0"/>
                <a:ea typeface="Arial Rounded MT Bold" charset="0"/>
                <a:cs typeface="Arial Rounded MT Bold" charset="0"/>
              </a:rPr>
              <a:t>The Context – a world of exponential change!</a:t>
            </a:r>
          </a:p>
          <a:p>
            <a:pPr marL="385763" indent="-385763">
              <a:buAutoNum type="arabicPeriod"/>
            </a:pPr>
            <a:endParaRPr lang="en-US" sz="1800" b="1" dirty="0">
              <a:solidFill>
                <a:schemeClr val="accent1">
                  <a:lumMod val="75000"/>
                </a:schemeClr>
              </a:solidFill>
              <a:latin typeface="Arial Rounded MT Bold" charset="0"/>
              <a:ea typeface="Arial Rounded MT Bold" charset="0"/>
              <a:cs typeface="Arial Rounded MT Bold" charset="0"/>
            </a:endParaRPr>
          </a:p>
          <a:p>
            <a:pPr marL="385763" indent="-385763">
              <a:buAutoNum type="arabicPeriod"/>
            </a:pPr>
            <a:r>
              <a:rPr lang="en-US" sz="1800" b="1" dirty="0">
                <a:solidFill>
                  <a:schemeClr val="accent1">
                    <a:lumMod val="75000"/>
                  </a:schemeClr>
                </a:solidFill>
                <a:latin typeface="Arial Rounded MT Bold" charset="0"/>
                <a:ea typeface="Arial Rounded MT Bold" charset="0"/>
                <a:cs typeface="Arial Rounded MT Bold" charset="0"/>
              </a:rPr>
              <a:t> Why culture matters more than ever in this world</a:t>
            </a:r>
          </a:p>
          <a:p>
            <a:pPr marL="385763" indent="-385763">
              <a:buAutoNum type="arabicPeriod"/>
            </a:pPr>
            <a:endParaRPr lang="en-US" sz="1800" b="1" dirty="0">
              <a:solidFill>
                <a:schemeClr val="accent1">
                  <a:lumMod val="75000"/>
                </a:schemeClr>
              </a:solidFill>
              <a:latin typeface="Arial Rounded MT Bold" charset="0"/>
              <a:ea typeface="Arial Rounded MT Bold" charset="0"/>
              <a:cs typeface="Arial Rounded MT Bold" charset="0"/>
            </a:endParaRPr>
          </a:p>
          <a:p>
            <a:pPr marL="385763" indent="-385763">
              <a:buAutoNum type="arabicPeriod"/>
            </a:pPr>
            <a:r>
              <a:rPr lang="en-US" sz="1800" b="1" dirty="0">
                <a:solidFill>
                  <a:schemeClr val="accent1">
                    <a:lumMod val="75000"/>
                  </a:schemeClr>
                </a:solidFill>
                <a:latin typeface="Arial Rounded MT Bold" charset="0"/>
                <a:ea typeface="Arial Rounded MT Bold" charset="0"/>
                <a:cs typeface="Arial Rounded MT Bold" charset="0"/>
              </a:rPr>
              <a:t>How do we successfully change – our culture and ourselves?</a:t>
            </a:r>
          </a:p>
          <a:p>
            <a:pPr marL="385763" indent="-385763">
              <a:buAutoNum type="arabicPeriod"/>
            </a:pPr>
            <a:endParaRPr lang="en-US" sz="1800" b="1" dirty="0">
              <a:solidFill>
                <a:schemeClr val="accent1">
                  <a:lumMod val="75000"/>
                </a:schemeClr>
              </a:solidFill>
              <a:latin typeface="Arial Rounded MT Bold" charset="0"/>
              <a:ea typeface="Arial Rounded MT Bold" charset="0"/>
              <a:cs typeface="Arial Rounded MT Bold" charset="0"/>
            </a:endParaRPr>
          </a:p>
          <a:p>
            <a:pPr marL="385763" indent="-385763">
              <a:buAutoNum type="arabicPeriod"/>
            </a:pPr>
            <a:r>
              <a:rPr lang="en-US" sz="1800" b="1" dirty="0">
                <a:solidFill>
                  <a:schemeClr val="accent1">
                    <a:lumMod val="75000"/>
                  </a:schemeClr>
                </a:solidFill>
                <a:latin typeface="Arial Rounded MT Bold" charset="0"/>
                <a:ea typeface="Arial Rounded MT Bold" charset="0"/>
                <a:cs typeface="Arial Rounded MT Bold" charset="0"/>
              </a:rPr>
              <a:t> So what  for HR/People &amp; Culture?</a:t>
            </a:r>
          </a:p>
        </p:txBody>
      </p:sp>
    </p:spTree>
    <p:extLst>
      <p:ext uri="{BB962C8B-B14F-4D97-AF65-F5344CB8AC3E}">
        <p14:creationId xmlns:p14="http://schemas.microsoft.com/office/powerpoint/2010/main" val="2041263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88856"/>
            <a:ext cx="8628185" cy="511244"/>
          </a:xfrm>
        </p:spPr>
        <p:txBody>
          <a:bodyPr>
            <a:noAutofit/>
          </a:bodyPr>
          <a:lstStyle/>
          <a:p>
            <a:r>
              <a:rPr lang="en-US" sz="2250" b="1" dirty="0">
                <a:solidFill>
                  <a:schemeClr val="accent1">
                    <a:lumMod val="75000"/>
                  </a:schemeClr>
                </a:solidFill>
                <a:latin typeface="Arial Rounded MT Bold" charset="0"/>
                <a:ea typeface="Arial Rounded MT Bold" charset="0"/>
                <a:cs typeface="Arial Rounded MT Bold" charset="0"/>
              </a:rPr>
              <a:t>1. Life is increasingly complex, faster and more transparent…</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3</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8" y="4319461"/>
            <a:ext cx="679818" cy="748155"/>
          </a:xfrm>
          <a:prstGeom prst="rect">
            <a:avLst/>
          </a:prstGeom>
        </p:spPr>
      </p:pic>
      <p:pic>
        <p:nvPicPr>
          <p:cNvPr id="13" name="Picture 12">
            <a:extLst>
              <a:ext uri="{FF2B5EF4-FFF2-40B4-BE49-F238E27FC236}">
                <a16:creationId xmlns:a16="http://schemas.microsoft.com/office/drawing/2014/main" id="{559DB517-9E0D-7B40-BF6F-AE9A882E38C1}"/>
              </a:ext>
            </a:extLst>
          </p:cNvPr>
          <p:cNvPicPr>
            <a:picLocks noChangeAspect="1"/>
          </p:cNvPicPr>
          <p:nvPr/>
        </p:nvPicPr>
        <p:blipFill>
          <a:blip r:embed="rId4"/>
          <a:stretch>
            <a:fillRect/>
          </a:stretch>
        </p:blipFill>
        <p:spPr>
          <a:xfrm>
            <a:off x="546584" y="907682"/>
            <a:ext cx="2590815" cy="3404331"/>
          </a:xfrm>
          <a:prstGeom prst="rect">
            <a:avLst/>
          </a:prstGeom>
        </p:spPr>
      </p:pic>
      <p:pic>
        <p:nvPicPr>
          <p:cNvPr id="15" name="Content Placeholder 10">
            <a:extLst>
              <a:ext uri="{FF2B5EF4-FFF2-40B4-BE49-F238E27FC236}">
                <a16:creationId xmlns:a16="http://schemas.microsoft.com/office/drawing/2014/main" id="{99BCB4CF-D9BB-894F-8D25-D5B5193CE3CD}"/>
              </a:ext>
            </a:extLst>
          </p:cNvPr>
          <p:cNvPicPr>
            <a:picLocks noChangeAspect="1"/>
          </p:cNvPicPr>
          <p:nvPr/>
        </p:nvPicPr>
        <p:blipFill>
          <a:blip r:embed="rId5"/>
          <a:stretch>
            <a:fillRect/>
          </a:stretch>
        </p:blipFill>
        <p:spPr>
          <a:xfrm>
            <a:off x="6312877" y="988519"/>
            <a:ext cx="2395904" cy="1704596"/>
          </a:xfrm>
          <a:prstGeom prst="rect">
            <a:avLst/>
          </a:prstGeom>
        </p:spPr>
      </p:pic>
      <p:pic>
        <p:nvPicPr>
          <p:cNvPr id="18" name="Picture 17">
            <a:extLst>
              <a:ext uri="{FF2B5EF4-FFF2-40B4-BE49-F238E27FC236}">
                <a16:creationId xmlns:a16="http://schemas.microsoft.com/office/drawing/2014/main" id="{7E734DEB-8449-6043-B72B-F6EDD5230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6312" y="2692054"/>
            <a:ext cx="2584196" cy="1736051"/>
          </a:xfrm>
          <a:prstGeom prst="rect">
            <a:avLst/>
          </a:prstGeom>
        </p:spPr>
      </p:pic>
      <p:pic>
        <p:nvPicPr>
          <p:cNvPr id="19" name="Picture 18">
            <a:extLst>
              <a:ext uri="{FF2B5EF4-FFF2-40B4-BE49-F238E27FC236}">
                <a16:creationId xmlns:a16="http://schemas.microsoft.com/office/drawing/2014/main" id="{06040E24-3F82-3742-BE93-33098863A2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6312" y="907681"/>
            <a:ext cx="3012900" cy="1676791"/>
          </a:xfrm>
          <a:prstGeom prst="rect">
            <a:avLst/>
          </a:prstGeom>
        </p:spPr>
      </p:pic>
      <p:sp>
        <p:nvSpPr>
          <p:cNvPr id="20" name="TextBox 19">
            <a:extLst>
              <a:ext uri="{FF2B5EF4-FFF2-40B4-BE49-F238E27FC236}">
                <a16:creationId xmlns:a16="http://schemas.microsoft.com/office/drawing/2014/main" id="{44B68919-2CCA-A646-871F-F04E4919E001}"/>
              </a:ext>
            </a:extLst>
          </p:cNvPr>
          <p:cNvSpPr txBox="1"/>
          <p:nvPr/>
        </p:nvSpPr>
        <p:spPr>
          <a:xfrm>
            <a:off x="3488339" y="1434452"/>
            <a:ext cx="2515019" cy="646331"/>
          </a:xfrm>
          <a:prstGeom prst="rect">
            <a:avLst/>
          </a:prstGeom>
          <a:noFill/>
        </p:spPr>
        <p:txBody>
          <a:bodyPr wrap="square" rtlCol="0">
            <a:spAutoFit/>
          </a:bodyPr>
          <a:lstStyle/>
          <a:p>
            <a:pPr algn="ctr"/>
            <a:r>
              <a:rPr lang="en-US" sz="1200" b="1" i="1" dirty="0">
                <a:solidFill>
                  <a:schemeClr val="bg1"/>
                </a:solidFill>
              </a:rPr>
              <a:t>An opinion, no matter how well </a:t>
            </a:r>
          </a:p>
          <a:p>
            <a:pPr algn="ctr"/>
            <a:r>
              <a:rPr lang="en-US" sz="1200" b="1" i="1" dirty="0">
                <a:solidFill>
                  <a:schemeClr val="bg1"/>
                </a:solidFill>
              </a:rPr>
              <a:t>formed and informed, </a:t>
            </a:r>
          </a:p>
          <a:p>
            <a:pPr algn="ctr"/>
            <a:r>
              <a:rPr lang="en-US" sz="1200" b="1" i="1" dirty="0">
                <a:solidFill>
                  <a:schemeClr val="bg1"/>
                </a:solidFill>
              </a:rPr>
              <a:t>is at best temporary and incomplete</a:t>
            </a:r>
          </a:p>
        </p:txBody>
      </p:sp>
      <p:sp>
        <p:nvSpPr>
          <p:cNvPr id="21" name="Title 1">
            <a:extLst>
              <a:ext uri="{FF2B5EF4-FFF2-40B4-BE49-F238E27FC236}">
                <a16:creationId xmlns:a16="http://schemas.microsoft.com/office/drawing/2014/main" id="{127D2410-FA6A-8848-9D8D-6B24B7CD3C62}"/>
              </a:ext>
            </a:extLst>
          </p:cNvPr>
          <p:cNvSpPr txBox="1">
            <a:spLocks/>
          </p:cNvSpPr>
          <p:nvPr/>
        </p:nvSpPr>
        <p:spPr>
          <a:xfrm>
            <a:off x="5919421" y="2772891"/>
            <a:ext cx="3057526" cy="154657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50" b="1" dirty="0">
                <a:solidFill>
                  <a:schemeClr val="accent1">
                    <a:lumMod val="75000"/>
                  </a:schemeClr>
                </a:solidFill>
                <a:latin typeface="Arial Rounded MT Bold" charset="0"/>
                <a:ea typeface="Arial Rounded MT Bold" charset="0"/>
                <a:cs typeface="Arial Rounded MT Bold" charset="0"/>
              </a:rPr>
              <a:t>…how do you survive, and flourish, in a world of exponential change?</a:t>
            </a:r>
          </a:p>
        </p:txBody>
      </p:sp>
    </p:spTree>
    <p:extLst>
      <p:ext uri="{BB962C8B-B14F-4D97-AF65-F5344CB8AC3E}">
        <p14:creationId xmlns:p14="http://schemas.microsoft.com/office/powerpoint/2010/main" val="1283954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5" y="288856"/>
            <a:ext cx="8572500" cy="511244"/>
          </a:xfrm>
        </p:spPr>
        <p:txBody>
          <a:bodyPr>
            <a:noAutofit/>
          </a:bodyPr>
          <a:lstStyle/>
          <a:p>
            <a:r>
              <a:rPr lang="en-US" sz="2250" b="1" dirty="0">
                <a:solidFill>
                  <a:schemeClr val="accent1">
                    <a:lumMod val="75000"/>
                  </a:schemeClr>
                </a:solidFill>
                <a:latin typeface="Arial Rounded MT Bold" charset="0"/>
                <a:ea typeface="Arial Rounded MT Bold" charset="0"/>
                <a:cs typeface="Arial Rounded MT Bold" charset="0"/>
              </a:rPr>
              <a:t>Life is increasingly complex, faster and more transparent…</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8" y="4319461"/>
            <a:ext cx="679818" cy="748155"/>
          </a:xfrm>
          <a:prstGeom prst="rect">
            <a:avLst/>
          </a:prstGeom>
        </p:spPr>
      </p:pic>
      <p:pic>
        <p:nvPicPr>
          <p:cNvPr id="19" name="Picture 18">
            <a:extLst>
              <a:ext uri="{FF2B5EF4-FFF2-40B4-BE49-F238E27FC236}">
                <a16:creationId xmlns:a16="http://schemas.microsoft.com/office/drawing/2014/main" id="{06040E24-3F82-3742-BE93-33098863A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803" y="1028866"/>
            <a:ext cx="6306191" cy="3509630"/>
          </a:xfrm>
          <a:prstGeom prst="rect">
            <a:avLst/>
          </a:prstGeom>
        </p:spPr>
      </p:pic>
      <p:sp>
        <p:nvSpPr>
          <p:cNvPr id="20" name="TextBox 19">
            <a:extLst>
              <a:ext uri="{FF2B5EF4-FFF2-40B4-BE49-F238E27FC236}">
                <a16:creationId xmlns:a16="http://schemas.microsoft.com/office/drawing/2014/main" id="{44B68919-2CCA-A646-871F-F04E4919E001}"/>
              </a:ext>
            </a:extLst>
          </p:cNvPr>
          <p:cNvSpPr txBox="1"/>
          <p:nvPr/>
        </p:nvSpPr>
        <p:spPr>
          <a:xfrm>
            <a:off x="2082601" y="2264308"/>
            <a:ext cx="4222592" cy="1061829"/>
          </a:xfrm>
          <a:prstGeom prst="rect">
            <a:avLst/>
          </a:prstGeom>
          <a:noFill/>
        </p:spPr>
        <p:txBody>
          <a:bodyPr wrap="square" rtlCol="0">
            <a:spAutoFit/>
          </a:bodyPr>
          <a:lstStyle/>
          <a:p>
            <a:pPr algn="ctr"/>
            <a:r>
              <a:rPr lang="en-US" sz="2100" b="1" i="1" dirty="0">
                <a:solidFill>
                  <a:schemeClr val="bg1"/>
                </a:solidFill>
              </a:rPr>
              <a:t>An opinion, no matter how well </a:t>
            </a:r>
          </a:p>
          <a:p>
            <a:pPr algn="ctr"/>
            <a:r>
              <a:rPr lang="en-US" sz="2100" b="1" i="1" dirty="0">
                <a:solidFill>
                  <a:schemeClr val="bg1"/>
                </a:solidFill>
              </a:rPr>
              <a:t>formed and informed, </a:t>
            </a:r>
          </a:p>
          <a:p>
            <a:pPr algn="ctr"/>
            <a:r>
              <a:rPr lang="en-US" sz="2100" b="1" i="1" dirty="0">
                <a:solidFill>
                  <a:schemeClr val="bg1"/>
                </a:solidFill>
              </a:rPr>
              <a:t>is at best temporary and incomplete</a:t>
            </a:r>
          </a:p>
        </p:txBody>
      </p:sp>
    </p:spTree>
    <p:extLst>
      <p:ext uri="{BB962C8B-B14F-4D97-AF65-F5344CB8AC3E}">
        <p14:creationId xmlns:p14="http://schemas.microsoft.com/office/powerpoint/2010/main" val="1252450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5" y="288856"/>
            <a:ext cx="8572500" cy="511244"/>
          </a:xfrm>
        </p:spPr>
        <p:txBody>
          <a:bodyPr>
            <a:noAutofit/>
          </a:bodyPr>
          <a:lstStyle/>
          <a:p>
            <a:r>
              <a:rPr lang="en-US" sz="2250" b="1" dirty="0">
                <a:solidFill>
                  <a:schemeClr val="accent1">
                    <a:lumMod val="75000"/>
                  </a:schemeClr>
                </a:solidFill>
                <a:latin typeface="Arial Rounded MT Bold" charset="0"/>
                <a:ea typeface="Arial Rounded MT Bold" charset="0"/>
                <a:cs typeface="Arial Rounded MT Bold" charset="0"/>
              </a:rPr>
              <a:t>Increasingly people are responding to complexity through “retreating into bubbles” of similar thought</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687" y="4252557"/>
            <a:ext cx="679818" cy="748155"/>
          </a:xfrm>
          <a:prstGeom prst="rect">
            <a:avLst/>
          </a:prstGeom>
        </p:spPr>
      </p:pic>
      <p:pic>
        <p:nvPicPr>
          <p:cNvPr id="8" name="Picture 7">
            <a:extLst>
              <a:ext uri="{FF2B5EF4-FFF2-40B4-BE49-F238E27FC236}">
                <a16:creationId xmlns:a16="http://schemas.microsoft.com/office/drawing/2014/main" id="{072D41CF-5F41-874D-B116-F6A5F8FA9B84}"/>
              </a:ext>
            </a:extLst>
          </p:cNvPr>
          <p:cNvPicPr>
            <a:picLocks noChangeAspect="1"/>
          </p:cNvPicPr>
          <p:nvPr/>
        </p:nvPicPr>
        <p:blipFill>
          <a:blip r:embed="rId4"/>
          <a:stretch>
            <a:fillRect/>
          </a:stretch>
        </p:blipFill>
        <p:spPr>
          <a:xfrm>
            <a:off x="474785" y="1228026"/>
            <a:ext cx="3768603" cy="2709632"/>
          </a:xfrm>
          <a:prstGeom prst="rect">
            <a:avLst/>
          </a:prstGeom>
        </p:spPr>
      </p:pic>
      <p:sp>
        <p:nvSpPr>
          <p:cNvPr id="9" name="TextBox 8">
            <a:extLst>
              <a:ext uri="{FF2B5EF4-FFF2-40B4-BE49-F238E27FC236}">
                <a16:creationId xmlns:a16="http://schemas.microsoft.com/office/drawing/2014/main" id="{4BD1F096-B8C0-7C41-9E1D-2515127F57DD}"/>
              </a:ext>
            </a:extLst>
          </p:cNvPr>
          <p:cNvSpPr txBox="1"/>
          <p:nvPr/>
        </p:nvSpPr>
        <p:spPr>
          <a:xfrm>
            <a:off x="4454246" y="1238428"/>
            <a:ext cx="4253592" cy="2908489"/>
          </a:xfrm>
          <a:prstGeom prst="rect">
            <a:avLst/>
          </a:prstGeom>
          <a:noFill/>
        </p:spPr>
        <p:txBody>
          <a:bodyPr wrap="square" rtlCol="0">
            <a:spAutoFit/>
          </a:bodyPr>
          <a:lstStyle/>
          <a:p>
            <a:r>
              <a:rPr lang="en-AU" sz="1650" i="1" dirty="0">
                <a:solidFill>
                  <a:schemeClr val="accent1"/>
                </a:solidFill>
              </a:rPr>
              <a:t>“For too many of us, it's become safer to retreat into our own bubbles…surrounded by people who look like us and share the same political outlook and never challenge our assumptions.</a:t>
            </a:r>
          </a:p>
          <a:p>
            <a:endParaRPr lang="en-AU" sz="1650" i="1" dirty="0">
              <a:solidFill>
                <a:schemeClr val="accent1"/>
              </a:solidFill>
            </a:endParaRPr>
          </a:p>
          <a:p>
            <a:r>
              <a:rPr lang="en-AU" sz="1650" i="1" dirty="0">
                <a:solidFill>
                  <a:schemeClr val="accent1"/>
                </a:solidFill>
              </a:rPr>
              <a:t>And increasingly, we become so secure in our bubbles that we accept only information, whether true or not, that fits our opinions, instead of basing our opinions on the evidence that's out there.”  </a:t>
            </a:r>
            <a:r>
              <a:rPr lang="en-AU" sz="1800" b="1" dirty="0">
                <a:solidFill>
                  <a:schemeClr val="accent1"/>
                </a:solidFill>
              </a:rPr>
              <a:t>President Obama </a:t>
            </a:r>
            <a:r>
              <a:rPr lang="en-AU" sz="1650" dirty="0">
                <a:solidFill>
                  <a:schemeClr val="accent1"/>
                </a:solidFill>
              </a:rPr>
              <a:t>April 2017</a:t>
            </a:r>
            <a:endParaRPr lang="en-US" sz="1650" dirty="0">
              <a:solidFill>
                <a:schemeClr val="accent1"/>
              </a:solidFill>
            </a:endParaRPr>
          </a:p>
        </p:txBody>
      </p:sp>
      <p:sp>
        <p:nvSpPr>
          <p:cNvPr id="10" name="TextBox 9">
            <a:extLst>
              <a:ext uri="{FF2B5EF4-FFF2-40B4-BE49-F238E27FC236}">
                <a16:creationId xmlns:a16="http://schemas.microsoft.com/office/drawing/2014/main" id="{FC69EB44-25EA-CA46-B792-C4912193F2C4}"/>
              </a:ext>
            </a:extLst>
          </p:cNvPr>
          <p:cNvSpPr txBox="1"/>
          <p:nvPr/>
        </p:nvSpPr>
        <p:spPr>
          <a:xfrm>
            <a:off x="474784" y="4243115"/>
            <a:ext cx="7958924" cy="415498"/>
          </a:xfrm>
          <a:prstGeom prst="rect">
            <a:avLst/>
          </a:prstGeom>
          <a:noFill/>
        </p:spPr>
        <p:txBody>
          <a:bodyPr wrap="square" rtlCol="0">
            <a:spAutoFit/>
          </a:bodyPr>
          <a:lstStyle/>
          <a:p>
            <a:pPr algn="ctr"/>
            <a:r>
              <a:rPr lang="en-US" sz="2100" b="1" dirty="0">
                <a:solidFill>
                  <a:schemeClr val="accent1"/>
                </a:solidFill>
              </a:rPr>
              <a:t>Having a closed mind is one of the biggest threats to </a:t>
            </a:r>
            <a:r>
              <a:rPr lang="en-US" sz="2100" b="1" dirty="0" err="1">
                <a:solidFill>
                  <a:schemeClr val="accent1"/>
                </a:solidFill>
              </a:rPr>
              <a:t>adaptivity</a:t>
            </a:r>
            <a:endParaRPr lang="en-US" sz="2100" b="1" dirty="0">
              <a:solidFill>
                <a:schemeClr val="accent1"/>
              </a:solidFill>
            </a:endParaRPr>
          </a:p>
        </p:txBody>
      </p:sp>
    </p:spTree>
    <p:extLst>
      <p:ext uri="{BB962C8B-B14F-4D97-AF65-F5344CB8AC3E}">
        <p14:creationId xmlns:p14="http://schemas.microsoft.com/office/powerpoint/2010/main" val="98242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5" y="288856"/>
            <a:ext cx="8572500" cy="511244"/>
          </a:xfrm>
        </p:spPr>
        <p:txBody>
          <a:bodyPr>
            <a:noAutofit/>
          </a:bodyPr>
          <a:lstStyle/>
          <a:p>
            <a:r>
              <a:rPr lang="en-US" sz="2250" b="1" dirty="0">
                <a:solidFill>
                  <a:schemeClr val="accent1">
                    <a:lumMod val="75000"/>
                  </a:schemeClr>
                </a:solidFill>
                <a:latin typeface="Arial Rounded MT Bold" charset="0"/>
                <a:ea typeface="Arial Rounded MT Bold" charset="0"/>
                <a:cs typeface="Arial Rounded MT Bold" charset="0"/>
              </a:rPr>
              <a:t>Life is increasingly complex, faster and more transparent…</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8" y="4319461"/>
            <a:ext cx="679818" cy="748155"/>
          </a:xfrm>
          <a:prstGeom prst="rect">
            <a:avLst/>
          </a:prstGeom>
        </p:spPr>
      </p:pic>
      <p:pic>
        <p:nvPicPr>
          <p:cNvPr id="13" name="Picture 12">
            <a:extLst>
              <a:ext uri="{FF2B5EF4-FFF2-40B4-BE49-F238E27FC236}">
                <a16:creationId xmlns:a16="http://schemas.microsoft.com/office/drawing/2014/main" id="{559DB517-9E0D-7B40-BF6F-AE9A882E38C1}"/>
              </a:ext>
            </a:extLst>
          </p:cNvPr>
          <p:cNvPicPr>
            <a:picLocks noChangeAspect="1"/>
          </p:cNvPicPr>
          <p:nvPr/>
        </p:nvPicPr>
        <p:blipFill>
          <a:blip r:embed="rId4"/>
          <a:stretch>
            <a:fillRect/>
          </a:stretch>
        </p:blipFill>
        <p:spPr>
          <a:xfrm>
            <a:off x="546584" y="907682"/>
            <a:ext cx="2590815" cy="3404331"/>
          </a:xfrm>
          <a:prstGeom prst="rect">
            <a:avLst/>
          </a:prstGeom>
        </p:spPr>
      </p:pic>
      <p:pic>
        <p:nvPicPr>
          <p:cNvPr id="15" name="Content Placeholder 10">
            <a:extLst>
              <a:ext uri="{FF2B5EF4-FFF2-40B4-BE49-F238E27FC236}">
                <a16:creationId xmlns:a16="http://schemas.microsoft.com/office/drawing/2014/main" id="{99BCB4CF-D9BB-894F-8D25-D5B5193CE3CD}"/>
              </a:ext>
            </a:extLst>
          </p:cNvPr>
          <p:cNvPicPr>
            <a:picLocks noChangeAspect="1"/>
          </p:cNvPicPr>
          <p:nvPr/>
        </p:nvPicPr>
        <p:blipFill>
          <a:blip r:embed="rId5"/>
          <a:stretch>
            <a:fillRect/>
          </a:stretch>
        </p:blipFill>
        <p:spPr>
          <a:xfrm>
            <a:off x="6312877" y="988519"/>
            <a:ext cx="2395904" cy="1704596"/>
          </a:xfrm>
          <a:prstGeom prst="rect">
            <a:avLst/>
          </a:prstGeom>
        </p:spPr>
      </p:pic>
      <p:pic>
        <p:nvPicPr>
          <p:cNvPr id="18" name="Picture 17">
            <a:extLst>
              <a:ext uri="{FF2B5EF4-FFF2-40B4-BE49-F238E27FC236}">
                <a16:creationId xmlns:a16="http://schemas.microsoft.com/office/drawing/2014/main" id="{7E734DEB-8449-6043-B72B-F6EDD5230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6312" y="2692054"/>
            <a:ext cx="2584196" cy="1736051"/>
          </a:xfrm>
          <a:prstGeom prst="rect">
            <a:avLst/>
          </a:prstGeom>
        </p:spPr>
      </p:pic>
      <p:pic>
        <p:nvPicPr>
          <p:cNvPr id="19" name="Picture 18">
            <a:extLst>
              <a:ext uri="{FF2B5EF4-FFF2-40B4-BE49-F238E27FC236}">
                <a16:creationId xmlns:a16="http://schemas.microsoft.com/office/drawing/2014/main" id="{06040E24-3F82-3742-BE93-33098863A2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6312" y="907681"/>
            <a:ext cx="3012900" cy="1676791"/>
          </a:xfrm>
          <a:prstGeom prst="rect">
            <a:avLst/>
          </a:prstGeom>
        </p:spPr>
      </p:pic>
      <p:sp>
        <p:nvSpPr>
          <p:cNvPr id="20" name="TextBox 19">
            <a:extLst>
              <a:ext uri="{FF2B5EF4-FFF2-40B4-BE49-F238E27FC236}">
                <a16:creationId xmlns:a16="http://schemas.microsoft.com/office/drawing/2014/main" id="{44B68919-2CCA-A646-871F-F04E4919E001}"/>
              </a:ext>
            </a:extLst>
          </p:cNvPr>
          <p:cNvSpPr txBox="1"/>
          <p:nvPr/>
        </p:nvSpPr>
        <p:spPr>
          <a:xfrm>
            <a:off x="3488339" y="1434452"/>
            <a:ext cx="2515019" cy="646331"/>
          </a:xfrm>
          <a:prstGeom prst="rect">
            <a:avLst/>
          </a:prstGeom>
          <a:noFill/>
        </p:spPr>
        <p:txBody>
          <a:bodyPr wrap="square" rtlCol="0">
            <a:spAutoFit/>
          </a:bodyPr>
          <a:lstStyle/>
          <a:p>
            <a:pPr algn="ctr"/>
            <a:r>
              <a:rPr lang="en-US" sz="1200" b="1" i="1" dirty="0">
                <a:solidFill>
                  <a:schemeClr val="bg1"/>
                </a:solidFill>
              </a:rPr>
              <a:t>An opinion, no matter how well </a:t>
            </a:r>
          </a:p>
          <a:p>
            <a:pPr algn="ctr"/>
            <a:r>
              <a:rPr lang="en-US" sz="1200" b="1" i="1" dirty="0">
                <a:solidFill>
                  <a:schemeClr val="bg1"/>
                </a:solidFill>
              </a:rPr>
              <a:t>formed and informed, </a:t>
            </a:r>
          </a:p>
          <a:p>
            <a:pPr algn="ctr"/>
            <a:r>
              <a:rPr lang="en-US" sz="1200" b="1" i="1" dirty="0">
                <a:solidFill>
                  <a:schemeClr val="bg1"/>
                </a:solidFill>
              </a:rPr>
              <a:t>is at best temporary and incomplete</a:t>
            </a:r>
          </a:p>
        </p:txBody>
      </p:sp>
      <p:sp>
        <p:nvSpPr>
          <p:cNvPr id="21" name="Title 1">
            <a:extLst>
              <a:ext uri="{FF2B5EF4-FFF2-40B4-BE49-F238E27FC236}">
                <a16:creationId xmlns:a16="http://schemas.microsoft.com/office/drawing/2014/main" id="{127D2410-FA6A-8848-9D8D-6B24B7CD3C62}"/>
              </a:ext>
            </a:extLst>
          </p:cNvPr>
          <p:cNvSpPr txBox="1">
            <a:spLocks/>
          </p:cNvSpPr>
          <p:nvPr/>
        </p:nvSpPr>
        <p:spPr>
          <a:xfrm>
            <a:off x="5919421" y="2772891"/>
            <a:ext cx="3057526" cy="154657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50" b="1" dirty="0">
                <a:solidFill>
                  <a:schemeClr val="accent1">
                    <a:lumMod val="75000"/>
                  </a:schemeClr>
                </a:solidFill>
                <a:latin typeface="Arial Rounded MT Bold" charset="0"/>
                <a:ea typeface="Arial Rounded MT Bold" charset="0"/>
                <a:cs typeface="Arial Rounded MT Bold" charset="0"/>
              </a:rPr>
              <a:t>…how do you survive, and flourish, in a world of exponential change?</a:t>
            </a:r>
          </a:p>
        </p:txBody>
      </p:sp>
    </p:spTree>
    <p:extLst>
      <p:ext uri="{BB962C8B-B14F-4D97-AF65-F5344CB8AC3E}">
        <p14:creationId xmlns:p14="http://schemas.microsoft.com/office/powerpoint/2010/main" val="3146619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431" y="380256"/>
            <a:ext cx="8572500" cy="511244"/>
          </a:xfrm>
        </p:spPr>
        <p:txBody>
          <a:bodyPr>
            <a:noAutofit/>
          </a:bodyPr>
          <a:lstStyle/>
          <a:p>
            <a:r>
              <a:rPr lang="en-US" sz="3000" b="1" dirty="0">
                <a:solidFill>
                  <a:schemeClr val="accent1">
                    <a:lumMod val="75000"/>
                  </a:schemeClr>
                </a:solidFill>
                <a:latin typeface="Arial Rounded MT Bold" charset="0"/>
                <a:ea typeface="Arial Rounded MT Bold" charset="0"/>
                <a:cs typeface="Arial Rounded MT Bold" charset="0"/>
              </a:rPr>
              <a:t>2. Why culture matters more than ever…</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113" y="4277354"/>
            <a:ext cx="679818" cy="748155"/>
          </a:xfrm>
          <a:prstGeom prst="rect">
            <a:avLst/>
          </a:prstGeom>
        </p:spPr>
      </p:pic>
      <p:sp>
        <p:nvSpPr>
          <p:cNvPr id="21" name="Title 1">
            <a:extLst>
              <a:ext uri="{FF2B5EF4-FFF2-40B4-BE49-F238E27FC236}">
                <a16:creationId xmlns:a16="http://schemas.microsoft.com/office/drawing/2014/main" id="{127D2410-FA6A-8848-9D8D-6B24B7CD3C62}"/>
              </a:ext>
            </a:extLst>
          </p:cNvPr>
          <p:cNvSpPr txBox="1">
            <a:spLocks/>
          </p:cNvSpPr>
          <p:nvPr/>
        </p:nvSpPr>
        <p:spPr>
          <a:xfrm>
            <a:off x="518431" y="2113061"/>
            <a:ext cx="8054069" cy="132763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00" b="1" dirty="0">
              <a:solidFill>
                <a:schemeClr val="accent1">
                  <a:lumMod val="75000"/>
                </a:schemeClr>
              </a:solidFill>
              <a:latin typeface="Arial Rounded MT Bold" charset="0"/>
              <a:ea typeface="Arial Rounded MT Bold" charset="0"/>
              <a:cs typeface="Arial Rounded MT Bold" charset="0"/>
            </a:endParaRPr>
          </a:p>
          <a:p>
            <a:pPr algn="ctr"/>
            <a:r>
              <a:rPr lang="en-US" sz="2400" b="1" i="1" dirty="0">
                <a:solidFill>
                  <a:srgbClr val="00B0F0"/>
                </a:solidFill>
                <a:latin typeface="+mn-lt"/>
                <a:ea typeface="+mn-ea"/>
                <a:cs typeface="+mn-cs"/>
              </a:rPr>
              <a:t>  “</a:t>
            </a:r>
            <a:r>
              <a:rPr lang="en-US" sz="3000" b="1" i="1" dirty="0">
                <a:solidFill>
                  <a:srgbClr val="00B0F0"/>
                </a:solidFill>
                <a:latin typeface="+mn-lt"/>
                <a:ea typeface="+mn-ea"/>
                <a:cs typeface="+mn-cs"/>
              </a:rPr>
              <a:t>Culture is telling you moment to moment what to do”</a:t>
            </a:r>
          </a:p>
          <a:p>
            <a:endParaRPr lang="en-US" sz="1800" b="1" dirty="0">
              <a:solidFill>
                <a:schemeClr val="accent1">
                  <a:lumMod val="75000"/>
                </a:schemeClr>
              </a:solidFill>
              <a:latin typeface="Arial Rounded MT Bold" charset="0"/>
              <a:ea typeface="Arial Rounded MT Bold" charset="0"/>
              <a:cs typeface="Arial Rounded MT Bold" charset="0"/>
            </a:endParaRPr>
          </a:p>
        </p:txBody>
      </p:sp>
      <p:sp>
        <p:nvSpPr>
          <p:cNvPr id="3" name="TextBox 2">
            <a:extLst>
              <a:ext uri="{FF2B5EF4-FFF2-40B4-BE49-F238E27FC236}">
                <a16:creationId xmlns:a16="http://schemas.microsoft.com/office/drawing/2014/main" id="{46F523D8-49F1-4C47-9D56-AA76317BC185}"/>
              </a:ext>
            </a:extLst>
          </p:cNvPr>
          <p:cNvSpPr txBox="1"/>
          <p:nvPr/>
        </p:nvSpPr>
        <p:spPr>
          <a:xfrm>
            <a:off x="6115050" y="3048625"/>
            <a:ext cx="1863970" cy="248209"/>
          </a:xfrm>
          <a:prstGeom prst="rect">
            <a:avLst/>
          </a:prstGeom>
          <a:noFill/>
        </p:spPr>
        <p:txBody>
          <a:bodyPr wrap="square" rtlCol="0">
            <a:spAutoFit/>
          </a:bodyPr>
          <a:lstStyle/>
          <a:p>
            <a:pPr algn="r"/>
            <a:r>
              <a:rPr lang="en-US" sz="1013" dirty="0">
                <a:solidFill>
                  <a:srgbClr val="00B0F0"/>
                </a:solidFill>
              </a:rPr>
              <a:t>Ed Schein</a:t>
            </a:r>
          </a:p>
        </p:txBody>
      </p:sp>
      <p:sp>
        <p:nvSpPr>
          <p:cNvPr id="4" name="TextBox 3">
            <a:extLst>
              <a:ext uri="{FF2B5EF4-FFF2-40B4-BE49-F238E27FC236}">
                <a16:creationId xmlns:a16="http://schemas.microsoft.com/office/drawing/2014/main" id="{DD18B0B2-CF39-564B-A1D6-6C73FF278F65}"/>
              </a:ext>
            </a:extLst>
          </p:cNvPr>
          <p:cNvSpPr txBox="1"/>
          <p:nvPr/>
        </p:nvSpPr>
        <p:spPr>
          <a:xfrm>
            <a:off x="518431" y="1306072"/>
            <a:ext cx="4027034" cy="415498"/>
          </a:xfrm>
          <a:prstGeom prst="rect">
            <a:avLst/>
          </a:prstGeom>
          <a:noFill/>
        </p:spPr>
        <p:txBody>
          <a:bodyPr wrap="square" rtlCol="0">
            <a:spAutoFit/>
          </a:bodyPr>
          <a:lstStyle/>
          <a:p>
            <a:r>
              <a:rPr lang="en-US" sz="2100" b="1" dirty="0">
                <a:solidFill>
                  <a:schemeClr val="accent1">
                    <a:lumMod val="75000"/>
                  </a:schemeClr>
                </a:solidFill>
                <a:latin typeface="Arial Rounded MT Bold" charset="0"/>
              </a:rPr>
              <a:t>First a definition:</a:t>
            </a:r>
          </a:p>
        </p:txBody>
      </p:sp>
    </p:spTree>
    <p:extLst>
      <p:ext uri="{BB962C8B-B14F-4D97-AF65-F5344CB8AC3E}">
        <p14:creationId xmlns:p14="http://schemas.microsoft.com/office/powerpoint/2010/main" val="11207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8" y="4292951"/>
            <a:ext cx="679818" cy="748155"/>
          </a:xfrm>
          <a:prstGeom prst="rect">
            <a:avLst/>
          </a:prstGeom>
        </p:spPr>
      </p:pic>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8</a:t>
            </a:fld>
            <a:endParaRPr lang="en-US" dirty="0"/>
          </a:p>
        </p:txBody>
      </p:sp>
      <p:sp>
        <p:nvSpPr>
          <p:cNvPr id="21" name="Title 1">
            <a:extLst>
              <a:ext uri="{FF2B5EF4-FFF2-40B4-BE49-F238E27FC236}">
                <a16:creationId xmlns:a16="http://schemas.microsoft.com/office/drawing/2014/main" id="{127D2410-FA6A-8848-9D8D-6B24B7CD3C62}"/>
              </a:ext>
            </a:extLst>
          </p:cNvPr>
          <p:cNvSpPr txBox="1">
            <a:spLocks/>
          </p:cNvSpPr>
          <p:nvPr/>
        </p:nvSpPr>
        <p:spPr>
          <a:xfrm>
            <a:off x="448093" y="1382632"/>
            <a:ext cx="8054069" cy="18903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00" b="1" dirty="0">
              <a:solidFill>
                <a:schemeClr val="accent1">
                  <a:lumMod val="75000"/>
                </a:schemeClr>
              </a:solidFill>
              <a:latin typeface="Arial Rounded MT Bold" charset="0"/>
              <a:ea typeface="Arial Rounded MT Bold" charset="0"/>
              <a:cs typeface="Arial Rounded MT Bold" charset="0"/>
            </a:endParaRPr>
          </a:p>
          <a:p>
            <a:pPr algn="ctr"/>
            <a:r>
              <a:rPr lang="en-US" sz="3000" b="1" i="1" dirty="0">
                <a:solidFill>
                  <a:srgbClr val="00B0F0"/>
                </a:solidFill>
                <a:latin typeface="+mn-lt"/>
                <a:ea typeface="+mn-ea"/>
                <a:cs typeface="+mn-cs"/>
              </a:rPr>
              <a:t>”The only thing of real importance that leaders do is create and manage culture”</a:t>
            </a:r>
          </a:p>
          <a:p>
            <a:endParaRPr lang="en-US" sz="1800" b="1" dirty="0">
              <a:solidFill>
                <a:schemeClr val="accent1">
                  <a:lumMod val="75000"/>
                </a:schemeClr>
              </a:solidFill>
              <a:latin typeface="Arial Rounded MT Bold" charset="0"/>
              <a:ea typeface="Arial Rounded MT Bold" charset="0"/>
              <a:cs typeface="Arial Rounded MT Bold" charset="0"/>
            </a:endParaRPr>
          </a:p>
        </p:txBody>
      </p:sp>
      <p:sp>
        <p:nvSpPr>
          <p:cNvPr id="3" name="TextBox 2">
            <a:extLst>
              <a:ext uri="{FF2B5EF4-FFF2-40B4-BE49-F238E27FC236}">
                <a16:creationId xmlns:a16="http://schemas.microsoft.com/office/drawing/2014/main" id="{46F523D8-49F1-4C47-9D56-AA76317BC185}"/>
              </a:ext>
            </a:extLst>
          </p:cNvPr>
          <p:cNvSpPr txBox="1"/>
          <p:nvPr/>
        </p:nvSpPr>
        <p:spPr>
          <a:xfrm>
            <a:off x="6115050" y="3048625"/>
            <a:ext cx="1863970" cy="415498"/>
          </a:xfrm>
          <a:prstGeom prst="rect">
            <a:avLst/>
          </a:prstGeom>
          <a:noFill/>
        </p:spPr>
        <p:txBody>
          <a:bodyPr wrap="square" rtlCol="0">
            <a:spAutoFit/>
          </a:bodyPr>
          <a:lstStyle/>
          <a:p>
            <a:pPr algn="r"/>
            <a:r>
              <a:rPr lang="en-US" sz="2100" dirty="0">
                <a:solidFill>
                  <a:srgbClr val="00B0F0"/>
                </a:solidFill>
              </a:rPr>
              <a:t>Ed Schein</a:t>
            </a:r>
          </a:p>
        </p:txBody>
      </p:sp>
    </p:spTree>
    <p:extLst>
      <p:ext uri="{BB962C8B-B14F-4D97-AF65-F5344CB8AC3E}">
        <p14:creationId xmlns:p14="http://schemas.microsoft.com/office/powerpoint/2010/main" val="595403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1" y="247204"/>
            <a:ext cx="8748398" cy="767273"/>
          </a:xfrm>
        </p:spPr>
        <p:txBody>
          <a:bodyPr>
            <a:noAutofit/>
          </a:bodyPr>
          <a:lstStyle/>
          <a:p>
            <a:r>
              <a:rPr lang="en-US" sz="2250" b="1" dirty="0">
                <a:solidFill>
                  <a:schemeClr val="accent1">
                    <a:lumMod val="75000"/>
                  </a:schemeClr>
                </a:solidFill>
                <a:latin typeface="Arial Rounded MT Bold" charset="0"/>
                <a:ea typeface="Arial Rounded MT Bold" charset="0"/>
                <a:cs typeface="Arial Rounded MT Bold" charset="0"/>
              </a:rPr>
              <a:t>3. We all need to strive to build an adaptive culture in our organisations…</a:t>
            </a:r>
          </a:p>
        </p:txBody>
      </p:sp>
      <p:sp>
        <p:nvSpPr>
          <p:cNvPr id="7" name="Slide Number Placeholder 6"/>
          <p:cNvSpPr>
            <a:spLocks noGrp="1"/>
          </p:cNvSpPr>
          <p:nvPr>
            <p:ph type="sldNum" sz="quarter" idx="12"/>
          </p:nvPr>
        </p:nvSpPr>
        <p:spPr>
          <a:xfrm>
            <a:off x="326571" y="4651431"/>
            <a:ext cx="383722" cy="273844"/>
          </a:xfrm>
        </p:spPr>
        <p:txBody>
          <a:bodyPr/>
          <a:lstStyle/>
          <a:p>
            <a:fld id="{364B38B3-FB3C-AC47-8662-4FCC32D5EBDF}" type="slidenum">
              <a:rPr lang="en-US" smtClean="0"/>
              <a:t>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08" y="4292951"/>
            <a:ext cx="679818" cy="748155"/>
          </a:xfrm>
          <a:prstGeom prst="rect">
            <a:avLst/>
          </a:prstGeom>
        </p:spPr>
      </p:pic>
      <p:sp>
        <p:nvSpPr>
          <p:cNvPr id="3" name="Pentagon 2"/>
          <p:cNvSpPr/>
          <p:nvPr/>
        </p:nvSpPr>
        <p:spPr>
          <a:xfrm>
            <a:off x="280647" y="2463917"/>
            <a:ext cx="1652650" cy="8599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bg1"/>
                </a:solidFill>
              </a:rPr>
              <a:t>Leadership Mindset</a:t>
            </a:r>
          </a:p>
        </p:txBody>
      </p:sp>
      <p:sp>
        <p:nvSpPr>
          <p:cNvPr id="9" name="Chevron 8"/>
          <p:cNvSpPr/>
          <p:nvPr/>
        </p:nvSpPr>
        <p:spPr>
          <a:xfrm>
            <a:off x="1525868" y="2460230"/>
            <a:ext cx="1783527" cy="8599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bg1"/>
                </a:solidFill>
              </a:rPr>
              <a:t>Leadership </a:t>
            </a:r>
            <a:r>
              <a:rPr lang="en-US" sz="1013" dirty="0" err="1">
                <a:solidFill>
                  <a:schemeClr val="bg1"/>
                </a:solidFill>
              </a:rPr>
              <a:t>Behaviour</a:t>
            </a:r>
            <a:endParaRPr lang="en-US" sz="1013" dirty="0">
              <a:solidFill>
                <a:schemeClr val="bg1"/>
              </a:solidFill>
            </a:endParaRPr>
          </a:p>
        </p:txBody>
      </p:sp>
      <p:sp>
        <p:nvSpPr>
          <p:cNvPr id="13" name="Chevron 12"/>
          <p:cNvSpPr/>
          <p:nvPr/>
        </p:nvSpPr>
        <p:spPr>
          <a:xfrm>
            <a:off x="2900812" y="2460230"/>
            <a:ext cx="1783527" cy="8599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bg1"/>
                </a:solidFill>
              </a:rPr>
              <a:t>Culture</a:t>
            </a:r>
          </a:p>
        </p:txBody>
      </p:sp>
      <p:sp>
        <p:nvSpPr>
          <p:cNvPr id="14" name="Chevron 13"/>
          <p:cNvSpPr/>
          <p:nvPr/>
        </p:nvSpPr>
        <p:spPr>
          <a:xfrm>
            <a:off x="4277654" y="2463917"/>
            <a:ext cx="1783527" cy="8599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bg1"/>
                </a:solidFill>
              </a:rPr>
              <a:t>People Experience</a:t>
            </a:r>
          </a:p>
        </p:txBody>
      </p:sp>
      <p:sp>
        <p:nvSpPr>
          <p:cNvPr id="15" name="Chevron 14"/>
          <p:cNvSpPr/>
          <p:nvPr/>
        </p:nvSpPr>
        <p:spPr>
          <a:xfrm>
            <a:off x="5649899" y="2463917"/>
            <a:ext cx="1783527" cy="8599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bg1"/>
                </a:solidFill>
              </a:rPr>
              <a:t>Customer Experience</a:t>
            </a:r>
          </a:p>
        </p:txBody>
      </p:sp>
      <p:sp>
        <p:nvSpPr>
          <p:cNvPr id="16" name="Chevron 15"/>
          <p:cNvSpPr/>
          <p:nvPr/>
        </p:nvSpPr>
        <p:spPr>
          <a:xfrm>
            <a:off x="7022238" y="2463917"/>
            <a:ext cx="1919540" cy="8599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b="1" dirty="0">
                <a:solidFill>
                  <a:schemeClr val="bg1"/>
                </a:solidFill>
              </a:rPr>
              <a:t>Sustained</a:t>
            </a:r>
          </a:p>
          <a:p>
            <a:pPr algn="ctr"/>
            <a:r>
              <a:rPr lang="en-US" sz="1013" b="1" dirty="0">
                <a:solidFill>
                  <a:schemeClr val="bg1"/>
                </a:solidFill>
              </a:rPr>
              <a:t>Marketplace Success</a:t>
            </a:r>
          </a:p>
        </p:txBody>
      </p:sp>
      <p:sp>
        <p:nvSpPr>
          <p:cNvPr id="17" name="Title 1">
            <a:extLst>
              <a:ext uri="{FF2B5EF4-FFF2-40B4-BE49-F238E27FC236}">
                <a16:creationId xmlns:a16="http://schemas.microsoft.com/office/drawing/2014/main" id="{C62C789A-9B9F-B04D-BF82-8DF881C595A2}"/>
              </a:ext>
            </a:extLst>
          </p:cNvPr>
          <p:cNvSpPr txBox="1">
            <a:spLocks/>
          </p:cNvSpPr>
          <p:nvPr/>
        </p:nvSpPr>
        <p:spPr>
          <a:xfrm>
            <a:off x="225660" y="4178717"/>
            <a:ext cx="8748398" cy="60963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50" b="1" dirty="0">
                <a:solidFill>
                  <a:schemeClr val="accent1">
                    <a:lumMod val="75000"/>
                  </a:schemeClr>
                </a:solidFill>
                <a:latin typeface="Arial Rounded MT Bold" charset="0"/>
                <a:ea typeface="Arial Rounded MT Bold" charset="0"/>
                <a:cs typeface="Arial Rounded MT Bold" charset="0"/>
              </a:rPr>
              <a:t>…in order to survive and thrive in our world of exponential change </a:t>
            </a:r>
          </a:p>
        </p:txBody>
      </p:sp>
      <p:sp>
        <p:nvSpPr>
          <p:cNvPr id="11" name="TextBox 10">
            <a:extLst>
              <a:ext uri="{FF2B5EF4-FFF2-40B4-BE49-F238E27FC236}">
                <a16:creationId xmlns:a16="http://schemas.microsoft.com/office/drawing/2014/main" id="{B5B620EE-676E-E848-8B0C-BE62EB616F4C}"/>
              </a:ext>
            </a:extLst>
          </p:cNvPr>
          <p:cNvSpPr txBox="1"/>
          <p:nvPr/>
        </p:nvSpPr>
        <p:spPr>
          <a:xfrm>
            <a:off x="325515" y="1854826"/>
            <a:ext cx="8492969" cy="438582"/>
          </a:xfrm>
          <a:prstGeom prst="rect">
            <a:avLst/>
          </a:prstGeom>
          <a:noFill/>
        </p:spPr>
        <p:txBody>
          <a:bodyPr wrap="square" rtlCol="0">
            <a:spAutoFit/>
          </a:bodyPr>
          <a:lstStyle/>
          <a:p>
            <a:pPr algn="ctr"/>
            <a:r>
              <a:rPr lang="en-US" sz="2250" b="1" dirty="0">
                <a:solidFill>
                  <a:schemeClr val="accent1"/>
                </a:solidFill>
              </a:rPr>
              <a:t>Start with the End in Mind</a:t>
            </a:r>
            <a:endParaRPr lang="en-US" sz="2250" dirty="0">
              <a:solidFill>
                <a:schemeClr val="accent1"/>
              </a:solidFill>
            </a:endParaRPr>
          </a:p>
        </p:txBody>
      </p:sp>
      <p:sp>
        <p:nvSpPr>
          <p:cNvPr id="12" name="TextBox 11">
            <a:extLst>
              <a:ext uri="{FF2B5EF4-FFF2-40B4-BE49-F238E27FC236}">
                <a16:creationId xmlns:a16="http://schemas.microsoft.com/office/drawing/2014/main" id="{1206831C-F0D9-3247-BCF1-1D3A9C5A4EC1}"/>
              </a:ext>
            </a:extLst>
          </p:cNvPr>
          <p:cNvSpPr txBox="1"/>
          <p:nvPr/>
        </p:nvSpPr>
        <p:spPr>
          <a:xfrm>
            <a:off x="280647" y="2111898"/>
            <a:ext cx="8661131" cy="369332"/>
          </a:xfrm>
          <a:prstGeom prst="rect">
            <a:avLst/>
          </a:prstGeom>
          <a:noFill/>
        </p:spPr>
        <p:txBody>
          <a:bodyPr wrap="square" rtlCol="0">
            <a:spAutoFit/>
          </a:bodyPr>
          <a:lstStyle/>
          <a:p>
            <a:pPr algn="ctr"/>
            <a:r>
              <a:rPr lang="en-US" sz="1800" b="1" i="1" dirty="0">
                <a:solidFill>
                  <a:schemeClr val="accent1"/>
                </a:solidFill>
              </a:rPr>
              <a:t>and build an integrated roadmap to get you there</a:t>
            </a:r>
          </a:p>
        </p:txBody>
      </p:sp>
    </p:spTree>
    <p:extLst>
      <p:ext uri="{BB962C8B-B14F-4D97-AF65-F5344CB8AC3E}">
        <p14:creationId xmlns:p14="http://schemas.microsoft.com/office/powerpoint/2010/main" val="44023589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LC-Group-Powerpoint-1" id="{4A9E5DAA-D5A9-EE4F-B040-C5A0EA49C21D}" vid="{6A5E04C4-EB7E-9F43-A062-F6F6CC20D1B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5172</TotalTime>
  <Words>3577</Words>
  <Application>Microsoft Macintosh PowerPoint</Application>
  <PresentationFormat>On-screen Show (16:9)</PresentationFormat>
  <Paragraphs>399</Paragraphs>
  <Slides>19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ＭＳ Ｐゴシック</vt:lpstr>
      <vt:lpstr>ＭＳ Ｐゴシック</vt:lpstr>
      <vt:lpstr>Arial</vt:lpstr>
      <vt:lpstr>Arial Rounded MT Bold</vt:lpstr>
      <vt:lpstr>Calibri</vt:lpstr>
      <vt:lpstr>Calibri Light</vt:lpstr>
      <vt:lpstr>Courier New</vt:lpstr>
      <vt:lpstr>Geneva</vt:lpstr>
      <vt:lpstr>PT Sans Narrow</vt:lpstr>
      <vt:lpstr>Wingdings</vt:lpstr>
      <vt:lpstr>1_Office Theme</vt:lpstr>
      <vt:lpstr>Office Theme</vt:lpstr>
      <vt:lpstr>PowerPoint Presentation</vt:lpstr>
      <vt:lpstr>Agenda</vt:lpstr>
      <vt:lpstr>1. Life is increasingly complex, faster and more transparent…</vt:lpstr>
      <vt:lpstr>Life is increasingly complex, faster and more transparent…</vt:lpstr>
      <vt:lpstr>Increasingly people are responding to complexity through “retreating into bubbles” of similar thought</vt:lpstr>
      <vt:lpstr>Life is increasingly complex, faster and more transparent…</vt:lpstr>
      <vt:lpstr>2. Why culture matters more than ever…</vt:lpstr>
      <vt:lpstr>PowerPoint Presentation</vt:lpstr>
      <vt:lpstr>3. We all need to strive to build an adaptive culture in our organisations…</vt:lpstr>
      <vt:lpstr>The marketplace is changing rapidly…</vt:lpstr>
      <vt:lpstr>Adaptive cultures don’t happen by luck, chance or magic </vt:lpstr>
      <vt:lpstr>How do we successfully change at an organisational level: an adaptive culture is not a destination</vt:lpstr>
      <vt:lpstr>How do we successfully change at an individual level?</vt:lpstr>
      <vt:lpstr>How do we achieve change at an individual level</vt:lpstr>
      <vt:lpstr>PowerPoint Presentation</vt:lpstr>
      <vt:lpstr>4. We need to help people and organisations to adapt to this new world</vt:lpstr>
      <vt:lpstr>So what for HR?</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Bowman</dc:creator>
  <cp:lastModifiedBy>Sean Bowman</cp:lastModifiedBy>
  <cp:revision>79</cp:revision>
  <cp:lastPrinted>2018-02-28T04:58:09Z</cp:lastPrinted>
  <dcterms:created xsi:type="dcterms:W3CDTF">2018-01-17T01:16:01Z</dcterms:created>
  <dcterms:modified xsi:type="dcterms:W3CDTF">2018-02-28T05:15:30Z</dcterms:modified>
</cp:coreProperties>
</file>