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59"/>
  </p:notesMasterIdLst>
  <p:sldIdLst>
    <p:sldId id="256" r:id="rId2"/>
    <p:sldId id="257" r:id="rId3"/>
    <p:sldId id="291" r:id="rId4"/>
    <p:sldId id="290" r:id="rId5"/>
    <p:sldId id="292" r:id="rId6"/>
    <p:sldId id="288" r:id="rId7"/>
    <p:sldId id="293" r:id="rId8"/>
    <p:sldId id="294" r:id="rId9"/>
    <p:sldId id="295" r:id="rId10"/>
    <p:sldId id="259" r:id="rId11"/>
    <p:sldId id="296" r:id="rId12"/>
    <p:sldId id="297" r:id="rId13"/>
    <p:sldId id="300" r:id="rId14"/>
    <p:sldId id="298" r:id="rId15"/>
    <p:sldId id="299" r:id="rId16"/>
    <p:sldId id="301" r:id="rId17"/>
    <p:sldId id="302" r:id="rId18"/>
    <p:sldId id="303" r:id="rId19"/>
    <p:sldId id="279" r:id="rId20"/>
    <p:sldId id="280" r:id="rId21"/>
    <p:sldId id="304" r:id="rId22"/>
    <p:sldId id="305" r:id="rId23"/>
    <p:sldId id="306" r:id="rId24"/>
    <p:sldId id="307" r:id="rId25"/>
    <p:sldId id="308" r:id="rId26"/>
    <p:sldId id="309" r:id="rId27"/>
    <p:sldId id="310" r:id="rId28"/>
    <p:sldId id="281" r:id="rId29"/>
    <p:sldId id="311" r:id="rId30"/>
    <p:sldId id="312" r:id="rId31"/>
    <p:sldId id="313" r:id="rId32"/>
    <p:sldId id="314" r:id="rId33"/>
    <p:sldId id="315" r:id="rId34"/>
    <p:sldId id="316" r:id="rId35"/>
    <p:sldId id="282" r:id="rId36"/>
    <p:sldId id="317" r:id="rId37"/>
    <p:sldId id="318" r:id="rId38"/>
    <p:sldId id="319" r:id="rId39"/>
    <p:sldId id="283" r:id="rId40"/>
    <p:sldId id="320" r:id="rId41"/>
    <p:sldId id="321" r:id="rId42"/>
    <p:sldId id="322" r:id="rId43"/>
    <p:sldId id="284" r:id="rId44"/>
    <p:sldId id="323" r:id="rId45"/>
    <p:sldId id="285" r:id="rId46"/>
    <p:sldId id="324" r:id="rId47"/>
    <p:sldId id="325" r:id="rId48"/>
    <p:sldId id="286" r:id="rId49"/>
    <p:sldId id="326" r:id="rId50"/>
    <p:sldId id="327" r:id="rId51"/>
    <p:sldId id="328" r:id="rId52"/>
    <p:sldId id="287" r:id="rId53"/>
    <p:sldId id="329" r:id="rId54"/>
    <p:sldId id="330" r:id="rId55"/>
    <p:sldId id="331" r:id="rId56"/>
    <p:sldId id="332" r:id="rId57"/>
    <p:sldId id="289" r:id="rId5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80" autoAdjust="0"/>
    <p:restoredTop sz="57330" autoAdjust="0"/>
  </p:normalViewPr>
  <p:slideViewPr>
    <p:cSldViewPr snapToGrid="0">
      <p:cViewPr>
        <p:scale>
          <a:sx n="60" d="100"/>
          <a:sy n="60" d="100"/>
        </p:scale>
        <p:origin x="1459" y="38"/>
      </p:cViewPr>
      <p:guideLst/>
    </p:cSldViewPr>
  </p:slideViewPr>
  <p:notesTextViewPr>
    <p:cViewPr>
      <p:scale>
        <a:sx n="1" d="1"/>
        <a:sy n="1" d="1"/>
      </p:scale>
      <p:origin x="0" y="0"/>
    </p:cViewPr>
  </p:notesTextViewPr>
  <p:sorterViewPr>
    <p:cViewPr>
      <p:scale>
        <a:sx n="100" d="100"/>
        <a:sy n="100" d="100"/>
      </p:scale>
      <p:origin x="0" y="0"/>
    </p:cViewPr>
  </p:sorterViewPr>
  <p:notesViewPr>
    <p:cSldViewPr snapToGrid="0">
      <p:cViewPr varScale="1">
        <p:scale>
          <a:sx n="75" d="100"/>
          <a:sy n="75" d="100"/>
        </p:scale>
        <p:origin x="2938" y="43"/>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tableStyles" Target="tableStyles.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5" Type="http://schemas.openxmlformats.org/officeDocument/2006/relationships/slide" Target="slides/slide4.xml"/><Relationship Id="rId61" Type="http://schemas.openxmlformats.org/officeDocument/2006/relationships/viewProps" Target="viewProps.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microsoft.com/office/2016/11/relationships/changesInfo" Target="changesInfos/changesInfo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notesMaster" Target="notesMasters/notesMaster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Kristi Plotz" userId="29cb4857-d05b-44f8-af76-bead2274932d" providerId="ADAL" clId="{E7979ABC-37CF-4585-9F29-17B6B66D253E}"/>
    <pc:docChg chg="undo custSel addSld delSld modSld">
      <pc:chgData name="Kristi Plotz" userId="29cb4857-d05b-44f8-af76-bead2274932d" providerId="ADAL" clId="{E7979ABC-37CF-4585-9F29-17B6B66D253E}" dt="2024-12-14T19:01:31.853" v="6790" actId="20577"/>
      <pc:docMkLst>
        <pc:docMk/>
      </pc:docMkLst>
      <pc:sldChg chg="modSp mod">
        <pc:chgData name="Kristi Plotz" userId="29cb4857-d05b-44f8-af76-bead2274932d" providerId="ADAL" clId="{E7979ABC-37CF-4585-9F29-17B6B66D253E}" dt="2024-12-14T18:56:52.656" v="6776" actId="14100"/>
        <pc:sldMkLst>
          <pc:docMk/>
          <pc:sldMk cId="4101991531" sldId="257"/>
        </pc:sldMkLst>
        <pc:spChg chg="mod">
          <ac:chgData name="Kristi Plotz" userId="29cb4857-d05b-44f8-af76-bead2274932d" providerId="ADAL" clId="{E7979ABC-37CF-4585-9F29-17B6B66D253E}" dt="2024-12-14T18:56:52.656" v="6776" actId="14100"/>
          <ac:spMkLst>
            <pc:docMk/>
            <pc:sldMk cId="4101991531" sldId="257"/>
            <ac:spMk id="3" creationId="{AC194B26-193F-4F30-9CC7-C64C8B4B1E93}"/>
          </ac:spMkLst>
        </pc:spChg>
      </pc:sldChg>
      <pc:sldChg chg="modNotesTx">
        <pc:chgData name="Kristi Plotz" userId="29cb4857-d05b-44f8-af76-bead2274932d" providerId="ADAL" clId="{E7979ABC-37CF-4585-9F29-17B6B66D253E}" dt="2024-12-14T19:00:43.084" v="6786"/>
        <pc:sldMkLst>
          <pc:docMk/>
          <pc:sldMk cId="3073851494" sldId="259"/>
        </pc:sldMkLst>
      </pc:sldChg>
      <pc:sldChg chg="modSp mod modNotesTx">
        <pc:chgData name="Kristi Plotz" userId="29cb4857-d05b-44f8-af76-bead2274932d" providerId="ADAL" clId="{E7979ABC-37CF-4585-9F29-17B6B66D253E}" dt="2024-12-11T23:29:10.205" v="307" actId="20577"/>
        <pc:sldMkLst>
          <pc:docMk/>
          <pc:sldMk cId="3135968477" sldId="285"/>
        </pc:sldMkLst>
        <pc:spChg chg="mod">
          <ac:chgData name="Kristi Plotz" userId="29cb4857-d05b-44f8-af76-bead2274932d" providerId="ADAL" clId="{E7979ABC-37CF-4585-9F29-17B6B66D253E}" dt="2024-12-11T23:29:10.205" v="307" actId="20577"/>
          <ac:spMkLst>
            <pc:docMk/>
            <pc:sldMk cId="3135968477" sldId="285"/>
            <ac:spMk id="2" creationId="{38588046-2FCA-4D5C-842D-1DA3517602A8}"/>
          </ac:spMkLst>
        </pc:spChg>
        <pc:spChg chg="mod">
          <ac:chgData name="Kristi Plotz" userId="29cb4857-d05b-44f8-af76-bead2274932d" providerId="ADAL" clId="{E7979ABC-37CF-4585-9F29-17B6B66D253E}" dt="2024-12-11T23:28:14.676" v="298" actId="20577"/>
          <ac:spMkLst>
            <pc:docMk/>
            <pc:sldMk cId="3135968477" sldId="285"/>
            <ac:spMk id="4" creationId="{4295C6DE-6B71-81A0-DCEE-E023DF8AE90D}"/>
          </ac:spMkLst>
        </pc:spChg>
      </pc:sldChg>
      <pc:sldChg chg="modSp mod modNotesTx">
        <pc:chgData name="Kristi Plotz" userId="29cb4857-d05b-44f8-af76-bead2274932d" providerId="ADAL" clId="{E7979ABC-37CF-4585-9F29-17B6B66D253E}" dt="2024-12-12T22:46:52.023" v="2510" actId="20577"/>
        <pc:sldMkLst>
          <pc:docMk/>
          <pc:sldMk cId="3563110341" sldId="286"/>
        </pc:sldMkLst>
        <pc:spChg chg="mod">
          <ac:chgData name="Kristi Plotz" userId="29cb4857-d05b-44f8-af76-bead2274932d" providerId="ADAL" clId="{E7979ABC-37CF-4585-9F29-17B6B66D253E}" dt="2024-12-12T22:38:15.974" v="1930" actId="20577"/>
          <ac:spMkLst>
            <pc:docMk/>
            <pc:sldMk cId="3563110341" sldId="286"/>
            <ac:spMk id="2" creationId="{710A5817-65FC-4A80-8764-71145652C130}"/>
          </ac:spMkLst>
        </pc:spChg>
        <pc:spChg chg="mod">
          <ac:chgData name="Kristi Plotz" userId="29cb4857-d05b-44f8-af76-bead2274932d" providerId="ADAL" clId="{E7979ABC-37CF-4585-9F29-17B6B66D253E}" dt="2024-12-12T22:46:52.023" v="2510" actId="20577"/>
          <ac:spMkLst>
            <pc:docMk/>
            <pc:sldMk cId="3563110341" sldId="286"/>
            <ac:spMk id="4" creationId="{A9440A35-E802-C9FE-3E80-58CADF5A12B2}"/>
          </ac:spMkLst>
        </pc:spChg>
      </pc:sldChg>
      <pc:sldChg chg="modSp mod modNotesTx">
        <pc:chgData name="Kristi Plotz" userId="29cb4857-d05b-44f8-af76-bead2274932d" providerId="ADAL" clId="{E7979ABC-37CF-4585-9F29-17B6B66D253E}" dt="2024-12-14T18:23:11.015" v="5414" actId="20577"/>
        <pc:sldMkLst>
          <pc:docMk/>
          <pc:sldMk cId="109827451" sldId="287"/>
        </pc:sldMkLst>
        <pc:spChg chg="mod">
          <ac:chgData name="Kristi Plotz" userId="29cb4857-d05b-44f8-af76-bead2274932d" providerId="ADAL" clId="{E7979ABC-37CF-4585-9F29-17B6B66D253E}" dt="2024-12-14T17:54:02.767" v="3102" actId="20577"/>
          <ac:spMkLst>
            <pc:docMk/>
            <pc:sldMk cId="109827451" sldId="287"/>
            <ac:spMk id="2" creationId="{68FE2878-1312-4B17-808E-E46192880710}"/>
          </ac:spMkLst>
        </pc:spChg>
        <pc:spChg chg="mod">
          <ac:chgData name="Kristi Plotz" userId="29cb4857-d05b-44f8-af76-bead2274932d" providerId="ADAL" clId="{E7979ABC-37CF-4585-9F29-17B6B66D253E}" dt="2024-12-14T18:20:39.769" v="5107" actId="20577"/>
          <ac:spMkLst>
            <pc:docMk/>
            <pc:sldMk cId="109827451" sldId="287"/>
            <ac:spMk id="4" creationId="{72C7FD6B-22E9-4ABC-126C-3F31B4275AAC}"/>
          </ac:spMkLst>
        </pc:spChg>
      </pc:sldChg>
      <pc:sldChg chg="modSp mod">
        <pc:chgData name="Kristi Plotz" userId="29cb4857-d05b-44f8-af76-bead2274932d" providerId="ADAL" clId="{E7979ABC-37CF-4585-9F29-17B6B66D253E}" dt="2024-12-14T18:57:48.105" v="6784" actId="20577"/>
        <pc:sldMkLst>
          <pc:docMk/>
          <pc:sldMk cId="852016964" sldId="290"/>
        </pc:sldMkLst>
        <pc:spChg chg="mod">
          <ac:chgData name="Kristi Plotz" userId="29cb4857-d05b-44f8-af76-bead2274932d" providerId="ADAL" clId="{E7979ABC-37CF-4585-9F29-17B6B66D253E}" dt="2024-12-14T18:57:48.105" v="6784" actId="20577"/>
          <ac:spMkLst>
            <pc:docMk/>
            <pc:sldMk cId="852016964" sldId="290"/>
            <ac:spMk id="3" creationId="{32536A54-C0CA-D97D-0AE2-5E9525CD1C98}"/>
          </ac:spMkLst>
        </pc:spChg>
      </pc:sldChg>
      <pc:sldChg chg="modSp mod">
        <pc:chgData name="Kristi Plotz" userId="29cb4857-d05b-44f8-af76-bead2274932d" providerId="ADAL" clId="{E7979ABC-37CF-4585-9F29-17B6B66D253E}" dt="2024-12-11T23:07:15.919" v="11" actId="20577"/>
        <pc:sldMkLst>
          <pc:docMk/>
          <pc:sldMk cId="202679938" sldId="291"/>
        </pc:sldMkLst>
        <pc:spChg chg="mod">
          <ac:chgData name="Kristi Plotz" userId="29cb4857-d05b-44f8-af76-bead2274932d" providerId="ADAL" clId="{E7979ABC-37CF-4585-9F29-17B6B66D253E}" dt="2024-12-11T23:07:15.919" v="11" actId="20577"/>
          <ac:spMkLst>
            <pc:docMk/>
            <pc:sldMk cId="202679938" sldId="291"/>
            <ac:spMk id="2" creationId="{EB74370C-A7EA-83C6-258F-84C9E29A0D5F}"/>
          </ac:spMkLst>
        </pc:spChg>
      </pc:sldChg>
      <pc:sldChg chg="modSp mod">
        <pc:chgData name="Kristi Plotz" userId="29cb4857-d05b-44f8-af76-bead2274932d" providerId="ADAL" clId="{E7979ABC-37CF-4585-9F29-17B6B66D253E}" dt="2024-12-11T23:16:54.441" v="19" actId="1076"/>
        <pc:sldMkLst>
          <pc:docMk/>
          <pc:sldMk cId="4252193909" sldId="294"/>
        </pc:sldMkLst>
        <pc:picChg chg="mod">
          <ac:chgData name="Kristi Plotz" userId="29cb4857-d05b-44f8-af76-bead2274932d" providerId="ADAL" clId="{E7979ABC-37CF-4585-9F29-17B6B66D253E}" dt="2024-12-11T23:16:54.441" v="19" actId="1076"/>
          <ac:picMkLst>
            <pc:docMk/>
            <pc:sldMk cId="4252193909" sldId="294"/>
            <ac:picMk id="5" creationId="{BEAC2369-314D-44D4-3069-C390FFC38D4C}"/>
          </ac:picMkLst>
        </pc:picChg>
      </pc:sldChg>
      <pc:sldChg chg="modSp mod">
        <pc:chgData name="Kristi Plotz" userId="29cb4857-d05b-44f8-af76-bead2274932d" providerId="ADAL" clId="{E7979ABC-37CF-4585-9F29-17B6B66D253E}" dt="2024-12-14T19:00:06.061" v="6785" actId="33524"/>
        <pc:sldMkLst>
          <pc:docMk/>
          <pc:sldMk cId="4136223023" sldId="295"/>
        </pc:sldMkLst>
        <pc:spChg chg="mod">
          <ac:chgData name="Kristi Plotz" userId="29cb4857-d05b-44f8-af76-bead2274932d" providerId="ADAL" clId="{E7979ABC-37CF-4585-9F29-17B6B66D253E}" dt="2024-12-14T19:00:06.061" v="6785" actId="33524"/>
          <ac:spMkLst>
            <pc:docMk/>
            <pc:sldMk cId="4136223023" sldId="295"/>
            <ac:spMk id="3" creationId="{6BEF4FAD-0993-AD98-CD3F-B0F9B6290531}"/>
          </ac:spMkLst>
        </pc:spChg>
      </pc:sldChg>
      <pc:sldChg chg="modNotesTx">
        <pc:chgData name="Kristi Plotz" userId="29cb4857-d05b-44f8-af76-bead2274932d" providerId="ADAL" clId="{E7979ABC-37CF-4585-9F29-17B6B66D253E}" dt="2024-12-14T19:00:55.696" v="6787"/>
        <pc:sldMkLst>
          <pc:docMk/>
          <pc:sldMk cId="2137496661" sldId="296"/>
        </pc:sldMkLst>
      </pc:sldChg>
      <pc:sldChg chg="modSp mod">
        <pc:chgData name="Kristi Plotz" userId="29cb4857-d05b-44f8-af76-bead2274932d" providerId="ADAL" clId="{E7979ABC-37CF-4585-9F29-17B6B66D253E}" dt="2024-12-14T19:01:31.853" v="6790" actId="20577"/>
        <pc:sldMkLst>
          <pc:docMk/>
          <pc:sldMk cId="2794395814" sldId="300"/>
        </pc:sldMkLst>
        <pc:spChg chg="mod">
          <ac:chgData name="Kristi Plotz" userId="29cb4857-d05b-44f8-af76-bead2274932d" providerId="ADAL" clId="{E7979ABC-37CF-4585-9F29-17B6B66D253E}" dt="2024-12-14T19:01:31.853" v="6790" actId="20577"/>
          <ac:spMkLst>
            <pc:docMk/>
            <pc:sldMk cId="2794395814" sldId="300"/>
            <ac:spMk id="3" creationId="{9848330B-44B5-494B-857E-A8B6275759EA}"/>
          </ac:spMkLst>
        </pc:spChg>
      </pc:sldChg>
      <pc:sldChg chg="modSp new mod modNotesTx">
        <pc:chgData name="Kristi Plotz" userId="29cb4857-d05b-44f8-af76-bead2274932d" providerId="ADAL" clId="{E7979ABC-37CF-4585-9F29-17B6B66D253E}" dt="2024-12-11T23:44:26.643" v="1019" actId="20577"/>
        <pc:sldMkLst>
          <pc:docMk/>
          <pc:sldMk cId="1901523976" sldId="324"/>
        </pc:sldMkLst>
        <pc:spChg chg="mod">
          <ac:chgData name="Kristi Plotz" userId="29cb4857-d05b-44f8-af76-bead2274932d" providerId="ADAL" clId="{E7979ABC-37CF-4585-9F29-17B6B66D253E}" dt="2024-12-11T23:29:44.970" v="333" actId="255"/>
          <ac:spMkLst>
            <pc:docMk/>
            <pc:sldMk cId="1901523976" sldId="324"/>
            <ac:spMk id="2" creationId="{6C85CA38-E9D1-B8E7-9DCB-8B62C19C12A5}"/>
          </ac:spMkLst>
        </pc:spChg>
        <pc:spChg chg="mod">
          <ac:chgData name="Kristi Plotz" userId="29cb4857-d05b-44f8-af76-bead2274932d" providerId="ADAL" clId="{E7979ABC-37CF-4585-9F29-17B6B66D253E}" dt="2024-12-11T23:44:26.643" v="1019" actId="20577"/>
          <ac:spMkLst>
            <pc:docMk/>
            <pc:sldMk cId="1901523976" sldId="324"/>
            <ac:spMk id="3" creationId="{00876C75-BB4B-A79C-A599-839FBC5B00F2}"/>
          </ac:spMkLst>
        </pc:spChg>
      </pc:sldChg>
      <pc:sldChg chg="modSp new mod modNotesTx">
        <pc:chgData name="Kristi Plotz" userId="29cb4857-d05b-44f8-af76-bead2274932d" providerId="ADAL" clId="{E7979ABC-37CF-4585-9F29-17B6B66D253E}" dt="2024-12-12T00:00:23.395" v="1906" actId="20577"/>
        <pc:sldMkLst>
          <pc:docMk/>
          <pc:sldMk cId="295336754" sldId="325"/>
        </pc:sldMkLst>
        <pc:spChg chg="mod">
          <ac:chgData name="Kristi Plotz" userId="29cb4857-d05b-44f8-af76-bead2274932d" providerId="ADAL" clId="{E7979ABC-37CF-4585-9F29-17B6B66D253E}" dt="2024-12-11T23:45:47.685" v="1055" actId="255"/>
          <ac:spMkLst>
            <pc:docMk/>
            <pc:sldMk cId="295336754" sldId="325"/>
            <ac:spMk id="2" creationId="{6D80830A-2340-F92A-A743-2A3CFAC30033}"/>
          </ac:spMkLst>
        </pc:spChg>
        <pc:spChg chg="mod">
          <ac:chgData name="Kristi Plotz" userId="29cb4857-d05b-44f8-af76-bead2274932d" providerId="ADAL" clId="{E7979ABC-37CF-4585-9F29-17B6B66D253E}" dt="2024-12-12T00:00:17.975" v="1905" actId="20577"/>
          <ac:spMkLst>
            <pc:docMk/>
            <pc:sldMk cId="295336754" sldId="325"/>
            <ac:spMk id="3" creationId="{445350CA-66BA-00DD-2F5F-5E28AD9DD7A6}"/>
          </ac:spMkLst>
        </pc:spChg>
      </pc:sldChg>
      <pc:sldChg chg="addSp modSp new add del mod modNotesTx">
        <pc:chgData name="Kristi Plotz" userId="29cb4857-d05b-44f8-af76-bead2274932d" providerId="ADAL" clId="{E7979ABC-37CF-4585-9F29-17B6B66D253E}" dt="2024-12-12T22:50:16.952" v="2607" actId="1076"/>
        <pc:sldMkLst>
          <pc:docMk/>
          <pc:sldMk cId="2650777436" sldId="326"/>
        </pc:sldMkLst>
        <pc:spChg chg="mod">
          <ac:chgData name="Kristi Plotz" userId="29cb4857-d05b-44f8-af76-bead2274932d" providerId="ADAL" clId="{E7979ABC-37CF-4585-9F29-17B6B66D253E}" dt="2024-12-12T22:48:46.918" v="2561" actId="255"/>
          <ac:spMkLst>
            <pc:docMk/>
            <pc:sldMk cId="2650777436" sldId="326"/>
            <ac:spMk id="2" creationId="{E4775617-E7FA-4459-9897-05DC357D7746}"/>
          </ac:spMkLst>
        </pc:spChg>
        <pc:spChg chg="mod">
          <ac:chgData name="Kristi Plotz" userId="29cb4857-d05b-44f8-af76-bead2274932d" providerId="ADAL" clId="{E7979ABC-37CF-4585-9F29-17B6B66D253E}" dt="2024-12-12T22:49:19.482" v="2598" actId="20577"/>
          <ac:spMkLst>
            <pc:docMk/>
            <pc:sldMk cId="2650777436" sldId="326"/>
            <ac:spMk id="3" creationId="{BC4063E7-7C1F-D2AF-F260-8BBCEE52DD5A}"/>
          </ac:spMkLst>
        </pc:spChg>
        <pc:picChg chg="add mod">
          <ac:chgData name="Kristi Plotz" userId="29cb4857-d05b-44f8-af76-bead2274932d" providerId="ADAL" clId="{E7979ABC-37CF-4585-9F29-17B6B66D253E}" dt="2024-12-12T22:50:16.952" v="2607" actId="1076"/>
          <ac:picMkLst>
            <pc:docMk/>
            <pc:sldMk cId="2650777436" sldId="326"/>
            <ac:picMk id="5" creationId="{8789D74E-A72E-F7E7-8140-3FEF9D192B93}"/>
          </ac:picMkLst>
        </pc:picChg>
      </pc:sldChg>
      <pc:sldChg chg="addSp modSp new mod modNotesTx">
        <pc:chgData name="Kristi Plotz" userId="29cb4857-d05b-44f8-af76-bead2274932d" providerId="ADAL" clId="{E7979ABC-37CF-4585-9F29-17B6B66D253E}" dt="2024-12-12T22:56:01.759" v="2941"/>
        <pc:sldMkLst>
          <pc:docMk/>
          <pc:sldMk cId="2088358473" sldId="327"/>
        </pc:sldMkLst>
        <pc:spChg chg="mod">
          <ac:chgData name="Kristi Plotz" userId="29cb4857-d05b-44f8-af76-bead2274932d" providerId="ADAL" clId="{E7979ABC-37CF-4585-9F29-17B6B66D253E}" dt="2024-12-12T22:53:42.070" v="2785" actId="20577"/>
          <ac:spMkLst>
            <pc:docMk/>
            <pc:sldMk cId="2088358473" sldId="327"/>
            <ac:spMk id="2" creationId="{E32D16E1-0670-382A-5DEE-31E1BC7C3204}"/>
          </ac:spMkLst>
        </pc:spChg>
        <pc:spChg chg="mod">
          <ac:chgData name="Kristi Plotz" userId="29cb4857-d05b-44f8-af76-bead2274932d" providerId="ADAL" clId="{E7979ABC-37CF-4585-9F29-17B6B66D253E}" dt="2024-12-12T22:55:23.006" v="2920" actId="313"/>
          <ac:spMkLst>
            <pc:docMk/>
            <pc:sldMk cId="2088358473" sldId="327"/>
            <ac:spMk id="3" creationId="{1ECBFC3B-CA4A-7707-04EF-84343D3B153D}"/>
          </ac:spMkLst>
        </pc:spChg>
        <pc:picChg chg="add">
          <ac:chgData name="Kristi Plotz" userId="29cb4857-d05b-44f8-af76-bead2274932d" providerId="ADAL" clId="{E7979ABC-37CF-4585-9F29-17B6B66D253E}" dt="2024-12-12T22:52:54.260" v="2696" actId="22"/>
          <ac:picMkLst>
            <pc:docMk/>
            <pc:sldMk cId="2088358473" sldId="327"/>
            <ac:picMk id="5" creationId="{F77082A3-7F42-7A2F-0019-E69E282C4A2F}"/>
          </ac:picMkLst>
        </pc:picChg>
      </pc:sldChg>
      <pc:sldChg chg="modSp new mod modNotesTx">
        <pc:chgData name="Kristi Plotz" userId="29cb4857-d05b-44f8-af76-bead2274932d" providerId="ADAL" clId="{E7979ABC-37CF-4585-9F29-17B6B66D253E}" dt="2024-12-12T22:59:03.137" v="3088" actId="20577"/>
        <pc:sldMkLst>
          <pc:docMk/>
          <pc:sldMk cId="3503047835" sldId="328"/>
        </pc:sldMkLst>
        <pc:spChg chg="mod">
          <ac:chgData name="Kristi Plotz" userId="29cb4857-d05b-44f8-af76-bead2274932d" providerId="ADAL" clId="{E7979ABC-37CF-4585-9F29-17B6B66D253E}" dt="2024-12-12T22:57:34.807" v="3024" actId="255"/>
          <ac:spMkLst>
            <pc:docMk/>
            <pc:sldMk cId="3503047835" sldId="328"/>
            <ac:spMk id="2" creationId="{2295B363-B59F-2355-AE4A-A232D6B9C3A6}"/>
          </ac:spMkLst>
        </pc:spChg>
        <pc:spChg chg="mod">
          <ac:chgData name="Kristi Plotz" userId="29cb4857-d05b-44f8-af76-bead2274932d" providerId="ADAL" clId="{E7979ABC-37CF-4585-9F29-17B6B66D253E}" dt="2024-12-12T22:59:03.137" v="3088" actId="20577"/>
          <ac:spMkLst>
            <pc:docMk/>
            <pc:sldMk cId="3503047835" sldId="328"/>
            <ac:spMk id="3" creationId="{5B00A288-CDEF-DE88-841D-C1EBCB014F85}"/>
          </ac:spMkLst>
        </pc:spChg>
      </pc:sldChg>
      <pc:sldChg chg="addSp modSp new mod modNotesTx">
        <pc:chgData name="Kristi Plotz" userId="29cb4857-d05b-44f8-af76-bead2274932d" providerId="ADAL" clId="{E7979ABC-37CF-4585-9F29-17B6B66D253E}" dt="2024-12-14T18:31:26.022" v="5726" actId="20577"/>
        <pc:sldMkLst>
          <pc:docMk/>
          <pc:sldMk cId="3019702760" sldId="329"/>
        </pc:sldMkLst>
        <pc:spChg chg="mod">
          <ac:chgData name="Kristi Plotz" userId="29cb4857-d05b-44f8-af76-bead2274932d" providerId="ADAL" clId="{E7979ABC-37CF-4585-9F29-17B6B66D253E}" dt="2024-12-14T18:27:39.309" v="5578" actId="20577"/>
          <ac:spMkLst>
            <pc:docMk/>
            <pc:sldMk cId="3019702760" sldId="329"/>
            <ac:spMk id="2" creationId="{BD61A4BB-CA63-CE17-36F8-3C7E375B1320}"/>
          </ac:spMkLst>
        </pc:spChg>
        <pc:spChg chg="mod">
          <ac:chgData name="Kristi Plotz" userId="29cb4857-d05b-44f8-af76-bead2274932d" providerId="ADAL" clId="{E7979ABC-37CF-4585-9F29-17B6B66D253E}" dt="2024-12-14T18:26:57.374" v="5566" actId="15"/>
          <ac:spMkLst>
            <pc:docMk/>
            <pc:sldMk cId="3019702760" sldId="329"/>
            <ac:spMk id="3" creationId="{710844E6-E694-55C4-68B8-514ECE0A6915}"/>
          </ac:spMkLst>
        </pc:spChg>
        <pc:picChg chg="add mod">
          <ac:chgData name="Kristi Plotz" userId="29cb4857-d05b-44f8-af76-bead2274932d" providerId="ADAL" clId="{E7979ABC-37CF-4585-9F29-17B6B66D253E}" dt="2024-12-14T18:27:20.415" v="5568" actId="1076"/>
          <ac:picMkLst>
            <pc:docMk/>
            <pc:sldMk cId="3019702760" sldId="329"/>
            <ac:picMk id="5" creationId="{465FCE9C-DC04-E124-C856-58A38D9B24CA}"/>
          </ac:picMkLst>
        </pc:picChg>
      </pc:sldChg>
      <pc:sldChg chg="modSp new mod modNotesTx">
        <pc:chgData name="Kristi Plotz" userId="29cb4857-d05b-44f8-af76-bead2274932d" providerId="ADAL" clId="{E7979ABC-37CF-4585-9F29-17B6B66D253E}" dt="2024-12-14T18:35:12.044" v="5994" actId="20577"/>
        <pc:sldMkLst>
          <pc:docMk/>
          <pc:sldMk cId="543276338" sldId="330"/>
        </pc:sldMkLst>
        <pc:spChg chg="mod">
          <ac:chgData name="Kristi Plotz" userId="29cb4857-d05b-44f8-af76-bead2274932d" providerId="ADAL" clId="{E7979ABC-37CF-4585-9F29-17B6B66D253E}" dt="2024-12-14T18:31:43.779" v="5739" actId="20577"/>
          <ac:spMkLst>
            <pc:docMk/>
            <pc:sldMk cId="543276338" sldId="330"/>
            <ac:spMk id="2" creationId="{13274029-4636-D7DA-E8D8-64D8FDCA9C05}"/>
          </ac:spMkLst>
        </pc:spChg>
        <pc:spChg chg="mod">
          <ac:chgData name="Kristi Plotz" userId="29cb4857-d05b-44f8-af76-bead2274932d" providerId="ADAL" clId="{E7979ABC-37CF-4585-9F29-17B6B66D253E}" dt="2024-12-14T18:33:59.732" v="5894" actId="207"/>
          <ac:spMkLst>
            <pc:docMk/>
            <pc:sldMk cId="543276338" sldId="330"/>
            <ac:spMk id="3" creationId="{4CA366B3-6D35-B43C-9E8C-C175CA62C02A}"/>
          </ac:spMkLst>
        </pc:spChg>
      </pc:sldChg>
      <pc:sldChg chg="modSp new mod modNotesTx">
        <pc:chgData name="Kristi Plotz" userId="29cb4857-d05b-44f8-af76-bead2274932d" providerId="ADAL" clId="{E7979ABC-37CF-4585-9F29-17B6B66D253E}" dt="2024-12-14T18:55:20.426" v="6750"/>
        <pc:sldMkLst>
          <pc:docMk/>
          <pc:sldMk cId="2913108047" sldId="331"/>
        </pc:sldMkLst>
        <pc:spChg chg="mod">
          <ac:chgData name="Kristi Plotz" userId="29cb4857-d05b-44f8-af76-bead2274932d" providerId="ADAL" clId="{E7979ABC-37CF-4585-9F29-17B6B66D253E}" dt="2024-12-14T18:36:08.926" v="6025" actId="20577"/>
          <ac:spMkLst>
            <pc:docMk/>
            <pc:sldMk cId="2913108047" sldId="331"/>
            <ac:spMk id="2" creationId="{95E93B04-C348-045C-F545-0E3FA2C52436}"/>
          </ac:spMkLst>
        </pc:spChg>
        <pc:spChg chg="mod">
          <ac:chgData name="Kristi Plotz" userId="29cb4857-d05b-44f8-af76-bead2274932d" providerId="ADAL" clId="{E7979ABC-37CF-4585-9F29-17B6B66D253E}" dt="2024-12-14T18:55:02.057" v="6747" actId="5793"/>
          <ac:spMkLst>
            <pc:docMk/>
            <pc:sldMk cId="2913108047" sldId="331"/>
            <ac:spMk id="3" creationId="{D4A8AC38-1E27-B5B4-D80A-CB6F83BAD27C}"/>
          </ac:spMkLst>
        </pc:spChg>
      </pc:sldChg>
      <pc:sldChg chg="addSp modSp new mod modNotesTx">
        <pc:chgData name="Kristi Plotz" userId="29cb4857-d05b-44f8-af76-bead2274932d" providerId="ADAL" clId="{E7979ABC-37CF-4585-9F29-17B6B66D253E}" dt="2024-12-14T18:56:07.896" v="6772" actId="1076"/>
        <pc:sldMkLst>
          <pc:docMk/>
          <pc:sldMk cId="3709680812" sldId="332"/>
        </pc:sldMkLst>
        <pc:spChg chg="mod">
          <ac:chgData name="Kristi Plotz" userId="29cb4857-d05b-44f8-af76-bead2274932d" providerId="ADAL" clId="{E7979ABC-37CF-4585-9F29-17B6B66D253E}" dt="2024-12-14T18:51:59.167" v="6639"/>
          <ac:spMkLst>
            <pc:docMk/>
            <pc:sldMk cId="3709680812" sldId="332"/>
            <ac:spMk id="2" creationId="{263C6369-7D35-A33C-7063-16498F48117C}"/>
          </ac:spMkLst>
        </pc:spChg>
        <pc:spChg chg="mod">
          <ac:chgData name="Kristi Plotz" userId="29cb4857-d05b-44f8-af76-bead2274932d" providerId="ADAL" clId="{E7979ABC-37CF-4585-9F29-17B6B66D253E}" dt="2024-12-14T18:56:00.622" v="6769" actId="20577"/>
          <ac:spMkLst>
            <pc:docMk/>
            <pc:sldMk cId="3709680812" sldId="332"/>
            <ac:spMk id="3" creationId="{5F722171-98C1-576A-3F9F-A24FFA3F55B4}"/>
          </ac:spMkLst>
        </pc:spChg>
        <pc:picChg chg="add mod">
          <ac:chgData name="Kristi Plotz" userId="29cb4857-d05b-44f8-af76-bead2274932d" providerId="ADAL" clId="{E7979ABC-37CF-4585-9F29-17B6B66D253E}" dt="2024-12-14T18:56:07.896" v="6772" actId="1076"/>
          <ac:picMkLst>
            <pc:docMk/>
            <pc:sldMk cId="3709680812" sldId="332"/>
            <ac:picMk id="5" creationId="{64A4E128-268F-7757-7C22-B15A3F80210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983F160-9AA3-4C7C-9D1E-6927FD479E2E}" type="datetimeFigureOut">
              <a:rPr lang="en-US" smtClean="0"/>
              <a:t>12/14/2024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A36B9B0C-0632-47CF-B111-56CFE9D7D2CB}" type="slidenum">
              <a:rPr lang="en-US" smtClean="0"/>
              <a:t>‹#›</a:t>
            </a:fld>
            <a:endParaRPr lang="en-US"/>
          </a:p>
        </p:txBody>
      </p:sp>
    </p:spTree>
    <p:extLst>
      <p:ext uri="{BB962C8B-B14F-4D97-AF65-F5344CB8AC3E}">
        <p14:creationId xmlns:p14="http://schemas.microsoft.com/office/powerpoint/2010/main" val="181732218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6B9B0C-0632-47CF-B111-56CFE9D7D2CB}" type="slidenum">
              <a:rPr lang="en-US" smtClean="0"/>
              <a:t>2</a:t>
            </a:fld>
            <a:endParaRPr lang="en-US"/>
          </a:p>
        </p:txBody>
      </p:sp>
    </p:spTree>
    <p:extLst>
      <p:ext uri="{BB962C8B-B14F-4D97-AF65-F5344CB8AC3E}">
        <p14:creationId xmlns:p14="http://schemas.microsoft.com/office/powerpoint/2010/main" val="248587143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Separate codes have been established to describe the insertion of a temporary device to remodel the bladder neck and prostate and the removal of the temporary device. </a:t>
            </a:r>
          </a:p>
          <a:p>
            <a:endParaRPr lang="en-US" dirty="0"/>
          </a:p>
          <a:p>
            <a:r>
              <a:rPr lang="en-US" dirty="0"/>
              <a:t>New codes 53865 and 53866 reflect the new technology and the evolution of services currently rendered with cystourethroscopy for temporary insertion and catheterization removal.</a:t>
            </a:r>
          </a:p>
          <a:p>
            <a:endParaRPr lang="en-US" dirty="0"/>
          </a:p>
          <a:p>
            <a:r>
              <a:rPr lang="en-US" dirty="0"/>
              <a:t>• These codes are typically reported for the treatment of symptoms due to urinary outflow obstruction secondary to benign prostatic hyperplasia.</a:t>
            </a:r>
          </a:p>
          <a:p>
            <a:endParaRPr lang="en-US" dirty="0"/>
          </a:p>
          <a:p>
            <a:r>
              <a:rPr lang="en-US" dirty="0"/>
              <a:t>Instructional parenthetical notes have been added to direct users to other procedures for reporting permanent urethral stent (52282) and cystourethroscopy with the removal of temporary device (52310).</a:t>
            </a:r>
          </a:p>
          <a:p>
            <a:endParaRPr lang="en-US" dirty="0"/>
          </a:p>
          <a:p>
            <a:r>
              <a:rPr lang="en-US" dirty="0"/>
              <a:t>Parenthetical notes for other codes to apply for example use 52282 if insertion of a permanent urethral stent.</a:t>
            </a:r>
          </a:p>
        </p:txBody>
      </p:sp>
      <p:sp>
        <p:nvSpPr>
          <p:cNvPr id="4" name="Slide Number Placeholder 3"/>
          <p:cNvSpPr>
            <a:spLocks noGrp="1"/>
          </p:cNvSpPr>
          <p:nvPr>
            <p:ph type="sldNum" sz="quarter" idx="5"/>
          </p:nvPr>
        </p:nvSpPr>
        <p:spPr/>
        <p:txBody>
          <a:bodyPr/>
          <a:lstStyle/>
          <a:p>
            <a:fld id="{A36B9B0C-0632-47CF-B111-56CFE9D7D2CB}" type="slidenum">
              <a:rPr lang="en-US" smtClean="0"/>
              <a:t>40</a:t>
            </a:fld>
            <a:endParaRPr lang="en-US"/>
          </a:p>
        </p:txBody>
      </p:sp>
    </p:spTree>
    <p:extLst>
      <p:ext uri="{BB962C8B-B14F-4D97-AF65-F5344CB8AC3E}">
        <p14:creationId xmlns:p14="http://schemas.microsoft.com/office/powerpoint/2010/main" val="59790039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American Medical Association (AMA)/Specialty Society Relative Value Scale (RVS) Update Committee (RUC) Relativity Assessment Workgroup (RAW) identified arthroplasty code 25447 as a service performed by the same physician on the same date of service as codes 25310 and 26480 more than 75% of the time. In response to this analysis, code 25447 has been revised and code 25448 has been established with related instructional parentheticals throughout the code family.</a:t>
            </a:r>
          </a:p>
          <a:p>
            <a:endParaRPr lang="en-US" dirty="0"/>
          </a:p>
        </p:txBody>
      </p:sp>
      <p:sp>
        <p:nvSpPr>
          <p:cNvPr id="4" name="Slide Number Placeholder 3"/>
          <p:cNvSpPr>
            <a:spLocks noGrp="1"/>
          </p:cNvSpPr>
          <p:nvPr>
            <p:ph type="sldNum" sz="quarter" idx="5"/>
          </p:nvPr>
        </p:nvSpPr>
        <p:spPr/>
        <p:txBody>
          <a:bodyPr/>
          <a:lstStyle/>
          <a:p>
            <a:fld id="{A36B9B0C-0632-47CF-B111-56CFE9D7D2CB}" type="slidenum">
              <a:rPr lang="en-US" smtClean="0"/>
              <a:t>43</a:t>
            </a:fld>
            <a:endParaRPr lang="en-US"/>
          </a:p>
        </p:txBody>
      </p:sp>
    </p:spTree>
    <p:extLst>
      <p:ext uri="{BB962C8B-B14F-4D97-AF65-F5344CB8AC3E}">
        <p14:creationId xmlns:p14="http://schemas.microsoft.com/office/powerpoint/2010/main" val="409396496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New code 0869T has been established to report the injection of bone-substitute material for bone and/or soft tissue hardware fixation augmentation.</a:t>
            </a:r>
          </a:p>
          <a:p>
            <a:endParaRPr lang="en-US" dirty="0"/>
          </a:p>
          <a:p>
            <a:r>
              <a:rPr lang="en-US" dirty="0"/>
              <a:t>• Performed to reduce chronic bone pain and other changes due to osteoarthritis.</a:t>
            </a:r>
          </a:p>
          <a:p>
            <a:r>
              <a:rPr lang="en-US" dirty="0"/>
              <a:t>• Differs from other Current Procedural Terminology (CPT®) codes in that the bone- substitute material is injected to reinforce the bone prior to affixing hardware in the affected area.</a:t>
            </a:r>
          </a:p>
          <a:p>
            <a:endParaRPr lang="en-US" dirty="0"/>
          </a:p>
          <a:p>
            <a:r>
              <a:rPr lang="en-US" dirty="0"/>
              <a:t>Code 0882T describes a therapeutic electrical stimulation of peripheral nerves during operation.</a:t>
            </a:r>
          </a:p>
          <a:p>
            <a:r>
              <a:rPr lang="en-US" dirty="0"/>
              <a:t>• Add-on code 0883T may be reported to identify the additional nerve treated.</a:t>
            </a:r>
          </a:p>
          <a:p>
            <a:r>
              <a:rPr lang="en-US" dirty="0"/>
              <a:t>• Placement (0883T) uses a non-implantable device that is removed subsequent to the treatment during the operation.</a:t>
            </a:r>
          </a:p>
        </p:txBody>
      </p:sp>
      <p:sp>
        <p:nvSpPr>
          <p:cNvPr id="4" name="Slide Number Placeholder 3"/>
          <p:cNvSpPr>
            <a:spLocks noGrp="1"/>
          </p:cNvSpPr>
          <p:nvPr>
            <p:ph type="sldNum" sz="quarter" idx="5"/>
          </p:nvPr>
        </p:nvSpPr>
        <p:spPr/>
        <p:txBody>
          <a:bodyPr/>
          <a:lstStyle/>
          <a:p>
            <a:fld id="{A36B9B0C-0632-47CF-B111-56CFE9D7D2CB}" type="slidenum">
              <a:rPr lang="en-US" smtClean="0"/>
              <a:t>44</a:t>
            </a:fld>
            <a:endParaRPr lang="en-US"/>
          </a:p>
        </p:txBody>
      </p:sp>
    </p:spTree>
    <p:extLst>
      <p:ext uri="{BB962C8B-B14F-4D97-AF65-F5344CB8AC3E}">
        <p14:creationId xmlns:p14="http://schemas.microsoft.com/office/powerpoint/2010/main" val="41396638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0887T - This service employs use of a device that incorporates the inhalation of anesthetic </a:t>
            </a:r>
          </a:p>
          <a:p>
            <a:r>
              <a:rPr lang="en-US" dirty="0"/>
              <a:t>agents and oxygen  (O2) into the normal tidal flow of air (via end-tidal control)</a:t>
            </a:r>
          </a:p>
          <a:p>
            <a:r>
              <a:rPr lang="en-US" dirty="0"/>
              <a:t>through monitoring of the concentrations of anesthetic and O2 and the total gas</a:t>
            </a:r>
          </a:p>
          <a:p>
            <a:r>
              <a:rPr lang="en-US" dirty="0"/>
              <a:t>flow</a:t>
            </a:r>
          </a:p>
          <a:p>
            <a:r>
              <a:rPr lang="en-US" dirty="0"/>
              <a:t>➢ The concentrations are monitored via the anesthesia provider and a computer aided Device to facilitate the monitoring and configure the delivery</a:t>
            </a:r>
          </a:p>
          <a:p>
            <a:r>
              <a:rPr lang="en-US" dirty="0"/>
              <a:t>➢ Tidal Volume: The amount of air that moves in or out of the lungs with each respiratory cycle, while a person is at rest </a:t>
            </a:r>
          </a:p>
          <a:p>
            <a:r>
              <a:rPr lang="en-US" dirty="0"/>
              <a:t>➢ Tidal Control: A preset tidal volume delivered at a set rate, primarily used when the patient has no spontaneous breathing</a:t>
            </a:r>
          </a:p>
          <a:p>
            <a:endParaRPr lang="en-US" dirty="0"/>
          </a:p>
          <a:p>
            <a:endParaRPr lang="en-US" dirty="0"/>
          </a:p>
        </p:txBody>
      </p:sp>
      <p:sp>
        <p:nvSpPr>
          <p:cNvPr id="4" name="Slide Number Placeholder 3"/>
          <p:cNvSpPr>
            <a:spLocks noGrp="1"/>
          </p:cNvSpPr>
          <p:nvPr>
            <p:ph type="sldNum" sz="quarter" idx="5"/>
          </p:nvPr>
        </p:nvSpPr>
        <p:spPr/>
        <p:txBody>
          <a:bodyPr/>
          <a:lstStyle/>
          <a:p>
            <a:fld id="{A36B9B0C-0632-47CF-B111-56CFE9D7D2CB}" type="slidenum">
              <a:rPr lang="en-US" smtClean="0"/>
              <a:t>45</a:t>
            </a:fld>
            <a:endParaRPr lang="en-US"/>
          </a:p>
        </p:txBody>
      </p:sp>
    </p:spTree>
    <p:extLst>
      <p:ext uri="{BB962C8B-B14F-4D97-AF65-F5344CB8AC3E}">
        <p14:creationId xmlns:p14="http://schemas.microsoft.com/office/powerpoint/2010/main" val="2762953046"/>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Fascial plane blocks – regional anesthesia injection/infusion techniques that use administration of local anesthetic for post-operative pain control and analgesia within a specific anatomical location (</a:t>
            </a:r>
            <a:r>
              <a:rPr lang="en-US" dirty="0" err="1"/>
              <a:t>ie</a:t>
            </a:r>
            <a:r>
              <a:rPr lang="en-US" dirty="0"/>
              <a:t>, anatomy that may be accessed within the </a:t>
            </a:r>
          </a:p>
          <a:p>
            <a:endParaRPr lang="en-US" dirty="0"/>
          </a:p>
          <a:p>
            <a:r>
              <a:rPr lang="en-US" dirty="0"/>
              <a:t>The “plane” is the space between discrete fascial layers</a:t>
            </a:r>
          </a:p>
          <a:p>
            <a:endParaRPr lang="en-US" dirty="0"/>
          </a:p>
          <a:p>
            <a:r>
              <a:rPr lang="en-US" dirty="0"/>
              <a:t> This is where the needle for anesthetic injection/infusion is inserted▪</a:t>
            </a:r>
          </a:p>
          <a:p>
            <a:endParaRPr lang="en-US" dirty="0"/>
          </a:p>
          <a:p>
            <a:r>
              <a:rPr lang="en-US" dirty="0"/>
              <a:t>Affects nerves and tissue accessible within that layer▪ </a:t>
            </a:r>
          </a:p>
          <a:p>
            <a:endParaRPr lang="en-US" dirty="0"/>
          </a:p>
          <a:p>
            <a:r>
              <a:rPr lang="en-US" dirty="0"/>
              <a:t>Imaging (commonly ultrasound) is used to guide the needle to the correct fascial plane)</a:t>
            </a:r>
          </a:p>
          <a:p>
            <a:endParaRPr lang="en-US" dirty="0"/>
          </a:p>
          <a:p>
            <a:r>
              <a:rPr lang="en-US" dirty="0"/>
              <a:t>▪ Parenthetical notes added thorough out the set to restrict reporting in conjunction with imaging codes as imaging is already included as part of the service</a:t>
            </a:r>
          </a:p>
        </p:txBody>
      </p:sp>
      <p:sp>
        <p:nvSpPr>
          <p:cNvPr id="4" name="Slide Number Placeholder 3"/>
          <p:cNvSpPr>
            <a:spLocks noGrp="1"/>
          </p:cNvSpPr>
          <p:nvPr>
            <p:ph type="sldNum" sz="quarter" idx="5"/>
          </p:nvPr>
        </p:nvSpPr>
        <p:spPr/>
        <p:txBody>
          <a:bodyPr/>
          <a:lstStyle/>
          <a:p>
            <a:fld id="{A36B9B0C-0632-47CF-B111-56CFE9D7D2CB}" type="slidenum">
              <a:rPr lang="en-US" smtClean="0"/>
              <a:t>46</a:t>
            </a:fld>
            <a:endParaRPr lang="en-US"/>
          </a:p>
        </p:txBody>
      </p:sp>
    </p:spTree>
    <p:extLst>
      <p:ext uri="{BB962C8B-B14F-4D97-AF65-F5344CB8AC3E}">
        <p14:creationId xmlns:p14="http://schemas.microsoft.com/office/powerpoint/2010/main" val="124484897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6B9B0C-0632-47CF-B111-56CFE9D7D2CB}" type="slidenum">
              <a:rPr lang="en-US" smtClean="0"/>
              <a:t>47</a:t>
            </a:fld>
            <a:endParaRPr lang="en-US"/>
          </a:p>
        </p:txBody>
      </p:sp>
    </p:spTree>
    <p:extLst>
      <p:ext uri="{BB962C8B-B14F-4D97-AF65-F5344CB8AC3E}">
        <p14:creationId xmlns:p14="http://schemas.microsoft.com/office/powerpoint/2010/main" val="22904851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 new subsection, Magnetic Resonance (MR) Safety Implant/Foreign Body Procedure, has been established.</a:t>
            </a:r>
          </a:p>
          <a:p>
            <a:endParaRPr lang="en-US" dirty="0"/>
          </a:p>
          <a:p>
            <a:r>
              <a:rPr lang="en-US" dirty="0"/>
              <a:t>• Identifies the work associated with assessing and providing safety services related to performing MR examination in the presence of implanted medical devices or foreign bodies</a:t>
            </a:r>
          </a:p>
          <a:p>
            <a:endParaRPr lang="en-US" dirty="0"/>
          </a:p>
          <a:p>
            <a:r>
              <a:rPr lang="en-US" dirty="0"/>
              <a:t>• These services are not evaluation and management (E/M) services• Six new codes and introductory language• Codes may be broken down in a variety of ways to better understand how they are to be reported. </a:t>
            </a:r>
          </a:p>
        </p:txBody>
      </p:sp>
      <p:sp>
        <p:nvSpPr>
          <p:cNvPr id="4" name="Slide Number Placeholder 3"/>
          <p:cNvSpPr>
            <a:spLocks noGrp="1"/>
          </p:cNvSpPr>
          <p:nvPr>
            <p:ph type="sldNum" sz="quarter" idx="5"/>
          </p:nvPr>
        </p:nvSpPr>
        <p:spPr/>
        <p:txBody>
          <a:bodyPr/>
          <a:lstStyle/>
          <a:p>
            <a:fld id="{A36B9B0C-0632-47CF-B111-56CFE9D7D2CB}" type="slidenum">
              <a:rPr lang="en-US" smtClean="0"/>
              <a:t>48</a:t>
            </a:fld>
            <a:endParaRPr lang="en-US"/>
          </a:p>
        </p:txBody>
      </p:sp>
    </p:spTree>
    <p:extLst>
      <p:ext uri="{BB962C8B-B14F-4D97-AF65-F5344CB8AC3E}">
        <p14:creationId xmlns:p14="http://schemas.microsoft.com/office/powerpoint/2010/main" val="348007548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Code 60660 has been established for reporting percutaneous RF ablation of one or more thyroid nodule(s) in one lobe or in the isthmus, which includes imaging guidance.</a:t>
            </a:r>
          </a:p>
          <a:p>
            <a:endParaRPr lang="en-US" dirty="0"/>
          </a:p>
          <a:p>
            <a:r>
              <a:rPr lang="en-US" dirty="0"/>
              <a:t>• Add-on code 60661 has been established to report percutaneous RF ablation of  one or more thyroid nodule(s) in an additional lobe and includes imaging guidance for the procedure.</a:t>
            </a:r>
          </a:p>
          <a:p>
            <a:endParaRPr lang="en-US" dirty="0"/>
          </a:p>
          <a:p>
            <a:r>
              <a:rPr lang="en-US" dirty="0"/>
              <a:t>Several parenthetical notes have been added to provide guidance for appropriate reporting of new codes 60660 and 60661.</a:t>
            </a:r>
          </a:p>
        </p:txBody>
      </p:sp>
      <p:sp>
        <p:nvSpPr>
          <p:cNvPr id="4" name="Slide Number Placeholder 3"/>
          <p:cNvSpPr>
            <a:spLocks noGrp="1"/>
          </p:cNvSpPr>
          <p:nvPr>
            <p:ph type="sldNum" sz="quarter" idx="5"/>
          </p:nvPr>
        </p:nvSpPr>
        <p:spPr/>
        <p:txBody>
          <a:bodyPr/>
          <a:lstStyle/>
          <a:p>
            <a:fld id="{A36B9B0C-0632-47CF-B111-56CFE9D7D2CB}" type="slidenum">
              <a:rPr lang="en-US" smtClean="0"/>
              <a:t>49</a:t>
            </a:fld>
            <a:endParaRPr lang="en-US"/>
          </a:p>
        </p:txBody>
      </p:sp>
    </p:spTree>
    <p:extLst>
      <p:ext uri="{BB962C8B-B14F-4D97-AF65-F5344CB8AC3E}">
        <p14:creationId xmlns:p14="http://schemas.microsoft.com/office/powerpoint/2010/main" val="30207548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 new Category III code (0901T) has been established to report the placement of a port for bone marrow sampling, with imaging guidance.</a:t>
            </a:r>
          </a:p>
          <a:p>
            <a:endParaRPr lang="en-US" dirty="0"/>
          </a:p>
          <a:p>
            <a:r>
              <a:rPr lang="en-US" dirty="0"/>
              <a:t>• This is a new procedure that will aid with treating patients with leukemia, multiple myeloma, and other forms of bone marrow disorders when needing frequent bone marrow sampling to monitor for effectiveness of the treatment. In addition, this new device can help improve sample quality and patient experience by significantly reducing the pain associated with bone marrow sampling.</a:t>
            </a:r>
          </a:p>
          <a:p>
            <a:endParaRPr lang="en-US" dirty="0"/>
          </a:p>
          <a:p>
            <a:r>
              <a:rPr lang="en-US" dirty="0"/>
              <a:t>• To provide additional guidance on the addition of new code 0901T, a parenthetical note has been added to restrict reporting code 0901T in conjunction with codes  77002 (fluoroscopic guidance for needle placement) and 77012 (CT guidance for needle placement).</a:t>
            </a:r>
          </a:p>
          <a:p>
            <a:endParaRPr lang="en-US" dirty="0"/>
          </a:p>
          <a:p>
            <a:r>
              <a:rPr lang="en-US" dirty="0"/>
              <a:t>0944T</a:t>
            </a:r>
          </a:p>
          <a:p>
            <a:r>
              <a:rPr lang="en-US" dirty="0"/>
              <a:t>• Category III code 0944T has been established report three-dimensional (3D) contour simulation of liver lesion(s) and margin(s) for image-guided percutaneous microwave ablation.</a:t>
            </a:r>
          </a:p>
          <a:p>
            <a:endParaRPr lang="en-US" dirty="0"/>
          </a:p>
          <a:p>
            <a:r>
              <a:rPr lang="en-US" dirty="0"/>
              <a:t>• New guidelines have also been added to provide education regarding how this service is performed and the significant elements necessary to perform this procedure. In addition, these guidelines direct users to  report code 0944T only once, regardless of the number of tumors ablated.</a:t>
            </a:r>
          </a:p>
          <a:p>
            <a:endParaRPr lang="en-US" dirty="0"/>
          </a:p>
          <a:p>
            <a:r>
              <a:rPr lang="en-US" dirty="0"/>
              <a:t>• New parenthetical notes have been added to reflect the appropriate reporting of code 0944T once per liver microwave ablation procedure and to restrict reporting with ultrasound imaging for codes 76376 and 76377.</a:t>
            </a:r>
          </a:p>
          <a:p>
            <a:endParaRPr lang="en-US" dirty="0"/>
          </a:p>
          <a:p>
            <a:r>
              <a:rPr lang="en-US" dirty="0"/>
              <a:t>0946T </a:t>
            </a:r>
          </a:p>
          <a:p>
            <a:endParaRPr lang="en-US" dirty="0"/>
          </a:p>
          <a:p>
            <a:r>
              <a:rPr lang="en-US" dirty="0"/>
              <a:t>• New Category III code (0946T) has been established to report CT-guided orthopedic implant movement analysis using a paired CT method.</a:t>
            </a:r>
          </a:p>
          <a:p>
            <a:endParaRPr lang="en-US" dirty="0"/>
          </a:p>
          <a:p>
            <a:r>
              <a:rPr lang="en-US" dirty="0"/>
              <a:t>• Two CT scans are acquired at an endpoint of possible movements, such as maximal internal and external rotation, for a hip examination or maximal flexion and extension over the relevant segment for a spine examination. A physician uses these two induced -displacement CT volumes to perform an implant movement analysis to identify whether there is a loose implant or pseudarthrosis and to see exactly how and where the implant is moving. </a:t>
            </a:r>
          </a:p>
          <a:p>
            <a:endParaRPr lang="en-US" dirty="0"/>
          </a:p>
          <a:p>
            <a:r>
              <a:rPr lang="en-US" dirty="0"/>
              <a:t>An exclusionary parenthetical note has been added to instruct users not to report the CT scan of the extremity or joint separately.</a:t>
            </a:r>
          </a:p>
        </p:txBody>
      </p:sp>
      <p:sp>
        <p:nvSpPr>
          <p:cNvPr id="4" name="Slide Number Placeholder 3"/>
          <p:cNvSpPr>
            <a:spLocks noGrp="1"/>
          </p:cNvSpPr>
          <p:nvPr>
            <p:ph type="sldNum" sz="quarter" idx="5"/>
          </p:nvPr>
        </p:nvSpPr>
        <p:spPr/>
        <p:txBody>
          <a:bodyPr/>
          <a:lstStyle/>
          <a:p>
            <a:fld id="{A36B9B0C-0632-47CF-B111-56CFE9D7D2CB}" type="slidenum">
              <a:rPr lang="en-US" smtClean="0"/>
              <a:t>50</a:t>
            </a:fld>
            <a:endParaRPr lang="en-US"/>
          </a:p>
        </p:txBody>
      </p:sp>
    </p:spTree>
    <p:extLst>
      <p:ext uri="{BB962C8B-B14F-4D97-AF65-F5344CB8AC3E}">
        <p14:creationId xmlns:p14="http://schemas.microsoft.com/office/powerpoint/2010/main" val="15339783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 Payors and coders have long rejected the use of this code for venous work.</a:t>
            </a:r>
          </a:p>
          <a:p>
            <a:endParaRPr lang="en-US" dirty="0"/>
          </a:p>
          <a:p>
            <a:r>
              <a:rPr lang="en-US" dirty="0"/>
              <a:t>• Specialty society coding guidance has consistently instructed to report code 75774 for the study of both arteries and veins.</a:t>
            </a:r>
          </a:p>
          <a:p>
            <a:endParaRPr lang="en-US" dirty="0"/>
          </a:p>
          <a:p>
            <a:r>
              <a:rPr lang="en-US" dirty="0"/>
              <a:t>The CPT ® Assistant Editorial Board agreed with this coding guidance and asked the specialty societies to submit a coding application to provide clarity to this issue.</a:t>
            </a:r>
          </a:p>
        </p:txBody>
      </p:sp>
      <p:sp>
        <p:nvSpPr>
          <p:cNvPr id="4" name="Slide Number Placeholder 3"/>
          <p:cNvSpPr>
            <a:spLocks noGrp="1"/>
          </p:cNvSpPr>
          <p:nvPr>
            <p:ph type="sldNum" sz="quarter" idx="5"/>
          </p:nvPr>
        </p:nvSpPr>
        <p:spPr/>
        <p:txBody>
          <a:bodyPr/>
          <a:lstStyle/>
          <a:p>
            <a:fld id="{A36B9B0C-0632-47CF-B111-56CFE9D7D2CB}" type="slidenum">
              <a:rPr lang="en-US" smtClean="0"/>
              <a:t>51</a:t>
            </a:fld>
            <a:endParaRPr lang="en-US"/>
          </a:p>
        </p:txBody>
      </p:sp>
    </p:spTree>
    <p:extLst>
      <p:ext uri="{BB962C8B-B14F-4D97-AF65-F5344CB8AC3E}">
        <p14:creationId xmlns:p14="http://schemas.microsoft.com/office/powerpoint/2010/main" val="16275228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Appendix O – 0020M Oncology (CNS) analysis of 30000 DNA methylation utilizing DNA extracted from tumor tissue</a:t>
            </a:r>
          </a:p>
          <a:p>
            <a:r>
              <a:rPr lang="en-US" dirty="0"/>
              <a:t>81515 – Infectious disease, bacterial vaginosis and vaginitis, real time PCR amplification </a:t>
            </a:r>
          </a:p>
          <a:p>
            <a:pPr lvl="1"/>
            <a:r>
              <a:rPr lang="en-US" dirty="0"/>
              <a:t>This is for the Cepheid BV test, previously reported 0352U. 0352U is now deleted</a:t>
            </a:r>
          </a:p>
          <a:p>
            <a:r>
              <a:rPr lang="en-US" dirty="0"/>
              <a:t>81558 – Transplant medicine (allograft rejection, kidney), mRNA gene expression profiling by qPCR of 139 genes utilizing whole blood </a:t>
            </a:r>
          </a:p>
          <a:p>
            <a:r>
              <a:rPr lang="en-US" dirty="0"/>
              <a:t>82233 – 82234 – Beta amyloid; 1-40 and 1-42</a:t>
            </a:r>
          </a:p>
          <a:p>
            <a:pPr lvl="1"/>
            <a:r>
              <a:rPr lang="en-US" dirty="0"/>
              <a:t>Parentheticals under 82150 and 86008 for use of these codes</a:t>
            </a:r>
          </a:p>
          <a:p>
            <a:r>
              <a:rPr lang="en-US" dirty="0"/>
              <a:t>83884 – Neurofilament light chain (</a:t>
            </a:r>
            <a:r>
              <a:rPr lang="en-US" dirty="0" err="1"/>
              <a:t>NfL</a:t>
            </a:r>
            <a:r>
              <a:rPr lang="en-US" dirty="0"/>
              <a:t>)</a:t>
            </a:r>
          </a:p>
          <a:p>
            <a:pPr lvl="1"/>
            <a:r>
              <a:rPr lang="en-US" dirty="0"/>
              <a:t>Ex: Patient with an established diagnosis of MS, test that measures the amount of a protein in the blood that indicates nerve cell damage</a:t>
            </a:r>
            <a:r>
              <a:rPr lang="en-US" b="0" i="0" dirty="0">
                <a:solidFill>
                  <a:srgbClr val="001D35"/>
                </a:solidFill>
                <a:effectLst/>
                <a:latin typeface="Google Sans"/>
              </a:rPr>
              <a:t>.</a:t>
            </a:r>
            <a:endParaRPr lang="en-US" dirty="0"/>
          </a:p>
          <a:p>
            <a:endParaRPr lang="en-US" dirty="0"/>
          </a:p>
        </p:txBody>
      </p:sp>
      <p:sp>
        <p:nvSpPr>
          <p:cNvPr id="4" name="Slide Number Placeholder 3"/>
          <p:cNvSpPr>
            <a:spLocks noGrp="1"/>
          </p:cNvSpPr>
          <p:nvPr>
            <p:ph type="sldNum" sz="quarter" idx="5"/>
          </p:nvPr>
        </p:nvSpPr>
        <p:spPr/>
        <p:txBody>
          <a:bodyPr/>
          <a:lstStyle/>
          <a:p>
            <a:fld id="{A36B9B0C-0632-47CF-B111-56CFE9D7D2CB}" type="slidenum">
              <a:rPr lang="en-US" smtClean="0"/>
              <a:t>10</a:t>
            </a:fld>
            <a:endParaRPr lang="en-US"/>
          </a:p>
        </p:txBody>
      </p:sp>
    </p:spTree>
    <p:extLst>
      <p:ext uri="{BB962C8B-B14F-4D97-AF65-F5344CB8AC3E}">
        <p14:creationId xmlns:p14="http://schemas.microsoft.com/office/powerpoint/2010/main" val="212173168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33895- 33897: The guideline revisions for the Endovascular Repair of Congenital Heart and Vascular Defects subsection and parenthetical notes have been revised and added to restrict reporting of angioplasty for the purpose of clearing a blockage in the aorta vs opening the narrowing of the aorta within the same zone. </a:t>
            </a:r>
          </a:p>
          <a:p>
            <a:endParaRPr lang="en-US" dirty="0"/>
          </a:p>
          <a:p>
            <a:r>
              <a:rPr lang="en-US" dirty="0"/>
              <a:t>There a several parenthetical notes after the 33895 and 33897 that clarify when it is appropriate to separately report angioplasty and coarctation services. The intent is to restrict reporting both procedures when a single service is used to address both problems.</a:t>
            </a:r>
          </a:p>
          <a:p>
            <a:endParaRPr lang="en-US" dirty="0"/>
          </a:p>
          <a:p>
            <a:r>
              <a:rPr lang="en-US" dirty="0"/>
              <a:t>93656: Clarification was needed. Deleting specific methods from the guidelines enables the inclusion and use of new emerging technology, such as laser and pulse-field ablation. The code was revised so that it was clear that placement of the catheter in the atrium was necessary and not optional</a:t>
            </a:r>
          </a:p>
        </p:txBody>
      </p:sp>
      <p:sp>
        <p:nvSpPr>
          <p:cNvPr id="4" name="Slide Number Placeholder 3"/>
          <p:cNvSpPr>
            <a:spLocks noGrp="1"/>
          </p:cNvSpPr>
          <p:nvPr>
            <p:ph type="sldNum" sz="quarter" idx="5"/>
          </p:nvPr>
        </p:nvSpPr>
        <p:spPr/>
        <p:txBody>
          <a:bodyPr/>
          <a:lstStyle/>
          <a:p>
            <a:fld id="{A36B9B0C-0632-47CF-B111-56CFE9D7D2CB}" type="slidenum">
              <a:rPr lang="en-US" smtClean="0"/>
              <a:t>52</a:t>
            </a:fld>
            <a:endParaRPr lang="en-US"/>
          </a:p>
        </p:txBody>
      </p:sp>
    </p:spTree>
    <p:extLst>
      <p:ext uri="{BB962C8B-B14F-4D97-AF65-F5344CB8AC3E}">
        <p14:creationId xmlns:p14="http://schemas.microsoft.com/office/powerpoint/2010/main" val="47813191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33471 – Deleted due to low utilization. If being done during a cardiopulmonary bypass use 33474</a:t>
            </a:r>
          </a:p>
          <a:p>
            <a:endParaRPr lang="en-US" dirty="0"/>
          </a:p>
          <a:p>
            <a:r>
              <a:rPr lang="en-US" dirty="0"/>
              <a:t>33737 – Deleted due to low utilization</a:t>
            </a:r>
          </a:p>
        </p:txBody>
      </p:sp>
      <p:sp>
        <p:nvSpPr>
          <p:cNvPr id="4" name="Slide Number Placeholder 3"/>
          <p:cNvSpPr>
            <a:spLocks noGrp="1"/>
          </p:cNvSpPr>
          <p:nvPr>
            <p:ph type="sldNum" sz="quarter" idx="5"/>
          </p:nvPr>
        </p:nvSpPr>
        <p:spPr/>
        <p:txBody>
          <a:bodyPr/>
          <a:lstStyle/>
          <a:p>
            <a:fld id="{A36B9B0C-0632-47CF-B111-56CFE9D7D2CB}" type="slidenum">
              <a:rPr lang="en-US" smtClean="0"/>
              <a:t>53</a:t>
            </a:fld>
            <a:endParaRPr lang="en-US"/>
          </a:p>
        </p:txBody>
      </p:sp>
    </p:spTree>
    <p:extLst>
      <p:ext uri="{BB962C8B-B14F-4D97-AF65-F5344CB8AC3E}">
        <p14:creationId xmlns:p14="http://schemas.microsoft.com/office/powerpoint/2010/main" val="27588197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Removed 33813 and updated 33814 to add with cardiopulmonary bypass. The 33813 was deleted due to low utilization.</a:t>
            </a:r>
          </a:p>
        </p:txBody>
      </p:sp>
      <p:sp>
        <p:nvSpPr>
          <p:cNvPr id="4" name="Slide Number Placeholder 3"/>
          <p:cNvSpPr>
            <a:spLocks noGrp="1"/>
          </p:cNvSpPr>
          <p:nvPr>
            <p:ph type="sldNum" sz="quarter" idx="5"/>
          </p:nvPr>
        </p:nvSpPr>
        <p:spPr/>
        <p:txBody>
          <a:bodyPr/>
          <a:lstStyle/>
          <a:p>
            <a:fld id="{A36B9B0C-0632-47CF-B111-56CFE9D7D2CB}" type="slidenum">
              <a:rPr lang="en-US" smtClean="0"/>
              <a:t>54</a:t>
            </a:fld>
            <a:endParaRPr lang="en-US"/>
          </a:p>
        </p:txBody>
      </p:sp>
    </p:spTree>
    <p:extLst>
      <p:ext uri="{BB962C8B-B14F-4D97-AF65-F5344CB8AC3E}">
        <p14:creationId xmlns:p14="http://schemas.microsoft.com/office/powerpoint/2010/main" val="34010107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0893T - • Multiple measurements simultaneously from a single test procedure .</a:t>
            </a:r>
          </a:p>
          <a:p>
            <a:r>
              <a:rPr lang="en-US" dirty="0"/>
              <a:t>• Clinical information needed for support of diagnosis, prognosis, and treatment of chronic and acute infection to respiratory system.</a:t>
            </a:r>
          </a:p>
          <a:p>
            <a:endParaRPr lang="en-US" dirty="0"/>
          </a:p>
          <a:p>
            <a:r>
              <a:rPr lang="en-US" dirty="0"/>
              <a:t>8097T - Code 0897T has been established to report arrhythmia analysis derived from quantitative computational cardiac arrhythmia simulations from a 12-lead ECG and uploaded clinical parameters. Uses a software system, the system processes the ECG and generates an output report.</a:t>
            </a:r>
          </a:p>
          <a:p>
            <a:endParaRPr lang="en-US" dirty="0"/>
          </a:p>
          <a:p>
            <a:r>
              <a:rPr lang="en-US" dirty="0"/>
              <a:t>0899T and 0900T – AQMFB Absolute quantitation of myocardial blood flow</a:t>
            </a:r>
          </a:p>
          <a:p>
            <a:r>
              <a:rPr lang="en-US" dirty="0"/>
              <a:t>New add on codes established to report noninvasive determination of AQMBF using augmentative and assistive algorithmic analysis. • Noninvasively provides AQMBF and analyzes it to stratify risk for patients that have acute chest pain and no known coronary artery disease (CAD).</a:t>
            </a:r>
          </a:p>
          <a:p>
            <a:endParaRPr lang="en-US" dirty="0"/>
          </a:p>
          <a:p>
            <a:r>
              <a:rPr lang="en-US" dirty="0"/>
              <a:t>0913T and 0914 T - </a:t>
            </a:r>
          </a:p>
          <a:p>
            <a:r>
              <a:rPr lang="en-US" dirty="0"/>
              <a:t>• Procedures differ from traditional coronary angioplasty, which centers around the mechanical dilation of an artery that may be accompanied by the insertion of a stent.</a:t>
            </a:r>
          </a:p>
          <a:p>
            <a:r>
              <a:rPr lang="en-US" dirty="0"/>
              <a:t>• The new codes focus on the antiproliferative drug delivery directly into the coronary vessels using the balloon as the delivery mechanism.</a:t>
            </a:r>
          </a:p>
          <a:p>
            <a:r>
              <a:rPr lang="en-US" dirty="0"/>
              <a:t>• Both codes include all the services within the code descriptors (</a:t>
            </a:r>
            <a:r>
              <a:rPr lang="en-US" dirty="0" err="1"/>
              <a:t>ie</a:t>
            </a:r>
            <a:r>
              <a:rPr lang="en-US" dirty="0"/>
              <a:t>, angioplasty or mechanical dilation, catheterization to access the vessel and lesion, drug delivery to maintain patency of the vessel, and all imaging to guide and perform the procedure).</a:t>
            </a:r>
          </a:p>
          <a:p>
            <a:r>
              <a:rPr lang="en-US" dirty="0"/>
              <a:t>• Code 0913T is reported for a single major coronary artery or branch of that artery.</a:t>
            </a:r>
          </a:p>
          <a:p>
            <a:r>
              <a:rPr lang="en-US" dirty="0"/>
              <a:t>• Add-on code 0914T is reported for a separately targeted lesion performed for a separate intervention (reported in conjunction with 92920, 92924, 92928, 92933, 92937, 92941, or 92943).</a:t>
            </a:r>
          </a:p>
          <a:p>
            <a:endParaRPr lang="en-US" dirty="0"/>
          </a:p>
          <a:p>
            <a:r>
              <a:rPr lang="en-US" dirty="0"/>
              <a:t>0915T – 0931T </a:t>
            </a:r>
          </a:p>
          <a:p>
            <a:endParaRPr lang="en-US" dirty="0"/>
          </a:p>
          <a:p>
            <a:r>
              <a:rPr lang="en-US" dirty="0"/>
              <a:t>A cardiac contractility modulation-defibrillation (CCM-D) system combines cardiac contractility modulation (CCM) for symptom relief from chronic heart failure with defibrillation protection against sudden cardiac arrhythmia into a single therapy. A CCM-D system consists of a pulse generator and two transvenous electrodes (leads): one defibrillation lead and one pacemaker lead. An implantable CCM -D system's electrodes (leads) are placed </a:t>
            </a:r>
            <a:r>
              <a:rPr lang="en-US" dirty="0" err="1"/>
              <a:t>transvenously</a:t>
            </a:r>
            <a:r>
              <a:rPr lang="en-US" dirty="0"/>
              <a:t> under fluoroscopic guidance. One right ventricular pacing lead is placed on the high septum and a second defibrillation lead is placed in the mid-septum. The pulse generator is implanted in a subcutaneous pocket in the pectoral region.</a:t>
            </a:r>
          </a:p>
          <a:p>
            <a:endParaRPr lang="en-US" dirty="0"/>
          </a:p>
          <a:p>
            <a:r>
              <a:rPr lang="en-US" dirty="0"/>
              <a:t>• Seventeen new codes have been established to report CCM-D services, housed in a new subsection with new guidelines within the Category III Codes section.</a:t>
            </a:r>
          </a:p>
          <a:p>
            <a:endParaRPr lang="en-US" dirty="0"/>
          </a:p>
          <a:p>
            <a:endParaRPr lang="en-US" dirty="0"/>
          </a:p>
          <a:p>
            <a:r>
              <a:rPr lang="en-US" dirty="0"/>
              <a:t>0933T – 0934T</a:t>
            </a:r>
          </a:p>
          <a:p>
            <a:r>
              <a:rPr lang="en-US" dirty="0"/>
              <a:t>• The service and the device are meant to be used for patients with persistent symptoms of heart failure.</a:t>
            </a:r>
          </a:p>
          <a:p>
            <a:r>
              <a:rPr lang="en-US" dirty="0"/>
              <a:t>• Continuous monitoring and interpretation of LA pressure data from an implanted monitoring system enables adjustments in treatment based on trends and changes in pressure readings.</a:t>
            </a:r>
          </a:p>
          <a:p>
            <a:endParaRPr lang="en-US" dirty="0"/>
          </a:p>
          <a:p>
            <a:r>
              <a:rPr lang="en-US" dirty="0"/>
              <a:t>0937T – 0940T • New codes have been established for reporting non-monitored external ECG recording services lasting more than 15 days and up to 30 days continuously.</a:t>
            </a:r>
          </a:p>
          <a:p>
            <a:endParaRPr lang="en-US" dirty="0"/>
          </a:p>
          <a:p>
            <a:r>
              <a:rPr lang="en-US" dirty="0"/>
              <a:t>• New codes fill a gap in coding because existing codes could only be reported for external ECG device recordings that last up to 15 days or less (</a:t>
            </a:r>
            <a:r>
              <a:rPr lang="en-US" dirty="0" err="1"/>
              <a:t>eg</a:t>
            </a:r>
            <a:r>
              <a:rPr lang="en-US" dirty="0"/>
              <a:t>, 93224-93227, 93241-93244, and 93245-93248).</a:t>
            </a:r>
          </a:p>
          <a:p>
            <a:r>
              <a:rPr lang="en-US" dirty="0"/>
              <a:t>• Other services (</a:t>
            </a:r>
            <a:r>
              <a:rPr lang="en-US" dirty="0" err="1"/>
              <a:t>eg</a:t>
            </a:r>
            <a:r>
              <a:rPr lang="en-US" dirty="0"/>
              <a:t>, 93228) may include more than ECG recording services, such as concurrent computerized real-time data analysis and remote attendance surveillance that may be patient- or ECG-triggered and would not be appropriate to report these non-monitored services. </a:t>
            </a:r>
          </a:p>
          <a:p>
            <a:endParaRPr lang="en-US" dirty="0"/>
          </a:p>
        </p:txBody>
      </p:sp>
      <p:sp>
        <p:nvSpPr>
          <p:cNvPr id="4" name="Slide Number Placeholder 3"/>
          <p:cNvSpPr>
            <a:spLocks noGrp="1"/>
          </p:cNvSpPr>
          <p:nvPr>
            <p:ph type="sldNum" sz="quarter" idx="5"/>
          </p:nvPr>
        </p:nvSpPr>
        <p:spPr/>
        <p:txBody>
          <a:bodyPr/>
          <a:lstStyle/>
          <a:p>
            <a:fld id="{A36B9B0C-0632-47CF-B111-56CFE9D7D2CB}" type="slidenum">
              <a:rPr lang="en-US" smtClean="0"/>
              <a:t>55</a:t>
            </a:fld>
            <a:endParaRPr lang="en-US"/>
          </a:p>
        </p:txBody>
      </p:sp>
    </p:spTree>
    <p:extLst>
      <p:ext uri="{BB962C8B-B14F-4D97-AF65-F5344CB8AC3E}">
        <p14:creationId xmlns:p14="http://schemas.microsoft.com/office/powerpoint/2010/main" val="133622304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A36B9B0C-0632-47CF-B111-56CFE9D7D2CB}" type="slidenum">
              <a:rPr lang="en-US" smtClean="0"/>
              <a:t>56</a:t>
            </a:fld>
            <a:endParaRPr lang="en-US"/>
          </a:p>
        </p:txBody>
      </p:sp>
    </p:spTree>
    <p:extLst>
      <p:ext uri="{BB962C8B-B14F-4D97-AF65-F5344CB8AC3E}">
        <p14:creationId xmlns:p14="http://schemas.microsoft.com/office/powerpoint/2010/main" val="25135576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84393 – 84394 – Tau, phosphorylated or total</a:t>
            </a:r>
          </a:p>
          <a:p>
            <a:pPr lvl="1"/>
            <a:r>
              <a:rPr lang="en-US" dirty="0"/>
              <a:t>Ex: Neurological evaluation of gradual cognitive decline looking at the Tau protein an indication of Alzheimer's</a:t>
            </a:r>
          </a:p>
          <a:p>
            <a:r>
              <a:rPr lang="en-US" dirty="0"/>
              <a:t>86581 – Streptococcus pneumoniae antibody (</a:t>
            </a:r>
            <a:r>
              <a:rPr lang="en-US" dirty="0" err="1"/>
              <a:t>igG</a:t>
            </a:r>
            <a:r>
              <a:rPr lang="en-US" dirty="0"/>
              <a:t>), serotypes, multiplex immunoassay, quantitative</a:t>
            </a:r>
          </a:p>
          <a:p>
            <a:pPr lvl="1"/>
            <a:r>
              <a:rPr lang="en-US" dirty="0"/>
              <a:t>Ex: Looking for immunodeficiency in a patient with recurrent infections and previous vaccination</a:t>
            </a:r>
          </a:p>
          <a:p>
            <a:r>
              <a:rPr lang="en-US" dirty="0"/>
              <a:t>87594 – Pneumocystis </a:t>
            </a:r>
            <a:r>
              <a:rPr lang="en-US" dirty="0" err="1"/>
              <a:t>jirovecii</a:t>
            </a:r>
            <a:r>
              <a:rPr lang="en-US" dirty="0"/>
              <a:t>, amplified probe techniques </a:t>
            </a:r>
          </a:p>
          <a:p>
            <a:pPr lvl="1"/>
            <a:r>
              <a:rPr lang="en-US" dirty="0"/>
              <a:t>Ex: testing the patient’s bronchoalveolar lavage specimen</a:t>
            </a:r>
          </a:p>
          <a:p>
            <a:r>
              <a:rPr lang="en-US" dirty="0"/>
              <a:t>87513 – H. pylori, clarithromycin resistance </a:t>
            </a:r>
          </a:p>
          <a:p>
            <a:r>
              <a:rPr lang="en-US" dirty="0"/>
              <a:t>87564 – Mycobacterium tuberculosis, rifampin resistance</a:t>
            </a:r>
          </a:p>
          <a:p>
            <a:r>
              <a:rPr lang="en-US" dirty="0"/>
              <a:t>87626 – HPV, types 16 and 18 only, includes type 45 if performed</a:t>
            </a:r>
          </a:p>
          <a:p>
            <a:pPr lvl="1"/>
            <a:r>
              <a:rPr lang="en-US" dirty="0"/>
              <a:t>87624 – added “pooled result” to the code description </a:t>
            </a:r>
          </a:p>
          <a:p>
            <a:endParaRPr lang="en-US" dirty="0"/>
          </a:p>
        </p:txBody>
      </p:sp>
      <p:sp>
        <p:nvSpPr>
          <p:cNvPr id="4" name="Slide Number Placeholder 3"/>
          <p:cNvSpPr>
            <a:spLocks noGrp="1"/>
          </p:cNvSpPr>
          <p:nvPr>
            <p:ph type="sldNum" sz="quarter" idx="5"/>
          </p:nvPr>
        </p:nvSpPr>
        <p:spPr/>
        <p:txBody>
          <a:bodyPr/>
          <a:lstStyle/>
          <a:p>
            <a:fld id="{A36B9B0C-0632-47CF-B111-56CFE9D7D2CB}" type="slidenum">
              <a:rPr lang="en-US" smtClean="0"/>
              <a:t>11</a:t>
            </a:fld>
            <a:endParaRPr lang="en-US"/>
          </a:p>
        </p:txBody>
      </p:sp>
    </p:spTree>
    <p:extLst>
      <p:ext uri="{BB962C8B-B14F-4D97-AF65-F5344CB8AC3E}">
        <p14:creationId xmlns:p14="http://schemas.microsoft.com/office/powerpoint/2010/main" val="429148312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remote therapeutic monitoring (RTM) services guidelines have been revised to specify that code 98975 may be reported for the setup and patient education on the use of any device(s) utilized for therapeutic data collection generated through digital monitoring or digital therapy.</a:t>
            </a:r>
          </a:p>
          <a:p>
            <a:endParaRPr lang="en-US" dirty="0"/>
          </a:p>
          <a:p>
            <a:r>
              <a:rPr lang="en-US" dirty="0"/>
              <a:t>The RTM services guidelines have been revised to specify that code 98975 may be reported for the setup and patient education on the use of any device(s) utilized for therapeutic data collection generated through digital monitoring or digital therapy.</a:t>
            </a:r>
          </a:p>
          <a:p>
            <a:endParaRPr lang="en-US" dirty="0"/>
          </a:p>
          <a:p>
            <a:r>
              <a:rPr lang="en-US" dirty="0"/>
              <a:t>Codes 98976-98978 have been clarified and may be used to report the supply of the device for data access or data transmissions to support monitoring. The phrase “With scheduled (</a:t>
            </a:r>
            <a:r>
              <a:rPr lang="en-US" dirty="0" err="1"/>
              <a:t>eg</a:t>
            </a:r>
            <a:r>
              <a:rPr lang="en-US" dirty="0"/>
              <a:t>, daily) recording(s) and/or programmed alert(s) transmission to monitor” has been removed from the code descriptors.</a:t>
            </a:r>
          </a:p>
          <a:p>
            <a:endParaRPr lang="en-US" dirty="0"/>
          </a:p>
          <a:p>
            <a:r>
              <a:rPr lang="en-US" dirty="0"/>
              <a:t>Guidelines have been updated so that in addition to its monitoring functionality, the device may also provide digital therapeutic intervention.</a:t>
            </a:r>
          </a:p>
          <a:p>
            <a:endParaRPr lang="en-US" dirty="0"/>
          </a:p>
          <a:p>
            <a:endParaRPr lang="en-US" dirty="0"/>
          </a:p>
        </p:txBody>
      </p:sp>
      <p:sp>
        <p:nvSpPr>
          <p:cNvPr id="4" name="Slide Number Placeholder 3"/>
          <p:cNvSpPr>
            <a:spLocks noGrp="1"/>
          </p:cNvSpPr>
          <p:nvPr>
            <p:ph type="sldNum" sz="quarter" idx="5"/>
          </p:nvPr>
        </p:nvSpPr>
        <p:spPr/>
        <p:txBody>
          <a:bodyPr/>
          <a:lstStyle/>
          <a:p>
            <a:fld id="{A36B9B0C-0632-47CF-B111-56CFE9D7D2CB}" type="slidenum">
              <a:rPr lang="en-US" smtClean="0"/>
              <a:t>20</a:t>
            </a:fld>
            <a:endParaRPr lang="en-US"/>
          </a:p>
        </p:txBody>
      </p:sp>
    </p:spTree>
    <p:extLst>
      <p:ext uri="{BB962C8B-B14F-4D97-AF65-F5344CB8AC3E}">
        <p14:creationId xmlns:p14="http://schemas.microsoft.com/office/powerpoint/2010/main" val="4236982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Revisions to the guidelines have been made to include psychotherapy services and health behavior assessment and intervention services as services that may be reported during the same service period as codes 98980 and 98981. </a:t>
            </a:r>
          </a:p>
          <a:p>
            <a:endParaRPr lang="en-US" dirty="0"/>
          </a:p>
          <a:p>
            <a:r>
              <a:rPr lang="en-US" dirty="0"/>
              <a:t>In addition, it has been clarified that any time that is directly related to other reported services may not be counted. Examples have been identified in the guidelines.</a:t>
            </a:r>
          </a:p>
        </p:txBody>
      </p:sp>
      <p:sp>
        <p:nvSpPr>
          <p:cNvPr id="4" name="Slide Number Placeholder 3"/>
          <p:cNvSpPr>
            <a:spLocks noGrp="1"/>
          </p:cNvSpPr>
          <p:nvPr>
            <p:ph type="sldNum" sz="quarter" idx="5"/>
          </p:nvPr>
        </p:nvSpPr>
        <p:spPr/>
        <p:txBody>
          <a:bodyPr/>
          <a:lstStyle/>
          <a:p>
            <a:fld id="{A36B9B0C-0632-47CF-B111-56CFE9D7D2CB}" type="slidenum">
              <a:rPr lang="en-US" smtClean="0"/>
              <a:t>21</a:t>
            </a:fld>
            <a:endParaRPr lang="en-US"/>
          </a:p>
        </p:txBody>
      </p:sp>
    </p:spTree>
    <p:extLst>
      <p:ext uri="{BB962C8B-B14F-4D97-AF65-F5344CB8AC3E}">
        <p14:creationId xmlns:p14="http://schemas.microsoft.com/office/powerpoint/2010/main" val="4803083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Pre-1990: Codes 49200 and 49201 described excision or destruction by any method for intra-abdominal or retroperitoneal tumors or cysts or endometriomas</a:t>
            </a:r>
          </a:p>
          <a:p>
            <a:endParaRPr lang="en-US" dirty="0"/>
          </a:p>
          <a:p>
            <a:r>
              <a:rPr lang="en-US" dirty="0"/>
              <a:t>▪ Code 49201 was for “extensive” excision or destruction</a:t>
            </a:r>
          </a:p>
          <a:p>
            <a:r>
              <a:rPr lang="en-US" dirty="0"/>
              <a:t>▪ Later, it was revised to specify excision or destruction by open approach only</a:t>
            </a:r>
          </a:p>
          <a:p>
            <a:endParaRPr lang="en-US" dirty="0"/>
          </a:p>
          <a:p>
            <a:r>
              <a:rPr lang="en-US" dirty="0"/>
              <a:t>2008: Codes 49200 and 49201 were replaced with codes 49203-49205 to report an open procedure for the excision, ablation, or destruction of peritoneal tumors differentiated according to the size of the largest tumor removed during a single session</a:t>
            </a:r>
          </a:p>
          <a:p>
            <a:endParaRPr lang="en-US" dirty="0"/>
          </a:p>
          <a:p>
            <a:r>
              <a:rPr lang="en-US" dirty="0"/>
              <a:t>2025: With the advancement of surgical indications and techniques and with the resection of significantly larger tumors and/or numerous large and small tumors, codes 49203-49205 were deleted, and codes 49186-49190 were established to capture this work</a:t>
            </a:r>
          </a:p>
          <a:p>
            <a:endParaRPr lang="en-US" dirty="0"/>
          </a:p>
          <a:p>
            <a:r>
              <a:rPr lang="en-US" dirty="0"/>
              <a:t>Codes 49186-49190 describe excision or destruction of intra-abdominal primary or secondary tumor(s) or cyst(s) via an open approach</a:t>
            </a:r>
          </a:p>
          <a:p>
            <a:r>
              <a:rPr lang="en-US" dirty="0"/>
              <a:t>▪ Includes cytoreduction, debulking, or other methods of removal of tumor(s) or cyst(s)</a:t>
            </a:r>
          </a:p>
          <a:p>
            <a:r>
              <a:rPr lang="en-US" dirty="0"/>
              <a:t>• These codes are reported when the resected or destroyed intra-abdominal tumor(s) and cyst(s) do not directly arise from a resected organ</a:t>
            </a: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Reported based upon the sum of the maximum length of each tumor or cyst excised or destroyed </a:t>
            </a:r>
          </a:p>
          <a:p>
            <a:r>
              <a:rPr lang="en-US" dirty="0"/>
              <a:t>• Measure only tumor(s) and cyst(s), not the tissue (</a:t>
            </a:r>
            <a:r>
              <a:rPr lang="en-US" dirty="0" err="1"/>
              <a:t>eg</a:t>
            </a:r>
            <a:r>
              <a:rPr lang="en-US" dirty="0"/>
              <a:t>, mesentery) in which the tumor(s) and cyst(s) may be implanted </a:t>
            </a:r>
          </a:p>
          <a:p>
            <a:r>
              <a:rPr lang="en-US" dirty="0"/>
              <a:t>If only a portion of a tumor or cyst is excised or destroyed, measure only the excised or destroyed portion</a:t>
            </a:r>
          </a:p>
          <a:p>
            <a:r>
              <a:rPr lang="en-US" dirty="0"/>
              <a:t>Tumor(s) and cyst(s) should be measured in situ before the excision or destruction and documented in the operative report</a:t>
            </a:r>
          </a:p>
          <a:p>
            <a:r>
              <a:rPr lang="en-US" dirty="0"/>
              <a:t>Measurement includes only the tumor(s) and cyst(s), not the margins</a:t>
            </a:r>
          </a:p>
          <a:p>
            <a:endParaRPr lang="en-US" dirty="0"/>
          </a:p>
          <a:p>
            <a:endParaRPr lang="en-US" dirty="0"/>
          </a:p>
          <a:p>
            <a:endParaRPr lang="en-US" dirty="0"/>
          </a:p>
          <a:p>
            <a:endParaRPr lang="en-US" dirty="0"/>
          </a:p>
        </p:txBody>
      </p:sp>
      <p:sp>
        <p:nvSpPr>
          <p:cNvPr id="4" name="Slide Number Placeholder 3"/>
          <p:cNvSpPr>
            <a:spLocks noGrp="1"/>
          </p:cNvSpPr>
          <p:nvPr>
            <p:ph type="sldNum" sz="quarter" idx="5"/>
          </p:nvPr>
        </p:nvSpPr>
        <p:spPr/>
        <p:txBody>
          <a:bodyPr/>
          <a:lstStyle/>
          <a:p>
            <a:fld id="{A36B9B0C-0632-47CF-B111-56CFE9D7D2CB}" type="slidenum">
              <a:rPr lang="en-US" smtClean="0"/>
              <a:t>31</a:t>
            </a:fld>
            <a:endParaRPr lang="en-US"/>
          </a:p>
        </p:txBody>
      </p:sp>
    </p:spTree>
    <p:extLst>
      <p:ext uri="{BB962C8B-B14F-4D97-AF65-F5344CB8AC3E}">
        <p14:creationId xmlns:p14="http://schemas.microsoft.com/office/powerpoint/2010/main" val="334747004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Magnetic resonance image guided high intensity focused ultrasound (</a:t>
            </a:r>
            <a:r>
              <a:rPr lang="en-US" dirty="0" err="1"/>
              <a:t>MRgFUS</a:t>
            </a:r>
            <a:r>
              <a:rPr lang="en-US" dirty="0"/>
              <a:t>), stereotactic ablation of target, intracranial, including stereotactic navigation and frame placement, when performed</a:t>
            </a:r>
          </a:p>
          <a:p>
            <a:r>
              <a:rPr lang="en-US" dirty="0"/>
              <a:t>(Do not report 61715 in conjunction with 61781, 61800)</a:t>
            </a:r>
          </a:p>
          <a:p>
            <a:r>
              <a:rPr lang="en-US" dirty="0"/>
              <a:t>(Do not report 61715 in conjunction with 70540, 70542, 70543, 70544, 70545, 70546, 70551, 70552, 70553, when performed in the same session)</a:t>
            </a:r>
          </a:p>
          <a:p>
            <a:r>
              <a:rPr lang="en-US" dirty="0"/>
              <a:t>Specifically, code 61715 describes a noninvasive method to ablate tissue within the skull without open surgery. It may be used to treat medically refractory movement disorders, such as essential tremors, with a noninvasive thalamotomy. The code descriptor lists all services inherently included as part of the procedure.</a:t>
            </a:r>
          </a:p>
        </p:txBody>
      </p:sp>
      <p:sp>
        <p:nvSpPr>
          <p:cNvPr id="4" name="Slide Number Placeholder 3"/>
          <p:cNvSpPr>
            <a:spLocks noGrp="1"/>
          </p:cNvSpPr>
          <p:nvPr>
            <p:ph type="sldNum" sz="quarter" idx="5"/>
          </p:nvPr>
        </p:nvSpPr>
        <p:spPr/>
        <p:txBody>
          <a:bodyPr/>
          <a:lstStyle/>
          <a:p>
            <a:fld id="{A36B9B0C-0632-47CF-B111-56CFE9D7D2CB}" type="slidenum">
              <a:rPr lang="en-US" smtClean="0"/>
              <a:t>35</a:t>
            </a:fld>
            <a:endParaRPr lang="en-US"/>
          </a:p>
        </p:txBody>
      </p:sp>
    </p:spTree>
    <p:extLst>
      <p:ext uri="{BB962C8B-B14F-4D97-AF65-F5344CB8AC3E}">
        <p14:creationId xmlns:p14="http://schemas.microsoft.com/office/powerpoint/2010/main" val="110905144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Use TCD study codes (93886, 93888, 93892, 93893) when a single study is performed. Use 93896, 93897, 93898, when a vasoreactivity study, emboli detection without intravenous microbubble injection, or venous-arterial shunt detection with intravenous microbubble injection is performed in conjunction with a complete TCD on the same day.</a:t>
            </a:r>
          </a:p>
          <a:p>
            <a:endParaRPr lang="en-US" dirty="0"/>
          </a:p>
          <a:p>
            <a:r>
              <a:rPr lang="en-US" dirty="0"/>
              <a:t>Changes to the reporting of TCD procedures were initiated following the identification of Doppler procedures described by codes 93886, 93890, and 93892 in a RUC RAW screen for codes inherently performed together.</a:t>
            </a:r>
          </a:p>
          <a:p>
            <a:endParaRPr lang="en-US" dirty="0"/>
          </a:p>
          <a:p>
            <a:r>
              <a:rPr lang="en-US" dirty="0"/>
              <a:t>It was determined that a coding solution was necessary to eliminate duplicate reporting of pre- and post-service work when a complete TCD study of intracranial arteries is performed with a vasoreactivity study, with emboli detection but without intravenous microbubble injection, or with venous-arterial shunt detection with intravenous microbubble injection.</a:t>
            </a:r>
          </a:p>
          <a:p>
            <a:endParaRPr lang="en-US" dirty="0"/>
          </a:p>
          <a:p>
            <a:r>
              <a:rPr lang="en-US" dirty="0"/>
              <a:t>To address this issue, three add-on codes have been established to report when the following are performed with a complete TCD study of intracranial arteries (93886):</a:t>
            </a:r>
          </a:p>
          <a:p>
            <a:r>
              <a:rPr lang="en-US" dirty="0"/>
              <a:t>• vasoreactivity study (93896), </a:t>
            </a:r>
          </a:p>
          <a:p>
            <a:r>
              <a:rPr lang="en-US" dirty="0"/>
              <a:t>emboli detection without intravenous microbubble injection (93897), or venous- arterial shunt detection with intravenous microbubble injection (93898).</a:t>
            </a:r>
          </a:p>
        </p:txBody>
      </p:sp>
      <p:sp>
        <p:nvSpPr>
          <p:cNvPr id="4" name="Slide Number Placeholder 3"/>
          <p:cNvSpPr>
            <a:spLocks noGrp="1"/>
          </p:cNvSpPr>
          <p:nvPr>
            <p:ph type="sldNum" sz="quarter" idx="5"/>
          </p:nvPr>
        </p:nvSpPr>
        <p:spPr/>
        <p:txBody>
          <a:bodyPr/>
          <a:lstStyle/>
          <a:p>
            <a:fld id="{A36B9B0C-0632-47CF-B111-56CFE9D7D2CB}" type="slidenum">
              <a:rPr lang="en-US" smtClean="0"/>
              <a:t>36</a:t>
            </a:fld>
            <a:endParaRPr lang="en-US"/>
          </a:p>
        </p:txBody>
      </p:sp>
    </p:spTree>
    <p:extLst>
      <p:ext uri="{BB962C8B-B14F-4D97-AF65-F5344CB8AC3E}">
        <p14:creationId xmlns:p14="http://schemas.microsoft.com/office/powerpoint/2010/main" val="276481492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Codes 51721, 55881, and 55882 are used to report transurethral ultrasound ablation of the prostate for the treatment of prostate cancer.</a:t>
            </a:r>
          </a:p>
          <a:p>
            <a:endParaRPr lang="en-US" dirty="0"/>
          </a:p>
          <a:p>
            <a:r>
              <a:rPr lang="en-US" dirty="0"/>
              <a:t>MRI is a proven, established imaging modality for evaluating and monitoring of transurethral ultrasound prostate tissue ablation represented by codes 55881 and 55882.</a:t>
            </a:r>
          </a:p>
          <a:p>
            <a:endParaRPr lang="en-US" dirty="0"/>
          </a:p>
          <a:p>
            <a:r>
              <a:rPr lang="en-US" dirty="0"/>
              <a:t>• Code 55882 combines the placement of the device and the treatment to match the work performed by the same physician</a:t>
            </a:r>
          </a:p>
          <a:p>
            <a:endParaRPr lang="en-US" dirty="0"/>
          </a:p>
          <a:p>
            <a:r>
              <a:rPr lang="en-US" dirty="0"/>
              <a:t>• Exclusionary parenthetical notes have been added precluding the reporting of codes 51701, 51702, 55881, 55882, 72195, 72196, 72197, 77022 in conjunction with code 51721.</a:t>
            </a:r>
          </a:p>
        </p:txBody>
      </p:sp>
      <p:sp>
        <p:nvSpPr>
          <p:cNvPr id="4" name="Slide Number Placeholder 3"/>
          <p:cNvSpPr>
            <a:spLocks noGrp="1"/>
          </p:cNvSpPr>
          <p:nvPr>
            <p:ph type="sldNum" sz="quarter" idx="5"/>
          </p:nvPr>
        </p:nvSpPr>
        <p:spPr/>
        <p:txBody>
          <a:bodyPr/>
          <a:lstStyle/>
          <a:p>
            <a:fld id="{A36B9B0C-0632-47CF-B111-56CFE9D7D2CB}" type="slidenum">
              <a:rPr lang="en-US" smtClean="0"/>
              <a:t>39</a:t>
            </a:fld>
            <a:endParaRPr lang="en-US"/>
          </a:p>
        </p:txBody>
      </p:sp>
    </p:spTree>
    <p:extLst>
      <p:ext uri="{BB962C8B-B14F-4D97-AF65-F5344CB8AC3E}">
        <p14:creationId xmlns:p14="http://schemas.microsoft.com/office/powerpoint/2010/main" val="97503329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54955" y="1447800"/>
            <a:ext cx="8825658" cy="3329581"/>
          </a:xfrm>
        </p:spPr>
        <p:txBody>
          <a:bodyPr anchor="b"/>
          <a:lstStyle>
            <a:lvl1pPr>
              <a:defRPr sz="7200"/>
            </a:lvl1pPr>
          </a:lstStyle>
          <a:p>
            <a:r>
              <a:rPr lang="en-US"/>
              <a:t>Click to edit Master title style</a:t>
            </a:r>
            <a:endParaRPr lang="en-US" dirty="0"/>
          </a:p>
        </p:txBody>
      </p:sp>
      <p:sp>
        <p:nvSpPr>
          <p:cNvPr id="3" name="Subtitle 2"/>
          <p:cNvSpPr>
            <a:spLocks noGrp="1"/>
          </p:cNvSpPr>
          <p:nvPr>
            <p:ph type="subTitle" idx="1"/>
          </p:nvPr>
        </p:nvSpPr>
        <p:spPr>
          <a:xfrm>
            <a:off x="1154955" y="4777380"/>
            <a:ext cx="8825658" cy="861420"/>
          </a:xfrm>
        </p:spPr>
        <p:txBody>
          <a:bodyPr anchor="t"/>
          <a:lstStyle>
            <a:lvl1pPr marL="0" indent="0" algn="l">
              <a:buNone/>
              <a:defRPr cap="all">
                <a:solidFill>
                  <a:schemeClr val="bg2">
                    <a:lumMod val="40000"/>
                    <a:lumOff val="6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20B09C6C-AE20-4A1E-A932-DD8F5A960B2B}" type="datetimeFigureOut">
              <a:rPr lang="en-US" smtClean="0"/>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05E7D-DE56-4467-B4CF-0E59EFCC8CF6}" type="slidenum">
              <a:rPr lang="en-US" smtClean="0"/>
              <a:t>‹#›</a:t>
            </a:fld>
            <a:endParaRPr lang="en-US"/>
          </a:p>
        </p:txBody>
      </p:sp>
    </p:spTree>
    <p:extLst>
      <p:ext uri="{BB962C8B-B14F-4D97-AF65-F5344CB8AC3E}">
        <p14:creationId xmlns:p14="http://schemas.microsoft.com/office/powerpoint/2010/main" val="20588692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6" y="4800587"/>
            <a:ext cx="8825657"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154955" y="685800"/>
            <a:ext cx="8825658" cy="3640666"/>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6" y="5367325"/>
            <a:ext cx="8825656"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B09C6C-AE20-4A1E-A932-DD8F5A960B2B}" type="datetimeFigureOut">
              <a:rPr lang="en-US" smtClean="0"/>
              <a:t>12/14/2024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305E7D-DE56-4467-B4CF-0E59EFCC8CF6}" type="slidenum">
              <a:rPr lang="en-US" smtClean="0"/>
              <a:t>‹#›</a:t>
            </a:fld>
            <a:endParaRPr lang="en-US"/>
          </a:p>
        </p:txBody>
      </p:sp>
    </p:spTree>
    <p:extLst>
      <p:ext uri="{BB962C8B-B14F-4D97-AF65-F5344CB8AC3E}">
        <p14:creationId xmlns:p14="http://schemas.microsoft.com/office/powerpoint/2010/main" val="17003288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4" y="1447800"/>
            <a:ext cx="8825659" cy="1981200"/>
          </a:xfrm>
        </p:spPr>
        <p:txBody>
          <a:bodyPr/>
          <a:lstStyle>
            <a:lvl1pPr>
              <a:defRPr sz="4800"/>
            </a:lvl1pPr>
          </a:lstStyle>
          <a:p>
            <a:r>
              <a:rPr lang="en-US"/>
              <a:t>Click to edit Master title style</a:t>
            </a:r>
            <a:endParaRPr lang="en-US" dirty="0"/>
          </a:p>
        </p:txBody>
      </p:sp>
      <p:sp>
        <p:nvSpPr>
          <p:cNvPr id="8" name="Text Placeholder 3"/>
          <p:cNvSpPr>
            <a:spLocks noGrp="1"/>
          </p:cNvSpPr>
          <p:nvPr>
            <p:ph type="body" sz="half" idx="2"/>
          </p:nvPr>
        </p:nvSpPr>
        <p:spPr>
          <a:xfrm>
            <a:off x="1154954" y="3657600"/>
            <a:ext cx="8825659" cy="23622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0B09C6C-AE20-4A1E-A932-DD8F5A960B2B}" type="datetimeFigureOut">
              <a:rPr lang="en-US" smtClean="0"/>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05E7D-DE56-4467-B4CF-0E59EFCC8CF6}" type="slidenum">
              <a:rPr lang="en-US" smtClean="0"/>
              <a:t>‹#›</a:t>
            </a:fld>
            <a:endParaRPr lang="en-US"/>
          </a:p>
        </p:txBody>
      </p:sp>
    </p:spTree>
    <p:extLst>
      <p:ext uri="{BB962C8B-B14F-4D97-AF65-F5344CB8AC3E}">
        <p14:creationId xmlns:p14="http://schemas.microsoft.com/office/powerpoint/2010/main" val="238516340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574801" y="1447800"/>
            <a:ext cx="7999315" cy="2323374"/>
          </a:xfrm>
        </p:spPr>
        <p:txBody>
          <a:bodyPr/>
          <a:lstStyle>
            <a:lvl1pPr>
              <a:defRPr sz="4800"/>
            </a:lvl1pPr>
          </a:lstStyle>
          <a:p>
            <a:r>
              <a:rPr lang="en-US"/>
              <a:t>Click to edit Master title style</a:t>
            </a:r>
            <a:endParaRPr lang="en-US" dirty="0"/>
          </a:p>
        </p:txBody>
      </p:sp>
      <p:sp>
        <p:nvSpPr>
          <p:cNvPr id="11" name="Text Placeholder 3"/>
          <p:cNvSpPr>
            <a:spLocks noGrp="1"/>
          </p:cNvSpPr>
          <p:nvPr>
            <p:ph type="body" sz="half" idx="14"/>
          </p:nvPr>
        </p:nvSpPr>
        <p:spPr>
          <a:xfrm>
            <a:off x="1930400" y="3771174"/>
            <a:ext cx="7279649" cy="342174"/>
          </a:xfrm>
        </p:spPr>
        <p:txBody>
          <a:bodyPr vert="horz" lIns="91440" tIns="45720" rIns="91440" bIns="45720" rtlCol="0" anchor="t">
            <a:normAutofit/>
          </a:bodyPr>
          <a:lstStyle>
            <a:lvl1pPr marL="0" indent="0">
              <a:buNone/>
              <a:defRPr lang="en-US" sz="1400" b="0" i="0" kern="1200" cap="small" dirty="0">
                <a:solidFill>
                  <a:schemeClr val="bg2">
                    <a:lumMod val="40000"/>
                    <a:lumOff val="60000"/>
                  </a:schemeClr>
                </a:solidFill>
                <a:latin typeface="+mj-lt"/>
                <a:ea typeface="+mj-ea"/>
                <a:cs typeface="+mj-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buNone/>
            </a:pPr>
            <a:r>
              <a:rPr lang="en-US"/>
              <a:t>Click to edit Master text styles</a:t>
            </a:r>
          </a:p>
        </p:txBody>
      </p:sp>
      <p:sp>
        <p:nvSpPr>
          <p:cNvPr id="10" name="Text Placeholder 3"/>
          <p:cNvSpPr>
            <a:spLocks noGrp="1"/>
          </p:cNvSpPr>
          <p:nvPr>
            <p:ph type="body" sz="half" idx="2"/>
          </p:nvPr>
        </p:nvSpPr>
        <p:spPr>
          <a:xfrm>
            <a:off x="1154954" y="4350657"/>
            <a:ext cx="8825659" cy="1676400"/>
          </a:xfrm>
        </p:spPr>
        <p:txBody>
          <a:bodyPr anchor="ct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4" name="Date Placeholder 3"/>
          <p:cNvSpPr>
            <a:spLocks noGrp="1"/>
          </p:cNvSpPr>
          <p:nvPr>
            <p:ph type="dt" sz="half" idx="10"/>
          </p:nvPr>
        </p:nvSpPr>
        <p:spPr/>
        <p:txBody>
          <a:bodyPr/>
          <a:lstStyle/>
          <a:p>
            <a:fld id="{20B09C6C-AE20-4A1E-A932-DD8F5A960B2B}" type="datetimeFigureOut">
              <a:rPr lang="en-US" smtClean="0"/>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05E7D-DE56-4467-B4CF-0E59EFCC8CF6}" type="slidenum">
              <a:rPr lang="en-US" smtClean="0"/>
              <a:t>‹#›</a:t>
            </a:fld>
            <a:endParaRPr lang="en-US"/>
          </a:p>
        </p:txBody>
      </p:sp>
      <p:sp>
        <p:nvSpPr>
          <p:cNvPr id="12" name="TextBox 11"/>
          <p:cNvSpPr txBox="1"/>
          <p:nvPr/>
        </p:nvSpPr>
        <p:spPr>
          <a:xfrm>
            <a:off x="898295" y="971253"/>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
        <p:nvSpPr>
          <p:cNvPr id="15" name="TextBox 14"/>
          <p:cNvSpPr txBox="1"/>
          <p:nvPr/>
        </p:nvSpPr>
        <p:spPr>
          <a:xfrm>
            <a:off x="9330490" y="2613787"/>
            <a:ext cx="801912" cy="1969770"/>
          </a:xfrm>
          <a:prstGeom prst="rect">
            <a:avLst/>
          </a:prstGeom>
          <a:noFill/>
        </p:spPr>
        <p:txBody>
          <a:bodyPr wrap="square" rtlCol="0">
            <a:spAutoFit/>
          </a:bodyPr>
          <a:lstStyle>
            <a:defPPr>
              <a:defRPr lang="en-US"/>
            </a:defPPr>
            <a:lvl1pPr algn="r">
              <a:defRPr sz="12200" b="0" i="0">
                <a:solidFill>
                  <a:schemeClr val="bg2">
                    <a:lumMod val="40000"/>
                    <a:lumOff val="60000"/>
                  </a:schemeClr>
                </a:solidFill>
                <a:latin typeface="Arial"/>
                <a:ea typeface="+mj-ea"/>
                <a:cs typeface="+mj-cs"/>
              </a:defRPr>
            </a:lvl1pPr>
          </a:lstStyle>
          <a:p>
            <a:pPr lvl="0"/>
            <a:r>
              <a:rPr lang="en-US" dirty="0"/>
              <a:t>”</a:t>
            </a:r>
          </a:p>
        </p:txBody>
      </p:sp>
    </p:spTree>
    <p:extLst>
      <p:ext uri="{BB962C8B-B14F-4D97-AF65-F5344CB8AC3E}">
        <p14:creationId xmlns:p14="http://schemas.microsoft.com/office/powerpoint/2010/main" val="153925513"/>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54954" y="3124201"/>
            <a:ext cx="8825660" cy="1653180"/>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4" y="4777381"/>
            <a:ext cx="8825659" cy="860400"/>
          </a:xfrm>
        </p:spPr>
        <p:txBody>
          <a:bodyPr anchor="t"/>
          <a:lstStyle>
            <a:lvl1pPr marL="0" indent="0" algn="l">
              <a:buNone/>
              <a:defRPr sz="2000" cap="none">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B09C6C-AE20-4A1E-A932-DD8F5A960B2B}" type="datetimeFigureOut">
              <a:rPr lang="en-US" smtClean="0"/>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05E7D-DE56-4467-B4CF-0E59EFCC8CF6}" type="slidenum">
              <a:rPr lang="en-US" smtClean="0"/>
              <a:t>‹#›</a:t>
            </a:fld>
            <a:endParaRPr lang="en-US"/>
          </a:p>
        </p:txBody>
      </p:sp>
    </p:spTree>
    <p:extLst>
      <p:ext uri="{BB962C8B-B14F-4D97-AF65-F5344CB8AC3E}">
        <p14:creationId xmlns:p14="http://schemas.microsoft.com/office/powerpoint/2010/main" val="242613428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32947" y="1981200"/>
            <a:ext cx="2946866"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6" name="Text Placeholder 3"/>
          <p:cNvSpPr>
            <a:spLocks noGrp="1"/>
          </p:cNvSpPr>
          <p:nvPr>
            <p:ph type="body" sz="half" idx="15"/>
          </p:nvPr>
        </p:nvSpPr>
        <p:spPr>
          <a:xfrm>
            <a:off x="652463" y="2667000"/>
            <a:ext cx="2927350"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3659" y="1981200"/>
            <a:ext cx="2936241"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19" name="Text Placeholder 3"/>
          <p:cNvSpPr>
            <a:spLocks noGrp="1"/>
          </p:cNvSpPr>
          <p:nvPr>
            <p:ph type="body" sz="half" idx="16"/>
          </p:nvPr>
        </p:nvSpPr>
        <p:spPr>
          <a:xfrm>
            <a:off x="3873106" y="2667000"/>
            <a:ext cx="2946794"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1981200"/>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0" name="Text Placeholder 3"/>
          <p:cNvSpPr>
            <a:spLocks noGrp="1"/>
          </p:cNvSpPr>
          <p:nvPr>
            <p:ph type="body" sz="half" idx="17"/>
          </p:nvPr>
        </p:nvSpPr>
        <p:spPr>
          <a:xfrm>
            <a:off x="7124700" y="2667000"/>
            <a:ext cx="2932113" cy="3589338"/>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7" name="Straight Connector 16"/>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0B09C6C-AE20-4A1E-A932-DD8F5A960B2B}" type="datetimeFigureOut">
              <a:rPr lang="en-US" smtClean="0"/>
              <a:t>12/14/2024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05E7D-DE56-4467-B4CF-0E59EFCC8CF6}" type="slidenum">
              <a:rPr lang="en-US" smtClean="0"/>
              <a:t>‹#›</a:t>
            </a:fld>
            <a:endParaRPr lang="en-US"/>
          </a:p>
        </p:txBody>
      </p:sp>
    </p:spTree>
    <p:extLst>
      <p:ext uri="{BB962C8B-B14F-4D97-AF65-F5344CB8AC3E}">
        <p14:creationId xmlns:p14="http://schemas.microsoft.com/office/powerpoint/2010/main" val="1150509697"/>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3 Pictur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sz="4200"/>
            </a:lvl1pPr>
          </a:lstStyle>
          <a:p>
            <a:r>
              <a:rPr lang="en-US"/>
              <a:t>Click to edit Master title style</a:t>
            </a:r>
            <a:endParaRPr lang="en-US" dirty="0"/>
          </a:p>
        </p:txBody>
      </p:sp>
      <p:sp>
        <p:nvSpPr>
          <p:cNvPr id="3" name="Text Placeholder 2"/>
          <p:cNvSpPr>
            <a:spLocks noGrp="1"/>
          </p:cNvSpPr>
          <p:nvPr>
            <p:ph type="body" idx="1"/>
          </p:nvPr>
        </p:nvSpPr>
        <p:spPr>
          <a:xfrm>
            <a:off x="652463" y="4250949"/>
            <a:ext cx="2940050"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29" name="Picture Placeholder 2"/>
          <p:cNvSpPr>
            <a:spLocks noGrp="1" noChangeAspect="1"/>
          </p:cNvSpPr>
          <p:nvPr>
            <p:ph type="pic" idx="15"/>
          </p:nvPr>
        </p:nvSpPr>
        <p:spPr>
          <a:xfrm>
            <a:off x="652463" y="2209800"/>
            <a:ext cx="2940050"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2" name="Text Placeholder 3"/>
          <p:cNvSpPr>
            <a:spLocks noGrp="1"/>
          </p:cNvSpPr>
          <p:nvPr>
            <p:ph type="body" sz="half" idx="18"/>
          </p:nvPr>
        </p:nvSpPr>
        <p:spPr>
          <a:xfrm>
            <a:off x="652463" y="4827211"/>
            <a:ext cx="2940050"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Text Placeholder 4"/>
          <p:cNvSpPr>
            <a:spLocks noGrp="1"/>
          </p:cNvSpPr>
          <p:nvPr>
            <p:ph type="body" sz="quarter" idx="3"/>
          </p:nvPr>
        </p:nvSpPr>
        <p:spPr>
          <a:xfrm>
            <a:off x="3889375" y="4250949"/>
            <a:ext cx="2930525"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0" name="Picture Placeholder 2"/>
          <p:cNvSpPr>
            <a:spLocks noGrp="1" noChangeAspect="1"/>
          </p:cNvSpPr>
          <p:nvPr>
            <p:ph type="pic" idx="21"/>
          </p:nvPr>
        </p:nvSpPr>
        <p:spPr>
          <a:xfrm>
            <a:off x="3889374" y="2209800"/>
            <a:ext cx="2930525"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3" name="Text Placeholder 3"/>
          <p:cNvSpPr>
            <a:spLocks noGrp="1"/>
          </p:cNvSpPr>
          <p:nvPr>
            <p:ph type="body" sz="half" idx="19"/>
          </p:nvPr>
        </p:nvSpPr>
        <p:spPr>
          <a:xfrm>
            <a:off x="3888022" y="4827210"/>
            <a:ext cx="2934406"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14" name="Text Placeholder 4"/>
          <p:cNvSpPr>
            <a:spLocks noGrp="1"/>
          </p:cNvSpPr>
          <p:nvPr>
            <p:ph type="body" sz="quarter" idx="13"/>
          </p:nvPr>
        </p:nvSpPr>
        <p:spPr>
          <a:xfrm>
            <a:off x="7124700" y="4250949"/>
            <a:ext cx="2932113"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31" name="Picture Placeholder 2"/>
          <p:cNvSpPr>
            <a:spLocks noGrp="1" noChangeAspect="1"/>
          </p:cNvSpPr>
          <p:nvPr>
            <p:ph type="pic" idx="22"/>
          </p:nvPr>
        </p:nvSpPr>
        <p:spPr>
          <a:xfrm>
            <a:off x="7124699" y="2209800"/>
            <a:ext cx="2932113" cy="1524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24" name="Text Placeholder 3"/>
          <p:cNvSpPr>
            <a:spLocks noGrp="1"/>
          </p:cNvSpPr>
          <p:nvPr>
            <p:ph type="body" sz="half" idx="20"/>
          </p:nvPr>
        </p:nvSpPr>
        <p:spPr>
          <a:xfrm>
            <a:off x="7124575" y="4827208"/>
            <a:ext cx="2935997" cy="659189"/>
          </a:xfrm>
        </p:spPr>
        <p:txBody>
          <a:bodyPr anchor="t">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cxnSp>
        <p:nvCxnSpPr>
          <p:cNvPr id="19" name="Straight Connector 18"/>
          <p:cNvCxnSpPr/>
          <p:nvPr/>
        </p:nvCxnSpPr>
        <p:spPr>
          <a:xfrm>
            <a:off x="3726142" y="2133600"/>
            <a:ext cx="0" cy="3962400"/>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a:off x="6962227" y="2133600"/>
            <a:ext cx="0" cy="3966882"/>
          </a:xfrm>
          <a:prstGeom prst="line">
            <a:avLst/>
          </a:prstGeom>
          <a:ln w="12700" cmpd="sng">
            <a:solidFill>
              <a:schemeClr val="bg2">
                <a:lumMod val="40000"/>
                <a:lumOff val="60000"/>
                <a:alpha val="40000"/>
              </a:schemeClr>
            </a:solidFill>
          </a:ln>
        </p:spPr>
        <p:style>
          <a:lnRef idx="2">
            <a:schemeClr val="accent1"/>
          </a:lnRef>
          <a:fillRef idx="0">
            <a:schemeClr val="accent1"/>
          </a:fillRef>
          <a:effectRef idx="1">
            <a:schemeClr val="accent1"/>
          </a:effectRef>
          <a:fontRef idx="minor">
            <a:schemeClr val="tx1"/>
          </a:fontRef>
        </p:style>
      </p:cxnSp>
      <p:sp>
        <p:nvSpPr>
          <p:cNvPr id="7" name="Date Placeholder 3"/>
          <p:cNvSpPr>
            <a:spLocks noGrp="1"/>
          </p:cNvSpPr>
          <p:nvPr>
            <p:ph type="dt" sz="half" idx="10"/>
          </p:nvPr>
        </p:nvSpPr>
        <p:spPr/>
        <p:txBody>
          <a:bodyPr/>
          <a:lstStyle/>
          <a:p>
            <a:fld id="{20B09C6C-AE20-4A1E-A932-DD8F5A960B2B}" type="datetimeFigureOut">
              <a:rPr lang="en-US" smtClean="0"/>
              <a:t>12/14/2024</a:t>
            </a:fld>
            <a:endParaRPr lang="en-US"/>
          </a:p>
        </p:txBody>
      </p:sp>
      <p:sp>
        <p:nvSpPr>
          <p:cNvPr id="4"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05E7D-DE56-4467-B4CF-0E59EFCC8CF6}" type="slidenum">
              <a:rPr lang="en-US" smtClean="0"/>
              <a:t>‹#›</a:t>
            </a:fld>
            <a:endParaRPr lang="en-US"/>
          </a:p>
        </p:txBody>
      </p:sp>
    </p:spTree>
    <p:extLst>
      <p:ext uri="{BB962C8B-B14F-4D97-AF65-F5344CB8AC3E}">
        <p14:creationId xmlns:p14="http://schemas.microsoft.com/office/powerpoint/2010/main" val="67836368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nchorCtr="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B09C6C-AE20-4A1E-A932-DD8F5A960B2B}" type="datetimeFigureOut">
              <a:rPr lang="en-US" smtClean="0"/>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05E7D-DE56-4467-B4CF-0E59EFCC8CF6}" type="slidenum">
              <a:rPr lang="en-US" smtClean="0"/>
              <a:t>‹#›</a:t>
            </a:fld>
            <a:endParaRPr lang="en-US"/>
          </a:p>
        </p:txBody>
      </p:sp>
    </p:spTree>
    <p:extLst>
      <p:ext uri="{BB962C8B-B14F-4D97-AF65-F5344CB8AC3E}">
        <p14:creationId xmlns:p14="http://schemas.microsoft.com/office/powerpoint/2010/main" val="326798529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304212" y="430213"/>
            <a:ext cx="1752601" cy="5826125"/>
          </a:xfrm>
        </p:spPr>
        <p:txBody>
          <a:bodyPr vert="eaVert" anchor="b" anchorCtr="0"/>
          <a:lstStyle/>
          <a:p>
            <a:r>
              <a:rPr lang="en-US"/>
              <a:t>Click to edit Master title style</a:t>
            </a:r>
            <a:endParaRPr lang="en-US" dirty="0"/>
          </a:p>
        </p:txBody>
      </p:sp>
      <p:sp>
        <p:nvSpPr>
          <p:cNvPr id="3" name="Vertical Text Placeholder 2"/>
          <p:cNvSpPr>
            <a:spLocks noGrp="1"/>
          </p:cNvSpPr>
          <p:nvPr>
            <p:ph type="body" orient="vert" idx="1"/>
          </p:nvPr>
        </p:nvSpPr>
        <p:spPr>
          <a:xfrm>
            <a:off x="652463" y="887414"/>
            <a:ext cx="7423149" cy="536892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20B09C6C-AE20-4A1E-A932-DD8F5A960B2B}" type="datetimeFigureOut">
              <a:rPr lang="en-US" smtClean="0"/>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05E7D-DE56-4467-B4CF-0E59EFCC8CF6}" type="slidenum">
              <a:rPr lang="en-US" smtClean="0"/>
              <a:t>‹#›</a:t>
            </a:fld>
            <a:endParaRPr lang="en-US"/>
          </a:p>
        </p:txBody>
      </p:sp>
    </p:spTree>
    <p:extLst>
      <p:ext uri="{BB962C8B-B14F-4D97-AF65-F5344CB8AC3E}">
        <p14:creationId xmlns:p14="http://schemas.microsoft.com/office/powerpoint/2010/main" val="22519928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3"/>
          <p:cNvSpPr>
            <a:spLocks noGrp="1"/>
          </p:cNvSpPr>
          <p:nvPr>
            <p:ph type="dt" sz="half" idx="10"/>
          </p:nvPr>
        </p:nvSpPr>
        <p:spPr/>
        <p:txBody>
          <a:bodyPr/>
          <a:lstStyle/>
          <a:p>
            <a:fld id="{20B09C6C-AE20-4A1E-A932-DD8F5A960B2B}" type="datetimeFigureOut">
              <a:rPr lang="en-US" smtClean="0"/>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05E7D-DE56-4467-B4CF-0E59EFCC8CF6}" type="slidenum">
              <a:rPr lang="en-US" smtClean="0"/>
              <a:t>‹#›</a:t>
            </a:fld>
            <a:endParaRPr lang="en-US"/>
          </a:p>
        </p:txBody>
      </p:sp>
    </p:spTree>
    <p:extLst>
      <p:ext uri="{BB962C8B-B14F-4D97-AF65-F5344CB8AC3E}">
        <p14:creationId xmlns:p14="http://schemas.microsoft.com/office/powerpoint/2010/main" val="2280880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154956" y="2861733"/>
            <a:ext cx="8825657" cy="1915647"/>
          </a:xfrm>
        </p:spPr>
        <p:txBody>
          <a:bodyPr anchor="b"/>
          <a:lstStyle>
            <a:lvl1pPr algn="l">
              <a:defRPr sz="4000" b="0" cap="none"/>
            </a:lvl1pPr>
          </a:lstStyle>
          <a:p>
            <a:r>
              <a:rPr lang="en-US"/>
              <a:t>Click to edit Master title style</a:t>
            </a:r>
            <a:endParaRPr lang="en-US" dirty="0"/>
          </a:p>
        </p:txBody>
      </p:sp>
      <p:sp>
        <p:nvSpPr>
          <p:cNvPr id="3" name="Text Placeholder 2"/>
          <p:cNvSpPr>
            <a:spLocks noGrp="1"/>
          </p:cNvSpPr>
          <p:nvPr>
            <p:ph type="body" idx="1"/>
          </p:nvPr>
        </p:nvSpPr>
        <p:spPr>
          <a:xfrm>
            <a:off x="1154955" y="4777381"/>
            <a:ext cx="8825658" cy="860400"/>
          </a:xfrm>
        </p:spPr>
        <p:txBody>
          <a:bodyPr anchor="t"/>
          <a:lstStyle>
            <a:lvl1pPr marL="0" indent="0" algn="l">
              <a:buNone/>
              <a:defRPr sz="2000" cap="all">
                <a:solidFill>
                  <a:schemeClr val="bg2">
                    <a:lumMod val="40000"/>
                    <a:lumOff val="6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20B09C6C-AE20-4A1E-A932-DD8F5A960B2B}" type="datetimeFigureOut">
              <a:rPr lang="en-US" smtClean="0"/>
              <a:t>12/14/2024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A305E7D-DE56-4467-B4CF-0E59EFCC8CF6}" type="slidenum">
              <a:rPr lang="en-US" smtClean="0"/>
              <a:t>‹#›</a:t>
            </a:fld>
            <a:endParaRPr lang="en-US"/>
          </a:p>
        </p:txBody>
      </p:sp>
    </p:spTree>
    <p:extLst>
      <p:ext uri="{BB962C8B-B14F-4D97-AF65-F5344CB8AC3E}">
        <p14:creationId xmlns:p14="http://schemas.microsoft.com/office/powerpoint/2010/main" val="2658619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03312" y="2060575"/>
            <a:ext cx="4396339" cy="4195763"/>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5654493" y="2056092"/>
            <a:ext cx="4396341" cy="4200245"/>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20B09C6C-AE20-4A1E-A932-DD8F5A960B2B}" type="datetimeFigureOut">
              <a:rPr lang="en-US" smtClean="0"/>
              <a:t>12/14/2024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305E7D-DE56-4467-B4CF-0E59EFCC8CF6}" type="slidenum">
              <a:rPr lang="en-US" smtClean="0"/>
              <a:t>‹#›</a:t>
            </a:fld>
            <a:endParaRPr lang="en-US"/>
          </a:p>
        </p:txBody>
      </p:sp>
    </p:spTree>
    <p:extLst>
      <p:ext uri="{BB962C8B-B14F-4D97-AF65-F5344CB8AC3E}">
        <p14:creationId xmlns:p14="http://schemas.microsoft.com/office/powerpoint/2010/main" val="8165110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103313" y="1905000"/>
            <a:ext cx="4396338"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03312"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654495" y="1905000"/>
            <a:ext cx="4396339" cy="576262"/>
          </a:xfrm>
        </p:spPr>
        <p:txBody>
          <a:bodyPr anchor="b">
            <a:noAutofit/>
          </a:bodyPr>
          <a:lstStyle>
            <a:lvl1pPr marL="0" indent="0">
              <a:buNone/>
              <a:defRPr sz="2400" b="0">
                <a:solidFill>
                  <a:schemeClr val="bg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5654495" y="2514600"/>
            <a:ext cx="4396339" cy="3741738"/>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20B09C6C-AE20-4A1E-A932-DD8F5A960B2B}" type="datetimeFigureOut">
              <a:rPr lang="en-US" smtClean="0"/>
              <a:t>12/14/2024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A305E7D-DE56-4467-B4CF-0E59EFCC8CF6}" type="slidenum">
              <a:rPr lang="en-US" smtClean="0"/>
              <a:t>‹#›</a:t>
            </a:fld>
            <a:endParaRPr lang="en-US"/>
          </a:p>
        </p:txBody>
      </p:sp>
    </p:spTree>
    <p:extLst>
      <p:ext uri="{BB962C8B-B14F-4D97-AF65-F5344CB8AC3E}">
        <p14:creationId xmlns:p14="http://schemas.microsoft.com/office/powerpoint/2010/main" val="19846582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7" name="Date Placeholder 2"/>
          <p:cNvSpPr>
            <a:spLocks noGrp="1"/>
          </p:cNvSpPr>
          <p:nvPr>
            <p:ph type="dt" sz="half" idx="10"/>
          </p:nvPr>
        </p:nvSpPr>
        <p:spPr/>
        <p:txBody>
          <a:bodyPr/>
          <a:lstStyle/>
          <a:p>
            <a:fld id="{20B09C6C-AE20-4A1E-A932-DD8F5A960B2B}" type="datetimeFigureOut">
              <a:rPr lang="en-US" smtClean="0"/>
              <a:t>12/14/2024</a:t>
            </a:fld>
            <a:endParaRPr lang="en-US"/>
          </a:p>
        </p:txBody>
      </p:sp>
      <p:sp>
        <p:nvSpPr>
          <p:cNvPr id="5" name="Footer Placeholder 3"/>
          <p:cNvSpPr>
            <a:spLocks noGrp="1"/>
          </p:cNvSpPr>
          <p:nvPr>
            <p:ph type="ftr" sz="quarter" idx="11"/>
          </p:nvPr>
        </p:nvSpPr>
        <p:spPr/>
        <p:txBody>
          <a:bodyPr/>
          <a:lstStyle/>
          <a:p>
            <a:endParaRPr lang="en-US"/>
          </a:p>
        </p:txBody>
      </p:sp>
      <p:sp>
        <p:nvSpPr>
          <p:cNvPr id="6" name="Slide Number Placeholder 4"/>
          <p:cNvSpPr>
            <a:spLocks noGrp="1"/>
          </p:cNvSpPr>
          <p:nvPr>
            <p:ph type="sldNum" sz="quarter" idx="12"/>
          </p:nvPr>
        </p:nvSpPr>
        <p:spPr/>
        <p:txBody>
          <a:bodyPr/>
          <a:lstStyle/>
          <a:p>
            <a:fld id="{5A305E7D-DE56-4467-B4CF-0E59EFCC8CF6}" type="slidenum">
              <a:rPr lang="en-US" smtClean="0"/>
              <a:t>‹#›</a:t>
            </a:fld>
            <a:endParaRPr lang="en-US"/>
          </a:p>
        </p:txBody>
      </p:sp>
    </p:spTree>
    <p:extLst>
      <p:ext uri="{BB962C8B-B14F-4D97-AF65-F5344CB8AC3E}">
        <p14:creationId xmlns:p14="http://schemas.microsoft.com/office/powerpoint/2010/main" val="74729271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7" name="Date Placeholder 1"/>
          <p:cNvSpPr>
            <a:spLocks noGrp="1"/>
          </p:cNvSpPr>
          <p:nvPr>
            <p:ph type="dt" sz="half" idx="10"/>
          </p:nvPr>
        </p:nvSpPr>
        <p:spPr/>
        <p:txBody>
          <a:bodyPr/>
          <a:lstStyle/>
          <a:p>
            <a:fld id="{20B09C6C-AE20-4A1E-A932-DD8F5A960B2B}" type="datetimeFigureOut">
              <a:rPr lang="en-US" smtClean="0"/>
              <a:t>12/14/2024</a:t>
            </a:fld>
            <a:endParaRPr lang="en-US"/>
          </a:p>
        </p:txBody>
      </p:sp>
      <p:sp>
        <p:nvSpPr>
          <p:cNvPr id="5" name="Footer Placeholder 2"/>
          <p:cNvSpPr>
            <a:spLocks noGrp="1"/>
          </p:cNvSpPr>
          <p:nvPr>
            <p:ph type="ftr" sz="quarter" idx="11"/>
          </p:nvPr>
        </p:nvSpPr>
        <p:spPr/>
        <p:txBody>
          <a:bodyPr/>
          <a:lstStyle/>
          <a:p>
            <a:endParaRPr lang="en-US"/>
          </a:p>
        </p:txBody>
      </p:sp>
      <p:sp>
        <p:nvSpPr>
          <p:cNvPr id="6" name="Slide Number Placeholder 3"/>
          <p:cNvSpPr>
            <a:spLocks noGrp="1"/>
          </p:cNvSpPr>
          <p:nvPr>
            <p:ph type="sldNum" sz="quarter" idx="12"/>
          </p:nvPr>
        </p:nvSpPr>
        <p:spPr/>
        <p:txBody>
          <a:bodyPr/>
          <a:lstStyle/>
          <a:p>
            <a:fld id="{5A305E7D-DE56-4467-B4CF-0E59EFCC8CF6}" type="slidenum">
              <a:rPr lang="en-US" smtClean="0"/>
              <a:t>‹#›</a:t>
            </a:fld>
            <a:endParaRPr lang="en-US"/>
          </a:p>
        </p:txBody>
      </p:sp>
    </p:spTree>
    <p:extLst>
      <p:ext uri="{BB962C8B-B14F-4D97-AF65-F5344CB8AC3E}">
        <p14:creationId xmlns:p14="http://schemas.microsoft.com/office/powerpoint/2010/main" val="60900457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4953" y="1447800"/>
            <a:ext cx="3401064" cy="1447800"/>
          </a:xfrm>
        </p:spPr>
        <p:txBody>
          <a:bodyPr anchor="b"/>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4784616" y="1447800"/>
            <a:ext cx="5195997" cy="45720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54953" y="3129280"/>
            <a:ext cx="3401063" cy="2895599"/>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7" name="Date Placeholder 4"/>
          <p:cNvSpPr>
            <a:spLocks noGrp="1"/>
          </p:cNvSpPr>
          <p:nvPr>
            <p:ph type="dt" sz="half" idx="10"/>
          </p:nvPr>
        </p:nvSpPr>
        <p:spPr/>
        <p:txBody>
          <a:bodyPr/>
          <a:lstStyle/>
          <a:p>
            <a:fld id="{20B09C6C-AE20-4A1E-A932-DD8F5A960B2B}" type="datetimeFigureOut">
              <a:rPr lang="en-US" smtClean="0"/>
              <a:t>12/14/2024</a:t>
            </a:fld>
            <a:endParaRPr lang="en-US"/>
          </a:p>
        </p:txBody>
      </p:sp>
      <p:sp>
        <p:nvSpPr>
          <p:cNvPr id="5" name="Footer Placeholder 5"/>
          <p:cNvSpPr>
            <a:spLocks noGrp="1"/>
          </p:cNvSpPr>
          <p:nvPr>
            <p:ph type="ftr" sz="quarter" idx="11"/>
          </p:nvPr>
        </p:nvSpPr>
        <p:spPr/>
        <p:txBody>
          <a:bodyPr/>
          <a:lstStyle/>
          <a:p>
            <a:endParaRPr lang="en-US"/>
          </a:p>
        </p:txBody>
      </p:sp>
      <p:sp>
        <p:nvSpPr>
          <p:cNvPr id="6" name="Slide Number Placeholder 6"/>
          <p:cNvSpPr>
            <a:spLocks noGrp="1"/>
          </p:cNvSpPr>
          <p:nvPr>
            <p:ph type="sldNum" sz="quarter" idx="12"/>
          </p:nvPr>
        </p:nvSpPr>
        <p:spPr/>
        <p:txBody>
          <a:bodyPr/>
          <a:lstStyle/>
          <a:p>
            <a:fld id="{5A305E7D-DE56-4467-B4CF-0E59EFCC8CF6}" type="slidenum">
              <a:rPr lang="en-US" smtClean="0"/>
              <a:t>‹#›</a:t>
            </a:fld>
            <a:endParaRPr lang="en-US"/>
          </a:p>
        </p:txBody>
      </p:sp>
    </p:spTree>
    <p:extLst>
      <p:ext uri="{BB962C8B-B14F-4D97-AF65-F5344CB8AC3E}">
        <p14:creationId xmlns:p14="http://schemas.microsoft.com/office/powerpoint/2010/main" val="16338177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53907" y="1854192"/>
            <a:ext cx="5092906" cy="1574808"/>
          </a:xfrm>
        </p:spPr>
        <p:txBody>
          <a:bodyPr anchor="b">
            <a:normAutofit/>
          </a:bodyPr>
          <a:lstStyle>
            <a:lvl1pPr algn="l">
              <a:defRPr sz="36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6949546" y="1143000"/>
            <a:ext cx="3200400" cy="4572000"/>
          </a:xfrm>
          <a:prstGeom prst="roundRect">
            <a:avLst>
              <a:gd name="adj" fmla="val 1858"/>
            </a:avLst>
          </a:prstGeom>
          <a:effectLst>
            <a:outerShdw blurRad="50800" dist="50800" dir="5400000" algn="tl" rotWithShape="0">
              <a:srgbClr val="000000">
                <a:alpha val="43000"/>
              </a:srgbClr>
            </a:out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54954" y="3657600"/>
            <a:ext cx="5084979" cy="1371600"/>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20B09C6C-AE20-4A1E-A932-DD8F5A960B2B}" type="datetimeFigureOut">
              <a:rPr lang="en-US" smtClean="0"/>
              <a:t>12/14/2024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A305E7D-DE56-4467-B4CF-0E59EFCC8CF6}" type="slidenum">
              <a:rPr lang="en-US" smtClean="0"/>
              <a:t>‹#›</a:t>
            </a:fld>
            <a:endParaRPr lang="en-US"/>
          </a:p>
        </p:txBody>
      </p:sp>
    </p:spTree>
    <p:extLst>
      <p:ext uri="{BB962C8B-B14F-4D97-AF65-F5344CB8AC3E}">
        <p14:creationId xmlns:p14="http://schemas.microsoft.com/office/powerpoint/2010/main" val="67918065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21" Type="http://schemas.openxmlformats.org/officeDocument/2006/relationships/image" Target="../media/image4.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5.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19">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7" name="Picture 6"/>
          <p:cNvPicPr>
            <a:picLocks noChangeAspect="1"/>
          </p:cNvPicPr>
          <p:nvPr/>
        </p:nvPicPr>
        <p:blipFill rotWithShape="1">
          <a:blip r:embed="rId20">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6" name="Oval 15"/>
          <p:cNvSpPr/>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sp>
      <p:pic>
        <p:nvPicPr>
          <p:cNvPr id="9" name="Picture 8"/>
          <p:cNvPicPr>
            <a:picLocks noChangeAspect="1"/>
          </p:cNvPicPr>
          <p:nvPr/>
        </p:nvPicPr>
        <p:blipFill rotWithShape="1">
          <a:blip r:embed="rId21">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0" name="Picture 9"/>
          <p:cNvPicPr>
            <a:picLocks noChangeAspect="1"/>
          </p:cNvPicPr>
          <p:nvPr/>
        </p:nvPicPr>
        <p:blipFill rotWithShape="1">
          <a:blip r:embed="rId22">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14" name="Rectangle 13"/>
          <p:cNvSpPr/>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646111" y="452718"/>
            <a:ext cx="9404723" cy="1400530"/>
          </a:xfrm>
          <a:prstGeom prst="rect">
            <a:avLst/>
          </a:prstGeom>
        </p:spPr>
        <p:txBody>
          <a:bodyPr vert="horz" lIns="91440" tIns="45720" rIns="91440" bIns="45720" rtlCol="0" anchor="t">
            <a:noAutofit/>
          </a:bodyPr>
          <a:lstStyle/>
          <a:p>
            <a:r>
              <a:rPr lang="en-US"/>
              <a:t>Click to edit Master title style</a:t>
            </a:r>
            <a:endParaRPr lang="en-US" dirty="0"/>
          </a:p>
        </p:txBody>
      </p:sp>
      <p:sp>
        <p:nvSpPr>
          <p:cNvPr id="3" name="Text Placeholder 2"/>
          <p:cNvSpPr>
            <a:spLocks noGrp="1"/>
          </p:cNvSpPr>
          <p:nvPr>
            <p:ph type="body" idx="1"/>
          </p:nvPr>
        </p:nvSpPr>
        <p:spPr>
          <a:xfrm>
            <a:off x="1103312" y="2052918"/>
            <a:ext cx="8946541" cy="4195481"/>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rot="5400000">
            <a:off x="10155639" y="1790701"/>
            <a:ext cx="990599" cy="304799"/>
          </a:xfrm>
          <a:prstGeom prst="rect">
            <a:avLst/>
          </a:prstGeom>
        </p:spPr>
        <p:txBody>
          <a:bodyPr vert="horz" lIns="91440" tIns="45720" rIns="91440" bIns="45720" rtlCol="0" anchor="t"/>
          <a:lstStyle>
            <a:lvl1pPr algn="l">
              <a:defRPr sz="1100" b="0" i="0">
                <a:solidFill>
                  <a:schemeClr val="tx1">
                    <a:tint val="75000"/>
                    <a:alpha val="60000"/>
                  </a:schemeClr>
                </a:solidFill>
              </a:defRPr>
            </a:lvl1pPr>
          </a:lstStyle>
          <a:p>
            <a:fld id="{20B09C6C-AE20-4A1E-A932-DD8F5A960B2B}" type="datetimeFigureOut">
              <a:rPr lang="en-US" smtClean="0"/>
              <a:t>12/14/2024</a:t>
            </a:fld>
            <a:endParaRPr lang="en-US"/>
          </a:p>
        </p:txBody>
      </p:sp>
      <p:sp>
        <p:nvSpPr>
          <p:cNvPr id="5" name="Footer Placeholder 4"/>
          <p:cNvSpPr>
            <a:spLocks noGrp="1"/>
          </p:cNvSpPr>
          <p:nvPr>
            <p:ph type="ftr" sz="quarter" idx="3"/>
          </p:nvPr>
        </p:nvSpPr>
        <p:spPr>
          <a:xfrm rot="5400000">
            <a:off x="8951573" y="3225297"/>
            <a:ext cx="3859795" cy="304801"/>
          </a:xfrm>
          <a:prstGeom prst="rect">
            <a:avLst/>
          </a:prstGeom>
        </p:spPr>
        <p:txBody>
          <a:bodyPr vert="horz" lIns="91440" tIns="45720" rIns="91440" bIns="45720" rtlCol="0" anchor="b"/>
          <a:lstStyle>
            <a:lvl1pPr algn="l">
              <a:defRPr sz="1100" b="0" i="0">
                <a:solidFill>
                  <a:schemeClr val="tx1">
                    <a:tint val="75000"/>
                    <a:alpha val="60000"/>
                  </a:schemeClr>
                </a:solidFill>
              </a:defRPr>
            </a:lvl1pPr>
          </a:lstStyle>
          <a:p>
            <a:endParaRPr lang="en-US"/>
          </a:p>
        </p:txBody>
      </p:sp>
      <p:sp>
        <p:nvSpPr>
          <p:cNvPr id="6" name="Slide Number Placeholder 5"/>
          <p:cNvSpPr>
            <a:spLocks noGrp="1"/>
          </p:cNvSpPr>
          <p:nvPr>
            <p:ph type="sldNum" sz="quarter" idx="4"/>
          </p:nvPr>
        </p:nvSpPr>
        <p:spPr>
          <a:xfrm>
            <a:off x="10352540" y="295729"/>
            <a:ext cx="838199" cy="767687"/>
          </a:xfrm>
          <a:prstGeom prst="rect">
            <a:avLst/>
          </a:prstGeom>
        </p:spPr>
        <p:txBody>
          <a:bodyPr vert="horz" lIns="91440" tIns="45720" rIns="91440" bIns="45720" rtlCol="0" anchor="b"/>
          <a:lstStyle>
            <a:lvl1pPr algn="ctr">
              <a:defRPr sz="2800" b="0" i="0">
                <a:solidFill>
                  <a:schemeClr val="tx1">
                    <a:tint val="75000"/>
                  </a:schemeClr>
                </a:solidFill>
              </a:defRPr>
            </a:lvl1pPr>
          </a:lstStyle>
          <a:p>
            <a:fld id="{5A305E7D-DE56-4467-B4CF-0E59EFCC8CF6}" type="slidenum">
              <a:rPr lang="en-US" smtClean="0"/>
              <a:t>‹#›</a:t>
            </a:fld>
            <a:endParaRPr lang="en-US"/>
          </a:p>
        </p:txBody>
      </p:sp>
    </p:spTree>
    <p:extLst>
      <p:ext uri="{BB962C8B-B14F-4D97-AF65-F5344CB8AC3E}">
        <p14:creationId xmlns:p14="http://schemas.microsoft.com/office/powerpoint/2010/main" val="2705947496"/>
      </p:ext>
    </p:extLst>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 id="2147483677" r:id="rId17"/>
  </p:sldLayoutIdLst>
  <p:txStyles>
    <p:titleStyle>
      <a:lvl1pPr algn="l" defTabSz="457200" rtl="0" eaLnBrk="1" latinLnBrk="0" hangingPunct="1">
        <a:spcBef>
          <a:spcPct val="0"/>
        </a:spcBef>
        <a:buNone/>
        <a:defRPr sz="4200" b="0" i="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2000" b="0" i="0" kern="1200">
          <a:solidFill>
            <a:schemeClr val="tx1"/>
          </a:solidFill>
          <a:latin typeface="+mj-lt"/>
          <a:ea typeface="+mj-ea"/>
          <a:cs typeface="+mj-cs"/>
        </a:defRPr>
      </a:lvl1pPr>
      <a:lvl2pPr marL="742950" indent="-28575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800" b="0" i="0" kern="1200">
          <a:solidFill>
            <a:schemeClr val="tx1"/>
          </a:solidFill>
          <a:latin typeface="+mj-lt"/>
          <a:ea typeface="+mj-ea"/>
          <a:cs typeface="+mj-cs"/>
        </a:defRPr>
      </a:lvl2pPr>
      <a:lvl3pPr marL="1143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600" b="0" i="0" kern="1200">
          <a:solidFill>
            <a:schemeClr val="tx1"/>
          </a:solidFill>
          <a:latin typeface="+mj-lt"/>
          <a:ea typeface="+mj-ea"/>
          <a:cs typeface="+mj-cs"/>
        </a:defRPr>
      </a:lvl3pPr>
      <a:lvl4pPr marL="1600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4pPr>
      <a:lvl5pPr marL="20574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5pPr>
      <a:lvl6pPr marL="2506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6pPr>
      <a:lvl7pPr marL="29718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7pPr>
      <a:lvl8pPr marL="34290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8pPr>
      <a:lvl9pPr marL="3886200" indent="-228600" algn="l" defTabSz="457200" rtl="0" eaLnBrk="1" latinLnBrk="0" hangingPunct="1">
        <a:spcBef>
          <a:spcPts val="1000"/>
        </a:spcBef>
        <a:spcAft>
          <a:spcPts val="0"/>
        </a:spcAft>
        <a:buClr>
          <a:schemeClr val="bg2">
            <a:lumMod val="40000"/>
            <a:lumOff val="60000"/>
          </a:schemeClr>
        </a:buClr>
        <a:buSzPct val="80000"/>
        <a:buFont typeface="Wingdings 3" charset="2"/>
        <a:buChar char=""/>
        <a:defRPr sz="1400" b="0" i="0" kern="1200">
          <a:solidFill>
            <a:schemeClr val="tx1"/>
          </a:solidFill>
          <a:latin typeface="+mj-lt"/>
          <a:ea typeface="+mj-ea"/>
          <a:cs typeface="+mj-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21.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jpe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6.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image" Target="../media/image28.png"/></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1.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44.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image" Target="../media/image30.pn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png"/><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D50FF3-8DEB-4B92-BE15-B758ABB4D228}"/>
              </a:ext>
            </a:extLst>
          </p:cNvPr>
          <p:cNvSpPr>
            <a:spLocks noGrp="1"/>
          </p:cNvSpPr>
          <p:nvPr>
            <p:ph type="ctrTitle"/>
          </p:nvPr>
        </p:nvSpPr>
        <p:spPr/>
        <p:txBody>
          <a:bodyPr/>
          <a:lstStyle/>
          <a:p>
            <a:r>
              <a:rPr lang="en-US" sz="4800" dirty="0"/>
              <a:t>2025 AMA CPT Changes</a:t>
            </a:r>
            <a:br>
              <a:rPr lang="en-US" sz="7200" dirty="0">
                <a:latin typeface="Calibri" panose="020F0502020204030204" pitchFamily="34" charset="0"/>
              </a:rPr>
            </a:br>
            <a:endParaRPr lang="en-US" dirty="0"/>
          </a:p>
        </p:txBody>
      </p:sp>
      <p:sp>
        <p:nvSpPr>
          <p:cNvPr id="3" name="Subtitle 2">
            <a:extLst>
              <a:ext uri="{FF2B5EF4-FFF2-40B4-BE49-F238E27FC236}">
                <a16:creationId xmlns:a16="http://schemas.microsoft.com/office/drawing/2014/main" id="{A246B9E4-99F3-4DED-A1B4-FB2B753B8566}"/>
              </a:ext>
            </a:extLst>
          </p:cNvPr>
          <p:cNvSpPr>
            <a:spLocks noGrp="1"/>
          </p:cNvSpPr>
          <p:nvPr>
            <p:ph type="subTitle" idx="1"/>
          </p:nvPr>
        </p:nvSpPr>
        <p:spPr/>
        <p:txBody>
          <a:bodyPr/>
          <a:lstStyle/>
          <a:p>
            <a:r>
              <a:rPr lang="en-US" dirty="0"/>
              <a:t>Kristi Plotz, CPC, CPCO, CPCO-i</a:t>
            </a:r>
          </a:p>
        </p:txBody>
      </p:sp>
    </p:spTree>
    <p:extLst>
      <p:ext uri="{BB962C8B-B14F-4D97-AF65-F5344CB8AC3E}">
        <p14:creationId xmlns:p14="http://schemas.microsoft.com/office/powerpoint/2010/main" val="87501689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3C192C5-3C5B-4078-901B-83E7A5B44077}"/>
              </a:ext>
            </a:extLst>
          </p:cNvPr>
          <p:cNvSpPr>
            <a:spLocks noGrp="1"/>
          </p:cNvSpPr>
          <p:nvPr>
            <p:ph type="title"/>
          </p:nvPr>
        </p:nvSpPr>
        <p:spPr/>
        <p:txBody>
          <a:bodyPr/>
          <a:lstStyle/>
          <a:p>
            <a:r>
              <a:rPr lang="en-US" dirty="0"/>
              <a:t>Pathology - Additions</a:t>
            </a:r>
          </a:p>
        </p:txBody>
      </p:sp>
      <p:sp>
        <p:nvSpPr>
          <p:cNvPr id="3" name="Content Placeholder 2">
            <a:extLst>
              <a:ext uri="{FF2B5EF4-FFF2-40B4-BE49-F238E27FC236}">
                <a16:creationId xmlns:a16="http://schemas.microsoft.com/office/drawing/2014/main" id="{8147CA81-8561-4025-85C4-BCFB01C00354}"/>
              </a:ext>
            </a:extLst>
          </p:cNvPr>
          <p:cNvSpPr>
            <a:spLocks noGrp="1"/>
          </p:cNvSpPr>
          <p:nvPr>
            <p:ph idx="1"/>
          </p:nvPr>
        </p:nvSpPr>
        <p:spPr>
          <a:xfrm>
            <a:off x="1103312" y="1282890"/>
            <a:ext cx="8946541" cy="4965509"/>
          </a:xfrm>
        </p:spPr>
        <p:txBody>
          <a:bodyPr>
            <a:normAutofit/>
          </a:bodyPr>
          <a:lstStyle/>
          <a:p>
            <a:r>
              <a:rPr lang="en-US" dirty="0"/>
              <a:t>Appendix O – 0020M Oncology (CNS) analysis of 30000 DNA methylation utilizing DNA extracted from tumor tissue</a:t>
            </a:r>
          </a:p>
          <a:p>
            <a:r>
              <a:rPr lang="en-US" dirty="0"/>
              <a:t>81515 – Infectious disease, bacterial vaginosis and vaginitis, real time PCR amplification </a:t>
            </a:r>
          </a:p>
          <a:p>
            <a:pPr lvl="1"/>
            <a:r>
              <a:rPr lang="en-US" dirty="0"/>
              <a:t>This is for the Cepheid BV test, previously reported 0352U. 0352U is now deleted</a:t>
            </a:r>
          </a:p>
          <a:p>
            <a:r>
              <a:rPr lang="en-US" dirty="0"/>
              <a:t>81558 – Transplant medicine (allograft rejection, kidney), mRNA gene expression profiling by qPCR of 139 genes utilizing whole blood </a:t>
            </a:r>
          </a:p>
          <a:p>
            <a:r>
              <a:rPr lang="en-US" dirty="0"/>
              <a:t>82233 – 82234 – Beta amyloid; 1-40 and 1-42</a:t>
            </a:r>
          </a:p>
          <a:p>
            <a:pPr lvl="1"/>
            <a:r>
              <a:rPr lang="en-US" dirty="0"/>
              <a:t>Parentheticals under 82150 and 86008 for use of these codes</a:t>
            </a:r>
          </a:p>
          <a:p>
            <a:r>
              <a:rPr lang="en-US" dirty="0"/>
              <a:t>83884 – Neurofilament light chain (</a:t>
            </a:r>
            <a:r>
              <a:rPr lang="en-US" dirty="0" err="1"/>
              <a:t>NfL</a:t>
            </a:r>
            <a:r>
              <a:rPr lang="en-US" dirty="0"/>
              <a:t>)</a:t>
            </a:r>
          </a:p>
          <a:p>
            <a:pPr lvl="1"/>
            <a:r>
              <a:rPr lang="en-US" dirty="0"/>
              <a:t>Ex: Patient with an established diagnosis of MS, test that measures the amount of a protein in the blood that indicates nerve cell damage</a:t>
            </a:r>
            <a:r>
              <a:rPr lang="en-US" b="0" i="0" dirty="0">
                <a:solidFill>
                  <a:srgbClr val="001D35"/>
                </a:solidFill>
                <a:effectLst/>
                <a:latin typeface="Google Sans"/>
              </a:rPr>
              <a:t>.</a:t>
            </a:r>
            <a:endParaRPr lang="en-US" dirty="0"/>
          </a:p>
        </p:txBody>
      </p:sp>
    </p:spTree>
    <p:extLst>
      <p:ext uri="{BB962C8B-B14F-4D97-AF65-F5344CB8AC3E}">
        <p14:creationId xmlns:p14="http://schemas.microsoft.com/office/powerpoint/2010/main" val="307385149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03739F4-05C1-4D5B-E9A9-F7C1C5B294B3}"/>
              </a:ext>
            </a:extLst>
          </p:cNvPr>
          <p:cNvSpPr>
            <a:spLocks noGrp="1"/>
          </p:cNvSpPr>
          <p:nvPr>
            <p:ph type="title"/>
          </p:nvPr>
        </p:nvSpPr>
        <p:spPr/>
        <p:txBody>
          <a:bodyPr/>
          <a:lstStyle/>
          <a:p>
            <a:r>
              <a:rPr lang="en-US" dirty="0"/>
              <a:t>Pathology - Additions</a:t>
            </a:r>
          </a:p>
        </p:txBody>
      </p:sp>
      <p:sp>
        <p:nvSpPr>
          <p:cNvPr id="3" name="Content Placeholder 2">
            <a:extLst>
              <a:ext uri="{FF2B5EF4-FFF2-40B4-BE49-F238E27FC236}">
                <a16:creationId xmlns:a16="http://schemas.microsoft.com/office/drawing/2014/main" id="{318A60CC-F5D9-AEEA-14F2-3D85AAF45E54}"/>
              </a:ext>
            </a:extLst>
          </p:cNvPr>
          <p:cNvSpPr>
            <a:spLocks noGrp="1"/>
          </p:cNvSpPr>
          <p:nvPr>
            <p:ph idx="1"/>
          </p:nvPr>
        </p:nvSpPr>
        <p:spPr>
          <a:xfrm>
            <a:off x="1103312" y="1241946"/>
            <a:ext cx="8946541" cy="5006453"/>
          </a:xfrm>
        </p:spPr>
        <p:txBody>
          <a:bodyPr>
            <a:normAutofit lnSpcReduction="10000"/>
          </a:bodyPr>
          <a:lstStyle/>
          <a:p>
            <a:r>
              <a:rPr lang="en-US" dirty="0"/>
              <a:t>84393 – 84394 – Tau, phosphorylated or total</a:t>
            </a:r>
          </a:p>
          <a:p>
            <a:pPr lvl="1"/>
            <a:r>
              <a:rPr lang="en-US" dirty="0"/>
              <a:t>Ex: Neurological evaluation of gradual cognitive decline looking at the Tau protein an indication of Alzheimer's</a:t>
            </a:r>
          </a:p>
          <a:p>
            <a:r>
              <a:rPr lang="en-US" dirty="0"/>
              <a:t>86581 – Streptococcus pneumoniae antibody (</a:t>
            </a:r>
            <a:r>
              <a:rPr lang="en-US" dirty="0" err="1"/>
              <a:t>igG</a:t>
            </a:r>
            <a:r>
              <a:rPr lang="en-US" dirty="0"/>
              <a:t>), serotypes, multiplex immunoassay, quantitative</a:t>
            </a:r>
          </a:p>
          <a:p>
            <a:pPr lvl="1"/>
            <a:r>
              <a:rPr lang="en-US" dirty="0"/>
              <a:t>Ex: Looking for immunodeficiency in a patient with recurrent infections and previous vaccination</a:t>
            </a:r>
          </a:p>
          <a:p>
            <a:r>
              <a:rPr lang="en-US" dirty="0"/>
              <a:t>87594 – Pneumocystis </a:t>
            </a:r>
            <a:r>
              <a:rPr lang="en-US" dirty="0" err="1"/>
              <a:t>jirovecii</a:t>
            </a:r>
            <a:r>
              <a:rPr lang="en-US" dirty="0"/>
              <a:t>, amplified probe techniques </a:t>
            </a:r>
          </a:p>
          <a:p>
            <a:pPr lvl="1"/>
            <a:r>
              <a:rPr lang="en-US" dirty="0"/>
              <a:t>Ex: testing the patient’s bronchoalveolar lavage specimen</a:t>
            </a:r>
          </a:p>
          <a:p>
            <a:r>
              <a:rPr lang="en-US" dirty="0"/>
              <a:t>87513 – H. pylori, clarithromycin resistance </a:t>
            </a:r>
          </a:p>
          <a:p>
            <a:r>
              <a:rPr lang="en-US" dirty="0"/>
              <a:t>87564 – Mycobacterium tuberculosis, rifampin resistance</a:t>
            </a:r>
          </a:p>
          <a:p>
            <a:r>
              <a:rPr lang="en-US" dirty="0"/>
              <a:t>87626 – HPV, types 16 and 18 only, includes type 45 if performed</a:t>
            </a:r>
          </a:p>
          <a:p>
            <a:pPr lvl="1"/>
            <a:r>
              <a:rPr lang="en-US" dirty="0"/>
              <a:t>87624 – added “pooled result” to the code description </a:t>
            </a:r>
          </a:p>
        </p:txBody>
      </p:sp>
    </p:spTree>
    <p:extLst>
      <p:ext uri="{BB962C8B-B14F-4D97-AF65-F5344CB8AC3E}">
        <p14:creationId xmlns:p14="http://schemas.microsoft.com/office/powerpoint/2010/main" val="213749666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CC36AB-53AC-20A0-9E00-32F44141184C}"/>
              </a:ext>
            </a:extLst>
          </p:cNvPr>
          <p:cNvSpPr>
            <a:spLocks noGrp="1"/>
          </p:cNvSpPr>
          <p:nvPr>
            <p:ph type="title"/>
          </p:nvPr>
        </p:nvSpPr>
        <p:spPr>
          <a:xfrm>
            <a:off x="646111" y="452718"/>
            <a:ext cx="9404723" cy="1007592"/>
          </a:xfrm>
        </p:spPr>
        <p:txBody>
          <a:bodyPr/>
          <a:lstStyle/>
          <a:p>
            <a:r>
              <a:rPr lang="en-US" dirty="0"/>
              <a:t>Pathology – CAR-T Therapy</a:t>
            </a:r>
          </a:p>
        </p:txBody>
      </p:sp>
      <p:sp>
        <p:nvSpPr>
          <p:cNvPr id="3" name="Content Placeholder 2">
            <a:extLst>
              <a:ext uri="{FF2B5EF4-FFF2-40B4-BE49-F238E27FC236}">
                <a16:creationId xmlns:a16="http://schemas.microsoft.com/office/drawing/2014/main" id="{0F7622C2-16F7-3DA6-76AD-6E500BAE7D28}"/>
              </a:ext>
            </a:extLst>
          </p:cNvPr>
          <p:cNvSpPr>
            <a:spLocks noGrp="1"/>
          </p:cNvSpPr>
          <p:nvPr>
            <p:ph idx="1"/>
          </p:nvPr>
        </p:nvSpPr>
        <p:spPr>
          <a:xfrm>
            <a:off x="1103312" y="1364776"/>
            <a:ext cx="8946541" cy="4883623"/>
          </a:xfrm>
        </p:spPr>
        <p:txBody>
          <a:bodyPr/>
          <a:lstStyle/>
          <a:p>
            <a:r>
              <a:rPr lang="en-US" dirty="0"/>
              <a:t>Guideline changes in the Hemic and Lymphatic Systems 38100 – 38999</a:t>
            </a:r>
          </a:p>
          <a:p>
            <a:pPr lvl="1"/>
            <a:r>
              <a:rPr lang="en-US" dirty="0"/>
              <a:t>Addresses new codes and Chimeric antigen receptor therapy (CAR-T)</a:t>
            </a:r>
          </a:p>
          <a:p>
            <a:r>
              <a:rPr lang="en-US" dirty="0"/>
              <a:t>38225 – Chimeric antigen receptor T-cell therapy (CAR-T); harvesting of blood derived T lymphocytes for development of genetically modified autologous CAR-T cells, per day</a:t>
            </a:r>
          </a:p>
          <a:p>
            <a:pPr lvl="1"/>
            <a:r>
              <a:rPr lang="en-US" dirty="0"/>
              <a:t>38226 – preparation of blood-derived T lymphocytes for transportation (</a:t>
            </a:r>
            <a:r>
              <a:rPr lang="en-US" dirty="0" err="1"/>
              <a:t>eg</a:t>
            </a:r>
            <a:r>
              <a:rPr lang="en-US" dirty="0"/>
              <a:t>, cryopreservation, storage)</a:t>
            </a:r>
          </a:p>
          <a:p>
            <a:pPr lvl="1"/>
            <a:r>
              <a:rPr lang="en-US" dirty="0"/>
              <a:t>38227 – receipt and preparation of CAR-T cells for administration</a:t>
            </a:r>
          </a:p>
          <a:p>
            <a:pPr lvl="1"/>
            <a:r>
              <a:rPr lang="en-US" dirty="0"/>
              <a:t>38228 – CAR-T cell administration, autologous</a:t>
            </a:r>
          </a:p>
          <a:p>
            <a:r>
              <a:rPr lang="en-US" dirty="0"/>
              <a:t>Deleted codes 0537T, 0538T, 0539T, 0540T </a:t>
            </a:r>
          </a:p>
          <a:p>
            <a:pPr marL="0" indent="0">
              <a:buNone/>
            </a:pPr>
            <a:endParaRPr lang="en-US" dirty="0"/>
          </a:p>
        </p:txBody>
      </p:sp>
    </p:spTree>
    <p:extLst>
      <p:ext uri="{BB962C8B-B14F-4D97-AF65-F5344CB8AC3E}">
        <p14:creationId xmlns:p14="http://schemas.microsoft.com/office/powerpoint/2010/main" val="326957545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875E43-757D-5F9E-A383-129EB2A7887E}"/>
              </a:ext>
            </a:extLst>
          </p:cNvPr>
          <p:cNvSpPr>
            <a:spLocks noGrp="1"/>
          </p:cNvSpPr>
          <p:nvPr>
            <p:ph type="title"/>
          </p:nvPr>
        </p:nvSpPr>
        <p:spPr/>
        <p:txBody>
          <a:bodyPr/>
          <a:lstStyle/>
          <a:p>
            <a:r>
              <a:rPr lang="en-US" dirty="0">
                <a:solidFill>
                  <a:srgbClr val="EBEBEB"/>
                </a:solidFill>
              </a:rPr>
              <a:t>Pathology – Hereditary Cancer Disorder and Cancer Predisposition</a:t>
            </a:r>
            <a:endParaRPr lang="en-US" dirty="0"/>
          </a:p>
        </p:txBody>
      </p:sp>
      <p:sp>
        <p:nvSpPr>
          <p:cNvPr id="3" name="Content Placeholder 2">
            <a:extLst>
              <a:ext uri="{FF2B5EF4-FFF2-40B4-BE49-F238E27FC236}">
                <a16:creationId xmlns:a16="http://schemas.microsoft.com/office/drawing/2014/main" id="{9848330B-44B5-494B-857E-A8B6275759EA}"/>
              </a:ext>
            </a:extLst>
          </p:cNvPr>
          <p:cNvSpPr>
            <a:spLocks noGrp="1"/>
          </p:cNvSpPr>
          <p:nvPr>
            <p:ph idx="1"/>
          </p:nvPr>
        </p:nvSpPr>
        <p:spPr/>
        <p:txBody>
          <a:bodyPr/>
          <a:lstStyle/>
          <a:p>
            <a:r>
              <a:rPr lang="en-US" dirty="0"/>
              <a:t>Revision of 81432; deletion of 81433</a:t>
            </a:r>
          </a:p>
          <a:p>
            <a:r>
              <a:rPr lang="en-US" dirty="0"/>
              <a:t>Revision of 81435; deletion of 81436</a:t>
            </a:r>
          </a:p>
          <a:p>
            <a:r>
              <a:rPr lang="en-US" dirty="0"/>
              <a:t>Revision of 81437; deletion of 81438</a:t>
            </a:r>
          </a:p>
          <a:p>
            <a:r>
              <a:rPr lang="en-US" dirty="0"/>
              <a:t>Revisions of codes 81432, 81435 and 81437 </a:t>
            </a:r>
          </a:p>
          <a:p>
            <a:pPr lvl="1"/>
            <a:r>
              <a:rPr lang="en-US" dirty="0"/>
              <a:t>Some add cancer types as well as notations on panels and # of genes </a:t>
            </a:r>
          </a:p>
        </p:txBody>
      </p:sp>
    </p:spTree>
    <p:extLst>
      <p:ext uri="{BB962C8B-B14F-4D97-AF65-F5344CB8AC3E}">
        <p14:creationId xmlns:p14="http://schemas.microsoft.com/office/powerpoint/2010/main" val="2794395814"/>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17">
            <a:extLst>
              <a:ext uri="{FF2B5EF4-FFF2-40B4-BE49-F238E27FC236}">
                <a16:creationId xmlns:a16="http://schemas.microsoft.com/office/drawing/2014/main" id="{49076D5E-68ED-4CD1-A04F-E7934EBFAA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56BF79F-3346-C710-D968-FB770B281DE9}"/>
              </a:ext>
            </a:extLst>
          </p:cNvPr>
          <p:cNvSpPr>
            <a:spLocks noGrp="1"/>
          </p:cNvSpPr>
          <p:nvPr>
            <p:ph type="title"/>
          </p:nvPr>
        </p:nvSpPr>
        <p:spPr>
          <a:xfrm>
            <a:off x="648929" y="629266"/>
            <a:ext cx="3505495" cy="1622321"/>
          </a:xfrm>
        </p:spPr>
        <p:txBody>
          <a:bodyPr>
            <a:normAutofit/>
          </a:bodyPr>
          <a:lstStyle/>
          <a:p>
            <a:pPr>
              <a:lnSpc>
                <a:spcPct val="90000"/>
              </a:lnSpc>
            </a:pPr>
            <a:r>
              <a:rPr lang="en-US" sz="2300" dirty="0">
                <a:solidFill>
                  <a:srgbClr val="EBEBEB"/>
                </a:solidFill>
              </a:rPr>
              <a:t>Pathology – Hereditary Cancer Disorder and Cancer Predisposition</a:t>
            </a:r>
          </a:p>
        </p:txBody>
      </p:sp>
      <p:sp>
        <p:nvSpPr>
          <p:cNvPr id="19" name="Rectangle 18">
            <a:extLst>
              <a:ext uri="{FF2B5EF4-FFF2-40B4-BE49-F238E27FC236}">
                <a16:creationId xmlns:a16="http://schemas.microsoft.com/office/drawing/2014/main" id="{21BE0A6B-EBF8-4301-B1AE-F6A1C4003E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20" name="Rounded Rectangle 9">
            <a:extLst>
              <a:ext uri="{FF2B5EF4-FFF2-40B4-BE49-F238E27FC236}">
                <a16:creationId xmlns:a16="http://schemas.microsoft.com/office/drawing/2014/main" id="{03C06118-B3FE-4B51-80A1-B82C2E9F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ln w="12700">
            <a:solidFill>
              <a:schemeClr val="bg2"/>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172BE3F8-96D6-4535-9AE4-694DC4F5B1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461FCDDC-D06C-A4BD-2FD7-1BAF44314654}"/>
              </a:ext>
            </a:extLst>
          </p:cNvPr>
          <p:cNvSpPr>
            <a:spLocks noGrp="1"/>
          </p:cNvSpPr>
          <p:nvPr>
            <p:ph idx="1"/>
          </p:nvPr>
        </p:nvSpPr>
        <p:spPr>
          <a:xfrm>
            <a:off x="648931" y="2438400"/>
            <a:ext cx="3505494" cy="3785419"/>
          </a:xfrm>
        </p:spPr>
        <p:txBody>
          <a:bodyPr>
            <a:normAutofit/>
          </a:bodyPr>
          <a:lstStyle/>
          <a:p>
            <a:r>
              <a:rPr lang="en-US">
                <a:solidFill>
                  <a:srgbClr val="FFFFFF"/>
                </a:solidFill>
              </a:rPr>
              <a:t>Revision of 81432 and Deletion of 81433</a:t>
            </a:r>
          </a:p>
          <a:p>
            <a:pPr lvl="1"/>
            <a:r>
              <a:rPr lang="en-US">
                <a:solidFill>
                  <a:srgbClr val="FFFFFF"/>
                </a:solidFill>
              </a:rPr>
              <a:t>81432 added </a:t>
            </a:r>
          </a:p>
        </p:txBody>
      </p:sp>
      <p:pic>
        <p:nvPicPr>
          <p:cNvPr id="7" name="Picture 6">
            <a:extLst>
              <a:ext uri="{FF2B5EF4-FFF2-40B4-BE49-F238E27FC236}">
                <a16:creationId xmlns:a16="http://schemas.microsoft.com/office/drawing/2014/main" id="{9C6015DD-B621-4789-D6E6-A3D7546D251A}"/>
              </a:ext>
            </a:extLst>
          </p:cNvPr>
          <p:cNvPicPr>
            <a:picLocks noChangeAspect="1"/>
          </p:cNvPicPr>
          <p:nvPr/>
        </p:nvPicPr>
        <p:blipFill>
          <a:blip r:embed="rId2"/>
          <a:stretch>
            <a:fillRect/>
          </a:stretch>
        </p:blipFill>
        <p:spPr>
          <a:xfrm>
            <a:off x="5308450" y="1507322"/>
            <a:ext cx="6584098" cy="2928200"/>
          </a:xfrm>
          <a:prstGeom prst="rect">
            <a:avLst/>
          </a:prstGeom>
        </p:spPr>
      </p:pic>
    </p:spTree>
    <p:extLst>
      <p:ext uri="{BB962C8B-B14F-4D97-AF65-F5344CB8AC3E}">
        <p14:creationId xmlns:p14="http://schemas.microsoft.com/office/powerpoint/2010/main" val="3639340548"/>
      </p:ext>
    </p:extLst>
  </p:cSld>
  <p:clrMapOvr>
    <a:overrideClrMapping bg1="lt1" tx1="dk1" bg2="lt2" tx2="dk2" accent1="accent1" accent2="accent2" accent3="accent3" accent4="accent4" accent5="accent5" accent6="accent6" hlink="hlink" folHlink="folHlink"/>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9C7FC48-5EAB-007D-D3BB-8E714FE4F4F0}"/>
              </a:ext>
            </a:extLst>
          </p:cNvPr>
          <p:cNvSpPr>
            <a:spLocks noGrp="1"/>
          </p:cNvSpPr>
          <p:nvPr>
            <p:ph type="title"/>
          </p:nvPr>
        </p:nvSpPr>
        <p:spPr/>
        <p:txBody>
          <a:bodyPr/>
          <a:lstStyle/>
          <a:p>
            <a:r>
              <a:rPr lang="en-US" dirty="0">
                <a:solidFill>
                  <a:srgbClr val="EBEBEB"/>
                </a:solidFill>
              </a:rPr>
              <a:t>Pathology – Hereditary Cancer Disorder and Cancer Predisposition</a:t>
            </a:r>
            <a:endParaRPr lang="en-US" dirty="0"/>
          </a:p>
        </p:txBody>
      </p:sp>
      <p:sp>
        <p:nvSpPr>
          <p:cNvPr id="3" name="Content Placeholder 2">
            <a:extLst>
              <a:ext uri="{FF2B5EF4-FFF2-40B4-BE49-F238E27FC236}">
                <a16:creationId xmlns:a16="http://schemas.microsoft.com/office/drawing/2014/main" id="{804EDA2C-44D7-D78D-499A-72A79A798014}"/>
              </a:ext>
            </a:extLst>
          </p:cNvPr>
          <p:cNvSpPr>
            <a:spLocks noGrp="1"/>
          </p:cNvSpPr>
          <p:nvPr>
            <p:ph idx="1"/>
          </p:nvPr>
        </p:nvSpPr>
        <p:spPr/>
        <p:txBody>
          <a:bodyPr/>
          <a:lstStyle/>
          <a:p>
            <a:r>
              <a:rPr lang="en-US" dirty="0"/>
              <a:t>81433 was deleted and a notation was made to note to use 81479</a:t>
            </a:r>
          </a:p>
        </p:txBody>
      </p:sp>
      <p:pic>
        <p:nvPicPr>
          <p:cNvPr id="5" name="Picture 4">
            <a:extLst>
              <a:ext uri="{FF2B5EF4-FFF2-40B4-BE49-F238E27FC236}">
                <a16:creationId xmlns:a16="http://schemas.microsoft.com/office/drawing/2014/main" id="{DD6A745C-6326-C407-3895-5DBA80E1067B}"/>
              </a:ext>
            </a:extLst>
          </p:cNvPr>
          <p:cNvPicPr>
            <a:picLocks noChangeAspect="1"/>
          </p:cNvPicPr>
          <p:nvPr/>
        </p:nvPicPr>
        <p:blipFill>
          <a:blip r:embed="rId2"/>
          <a:stretch>
            <a:fillRect/>
          </a:stretch>
        </p:blipFill>
        <p:spPr>
          <a:xfrm>
            <a:off x="1099440" y="2762157"/>
            <a:ext cx="9993120" cy="1333686"/>
          </a:xfrm>
          <a:prstGeom prst="rect">
            <a:avLst/>
          </a:prstGeom>
        </p:spPr>
      </p:pic>
    </p:spTree>
    <p:extLst>
      <p:ext uri="{BB962C8B-B14F-4D97-AF65-F5344CB8AC3E}">
        <p14:creationId xmlns:p14="http://schemas.microsoft.com/office/powerpoint/2010/main" val="418397835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FF1ED5-E9B8-80B7-6929-E1B62912653D}"/>
              </a:ext>
            </a:extLst>
          </p:cNvPr>
          <p:cNvSpPr>
            <a:spLocks noGrp="1"/>
          </p:cNvSpPr>
          <p:nvPr>
            <p:ph type="title"/>
          </p:nvPr>
        </p:nvSpPr>
        <p:spPr/>
        <p:txBody>
          <a:bodyPr/>
          <a:lstStyle/>
          <a:p>
            <a:r>
              <a:rPr lang="en-US" sz="3600" dirty="0"/>
              <a:t>Pathology – Tier 1 Molecular Procedures: Optical Genome Mapping</a:t>
            </a:r>
          </a:p>
        </p:txBody>
      </p:sp>
      <p:sp>
        <p:nvSpPr>
          <p:cNvPr id="3" name="Content Placeholder 2">
            <a:extLst>
              <a:ext uri="{FF2B5EF4-FFF2-40B4-BE49-F238E27FC236}">
                <a16:creationId xmlns:a16="http://schemas.microsoft.com/office/drawing/2014/main" id="{D5B1AAB5-316F-643B-AB69-79FBDCE5D963}"/>
              </a:ext>
            </a:extLst>
          </p:cNvPr>
          <p:cNvSpPr>
            <a:spLocks noGrp="1"/>
          </p:cNvSpPr>
          <p:nvPr>
            <p:ph idx="1"/>
          </p:nvPr>
        </p:nvSpPr>
        <p:spPr/>
        <p:txBody>
          <a:bodyPr>
            <a:normAutofit/>
          </a:bodyPr>
          <a:lstStyle/>
          <a:p>
            <a:r>
              <a:rPr lang="en-US" sz="2400" dirty="0"/>
              <a:t>81195 – </a:t>
            </a:r>
            <a:r>
              <a:rPr lang="en-US" sz="2400" dirty="0" err="1"/>
              <a:t>Cytogenomic</a:t>
            </a:r>
            <a:r>
              <a:rPr lang="en-US" sz="2400" dirty="0"/>
              <a:t> (genome wide) analysis, hematologic malignancy, structural variants and copy number variants, optical genome mapping (OGM)</a:t>
            </a:r>
          </a:p>
          <a:p>
            <a:pPr lvl="1"/>
            <a:r>
              <a:rPr lang="en-US" sz="2400" dirty="0"/>
              <a:t>Ex: Use an OGM system to untangle, linearize, and image the DNA, and then assemble the DNA into a genome and analyze it</a:t>
            </a:r>
          </a:p>
        </p:txBody>
      </p:sp>
    </p:spTree>
    <p:extLst>
      <p:ext uri="{BB962C8B-B14F-4D97-AF65-F5344CB8AC3E}">
        <p14:creationId xmlns:p14="http://schemas.microsoft.com/office/powerpoint/2010/main" val="850712560"/>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ADA9B9-4CC9-C38A-AE77-790F286BE550}"/>
              </a:ext>
            </a:extLst>
          </p:cNvPr>
          <p:cNvSpPr>
            <a:spLocks noGrp="1"/>
          </p:cNvSpPr>
          <p:nvPr>
            <p:ph type="title"/>
          </p:nvPr>
        </p:nvSpPr>
        <p:spPr/>
        <p:txBody>
          <a:bodyPr/>
          <a:lstStyle/>
          <a:p>
            <a:r>
              <a:rPr lang="en-US" sz="4000" dirty="0"/>
              <a:t>Pathology – Immunology and Anatomical Pathology Maintenance</a:t>
            </a:r>
          </a:p>
        </p:txBody>
      </p:sp>
      <p:sp>
        <p:nvSpPr>
          <p:cNvPr id="3" name="Content Placeholder 2">
            <a:extLst>
              <a:ext uri="{FF2B5EF4-FFF2-40B4-BE49-F238E27FC236}">
                <a16:creationId xmlns:a16="http://schemas.microsoft.com/office/drawing/2014/main" id="{B2B93354-8031-49D0-D4AE-7E92B331A3A7}"/>
              </a:ext>
            </a:extLst>
          </p:cNvPr>
          <p:cNvSpPr>
            <a:spLocks noGrp="1"/>
          </p:cNvSpPr>
          <p:nvPr>
            <p:ph idx="1"/>
          </p:nvPr>
        </p:nvSpPr>
        <p:spPr/>
        <p:txBody>
          <a:bodyPr/>
          <a:lstStyle/>
          <a:p>
            <a:r>
              <a:rPr lang="en-US" dirty="0"/>
              <a:t>86327 – deleted</a:t>
            </a:r>
          </a:p>
          <a:p>
            <a:r>
              <a:rPr lang="en-US" dirty="0"/>
              <a:t>86155 – parenthetical note added</a:t>
            </a:r>
          </a:p>
          <a:p>
            <a:r>
              <a:rPr lang="en-US" dirty="0"/>
              <a:t>86490 – deleted</a:t>
            </a:r>
          </a:p>
          <a:p>
            <a:r>
              <a:rPr lang="en-US" dirty="0"/>
              <a:t>88388 – deleted </a:t>
            </a:r>
          </a:p>
          <a:p>
            <a:r>
              <a:rPr lang="en-US" dirty="0"/>
              <a:t>88387 – parenthetical note added, code verbiage changed</a:t>
            </a:r>
          </a:p>
        </p:txBody>
      </p:sp>
    </p:spTree>
    <p:extLst>
      <p:ext uri="{BB962C8B-B14F-4D97-AF65-F5344CB8AC3E}">
        <p14:creationId xmlns:p14="http://schemas.microsoft.com/office/powerpoint/2010/main" val="58182939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08B707-BE60-0B40-EE76-D0ED890E1E60}"/>
              </a:ext>
            </a:extLst>
          </p:cNvPr>
          <p:cNvSpPr>
            <a:spLocks noGrp="1"/>
          </p:cNvSpPr>
          <p:nvPr>
            <p:ph type="title"/>
          </p:nvPr>
        </p:nvSpPr>
        <p:spPr/>
        <p:txBody>
          <a:bodyPr/>
          <a:lstStyle/>
          <a:p>
            <a:r>
              <a:rPr lang="en-US" dirty="0"/>
              <a:t>Ophthalmology – Iris Procedures &amp; OCT</a:t>
            </a:r>
          </a:p>
        </p:txBody>
      </p:sp>
      <p:sp>
        <p:nvSpPr>
          <p:cNvPr id="3" name="Content Placeholder 2">
            <a:extLst>
              <a:ext uri="{FF2B5EF4-FFF2-40B4-BE49-F238E27FC236}">
                <a16:creationId xmlns:a16="http://schemas.microsoft.com/office/drawing/2014/main" id="{B492DACF-C554-5A15-5BAA-BAF8695AC3FE}"/>
              </a:ext>
            </a:extLst>
          </p:cNvPr>
          <p:cNvSpPr>
            <a:spLocks noGrp="1"/>
          </p:cNvSpPr>
          <p:nvPr>
            <p:ph idx="1"/>
          </p:nvPr>
        </p:nvSpPr>
        <p:spPr/>
        <p:txBody>
          <a:bodyPr/>
          <a:lstStyle/>
          <a:p>
            <a:r>
              <a:rPr lang="en-US" dirty="0"/>
              <a:t>66683 Added – Category III codes deleted 0616T-0618T</a:t>
            </a:r>
          </a:p>
          <a:p>
            <a:r>
              <a:rPr lang="en-US" dirty="0"/>
              <a:t>66683 – Implantation of iris prothesis, including suture fixation and repair or removal of iris, when performed</a:t>
            </a:r>
          </a:p>
          <a:p>
            <a:pPr lvl="1"/>
            <a:r>
              <a:rPr lang="en-US" dirty="0"/>
              <a:t>New parentheticals under the code </a:t>
            </a:r>
          </a:p>
          <a:p>
            <a:r>
              <a:rPr lang="en-US" dirty="0"/>
              <a:t>Optical Coherence Tomography (92132 - 92134, 92137)</a:t>
            </a:r>
          </a:p>
          <a:p>
            <a:pPr lvl="1"/>
            <a:r>
              <a:rPr lang="en-US" dirty="0"/>
              <a:t>Added 92137 – includes OCT angiography now</a:t>
            </a:r>
          </a:p>
          <a:p>
            <a:pPr lvl="1"/>
            <a:r>
              <a:rPr lang="en-US" dirty="0"/>
              <a:t>Revision of 92132 - 92134 – updated terminology and revised parentheticals</a:t>
            </a:r>
          </a:p>
        </p:txBody>
      </p:sp>
    </p:spTree>
    <p:extLst>
      <p:ext uri="{BB962C8B-B14F-4D97-AF65-F5344CB8AC3E}">
        <p14:creationId xmlns:p14="http://schemas.microsoft.com/office/powerpoint/2010/main" val="246834792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753105F-6CB2-4548-8B20-599EAAFF8723}"/>
              </a:ext>
            </a:extLst>
          </p:cNvPr>
          <p:cNvSpPr>
            <a:spLocks noGrp="1"/>
          </p:cNvSpPr>
          <p:nvPr>
            <p:ph type="title"/>
          </p:nvPr>
        </p:nvSpPr>
        <p:spPr/>
        <p:txBody>
          <a:bodyPr/>
          <a:lstStyle/>
          <a:p>
            <a:r>
              <a:rPr lang="en-US" dirty="0"/>
              <a:t>Ophthalmology - Category III Codes </a:t>
            </a:r>
          </a:p>
        </p:txBody>
      </p:sp>
      <p:sp>
        <p:nvSpPr>
          <p:cNvPr id="3" name="Content Placeholder 2">
            <a:extLst>
              <a:ext uri="{FF2B5EF4-FFF2-40B4-BE49-F238E27FC236}">
                <a16:creationId xmlns:a16="http://schemas.microsoft.com/office/drawing/2014/main" id="{02ED04FE-15C2-40B8-AB03-DAF7CAF4B90E}"/>
              </a:ext>
            </a:extLst>
          </p:cNvPr>
          <p:cNvSpPr>
            <a:spLocks noGrp="1"/>
          </p:cNvSpPr>
          <p:nvPr>
            <p:ph idx="1"/>
          </p:nvPr>
        </p:nvSpPr>
        <p:spPr/>
        <p:txBody>
          <a:bodyPr/>
          <a:lstStyle/>
          <a:p>
            <a:r>
              <a:rPr lang="en-US" dirty="0"/>
              <a:t>0963T – </a:t>
            </a:r>
            <a:r>
              <a:rPr lang="en-US" dirty="0" err="1"/>
              <a:t>Photobiomodulation</a:t>
            </a:r>
            <a:r>
              <a:rPr lang="en-US" dirty="0"/>
              <a:t> Therapy of the retina</a:t>
            </a:r>
          </a:p>
          <a:p>
            <a:pPr lvl="1"/>
            <a:r>
              <a:rPr lang="en-US" dirty="0"/>
              <a:t>For patients with Dry Age-related Macular Degeneration and Vision Loss</a:t>
            </a:r>
          </a:p>
          <a:p>
            <a:pPr lvl="1"/>
            <a:r>
              <a:rPr lang="en-US" dirty="0"/>
              <a:t>Bilateral report with 50 modifier</a:t>
            </a:r>
          </a:p>
          <a:p>
            <a:pPr lvl="1"/>
            <a:r>
              <a:rPr lang="en-US" dirty="0"/>
              <a:t>Parenthetical added under CPT 67229</a:t>
            </a:r>
          </a:p>
          <a:p>
            <a:r>
              <a:rPr lang="en-US" dirty="0"/>
              <a:t>0615T – Eye Movement Analysis (Revision)</a:t>
            </a:r>
          </a:p>
          <a:p>
            <a:pPr lvl="1"/>
            <a:r>
              <a:rPr lang="en-US" dirty="0"/>
              <a:t>Clarifications made and parenthetical note under vestibular function test codes removed – involves different work</a:t>
            </a:r>
          </a:p>
          <a:p>
            <a:pPr lvl="1"/>
            <a:r>
              <a:rPr lang="en-US" dirty="0"/>
              <a:t>Parenthetical note added to 92499 and 92700 for recording saccades with electrooculography</a:t>
            </a:r>
          </a:p>
          <a:p>
            <a:pPr lvl="1"/>
            <a:r>
              <a:rPr lang="en-US" dirty="0"/>
              <a:t>Sunset date extended to 1/2029</a:t>
            </a:r>
          </a:p>
        </p:txBody>
      </p:sp>
    </p:spTree>
    <p:extLst>
      <p:ext uri="{BB962C8B-B14F-4D97-AF65-F5344CB8AC3E}">
        <p14:creationId xmlns:p14="http://schemas.microsoft.com/office/powerpoint/2010/main" val="293572885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72A51B-12D1-4221-BB3F-D25618B6DBD1}"/>
              </a:ext>
            </a:extLst>
          </p:cNvPr>
          <p:cNvSpPr>
            <a:spLocks noGrp="1"/>
          </p:cNvSpPr>
          <p:nvPr>
            <p:ph type="title"/>
          </p:nvPr>
        </p:nvSpPr>
        <p:spPr/>
        <p:txBody>
          <a:bodyPr/>
          <a:lstStyle/>
          <a:p>
            <a:r>
              <a:rPr lang="en-US" dirty="0"/>
              <a:t>Telemedicine</a:t>
            </a:r>
          </a:p>
        </p:txBody>
      </p:sp>
      <p:sp>
        <p:nvSpPr>
          <p:cNvPr id="3" name="Content Placeholder 2">
            <a:extLst>
              <a:ext uri="{FF2B5EF4-FFF2-40B4-BE49-F238E27FC236}">
                <a16:creationId xmlns:a16="http://schemas.microsoft.com/office/drawing/2014/main" id="{AC194B26-193F-4F30-9CC7-C64C8B4B1E93}"/>
              </a:ext>
            </a:extLst>
          </p:cNvPr>
          <p:cNvSpPr>
            <a:spLocks noGrp="1"/>
          </p:cNvSpPr>
          <p:nvPr>
            <p:ph idx="1"/>
          </p:nvPr>
        </p:nvSpPr>
        <p:spPr>
          <a:xfrm>
            <a:off x="1103312" y="1250732"/>
            <a:ext cx="10148888" cy="4997668"/>
          </a:xfrm>
        </p:spPr>
        <p:txBody>
          <a:bodyPr>
            <a:normAutofit lnSpcReduction="10000"/>
          </a:bodyPr>
          <a:lstStyle/>
          <a:p>
            <a:r>
              <a:rPr lang="en-US" dirty="0"/>
              <a:t>Deleted 99441 – 99443 Audio Only Telephone Visit</a:t>
            </a:r>
          </a:p>
          <a:p>
            <a:r>
              <a:rPr lang="en-US" dirty="0"/>
              <a:t>New – Two sets of codes for Telehealth separated to Audio/Video New/Est and Audio Only New/Est </a:t>
            </a:r>
          </a:p>
          <a:p>
            <a:pPr lvl="1"/>
            <a:r>
              <a:rPr lang="en-US" dirty="0"/>
              <a:t>New Audio/Video 98000-98003 </a:t>
            </a:r>
          </a:p>
          <a:p>
            <a:pPr lvl="1"/>
            <a:r>
              <a:rPr lang="en-US" dirty="0"/>
              <a:t>Est Audio/Video 98004-98007</a:t>
            </a:r>
          </a:p>
          <a:p>
            <a:pPr lvl="1"/>
            <a:r>
              <a:rPr lang="en-US" dirty="0"/>
              <a:t>New Audio Only 98008-98011</a:t>
            </a:r>
          </a:p>
          <a:p>
            <a:pPr lvl="1"/>
            <a:r>
              <a:rPr lang="en-US" dirty="0"/>
              <a:t>Est Audio Only 98012-98015</a:t>
            </a:r>
          </a:p>
          <a:p>
            <a:r>
              <a:rPr lang="en-US" dirty="0"/>
              <a:t>These can be billed by MDM or Time </a:t>
            </a:r>
          </a:p>
          <a:p>
            <a:r>
              <a:rPr lang="en-US" dirty="0"/>
              <a:t>Time directly correlates to the time of the OV services that Telehealth is currently being billed with</a:t>
            </a:r>
          </a:p>
          <a:p>
            <a:r>
              <a:rPr lang="en-US" dirty="0"/>
              <a:t>Audio Only – You must meet MDM and 10 minutes of medical discussion or Total time and 10 minutes of medical discussion </a:t>
            </a:r>
          </a:p>
          <a:p>
            <a:pPr lvl="1"/>
            <a:r>
              <a:rPr lang="en-US" dirty="0"/>
              <a:t>Recommend noting the 10 minutes of medical discussion and if billing by time separate out total time and 10 minutes of medical discussion</a:t>
            </a:r>
          </a:p>
        </p:txBody>
      </p:sp>
    </p:spTree>
    <p:extLst>
      <p:ext uri="{BB962C8B-B14F-4D97-AF65-F5344CB8AC3E}">
        <p14:creationId xmlns:p14="http://schemas.microsoft.com/office/powerpoint/2010/main" val="410199153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A9C22B-4B63-4D62-850C-177CAB8D390C}"/>
              </a:ext>
            </a:extLst>
          </p:cNvPr>
          <p:cNvSpPr>
            <a:spLocks noGrp="1"/>
          </p:cNvSpPr>
          <p:nvPr>
            <p:ph type="title"/>
          </p:nvPr>
        </p:nvSpPr>
        <p:spPr>
          <a:xfrm>
            <a:off x="646112" y="452718"/>
            <a:ext cx="4798176" cy="1400530"/>
          </a:xfrm>
        </p:spPr>
        <p:txBody>
          <a:bodyPr>
            <a:normAutofit/>
          </a:bodyPr>
          <a:lstStyle/>
          <a:p>
            <a:pPr>
              <a:lnSpc>
                <a:spcPct val="90000"/>
              </a:lnSpc>
            </a:pPr>
            <a:r>
              <a:rPr lang="en-US" sz="2900" dirty="0"/>
              <a:t>Digital Medicine – Remote Therapeutic Monitoring Services</a:t>
            </a:r>
          </a:p>
        </p:txBody>
      </p:sp>
      <p:sp>
        <p:nvSpPr>
          <p:cNvPr id="21" name="Rectangle 20">
            <a:extLst>
              <a:ext uri="{FF2B5EF4-FFF2-40B4-BE49-F238E27FC236}">
                <a16:creationId xmlns:a16="http://schemas.microsoft.com/office/drawing/2014/main" id="{D7FF9F1B-2FE4-4C47-AE86-61AF9A0A5C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092950" y="0"/>
            <a:ext cx="609905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4">
            <a:extLst>
              <a:ext uri="{FF2B5EF4-FFF2-40B4-BE49-F238E27FC236}">
                <a16:creationId xmlns:a16="http://schemas.microsoft.com/office/drawing/2014/main" id="{1A2AE32A-13F5-4BB2-B882-CD31344A679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6577582" y="484632"/>
            <a:ext cx="5130204" cy="5739187"/>
          </a:xfrm>
          <a:prstGeom prst="roundRect">
            <a:avLst>
              <a:gd name="adj" fmla="val 0"/>
            </a:avLst>
          </a:prstGeom>
          <a:solidFill>
            <a:schemeClr val="tx1"/>
          </a:solidFill>
          <a:ln w="12700">
            <a:solidFill>
              <a:schemeClr val="tx2">
                <a:lumMod val="75000"/>
              </a:schemeClr>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descr="A screenshot of a computer&#10;&#10;Description automatically generated">
            <a:extLst>
              <a:ext uri="{FF2B5EF4-FFF2-40B4-BE49-F238E27FC236}">
                <a16:creationId xmlns:a16="http://schemas.microsoft.com/office/drawing/2014/main" id="{69140ED4-8551-3533-8331-14178996A36F}"/>
              </a:ext>
            </a:extLst>
          </p:cNvPr>
          <p:cNvPicPr>
            <a:picLocks noChangeAspect="1"/>
          </p:cNvPicPr>
          <p:nvPr/>
        </p:nvPicPr>
        <p:blipFill>
          <a:blip r:embed="rId4"/>
          <a:stretch>
            <a:fillRect/>
          </a:stretch>
        </p:blipFill>
        <p:spPr>
          <a:xfrm>
            <a:off x="7060479" y="3092642"/>
            <a:ext cx="4163991" cy="1790516"/>
          </a:xfrm>
          <a:prstGeom prst="rect">
            <a:avLst/>
          </a:prstGeom>
          <a:effectLst/>
        </p:spPr>
      </p:pic>
      <p:sp>
        <p:nvSpPr>
          <p:cNvPr id="25" name="Rectangle 24">
            <a:extLst>
              <a:ext uri="{FF2B5EF4-FFF2-40B4-BE49-F238E27FC236}">
                <a16:creationId xmlns:a16="http://schemas.microsoft.com/office/drawing/2014/main" id="{B339C689-80E0-4CF1-953E-9AFC467262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1456A92F-AC0C-4CCB-A8F1-C86E07C61B76}"/>
              </a:ext>
            </a:extLst>
          </p:cNvPr>
          <p:cNvSpPr>
            <a:spLocks noGrp="1"/>
          </p:cNvSpPr>
          <p:nvPr>
            <p:ph idx="1"/>
          </p:nvPr>
        </p:nvSpPr>
        <p:spPr>
          <a:xfrm>
            <a:off x="646113" y="2052918"/>
            <a:ext cx="4797676" cy="4195481"/>
          </a:xfrm>
        </p:spPr>
        <p:txBody>
          <a:bodyPr>
            <a:normAutofit/>
          </a:bodyPr>
          <a:lstStyle/>
          <a:p>
            <a:r>
              <a:rPr lang="en-US" dirty="0"/>
              <a:t>98975 – 98978, </a:t>
            </a:r>
          </a:p>
          <a:p>
            <a:r>
              <a:rPr lang="en-US" dirty="0"/>
              <a:t>Guideline revisions and code revisions</a:t>
            </a:r>
          </a:p>
          <a:p>
            <a:endParaRPr lang="en-US" dirty="0"/>
          </a:p>
        </p:txBody>
      </p:sp>
      <p:pic>
        <p:nvPicPr>
          <p:cNvPr id="5" name="Picture 4" descr="A screenshot of a medical report&#10;&#10;Description automatically generated">
            <a:extLst>
              <a:ext uri="{FF2B5EF4-FFF2-40B4-BE49-F238E27FC236}">
                <a16:creationId xmlns:a16="http://schemas.microsoft.com/office/drawing/2014/main" id="{FDAC4B1F-2274-D9C4-AF6D-5323DA7CB8F2}"/>
              </a:ext>
            </a:extLst>
          </p:cNvPr>
          <p:cNvPicPr>
            <a:picLocks noChangeAspect="1"/>
          </p:cNvPicPr>
          <p:nvPr/>
        </p:nvPicPr>
        <p:blipFill>
          <a:blip r:embed="rId5"/>
          <a:stretch>
            <a:fillRect/>
          </a:stretch>
        </p:blipFill>
        <p:spPr>
          <a:xfrm>
            <a:off x="6964257" y="1235735"/>
            <a:ext cx="4163991" cy="1634366"/>
          </a:xfrm>
          <a:prstGeom prst="rect">
            <a:avLst/>
          </a:prstGeom>
          <a:effectLst/>
        </p:spPr>
      </p:pic>
    </p:spTree>
    <p:extLst>
      <p:ext uri="{BB962C8B-B14F-4D97-AF65-F5344CB8AC3E}">
        <p14:creationId xmlns:p14="http://schemas.microsoft.com/office/powerpoint/2010/main" val="263707248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49076D5E-68ED-4CD1-A04F-E7934EBFAAD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FE31A966-54B4-CC3A-55AD-D2B4E43228E2}"/>
              </a:ext>
            </a:extLst>
          </p:cNvPr>
          <p:cNvSpPr>
            <a:spLocks noGrp="1"/>
          </p:cNvSpPr>
          <p:nvPr>
            <p:ph type="title"/>
          </p:nvPr>
        </p:nvSpPr>
        <p:spPr>
          <a:xfrm>
            <a:off x="648929" y="629266"/>
            <a:ext cx="3505495" cy="1622321"/>
          </a:xfrm>
        </p:spPr>
        <p:txBody>
          <a:bodyPr>
            <a:normAutofit/>
          </a:bodyPr>
          <a:lstStyle/>
          <a:p>
            <a:pPr>
              <a:lnSpc>
                <a:spcPct val="90000"/>
              </a:lnSpc>
            </a:pPr>
            <a:r>
              <a:rPr lang="en-US" sz="2300">
                <a:solidFill>
                  <a:srgbClr val="EBEBEB"/>
                </a:solidFill>
              </a:rPr>
              <a:t>Digital Medicine – Remote Therapeutic Monitoring Treatment Management Services</a:t>
            </a:r>
          </a:p>
        </p:txBody>
      </p:sp>
      <p:sp>
        <p:nvSpPr>
          <p:cNvPr id="12" name="Rectangle 11">
            <a:extLst>
              <a:ext uri="{FF2B5EF4-FFF2-40B4-BE49-F238E27FC236}">
                <a16:creationId xmlns:a16="http://schemas.microsoft.com/office/drawing/2014/main" id="{21BE0A6B-EBF8-4301-B1AE-F6A1C4003E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9056" y="0"/>
            <a:ext cx="7552944"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ounded Rectangle 9">
            <a:extLst>
              <a:ext uri="{FF2B5EF4-FFF2-40B4-BE49-F238E27FC236}">
                <a16:creationId xmlns:a16="http://schemas.microsoft.com/office/drawing/2014/main" id="{03C06118-B3FE-4B51-80A1-B82C2E9FF9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123688" y="484632"/>
            <a:ext cx="6584098" cy="5739187"/>
          </a:xfrm>
          <a:prstGeom prst="roundRect">
            <a:avLst>
              <a:gd name="adj" fmla="val 0"/>
            </a:avLst>
          </a:prstGeom>
          <a:ln w="12700">
            <a:solidFill>
              <a:schemeClr val="bg2"/>
            </a:solidFill>
          </a:ln>
          <a:effectLst>
            <a:outerShdw blurRad="50800" dist="50800" dir="5400000" algn="tl" rotWithShape="0">
              <a:srgbClr val="000000">
                <a:alpha val="43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descr="A close-up of a medical service&#10;&#10;Description automatically generated">
            <a:extLst>
              <a:ext uri="{FF2B5EF4-FFF2-40B4-BE49-F238E27FC236}">
                <a16:creationId xmlns:a16="http://schemas.microsoft.com/office/drawing/2014/main" id="{36586D21-BE71-DC5E-50E7-C7667D500B4B}"/>
              </a:ext>
            </a:extLst>
          </p:cNvPr>
          <p:cNvPicPr>
            <a:picLocks noChangeAspect="1"/>
          </p:cNvPicPr>
          <p:nvPr/>
        </p:nvPicPr>
        <p:blipFill>
          <a:blip r:embed="rId3"/>
          <a:stretch>
            <a:fillRect/>
          </a:stretch>
        </p:blipFill>
        <p:spPr>
          <a:xfrm>
            <a:off x="5323115" y="1485899"/>
            <a:ext cx="6219954" cy="3641271"/>
          </a:xfrm>
          <a:prstGeom prst="rect">
            <a:avLst/>
          </a:prstGeom>
          <a:effectLst/>
        </p:spPr>
      </p:pic>
      <p:sp>
        <p:nvSpPr>
          <p:cNvPr id="16" name="Rectangle 15">
            <a:extLst>
              <a:ext uri="{FF2B5EF4-FFF2-40B4-BE49-F238E27FC236}">
                <a16:creationId xmlns:a16="http://schemas.microsoft.com/office/drawing/2014/main" id="{172BE3F8-96D6-4535-9AE4-694DC4F5B1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3" name="Content Placeholder 2">
            <a:extLst>
              <a:ext uri="{FF2B5EF4-FFF2-40B4-BE49-F238E27FC236}">
                <a16:creationId xmlns:a16="http://schemas.microsoft.com/office/drawing/2014/main" id="{0DD68A01-172C-9ADF-A38D-BF326F135084}"/>
              </a:ext>
            </a:extLst>
          </p:cNvPr>
          <p:cNvSpPr>
            <a:spLocks noGrp="1"/>
          </p:cNvSpPr>
          <p:nvPr>
            <p:ph idx="1"/>
          </p:nvPr>
        </p:nvSpPr>
        <p:spPr>
          <a:xfrm>
            <a:off x="648931" y="2438400"/>
            <a:ext cx="3505494" cy="3785419"/>
          </a:xfrm>
        </p:spPr>
        <p:txBody>
          <a:bodyPr>
            <a:normAutofit/>
          </a:bodyPr>
          <a:lstStyle/>
          <a:p>
            <a:r>
              <a:rPr lang="en-US">
                <a:solidFill>
                  <a:srgbClr val="FFFFFF"/>
                </a:solidFill>
              </a:rPr>
              <a:t>98980 and 98981</a:t>
            </a:r>
          </a:p>
          <a:p>
            <a:r>
              <a:rPr lang="en-US">
                <a:solidFill>
                  <a:srgbClr val="FFFFFF"/>
                </a:solidFill>
              </a:rPr>
              <a:t>Guideline revisions only </a:t>
            </a:r>
          </a:p>
          <a:p>
            <a:endParaRPr lang="en-US">
              <a:solidFill>
                <a:srgbClr val="FFFFFF"/>
              </a:solidFill>
            </a:endParaRPr>
          </a:p>
        </p:txBody>
      </p:sp>
    </p:spTree>
    <p:extLst>
      <p:ext uri="{BB962C8B-B14F-4D97-AF65-F5344CB8AC3E}">
        <p14:creationId xmlns:p14="http://schemas.microsoft.com/office/powerpoint/2010/main" val="4286621475"/>
      </p:ext>
    </p:extLst>
  </p:cSld>
  <p:clrMapOvr>
    <a:overrideClrMapping bg1="lt1" tx1="dk1" bg2="lt2" tx2="dk2" accent1="accent1" accent2="accent2" accent3="accent3" accent4="accent4" accent5="accent5" accent6="accent6" hlink="hlink" folHlink="folHlink"/>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A7F84C-D1CD-F34B-D70D-F9E813AE44AD}"/>
              </a:ext>
            </a:extLst>
          </p:cNvPr>
          <p:cNvSpPr>
            <a:spLocks noGrp="1"/>
          </p:cNvSpPr>
          <p:nvPr>
            <p:ph type="title"/>
          </p:nvPr>
        </p:nvSpPr>
        <p:spPr/>
        <p:txBody>
          <a:bodyPr/>
          <a:lstStyle/>
          <a:p>
            <a:r>
              <a:rPr lang="en-US" dirty="0"/>
              <a:t>Digital Medicine – AI-Based QT Interval Monitoring</a:t>
            </a:r>
          </a:p>
        </p:txBody>
      </p:sp>
      <p:sp>
        <p:nvSpPr>
          <p:cNvPr id="3" name="Content Placeholder 2">
            <a:extLst>
              <a:ext uri="{FF2B5EF4-FFF2-40B4-BE49-F238E27FC236}">
                <a16:creationId xmlns:a16="http://schemas.microsoft.com/office/drawing/2014/main" id="{C29B1E97-001F-A1AC-EB6B-43B4E814C7C2}"/>
              </a:ext>
            </a:extLst>
          </p:cNvPr>
          <p:cNvSpPr>
            <a:spLocks noGrp="1"/>
          </p:cNvSpPr>
          <p:nvPr>
            <p:ph idx="1"/>
          </p:nvPr>
        </p:nvSpPr>
        <p:spPr/>
        <p:txBody>
          <a:bodyPr/>
          <a:lstStyle/>
          <a:p>
            <a:r>
              <a:rPr lang="en-US" dirty="0"/>
              <a:t>0902T Added – Report corrected QT interval derived by </a:t>
            </a:r>
            <a:r>
              <a:rPr lang="en-US" dirty="0" err="1"/>
              <a:t>augmentive</a:t>
            </a:r>
            <a:r>
              <a:rPr lang="en-US" dirty="0"/>
              <a:t> algorithmic analysis</a:t>
            </a:r>
          </a:p>
          <a:p>
            <a:pPr lvl="1"/>
            <a:r>
              <a:rPr lang="en-US" dirty="0"/>
              <a:t>A procedure that analyzes 30 seconds of ECG that is measured from a 6-lead mobile ECG</a:t>
            </a:r>
          </a:p>
          <a:p>
            <a:pPr lvl="1"/>
            <a:r>
              <a:rPr lang="en-US" dirty="0"/>
              <a:t>Parenthetic note that precludes billing 0902T with 93000, 93005, 93010, 93040-93042</a:t>
            </a:r>
          </a:p>
        </p:txBody>
      </p:sp>
      <p:pic>
        <p:nvPicPr>
          <p:cNvPr id="5" name="Picture 4">
            <a:extLst>
              <a:ext uri="{FF2B5EF4-FFF2-40B4-BE49-F238E27FC236}">
                <a16:creationId xmlns:a16="http://schemas.microsoft.com/office/drawing/2014/main" id="{CEA84CA1-A9BF-F1C0-14EA-FDD610503915}"/>
              </a:ext>
            </a:extLst>
          </p:cNvPr>
          <p:cNvPicPr>
            <a:picLocks noChangeAspect="1"/>
          </p:cNvPicPr>
          <p:nvPr/>
        </p:nvPicPr>
        <p:blipFill>
          <a:blip r:embed="rId2"/>
          <a:stretch>
            <a:fillRect/>
          </a:stretch>
        </p:blipFill>
        <p:spPr>
          <a:xfrm>
            <a:off x="2142147" y="4501843"/>
            <a:ext cx="6744641" cy="1152686"/>
          </a:xfrm>
          <a:prstGeom prst="rect">
            <a:avLst/>
          </a:prstGeom>
        </p:spPr>
      </p:pic>
    </p:spTree>
    <p:extLst>
      <p:ext uri="{BB962C8B-B14F-4D97-AF65-F5344CB8AC3E}">
        <p14:creationId xmlns:p14="http://schemas.microsoft.com/office/powerpoint/2010/main" val="209456907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EE4E366E-272A-409E-840F-9A6A64A9E3F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003">
            <a:schemeClr val="dk2"/>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A721560C-E4AB-4287-A29C-3F6916794CB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42448"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14" name="Freeform 7">
            <a:extLst>
              <a:ext uri="{FF2B5EF4-FFF2-40B4-BE49-F238E27FC236}">
                <a16:creationId xmlns:a16="http://schemas.microsoft.com/office/drawing/2014/main" id="{DF6CFF07-D953-4F9C-9A0E-E0A6AACB615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39" y="1460230"/>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bg1">
              <a:alpha val="20000"/>
            </a:schemeClr>
          </a:solidFill>
          <a:ln>
            <a:noFill/>
          </a:ln>
        </p:spPr>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40163960-F0A2-2FD9-0E97-D7DDDB6AADC6}"/>
              </a:ext>
            </a:extLst>
          </p:cNvPr>
          <p:cNvSpPr>
            <a:spLocks noGrp="1"/>
          </p:cNvSpPr>
          <p:nvPr>
            <p:ph type="title"/>
          </p:nvPr>
        </p:nvSpPr>
        <p:spPr>
          <a:xfrm>
            <a:off x="648930" y="629267"/>
            <a:ext cx="9252154" cy="1016654"/>
          </a:xfrm>
        </p:spPr>
        <p:txBody>
          <a:bodyPr>
            <a:normAutofit/>
          </a:bodyPr>
          <a:lstStyle/>
          <a:p>
            <a:pPr>
              <a:lnSpc>
                <a:spcPct val="90000"/>
              </a:lnSpc>
            </a:pPr>
            <a:r>
              <a:rPr lang="en-US" sz="3600">
                <a:solidFill>
                  <a:srgbClr val="EBEBEB"/>
                </a:solidFill>
              </a:rPr>
              <a:t>Digital Medicine – Algorithm Based ECG</a:t>
            </a:r>
          </a:p>
        </p:txBody>
      </p:sp>
      <p:sp useBgFill="1">
        <p:nvSpPr>
          <p:cNvPr id="16" name="Freeform: Shape 15">
            <a:extLst>
              <a:ext uri="{FF2B5EF4-FFF2-40B4-BE49-F238E27FC236}">
                <a16:creationId xmlns:a16="http://schemas.microsoft.com/office/drawing/2014/main" id="{DAA4FEEE-0B5F-41BF-825D-60F9FB08956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1762067"/>
            <a:ext cx="12192417" cy="5095933"/>
          </a:xfrm>
          <a:custGeom>
            <a:avLst/>
            <a:gdLst>
              <a:gd name="connsiteX0" fmla="*/ 0 w 12192417"/>
              <a:gd name="connsiteY0" fmla="*/ 0 h 5095933"/>
              <a:gd name="connsiteX1" fmla="*/ 71931 w 12192417"/>
              <a:gd name="connsiteY1" fmla="*/ 12261 h 5095933"/>
              <a:gd name="connsiteX2" fmla="*/ 282848 w 12192417"/>
              <a:gd name="connsiteY2" fmla="*/ 48343 h 5095933"/>
              <a:gd name="connsiteX3" fmla="*/ 436463 w 12192417"/>
              <a:gd name="connsiteY3" fmla="*/ 73565 h 5095933"/>
              <a:gd name="connsiteX4" fmla="*/ 619338 w 12192417"/>
              <a:gd name="connsiteY4" fmla="*/ 100188 h 5095933"/>
              <a:gd name="connsiteX5" fmla="*/ 836350 w 12192417"/>
              <a:gd name="connsiteY5" fmla="*/ 132066 h 5095933"/>
              <a:gd name="connsiteX6" fmla="*/ 1076527 w 12192417"/>
              <a:gd name="connsiteY6" fmla="*/ 165696 h 5095933"/>
              <a:gd name="connsiteX7" fmla="*/ 1347183 w 12192417"/>
              <a:gd name="connsiteY7" fmla="*/ 201077 h 5095933"/>
              <a:gd name="connsiteX8" fmla="*/ 1642222 w 12192417"/>
              <a:gd name="connsiteY8" fmla="*/ 238560 h 5095933"/>
              <a:gd name="connsiteX9" fmla="*/ 1962863 w 12192417"/>
              <a:gd name="connsiteY9" fmla="*/ 276043 h 5095933"/>
              <a:gd name="connsiteX10" fmla="*/ 2304231 w 12192417"/>
              <a:gd name="connsiteY10" fmla="*/ 314227 h 5095933"/>
              <a:gd name="connsiteX11" fmla="*/ 2672420 w 12192417"/>
              <a:gd name="connsiteY11" fmla="*/ 349608 h 5095933"/>
              <a:gd name="connsiteX12" fmla="*/ 3057677 w 12192417"/>
              <a:gd name="connsiteY12" fmla="*/ 383588 h 5095933"/>
              <a:gd name="connsiteX13" fmla="*/ 3464880 w 12192417"/>
              <a:gd name="connsiteY13" fmla="*/ 414415 h 5095933"/>
              <a:gd name="connsiteX14" fmla="*/ 3889151 w 12192417"/>
              <a:gd name="connsiteY14" fmla="*/ 443841 h 5095933"/>
              <a:gd name="connsiteX15" fmla="*/ 4331709 w 12192417"/>
              <a:gd name="connsiteY15" fmla="*/ 471515 h 5095933"/>
              <a:gd name="connsiteX16" fmla="*/ 4558475 w 12192417"/>
              <a:gd name="connsiteY16" fmla="*/ 481324 h 5095933"/>
              <a:gd name="connsiteX17" fmla="*/ 4790117 w 12192417"/>
              <a:gd name="connsiteY17" fmla="*/ 492183 h 5095933"/>
              <a:gd name="connsiteX18" fmla="*/ 5025417 w 12192417"/>
              <a:gd name="connsiteY18" fmla="*/ 502342 h 5095933"/>
              <a:gd name="connsiteX19" fmla="*/ 5261936 w 12192417"/>
              <a:gd name="connsiteY19" fmla="*/ 508998 h 5095933"/>
              <a:gd name="connsiteX20" fmla="*/ 5503331 w 12192417"/>
              <a:gd name="connsiteY20" fmla="*/ 514953 h 5095933"/>
              <a:gd name="connsiteX21" fmla="*/ 5747166 w 12192417"/>
              <a:gd name="connsiteY21" fmla="*/ 521259 h 5095933"/>
              <a:gd name="connsiteX22" fmla="*/ 5995876 w 12192417"/>
              <a:gd name="connsiteY22" fmla="*/ 525463 h 5095933"/>
              <a:gd name="connsiteX23" fmla="*/ 6247025 w 12192417"/>
              <a:gd name="connsiteY23" fmla="*/ 525463 h 5095933"/>
              <a:gd name="connsiteX24" fmla="*/ 6500612 w 12192417"/>
              <a:gd name="connsiteY24" fmla="*/ 527565 h 5095933"/>
              <a:gd name="connsiteX25" fmla="*/ 6756638 w 12192417"/>
              <a:gd name="connsiteY25" fmla="*/ 525463 h 5095933"/>
              <a:gd name="connsiteX26" fmla="*/ 7016321 w 12192417"/>
              <a:gd name="connsiteY26" fmla="*/ 521259 h 5095933"/>
              <a:gd name="connsiteX27" fmla="*/ 7276004 w 12192417"/>
              <a:gd name="connsiteY27" fmla="*/ 517406 h 5095933"/>
              <a:gd name="connsiteX28" fmla="*/ 7539344 w 12192417"/>
              <a:gd name="connsiteY28" fmla="*/ 508998 h 5095933"/>
              <a:gd name="connsiteX29" fmla="*/ 7805123 w 12192417"/>
              <a:gd name="connsiteY29" fmla="*/ 500241 h 5095933"/>
              <a:gd name="connsiteX30" fmla="*/ 8070902 w 12192417"/>
              <a:gd name="connsiteY30" fmla="*/ 490082 h 5095933"/>
              <a:gd name="connsiteX31" fmla="*/ 8339120 w 12192417"/>
              <a:gd name="connsiteY31" fmla="*/ 475719 h 5095933"/>
              <a:gd name="connsiteX32" fmla="*/ 8609775 w 12192417"/>
              <a:gd name="connsiteY32" fmla="*/ 458554 h 5095933"/>
              <a:gd name="connsiteX33" fmla="*/ 8881650 w 12192417"/>
              <a:gd name="connsiteY33" fmla="*/ 442089 h 5095933"/>
              <a:gd name="connsiteX34" fmla="*/ 9153525 w 12192417"/>
              <a:gd name="connsiteY34" fmla="*/ 421071 h 5095933"/>
              <a:gd name="connsiteX35" fmla="*/ 9429057 w 12192417"/>
              <a:gd name="connsiteY35" fmla="*/ 395849 h 5095933"/>
              <a:gd name="connsiteX36" fmla="*/ 9700932 w 12192417"/>
              <a:gd name="connsiteY36" fmla="*/ 370626 h 5095933"/>
              <a:gd name="connsiteX37" fmla="*/ 9977683 w 12192417"/>
              <a:gd name="connsiteY37" fmla="*/ 341551 h 5095933"/>
              <a:gd name="connsiteX38" fmla="*/ 10255654 w 12192417"/>
              <a:gd name="connsiteY38" fmla="*/ 309673 h 5095933"/>
              <a:gd name="connsiteX39" fmla="*/ 10529967 w 12192417"/>
              <a:gd name="connsiteY39" fmla="*/ 276043 h 5095933"/>
              <a:gd name="connsiteX40" fmla="*/ 10807938 w 12192417"/>
              <a:gd name="connsiteY40" fmla="*/ 236809 h 5095933"/>
              <a:gd name="connsiteX41" fmla="*/ 11084689 w 12192417"/>
              <a:gd name="connsiteY41" fmla="*/ 194772 h 5095933"/>
              <a:gd name="connsiteX42" fmla="*/ 11362660 w 12192417"/>
              <a:gd name="connsiteY42" fmla="*/ 153085 h 5095933"/>
              <a:gd name="connsiteX43" fmla="*/ 11639411 w 12192417"/>
              <a:gd name="connsiteY43" fmla="*/ 104392 h 5095933"/>
              <a:gd name="connsiteX44" fmla="*/ 11914944 w 12192417"/>
              <a:gd name="connsiteY44" fmla="*/ 54648 h 5095933"/>
              <a:gd name="connsiteX45" fmla="*/ 12191695 w 12192417"/>
              <a:gd name="connsiteY45" fmla="*/ 2452 h 5095933"/>
              <a:gd name="connsiteX46" fmla="*/ 12191695 w 12192417"/>
              <a:gd name="connsiteY46" fmla="*/ 2162231 h 5095933"/>
              <a:gd name="connsiteX47" fmla="*/ 12192417 w 12192417"/>
              <a:gd name="connsiteY47" fmla="*/ 2162231 h 5095933"/>
              <a:gd name="connsiteX48" fmla="*/ 12192417 w 12192417"/>
              <a:gd name="connsiteY48" fmla="*/ 5095933 h 5095933"/>
              <a:gd name="connsiteX49" fmla="*/ 0 w 12192417"/>
              <a:gd name="connsiteY49" fmla="*/ 5095933 h 5095933"/>
              <a:gd name="connsiteX50" fmla="*/ 0 w 12192417"/>
              <a:gd name="connsiteY50" fmla="*/ 2791958 h 5095933"/>
              <a:gd name="connsiteX51" fmla="*/ 0 w 12192417"/>
              <a:gd name="connsiteY51" fmla="*/ 2162231 h 50959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2417" h="5095933">
                <a:moveTo>
                  <a:pt x="0" y="0"/>
                </a:moveTo>
                <a:lnTo>
                  <a:pt x="71931" y="12261"/>
                </a:lnTo>
                <a:lnTo>
                  <a:pt x="282848" y="48343"/>
                </a:lnTo>
                <a:lnTo>
                  <a:pt x="436463" y="73565"/>
                </a:lnTo>
                <a:lnTo>
                  <a:pt x="619338" y="100188"/>
                </a:lnTo>
                <a:lnTo>
                  <a:pt x="836350" y="132066"/>
                </a:lnTo>
                <a:lnTo>
                  <a:pt x="1076527" y="165696"/>
                </a:lnTo>
                <a:lnTo>
                  <a:pt x="1347183" y="201077"/>
                </a:lnTo>
                <a:lnTo>
                  <a:pt x="1642222" y="238560"/>
                </a:lnTo>
                <a:lnTo>
                  <a:pt x="1962863" y="276043"/>
                </a:lnTo>
                <a:lnTo>
                  <a:pt x="2304231" y="314227"/>
                </a:lnTo>
                <a:lnTo>
                  <a:pt x="2672420" y="349608"/>
                </a:lnTo>
                <a:lnTo>
                  <a:pt x="3057677" y="383588"/>
                </a:lnTo>
                <a:lnTo>
                  <a:pt x="3464880" y="414415"/>
                </a:lnTo>
                <a:lnTo>
                  <a:pt x="3889151" y="443841"/>
                </a:lnTo>
                <a:lnTo>
                  <a:pt x="4331709" y="471515"/>
                </a:lnTo>
                <a:lnTo>
                  <a:pt x="4558475" y="481324"/>
                </a:lnTo>
                <a:lnTo>
                  <a:pt x="4790117" y="492183"/>
                </a:lnTo>
                <a:lnTo>
                  <a:pt x="5025417" y="502342"/>
                </a:lnTo>
                <a:lnTo>
                  <a:pt x="5261936" y="508998"/>
                </a:lnTo>
                <a:lnTo>
                  <a:pt x="5503331" y="514953"/>
                </a:lnTo>
                <a:lnTo>
                  <a:pt x="5747166" y="521259"/>
                </a:lnTo>
                <a:lnTo>
                  <a:pt x="5995876" y="525463"/>
                </a:lnTo>
                <a:lnTo>
                  <a:pt x="6247025" y="525463"/>
                </a:lnTo>
                <a:lnTo>
                  <a:pt x="6500612" y="527565"/>
                </a:lnTo>
                <a:lnTo>
                  <a:pt x="6756638" y="525463"/>
                </a:lnTo>
                <a:lnTo>
                  <a:pt x="7016321" y="521259"/>
                </a:lnTo>
                <a:lnTo>
                  <a:pt x="7276004" y="517406"/>
                </a:lnTo>
                <a:lnTo>
                  <a:pt x="7539344" y="508998"/>
                </a:lnTo>
                <a:lnTo>
                  <a:pt x="7805123" y="500241"/>
                </a:lnTo>
                <a:lnTo>
                  <a:pt x="8070902" y="490082"/>
                </a:lnTo>
                <a:lnTo>
                  <a:pt x="8339120" y="475719"/>
                </a:lnTo>
                <a:lnTo>
                  <a:pt x="8609775" y="458554"/>
                </a:lnTo>
                <a:lnTo>
                  <a:pt x="8881650" y="442089"/>
                </a:lnTo>
                <a:lnTo>
                  <a:pt x="9153525" y="421071"/>
                </a:lnTo>
                <a:lnTo>
                  <a:pt x="9429057" y="395849"/>
                </a:lnTo>
                <a:lnTo>
                  <a:pt x="9700932" y="370626"/>
                </a:lnTo>
                <a:lnTo>
                  <a:pt x="9977683" y="341551"/>
                </a:lnTo>
                <a:lnTo>
                  <a:pt x="10255654" y="309673"/>
                </a:lnTo>
                <a:lnTo>
                  <a:pt x="10529967" y="276043"/>
                </a:lnTo>
                <a:lnTo>
                  <a:pt x="10807938" y="236809"/>
                </a:lnTo>
                <a:lnTo>
                  <a:pt x="11084689" y="194772"/>
                </a:lnTo>
                <a:lnTo>
                  <a:pt x="11362660" y="153085"/>
                </a:lnTo>
                <a:lnTo>
                  <a:pt x="11639411" y="104392"/>
                </a:lnTo>
                <a:lnTo>
                  <a:pt x="11914944" y="54648"/>
                </a:lnTo>
                <a:lnTo>
                  <a:pt x="12191695" y="2452"/>
                </a:lnTo>
                <a:lnTo>
                  <a:pt x="12191695" y="2162231"/>
                </a:lnTo>
                <a:lnTo>
                  <a:pt x="12192417" y="2162231"/>
                </a:lnTo>
                <a:lnTo>
                  <a:pt x="12192417" y="5095933"/>
                </a:lnTo>
                <a:lnTo>
                  <a:pt x="0" y="5095933"/>
                </a:lnTo>
                <a:lnTo>
                  <a:pt x="0" y="2791958"/>
                </a:lnTo>
                <a:lnTo>
                  <a:pt x="0" y="2162231"/>
                </a:lnTo>
                <a:close/>
              </a:path>
            </a:pathLst>
          </a:custGeom>
          <a:ln>
            <a:noFill/>
          </a:ln>
        </p:spPr>
        <p:txBody>
          <a:bodyPr/>
          <a:lstStyle/>
          <a:p>
            <a:endParaRPr lang="en-US"/>
          </a:p>
        </p:txBody>
      </p:sp>
      <p:sp>
        <p:nvSpPr>
          <p:cNvPr id="3" name="Content Placeholder 2">
            <a:extLst>
              <a:ext uri="{FF2B5EF4-FFF2-40B4-BE49-F238E27FC236}">
                <a16:creationId xmlns:a16="http://schemas.microsoft.com/office/drawing/2014/main" id="{666940F0-0E29-F466-0DE0-1119400FC60E}"/>
              </a:ext>
            </a:extLst>
          </p:cNvPr>
          <p:cNvSpPr>
            <a:spLocks noGrp="1"/>
          </p:cNvSpPr>
          <p:nvPr>
            <p:ph idx="1"/>
          </p:nvPr>
        </p:nvSpPr>
        <p:spPr>
          <a:xfrm>
            <a:off x="648931" y="2548281"/>
            <a:ext cx="5122606" cy="3658689"/>
          </a:xfrm>
        </p:spPr>
        <p:txBody>
          <a:bodyPr>
            <a:normAutofit/>
          </a:bodyPr>
          <a:lstStyle/>
          <a:p>
            <a:r>
              <a:rPr lang="en-US" dirty="0"/>
              <a:t>0903T – 0905T Added</a:t>
            </a:r>
          </a:p>
          <a:p>
            <a:r>
              <a:rPr lang="en-US" dirty="0"/>
              <a:t>Algorithmically generates a 12 lead ECG from a reduced lead ECG</a:t>
            </a:r>
          </a:p>
          <a:p>
            <a:r>
              <a:rPr lang="en-US" dirty="0"/>
              <a:t>Parenthetical to not report with 93000, 93005, 93010, and sister T codes</a:t>
            </a:r>
          </a:p>
          <a:p>
            <a:r>
              <a:rPr lang="en-US" dirty="0"/>
              <a:t>Reasoning : needing a 12 lead read when a 12 lead ECG system is not available</a:t>
            </a:r>
          </a:p>
        </p:txBody>
      </p:sp>
      <p:pic>
        <p:nvPicPr>
          <p:cNvPr id="5" name="Picture 4" descr="A screenshot of a computer&#10;&#10;Description automatically generated">
            <a:extLst>
              <a:ext uri="{FF2B5EF4-FFF2-40B4-BE49-F238E27FC236}">
                <a16:creationId xmlns:a16="http://schemas.microsoft.com/office/drawing/2014/main" id="{006B7BBD-0F39-C0CB-C72E-40A196DD1042}"/>
              </a:ext>
            </a:extLst>
          </p:cNvPr>
          <p:cNvPicPr>
            <a:picLocks noChangeAspect="1"/>
          </p:cNvPicPr>
          <p:nvPr/>
        </p:nvPicPr>
        <p:blipFill>
          <a:blip r:embed="rId2"/>
          <a:stretch>
            <a:fillRect/>
          </a:stretch>
        </p:blipFill>
        <p:spPr>
          <a:xfrm>
            <a:off x="6091916" y="2905068"/>
            <a:ext cx="5451627" cy="2973218"/>
          </a:xfrm>
          <a:prstGeom prst="rect">
            <a:avLst/>
          </a:prstGeom>
          <a:effectLst/>
        </p:spPr>
      </p:pic>
    </p:spTree>
    <p:extLst>
      <p:ext uri="{BB962C8B-B14F-4D97-AF65-F5344CB8AC3E}">
        <p14:creationId xmlns:p14="http://schemas.microsoft.com/office/powerpoint/2010/main" val="1444943944"/>
      </p:ext>
    </p:extLst>
  </p:cSld>
  <p:clrMapOvr>
    <a:overrideClrMapping bg1="lt1" tx1="dk1" bg2="lt2" tx2="dk2" accent1="accent1" accent2="accent2" accent3="accent3" accent4="accent4" accent5="accent5" accent6="accent6" hlink="hlink" folHlink="folHlink"/>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9E1166-D88E-4BC2-0CCF-CCF93FFB8BD0}"/>
              </a:ext>
            </a:extLst>
          </p:cNvPr>
          <p:cNvSpPr>
            <a:spLocks noGrp="1"/>
          </p:cNvSpPr>
          <p:nvPr>
            <p:ph type="title"/>
          </p:nvPr>
        </p:nvSpPr>
        <p:spPr/>
        <p:txBody>
          <a:bodyPr/>
          <a:lstStyle/>
          <a:p>
            <a:r>
              <a:rPr lang="en-US" dirty="0"/>
              <a:t>Digital Medicine – AI-Assisted Heart Failure Detection</a:t>
            </a:r>
          </a:p>
        </p:txBody>
      </p:sp>
      <p:sp>
        <p:nvSpPr>
          <p:cNvPr id="3" name="Content Placeholder 2">
            <a:extLst>
              <a:ext uri="{FF2B5EF4-FFF2-40B4-BE49-F238E27FC236}">
                <a16:creationId xmlns:a16="http://schemas.microsoft.com/office/drawing/2014/main" id="{8D1F3CAA-9E33-7C7C-E107-EBD8E0664214}"/>
              </a:ext>
            </a:extLst>
          </p:cNvPr>
          <p:cNvSpPr>
            <a:spLocks noGrp="1"/>
          </p:cNvSpPr>
          <p:nvPr>
            <p:ph idx="1"/>
          </p:nvPr>
        </p:nvSpPr>
        <p:spPr/>
        <p:txBody>
          <a:bodyPr/>
          <a:lstStyle/>
          <a:p>
            <a:r>
              <a:rPr lang="en-US" dirty="0"/>
              <a:t>0932T Added </a:t>
            </a:r>
          </a:p>
          <a:p>
            <a:r>
              <a:rPr lang="en-US" dirty="0"/>
              <a:t>Technology uses an AI platform to analyze an ECHO to assess heart failure with preserved ejection fraction</a:t>
            </a:r>
          </a:p>
          <a:p>
            <a:r>
              <a:rPr lang="en-US" dirty="0"/>
              <a:t>Parenthetical notes that this may be separately reported with 93306-93308, 93350 and 93351</a:t>
            </a:r>
          </a:p>
        </p:txBody>
      </p:sp>
      <p:pic>
        <p:nvPicPr>
          <p:cNvPr id="5" name="Picture 4">
            <a:extLst>
              <a:ext uri="{FF2B5EF4-FFF2-40B4-BE49-F238E27FC236}">
                <a16:creationId xmlns:a16="http://schemas.microsoft.com/office/drawing/2014/main" id="{706D3BC5-E138-E113-798F-CE0A39E272C0}"/>
              </a:ext>
            </a:extLst>
          </p:cNvPr>
          <p:cNvPicPr>
            <a:picLocks noChangeAspect="1"/>
          </p:cNvPicPr>
          <p:nvPr/>
        </p:nvPicPr>
        <p:blipFill>
          <a:blip r:embed="rId2"/>
          <a:stretch>
            <a:fillRect/>
          </a:stretch>
        </p:blipFill>
        <p:spPr>
          <a:xfrm>
            <a:off x="2559742" y="4150658"/>
            <a:ext cx="6354062" cy="1991003"/>
          </a:xfrm>
          <a:prstGeom prst="rect">
            <a:avLst/>
          </a:prstGeom>
        </p:spPr>
      </p:pic>
    </p:spTree>
    <p:extLst>
      <p:ext uri="{BB962C8B-B14F-4D97-AF65-F5344CB8AC3E}">
        <p14:creationId xmlns:p14="http://schemas.microsoft.com/office/powerpoint/2010/main" val="3811553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E0650-620B-5E5F-6512-A2BE240CB92F}"/>
              </a:ext>
            </a:extLst>
          </p:cNvPr>
          <p:cNvSpPr>
            <a:spLocks noGrp="1"/>
          </p:cNvSpPr>
          <p:nvPr>
            <p:ph type="title"/>
          </p:nvPr>
        </p:nvSpPr>
        <p:spPr>
          <a:xfrm>
            <a:off x="648930" y="629266"/>
            <a:ext cx="9252154" cy="1223983"/>
          </a:xfrm>
        </p:spPr>
        <p:txBody>
          <a:bodyPr>
            <a:normAutofit/>
          </a:bodyPr>
          <a:lstStyle/>
          <a:p>
            <a:pPr>
              <a:lnSpc>
                <a:spcPct val="90000"/>
              </a:lnSpc>
            </a:pPr>
            <a:r>
              <a:rPr lang="en-US" sz="3900"/>
              <a:t>Digital Medicine – Noninvasive AI Analysis</a:t>
            </a:r>
          </a:p>
        </p:txBody>
      </p:sp>
      <p:sp>
        <p:nvSpPr>
          <p:cNvPr id="3" name="Content Placeholder 2">
            <a:extLst>
              <a:ext uri="{FF2B5EF4-FFF2-40B4-BE49-F238E27FC236}">
                <a16:creationId xmlns:a16="http://schemas.microsoft.com/office/drawing/2014/main" id="{E8C188F7-3A65-4D83-FE98-A60862F7AE21}"/>
              </a:ext>
            </a:extLst>
          </p:cNvPr>
          <p:cNvSpPr>
            <a:spLocks noGrp="1"/>
          </p:cNvSpPr>
          <p:nvPr>
            <p:ph idx="1"/>
          </p:nvPr>
        </p:nvSpPr>
        <p:spPr>
          <a:xfrm>
            <a:off x="1103311" y="2052214"/>
            <a:ext cx="4338409" cy="4196185"/>
          </a:xfrm>
        </p:spPr>
        <p:txBody>
          <a:bodyPr>
            <a:normAutofit/>
          </a:bodyPr>
          <a:lstStyle/>
          <a:p>
            <a:r>
              <a:rPr lang="en-US" dirty="0"/>
              <a:t>0877T – 0880T Added </a:t>
            </a:r>
          </a:p>
          <a:p>
            <a:r>
              <a:rPr lang="en-US" dirty="0"/>
              <a:t>Reports augmentative analysis of a chest CT to provide a diagnostic subtype of interstitial lung disease</a:t>
            </a:r>
          </a:p>
          <a:p>
            <a:r>
              <a:rPr lang="en-US" dirty="0"/>
              <a:t>Parenthetical precludes reporting with 71250, 71260, 71270 and 72178</a:t>
            </a:r>
          </a:p>
        </p:txBody>
      </p:sp>
      <p:pic>
        <p:nvPicPr>
          <p:cNvPr id="5" name="Picture 4" descr="A close-up of a computer screen&#10;&#10;Description automatically generated">
            <a:extLst>
              <a:ext uri="{FF2B5EF4-FFF2-40B4-BE49-F238E27FC236}">
                <a16:creationId xmlns:a16="http://schemas.microsoft.com/office/drawing/2014/main" id="{B5C5BB7C-7521-C7EB-F1ED-AAF5B08E3419}"/>
              </a:ext>
            </a:extLst>
          </p:cNvPr>
          <p:cNvPicPr>
            <a:picLocks noChangeAspect="1"/>
          </p:cNvPicPr>
          <p:nvPr/>
        </p:nvPicPr>
        <p:blipFill>
          <a:blip r:embed="rId3"/>
          <a:stretch>
            <a:fillRect/>
          </a:stretch>
        </p:blipFill>
        <p:spPr>
          <a:xfrm>
            <a:off x="6009484" y="1657221"/>
            <a:ext cx="5664687" cy="2261635"/>
          </a:xfrm>
          <a:prstGeom prst="rect">
            <a:avLst/>
          </a:prstGeom>
          <a:effectLst>
            <a:outerShdw blurRad="50800" dist="38100" dir="5400000" algn="t" rotWithShape="0">
              <a:prstClr val="black">
                <a:alpha val="43000"/>
              </a:prstClr>
            </a:outerShdw>
          </a:effectLst>
        </p:spPr>
      </p:pic>
      <p:pic>
        <p:nvPicPr>
          <p:cNvPr id="7" name="Picture 6">
            <a:extLst>
              <a:ext uri="{FF2B5EF4-FFF2-40B4-BE49-F238E27FC236}">
                <a16:creationId xmlns:a16="http://schemas.microsoft.com/office/drawing/2014/main" id="{6153B20B-0BDF-D717-E7C8-45975FBD37B4}"/>
              </a:ext>
            </a:extLst>
          </p:cNvPr>
          <p:cNvPicPr>
            <a:picLocks noChangeAspect="1"/>
          </p:cNvPicPr>
          <p:nvPr/>
        </p:nvPicPr>
        <p:blipFill>
          <a:blip r:embed="rId4"/>
          <a:stretch>
            <a:fillRect/>
          </a:stretch>
        </p:blipFill>
        <p:spPr>
          <a:xfrm>
            <a:off x="6009484" y="4456956"/>
            <a:ext cx="5877745" cy="1276528"/>
          </a:xfrm>
          <a:prstGeom prst="rect">
            <a:avLst/>
          </a:prstGeom>
        </p:spPr>
      </p:pic>
    </p:spTree>
    <p:extLst>
      <p:ext uri="{BB962C8B-B14F-4D97-AF65-F5344CB8AC3E}">
        <p14:creationId xmlns:p14="http://schemas.microsoft.com/office/powerpoint/2010/main" val="1083023155"/>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C4F74A-724F-6F34-9C23-FB5DBB2AF3B6}"/>
              </a:ext>
            </a:extLst>
          </p:cNvPr>
          <p:cNvSpPr>
            <a:spLocks noGrp="1"/>
          </p:cNvSpPr>
          <p:nvPr>
            <p:ph type="title"/>
          </p:nvPr>
        </p:nvSpPr>
        <p:spPr>
          <a:xfrm>
            <a:off x="648930" y="629266"/>
            <a:ext cx="9252154" cy="1223983"/>
          </a:xfrm>
        </p:spPr>
        <p:txBody>
          <a:bodyPr>
            <a:normAutofit/>
          </a:bodyPr>
          <a:lstStyle/>
          <a:p>
            <a:pPr>
              <a:lnSpc>
                <a:spcPct val="90000"/>
              </a:lnSpc>
            </a:pPr>
            <a:r>
              <a:rPr lang="en-US" sz="3900" dirty="0"/>
              <a:t>Digital Medicine – AI-Generated Prostate Cancer Mapping</a:t>
            </a:r>
          </a:p>
        </p:txBody>
      </p:sp>
      <p:pic>
        <p:nvPicPr>
          <p:cNvPr id="5" name="Picture 4" descr="A diagram of cancer in different colors&#10;&#10;Description automatically generated">
            <a:extLst>
              <a:ext uri="{FF2B5EF4-FFF2-40B4-BE49-F238E27FC236}">
                <a16:creationId xmlns:a16="http://schemas.microsoft.com/office/drawing/2014/main" id="{E3844772-C33A-CB3E-3BF5-96042C17A8DC}"/>
              </a:ext>
            </a:extLst>
          </p:cNvPr>
          <p:cNvPicPr>
            <a:picLocks noChangeAspect="1"/>
          </p:cNvPicPr>
          <p:nvPr/>
        </p:nvPicPr>
        <p:blipFill>
          <a:blip r:embed="rId3"/>
          <a:stretch>
            <a:fillRect/>
          </a:stretch>
        </p:blipFill>
        <p:spPr>
          <a:xfrm>
            <a:off x="636915" y="3209900"/>
            <a:ext cx="5451627" cy="1880810"/>
          </a:xfrm>
          <a:prstGeom prst="rect">
            <a:avLst/>
          </a:prstGeom>
          <a:effectLst>
            <a:outerShdw blurRad="50800" dist="38100" dir="5400000" algn="t" rotWithShape="0">
              <a:prstClr val="black">
                <a:alpha val="43000"/>
              </a:prstClr>
            </a:outerShdw>
          </a:effectLst>
        </p:spPr>
      </p:pic>
      <p:sp>
        <p:nvSpPr>
          <p:cNvPr id="3" name="Content Placeholder 2">
            <a:extLst>
              <a:ext uri="{FF2B5EF4-FFF2-40B4-BE49-F238E27FC236}">
                <a16:creationId xmlns:a16="http://schemas.microsoft.com/office/drawing/2014/main" id="{9456EB10-3E93-7DAE-0C55-0BD2513AF529}"/>
              </a:ext>
            </a:extLst>
          </p:cNvPr>
          <p:cNvSpPr>
            <a:spLocks noGrp="1"/>
          </p:cNvSpPr>
          <p:nvPr>
            <p:ph idx="1"/>
          </p:nvPr>
        </p:nvSpPr>
        <p:spPr>
          <a:xfrm>
            <a:off x="6575729" y="2052214"/>
            <a:ext cx="4415293" cy="4196185"/>
          </a:xfrm>
        </p:spPr>
        <p:txBody>
          <a:bodyPr>
            <a:normAutofit fontScale="92500" lnSpcReduction="10000"/>
          </a:bodyPr>
          <a:lstStyle/>
          <a:p>
            <a:r>
              <a:rPr lang="en-US" dirty="0"/>
              <a:t>0898T Added</a:t>
            </a:r>
          </a:p>
          <a:p>
            <a:r>
              <a:rPr lang="en-US" dirty="0"/>
              <a:t>Reports a noninvasive prostate cancer estimation mapping using AI which can help the physician in location, sizing of margin and treatment recommendations</a:t>
            </a:r>
          </a:p>
          <a:p>
            <a:r>
              <a:rPr lang="en-US" dirty="0"/>
              <a:t>Precludes reporting with 76376 and 76377</a:t>
            </a:r>
          </a:p>
          <a:p>
            <a:endParaRPr lang="en-US" dirty="0"/>
          </a:p>
          <a:p>
            <a:endParaRPr lang="en-US" dirty="0"/>
          </a:p>
          <a:p>
            <a:r>
              <a:rPr lang="en-US" sz="1100" dirty="0"/>
              <a:t>https://avendahealth.com/patients/learn-more-about-unfold-ai-2/</a:t>
            </a:r>
          </a:p>
        </p:txBody>
      </p:sp>
    </p:spTree>
    <p:extLst>
      <p:ext uri="{BB962C8B-B14F-4D97-AF65-F5344CB8AC3E}">
        <p14:creationId xmlns:p14="http://schemas.microsoft.com/office/powerpoint/2010/main" val="85062717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9C776D6-3C97-2DED-C9AE-8BEC603AD4C6}"/>
              </a:ext>
            </a:extLst>
          </p:cNvPr>
          <p:cNvSpPr>
            <a:spLocks noGrp="1"/>
          </p:cNvSpPr>
          <p:nvPr>
            <p:ph type="title"/>
          </p:nvPr>
        </p:nvSpPr>
        <p:spPr/>
        <p:txBody>
          <a:bodyPr/>
          <a:lstStyle/>
          <a:p>
            <a:r>
              <a:rPr lang="en-US" dirty="0"/>
              <a:t>Digital Medicine – Computer-Aided Duplex Scan Hemodialysis Fistula</a:t>
            </a:r>
          </a:p>
        </p:txBody>
      </p:sp>
      <p:sp>
        <p:nvSpPr>
          <p:cNvPr id="3" name="Content Placeholder 2">
            <a:extLst>
              <a:ext uri="{FF2B5EF4-FFF2-40B4-BE49-F238E27FC236}">
                <a16:creationId xmlns:a16="http://schemas.microsoft.com/office/drawing/2014/main" id="{A3C9161E-BF7B-5FE3-BBEF-F488DE8405AB}"/>
              </a:ext>
            </a:extLst>
          </p:cNvPr>
          <p:cNvSpPr>
            <a:spLocks noGrp="1"/>
          </p:cNvSpPr>
          <p:nvPr>
            <p:ph idx="1"/>
          </p:nvPr>
        </p:nvSpPr>
        <p:spPr/>
        <p:txBody>
          <a:bodyPr/>
          <a:lstStyle/>
          <a:p>
            <a:r>
              <a:rPr lang="en-US" dirty="0"/>
              <a:t>0876T Added</a:t>
            </a:r>
          </a:p>
          <a:p>
            <a:r>
              <a:rPr lang="en-US" dirty="0"/>
              <a:t>Report for a computer-aided limited (volume flow, diameter and depth including fistula body) duplex scan of a hemodialysis fistula</a:t>
            </a:r>
          </a:p>
          <a:p>
            <a:r>
              <a:rPr lang="en-US" dirty="0"/>
              <a:t>93990 already exists but it is reported to evaluate the performance, including arterial inflow, body of access and venous outflow</a:t>
            </a:r>
          </a:p>
          <a:p>
            <a:r>
              <a:rPr lang="en-US" dirty="0"/>
              <a:t>Parenthetical restricting use with 76376, 76377, 90951-90966 and 93990</a:t>
            </a:r>
          </a:p>
        </p:txBody>
      </p:sp>
    </p:spTree>
    <p:extLst>
      <p:ext uri="{BB962C8B-B14F-4D97-AF65-F5344CB8AC3E}">
        <p14:creationId xmlns:p14="http://schemas.microsoft.com/office/powerpoint/2010/main" val="64861773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8DCE5E-B05C-4B66-BDD8-7DCE5DE4F43D}"/>
              </a:ext>
            </a:extLst>
          </p:cNvPr>
          <p:cNvSpPr>
            <a:spLocks noGrp="1"/>
          </p:cNvSpPr>
          <p:nvPr>
            <p:ph type="title"/>
          </p:nvPr>
        </p:nvSpPr>
        <p:spPr/>
        <p:txBody>
          <a:bodyPr/>
          <a:lstStyle/>
          <a:p>
            <a:r>
              <a:rPr lang="en-US" dirty="0"/>
              <a:t>General Surgery - SCSA</a:t>
            </a:r>
          </a:p>
        </p:txBody>
      </p:sp>
      <p:sp>
        <p:nvSpPr>
          <p:cNvPr id="3" name="Content Placeholder 2">
            <a:extLst>
              <a:ext uri="{FF2B5EF4-FFF2-40B4-BE49-F238E27FC236}">
                <a16:creationId xmlns:a16="http://schemas.microsoft.com/office/drawing/2014/main" id="{7FCD4A52-EC45-4C66-A263-0912560647CE}"/>
              </a:ext>
            </a:extLst>
          </p:cNvPr>
          <p:cNvSpPr>
            <a:spLocks noGrp="1"/>
          </p:cNvSpPr>
          <p:nvPr>
            <p:ph idx="1"/>
          </p:nvPr>
        </p:nvSpPr>
        <p:spPr/>
        <p:txBody>
          <a:bodyPr/>
          <a:lstStyle/>
          <a:p>
            <a:r>
              <a:rPr lang="en-US" dirty="0"/>
              <a:t>Skin Cell Suspension Autograft – 8 new codes</a:t>
            </a:r>
          </a:p>
          <a:p>
            <a:r>
              <a:rPr lang="en-US" dirty="0"/>
              <a:t>15011 – 15018 Added for skin harvesting, autograft prep and application </a:t>
            </a:r>
          </a:p>
          <a:p>
            <a:pPr lvl="1"/>
            <a:r>
              <a:rPr lang="en-US" dirty="0"/>
              <a:t>By size and procedure or size and anatomical site</a:t>
            </a:r>
          </a:p>
          <a:p>
            <a:r>
              <a:rPr lang="en-US" dirty="0"/>
              <a:t>For treating conditions of thermal burn wounds, traumatic avulsion, surgical excision or resection</a:t>
            </a:r>
          </a:p>
          <a:p>
            <a:pPr marL="0" indent="0">
              <a:buNone/>
            </a:pPr>
            <a:endParaRPr lang="en-US" dirty="0"/>
          </a:p>
        </p:txBody>
      </p:sp>
      <p:pic>
        <p:nvPicPr>
          <p:cNvPr id="5" name="Picture 4">
            <a:extLst>
              <a:ext uri="{FF2B5EF4-FFF2-40B4-BE49-F238E27FC236}">
                <a16:creationId xmlns:a16="http://schemas.microsoft.com/office/drawing/2014/main" id="{0D5CB49E-7A3D-1F94-9D10-E076417CDDFB}"/>
              </a:ext>
            </a:extLst>
          </p:cNvPr>
          <p:cNvPicPr>
            <a:picLocks noChangeAspect="1"/>
          </p:cNvPicPr>
          <p:nvPr/>
        </p:nvPicPr>
        <p:blipFill>
          <a:blip r:embed="rId2"/>
          <a:stretch>
            <a:fillRect/>
          </a:stretch>
        </p:blipFill>
        <p:spPr>
          <a:xfrm>
            <a:off x="1761572" y="4442898"/>
            <a:ext cx="7925906" cy="1676634"/>
          </a:xfrm>
          <a:prstGeom prst="rect">
            <a:avLst/>
          </a:prstGeom>
        </p:spPr>
      </p:pic>
    </p:spTree>
    <p:extLst>
      <p:ext uri="{BB962C8B-B14F-4D97-AF65-F5344CB8AC3E}">
        <p14:creationId xmlns:p14="http://schemas.microsoft.com/office/powerpoint/2010/main" val="125052596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C2AE399-191F-4F28-33C3-6ED5ACBD93B1}"/>
              </a:ext>
            </a:extLst>
          </p:cNvPr>
          <p:cNvSpPr>
            <a:spLocks noGrp="1"/>
          </p:cNvSpPr>
          <p:nvPr>
            <p:ph type="title"/>
          </p:nvPr>
        </p:nvSpPr>
        <p:spPr>
          <a:xfrm>
            <a:off x="648930" y="629266"/>
            <a:ext cx="9252154" cy="1223983"/>
          </a:xfrm>
        </p:spPr>
        <p:txBody>
          <a:bodyPr>
            <a:normAutofit/>
          </a:bodyPr>
          <a:lstStyle/>
          <a:p>
            <a:r>
              <a:rPr lang="en-US" dirty="0"/>
              <a:t>General Surgery - SCSA</a:t>
            </a:r>
          </a:p>
        </p:txBody>
      </p:sp>
      <p:pic>
        <p:nvPicPr>
          <p:cNvPr id="5" name="Picture 4">
            <a:extLst>
              <a:ext uri="{FF2B5EF4-FFF2-40B4-BE49-F238E27FC236}">
                <a16:creationId xmlns:a16="http://schemas.microsoft.com/office/drawing/2014/main" id="{0232CD37-D109-389D-24CF-C22F323D7704}"/>
              </a:ext>
            </a:extLst>
          </p:cNvPr>
          <p:cNvPicPr>
            <a:picLocks noChangeAspect="1"/>
          </p:cNvPicPr>
          <p:nvPr/>
        </p:nvPicPr>
        <p:blipFill>
          <a:blip r:embed="rId3"/>
          <a:stretch>
            <a:fillRect/>
          </a:stretch>
        </p:blipFill>
        <p:spPr>
          <a:xfrm>
            <a:off x="636915" y="3128126"/>
            <a:ext cx="5451627" cy="2044359"/>
          </a:xfrm>
          <a:prstGeom prst="rect">
            <a:avLst/>
          </a:prstGeom>
          <a:effectLst>
            <a:outerShdw blurRad="50800" dist="38100" dir="5400000" algn="t" rotWithShape="0">
              <a:prstClr val="black">
                <a:alpha val="43000"/>
              </a:prstClr>
            </a:outerShdw>
          </a:effectLst>
        </p:spPr>
      </p:pic>
      <p:sp>
        <p:nvSpPr>
          <p:cNvPr id="3" name="Content Placeholder 2">
            <a:extLst>
              <a:ext uri="{FF2B5EF4-FFF2-40B4-BE49-F238E27FC236}">
                <a16:creationId xmlns:a16="http://schemas.microsoft.com/office/drawing/2014/main" id="{520070AD-3E6D-D2DE-E9DD-4A76212A1F9D}"/>
              </a:ext>
            </a:extLst>
          </p:cNvPr>
          <p:cNvSpPr>
            <a:spLocks noGrp="1"/>
          </p:cNvSpPr>
          <p:nvPr>
            <p:ph idx="1"/>
          </p:nvPr>
        </p:nvSpPr>
        <p:spPr>
          <a:xfrm>
            <a:off x="6575729" y="2052214"/>
            <a:ext cx="4415293" cy="4196185"/>
          </a:xfrm>
        </p:spPr>
        <p:txBody>
          <a:bodyPr>
            <a:normAutofit/>
          </a:bodyPr>
          <a:lstStyle/>
          <a:p>
            <a:r>
              <a:rPr lang="en-US" dirty="0"/>
              <a:t>Guidelines changes also added in relation to the new codes</a:t>
            </a:r>
          </a:p>
          <a:p>
            <a:pPr lvl="1"/>
            <a:r>
              <a:rPr lang="en-US" dirty="0"/>
              <a:t>Revises introductory guideline </a:t>
            </a:r>
          </a:p>
          <a:p>
            <a:pPr lvl="1"/>
            <a:r>
              <a:rPr lang="en-US" dirty="0"/>
              <a:t>Adds definition of SCSA</a:t>
            </a:r>
          </a:p>
          <a:p>
            <a:pPr lvl="1"/>
            <a:r>
              <a:rPr lang="en-US" dirty="0"/>
              <a:t>Revises the autograft/tissue cultured autografts definition to specify “other than SCSA” </a:t>
            </a:r>
          </a:p>
        </p:txBody>
      </p:sp>
    </p:spTree>
    <p:extLst>
      <p:ext uri="{BB962C8B-B14F-4D97-AF65-F5344CB8AC3E}">
        <p14:creationId xmlns:p14="http://schemas.microsoft.com/office/powerpoint/2010/main" val="198250069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74370C-A7EA-83C6-258F-84C9E29A0D5F}"/>
              </a:ext>
            </a:extLst>
          </p:cNvPr>
          <p:cNvSpPr>
            <a:spLocks noGrp="1"/>
          </p:cNvSpPr>
          <p:nvPr>
            <p:ph type="title"/>
          </p:nvPr>
        </p:nvSpPr>
        <p:spPr/>
        <p:txBody>
          <a:bodyPr/>
          <a:lstStyle/>
          <a:p>
            <a:r>
              <a:rPr lang="en-US" dirty="0"/>
              <a:t>Telemedicine</a:t>
            </a:r>
          </a:p>
        </p:txBody>
      </p:sp>
      <p:graphicFrame>
        <p:nvGraphicFramePr>
          <p:cNvPr id="4" name="Content Placeholder 3">
            <a:extLst>
              <a:ext uri="{FF2B5EF4-FFF2-40B4-BE49-F238E27FC236}">
                <a16:creationId xmlns:a16="http://schemas.microsoft.com/office/drawing/2014/main" id="{95D31B2B-9A40-156C-A677-78A2D8EB1D67}"/>
              </a:ext>
            </a:extLst>
          </p:cNvPr>
          <p:cNvGraphicFramePr>
            <a:graphicFrameLocks noGrp="1"/>
          </p:cNvGraphicFramePr>
          <p:nvPr>
            <p:ph idx="1"/>
            <p:extLst>
              <p:ext uri="{D42A27DB-BD31-4B8C-83A1-F6EECF244321}">
                <p14:modId xmlns:p14="http://schemas.microsoft.com/office/powerpoint/2010/main" val="4150067774"/>
              </p:ext>
            </p:extLst>
          </p:nvPr>
        </p:nvGraphicFramePr>
        <p:xfrm>
          <a:off x="1103313" y="2052638"/>
          <a:ext cx="8947148" cy="2397760"/>
        </p:xfrm>
        <a:graphic>
          <a:graphicData uri="http://schemas.openxmlformats.org/drawingml/2006/table">
            <a:tbl>
              <a:tblPr firstRow="1" bandRow="1">
                <a:tableStyleId>{775DCB02-9BB8-47FD-8907-85C794F793BA}</a:tableStyleId>
              </a:tblPr>
              <a:tblGrid>
                <a:gridCol w="2236787">
                  <a:extLst>
                    <a:ext uri="{9D8B030D-6E8A-4147-A177-3AD203B41FA5}">
                      <a16:colId xmlns:a16="http://schemas.microsoft.com/office/drawing/2014/main" val="3033263291"/>
                    </a:ext>
                  </a:extLst>
                </a:gridCol>
                <a:gridCol w="2236787">
                  <a:extLst>
                    <a:ext uri="{9D8B030D-6E8A-4147-A177-3AD203B41FA5}">
                      <a16:colId xmlns:a16="http://schemas.microsoft.com/office/drawing/2014/main" val="295077871"/>
                    </a:ext>
                  </a:extLst>
                </a:gridCol>
                <a:gridCol w="2236787">
                  <a:extLst>
                    <a:ext uri="{9D8B030D-6E8A-4147-A177-3AD203B41FA5}">
                      <a16:colId xmlns:a16="http://schemas.microsoft.com/office/drawing/2014/main" val="2570257002"/>
                    </a:ext>
                  </a:extLst>
                </a:gridCol>
                <a:gridCol w="2236787">
                  <a:extLst>
                    <a:ext uri="{9D8B030D-6E8A-4147-A177-3AD203B41FA5}">
                      <a16:colId xmlns:a16="http://schemas.microsoft.com/office/drawing/2014/main" val="3287409952"/>
                    </a:ext>
                  </a:extLst>
                </a:gridCol>
              </a:tblGrid>
              <a:tr h="370840">
                <a:tc>
                  <a:txBody>
                    <a:bodyPr/>
                    <a:lstStyle/>
                    <a:p>
                      <a:r>
                        <a:rPr lang="en-US" dirty="0"/>
                        <a:t>CPT Code</a:t>
                      </a:r>
                    </a:p>
                  </a:txBody>
                  <a:tcPr/>
                </a:tc>
                <a:tc>
                  <a:txBody>
                    <a:bodyPr/>
                    <a:lstStyle/>
                    <a:p>
                      <a:r>
                        <a:rPr lang="en-US" dirty="0"/>
                        <a:t>RUC Recommended Work RVU</a:t>
                      </a:r>
                    </a:p>
                  </a:txBody>
                  <a:tcPr/>
                </a:tc>
                <a:tc>
                  <a:txBody>
                    <a:bodyPr/>
                    <a:lstStyle/>
                    <a:p>
                      <a:r>
                        <a:rPr lang="en-US" dirty="0"/>
                        <a:t>CPT Code </a:t>
                      </a:r>
                    </a:p>
                  </a:txBody>
                  <a:tcPr/>
                </a:tc>
                <a:tc>
                  <a:txBody>
                    <a:bodyPr/>
                    <a:lstStyle/>
                    <a:p>
                      <a:r>
                        <a:rPr lang="en-US" dirty="0"/>
                        <a:t>Current Work RVU’s </a:t>
                      </a:r>
                    </a:p>
                  </a:txBody>
                  <a:tcPr/>
                </a:tc>
                <a:extLst>
                  <a:ext uri="{0D108BD9-81ED-4DB2-BD59-A6C34878D82A}">
                    <a16:rowId xmlns:a16="http://schemas.microsoft.com/office/drawing/2014/main" val="1516728947"/>
                  </a:ext>
                </a:extLst>
              </a:tr>
              <a:tr h="370840">
                <a:tc>
                  <a:txBody>
                    <a:bodyPr/>
                    <a:lstStyle/>
                    <a:p>
                      <a:r>
                        <a:rPr lang="en-US" dirty="0"/>
                        <a:t>98012</a:t>
                      </a:r>
                    </a:p>
                  </a:txBody>
                  <a:tcPr/>
                </a:tc>
                <a:tc>
                  <a:txBody>
                    <a:bodyPr/>
                    <a:lstStyle/>
                    <a:p>
                      <a:r>
                        <a:rPr lang="en-US" dirty="0"/>
                        <a:t>.65</a:t>
                      </a:r>
                    </a:p>
                  </a:txBody>
                  <a:tcPr/>
                </a:tc>
                <a:tc>
                  <a:txBody>
                    <a:bodyPr/>
                    <a:lstStyle/>
                    <a:p>
                      <a:r>
                        <a:rPr lang="en-US" dirty="0"/>
                        <a:t>99212</a:t>
                      </a:r>
                    </a:p>
                  </a:txBody>
                  <a:tcPr/>
                </a:tc>
                <a:tc>
                  <a:txBody>
                    <a:bodyPr/>
                    <a:lstStyle/>
                    <a:p>
                      <a:r>
                        <a:rPr lang="en-US" dirty="0"/>
                        <a:t>.70</a:t>
                      </a:r>
                    </a:p>
                  </a:txBody>
                  <a:tcPr/>
                </a:tc>
                <a:extLst>
                  <a:ext uri="{0D108BD9-81ED-4DB2-BD59-A6C34878D82A}">
                    <a16:rowId xmlns:a16="http://schemas.microsoft.com/office/drawing/2014/main" val="1225306045"/>
                  </a:ext>
                </a:extLst>
              </a:tr>
              <a:tr h="370840">
                <a:tc>
                  <a:txBody>
                    <a:bodyPr/>
                    <a:lstStyle/>
                    <a:p>
                      <a:r>
                        <a:rPr lang="en-US" dirty="0"/>
                        <a:t>98013</a:t>
                      </a:r>
                    </a:p>
                  </a:txBody>
                  <a:tcPr/>
                </a:tc>
                <a:tc>
                  <a:txBody>
                    <a:bodyPr/>
                    <a:lstStyle/>
                    <a:p>
                      <a:r>
                        <a:rPr lang="en-US" dirty="0"/>
                        <a:t>1.20</a:t>
                      </a:r>
                    </a:p>
                  </a:txBody>
                  <a:tcPr/>
                </a:tc>
                <a:tc>
                  <a:txBody>
                    <a:bodyPr/>
                    <a:lstStyle/>
                    <a:p>
                      <a:r>
                        <a:rPr lang="en-US" dirty="0"/>
                        <a:t>99213</a:t>
                      </a:r>
                    </a:p>
                  </a:txBody>
                  <a:tcPr/>
                </a:tc>
                <a:tc>
                  <a:txBody>
                    <a:bodyPr/>
                    <a:lstStyle/>
                    <a:p>
                      <a:r>
                        <a:rPr lang="en-US" dirty="0"/>
                        <a:t>1.30</a:t>
                      </a:r>
                    </a:p>
                  </a:txBody>
                  <a:tcPr/>
                </a:tc>
                <a:extLst>
                  <a:ext uri="{0D108BD9-81ED-4DB2-BD59-A6C34878D82A}">
                    <a16:rowId xmlns:a16="http://schemas.microsoft.com/office/drawing/2014/main" val="1747236980"/>
                  </a:ext>
                </a:extLst>
              </a:tr>
              <a:tr h="370840">
                <a:tc>
                  <a:txBody>
                    <a:bodyPr/>
                    <a:lstStyle/>
                    <a:p>
                      <a:r>
                        <a:rPr lang="en-US" dirty="0"/>
                        <a:t>98014</a:t>
                      </a:r>
                    </a:p>
                  </a:txBody>
                  <a:tcPr/>
                </a:tc>
                <a:tc>
                  <a:txBody>
                    <a:bodyPr/>
                    <a:lstStyle/>
                    <a:p>
                      <a:r>
                        <a:rPr lang="en-US" dirty="0"/>
                        <a:t>1.75</a:t>
                      </a:r>
                    </a:p>
                  </a:txBody>
                  <a:tcPr/>
                </a:tc>
                <a:tc>
                  <a:txBody>
                    <a:bodyPr/>
                    <a:lstStyle/>
                    <a:p>
                      <a:r>
                        <a:rPr lang="en-US" dirty="0"/>
                        <a:t>99214</a:t>
                      </a:r>
                    </a:p>
                  </a:txBody>
                  <a:tcPr/>
                </a:tc>
                <a:tc>
                  <a:txBody>
                    <a:bodyPr/>
                    <a:lstStyle/>
                    <a:p>
                      <a:r>
                        <a:rPr lang="en-US" dirty="0"/>
                        <a:t>1.92</a:t>
                      </a:r>
                    </a:p>
                  </a:txBody>
                  <a:tcPr/>
                </a:tc>
                <a:extLst>
                  <a:ext uri="{0D108BD9-81ED-4DB2-BD59-A6C34878D82A}">
                    <a16:rowId xmlns:a16="http://schemas.microsoft.com/office/drawing/2014/main" val="3002731299"/>
                  </a:ext>
                </a:extLst>
              </a:tr>
              <a:tr h="370840">
                <a:tc>
                  <a:txBody>
                    <a:bodyPr/>
                    <a:lstStyle/>
                    <a:p>
                      <a:r>
                        <a:rPr lang="en-US" dirty="0"/>
                        <a:t>98015</a:t>
                      </a:r>
                    </a:p>
                  </a:txBody>
                  <a:tcPr/>
                </a:tc>
                <a:tc>
                  <a:txBody>
                    <a:bodyPr/>
                    <a:lstStyle/>
                    <a:p>
                      <a:r>
                        <a:rPr lang="en-US" dirty="0"/>
                        <a:t>2.60</a:t>
                      </a:r>
                    </a:p>
                  </a:txBody>
                  <a:tcPr/>
                </a:tc>
                <a:tc>
                  <a:txBody>
                    <a:bodyPr/>
                    <a:lstStyle/>
                    <a:p>
                      <a:r>
                        <a:rPr lang="en-US" dirty="0"/>
                        <a:t>99215</a:t>
                      </a:r>
                    </a:p>
                  </a:txBody>
                  <a:tcPr/>
                </a:tc>
                <a:tc>
                  <a:txBody>
                    <a:bodyPr/>
                    <a:lstStyle/>
                    <a:p>
                      <a:r>
                        <a:rPr lang="en-US" dirty="0"/>
                        <a:t>2.80</a:t>
                      </a:r>
                    </a:p>
                  </a:txBody>
                  <a:tcPr/>
                </a:tc>
                <a:extLst>
                  <a:ext uri="{0D108BD9-81ED-4DB2-BD59-A6C34878D82A}">
                    <a16:rowId xmlns:a16="http://schemas.microsoft.com/office/drawing/2014/main" val="1545573446"/>
                  </a:ext>
                </a:extLst>
              </a:tr>
            </a:tbl>
          </a:graphicData>
        </a:graphic>
      </p:graphicFrame>
    </p:spTree>
    <p:extLst>
      <p:ext uri="{BB962C8B-B14F-4D97-AF65-F5344CB8AC3E}">
        <p14:creationId xmlns:p14="http://schemas.microsoft.com/office/powerpoint/2010/main" val="20267993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76140E4-F30A-730B-A1FD-91B55FC54B1A}"/>
              </a:ext>
            </a:extLst>
          </p:cNvPr>
          <p:cNvSpPr>
            <a:spLocks noGrp="1"/>
          </p:cNvSpPr>
          <p:nvPr>
            <p:ph type="title"/>
          </p:nvPr>
        </p:nvSpPr>
        <p:spPr/>
        <p:txBody>
          <a:bodyPr/>
          <a:lstStyle/>
          <a:p>
            <a:r>
              <a:rPr lang="en-US" dirty="0"/>
              <a:t>General Surgery – Deleted/Revised Codes</a:t>
            </a:r>
          </a:p>
        </p:txBody>
      </p:sp>
      <p:sp>
        <p:nvSpPr>
          <p:cNvPr id="3" name="Content Placeholder 2">
            <a:extLst>
              <a:ext uri="{FF2B5EF4-FFF2-40B4-BE49-F238E27FC236}">
                <a16:creationId xmlns:a16="http://schemas.microsoft.com/office/drawing/2014/main" id="{8D4E4550-A0D2-DA56-6565-C2924BCB2844}"/>
              </a:ext>
            </a:extLst>
          </p:cNvPr>
          <p:cNvSpPr>
            <a:spLocks noGrp="1"/>
          </p:cNvSpPr>
          <p:nvPr>
            <p:ph idx="1"/>
          </p:nvPr>
        </p:nvSpPr>
        <p:spPr/>
        <p:txBody>
          <a:bodyPr/>
          <a:lstStyle/>
          <a:p>
            <a:r>
              <a:rPr lang="en-US" dirty="0"/>
              <a:t>21630 Revised – “Radical resection of sternum”</a:t>
            </a:r>
          </a:p>
          <a:p>
            <a:pPr lvl="1"/>
            <a:r>
              <a:rPr lang="en-US" dirty="0"/>
              <a:t>Was a parent code to 21632 and removing semicolon to be a stand-alone code</a:t>
            </a:r>
          </a:p>
          <a:p>
            <a:r>
              <a:rPr lang="en-US" dirty="0"/>
              <a:t>21632 Deleted - “with mediastinal lymphadenectomy”</a:t>
            </a:r>
          </a:p>
          <a:p>
            <a:pPr lvl="1"/>
            <a:r>
              <a:rPr lang="en-US" dirty="0"/>
              <a:t>Due to low utilization</a:t>
            </a:r>
          </a:p>
          <a:p>
            <a:pPr lvl="1"/>
            <a:r>
              <a:rPr lang="en-US" dirty="0"/>
              <a:t>Child code of 21630 </a:t>
            </a:r>
          </a:p>
          <a:p>
            <a:pPr lvl="1"/>
            <a:r>
              <a:rPr lang="en-US" dirty="0"/>
              <a:t>If performing in 2025 utilize unlisted code</a:t>
            </a:r>
          </a:p>
          <a:p>
            <a:r>
              <a:rPr lang="en-US" dirty="0"/>
              <a:t>47802 Deleted – “U-tube </a:t>
            </a:r>
            <a:r>
              <a:rPr lang="en-US" dirty="0" err="1"/>
              <a:t>hepaticoenterostomy</a:t>
            </a:r>
            <a:r>
              <a:rPr lang="en-US" dirty="0"/>
              <a:t>”</a:t>
            </a:r>
          </a:p>
          <a:p>
            <a:pPr lvl="1"/>
            <a:r>
              <a:rPr lang="en-US" dirty="0"/>
              <a:t>Due to low utilization</a:t>
            </a:r>
          </a:p>
          <a:p>
            <a:pPr lvl="1"/>
            <a:r>
              <a:rPr lang="en-US" dirty="0"/>
              <a:t>If performing in 2025 utilize unlisted code</a:t>
            </a:r>
          </a:p>
          <a:p>
            <a:pPr marL="457200" lvl="1" indent="0">
              <a:buNone/>
            </a:pPr>
            <a:endParaRPr lang="en-US" dirty="0"/>
          </a:p>
          <a:p>
            <a:endParaRPr lang="en-US" dirty="0"/>
          </a:p>
        </p:txBody>
      </p:sp>
    </p:spTree>
    <p:extLst>
      <p:ext uri="{BB962C8B-B14F-4D97-AF65-F5344CB8AC3E}">
        <p14:creationId xmlns:p14="http://schemas.microsoft.com/office/powerpoint/2010/main" val="28354512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DC8204-F24D-73D4-4EA7-655890B6EE56}"/>
              </a:ext>
            </a:extLst>
          </p:cNvPr>
          <p:cNvSpPr>
            <a:spLocks noGrp="1"/>
          </p:cNvSpPr>
          <p:nvPr>
            <p:ph type="title"/>
          </p:nvPr>
        </p:nvSpPr>
        <p:spPr/>
        <p:txBody>
          <a:bodyPr/>
          <a:lstStyle/>
          <a:p>
            <a:r>
              <a:rPr lang="en-US" dirty="0"/>
              <a:t>General Surgery – Intra-Abdominal Tumor Excision or Destruction</a:t>
            </a:r>
            <a:br>
              <a:rPr lang="en-US" dirty="0"/>
            </a:br>
            <a:endParaRPr lang="en-US" dirty="0"/>
          </a:p>
        </p:txBody>
      </p:sp>
      <p:sp>
        <p:nvSpPr>
          <p:cNvPr id="3" name="Content Placeholder 2">
            <a:extLst>
              <a:ext uri="{FF2B5EF4-FFF2-40B4-BE49-F238E27FC236}">
                <a16:creationId xmlns:a16="http://schemas.microsoft.com/office/drawing/2014/main" id="{4E9D6552-90F0-8273-BFB7-775614EC99BF}"/>
              </a:ext>
            </a:extLst>
          </p:cNvPr>
          <p:cNvSpPr>
            <a:spLocks noGrp="1"/>
          </p:cNvSpPr>
          <p:nvPr>
            <p:ph idx="1"/>
          </p:nvPr>
        </p:nvSpPr>
        <p:spPr/>
        <p:txBody>
          <a:bodyPr/>
          <a:lstStyle/>
          <a:p>
            <a:r>
              <a:rPr lang="en-US" dirty="0"/>
              <a:t>49186 – 49190 Added</a:t>
            </a:r>
          </a:p>
          <a:p>
            <a:pPr lvl="1"/>
            <a:r>
              <a:rPr lang="en-US" dirty="0"/>
              <a:t>Describe excision or destruction of intra-abdominal primary or secondary tumor(s) or cyst(s) via an open approach</a:t>
            </a:r>
          </a:p>
          <a:p>
            <a:pPr lvl="1"/>
            <a:r>
              <a:rPr lang="en-US" dirty="0"/>
              <a:t>If a tumor(s) arises directly from an organ or soft tissue, only the organ or soft tissue resection or destruction procedure code from which the tumors arise is reported</a:t>
            </a:r>
          </a:p>
          <a:p>
            <a:pPr lvl="1"/>
            <a:r>
              <a:rPr lang="en-US" dirty="0"/>
              <a:t>Reported based upon the sum of the maximum length of each tumor or cyst excised or destroyed </a:t>
            </a:r>
          </a:p>
          <a:p>
            <a:r>
              <a:rPr lang="en-US" dirty="0"/>
              <a:t>Guideline changes </a:t>
            </a:r>
          </a:p>
          <a:p>
            <a:pPr lvl="1"/>
            <a:r>
              <a:rPr lang="en-US" dirty="0"/>
              <a:t>Measuring of tumor/cyst</a:t>
            </a:r>
          </a:p>
          <a:p>
            <a:r>
              <a:rPr lang="en-US" dirty="0"/>
              <a:t>49203 – 49204 Deleted</a:t>
            </a:r>
          </a:p>
        </p:txBody>
      </p:sp>
    </p:spTree>
    <p:extLst>
      <p:ext uri="{BB962C8B-B14F-4D97-AF65-F5344CB8AC3E}">
        <p14:creationId xmlns:p14="http://schemas.microsoft.com/office/powerpoint/2010/main" val="59951031"/>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D6A3B6-F8CE-0459-5BA4-9ADB2D9CA299}"/>
              </a:ext>
            </a:extLst>
          </p:cNvPr>
          <p:cNvSpPr>
            <a:spLocks noGrp="1"/>
          </p:cNvSpPr>
          <p:nvPr>
            <p:ph type="title"/>
          </p:nvPr>
        </p:nvSpPr>
        <p:spPr/>
        <p:txBody>
          <a:bodyPr/>
          <a:lstStyle/>
          <a:p>
            <a:r>
              <a:rPr lang="en-US" dirty="0"/>
              <a:t>General Surgery – Intra-Abdominal Tumor Excision or Destruction</a:t>
            </a:r>
          </a:p>
        </p:txBody>
      </p:sp>
      <p:sp>
        <p:nvSpPr>
          <p:cNvPr id="3" name="Content Placeholder 2">
            <a:extLst>
              <a:ext uri="{FF2B5EF4-FFF2-40B4-BE49-F238E27FC236}">
                <a16:creationId xmlns:a16="http://schemas.microsoft.com/office/drawing/2014/main" id="{C6A722D5-E7E9-8751-8271-5AA9ECA28E4B}"/>
              </a:ext>
            </a:extLst>
          </p:cNvPr>
          <p:cNvSpPr>
            <a:spLocks noGrp="1"/>
          </p:cNvSpPr>
          <p:nvPr>
            <p:ph idx="1"/>
          </p:nvPr>
        </p:nvSpPr>
        <p:spPr/>
        <p:txBody>
          <a:bodyPr/>
          <a:lstStyle/>
          <a:p>
            <a:pPr marL="0" indent="0">
              <a:buNone/>
            </a:pPr>
            <a:endParaRPr lang="en-US" dirty="0"/>
          </a:p>
        </p:txBody>
      </p:sp>
      <p:pic>
        <p:nvPicPr>
          <p:cNvPr id="5" name="Picture 4">
            <a:extLst>
              <a:ext uri="{FF2B5EF4-FFF2-40B4-BE49-F238E27FC236}">
                <a16:creationId xmlns:a16="http://schemas.microsoft.com/office/drawing/2014/main" id="{955F01F3-AEF3-540D-7A11-06C7948C1773}"/>
              </a:ext>
            </a:extLst>
          </p:cNvPr>
          <p:cNvPicPr>
            <a:picLocks noChangeAspect="1"/>
          </p:cNvPicPr>
          <p:nvPr/>
        </p:nvPicPr>
        <p:blipFill>
          <a:blip r:embed="rId2"/>
          <a:stretch>
            <a:fillRect/>
          </a:stretch>
        </p:blipFill>
        <p:spPr>
          <a:xfrm>
            <a:off x="1103312" y="2052918"/>
            <a:ext cx="8946541" cy="4195481"/>
          </a:xfrm>
          <a:prstGeom prst="rect">
            <a:avLst/>
          </a:prstGeom>
        </p:spPr>
      </p:pic>
    </p:spTree>
    <p:extLst>
      <p:ext uri="{BB962C8B-B14F-4D97-AF65-F5344CB8AC3E}">
        <p14:creationId xmlns:p14="http://schemas.microsoft.com/office/powerpoint/2010/main" val="56632034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0ED30A-B445-58AC-038D-6B583047E581}"/>
              </a:ext>
            </a:extLst>
          </p:cNvPr>
          <p:cNvSpPr>
            <a:spLocks noGrp="1"/>
          </p:cNvSpPr>
          <p:nvPr>
            <p:ph type="title"/>
          </p:nvPr>
        </p:nvSpPr>
        <p:spPr/>
        <p:txBody>
          <a:bodyPr/>
          <a:lstStyle/>
          <a:p>
            <a:r>
              <a:rPr lang="en-US" dirty="0"/>
              <a:t>General Surgery – Category III Codes</a:t>
            </a:r>
          </a:p>
        </p:txBody>
      </p:sp>
      <p:sp>
        <p:nvSpPr>
          <p:cNvPr id="3" name="Content Placeholder 2">
            <a:extLst>
              <a:ext uri="{FF2B5EF4-FFF2-40B4-BE49-F238E27FC236}">
                <a16:creationId xmlns:a16="http://schemas.microsoft.com/office/drawing/2014/main" id="{62E380E7-DD29-949F-6680-67E1E2845B4C}"/>
              </a:ext>
            </a:extLst>
          </p:cNvPr>
          <p:cNvSpPr>
            <a:spLocks noGrp="1"/>
          </p:cNvSpPr>
          <p:nvPr>
            <p:ph idx="1"/>
          </p:nvPr>
        </p:nvSpPr>
        <p:spPr/>
        <p:txBody>
          <a:bodyPr>
            <a:normAutofit fontScale="92500" lnSpcReduction="10000"/>
          </a:bodyPr>
          <a:lstStyle/>
          <a:p>
            <a:r>
              <a:rPr lang="en-US" dirty="0"/>
              <a:t>TPLA – </a:t>
            </a:r>
            <a:r>
              <a:rPr lang="en-US" dirty="0" err="1"/>
              <a:t>Transperineal</a:t>
            </a:r>
            <a:r>
              <a:rPr lang="en-US" dirty="0"/>
              <a:t> Laser Ablation </a:t>
            </a:r>
          </a:p>
          <a:p>
            <a:pPr lvl="1"/>
            <a:r>
              <a:rPr lang="en-US" dirty="0"/>
              <a:t>0714T revised</a:t>
            </a:r>
          </a:p>
          <a:p>
            <a:pPr lvl="1"/>
            <a:r>
              <a:rPr lang="en-US" dirty="0"/>
              <a:t>0867T Added</a:t>
            </a:r>
          </a:p>
          <a:p>
            <a:r>
              <a:rPr lang="en-US" dirty="0"/>
              <a:t>Gastric Electrophysiology Mapping</a:t>
            </a:r>
          </a:p>
          <a:p>
            <a:pPr lvl="1"/>
            <a:r>
              <a:rPr lang="en-US" dirty="0"/>
              <a:t>0868T Added</a:t>
            </a:r>
          </a:p>
          <a:p>
            <a:r>
              <a:rPr lang="en-US" dirty="0"/>
              <a:t>Peritoneal Ascites Pump Services</a:t>
            </a:r>
          </a:p>
          <a:p>
            <a:pPr lvl="1"/>
            <a:r>
              <a:rPr lang="en-US" dirty="0"/>
              <a:t>0870T – 0875T Added</a:t>
            </a:r>
          </a:p>
          <a:p>
            <a:r>
              <a:rPr lang="en-US" dirty="0"/>
              <a:t>Endoscopic Drug-Coated GI Balloon</a:t>
            </a:r>
          </a:p>
          <a:p>
            <a:pPr lvl="1"/>
            <a:r>
              <a:rPr lang="en-US" dirty="0"/>
              <a:t>0884T -0886T Added</a:t>
            </a:r>
          </a:p>
          <a:p>
            <a:r>
              <a:rPr lang="en-US" dirty="0"/>
              <a:t>Normothermic Liver Perfusion Services</a:t>
            </a:r>
          </a:p>
          <a:p>
            <a:pPr lvl="1"/>
            <a:r>
              <a:rPr lang="en-US" dirty="0"/>
              <a:t>0894T – 0896T</a:t>
            </a:r>
          </a:p>
        </p:txBody>
      </p:sp>
    </p:spTree>
    <p:extLst>
      <p:ext uri="{BB962C8B-B14F-4D97-AF65-F5344CB8AC3E}">
        <p14:creationId xmlns:p14="http://schemas.microsoft.com/office/powerpoint/2010/main" val="178241687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1D9940-91BA-C63D-65DD-1A3BCB4FD291}"/>
              </a:ext>
            </a:extLst>
          </p:cNvPr>
          <p:cNvSpPr>
            <a:spLocks noGrp="1"/>
          </p:cNvSpPr>
          <p:nvPr>
            <p:ph type="title"/>
          </p:nvPr>
        </p:nvSpPr>
        <p:spPr/>
        <p:txBody>
          <a:bodyPr/>
          <a:lstStyle/>
          <a:p>
            <a:r>
              <a:rPr lang="en-US" dirty="0"/>
              <a:t>General Surgery – Category III Codes</a:t>
            </a:r>
          </a:p>
        </p:txBody>
      </p:sp>
      <p:sp>
        <p:nvSpPr>
          <p:cNvPr id="3" name="Content Placeholder 2">
            <a:extLst>
              <a:ext uri="{FF2B5EF4-FFF2-40B4-BE49-F238E27FC236}">
                <a16:creationId xmlns:a16="http://schemas.microsoft.com/office/drawing/2014/main" id="{04FCCA20-7897-1B10-F282-347DDD20A51E}"/>
              </a:ext>
            </a:extLst>
          </p:cNvPr>
          <p:cNvSpPr>
            <a:spLocks noGrp="1"/>
          </p:cNvSpPr>
          <p:nvPr>
            <p:ph idx="1"/>
          </p:nvPr>
        </p:nvSpPr>
        <p:spPr/>
        <p:txBody>
          <a:bodyPr/>
          <a:lstStyle/>
          <a:p>
            <a:r>
              <a:rPr lang="en-US" dirty="0"/>
              <a:t>Concurrent Optical and Magnetic Stimulation Therapy (COMS)</a:t>
            </a:r>
          </a:p>
          <a:p>
            <a:pPr lvl="1"/>
            <a:r>
              <a:rPr lang="en-US" dirty="0"/>
              <a:t>0906T – 0907T</a:t>
            </a:r>
          </a:p>
          <a:p>
            <a:r>
              <a:rPr lang="en-US" dirty="0"/>
              <a:t>Intraoperative Fluorescence Imaging Margin Assessment, Breast</a:t>
            </a:r>
          </a:p>
          <a:p>
            <a:pPr lvl="1"/>
            <a:r>
              <a:rPr lang="en-US" dirty="0"/>
              <a:t>0945T</a:t>
            </a:r>
          </a:p>
          <a:p>
            <a:pPr marL="0" indent="0">
              <a:buNone/>
            </a:pPr>
            <a:r>
              <a:rPr lang="en-US" dirty="0"/>
              <a:t> </a:t>
            </a:r>
          </a:p>
        </p:txBody>
      </p:sp>
    </p:spTree>
    <p:extLst>
      <p:ext uri="{BB962C8B-B14F-4D97-AF65-F5344CB8AC3E}">
        <p14:creationId xmlns:p14="http://schemas.microsoft.com/office/powerpoint/2010/main" val="117176362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411EBB-10EF-4A58-84E4-D17508EDA1BC}"/>
              </a:ext>
            </a:extLst>
          </p:cNvPr>
          <p:cNvSpPr>
            <a:spLocks noGrp="1"/>
          </p:cNvSpPr>
          <p:nvPr>
            <p:ph type="title"/>
          </p:nvPr>
        </p:nvSpPr>
        <p:spPr/>
        <p:txBody>
          <a:bodyPr/>
          <a:lstStyle/>
          <a:p>
            <a:r>
              <a:rPr lang="en-US" sz="3200" dirty="0"/>
              <a:t>Neurology &amp; Neurosurgery – MRI Guided High Intensity Focused Ultrasound (</a:t>
            </a:r>
            <a:r>
              <a:rPr lang="en-US" sz="3200" dirty="0" err="1"/>
              <a:t>MRgFUS</a:t>
            </a:r>
            <a:r>
              <a:rPr lang="en-US" sz="3200" dirty="0"/>
              <a:t>) </a:t>
            </a:r>
          </a:p>
        </p:txBody>
      </p:sp>
      <p:sp>
        <p:nvSpPr>
          <p:cNvPr id="3" name="Content Placeholder 2">
            <a:extLst>
              <a:ext uri="{FF2B5EF4-FFF2-40B4-BE49-F238E27FC236}">
                <a16:creationId xmlns:a16="http://schemas.microsoft.com/office/drawing/2014/main" id="{6819C246-9663-410F-B41E-4EB5445AE9DF}"/>
              </a:ext>
            </a:extLst>
          </p:cNvPr>
          <p:cNvSpPr>
            <a:spLocks noGrp="1"/>
          </p:cNvSpPr>
          <p:nvPr>
            <p:ph idx="1"/>
          </p:nvPr>
        </p:nvSpPr>
        <p:spPr>
          <a:xfrm>
            <a:off x="1103312" y="1733550"/>
            <a:ext cx="8946541" cy="4514849"/>
          </a:xfrm>
        </p:spPr>
        <p:txBody>
          <a:bodyPr/>
          <a:lstStyle/>
          <a:p>
            <a:r>
              <a:rPr lang="en-US" dirty="0"/>
              <a:t>61715 Added </a:t>
            </a:r>
          </a:p>
          <a:p>
            <a:pPr lvl="1"/>
            <a:r>
              <a:rPr lang="en-US" dirty="0"/>
              <a:t>Magnetic resonance image guided high intensity focused ultrasound (</a:t>
            </a:r>
            <a:r>
              <a:rPr lang="en-US" dirty="0" err="1"/>
              <a:t>MRgFUS</a:t>
            </a:r>
            <a:r>
              <a:rPr lang="en-US" dirty="0"/>
              <a:t>), stereotactic ablation of target, intracranial, including stereotactic navigation and frame placement, when performed</a:t>
            </a:r>
          </a:p>
          <a:p>
            <a:r>
              <a:rPr lang="en-US" dirty="0"/>
              <a:t>0398T Deleted</a:t>
            </a:r>
          </a:p>
          <a:p>
            <a:r>
              <a:rPr lang="en-US" dirty="0"/>
              <a:t>Parentheticals</a:t>
            </a:r>
          </a:p>
          <a:p>
            <a:endParaRPr lang="en-US" dirty="0"/>
          </a:p>
        </p:txBody>
      </p:sp>
      <p:pic>
        <p:nvPicPr>
          <p:cNvPr id="5" name="Picture 4">
            <a:extLst>
              <a:ext uri="{FF2B5EF4-FFF2-40B4-BE49-F238E27FC236}">
                <a16:creationId xmlns:a16="http://schemas.microsoft.com/office/drawing/2014/main" id="{434C883D-F32E-2E71-F900-0980E91EAAF7}"/>
              </a:ext>
            </a:extLst>
          </p:cNvPr>
          <p:cNvPicPr>
            <a:picLocks noChangeAspect="1"/>
          </p:cNvPicPr>
          <p:nvPr/>
        </p:nvPicPr>
        <p:blipFill>
          <a:blip r:embed="rId3"/>
          <a:stretch>
            <a:fillRect/>
          </a:stretch>
        </p:blipFill>
        <p:spPr>
          <a:xfrm>
            <a:off x="2590737" y="3924165"/>
            <a:ext cx="7459116" cy="1924319"/>
          </a:xfrm>
          <a:prstGeom prst="rect">
            <a:avLst/>
          </a:prstGeom>
        </p:spPr>
      </p:pic>
    </p:spTree>
    <p:extLst>
      <p:ext uri="{BB962C8B-B14F-4D97-AF65-F5344CB8AC3E}">
        <p14:creationId xmlns:p14="http://schemas.microsoft.com/office/powerpoint/2010/main" val="350377511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0D2BF0-6752-077A-5CB5-8A31221EFFEC}"/>
              </a:ext>
            </a:extLst>
          </p:cNvPr>
          <p:cNvSpPr>
            <a:spLocks noGrp="1"/>
          </p:cNvSpPr>
          <p:nvPr>
            <p:ph type="title"/>
          </p:nvPr>
        </p:nvSpPr>
        <p:spPr/>
        <p:txBody>
          <a:bodyPr/>
          <a:lstStyle/>
          <a:p>
            <a:r>
              <a:rPr lang="en-US" sz="3200" dirty="0"/>
              <a:t>Neurology &amp; Neurosurgery – Transcranial Doppler Studies (TCD)</a:t>
            </a:r>
          </a:p>
        </p:txBody>
      </p:sp>
      <p:sp>
        <p:nvSpPr>
          <p:cNvPr id="3" name="Content Placeholder 2">
            <a:extLst>
              <a:ext uri="{FF2B5EF4-FFF2-40B4-BE49-F238E27FC236}">
                <a16:creationId xmlns:a16="http://schemas.microsoft.com/office/drawing/2014/main" id="{D0E7B248-A5F2-0DEF-3094-50B5831F3596}"/>
              </a:ext>
            </a:extLst>
          </p:cNvPr>
          <p:cNvSpPr>
            <a:spLocks noGrp="1"/>
          </p:cNvSpPr>
          <p:nvPr>
            <p:ph idx="1"/>
          </p:nvPr>
        </p:nvSpPr>
        <p:spPr/>
        <p:txBody>
          <a:bodyPr/>
          <a:lstStyle/>
          <a:p>
            <a:r>
              <a:rPr lang="en-US" dirty="0"/>
              <a:t>93896 - 93898 Added</a:t>
            </a:r>
          </a:p>
          <a:p>
            <a:pPr lvl="1"/>
            <a:r>
              <a:rPr lang="en-US" dirty="0"/>
              <a:t>Identifies separate add on tests </a:t>
            </a:r>
          </a:p>
          <a:p>
            <a:pPr lvl="1"/>
            <a:r>
              <a:rPr lang="en-US" dirty="0"/>
              <a:t>Use in conjunction with 93886</a:t>
            </a:r>
          </a:p>
          <a:p>
            <a:r>
              <a:rPr lang="en-US" dirty="0"/>
              <a:t>Guideline Changes</a:t>
            </a:r>
          </a:p>
          <a:p>
            <a:r>
              <a:rPr lang="en-US" dirty="0"/>
              <a:t>93890 Deleted – “Transcranial Doppler study of </a:t>
            </a:r>
            <a:r>
              <a:rPr lang="en-US" dirty="0" err="1"/>
              <a:t>intracanial</a:t>
            </a:r>
            <a:r>
              <a:rPr lang="en-US" dirty="0"/>
              <a:t> arteries; vasoreactivity study”</a:t>
            </a:r>
          </a:p>
          <a:p>
            <a:r>
              <a:rPr lang="en-US" dirty="0"/>
              <a:t>93893 Revised – Removed “emboli”</a:t>
            </a:r>
          </a:p>
        </p:txBody>
      </p:sp>
    </p:spTree>
    <p:extLst>
      <p:ext uri="{BB962C8B-B14F-4D97-AF65-F5344CB8AC3E}">
        <p14:creationId xmlns:p14="http://schemas.microsoft.com/office/powerpoint/2010/main" val="269219109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DA4AB-2476-DBE4-8A9E-C2FD2E83BD1C}"/>
              </a:ext>
            </a:extLst>
          </p:cNvPr>
          <p:cNvSpPr>
            <a:spLocks noGrp="1"/>
          </p:cNvSpPr>
          <p:nvPr>
            <p:ph type="title"/>
          </p:nvPr>
        </p:nvSpPr>
        <p:spPr/>
        <p:txBody>
          <a:bodyPr/>
          <a:lstStyle/>
          <a:p>
            <a:r>
              <a:rPr lang="en-US" sz="4400" dirty="0"/>
              <a:t>Neurology &amp; Neurosurgery - Maintenance</a:t>
            </a:r>
            <a:endParaRPr lang="en-US" dirty="0"/>
          </a:p>
        </p:txBody>
      </p:sp>
      <p:sp>
        <p:nvSpPr>
          <p:cNvPr id="3" name="Content Placeholder 2">
            <a:extLst>
              <a:ext uri="{FF2B5EF4-FFF2-40B4-BE49-F238E27FC236}">
                <a16:creationId xmlns:a16="http://schemas.microsoft.com/office/drawing/2014/main" id="{D266C8C3-ADD6-F70D-BFE8-81AFD3404D6A}"/>
              </a:ext>
            </a:extLst>
          </p:cNvPr>
          <p:cNvSpPr>
            <a:spLocks noGrp="1"/>
          </p:cNvSpPr>
          <p:nvPr>
            <p:ph idx="1"/>
          </p:nvPr>
        </p:nvSpPr>
        <p:spPr>
          <a:xfrm>
            <a:off x="1071140" y="2052918"/>
            <a:ext cx="8946541" cy="4195481"/>
          </a:xfrm>
        </p:spPr>
        <p:txBody>
          <a:bodyPr/>
          <a:lstStyle/>
          <a:p>
            <a:r>
              <a:rPr lang="en-US" dirty="0"/>
              <a:t>96003 Deleted </a:t>
            </a:r>
          </a:p>
          <a:p>
            <a:pPr lvl="1"/>
            <a:r>
              <a:rPr lang="en-US" dirty="0"/>
              <a:t>Due to low utilization</a:t>
            </a:r>
          </a:p>
        </p:txBody>
      </p:sp>
      <p:pic>
        <p:nvPicPr>
          <p:cNvPr id="5" name="Picture 4">
            <a:extLst>
              <a:ext uri="{FF2B5EF4-FFF2-40B4-BE49-F238E27FC236}">
                <a16:creationId xmlns:a16="http://schemas.microsoft.com/office/drawing/2014/main" id="{E208D3F4-8DAE-3F87-2794-4E744D1DE08E}"/>
              </a:ext>
            </a:extLst>
          </p:cNvPr>
          <p:cNvPicPr>
            <a:picLocks noChangeAspect="1"/>
          </p:cNvPicPr>
          <p:nvPr/>
        </p:nvPicPr>
        <p:blipFill>
          <a:blip r:embed="rId2"/>
          <a:stretch>
            <a:fillRect/>
          </a:stretch>
        </p:blipFill>
        <p:spPr>
          <a:xfrm>
            <a:off x="1423624" y="3429000"/>
            <a:ext cx="7849695" cy="1829055"/>
          </a:xfrm>
          <a:prstGeom prst="rect">
            <a:avLst/>
          </a:prstGeom>
        </p:spPr>
      </p:pic>
    </p:spTree>
    <p:extLst>
      <p:ext uri="{BB962C8B-B14F-4D97-AF65-F5344CB8AC3E}">
        <p14:creationId xmlns:p14="http://schemas.microsoft.com/office/powerpoint/2010/main" val="3289792090"/>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A3DE1B-8D95-3D7A-595C-A9BCD5E84023}"/>
              </a:ext>
            </a:extLst>
          </p:cNvPr>
          <p:cNvSpPr>
            <a:spLocks noGrp="1"/>
          </p:cNvSpPr>
          <p:nvPr>
            <p:ph type="title"/>
          </p:nvPr>
        </p:nvSpPr>
        <p:spPr/>
        <p:txBody>
          <a:bodyPr/>
          <a:lstStyle/>
          <a:p>
            <a:r>
              <a:rPr lang="en-US" sz="4000" dirty="0"/>
              <a:t>Neurology &amp; Neurosurgery – Category III Codes</a:t>
            </a:r>
            <a:endParaRPr lang="en-US" dirty="0"/>
          </a:p>
        </p:txBody>
      </p:sp>
      <p:sp>
        <p:nvSpPr>
          <p:cNvPr id="3" name="Content Placeholder 2">
            <a:extLst>
              <a:ext uri="{FF2B5EF4-FFF2-40B4-BE49-F238E27FC236}">
                <a16:creationId xmlns:a16="http://schemas.microsoft.com/office/drawing/2014/main" id="{7421D916-D02F-254A-86A3-F05AE11B0F57}"/>
              </a:ext>
            </a:extLst>
          </p:cNvPr>
          <p:cNvSpPr>
            <a:spLocks noGrp="1"/>
          </p:cNvSpPr>
          <p:nvPr>
            <p:ph idx="1"/>
          </p:nvPr>
        </p:nvSpPr>
        <p:spPr/>
        <p:txBody>
          <a:bodyPr/>
          <a:lstStyle/>
          <a:p>
            <a:r>
              <a:rPr lang="en-US" dirty="0"/>
              <a:t>0908T – 0912T – Integrated Cranial Nerve Neurostimulation</a:t>
            </a:r>
          </a:p>
          <a:p>
            <a:r>
              <a:rPr lang="en-US" dirty="0"/>
              <a:t>0947T – MRI Guided High Intensity Focused Ultrasound blood Brain Barrier Disruption</a:t>
            </a:r>
          </a:p>
          <a:p>
            <a:endParaRPr lang="en-US" dirty="0"/>
          </a:p>
        </p:txBody>
      </p:sp>
    </p:spTree>
    <p:extLst>
      <p:ext uri="{BB962C8B-B14F-4D97-AF65-F5344CB8AC3E}">
        <p14:creationId xmlns:p14="http://schemas.microsoft.com/office/powerpoint/2010/main" val="3283665803"/>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FC92F83-7E69-4CF5-93FF-DD604F1A982E}"/>
              </a:ext>
            </a:extLst>
          </p:cNvPr>
          <p:cNvSpPr>
            <a:spLocks noGrp="1"/>
          </p:cNvSpPr>
          <p:nvPr>
            <p:ph type="title"/>
          </p:nvPr>
        </p:nvSpPr>
        <p:spPr>
          <a:xfrm>
            <a:off x="648930" y="629266"/>
            <a:ext cx="9252154" cy="1223983"/>
          </a:xfrm>
        </p:spPr>
        <p:txBody>
          <a:bodyPr>
            <a:normAutofit/>
          </a:bodyPr>
          <a:lstStyle/>
          <a:p>
            <a:pPr>
              <a:lnSpc>
                <a:spcPct val="90000"/>
              </a:lnSpc>
            </a:pPr>
            <a:r>
              <a:rPr lang="en-US" sz="3900" dirty="0"/>
              <a:t>Urology – MRI Monitored Transurethral Ultrasound Ablation of Prostate</a:t>
            </a:r>
          </a:p>
        </p:txBody>
      </p:sp>
      <p:sp>
        <p:nvSpPr>
          <p:cNvPr id="4" name="Content Placeholder 3">
            <a:extLst>
              <a:ext uri="{FF2B5EF4-FFF2-40B4-BE49-F238E27FC236}">
                <a16:creationId xmlns:a16="http://schemas.microsoft.com/office/drawing/2014/main" id="{612694FD-6EF0-DAD4-7FFB-49BE7FD29AFC}"/>
              </a:ext>
            </a:extLst>
          </p:cNvPr>
          <p:cNvSpPr>
            <a:spLocks noGrp="1"/>
          </p:cNvSpPr>
          <p:nvPr>
            <p:ph idx="1"/>
          </p:nvPr>
        </p:nvSpPr>
        <p:spPr>
          <a:xfrm>
            <a:off x="1103311" y="2052214"/>
            <a:ext cx="4338409" cy="4196185"/>
          </a:xfrm>
        </p:spPr>
        <p:txBody>
          <a:bodyPr>
            <a:normAutofit/>
          </a:bodyPr>
          <a:lstStyle/>
          <a:p>
            <a:r>
              <a:rPr lang="en-US" dirty="0"/>
              <a:t>51721, 55881 and 55882 Added</a:t>
            </a:r>
          </a:p>
          <a:p>
            <a:r>
              <a:rPr lang="en-US" dirty="0"/>
              <a:t>Differs from CPT 55880 is for HIFU (high intensity focused U/S and is rectal approach</a:t>
            </a:r>
          </a:p>
        </p:txBody>
      </p:sp>
      <p:pic>
        <p:nvPicPr>
          <p:cNvPr id="7" name="Picture 6">
            <a:extLst>
              <a:ext uri="{FF2B5EF4-FFF2-40B4-BE49-F238E27FC236}">
                <a16:creationId xmlns:a16="http://schemas.microsoft.com/office/drawing/2014/main" id="{6ECECF3B-8A0B-7EDF-DBA8-570FF9DF31B8}"/>
              </a:ext>
            </a:extLst>
          </p:cNvPr>
          <p:cNvPicPr>
            <a:picLocks noChangeAspect="1"/>
          </p:cNvPicPr>
          <p:nvPr/>
        </p:nvPicPr>
        <p:blipFill>
          <a:blip r:embed="rId4"/>
          <a:stretch>
            <a:fillRect/>
          </a:stretch>
        </p:blipFill>
        <p:spPr>
          <a:xfrm>
            <a:off x="6096000" y="1923960"/>
            <a:ext cx="5153026" cy="847816"/>
          </a:xfrm>
          <a:prstGeom prst="rect">
            <a:avLst/>
          </a:prstGeom>
        </p:spPr>
      </p:pic>
      <p:pic>
        <p:nvPicPr>
          <p:cNvPr id="9" name="Picture 8">
            <a:extLst>
              <a:ext uri="{FF2B5EF4-FFF2-40B4-BE49-F238E27FC236}">
                <a16:creationId xmlns:a16="http://schemas.microsoft.com/office/drawing/2014/main" id="{490937BE-456B-2BA8-BE09-9E530E1A6D9E}"/>
              </a:ext>
            </a:extLst>
          </p:cNvPr>
          <p:cNvPicPr>
            <a:picLocks noChangeAspect="1"/>
          </p:cNvPicPr>
          <p:nvPr/>
        </p:nvPicPr>
        <p:blipFill>
          <a:blip r:embed="rId5"/>
          <a:stretch>
            <a:fillRect/>
          </a:stretch>
        </p:blipFill>
        <p:spPr>
          <a:xfrm>
            <a:off x="6096000" y="3128902"/>
            <a:ext cx="5153026" cy="652523"/>
          </a:xfrm>
          <a:prstGeom prst="rect">
            <a:avLst/>
          </a:prstGeom>
        </p:spPr>
      </p:pic>
      <p:pic>
        <p:nvPicPr>
          <p:cNvPr id="11" name="Picture 10">
            <a:extLst>
              <a:ext uri="{FF2B5EF4-FFF2-40B4-BE49-F238E27FC236}">
                <a16:creationId xmlns:a16="http://schemas.microsoft.com/office/drawing/2014/main" id="{B10C7B92-F622-ABA8-E704-7E37AEE6BFC8}"/>
              </a:ext>
            </a:extLst>
          </p:cNvPr>
          <p:cNvPicPr>
            <a:picLocks noChangeAspect="1"/>
          </p:cNvPicPr>
          <p:nvPr/>
        </p:nvPicPr>
        <p:blipFill>
          <a:blip r:embed="rId6"/>
          <a:stretch>
            <a:fillRect/>
          </a:stretch>
        </p:blipFill>
        <p:spPr>
          <a:xfrm>
            <a:off x="6096000" y="4086225"/>
            <a:ext cx="5153026" cy="652523"/>
          </a:xfrm>
          <a:prstGeom prst="rect">
            <a:avLst/>
          </a:prstGeom>
        </p:spPr>
      </p:pic>
    </p:spTree>
    <p:extLst>
      <p:ext uri="{BB962C8B-B14F-4D97-AF65-F5344CB8AC3E}">
        <p14:creationId xmlns:p14="http://schemas.microsoft.com/office/powerpoint/2010/main" val="32134179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EEB9AD-13D5-609C-02CD-14976C43EE3D}"/>
              </a:ext>
            </a:extLst>
          </p:cNvPr>
          <p:cNvSpPr>
            <a:spLocks noGrp="1"/>
          </p:cNvSpPr>
          <p:nvPr>
            <p:ph type="title"/>
          </p:nvPr>
        </p:nvSpPr>
        <p:spPr/>
        <p:txBody>
          <a:bodyPr/>
          <a:lstStyle/>
          <a:p>
            <a:r>
              <a:rPr lang="en-US" dirty="0"/>
              <a:t>Telemedicine - Medicare</a:t>
            </a:r>
          </a:p>
        </p:txBody>
      </p:sp>
      <p:sp>
        <p:nvSpPr>
          <p:cNvPr id="3" name="Content Placeholder 2">
            <a:extLst>
              <a:ext uri="{FF2B5EF4-FFF2-40B4-BE49-F238E27FC236}">
                <a16:creationId xmlns:a16="http://schemas.microsoft.com/office/drawing/2014/main" id="{32536A54-C0CA-D97D-0AE2-5E9525CD1C98}"/>
              </a:ext>
            </a:extLst>
          </p:cNvPr>
          <p:cNvSpPr>
            <a:spLocks noGrp="1"/>
          </p:cNvSpPr>
          <p:nvPr>
            <p:ph idx="1"/>
          </p:nvPr>
        </p:nvSpPr>
        <p:spPr>
          <a:xfrm>
            <a:off x="1103312" y="1524000"/>
            <a:ext cx="8946541" cy="4724399"/>
          </a:xfrm>
        </p:spPr>
        <p:txBody>
          <a:bodyPr>
            <a:normAutofit fontScale="85000" lnSpcReduction="20000"/>
          </a:bodyPr>
          <a:lstStyle/>
          <a:p>
            <a:r>
              <a:rPr lang="en-US" dirty="0"/>
              <a:t>CMS considers the new A/V A/O codes invalid for Medicare</a:t>
            </a:r>
          </a:p>
          <a:p>
            <a:r>
              <a:rPr lang="en-US" dirty="0"/>
              <a:t>Per CMS use OV with modifiers for POS (95/93)</a:t>
            </a:r>
          </a:p>
          <a:p>
            <a:r>
              <a:rPr lang="en-US" dirty="0"/>
              <a:t>As of now baring an act of Congress the telehealth rules will revert to their original place of service requirements on 1/1/2025</a:t>
            </a:r>
          </a:p>
          <a:p>
            <a:r>
              <a:rPr lang="en-US" dirty="0"/>
              <a:t>Home will no longer be an approved site of service, unless treatment for mental disorders or ESRD</a:t>
            </a:r>
          </a:p>
          <a:p>
            <a:r>
              <a:rPr lang="en-US" dirty="0"/>
              <a:t>Per the Final Rule CMS did make a permanent allowance for Audio Only when Telehealth is allowed</a:t>
            </a:r>
          </a:p>
          <a:p>
            <a:pPr lvl="1"/>
            <a:r>
              <a:rPr lang="en-US" dirty="0"/>
              <a:t>“However, with the successive statutory extensions of the telehealth flexibilities implemented in response to the PHE for COVID-19, most recently by the CAA, 2023, and our adoption of other extensions where we have had authority to do so, we have come to believe that it would be appropriate to allow interactive audio-only telecommunications technology when any telehealth service is furnished to a beneficiary in their home (when the patient’s home is a permissible originating site) and when the distant site physician or practitioner is technically capable of using an interactive telecommunications system as defined previously, but the patient is not capable of, or does not consent to, the use of video technology.”</a:t>
            </a:r>
          </a:p>
          <a:p>
            <a:r>
              <a:rPr lang="en-US" dirty="0"/>
              <a:t>CMS deleted G2012 – Virtual Check-In </a:t>
            </a:r>
          </a:p>
        </p:txBody>
      </p:sp>
    </p:spTree>
    <p:extLst>
      <p:ext uri="{BB962C8B-B14F-4D97-AF65-F5344CB8AC3E}">
        <p14:creationId xmlns:p14="http://schemas.microsoft.com/office/powerpoint/2010/main" val="852016964"/>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8A59E1A-D0E1-758C-C97B-F883485A3916}"/>
              </a:ext>
            </a:extLst>
          </p:cNvPr>
          <p:cNvSpPr>
            <a:spLocks noGrp="1"/>
          </p:cNvSpPr>
          <p:nvPr>
            <p:ph type="title"/>
          </p:nvPr>
        </p:nvSpPr>
        <p:spPr/>
        <p:txBody>
          <a:bodyPr/>
          <a:lstStyle/>
          <a:p>
            <a:r>
              <a:rPr lang="en-US" sz="4400" dirty="0"/>
              <a:t>Urology – Bladder Neck and Prostate Procedures</a:t>
            </a:r>
            <a:endParaRPr lang="en-US" dirty="0"/>
          </a:p>
        </p:txBody>
      </p:sp>
      <p:sp>
        <p:nvSpPr>
          <p:cNvPr id="3" name="Content Placeholder 2">
            <a:extLst>
              <a:ext uri="{FF2B5EF4-FFF2-40B4-BE49-F238E27FC236}">
                <a16:creationId xmlns:a16="http://schemas.microsoft.com/office/drawing/2014/main" id="{F5EF71AB-8423-234D-62B5-8EDC854443BB}"/>
              </a:ext>
            </a:extLst>
          </p:cNvPr>
          <p:cNvSpPr>
            <a:spLocks noGrp="1"/>
          </p:cNvSpPr>
          <p:nvPr>
            <p:ph idx="1"/>
          </p:nvPr>
        </p:nvSpPr>
        <p:spPr/>
        <p:txBody>
          <a:bodyPr/>
          <a:lstStyle/>
          <a:p>
            <a:r>
              <a:rPr lang="en-US" dirty="0"/>
              <a:t>53865 and 53866 Added </a:t>
            </a:r>
          </a:p>
          <a:p>
            <a:endParaRPr lang="en-US" dirty="0"/>
          </a:p>
        </p:txBody>
      </p:sp>
      <p:pic>
        <p:nvPicPr>
          <p:cNvPr id="5" name="Picture 4">
            <a:extLst>
              <a:ext uri="{FF2B5EF4-FFF2-40B4-BE49-F238E27FC236}">
                <a16:creationId xmlns:a16="http://schemas.microsoft.com/office/drawing/2014/main" id="{4EF9648A-91D2-9444-CEAA-7A6EF870FDB2}"/>
              </a:ext>
            </a:extLst>
          </p:cNvPr>
          <p:cNvPicPr>
            <a:picLocks noChangeAspect="1"/>
          </p:cNvPicPr>
          <p:nvPr/>
        </p:nvPicPr>
        <p:blipFill>
          <a:blip r:embed="rId3"/>
          <a:stretch>
            <a:fillRect/>
          </a:stretch>
        </p:blipFill>
        <p:spPr>
          <a:xfrm>
            <a:off x="1475824" y="2781210"/>
            <a:ext cx="7887801" cy="647790"/>
          </a:xfrm>
          <a:prstGeom prst="rect">
            <a:avLst/>
          </a:prstGeom>
        </p:spPr>
      </p:pic>
      <p:pic>
        <p:nvPicPr>
          <p:cNvPr id="7" name="Picture 6">
            <a:extLst>
              <a:ext uri="{FF2B5EF4-FFF2-40B4-BE49-F238E27FC236}">
                <a16:creationId xmlns:a16="http://schemas.microsoft.com/office/drawing/2014/main" id="{DC080229-B751-C454-499C-A63B6F06F2A9}"/>
              </a:ext>
            </a:extLst>
          </p:cNvPr>
          <p:cNvPicPr>
            <a:picLocks noChangeAspect="1"/>
          </p:cNvPicPr>
          <p:nvPr/>
        </p:nvPicPr>
        <p:blipFill>
          <a:blip r:embed="rId4"/>
          <a:stretch>
            <a:fillRect/>
          </a:stretch>
        </p:blipFill>
        <p:spPr>
          <a:xfrm>
            <a:off x="1456966" y="3628670"/>
            <a:ext cx="7906659" cy="809738"/>
          </a:xfrm>
          <a:prstGeom prst="rect">
            <a:avLst/>
          </a:prstGeom>
        </p:spPr>
      </p:pic>
    </p:spTree>
    <p:extLst>
      <p:ext uri="{BB962C8B-B14F-4D97-AF65-F5344CB8AC3E}">
        <p14:creationId xmlns:p14="http://schemas.microsoft.com/office/powerpoint/2010/main" val="3041811152"/>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0D45D63-B944-6E94-9C15-34062371CFEA}"/>
              </a:ext>
            </a:extLst>
          </p:cNvPr>
          <p:cNvSpPr>
            <a:spLocks noGrp="1"/>
          </p:cNvSpPr>
          <p:nvPr>
            <p:ph type="title"/>
          </p:nvPr>
        </p:nvSpPr>
        <p:spPr/>
        <p:txBody>
          <a:bodyPr/>
          <a:lstStyle/>
          <a:p>
            <a:r>
              <a:rPr lang="en-US" dirty="0"/>
              <a:t>Urology – Code Maintenance</a:t>
            </a:r>
          </a:p>
        </p:txBody>
      </p:sp>
      <p:sp>
        <p:nvSpPr>
          <p:cNvPr id="3" name="Content Placeholder 2">
            <a:extLst>
              <a:ext uri="{FF2B5EF4-FFF2-40B4-BE49-F238E27FC236}">
                <a16:creationId xmlns:a16="http://schemas.microsoft.com/office/drawing/2014/main" id="{64B113FD-ACDA-878E-BBB2-EC8453150795}"/>
              </a:ext>
            </a:extLst>
          </p:cNvPr>
          <p:cNvSpPr>
            <a:spLocks noGrp="1"/>
          </p:cNvSpPr>
          <p:nvPr>
            <p:ph idx="1"/>
          </p:nvPr>
        </p:nvSpPr>
        <p:spPr/>
        <p:txBody>
          <a:bodyPr/>
          <a:lstStyle/>
          <a:p>
            <a:r>
              <a:rPr lang="en-US" dirty="0"/>
              <a:t>50135, 51030 and 54438 Deleted</a:t>
            </a:r>
          </a:p>
          <a:p>
            <a:pPr lvl="1"/>
            <a:r>
              <a:rPr lang="en-US" dirty="0"/>
              <a:t>Due to low utilization</a:t>
            </a:r>
          </a:p>
          <a:p>
            <a:pPr lvl="1"/>
            <a:r>
              <a:rPr lang="en-US" dirty="0"/>
              <a:t>Utilize unlisted code if performed 2025 going forward</a:t>
            </a:r>
          </a:p>
          <a:p>
            <a:r>
              <a:rPr lang="en-US" dirty="0"/>
              <a:t>51020 Revised</a:t>
            </a:r>
          </a:p>
          <a:p>
            <a:pPr lvl="1"/>
            <a:r>
              <a:rPr lang="en-US" dirty="0"/>
              <a:t>Semicolon removed from descriptor since it is no longer a parent code</a:t>
            </a:r>
          </a:p>
          <a:p>
            <a:r>
              <a:rPr lang="en-US" dirty="0"/>
              <a:t>Parenthetical notes have been added following codes 50130, 51020, and 54437 to indicate the deletion of codes 50135, 51030, and 54438 .</a:t>
            </a:r>
          </a:p>
        </p:txBody>
      </p:sp>
    </p:spTree>
    <p:extLst>
      <p:ext uri="{BB962C8B-B14F-4D97-AF65-F5344CB8AC3E}">
        <p14:creationId xmlns:p14="http://schemas.microsoft.com/office/powerpoint/2010/main" val="77238341"/>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19FD60A-B035-281B-8B83-A1CEE8A15458}"/>
              </a:ext>
            </a:extLst>
          </p:cNvPr>
          <p:cNvSpPr>
            <a:spLocks noGrp="1"/>
          </p:cNvSpPr>
          <p:nvPr>
            <p:ph type="title"/>
          </p:nvPr>
        </p:nvSpPr>
        <p:spPr/>
        <p:txBody>
          <a:bodyPr/>
          <a:lstStyle/>
          <a:p>
            <a:r>
              <a:rPr lang="en-US" dirty="0"/>
              <a:t>Urology – Category III Codes</a:t>
            </a:r>
          </a:p>
        </p:txBody>
      </p:sp>
      <p:sp>
        <p:nvSpPr>
          <p:cNvPr id="3" name="Content Placeholder 2">
            <a:extLst>
              <a:ext uri="{FF2B5EF4-FFF2-40B4-BE49-F238E27FC236}">
                <a16:creationId xmlns:a16="http://schemas.microsoft.com/office/drawing/2014/main" id="{0F2F84B4-E0C5-676C-DA14-DE157C8BEF89}"/>
              </a:ext>
            </a:extLst>
          </p:cNvPr>
          <p:cNvSpPr>
            <a:spLocks noGrp="1"/>
          </p:cNvSpPr>
          <p:nvPr>
            <p:ph idx="1"/>
          </p:nvPr>
        </p:nvSpPr>
        <p:spPr/>
        <p:txBody>
          <a:bodyPr/>
          <a:lstStyle/>
          <a:p>
            <a:r>
              <a:rPr lang="en-US" dirty="0"/>
              <a:t>0888T – Histotripsy of malignant renal tissue, including imaging guidance</a:t>
            </a:r>
          </a:p>
          <a:p>
            <a:pPr lvl="1"/>
            <a:r>
              <a:rPr lang="en-US" dirty="0"/>
              <a:t>Was effective 7/1/2024</a:t>
            </a:r>
          </a:p>
          <a:p>
            <a:r>
              <a:rPr lang="en-US" dirty="0"/>
              <a:t>0935T – </a:t>
            </a:r>
            <a:r>
              <a:rPr lang="en-US" dirty="0" err="1"/>
              <a:t>Cystourethroscopic</a:t>
            </a:r>
            <a:r>
              <a:rPr lang="en-US" dirty="0"/>
              <a:t> Renal Nerve Denervation</a:t>
            </a:r>
          </a:p>
          <a:p>
            <a:pPr lvl="1"/>
            <a:r>
              <a:rPr lang="en-US" dirty="0"/>
              <a:t>Effective 1/1/2025</a:t>
            </a:r>
          </a:p>
          <a:p>
            <a:pPr lvl="1"/>
            <a:r>
              <a:rPr lang="en-US" dirty="0"/>
              <a:t>Parentheticals to not use 52005 with 0935T</a:t>
            </a:r>
          </a:p>
          <a:p>
            <a:r>
              <a:rPr lang="en-US" dirty="0"/>
              <a:t>0941T – 0943T  - </a:t>
            </a:r>
            <a:r>
              <a:rPr lang="en-US" dirty="0" err="1"/>
              <a:t>Cystoscopic</a:t>
            </a:r>
            <a:r>
              <a:rPr lang="en-US" dirty="0"/>
              <a:t> Prostatic Urethral Scaffold</a:t>
            </a:r>
          </a:p>
          <a:p>
            <a:pPr lvl="1"/>
            <a:r>
              <a:rPr lang="en-US" dirty="0"/>
              <a:t>Insertion, Removal and replacement, and removal only</a:t>
            </a:r>
          </a:p>
          <a:p>
            <a:pPr lvl="1"/>
            <a:r>
              <a:rPr lang="en-US" dirty="0"/>
              <a:t>Effective 1/1/2025</a:t>
            </a:r>
          </a:p>
          <a:p>
            <a:pPr lvl="1"/>
            <a:r>
              <a:rPr lang="en-US" dirty="0"/>
              <a:t>Used for prostatic obstruction </a:t>
            </a:r>
          </a:p>
        </p:txBody>
      </p:sp>
    </p:spTree>
    <p:extLst>
      <p:ext uri="{BB962C8B-B14F-4D97-AF65-F5344CB8AC3E}">
        <p14:creationId xmlns:p14="http://schemas.microsoft.com/office/powerpoint/2010/main" val="63561544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49F558A-0141-4973-9D26-B5E12ED48C7E}"/>
              </a:ext>
            </a:extLst>
          </p:cNvPr>
          <p:cNvSpPr>
            <a:spLocks noGrp="1"/>
          </p:cNvSpPr>
          <p:nvPr>
            <p:ph type="title"/>
          </p:nvPr>
        </p:nvSpPr>
        <p:spPr>
          <a:xfrm>
            <a:off x="648930" y="629266"/>
            <a:ext cx="9252154" cy="1223983"/>
          </a:xfrm>
        </p:spPr>
        <p:txBody>
          <a:bodyPr>
            <a:normAutofit/>
          </a:bodyPr>
          <a:lstStyle/>
          <a:p>
            <a:pPr>
              <a:lnSpc>
                <a:spcPct val="90000"/>
              </a:lnSpc>
            </a:pPr>
            <a:r>
              <a:rPr lang="en-US" sz="3900" dirty="0"/>
              <a:t>Orthopedic Surgery – Hand, Wrist and Forearm Repair and Reconstruction	</a:t>
            </a:r>
          </a:p>
        </p:txBody>
      </p:sp>
      <p:sp>
        <p:nvSpPr>
          <p:cNvPr id="5" name="Content Placeholder 4">
            <a:extLst>
              <a:ext uri="{FF2B5EF4-FFF2-40B4-BE49-F238E27FC236}">
                <a16:creationId xmlns:a16="http://schemas.microsoft.com/office/drawing/2014/main" id="{A93104FE-1E5B-EB07-2221-9043E3C1B25E}"/>
              </a:ext>
            </a:extLst>
          </p:cNvPr>
          <p:cNvSpPr>
            <a:spLocks noGrp="1"/>
          </p:cNvSpPr>
          <p:nvPr>
            <p:ph idx="1"/>
          </p:nvPr>
        </p:nvSpPr>
        <p:spPr>
          <a:xfrm>
            <a:off x="1103311" y="2052214"/>
            <a:ext cx="4338409" cy="4196185"/>
          </a:xfrm>
        </p:spPr>
        <p:txBody>
          <a:bodyPr>
            <a:normAutofit lnSpcReduction="10000"/>
          </a:bodyPr>
          <a:lstStyle/>
          <a:p>
            <a:r>
              <a:rPr lang="en-US" dirty="0"/>
              <a:t>25448 Added</a:t>
            </a:r>
          </a:p>
          <a:p>
            <a:pPr lvl="1"/>
            <a:r>
              <a:rPr lang="en-US" dirty="0"/>
              <a:t>Arthroplasty, intercarpal or carpometacarpal joints; suspension, including transfer or transplant of tendon with interposition when performed</a:t>
            </a:r>
          </a:p>
          <a:p>
            <a:pPr lvl="1"/>
            <a:r>
              <a:rPr lang="en-US" dirty="0"/>
              <a:t>Child code under 25447</a:t>
            </a:r>
          </a:p>
          <a:p>
            <a:r>
              <a:rPr lang="en-US" dirty="0"/>
              <a:t>25447 Revised – moving the word “interposition to after a semicolon making  it a parent code</a:t>
            </a:r>
          </a:p>
          <a:p>
            <a:r>
              <a:rPr lang="en-US" dirty="0"/>
              <a:t>Parentheticals under 25447, 25448, 25310 and 26480</a:t>
            </a:r>
          </a:p>
          <a:p>
            <a:pPr lvl="1"/>
            <a:endParaRPr lang="en-US" dirty="0"/>
          </a:p>
        </p:txBody>
      </p:sp>
      <p:pic>
        <p:nvPicPr>
          <p:cNvPr id="4" name="Picture 3">
            <a:extLst>
              <a:ext uri="{FF2B5EF4-FFF2-40B4-BE49-F238E27FC236}">
                <a16:creationId xmlns:a16="http://schemas.microsoft.com/office/drawing/2014/main" id="{FBAC7F92-54F6-298F-A8FA-8237F7383C55}"/>
              </a:ext>
            </a:extLst>
          </p:cNvPr>
          <p:cNvPicPr>
            <a:picLocks noChangeAspect="1"/>
          </p:cNvPicPr>
          <p:nvPr/>
        </p:nvPicPr>
        <p:blipFill>
          <a:blip r:embed="rId4"/>
          <a:stretch>
            <a:fillRect/>
          </a:stretch>
        </p:blipFill>
        <p:spPr>
          <a:xfrm>
            <a:off x="6096000" y="2337640"/>
            <a:ext cx="5451627" cy="1812666"/>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284569179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rotWithShape="1">
          <a:blip r:embed="rId3">
            <a:duotone>
              <a:schemeClr val="bg2">
                <a:shade val="69000"/>
                <a:hueMod val="108000"/>
                <a:satMod val="164000"/>
                <a:lumMod val="74000"/>
              </a:schemeClr>
              <a:schemeClr val="bg2">
                <a:tint val="96000"/>
                <a:hueMod val="88000"/>
                <a:satMod val="140000"/>
                <a:lumMod val="132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6FEC9ED-1C12-789A-4763-6AF7521A253A}"/>
              </a:ext>
            </a:extLst>
          </p:cNvPr>
          <p:cNvSpPr>
            <a:spLocks noGrp="1"/>
          </p:cNvSpPr>
          <p:nvPr>
            <p:ph type="title"/>
          </p:nvPr>
        </p:nvSpPr>
        <p:spPr>
          <a:xfrm>
            <a:off x="648930" y="629266"/>
            <a:ext cx="9252154" cy="1223983"/>
          </a:xfrm>
        </p:spPr>
        <p:txBody>
          <a:bodyPr>
            <a:normAutofit/>
          </a:bodyPr>
          <a:lstStyle/>
          <a:p>
            <a:pPr>
              <a:lnSpc>
                <a:spcPct val="90000"/>
              </a:lnSpc>
            </a:pPr>
            <a:r>
              <a:rPr lang="en-US" sz="3900"/>
              <a:t>Orthopedic Surgery – Category III Codes </a:t>
            </a:r>
          </a:p>
        </p:txBody>
      </p:sp>
      <p:sp>
        <p:nvSpPr>
          <p:cNvPr id="3" name="Content Placeholder 2">
            <a:extLst>
              <a:ext uri="{FF2B5EF4-FFF2-40B4-BE49-F238E27FC236}">
                <a16:creationId xmlns:a16="http://schemas.microsoft.com/office/drawing/2014/main" id="{0355EAF5-7C42-F9DD-6177-3F3C3DF7E5BF}"/>
              </a:ext>
            </a:extLst>
          </p:cNvPr>
          <p:cNvSpPr>
            <a:spLocks noGrp="1"/>
          </p:cNvSpPr>
          <p:nvPr>
            <p:ph idx="1"/>
          </p:nvPr>
        </p:nvSpPr>
        <p:spPr>
          <a:xfrm>
            <a:off x="1103311" y="2052214"/>
            <a:ext cx="4338409" cy="4196185"/>
          </a:xfrm>
        </p:spPr>
        <p:txBody>
          <a:bodyPr>
            <a:normAutofit/>
          </a:bodyPr>
          <a:lstStyle/>
          <a:p>
            <a:r>
              <a:rPr lang="en-US" dirty="0"/>
              <a:t>0869T – Bone Substitute Injection</a:t>
            </a:r>
          </a:p>
          <a:p>
            <a:pPr lvl="1"/>
            <a:r>
              <a:rPr lang="en-US" dirty="0"/>
              <a:t>Parenthetical to not use 0869T with 0707T</a:t>
            </a:r>
          </a:p>
          <a:p>
            <a:r>
              <a:rPr lang="en-US" dirty="0"/>
              <a:t>0882T – Intraoperative Stimulation of Peripheral Nerves</a:t>
            </a:r>
          </a:p>
          <a:p>
            <a:pPr lvl="1"/>
            <a:r>
              <a:rPr lang="en-US" dirty="0" err="1"/>
              <a:t>Parenthticals</a:t>
            </a:r>
            <a:r>
              <a:rPr lang="en-US" dirty="0"/>
              <a:t> </a:t>
            </a:r>
          </a:p>
          <a:p>
            <a:endParaRPr lang="en-US" dirty="0"/>
          </a:p>
        </p:txBody>
      </p:sp>
      <p:pic>
        <p:nvPicPr>
          <p:cNvPr id="5" name="Picture 4">
            <a:extLst>
              <a:ext uri="{FF2B5EF4-FFF2-40B4-BE49-F238E27FC236}">
                <a16:creationId xmlns:a16="http://schemas.microsoft.com/office/drawing/2014/main" id="{BE7EF065-1386-6092-0734-4FC88DEDFB59}"/>
              </a:ext>
            </a:extLst>
          </p:cNvPr>
          <p:cNvPicPr>
            <a:picLocks noChangeAspect="1"/>
          </p:cNvPicPr>
          <p:nvPr/>
        </p:nvPicPr>
        <p:blipFill>
          <a:blip r:embed="rId4"/>
          <a:stretch>
            <a:fillRect/>
          </a:stretch>
        </p:blipFill>
        <p:spPr>
          <a:xfrm>
            <a:off x="5996666" y="3203086"/>
            <a:ext cx="5451627" cy="1894440"/>
          </a:xfrm>
          <a:prstGeom prst="rect">
            <a:avLst/>
          </a:prstGeom>
          <a:effectLst>
            <a:outerShdw blurRad="50800" dist="38100" dir="5400000" algn="t" rotWithShape="0">
              <a:prstClr val="black">
                <a:alpha val="43000"/>
              </a:prstClr>
            </a:outerShdw>
          </a:effectLst>
        </p:spPr>
      </p:pic>
    </p:spTree>
    <p:extLst>
      <p:ext uri="{BB962C8B-B14F-4D97-AF65-F5344CB8AC3E}">
        <p14:creationId xmlns:p14="http://schemas.microsoft.com/office/powerpoint/2010/main" val="79558470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588046-2FCA-4D5C-842D-1DA3517602A8}"/>
              </a:ext>
            </a:extLst>
          </p:cNvPr>
          <p:cNvSpPr>
            <a:spLocks noGrp="1"/>
          </p:cNvSpPr>
          <p:nvPr>
            <p:ph type="title"/>
          </p:nvPr>
        </p:nvSpPr>
        <p:spPr/>
        <p:txBody>
          <a:bodyPr/>
          <a:lstStyle/>
          <a:p>
            <a:r>
              <a:rPr lang="en-US" sz="4000" dirty="0"/>
              <a:t>Anesthesiology &amp; Pain Management - ETC</a:t>
            </a:r>
          </a:p>
        </p:txBody>
      </p:sp>
      <p:sp>
        <p:nvSpPr>
          <p:cNvPr id="4" name="Content Placeholder 3">
            <a:extLst>
              <a:ext uri="{FF2B5EF4-FFF2-40B4-BE49-F238E27FC236}">
                <a16:creationId xmlns:a16="http://schemas.microsoft.com/office/drawing/2014/main" id="{4295C6DE-6B71-81A0-DCEE-E023DF8AE90D}"/>
              </a:ext>
            </a:extLst>
          </p:cNvPr>
          <p:cNvSpPr>
            <a:spLocks noGrp="1"/>
          </p:cNvSpPr>
          <p:nvPr>
            <p:ph idx="1"/>
          </p:nvPr>
        </p:nvSpPr>
        <p:spPr/>
        <p:txBody>
          <a:bodyPr/>
          <a:lstStyle/>
          <a:p>
            <a:r>
              <a:rPr lang="en-US" dirty="0"/>
              <a:t>Additions 0887T  - End Tidal Control Agent Monitoring</a:t>
            </a:r>
          </a:p>
          <a:p>
            <a:pPr lvl="1"/>
            <a:r>
              <a:rPr lang="en-US" dirty="0"/>
              <a:t>Add on Code</a:t>
            </a:r>
          </a:p>
          <a:p>
            <a:pPr lvl="1"/>
            <a:r>
              <a:rPr lang="en-US" dirty="0"/>
              <a:t>Parenthetical to use in conjunction with 00100 – 01999</a:t>
            </a:r>
          </a:p>
          <a:p>
            <a:pPr lvl="1"/>
            <a:r>
              <a:rPr lang="en-US" dirty="0"/>
              <a:t>Control of inhaled anesthetic agent and oxygen to assist in anesthesia care delivery</a:t>
            </a:r>
          </a:p>
          <a:p>
            <a:endParaRPr lang="en-US" dirty="0"/>
          </a:p>
        </p:txBody>
      </p:sp>
    </p:spTree>
    <p:extLst>
      <p:ext uri="{BB962C8B-B14F-4D97-AF65-F5344CB8AC3E}">
        <p14:creationId xmlns:p14="http://schemas.microsoft.com/office/powerpoint/2010/main" val="313596847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85CA38-E9D1-B8E7-9DCB-8B62C19C12A5}"/>
              </a:ext>
            </a:extLst>
          </p:cNvPr>
          <p:cNvSpPr>
            <a:spLocks noGrp="1"/>
          </p:cNvSpPr>
          <p:nvPr>
            <p:ph type="title"/>
          </p:nvPr>
        </p:nvSpPr>
        <p:spPr/>
        <p:txBody>
          <a:bodyPr/>
          <a:lstStyle/>
          <a:p>
            <a:r>
              <a:rPr lang="en-US" sz="3600" dirty="0"/>
              <a:t>Anesthesiology &amp; Pain Management – Facial Plane Blocks</a:t>
            </a:r>
          </a:p>
        </p:txBody>
      </p:sp>
      <p:sp>
        <p:nvSpPr>
          <p:cNvPr id="3" name="Content Placeholder 2">
            <a:extLst>
              <a:ext uri="{FF2B5EF4-FFF2-40B4-BE49-F238E27FC236}">
                <a16:creationId xmlns:a16="http://schemas.microsoft.com/office/drawing/2014/main" id="{00876C75-BB4B-A79C-A599-839FBC5B00F2}"/>
              </a:ext>
            </a:extLst>
          </p:cNvPr>
          <p:cNvSpPr>
            <a:spLocks noGrp="1"/>
          </p:cNvSpPr>
          <p:nvPr>
            <p:ph idx="1"/>
          </p:nvPr>
        </p:nvSpPr>
        <p:spPr/>
        <p:txBody>
          <a:bodyPr/>
          <a:lstStyle/>
          <a:p>
            <a:r>
              <a:rPr lang="en-US" dirty="0"/>
              <a:t>New - 64466 – 66469</a:t>
            </a:r>
          </a:p>
          <a:p>
            <a:pPr lvl="1"/>
            <a:r>
              <a:rPr lang="en-US" dirty="0"/>
              <a:t>Thoracic fascial plane block unilateral and bilateral by injection or infusion </a:t>
            </a:r>
          </a:p>
          <a:p>
            <a:r>
              <a:rPr lang="en-US" dirty="0"/>
              <a:t>New - 64473 and 64474</a:t>
            </a:r>
          </a:p>
          <a:p>
            <a:pPr lvl="1"/>
            <a:r>
              <a:rPr lang="en-US" dirty="0"/>
              <a:t>Describe lower extremity facial plane blocks, unilateral by injection or infusion</a:t>
            </a:r>
          </a:p>
          <a:p>
            <a:r>
              <a:rPr lang="en-US" dirty="0"/>
              <a:t>64486 – 64489</a:t>
            </a:r>
          </a:p>
          <a:p>
            <a:pPr lvl="1"/>
            <a:r>
              <a:rPr lang="en-US" dirty="0"/>
              <a:t>Codes specifically identified Transverse abdominis plane (TAP) blocks</a:t>
            </a:r>
          </a:p>
          <a:p>
            <a:r>
              <a:rPr lang="en-US" dirty="0"/>
              <a:t>Parenthetical added for reporting </a:t>
            </a:r>
          </a:p>
          <a:p>
            <a:r>
              <a:rPr lang="en-US" dirty="0"/>
              <a:t>All include with imaging guidance for needle placement</a:t>
            </a:r>
          </a:p>
        </p:txBody>
      </p:sp>
    </p:spTree>
    <p:extLst>
      <p:ext uri="{BB962C8B-B14F-4D97-AF65-F5344CB8AC3E}">
        <p14:creationId xmlns:p14="http://schemas.microsoft.com/office/powerpoint/2010/main" val="1901523976"/>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80830A-2340-F92A-A743-2A3CFAC30033}"/>
              </a:ext>
            </a:extLst>
          </p:cNvPr>
          <p:cNvSpPr>
            <a:spLocks noGrp="1"/>
          </p:cNvSpPr>
          <p:nvPr>
            <p:ph type="title"/>
          </p:nvPr>
        </p:nvSpPr>
        <p:spPr/>
        <p:txBody>
          <a:bodyPr/>
          <a:lstStyle/>
          <a:p>
            <a:r>
              <a:rPr lang="en-US" sz="3600" dirty="0"/>
              <a:t>Anesthesiology &amp; Pain Management – Acupuncture/Electroacupuncture</a:t>
            </a:r>
          </a:p>
        </p:txBody>
      </p:sp>
      <p:sp>
        <p:nvSpPr>
          <p:cNvPr id="3" name="Content Placeholder 2">
            <a:extLst>
              <a:ext uri="{FF2B5EF4-FFF2-40B4-BE49-F238E27FC236}">
                <a16:creationId xmlns:a16="http://schemas.microsoft.com/office/drawing/2014/main" id="{445350CA-66BA-00DD-2F5F-5E28AD9DD7A6}"/>
              </a:ext>
            </a:extLst>
          </p:cNvPr>
          <p:cNvSpPr>
            <a:spLocks noGrp="1"/>
          </p:cNvSpPr>
          <p:nvPr>
            <p:ph idx="1"/>
          </p:nvPr>
        </p:nvSpPr>
        <p:spPr/>
        <p:txBody>
          <a:bodyPr/>
          <a:lstStyle/>
          <a:p>
            <a:r>
              <a:rPr lang="en-US" dirty="0"/>
              <a:t>Revised - 97810 and 97811</a:t>
            </a:r>
          </a:p>
          <a:p>
            <a:pPr lvl="1"/>
            <a:r>
              <a:rPr lang="en-US" dirty="0"/>
              <a:t>Acupuncture w/o electrical stimulation </a:t>
            </a:r>
          </a:p>
          <a:p>
            <a:pPr lvl="1"/>
            <a:r>
              <a:rPr lang="en-US" dirty="0"/>
              <a:t>97811 – without stimulation, each additional 15 minutes of personal one-on-one contact with the patient ,with insertion of needles</a:t>
            </a:r>
          </a:p>
          <a:p>
            <a:r>
              <a:rPr lang="en-US" dirty="0"/>
              <a:t>Revised - 97813 and 97814</a:t>
            </a:r>
          </a:p>
          <a:p>
            <a:pPr lvl="1"/>
            <a:r>
              <a:rPr lang="en-US" dirty="0"/>
              <a:t>Acupuncture with electrical stimulation</a:t>
            </a:r>
          </a:p>
          <a:p>
            <a:pPr lvl="2"/>
            <a:r>
              <a:rPr lang="en-US" dirty="0"/>
              <a:t>Adds the word re-insertion to 97813 </a:t>
            </a:r>
          </a:p>
          <a:p>
            <a:pPr lvl="2"/>
            <a:r>
              <a:rPr lang="en-US" dirty="0"/>
              <a:t>97814 – with electrical stimulation each additional 15 minutes of personal one-on-one contact with the patient, with insertion of needles</a:t>
            </a:r>
          </a:p>
        </p:txBody>
      </p:sp>
    </p:spTree>
    <p:extLst>
      <p:ext uri="{BB962C8B-B14F-4D97-AF65-F5344CB8AC3E}">
        <p14:creationId xmlns:p14="http://schemas.microsoft.com/office/powerpoint/2010/main" val="29533675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0A5817-65FC-4A80-8764-71145652C130}"/>
              </a:ext>
            </a:extLst>
          </p:cNvPr>
          <p:cNvSpPr>
            <a:spLocks noGrp="1"/>
          </p:cNvSpPr>
          <p:nvPr>
            <p:ph type="title"/>
          </p:nvPr>
        </p:nvSpPr>
        <p:spPr/>
        <p:txBody>
          <a:bodyPr/>
          <a:lstStyle/>
          <a:p>
            <a:r>
              <a:rPr lang="en-US" sz="4000" dirty="0"/>
              <a:t>Radiology &amp; Interventional Radiology – MR Safety Procedures</a:t>
            </a:r>
          </a:p>
        </p:txBody>
      </p:sp>
      <p:sp>
        <p:nvSpPr>
          <p:cNvPr id="4" name="Content Placeholder 3">
            <a:extLst>
              <a:ext uri="{FF2B5EF4-FFF2-40B4-BE49-F238E27FC236}">
                <a16:creationId xmlns:a16="http://schemas.microsoft.com/office/drawing/2014/main" id="{A9440A35-E802-C9FE-3E80-58CADF5A12B2}"/>
              </a:ext>
            </a:extLst>
          </p:cNvPr>
          <p:cNvSpPr>
            <a:spLocks noGrp="1"/>
          </p:cNvSpPr>
          <p:nvPr>
            <p:ph idx="1"/>
          </p:nvPr>
        </p:nvSpPr>
        <p:spPr/>
        <p:txBody>
          <a:bodyPr>
            <a:normAutofit fontScale="92500" lnSpcReduction="20000"/>
          </a:bodyPr>
          <a:lstStyle/>
          <a:p>
            <a:r>
              <a:rPr lang="en-US" dirty="0"/>
              <a:t>New – CPT Codes 76014 -76019</a:t>
            </a:r>
          </a:p>
          <a:p>
            <a:r>
              <a:rPr lang="en-US" dirty="0"/>
              <a:t>New Subsection Guidelines </a:t>
            </a:r>
          </a:p>
          <a:p>
            <a:r>
              <a:rPr lang="en-US" dirty="0"/>
              <a:t>Codes identify </a:t>
            </a:r>
          </a:p>
          <a:p>
            <a:pPr lvl="1"/>
            <a:r>
              <a:rPr lang="en-US" dirty="0"/>
              <a:t>Planning services performed in advance of the date  (76014 – 76016)</a:t>
            </a:r>
          </a:p>
          <a:p>
            <a:pPr lvl="1"/>
            <a:r>
              <a:rPr lang="en-US" dirty="0"/>
              <a:t>Planning performed on the day of the procedure (76017 – 76019)</a:t>
            </a:r>
          </a:p>
          <a:p>
            <a:r>
              <a:rPr lang="en-US" dirty="0"/>
              <a:t>Written report must be documented </a:t>
            </a:r>
          </a:p>
          <a:p>
            <a:r>
              <a:rPr lang="en-US" dirty="0"/>
              <a:t>Two time-based codes 76014 and 76015</a:t>
            </a:r>
          </a:p>
          <a:p>
            <a:pPr lvl="1"/>
            <a:r>
              <a:rPr lang="en-US" dirty="0"/>
              <a:t>These codes are for staff time</a:t>
            </a:r>
          </a:p>
          <a:p>
            <a:r>
              <a:rPr lang="en-US" dirty="0"/>
              <a:t>CPT 76016 is reported for QHP or physician</a:t>
            </a:r>
          </a:p>
          <a:p>
            <a:r>
              <a:rPr lang="en-US" dirty="0"/>
              <a:t>Same Day Services 76017 – 76019</a:t>
            </a:r>
          </a:p>
          <a:p>
            <a:pPr lvl="1"/>
            <a:r>
              <a:rPr lang="en-US" dirty="0"/>
              <a:t>QHP or physician</a:t>
            </a:r>
          </a:p>
          <a:p>
            <a:pPr lvl="1"/>
            <a:r>
              <a:rPr lang="en-US" dirty="0"/>
              <a:t>Modifier 51 exempt</a:t>
            </a:r>
          </a:p>
          <a:p>
            <a:endParaRPr lang="en-US" dirty="0"/>
          </a:p>
          <a:p>
            <a:endParaRPr lang="en-US" dirty="0"/>
          </a:p>
        </p:txBody>
      </p:sp>
    </p:spTree>
    <p:extLst>
      <p:ext uri="{BB962C8B-B14F-4D97-AF65-F5344CB8AC3E}">
        <p14:creationId xmlns:p14="http://schemas.microsoft.com/office/powerpoint/2010/main" val="3563110341"/>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775617-E7FA-4459-9897-05DC357D7746}"/>
              </a:ext>
            </a:extLst>
          </p:cNvPr>
          <p:cNvSpPr>
            <a:spLocks noGrp="1"/>
          </p:cNvSpPr>
          <p:nvPr>
            <p:ph type="title"/>
          </p:nvPr>
        </p:nvSpPr>
        <p:spPr/>
        <p:txBody>
          <a:bodyPr/>
          <a:lstStyle/>
          <a:p>
            <a:r>
              <a:rPr lang="en-US" sz="4000" dirty="0"/>
              <a:t>Radiology &amp; Interventional Radiology – Percutaneous RF Ablation</a:t>
            </a:r>
          </a:p>
        </p:txBody>
      </p:sp>
      <p:sp>
        <p:nvSpPr>
          <p:cNvPr id="3" name="Content Placeholder 2">
            <a:extLst>
              <a:ext uri="{FF2B5EF4-FFF2-40B4-BE49-F238E27FC236}">
                <a16:creationId xmlns:a16="http://schemas.microsoft.com/office/drawing/2014/main" id="{BC4063E7-7C1F-D2AF-F260-8BBCEE52DD5A}"/>
              </a:ext>
            </a:extLst>
          </p:cNvPr>
          <p:cNvSpPr>
            <a:spLocks noGrp="1"/>
          </p:cNvSpPr>
          <p:nvPr>
            <p:ph idx="1"/>
          </p:nvPr>
        </p:nvSpPr>
        <p:spPr/>
        <p:txBody>
          <a:bodyPr/>
          <a:lstStyle/>
          <a:p>
            <a:r>
              <a:rPr lang="en-US" dirty="0"/>
              <a:t>New CPT 60660 and 60661</a:t>
            </a:r>
          </a:p>
        </p:txBody>
      </p:sp>
      <p:pic>
        <p:nvPicPr>
          <p:cNvPr id="5" name="Picture 4">
            <a:extLst>
              <a:ext uri="{FF2B5EF4-FFF2-40B4-BE49-F238E27FC236}">
                <a16:creationId xmlns:a16="http://schemas.microsoft.com/office/drawing/2014/main" id="{8789D74E-A72E-F7E7-8140-3FEF9D192B93}"/>
              </a:ext>
            </a:extLst>
          </p:cNvPr>
          <p:cNvPicPr>
            <a:picLocks noChangeAspect="1"/>
          </p:cNvPicPr>
          <p:nvPr/>
        </p:nvPicPr>
        <p:blipFill>
          <a:blip r:embed="rId3"/>
          <a:stretch>
            <a:fillRect/>
          </a:stretch>
        </p:blipFill>
        <p:spPr>
          <a:xfrm>
            <a:off x="646111" y="2671657"/>
            <a:ext cx="9707330" cy="1514686"/>
          </a:xfrm>
          <a:prstGeom prst="rect">
            <a:avLst/>
          </a:prstGeom>
        </p:spPr>
      </p:pic>
    </p:spTree>
    <p:extLst>
      <p:ext uri="{BB962C8B-B14F-4D97-AF65-F5344CB8AC3E}">
        <p14:creationId xmlns:p14="http://schemas.microsoft.com/office/powerpoint/2010/main" val="26507774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3330A6-1D77-429C-4CC1-5F3C25A505FF}"/>
              </a:ext>
            </a:extLst>
          </p:cNvPr>
          <p:cNvSpPr>
            <a:spLocks noGrp="1"/>
          </p:cNvSpPr>
          <p:nvPr>
            <p:ph type="title"/>
          </p:nvPr>
        </p:nvSpPr>
        <p:spPr/>
        <p:txBody>
          <a:bodyPr/>
          <a:lstStyle/>
          <a:p>
            <a:r>
              <a:rPr lang="en-US" dirty="0"/>
              <a:t>Telemedicine - APCM</a:t>
            </a:r>
          </a:p>
        </p:txBody>
      </p:sp>
      <p:sp>
        <p:nvSpPr>
          <p:cNvPr id="3" name="Content Placeholder 2">
            <a:extLst>
              <a:ext uri="{FF2B5EF4-FFF2-40B4-BE49-F238E27FC236}">
                <a16:creationId xmlns:a16="http://schemas.microsoft.com/office/drawing/2014/main" id="{706F143C-5E75-9A42-A062-66CC49B3700A}"/>
              </a:ext>
            </a:extLst>
          </p:cNvPr>
          <p:cNvSpPr>
            <a:spLocks noGrp="1"/>
          </p:cNvSpPr>
          <p:nvPr>
            <p:ph idx="1"/>
          </p:nvPr>
        </p:nvSpPr>
        <p:spPr>
          <a:xfrm>
            <a:off x="1103312" y="1310186"/>
            <a:ext cx="8946541" cy="4938214"/>
          </a:xfrm>
        </p:spPr>
        <p:txBody>
          <a:bodyPr>
            <a:normAutofit fontScale="85000" lnSpcReduction="10000"/>
          </a:bodyPr>
          <a:lstStyle/>
          <a:p>
            <a:r>
              <a:rPr lang="en-US" dirty="0"/>
              <a:t>Advanced Primary Care Management</a:t>
            </a:r>
          </a:p>
          <a:p>
            <a:r>
              <a:rPr lang="en-US" dirty="0"/>
              <a:t>3 New codes based on number of chronic problems and QMB</a:t>
            </a:r>
          </a:p>
          <a:p>
            <a:pPr lvl="1"/>
            <a:r>
              <a:rPr lang="en-US" dirty="0"/>
              <a:t>G0556 – 1 or fewer chronic conditions</a:t>
            </a:r>
          </a:p>
          <a:p>
            <a:pPr lvl="1"/>
            <a:r>
              <a:rPr lang="en-US" dirty="0"/>
              <a:t>G0557 – 2 or more chronic conditions</a:t>
            </a:r>
          </a:p>
          <a:p>
            <a:pPr lvl="1"/>
            <a:r>
              <a:rPr lang="en-US" dirty="0"/>
              <a:t>G0558 – 2 or more chronic conditions and who are Qualified Medicare Beneficiaries</a:t>
            </a:r>
          </a:p>
          <a:p>
            <a:r>
              <a:rPr lang="en-US" dirty="0"/>
              <a:t>Billed per calendar month </a:t>
            </a:r>
          </a:p>
          <a:p>
            <a:r>
              <a:rPr lang="en-US" dirty="0"/>
              <a:t>Requirements - The code requirements that we are finalizing include consent, initiating visit, 24/7 access and continuity of care, comprehensive care management, patient-centered comprehensive care plan, management of care transitions, care coordination, enhanced communication, population-level management, and performance measurement.</a:t>
            </a:r>
          </a:p>
          <a:p>
            <a:r>
              <a:rPr lang="en-US" dirty="0"/>
              <a:t>Recommend reading Final Rule for further explanations on requirements as they are extensive </a:t>
            </a:r>
          </a:p>
          <a:p>
            <a:r>
              <a:rPr lang="en-US" dirty="0"/>
              <a:t>Also review Tables 25, 26 and 27 for bundled services, RVU’s and requirements</a:t>
            </a:r>
          </a:p>
        </p:txBody>
      </p:sp>
    </p:spTree>
    <p:extLst>
      <p:ext uri="{BB962C8B-B14F-4D97-AF65-F5344CB8AC3E}">
        <p14:creationId xmlns:p14="http://schemas.microsoft.com/office/powerpoint/2010/main" val="3931719849"/>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D16E1-0670-382A-5DEE-31E1BC7C3204}"/>
              </a:ext>
            </a:extLst>
          </p:cNvPr>
          <p:cNvSpPr>
            <a:spLocks noGrp="1"/>
          </p:cNvSpPr>
          <p:nvPr>
            <p:ph type="title"/>
          </p:nvPr>
        </p:nvSpPr>
        <p:spPr/>
        <p:txBody>
          <a:bodyPr/>
          <a:lstStyle/>
          <a:p>
            <a:r>
              <a:rPr lang="en-US" sz="3600" dirty="0"/>
              <a:t>Radiology &amp; Interventional Radiology – New Technology Codes </a:t>
            </a:r>
          </a:p>
        </p:txBody>
      </p:sp>
      <p:sp>
        <p:nvSpPr>
          <p:cNvPr id="3" name="Content Placeholder 2">
            <a:extLst>
              <a:ext uri="{FF2B5EF4-FFF2-40B4-BE49-F238E27FC236}">
                <a16:creationId xmlns:a16="http://schemas.microsoft.com/office/drawing/2014/main" id="{1ECBFC3B-CA4A-7707-04EF-84343D3B153D}"/>
              </a:ext>
            </a:extLst>
          </p:cNvPr>
          <p:cNvSpPr>
            <a:spLocks noGrp="1"/>
          </p:cNvSpPr>
          <p:nvPr>
            <p:ph idx="1"/>
          </p:nvPr>
        </p:nvSpPr>
        <p:spPr/>
        <p:txBody>
          <a:bodyPr/>
          <a:lstStyle/>
          <a:p>
            <a:r>
              <a:rPr lang="en-US" dirty="0"/>
              <a:t>New 0901T – Bone Marrow Biopsy Implant </a:t>
            </a:r>
          </a:p>
          <a:p>
            <a:endParaRPr lang="en-US" dirty="0"/>
          </a:p>
          <a:p>
            <a:endParaRPr lang="en-US" dirty="0"/>
          </a:p>
          <a:p>
            <a:endParaRPr lang="en-US" dirty="0"/>
          </a:p>
          <a:p>
            <a:endParaRPr lang="en-US" dirty="0"/>
          </a:p>
          <a:p>
            <a:endParaRPr lang="en-US" dirty="0"/>
          </a:p>
          <a:p>
            <a:r>
              <a:rPr lang="en-US" dirty="0"/>
              <a:t>New 0944T – Percutaneous Ablation Treatment Services</a:t>
            </a:r>
          </a:p>
          <a:p>
            <a:r>
              <a:rPr lang="en-US" dirty="0"/>
              <a:t>New 0946T – CT Guided Implant Movement Analysis </a:t>
            </a:r>
          </a:p>
        </p:txBody>
      </p:sp>
      <p:pic>
        <p:nvPicPr>
          <p:cNvPr id="5" name="Picture 4">
            <a:extLst>
              <a:ext uri="{FF2B5EF4-FFF2-40B4-BE49-F238E27FC236}">
                <a16:creationId xmlns:a16="http://schemas.microsoft.com/office/drawing/2014/main" id="{F77082A3-7F42-7A2F-0019-E69E282C4A2F}"/>
              </a:ext>
            </a:extLst>
          </p:cNvPr>
          <p:cNvPicPr>
            <a:picLocks noChangeAspect="1"/>
          </p:cNvPicPr>
          <p:nvPr/>
        </p:nvPicPr>
        <p:blipFill>
          <a:blip r:embed="rId3"/>
          <a:stretch>
            <a:fillRect/>
          </a:stretch>
        </p:blipFill>
        <p:spPr>
          <a:xfrm>
            <a:off x="1485256" y="2776446"/>
            <a:ext cx="9221487" cy="1305107"/>
          </a:xfrm>
          <a:prstGeom prst="rect">
            <a:avLst/>
          </a:prstGeom>
        </p:spPr>
      </p:pic>
    </p:spTree>
    <p:extLst>
      <p:ext uri="{BB962C8B-B14F-4D97-AF65-F5344CB8AC3E}">
        <p14:creationId xmlns:p14="http://schemas.microsoft.com/office/powerpoint/2010/main" val="2088358473"/>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95B363-B59F-2355-AE4A-A232D6B9C3A6}"/>
              </a:ext>
            </a:extLst>
          </p:cNvPr>
          <p:cNvSpPr>
            <a:spLocks noGrp="1"/>
          </p:cNvSpPr>
          <p:nvPr>
            <p:ph type="title"/>
          </p:nvPr>
        </p:nvSpPr>
        <p:spPr/>
        <p:txBody>
          <a:bodyPr/>
          <a:lstStyle/>
          <a:p>
            <a:r>
              <a:rPr lang="en-US" sz="3200" dirty="0"/>
              <a:t>Radiology &amp; Interventional Radiology – Revision of Vascular Procedure Subsection Guidelines </a:t>
            </a:r>
          </a:p>
        </p:txBody>
      </p:sp>
      <p:sp>
        <p:nvSpPr>
          <p:cNvPr id="3" name="Content Placeholder 2">
            <a:extLst>
              <a:ext uri="{FF2B5EF4-FFF2-40B4-BE49-F238E27FC236}">
                <a16:creationId xmlns:a16="http://schemas.microsoft.com/office/drawing/2014/main" id="{5B00A288-CDEF-DE88-841D-C1EBCB014F85}"/>
              </a:ext>
            </a:extLst>
          </p:cNvPr>
          <p:cNvSpPr>
            <a:spLocks noGrp="1"/>
          </p:cNvSpPr>
          <p:nvPr>
            <p:ph idx="1"/>
          </p:nvPr>
        </p:nvSpPr>
        <p:spPr/>
        <p:txBody>
          <a:bodyPr/>
          <a:lstStyle/>
          <a:p>
            <a:r>
              <a:rPr lang="en-US" dirty="0"/>
              <a:t>CPT code 75774 </a:t>
            </a:r>
          </a:p>
          <a:p>
            <a:r>
              <a:rPr lang="en-US" dirty="0"/>
              <a:t>• The Vascular Procedures subsection guidelines in the Radiology section have been revised to clarify that add -on code 75774 may be used with both arteries and veins for each additional vessel. </a:t>
            </a:r>
          </a:p>
          <a:p>
            <a:r>
              <a:rPr lang="en-US" dirty="0"/>
              <a:t>Editorial only and no change in RVU’s </a:t>
            </a:r>
          </a:p>
        </p:txBody>
      </p:sp>
    </p:spTree>
    <p:extLst>
      <p:ext uri="{BB962C8B-B14F-4D97-AF65-F5344CB8AC3E}">
        <p14:creationId xmlns:p14="http://schemas.microsoft.com/office/powerpoint/2010/main" val="3503047835"/>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8FE2878-1312-4B17-808E-E46192880710}"/>
              </a:ext>
            </a:extLst>
          </p:cNvPr>
          <p:cNvSpPr>
            <a:spLocks noGrp="1"/>
          </p:cNvSpPr>
          <p:nvPr>
            <p:ph type="title"/>
          </p:nvPr>
        </p:nvSpPr>
        <p:spPr/>
        <p:txBody>
          <a:bodyPr/>
          <a:lstStyle/>
          <a:p>
            <a:r>
              <a:rPr lang="en-US" sz="3600" dirty="0"/>
              <a:t>Cardiology &amp; Interventional Cardiology - Revisions</a:t>
            </a:r>
          </a:p>
        </p:txBody>
      </p:sp>
      <p:sp>
        <p:nvSpPr>
          <p:cNvPr id="4" name="Content Placeholder 3">
            <a:extLst>
              <a:ext uri="{FF2B5EF4-FFF2-40B4-BE49-F238E27FC236}">
                <a16:creationId xmlns:a16="http://schemas.microsoft.com/office/drawing/2014/main" id="{72C7FD6B-22E9-4ABC-126C-3F31B4275AAC}"/>
              </a:ext>
            </a:extLst>
          </p:cNvPr>
          <p:cNvSpPr>
            <a:spLocks noGrp="1"/>
          </p:cNvSpPr>
          <p:nvPr>
            <p:ph idx="1"/>
          </p:nvPr>
        </p:nvSpPr>
        <p:spPr/>
        <p:txBody>
          <a:bodyPr>
            <a:normAutofit fontScale="92500" lnSpcReduction="20000"/>
          </a:bodyPr>
          <a:lstStyle/>
          <a:p>
            <a:r>
              <a:rPr lang="en-US" dirty="0"/>
              <a:t>33894, 33895 and 33897 – Guideline and Parentheticals</a:t>
            </a:r>
          </a:p>
          <a:p>
            <a:pPr lvl="1"/>
            <a:r>
              <a:rPr lang="en-US" dirty="0"/>
              <a:t>For ballon angioplasty </a:t>
            </a:r>
            <a:r>
              <a:rPr lang="en-US" u="sng" dirty="0"/>
              <a:t>or stenting</a:t>
            </a:r>
            <a:r>
              <a:rPr lang="en-US" dirty="0"/>
              <a:t> of the aorta for lesions other than coarctation (</a:t>
            </a:r>
            <a:r>
              <a:rPr lang="en-US" dirty="0" err="1"/>
              <a:t>eg</a:t>
            </a:r>
            <a:r>
              <a:rPr lang="en-US" dirty="0"/>
              <a:t>, atherosclerosis) of the aorta in a segment separate from the coarctation treatment zone </a:t>
            </a:r>
            <a:r>
              <a:rPr lang="en-US" dirty="0">
                <a:solidFill>
                  <a:srgbClr val="FF0000"/>
                </a:solidFill>
              </a:rPr>
              <a:t>use </a:t>
            </a:r>
            <a:r>
              <a:rPr lang="en-US" u="sng" dirty="0"/>
              <a:t>see</a:t>
            </a:r>
            <a:r>
              <a:rPr lang="en-US" dirty="0"/>
              <a:t> 37236, 37246.</a:t>
            </a:r>
          </a:p>
          <a:p>
            <a:r>
              <a:rPr lang="en-US" dirty="0"/>
              <a:t>93656 – Guideline Revisions and Code Revisions</a:t>
            </a:r>
          </a:p>
          <a:p>
            <a:pPr lvl="1"/>
            <a:r>
              <a:rPr lang="en-US" dirty="0"/>
              <a:t>Definition of Ablation</a:t>
            </a:r>
          </a:p>
          <a:p>
            <a:pPr lvl="1"/>
            <a:r>
              <a:rPr lang="en-US" dirty="0"/>
              <a:t>Comprehensive electrophysiological evaluation </a:t>
            </a:r>
            <a:r>
              <a:rPr lang="en-US" dirty="0">
                <a:solidFill>
                  <a:srgbClr val="FF0000"/>
                </a:solidFill>
              </a:rPr>
              <a:t>including</a:t>
            </a:r>
            <a:r>
              <a:rPr lang="en-US" dirty="0"/>
              <a:t> </a:t>
            </a:r>
            <a:r>
              <a:rPr lang="en-US" u="sng" dirty="0"/>
              <a:t>with </a:t>
            </a:r>
            <a:r>
              <a:rPr lang="en-US" dirty="0"/>
              <a:t>transeptal catheterizations, insertion and repositioning of multiple electrode catheters, </a:t>
            </a:r>
            <a:r>
              <a:rPr lang="en-US" u="sng" dirty="0"/>
              <a:t>induction or attempted induction of an arrhythmia including left or right atrial pacing/recording, </a:t>
            </a:r>
            <a:r>
              <a:rPr lang="en-US" dirty="0">
                <a:solidFill>
                  <a:srgbClr val="FF0000"/>
                </a:solidFill>
              </a:rPr>
              <a:t>with </a:t>
            </a:r>
            <a:r>
              <a:rPr lang="en-US" u="sng" dirty="0"/>
              <a:t>and </a:t>
            </a:r>
            <a:r>
              <a:rPr lang="en-US" dirty="0"/>
              <a:t>intracardiac catheter ablation of atrial fibrillation by pulmonary vein isolation, including intracardiac electrophysiologic 3- dimensional mapping, intracardiac echocardiography </a:t>
            </a:r>
            <a:r>
              <a:rPr lang="en-US" dirty="0">
                <a:solidFill>
                  <a:srgbClr val="FF0000"/>
                </a:solidFill>
              </a:rPr>
              <a:t>including </a:t>
            </a:r>
            <a:r>
              <a:rPr lang="en-US" u="sng" dirty="0"/>
              <a:t>with </a:t>
            </a:r>
            <a:r>
              <a:rPr lang="en-US" dirty="0"/>
              <a:t>imaging supervision and interpretation</a:t>
            </a:r>
            <a:r>
              <a:rPr lang="en-US" dirty="0">
                <a:solidFill>
                  <a:srgbClr val="FF0000"/>
                </a:solidFill>
              </a:rPr>
              <a:t>, induction or attempted induction of an arrhythmia including left or right atrial pacing/recording, </a:t>
            </a:r>
            <a:r>
              <a:rPr lang="en-US" dirty="0"/>
              <a:t>right ventricular pacing/recording, and His bundle recording when performed</a:t>
            </a:r>
          </a:p>
        </p:txBody>
      </p:sp>
    </p:spTree>
    <p:extLst>
      <p:ext uri="{BB962C8B-B14F-4D97-AF65-F5344CB8AC3E}">
        <p14:creationId xmlns:p14="http://schemas.microsoft.com/office/powerpoint/2010/main" val="109827451"/>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61A4BB-CA63-CE17-36F8-3C7E375B1320}"/>
              </a:ext>
            </a:extLst>
          </p:cNvPr>
          <p:cNvSpPr>
            <a:spLocks noGrp="1"/>
          </p:cNvSpPr>
          <p:nvPr>
            <p:ph type="title"/>
          </p:nvPr>
        </p:nvSpPr>
        <p:spPr/>
        <p:txBody>
          <a:bodyPr/>
          <a:lstStyle/>
          <a:p>
            <a:r>
              <a:rPr lang="en-US" sz="4400" dirty="0"/>
              <a:t>Cardiology &amp; Interventional Cardiology – Deleted</a:t>
            </a:r>
            <a:endParaRPr lang="en-US" dirty="0"/>
          </a:p>
        </p:txBody>
      </p:sp>
      <p:sp>
        <p:nvSpPr>
          <p:cNvPr id="3" name="Content Placeholder 2">
            <a:extLst>
              <a:ext uri="{FF2B5EF4-FFF2-40B4-BE49-F238E27FC236}">
                <a16:creationId xmlns:a16="http://schemas.microsoft.com/office/drawing/2014/main" id="{710844E6-E694-55C4-68B8-514ECE0A6915}"/>
              </a:ext>
            </a:extLst>
          </p:cNvPr>
          <p:cNvSpPr>
            <a:spLocks noGrp="1"/>
          </p:cNvSpPr>
          <p:nvPr>
            <p:ph idx="1"/>
          </p:nvPr>
        </p:nvSpPr>
        <p:spPr/>
        <p:txBody>
          <a:bodyPr/>
          <a:lstStyle/>
          <a:p>
            <a:r>
              <a:rPr lang="en-US" dirty="0"/>
              <a:t>33471 – Deleted </a:t>
            </a:r>
          </a:p>
          <a:p>
            <a:pPr lvl="1"/>
            <a:r>
              <a:rPr lang="en-US" dirty="0"/>
              <a:t>Valvotomy, pulmonary valve, closed heart, via pulmonary artery</a:t>
            </a:r>
          </a:p>
          <a:p>
            <a:r>
              <a:rPr lang="en-US" dirty="0"/>
              <a:t>33737 – Deleted </a:t>
            </a:r>
          </a:p>
          <a:p>
            <a:pPr lvl="1"/>
            <a:endParaRPr lang="en-US" dirty="0"/>
          </a:p>
        </p:txBody>
      </p:sp>
      <p:pic>
        <p:nvPicPr>
          <p:cNvPr id="5" name="Picture 4">
            <a:extLst>
              <a:ext uri="{FF2B5EF4-FFF2-40B4-BE49-F238E27FC236}">
                <a16:creationId xmlns:a16="http://schemas.microsoft.com/office/drawing/2014/main" id="{465FCE9C-DC04-E124-C856-58A38D9B24CA}"/>
              </a:ext>
            </a:extLst>
          </p:cNvPr>
          <p:cNvPicPr>
            <a:picLocks noChangeAspect="1"/>
          </p:cNvPicPr>
          <p:nvPr/>
        </p:nvPicPr>
        <p:blipFill>
          <a:blip r:embed="rId3"/>
          <a:stretch>
            <a:fillRect/>
          </a:stretch>
        </p:blipFill>
        <p:spPr>
          <a:xfrm>
            <a:off x="1366337" y="3524141"/>
            <a:ext cx="7173326" cy="1562318"/>
          </a:xfrm>
          <a:prstGeom prst="rect">
            <a:avLst/>
          </a:prstGeom>
        </p:spPr>
      </p:pic>
    </p:spTree>
    <p:extLst>
      <p:ext uri="{BB962C8B-B14F-4D97-AF65-F5344CB8AC3E}">
        <p14:creationId xmlns:p14="http://schemas.microsoft.com/office/powerpoint/2010/main" val="3019702760"/>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274029-4636-D7DA-E8D8-64D8FDCA9C05}"/>
              </a:ext>
            </a:extLst>
          </p:cNvPr>
          <p:cNvSpPr>
            <a:spLocks noGrp="1"/>
          </p:cNvSpPr>
          <p:nvPr>
            <p:ph type="title"/>
          </p:nvPr>
        </p:nvSpPr>
        <p:spPr/>
        <p:txBody>
          <a:bodyPr/>
          <a:lstStyle/>
          <a:p>
            <a:r>
              <a:rPr lang="en-US" sz="4000" dirty="0"/>
              <a:t>Cardiology &amp; Interventional Cardiology – Deleted &amp; Revised</a:t>
            </a:r>
            <a:endParaRPr lang="en-US" dirty="0"/>
          </a:p>
        </p:txBody>
      </p:sp>
      <p:sp>
        <p:nvSpPr>
          <p:cNvPr id="3" name="Content Placeholder 2">
            <a:extLst>
              <a:ext uri="{FF2B5EF4-FFF2-40B4-BE49-F238E27FC236}">
                <a16:creationId xmlns:a16="http://schemas.microsoft.com/office/drawing/2014/main" id="{4CA366B3-6D35-B43C-9E8C-C175CA62C02A}"/>
              </a:ext>
            </a:extLst>
          </p:cNvPr>
          <p:cNvSpPr>
            <a:spLocks noGrp="1"/>
          </p:cNvSpPr>
          <p:nvPr>
            <p:ph idx="1"/>
          </p:nvPr>
        </p:nvSpPr>
        <p:spPr/>
        <p:txBody>
          <a:bodyPr/>
          <a:lstStyle/>
          <a:p>
            <a:r>
              <a:rPr lang="en-US" dirty="0"/>
              <a:t>33813 – Deleted </a:t>
            </a:r>
          </a:p>
          <a:p>
            <a:pPr lvl="1"/>
            <a:r>
              <a:rPr lang="en-US" dirty="0">
                <a:solidFill>
                  <a:srgbClr val="FF0000"/>
                </a:solidFill>
              </a:rPr>
              <a:t>Obliteration of aortopulmonary septal defect; without cardiopulmonary bypass</a:t>
            </a:r>
          </a:p>
          <a:p>
            <a:r>
              <a:rPr lang="en-US" dirty="0"/>
              <a:t>33814 – Revised </a:t>
            </a:r>
          </a:p>
          <a:p>
            <a:pPr lvl="1"/>
            <a:r>
              <a:rPr lang="en-US" dirty="0"/>
              <a:t>Obliteration of aortopulmonary septal defect; </a:t>
            </a:r>
            <a:r>
              <a:rPr lang="en-US" u="sng" dirty="0"/>
              <a:t>with cardiopulmonary bypass</a:t>
            </a:r>
          </a:p>
          <a:p>
            <a:pPr lvl="1"/>
            <a:endParaRPr lang="en-US" dirty="0"/>
          </a:p>
        </p:txBody>
      </p:sp>
    </p:spTree>
    <p:extLst>
      <p:ext uri="{BB962C8B-B14F-4D97-AF65-F5344CB8AC3E}">
        <p14:creationId xmlns:p14="http://schemas.microsoft.com/office/powerpoint/2010/main" val="543276338"/>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E93B04-C348-045C-F545-0E3FA2C52436}"/>
              </a:ext>
            </a:extLst>
          </p:cNvPr>
          <p:cNvSpPr>
            <a:spLocks noGrp="1"/>
          </p:cNvSpPr>
          <p:nvPr>
            <p:ph type="title"/>
          </p:nvPr>
        </p:nvSpPr>
        <p:spPr/>
        <p:txBody>
          <a:bodyPr/>
          <a:lstStyle/>
          <a:p>
            <a:r>
              <a:rPr lang="en-US" sz="4400" dirty="0"/>
              <a:t>Cardiology &amp; Interventional Cardiology – Category III Codes </a:t>
            </a:r>
            <a:endParaRPr lang="en-US" dirty="0"/>
          </a:p>
        </p:txBody>
      </p:sp>
      <p:sp>
        <p:nvSpPr>
          <p:cNvPr id="3" name="Content Placeholder 2">
            <a:extLst>
              <a:ext uri="{FF2B5EF4-FFF2-40B4-BE49-F238E27FC236}">
                <a16:creationId xmlns:a16="http://schemas.microsoft.com/office/drawing/2014/main" id="{D4A8AC38-1E27-B5B4-D80A-CB6F83BAD27C}"/>
              </a:ext>
            </a:extLst>
          </p:cNvPr>
          <p:cNvSpPr>
            <a:spLocks noGrp="1"/>
          </p:cNvSpPr>
          <p:nvPr>
            <p:ph idx="1"/>
          </p:nvPr>
        </p:nvSpPr>
        <p:spPr/>
        <p:txBody>
          <a:bodyPr/>
          <a:lstStyle/>
          <a:p>
            <a:r>
              <a:rPr lang="en-US" dirty="0"/>
              <a:t>New codes</a:t>
            </a:r>
          </a:p>
          <a:p>
            <a:pPr lvl="1"/>
            <a:r>
              <a:rPr lang="en-US" dirty="0"/>
              <a:t>0893T Noninvasive PGE Analysis</a:t>
            </a:r>
          </a:p>
          <a:p>
            <a:pPr lvl="1"/>
            <a:r>
              <a:rPr lang="en-US" dirty="0"/>
              <a:t>0897T Noninvasive Arrhythmia Analysis Services  </a:t>
            </a:r>
          </a:p>
          <a:p>
            <a:pPr lvl="1"/>
            <a:r>
              <a:rPr lang="en-US" dirty="0"/>
              <a:t>0899T and 0900T CMR AQMFB</a:t>
            </a:r>
          </a:p>
          <a:p>
            <a:pPr lvl="1"/>
            <a:r>
              <a:rPr lang="en-US" dirty="0"/>
              <a:t>0913T and 0914T PCI by Therapeutic Drug Delivery</a:t>
            </a:r>
          </a:p>
          <a:p>
            <a:pPr lvl="1"/>
            <a:r>
              <a:rPr lang="en-US" dirty="0"/>
              <a:t>0915T – 0931T CCM-D</a:t>
            </a:r>
          </a:p>
          <a:p>
            <a:pPr lvl="1"/>
            <a:r>
              <a:rPr lang="en-US" dirty="0"/>
              <a:t>0933T and 0934T Transcatheter LA Pressure Sensor Services</a:t>
            </a:r>
          </a:p>
          <a:p>
            <a:pPr lvl="1"/>
            <a:r>
              <a:rPr lang="en-US" dirty="0"/>
              <a:t>0937T – 0940T Continuous External ECG Monitoring</a:t>
            </a:r>
          </a:p>
          <a:p>
            <a:pPr marL="457200" lvl="1" indent="0">
              <a:buNone/>
            </a:pPr>
            <a:endParaRPr lang="en-US" dirty="0"/>
          </a:p>
        </p:txBody>
      </p:sp>
    </p:spTree>
    <p:extLst>
      <p:ext uri="{BB962C8B-B14F-4D97-AF65-F5344CB8AC3E}">
        <p14:creationId xmlns:p14="http://schemas.microsoft.com/office/powerpoint/2010/main" val="291310804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3C6369-7D35-A33C-7063-16498F48117C}"/>
              </a:ext>
            </a:extLst>
          </p:cNvPr>
          <p:cNvSpPr>
            <a:spLocks noGrp="1"/>
          </p:cNvSpPr>
          <p:nvPr>
            <p:ph type="title"/>
          </p:nvPr>
        </p:nvSpPr>
        <p:spPr/>
        <p:txBody>
          <a:bodyPr/>
          <a:lstStyle/>
          <a:p>
            <a:r>
              <a:rPr lang="en-US" sz="4000" dirty="0"/>
              <a:t>Cardiology &amp; Interventional Cardiology – Category III Codes </a:t>
            </a:r>
            <a:endParaRPr lang="en-US" dirty="0"/>
          </a:p>
        </p:txBody>
      </p:sp>
      <p:sp>
        <p:nvSpPr>
          <p:cNvPr id="3" name="Content Placeholder 2">
            <a:extLst>
              <a:ext uri="{FF2B5EF4-FFF2-40B4-BE49-F238E27FC236}">
                <a16:creationId xmlns:a16="http://schemas.microsoft.com/office/drawing/2014/main" id="{5F722171-98C1-576A-3F9F-A24FFA3F55B4}"/>
              </a:ext>
            </a:extLst>
          </p:cNvPr>
          <p:cNvSpPr>
            <a:spLocks noGrp="1"/>
          </p:cNvSpPr>
          <p:nvPr>
            <p:ph idx="1"/>
          </p:nvPr>
        </p:nvSpPr>
        <p:spPr/>
        <p:txBody>
          <a:bodyPr/>
          <a:lstStyle/>
          <a:p>
            <a:r>
              <a:rPr lang="en-US" dirty="0"/>
              <a:t>Sundown</a:t>
            </a:r>
          </a:p>
          <a:p>
            <a:pPr lvl="1"/>
            <a:r>
              <a:rPr lang="en-US" dirty="0"/>
              <a:t>0553T</a:t>
            </a:r>
          </a:p>
          <a:p>
            <a:pPr lvl="1"/>
            <a:endParaRPr lang="en-US" dirty="0"/>
          </a:p>
        </p:txBody>
      </p:sp>
      <p:pic>
        <p:nvPicPr>
          <p:cNvPr id="5" name="Picture 4">
            <a:extLst>
              <a:ext uri="{FF2B5EF4-FFF2-40B4-BE49-F238E27FC236}">
                <a16:creationId xmlns:a16="http://schemas.microsoft.com/office/drawing/2014/main" id="{64A4E128-268F-7757-7C22-B15A3F80210D}"/>
              </a:ext>
            </a:extLst>
          </p:cNvPr>
          <p:cNvPicPr>
            <a:picLocks noChangeAspect="1"/>
          </p:cNvPicPr>
          <p:nvPr/>
        </p:nvPicPr>
        <p:blipFill>
          <a:blip r:embed="rId3"/>
          <a:stretch>
            <a:fillRect/>
          </a:stretch>
        </p:blipFill>
        <p:spPr>
          <a:xfrm>
            <a:off x="785268" y="2998598"/>
            <a:ext cx="7802064" cy="2715004"/>
          </a:xfrm>
          <a:prstGeom prst="rect">
            <a:avLst/>
          </a:prstGeom>
        </p:spPr>
      </p:pic>
    </p:spTree>
    <p:extLst>
      <p:ext uri="{BB962C8B-B14F-4D97-AF65-F5344CB8AC3E}">
        <p14:creationId xmlns:p14="http://schemas.microsoft.com/office/powerpoint/2010/main" val="370968081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C6A7D44-B5DC-1F13-C85B-CDA10A322F0F}"/>
              </a:ext>
            </a:extLst>
          </p:cNvPr>
          <p:cNvSpPr>
            <a:spLocks noGrp="1"/>
          </p:cNvSpPr>
          <p:nvPr>
            <p:ph type="title"/>
          </p:nvPr>
        </p:nvSpPr>
        <p:spPr/>
        <p:txBody>
          <a:bodyPr/>
          <a:lstStyle/>
          <a:p>
            <a:r>
              <a:rPr lang="en-US" dirty="0"/>
              <a:t>Any Questions? </a:t>
            </a:r>
          </a:p>
        </p:txBody>
      </p:sp>
      <p:sp>
        <p:nvSpPr>
          <p:cNvPr id="3" name="Content Placeholder 2">
            <a:extLst>
              <a:ext uri="{FF2B5EF4-FFF2-40B4-BE49-F238E27FC236}">
                <a16:creationId xmlns:a16="http://schemas.microsoft.com/office/drawing/2014/main" id="{53E91CC6-F3CC-C8A9-CF06-9642F8FB4D39}"/>
              </a:ext>
            </a:extLst>
          </p:cNvPr>
          <p:cNvSpPr>
            <a:spLocks noGrp="1"/>
          </p:cNvSpPr>
          <p:nvPr>
            <p:ph idx="1"/>
          </p:nvPr>
        </p:nvSpPr>
        <p:spPr/>
        <p:txBody>
          <a:bodyPr/>
          <a:lstStyle/>
          <a:p>
            <a:r>
              <a:rPr lang="en-US" dirty="0"/>
              <a:t>All information from AMA Symposium Live Session</a:t>
            </a:r>
          </a:p>
          <a:p>
            <a:r>
              <a:rPr lang="en-US" dirty="0"/>
              <a:t>Recommend purchasing yearly the CPT Changes book</a:t>
            </a:r>
          </a:p>
        </p:txBody>
      </p:sp>
    </p:spTree>
    <p:extLst>
      <p:ext uri="{BB962C8B-B14F-4D97-AF65-F5344CB8AC3E}">
        <p14:creationId xmlns:p14="http://schemas.microsoft.com/office/powerpoint/2010/main" val="2339730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4D83DB-3C04-2F4B-82AB-F8B735A2C273}"/>
              </a:ext>
            </a:extLst>
          </p:cNvPr>
          <p:cNvSpPr>
            <a:spLocks noGrp="1"/>
          </p:cNvSpPr>
          <p:nvPr>
            <p:ph type="title"/>
          </p:nvPr>
        </p:nvSpPr>
        <p:spPr/>
        <p:txBody>
          <a:bodyPr/>
          <a:lstStyle/>
          <a:p>
            <a:r>
              <a:rPr lang="en-US" dirty="0"/>
              <a:t>Primary Care Services - Vaccines</a:t>
            </a:r>
          </a:p>
        </p:txBody>
      </p:sp>
      <p:sp>
        <p:nvSpPr>
          <p:cNvPr id="3" name="Content Placeholder 2">
            <a:extLst>
              <a:ext uri="{FF2B5EF4-FFF2-40B4-BE49-F238E27FC236}">
                <a16:creationId xmlns:a16="http://schemas.microsoft.com/office/drawing/2014/main" id="{4D085E3F-3152-B2FD-E2E9-51842A698D35}"/>
              </a:ext>
            </a:extLst>
          </p:cNvPr>
          <p:cNvSpPr>
            <a:spLocks noGrp="1"/>
          </p:cNvSpPr>
          <p:nvPr>
            <p:ph idx="1"/>
          </p:nvPr>
        </p:nvSpPr>
        <p:spPr>
          <a:xfrm>
            <a:off x="1103312" y="1364776"/>
            <a:ext cx="8946541" cy="4883623"/>
          </a:xfrm>
        </p:spPr>
        <p:txBody>
          <a:bodyPr>
            <a:normAutofit fontScale="92500" lnSpcReduction="20000"/>
          </a:bodyPr>
          <a:lstStyle/>
          <a:p>
            <a:r>
              <a:rPr lang="en-US" dirty="0"/>
              <a:t>VCC changed to ICC – Vaccine Coding Caucus to Immunization Coding Caucus</a:t>
            </a:r>
          </a:p>
          <a:p>
            <a:r>
              <a:rPr lang="en-US" dirty="0"/>
              <a:t>Will now release codes 3 times a year </a:t>
            </a:r>
            <a:r>
              <a:rPr lang="en-US"/>
              <a:t>versus semi-annually</a:t>
            </a:r>
            <a:endParaRPr lang="en-US" dirty="0"/>
          </a:p>
          <a:p>
            <a:r>
              <a:rPr lang="en-US" dirty="0"/>
              <a:t>Early release of a code can still apply based upon public health concern</a:t>
            </a:r>
          </a:p>
          <a:p>
            <a:r>
              <a:rPr lang="en-US" dirty="0"/>
              <a:t>New to CPT 2025 allow released in calendar year 2024</a:t>
            </a:r>
          </a:p>
          <a:p>
            <a:pPr lvl="1"/>
            <a:r>
              <a:rPr lang="en-US" dirty="0"/>
              <a:t>90661 – Cell Culture Influenza Vaccine, trivalent (ccIIV3) removed word preservative</a:t>
            </a:r>
          </a:p>
          <a:p>
            <a:pPr lvl="1"/>
            <a:r>
              <a:rPr lang="en-US" dirty="0"/>
              <a:t>90624 – Meningococcal ABCWY Vaccine (includes Men B-4C and conjugated Men A, C, W and Y</a:t>
            </a:r>
          </a:p>
          <a:p>
            <a:pPr lvl="1"/>
            <a:r>
              <a:rPr lang="en-US" dirty="0"/>
              <a:t>90637/90638 – MRNA Influenza Vaccine based upon dosage (age appropriate)</a:t>
            </a:r>
          </a:p>
          <a:p>
            <a:pPr lvl="1"/>
            <a:r>
              <a:rPr lang="en-US" dirty="0"/>
              <a:t>90684 – Pneumonia vaccine valent 21 (PCV21)</a:t>
            </a:r>
          </a:p>
          <a:p>
            <a:pPr lvl="1"/>
            <a:r>
              <a:rPr lang="en-US" dirty="0"/>
              <a:t>90695 – Avian Flu Vaccine</a:t>
            </a:r>
          </a:p>
          <a:p>
            <a:r>
              <a:rPr lang="en-US" dirty="0"/>
              <a:t>Obsolete Codes: 90654 and 90630 deleted as they are no longer in use</a:t>
            </a:r>
          </a:p>
        </p:txBody>
      </p:sp>
    </p:spTree>
    <p:extLst>
      <p:ext uri="{BB962C8B-B14F-4D97-AF65-F5344CB8AC3E}">
        <p14:creationId xmlns:p14="http://schemas.microsoft.com/office/powerpoint/2010/main" val="409298816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8AE48C8-2589-A876-5DF2-B2F9A9B31456}"/>
              </a:ext>
            </a:extLst>
          </p:cNvPr>
          <p:cNvSpPr>
            <a:spLocks noGrp="1"/>
          </p:cNvSpPr>
          <p:nvPr>
            <p:ph type="title"/>
          </p:nvPr>
        </p:nvSpPr>
        <p:spPr>
          <a:xfrm>
            <a:off x="646111" y="452718"/>
            <a:ext cx="9404723" cy="1313020"/>
          </a:xfrm>
        </p:spPr>
        <p:txBody>
          <a:bodyPr/>
          <a:lstStyle/>
          <a:p>
            <a:r>
              <a:rPr lang="en-US" dirty="0"/>
              <a:t>Primary Care Services – Verbiage Clarification &amp; Parentheses</a:t>
            </a:r>
          </a:p>
        </p:txBody>
      </p:sp>
      <p:sp>
        <p:nvSpPr>
          <p:cNvPr id="3" name="Content Placeholder 2">
            <a:extLst>
              <a:ext uri="{FF2B5EF4-FFF2-40B4-BE49-F238E27FC236}">
                <a16:creationId xmlns:a16="http://schemas.microsoft.com/office/drawing/2014/main" id="{7C3D13D2-800E-44D7-E7B3-45452E24F0AE}"/>
              </a:ext>
            </a:extLst>
          </p:cNvPr>
          <p:cNvSpPr>
            <a:spLocks noGrp="1"/>
          </p:cNvSpPr>
          <p:nvPr>
            <p:ph idx="1"/>
          </p:nvPr>
        </p:nvSpPr>
        <p:spPr>
          <a:xfrm>
            <a:off x="1103312" y="2104696"/>
            <a:ext cx="8946541" cy="4143703"/>
          </a:xfrm>
        </p:spPr>
        <p:txBody>
          <a:bodyPr>
            <a:normAutofit/>
          </a:bodyPr>
          <a:lstStyle/>
          <a:p>
            <a:r>
              <a:rPr lang="en-US" dirty="0"/>
              <a:t>QHP – Standardization moving so that specific codes read nonphysician qualified health care professional</a:t>
            </a:r>
          </a:p>
          <a:p>
            <a:r>
              <a:rPr lang="en-US" dirty="0"/>
              <a:t>Parentheses – Located in the “Instruction for Use of the CPT Codebook”</a:t>
            </a:r>
          </a:p>
          <a:p>
            <a:pPr lvl="1"/>
            <a:r>
              <a:rPr lang="en-US" dirty="0"/>
              <a:t>Clarify the interpretation of parenthetical notes vs verbiage in parentheses within a code descriptor</a:t>
            </a:r>
          </a:p>
          <a:p>
            <a:pPr lvl="1"/>
            <a:r>
              <a:rPr lang="en-US" dirty="0"/>
              <a:t>Parenthetical notes surrounding the codes in the code set provide instruction on code use, whereas parentheses within a code descriptor are considered part of the complete code descriptor</a:t>
            </a:r>
          </a:p>
          <a:p>
            <a:pPr lvl="1"/>
            <a:r>
              <a:rPr lang="en-US" dirty="0"/>
              <a:t>CPT Assistant August 2023 gave an example </a:t>
            </a:r>
          </a:p>
        </p:txBody>
      </p:sp>
    </p:spTree>
    <p:extLst>
      <p:ext uri="{BB962C8B-B14F-4D97-AF65-F5344CB8AC3E}">
        <p14:creationId xmlns:p14="http://schemas.microsoft.com/office/powerpoint/2010/main" val="128665105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 name="Picture 9">
            <a:extLst>
              <a:ext uri="{FF2B5EF4-FFF2-40B4-BE49-F238E27FC236}">
                <a16:creationId xmlns:a16="http://schemas.microsoft.com/office/drawing/2014/main" id="{41B68C77-138E-4BF7-A276-BD0C78A4219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l="3613"/>
          <a:stretch/>
        </p:blipFill>
        <p:spPr>
          <a:xfrm>
            <a:off x="0" y="2669685"/>
            <a:ext cx="4037012" cy="4188315"/>
          </a:xfrm>
          <a:prstGeom prst="rect">
            <a:avLst/>
          </a:prstGeom>
        </p:spPr>
      </p:pic>
      <p:pic>
        <p:nvPicPr>
          <p:cNvPr id="12" name="Picture 11">
            <a:extLst>
              <a:ext uri="{FF2B5EF4-FFF2-40B4-BE49-F238E27FC236}">
                <a16:creationId xmlns:a16="http://schemas.microsoft.com/office/drawing/2014/main" id="{7C268552-D473-46ED-B1B8-422042C4DEF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3">
            <a:extLst>
              <a:ext uri="{28A0092B-C50C-407E-A947-70E740481C1C}">
                <a14:useLocalDpi xmlns:a14="http://schemas.microsoft.com/office/drawing/2010/main" val="0"/>
              </a:ext>
            </a:extLst>
          </a:blip>
          <a:srcRect l="35640"/>
          <a:stretch/>
        </p:blipFill>
        <p:spPr>
          <a:xfrm>
            <a:off x="0" y="2892347"/>
            <a:ext cx="1522412" cy="2365453"/>
          </a:xfrm>
          <a:prstGeom prst="rect">
            <a:avLst/>
          </a:prstGeom>
        </p:spPr>
      </p:pic>
      <p:sp>
        <p:nvSpPr>
          <p:cNvPr id="14" name="Oval 13">
            <a:extLst>
              <a:ext uri="{FF2B5EF4-FFF2-40B4-BE49-F238E27FC236}">
                <a16:creationId xmlns:a16="http://schemas.microsoft.com/office/drawing/2014/main" id="{4AC0CD9D-7610-4620-93B4-798CCD9AB581}"/>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609012" y="1676400"/>
            <a:ext cx="2819400" cy="2819400"/>
          </a:xfrm>
          <a:prstGeom prst="ellipse">
            <a:avLst/>
          </a:prstGeom>
          <a:gradFill flip="none" rotWithShape="1">
            <a:gsLst>
              <a:gs pos="0">
                <a:schemeClr val="bg2">
                  <a:lumMod val="60000"/>
                  <a:lumOff val="40000"/>
                  <a:alpha val="7000"/>
                </a:schemeClr>
              </a:gs>
              <a:gs pos="69000">
                <a:schemeClr val="bg2">
                  <a:lumMod val="60000"/>
                  <a:lumOff val="40000"/>
                  <a:alpha val="0"/>
                </a:schemeClr>
              </a:gs>
              <a:gs pos="36000">
                <a:schemeClr val="bg2">
                  <a:lumMod val="60000"/>
                  <a:lumOff val="40000"/>
                  <a:alpha val="6000"/>
                </a:schemeClr>
              </a:gs>
            </a:gsLst>
            <a:path path="circle">
              <a:fillToRect l="50000" t="50000" r="50000" b="50000"/>
            </a:path>
            <a:tileRect/>
          </a:gradFill>
          <a:ln>
            <a:noFill/>
          </a:ln>
          <a:effectLst/>
        </p:spPr>
        <p:style>
          <a:lnRef idx="1">
            <a:schemeClr val="accent1"/>
          </a:lnRef>
          <a:fillRef idx="3">
            <a:schemeClr val="accent1"/>
          </a:fillRef>
          <a:effectRef idx="2">
            <a:schemeClr val="accent1"/>
          </a:effectRef>
          <a:fontRef idx="minor">
            <a:schemeClr val="lt1"/>
          </a:fontRef>
        </p:style>
        <p:txBody>
          <a:bodyPr/>
          <a:lstStyle/>
          <a:p>
            <a:endParaRPr lang="en-US"/>
          </a:p>
        </p:txBody>
      </p:sp>
      <p:pic>
        <p:nvPicPr>
          <p:cNvPr id="16" name="Picture 15">
            <a:extLst>
              <a:ext uri="{FF2B5EF4-FFF2-40B4-BE49-F238E27FC236}">
                <a16:creationId xmlns:a16="http://schemas.microsoft.com/office/drawing/2014/main" id="{B9238B3E-24AA-439A-B527-6C5DF6D72145}"/>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4">
            <a:extLst>
              <a:ext uri="{28A0092B-C50C-407E-A947-70E740481C1C}">
                <a14:useLocalDpi xmlns:a14="http://schemas.microsoft.com/office/drawing/2010/main" val="0"/>
              </a:ext>
            </a:extLst>
          </a:blip>
          <a:srcRect t="28813"/>
          <a:stretch/>
        </p:blipFill>
        <p:spPr>
          <a:xfrm>
            <a:off x="7999412" y="0"/>
            <a:ext cx="1603387" cy="1141407"/>
          </a:xfrm>
          <a:prstGeom prst="rect">
            <a:avLst/>
          </a:prstGeom>
        </p:spPr>
      </p:pic>
      <p:pic>
        <p:nvPicPr>
          <p:cNvPr id="18" name="Picture 17">
            <a:extLst>
              <a:ext uri="{FF2B5EF4-FFF2-40B4-BE49-F238E27FC236}">
                <a16:creationId xmlns:a16="http://schemas.microsoft.com/office/drawing/2014/main" id="{69F01145-BEA3-4CBF-AA21-10077B948CA8}"/>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5">
            <a:extLst>
              <a:ext uri="{28A0092B-C50C-407E-A947-70E740481C1C}">
                <a14:useLocalDpi xmlns:a14="http://schemas.microsoft.com/office/drawing/2010/main" val="0"/>
              </a:ext>
            </a:extLst>
          </a:blip>
          <a:srcRect b="23320"/>
          <a:stretch/>
        </p:blipFill>
        <p:spPr>
          <a:xfrm>
            <a:off x="8605878" y="6096000"/>
            <a:ext cx="993734" cy="762000"/>
          </a:xfrm>
          <a:prstGeom prst="rect">
            <a:avLst/>
          </a:prstGeom>
        </p:spPr>
      </p:pic>
      <p:sp>
        <p:nvSpPr>
          <p:cNvPr id="20" name="Rectangle 19">
            <a:extLst>
              <a:ext uri="{FF2B5EF4-FFF2-40B4-BE49-F238E27FC236}">
                <a16:creationId xmlns:a16="http://schemas.microsoft.com/office/drawing/2014/main" id="{DE4D62F9-188E-4530-84C2-24BDEE4BEB8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useBgFill="1">
        <p:nvSpPr>
          <p:cNvPr id="22" name="Rectangle 21">
            <a:extLst>
              <a:ext uri="{FF2B5EF4-FFF2-40B4-BE49-F238E27FC236}">
                <a16:creationId xmlns:a16="http://schemas.microsoft.com/office/drawing/2014/main" id="{20F6071B-48FA-4685-A9C9-A7B21E1C14C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5"/>
            <a:ext cx="12191695" cy="4730744"/>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Content Placeholder 4" descr="A white background with black text&#10;&#10;Description automatically generated">
            <a:extLst>
              <a:ext uri="{FF2B5EF4-FFF2-40B4-BE49-F238E27FC236}">
                <a16:creationId xmlns:a16="http://schemas.microsoft.com/office/drawing/2014/main" id="{BEAC2369-314D-44D4-3069-C390FFC38D4C}"/>
              </a:ext>
            </a:extLst>
          </p:cNvPr>
          <p:cNvPicPr>
            <a:picLocks noGrp="1" noChangeAspect="1"/>
          </p:cNvPicPr>
          <p:nvPr>
            <p:ph idx="1"/>
          </p:nvPr>
        </p:nvPicPr>
        <p:blipFill>
          <a:blip r:embed="rId6"/>
          <a:stretch>
            <a:fillRect/>
          </a:stretch>
        </p:blipFill>
        <p:spPr>
          <a:xfrm>
            <a:off x="341012" y="486463"/>
            <a:ext cx="9982500" cy="2219070"/>
          </a:xfrm>
          <a:prstGeom prst="rect">
            <a:avLst/>
          </a:prstGeom>
          <a:effectLst/>
        </p:spPr>
      </p:pic>
      <p:sp>
        <p:nvSpPr>
          <p:cNvPr id="24" name="Rectangle 23">
            <a:extLst>
              <a:ext uri="{FF2B5EF4-FFF2-40B4-BE49-F238E27FC236}">
                <a16:creationId xmlns:a16="http://schemas.microsoft.com/office/drawing/2014/main" id="{8C56044C-1580-4C45-8AA3-F2A07478B45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7812" y="0"/>
            <a:ext cx="685800" cy="1143000"/>
          </a:xfrm>
          <a:prstGeom prst="rect">
            <a:avLst/>
          </a:prstGeom>
          <a:solidFill>
            <a:schemeClr val="accent1"/>
          </a:solidFill>
          <a:ln>
            <a:noFill/>
          </a:ln>
        </p:spPr>
        <p:style>
          <a:lnRef idx="1">
            <a:schemeClr val="accent1"/>
          </a:lnRef>
          <a:fillRef idx="3">
            <a:schemeClr val="accent1"/>
          </a:fillRef>
          <a:effectRef idx="2">
            <a:schemeClr val="accent1"/>
          </a:effectRef>
          <a:fontRef idx="minor">
            <a:schemeClr val="lt1"/>
          </a:fontRef>
        </p:style>
        <p:txBody>
          <a:bodyPr/>
          <a:lstStyle/>
          <a:p>
            <a:endParaRPr lang="en-US"/>
          </a:p>
        </p:txBody>
      </p:sp>
      <p:sp>
        <p:nvSpPr>
          <p:cNvPr id="26" name="Freeform: Shape 25">
            <a:extLst>
              <a:ext uri="{FF2B5EF4-FFF2-40B4-BE49-F238E27FC236}">
                <a16:creationId xmlns:a16="http://schemas.microsoft.com/office/drawing/2014/main" id="{51A8E3CE-561F-42BE-B6A2-FBE96F9A828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bwMode="gray">
          <a:xfrm>
            <a:off x="-1" y="3579207"/>
            <a:ext cx="12191696" cy="3278793"/>
          </a:xfrm>
          <a:custGeom>
            <a:avLst/>
            <a:gdLst>
              <a:gd name="connsiteX0" fmla="*/ 1 w 12191696"/>
              <a:gd name="connsiteY0" fmla="*/ 0 h 3278793"/>
              <a:gd name="connsiteX1" fmla="*/ 71932 w 12191696"/>
              <a:gd name="connsiteY1" fmla="*/ 12261 h 3278793"/>
              <a:gd name="connsiteX2" fmla="*/ 282849 w 12191696"/>
              <a:gd name="connsiteY2" fmla="*/ 48343 h 3278793"/>
              <a:gd name="connsiteX3" fmla="*/ 436464 w 12191696"/>
              <a:gd name="connsiteY3" fmla="*/ 73565 h 3278793"/>
              <a:gd name="connsiteX4" fmla="*/ 619339 w 12191696"/>
              <a:gd name="connsiteY4" fmla="*/ 100188 h 3278793"/>
              <a:gd name="connsiteX5" fmla="*/ 836351 w 12191696"/>
              <a:gd name="connsiteY5" fmla="*/ 132066 h 3278793"/>
              <a:gd name="connsiteX6" fmla="*/ 1076528 w 12191696"/>
              <a:gd name="connsiteY6" fmla="*/ 165696 h 3278793"/>
              <a:gd name="connsiteX7" fmla="*/ 1347183 w 12191696"/>
              <a:gd name="connsiteY7" fmla="*/ 201077 h 3278793"/>
              <a:gd name="connsiteX8" fmla="*/ 1642223 w 12191696"/>
              <a:gd name="connsiteY8" fmla="*/ 238560 h 3278793"/>
              <a:gd name="connsiteX9" fmla="*/ 1962864 w 12191696"/>
              <a:gd name="connsiteY9" fmla="*/ 276043 h 3278793"/>
              <a:gd name="connsiteX10" fmla="*/ 2304232 w 12191696"/>
              <a:gd name="connsiteY10" fmla="*/ 314227 h 3278793"/>
              <a:gd name="connsiteX11" fmla="*/ 2672421 w 12191696"/>
              <a:gd name="connsiteY11" fmla="*/ 349608 h 3278793"/>
              <a:gd name="connsiteX12" fmla="*/ 3057678 w 12191696"/>
              <a:gd name="connsiteY12" fmla="*/ 383588 h 3278793"/>
              <a:gd name="connsiteX13" fmla="*/ 3464881 w 12191696"/>
              <a:gd name="connsiteY13" fmla="*/ 414415 h 3278793"/>
              <a:gd name="connsiteX14" fmla="*/ 3889152 w 12191696"/>
              <a:gd name="connsiteY14" fmla="*/ 443841 h 3278793"/>
              <a:gd name="connsiteX15" fmla="*/ 4331710 w 12191696"/>
              <a:gd name="connsiteY15" fmla="*/ 471515 h 3278793"/>
              <a:gd name="connsiteX16" fmla="*/ 4558476 w 12191696"/>
              <a:gd name="connsiteY16" fmla="*/ 481324 h 3278793"/>
              <a:gd name="connsiteX17" fmla="*/ 4790118 w 12191696"/>
              <a:gd name="connsiteY17" fmla="*/ 492183 h 3278793"/>
              <a:gd name="connsiteX18" fmla="*/ 5025418 w 12191696"/>
              <a:gd name="connsiteY18" fmla="*/ 502342 h 3278793"/>
              <a:gd name="connsiteX19" fmla="*/ 5261937 w 12191696"/>
              <a:gd name="connsiteY19" fmla="*/ 508998 h 3278793"/>
              <a:gd name="connsiteX20" fmla="*/ 5503333 w 12191696"/>
              <a:gd name="connsiteY20" fmla="*/ 514953 h 3278793"/>
              <a:gd name="connsiteX21" fmla="*/ 5747166 w 12191696"/>
              <a:gd name="connsiteY21" fmla="*/ 521259 h 3278793"/>
              <a:gd name="connsiteX22" fmla="*/ 5995877 w 12191696"/>
              <a:gd name="connsiteY22" fmla="*/ 525463 h 3278793"/>
              <a:gd name="connsiteX23" fmla="*/ 6247026 w 12191696"/>
              <a:gd name="connsiteY23" fmla="*/ 525463 h 3278793"/>
              <a:gd name="connsiteX24" fmla="*/ 6500613 w 12191696"/>
              <a:gd name="connsiteY24" fmla="*/ 527565 h 3278793"/>
              <a:gd name="connsiteX25" fmla="*/ 6756639 w 12191696"/>
              <a:gd name="connsiteY25" fmla="*/ 525463 h 3278793"/>
              <a:gd name="connsiteX26" fmla="*/ 7016322 w 12191696"/>
              <a:gd name="connsiteY26" fmla="*/ 521259 h 3278793"/>
              <a:gd name="connsiteX27" fmla="*/ 7276005 w 12191696"/>
              <a:gd name="connsiteY27" fmla="*/ 517406 h 3278793"/>
              <a:gd name="connsiteX28" fmla="*/ 7539345 w 12191696"/>
              <a:gd name="connsiteY28" fmla="*/ 508998 h 3278793"/>
              <a:gd name="connsiteX29" fmla="*/ 7805124 w 12191696"/>
              <a:gd name="connsiteY29" fmla="*/ 500241 h 3278793"/>
              <a:gd name="connsiteX30" fmla="*/ 8070903 w 12191696"/>
              <a:gd name="connsiteY30" fmla="*/ 490082 h 3278793"/>
              <a:gd name="connsiteX31" fmla="*/ 8339121 w 12191696"/>
              <a:gd name="connsiteY31" fmla="*/ 475719 h 3278793"/>
              <a:gd name="connsiteX32" fmla="*/ 8609776 w 12191696"/>
              <a:gd name="connsiteY32" fmla="*/ 458554 h 3278793"/>
              <a:gd name="connsiteX33" fmla="*/ 8881651 w 12191696"/>
              <a:gd name="connsiteY33" fmla="*/ 442089 h 3278793"/>
              <a:gd name="connsiteX34" fmla="*/ 9153526 w 12191696"/>
              <a:gd name="connsiteY34" fmla="*/ 421071 h 3278793"/>
              <a:gd name="connsiteX35" fmla="*/ 9429058 w 12191696"/>
              <a:gd name="connsiteY35" fmla="*/ 395849 h 3278793"/>
              <a:gd name="connsiteX36" fmla="*/ 9700933 w 12191696"/>
              <a:gd name="connsiteY36" fmla="*/ 370626 h 3278793"/>
              <a:gd name="connsiteX37" fmla="*/ 9977684 w 12191696"/>
              <a:gd name="connsiteY37" fmla="*/ 341551 h 3278793"/>
              <a:gd name="connsiteX38" fmla="*/ 10255655 w 12191696"/>
              <a:gd name="connsiteY38" fmla="*/ 309673 h 3278793"/>
              <a:gd name="connsiteX39" fmla="*/ 10529968 w 12191696"/>
              <a:gd name="connsiteY39" fmla="*/ 276043 h 3278793"/>
              <a:gd name="connsiteX40" fmla="*/ 10807939 w 12191696"/>
              <a:gd name="connsiteY40" fmla="*/ 236809 h 3278793"/>
              <a:gd name="connsiteX41" fmla="*/ 11084690 w 12191696"/>
              <a:gd name="connsiteY41" fmla="*/ 194772 h 3278793"/>
              <a:gd name="connsiteX42" fmla="*/ 11362661 w 12191696"/>
              <a:gd name="connsiteY42" fmla="*/ 153085 h 3278793"/>
              <a:gd name="connsiteX43" fmla="*/ 11639412 w 12191696"/>
              <a:gd name="connsiteY43" fmla="*/ 104392 h 3278793"/>
              <a:gd name="connsiteX44" fmla="*/ 11914945 w 12191696"/>
              <a:gd name="connsiteY44" fmla="*/ 54648 h 3278793"/>
              <a:gd name="connsiteX45" fmla="*/ 12191696 w 12191696"/>
              <a:gd name="connsiteY45" fmla="*/ 2452 h 3278793"/>
              <a:gd name="connsiteX46" fmla="*/ 12191696 w 12191696"/>
              <a:gd name="connsiteY46" fmla="*/ 2802467 h 3278793"/>
              <a:gd name="connsiteX47" fmla="*/ 12191695 w 12191696"/>
              <a:gd name="connsiteY47" fmla="*/ 2802467 h 3278793"/>
              <a:gd name="connsiteX48" fmla="*/ 12191695 w 12191696"/>
              <a:gd name="connsiteY48" fmla="*/ 3278793 h 3278793"/>
              <a:gd name="connsiteX49" fmla="*/ 0 w 12191696"/>
              <a:gd name="connsiteY49" fmla="*/ 3278793 h 3278793"/>
              <a:gd name="connsiteX50" fmla="*/ 0 w 12191696"/>
              <a:gd name="connsiteY50" fmla="*/ 2134639 h 3278793"/>
              <a:gd name="connsiteX51" fmla="*/ 1 w 12191696"/>
              <a:gd name="connsiteY51" fmla="*/ 2134639 h 327879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Lst>
            <a:rect l="l" t="t" r="r" b="b"/>
            <a:pathLst>
              <a:path w="12191696" h="3278793">
                <a:moveTo>
                  <a:pt x="1" y="0"/>
                </a:moveTo>
                <a:lnTo>
                  <a:pt x="71932" y="12261"/>
                </a:lnTo>
                <a:lnTo>
                  <a:pt x="282849" y="48343"/>
                </a:lnTo>
                <a:lnTo>
                  <a:pt x="436464" y="73565"/>
                </a:lnTo>
                <a:lnTo>
                  <a:pt x="619339" y="100188"/>
                </a:lnTo>
                <a:lnTo>
                  <a:pt x="836351" y="132066"/>
                </a:lnTo>
                <a:lnTo>
                  <a:pt x="1076528" y="165696"/>
                </a:lnTo>
                <a:lnTo>
                  <a:pt x="1347183" y="201077"/>
                </a:lnTo>
                <a:lnTo>
                  <a:pt x="1642223" y="238560"/>
                </a:lnTo>
                <a:lnTo>
                  <a:pt x="1962864" y="276043"/>
                </a:lnTo>
                <a:lnTo>
                  <a:pt x="2304232" y="314227"/>
                </a:lnTo>
                <a:lnTo>
                  <a:pt x="2672421" y="349608"/>
                </a:lnTo>
                <a:lnTo>
                  <a:pt x="3057678" y="383588"/>
                </a:lnTo>
                <a:lnTo>
                  <a:pt x="3464881" y="414415"/>
                </a:lnTo>
                <a:lnTo>
                  <a:pt x="3889152" y="443841"/>
                </a:lnTo>
                <a:lnTo>
                  <a:pt x="4331710" y="471515"/>
                </a:lnTo>
                <a:lnTo>
                  <a:pt x="4558476" y="481324"/>
                </a:lnTo>
                <a:lnTo>
                  <a:pt x="4790118" y="492183"/>
                </a:lnTo>
                <a:lnTo>
                  <a:pt x="5025418" y="502342"/>
                </a:lnTo>
                <a:lnTo>
                  <a:pt x="5261937" y="508998"/>
                </a:lnTo>
                <a:lnTo>
                  <a:pt x="5503333" y="514953"/>
                </a:lnTo>
                <a:lnTo>
                  <a:pt x="5747166" y="521259"/>
                </a:lnTo>
                <a:lnTo>
                  <a:pt x="5995877" y="525463"/>
                </a:lnTo>
                <a:lnTo>
                  <a:pt x="6247026" y="525463"/>
                </a:lnTo>
                <a:lnTo>
                  <a:pt x="6500613" y="527565"/>
                </a:lnTo>
                <a:lnTo>
                  <a:pt x="6756639" y="525463"/>
                </a:lnTo>
                <a:lnTo>
                  <a:pt x="7016322" y="521259"/>
                </a:lnTo>
                <a:lnTo>
                  <a:pt x="7276005" y="517406"/>
                </a:lnTo>
                <a:lnTo>
                  <a:pt x="7539345" y="508998"/>
                </a:lnTo>
                <a:lnTo>
                  <a:pt x="7805124" y="500241"/>
                </a:lnTo>
                <a:lnTo>
                  <a:pt x="8070903" y="490082"/>
                </a:lnTo>
                <a:lnTo>
                  <a:pt x="8339121" y="475719"/>
                </a:lnTo>
                <a:lnTo>
                  <a:pt x="8609776" y="458554"/>
                </a:lnTo>
                <a:lnTo>
                  <a:pt x="8881651" y="442089"/>
                </a:lnTo>
                <a:lnTo>
                  <a:pt x="9153526" y="421071"/>
                </a:lnTo>
                <a:lnTo>
                  <a:pt x="9429058" y="395849"/>
                </a:lnTo>
                <a:lnTo>
                  <a:pt x="9700933" y="370626"/>
                </a:lnTo>
                <a:lnTo>
                  <a:pt x="9977684" y="341551"/>
                </a:lnTo>
                <a:lnTo>
                  <a:pt x="10255655" y="309673"/>
                </a:lnTo>
                <a:lnTo>
                  <a:pt x="10529968" y="276043"/>
                </a:lnTo>
                <a:lnTo>
                  <a:pt x="10807939" y="236809"/>
                </a:lnTo>
                <a:lnTo>
                  <a:pt x="11084690" y="194772"/>
                </a:lnTo>
                <a:lnTo>
                  <a:pt x="11362661" y="153085"/>
                </a:lnTo>
                <a:lnTo>
                  <a:pt x="11639412" y="104392"/>
                </a:lnTo>
                <a:lnTo>
                  <a:pt x="11914945" y="54648"/>
                </a:lnTo>
                <a:lnTo>
                  <a:pt x="12191696" y="2452"/>
                </a:lnTo>
                <a:lnTo>
                  <a:pt x="12191696" y="2802467"/>
                </a:lnTo>
                <a:lnTo>
                  <a:pt x="12191695" y="2802467"/>
                </a:lnTo>
                <a:lnTo>
                  <a:pt x="12191695" y="3278793"/>
                </a:lnTo>
                <a:lnTo>
                  <a:pt x="0" y="3278793"/>
                </a:lnTo>
                <a:lnTo>
                  <a:pt x="0" y="2134639"/>
                </a:lnTo>
                <a:lnTo>
                  <a:pt x="1" y="2134639"/>
                </a:lnTo>
                <a:close/>
              </a:path>
            </a:pathLst>
          </a:custGeom>
          <a:ln>
            <a:noFill/>
          </a:ln>
        </p:spPr>
        <p:style>
          <a:lnRef idx="0">
            <a:scrgbClr r="0" g="0" b="0"/>
          </a:lnRef>
          <a:fillRef idx="1003">
            <a:schemeClr val="dk2"/>
          </a:fillRef>
          <a:effectRef idx="0">
            <a:scrgbClr r="0" g="0" b="0"/>
          </a:effectRef>
          <a:fontRef idx="major"/>
        </p:style>
        <p:txBody>
          <a:bodyPr/>
          <a:lstStyle/>
          <a:p>
            <a:endParaRPr lang="en-US"/>
          </a:p>
        </p:txBody>
      </p:sp>
      <p:sp>
        <p:nvSpPr>
          <p:cNvPr id="2" name="Title 1">
            <a:extLst>
              <a:ext uri="{FF2B5EF4-FFF2-40B4-BE49-F238E27FC236}">
                <a16:creationId xmlns:a16="http://schemas.microsoft.com/office/drawing/2014/main" id="{A5DEBB30-6643-8019-654A-E2019E047F22}"/>
              </a:ext>
            </a:extLst>
          </p:cNvPr>
          <p:cNvSpPr>
            <a:spLocks noGrp="1"/>
          </p:cNvSpPr>
          <p:nvPr>
            <p:ph type="title"/>
          </p:nvPr>
        </p:nvSpPr>
        <p:spPr>
          <a:xfrm>
            <a:off x="636916" y="4371849"/>
            <a:ext cx="9149350" cy="1350523"/>
          </a:xfrm>
        </p:spPr>
        <p:txBody>
          <a:bodyPr vert="horz" lIns="91440" tIns="45720" rIns="91440" bIns="45720" rtlCol="0" anchor="b">
            <a:normAutofit/>
          </a:bodyPr>
          <a:lstStyle/>
          <a:p>
            <a:pPr>
              <a:lnSpc>
                <a:spcPct val="90000"/>
              </a:lnSpc>
            </a:pPr>
            <a:r>
              <a:rPr lang="en-US" b="0" i="0" kern="1200">
                <a:solidFill>
                  <a:srgbClr val="EBEBEB"/>
                </a:solidFill>
                <a:latin typeface="+mj-lt"/>
                <a:ea typeface="+mj-ea"/>
                <a:cs typeface="+mj-cs"/>
              </a:rPr>
              <a:t>Primary Care Services – CPT Assistant Example</a:t>
            </a:r>
          </a:p>
        </p:txBody>
      </p:sp>
      <p:sp>
        <p:nvSpPr>
          <p:cNvPr id="28" name="Freeform 16">
            <a:extLst>
              <a:ext uri="{FF2B5EF4-FFF2-40B4-BE49-F238E27FC236}">
                <a16:creationId xmlns:a16="http://schemas.microsoft.com/office/drawing/2014/main" id="{7DE548AA-7E1A-497C-8B79-C74F42ACFB1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719940" y="3280011"/>
            <a:ext cx="3472060" cy="825932"/>
          </a:xfrm>
          <a:custGeom>
            <a:avLst/>
            <a:gdLst>
              <a:gd name="connsiteX0" fmla="*/ 3470310 w 3472060"/>
              <a:gd name="connsiteY0" fmla="*/ 0 h 825932"/>
              <a:gd name="connsiteX1" fmla="*/ 3472060 w 3472060"/>
              <a:gd name="connsiteY1" fmla="*/ 12850 h 825932"/>
              <a:gd name="connsiteX2" fmla="*/ 3472060 w 3472060"/>
              <a:gd name="connsiteY2" fmla="*/ 480529 h 825932"/>
              <a:gd name="connsiteX3" fmla="*/ 3363699 w 3472060"/>
              <a:gd name="connsiteY3" fmla="*/ 498471 h 825932"/>
              <a:gd name="connsiteX4" fmla="*/ 42060 w 3472060"/>
              <a:gd name="connsiteY4" fmla="*/ 824486 h 825932"/>
              <a:gd name="connsiteX5" fmla="*/ 0 w 3472060"/>
              <a:gd name="connsiteY5" fmla="*/ 758452 h 825932"/>
              <a:gd name="connsiteX6" fmla="*/ 188014 w 3472060"/>
              <a:gd name="connsiteY6" fmla="*/ 735602 h 825932"/>
              <a:gd name="connsiteX7" fmla="*/ 284087 w 3472060"/>
              <a:gd name="connsiteY7" fmla="*/ 722590 h 825932"/>
              <a:gd name="connsiteX8" fmla="*/ 382288 w 3472060"/>
              <a:gd name="connsiteY8" fmla="*/ 709392 h 825932"/>
              <a:gd name="connsiteX9" fmla="*/ 481858 w 3472060"/>
              <a:gd name="connsiteY9" fmla="*/ 695774 h 825932"/>
              <a:gd name="connsiteX10" fmla="*/ 581897 w 3472060"/>
              <a:gd name="connsiteY10" fmla="*/ 680711 h 825932"/>
              <a:gd name="connsiteX11" fmla="*/ 683670 w 3472060"/>
              <a:gd name="connsiteY11" fmla="*/ 665256 h 825932"/>
              <a:gd name="connsiteX12" fmla="*/ 787206 w 3472060"/>
              <a:gd name="connsiteY12" fmla="*/ 649587 h 825932"/>
              <a:gd name="connsiteX13" fmla="*/ 892019 w 3472060"/>
              <a:gd name="connsiteY13" fmla="*/ 632968 h 825932"/>
              <a:gd name="connsiteX14" fmla="*/ 997620 w 3472060"/>
              <a:gd name="connsiteY14" fmla="*/ 614667 h 825932"/>
              <a:gd name="connsiteX15" fmla="*/ 1104727 w 3472060"/>
              <a:gd name="connsiteY15" fmla="*/ 596741 h 825932"/>
              <a:gd name="connsiteX16" fmla="*/ 1212669 w 3472060"/>
              <a:gd name="connsiteY16" fmla="*/ 577397 h 825932"/>
              <a:gd name="connsiteX17" fmla="*/ 1321506 w 3472060"/>
              <a:gd name="connsiteY17" fmla="*/ 556988 h 825932"/>
              <a:gd name="connsiteX18" fmla="*/ 1430709 w 3472060"/>
              <a:gd name="connsiteY18" fmla="*/ 536607 h 825932"/>
              <a:gd name="connsiteX19" fmla="*/ 1541050 w 3472060"/>
              <a:gd name="connsiteY19" fmla="*/ 514481 h 825932"/>
              <a:gd name="connsiteX20" fmla="*/ 1652805 w 3472060"/>
              <a:gd name="connsiteY20" fmla="*/ 492202 h 825932"/>
              <a:gd name="connsiteX21" fmla="*/ 1763708 w 3472060"/>
              <a:gd name="connsiteY21" fmla="*/ 469161 h 825932"/>
              <a:gd name="connsiteX22" fmla="*/ 1875795 w 3472060"/>
              <a:gd name="connsiteY22" fmla="*/ 444641 h 825932"/>
              <a:gd name="connsiteX23" fmla="*/ 1989128 w 3472060"/>
              <a:gd name="connsiteY23" fmla="*/ 418995 h 825932"/>
              <a:gd name="connsiteX24" fmla="*/ 2102476 w 3472060"/>
              <a:gd name="connsiteY24" fmla="*/ 393438 h 825932"/>
              <a:gd name="connsiteX25" fmla="*/ 2215549 w 3472060"/>
              <a:gd name="connsiteY25" fmla="*/ 366291 h 825932"/>
              <a:gd name="connsiteX26" fmla="*/ 2330490 w 3472060"/>
              <a:gd name="connsiteY26" fmla="*/ 337455 h 825932"/>
              <a:gd name="connsiteX27" fmla="*/ 2443333 w 3472060"/>
              <a:gd name="connsiteY27" fmla="*/ 308983 h 825932"/>
              <a:gd name="connsiteX28" fmla="*/ 2558014 w 3472060"/>
              <a:gd name="connsiteY28" fmla="*/ 278646 h 825932"/>
              <a:gd name="connsiteX29" fmla="*/ 2673621 w 3472060"/>
              <a:gd name="connsiteY29" fmla="*/ 247421 h 825932"/>
              <a:gd name="connsiteX30" fmla="*/ 2787008 w 3472060"/>
              <a:gd name="connsiteY30" fmla="*/ 215853 h 825932"/>
              <a:gd name="connsiteX31" fmla="*/ 2901442 w 3472060"/>
              <a:gd name="connsiteY31" fmla="*/ 182011 h 825932"/>
              <a:gd name="connsiteX32" fmla="*/ 3015722 w 3472060"/>
              <a:gd name="connsiteY32" fmla="*/ 147286 h 825932"/>
              <a:gd name="connsiteX33" fmla="*/ 3130018 w 3472060"/>
              <a:gd name="connsiteY33" fmla="*/ 112649 h 825932"/>
              <a:gd name="connsiteX34" fmla="*/ 3243551 w 3472060"/>
              <a:gd name="connsiteY34" fmla="*/ 75688 h 825932"/>
              <a:gd name="connsiteX35" fmla="*/ 3356992 w 3472060"/>
              <a:gd name="connsiteY35" fmla="*/ 38197 h 825932"/>
              <a:gd name="connsiteX36" fmla="*/ 3470310 w 3472060"/>
              <a:gd name="connsiteY36" fmla="*/ 0 h 8259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Lst>
            <a:rect l="l" t="t" r="r" b="b"/>
            <a:pathLst>
              <a:path w="3472060" h="825932">
                <a:moveTo>
                  <a:pt x="3470310" y="0"/>
                </a:moveTo>
                <a:lnTo>
                  <a:pt x="3472060" y="12850"/>
                </a:lnTo>
                <a:lnTo>
                  <a:pt x="3472060" y="480529"/>
                </a:lnTo>
                <a:lnTo>
                  <a:pt x="3363699" y="498471"/>
                </a:lnTo>
                <a:cubicBezTo>
                  <a:pt x="2435623" y="645518"/>
                  <a:pt x="603076" y="844866"/>
                  <a:pt x="42060" y="824486"/>
                </a:cubicBezTo>
                <a:cubicBezTo>
                  <a:pt x="28151" y="802425"/>
                  <a:pt x="13909" y="780513"/>
                  <a:pt x="0" y="758452"/>
                </a:cubicBezTo>
                <a:lnTo>
                  <a:pt x="188014" y="735602"/>
                </a:lnTo>
                <a:lnTo>
                  <a:pt x="284087" y="722590"/>
                </a:lnTo>
                <a:lnTo>
                  <a:pt x="382288" y="709392"/>
                </a:lnTo>
                <a:lnTo>
                  <a:pt x="481858" y="695774"/>
                </a:lnTo>
                <a:lnTo>
                  <a:pt x="581897" y="680711"/>
                </a:lnTo>
                <a:lnTo>
                  <a:pt x="683670" y="665256"/>
                </a:lnTo>
                <a:lnTo>
                  <a:pt x="787206" y="649587"/>
                </a:lnTo>
                <a:lnTo>
                  <a:pt x="892019" y="632968"/>
                </a:lnTo>
                <a:lnTo>
                  <a:pt x="997620" y="614667"/>
                </a:lnTo>
                <a:lnTo>
                  <a:pt x="1104727" y="596741"/>
                </a:lnTo>
                <a:lnTo>
                  <a:pt x="1212669" y="577397"/>
                </a:lnTo>
                <a:lnTo>
                  <a:pt x="1321506" y="556988"/>
                </a:lnTo>
                <a:lnTo>
                  <a:pt x="1430709" y="536607"/>
                </a:lnTo>
                <a:lnTo>
                  <a:pt x="1541050" y="514481"/>
                </a:lnTo>
                <a:lnTo>
                  <a:pt x="1652805" y="492202"/>
                </a:lnTo>
                <a:lnTo>
                  <a:pt x="1763708" y="469161"/>
                </a:lnTo>
                <a:lnTo>
                  <a:pt x="1875795" y="444641"/>
                </a:lnTo>
                <a:lnTo>
                  <a:pt x="1989128" y="418995"/>
                </a:lnTo>
                <a:lnTo>
                  <a:pt x="2102476" y="393438"/>
                </a:lnTo>
                <a:lnTo>
                  <a:pt x="2215549" y="366291"/>
                </a:lnTo>
                <a:lnTo>
                  <a:pt x="2330490" y="337455"/>
                </a:lnTo>
                <a:lnTo>
                  <a:pt x="2443333" y="308983"/>
                </a:lnTo>
                <a:lnTo>
                  <a:pt x="2558014" y="278646"/>
                </a:lnTo>
                <a:lnTo>
                  <a:pt x="2673621" y="247421"/>
                </a:lnTo>
                <a:lnTo>
                  <a:pt x="2787008" y="215853"/>
                </a:lnTo>
                <a:lnTo>
                  <a:pt x="2901442" y="182011"/>
                </a:lnTo>
                <a:lnTo>
                  <a:pt x="3015722" y="147286"/>
                </a:lnTo>
                <a:lnTo>
                  <a:pt x="3130018" y="112649"/>
                </a:lnTo>
                <a:lnTo>
                  <a:pt x="3243551" y="75688"/>
                </a:lnTo>
                <a:lnTo>
                  <a:pt x="3356992" y="38197"/>
                </a:lnTo>
                <a:lnTo>
                  <a:pt x="3470310" y="0"/>
                </a:lnTo>
                <a:close/>
              </a:path>
            </a:pathLst>
          </a:custGeom>
          <a:solidFill>
            <a:schemeClr val="tx2">
              <a:alpha val="20000"/>
            </a:schemeClr>
          </a:solidFill>
          <a:ln>
            <a:noFill/>
          </a:ln>
        </p:spPr>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52193909"/>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01F598C-1C7E-243B-8290-846590C831AC}"/>
              </a:ext>
            </a:extLst>
          </p:cNvPr>
          <p:cNvSpPr>
            <a:spLocks noGrp="1"/>
          </p:cNvSpPr>
          <p:nvPr>
            <p:ph type="title"/>
          </p:nvPr>
        </p:nvSpPr>
        <p:spPr/>
        <p:txBody>
          <a:bodyPr/>
          <a:lstStyle/>
          <a:p>
            <a:r>
              <a:rPr lang="en-US"/>
              <a:t>Primary Care Services – Modifier 95</a:t>
            </a:r>
            <a:endParaRPr lang="en-US" dirty="0"/>
          </a:p>
        </p:txBody>
      </p:sp>
      <p:sp>
        <p:nvSpPr>
          <p:cNvPr id="3" name="Content Placeholder 2">
            <a:extLst>
              <a:ext uri="{FF2B5EF4-FFF2-40B4-BE49-F238E27FC236}">
                <a16:creationId xmlns:a16="http://schemas.microsoft.com/office/drawing/2014/main" id="{6BEF4FAD-0993-AD98-CD3F-B0F9B6290531}"/>
              </a:ext>
            </a:extLst>
          </p:cNvPr>
          <p:cNvSpPr>
            <a:spLocks noGrp="1"/>
          </p:cNvSpPr>
          <p:nvPr>
            <p:ph idx="1"/>
          </p:nvPr>
        </p:nvSpPr>
        <p:spPr>
          <a:xfrm>
            <a:off x="1103312" y="1610436"/>
            <a:ext cx="8946541" cy="4637963"/>
          </a:xfrm>
        </p:spPr>
        <p:txBody>
          <a:bodyPr/>
          <a:lstStyle/>
          <a:p>
            <a:r>
              <a:rPr lang="en-US" dirty="0"/>
              <a:t>Referring to Telemedicine Services the codes 99202-99205 and 99212-99215 are no longer eligible for Telemedicine </a:t>
            </a:r>
          </a:p>
          <a:p>
            <a:r>
              <a:rPr lang="en-US" dirty="0"/>
              <a:t>Do not use 95 modifier </a:t>
            </a:r>
          </a:p>
          <a:p>
            <a:r>
              <a:rPr lang="en-US" dirty="0"/>
              <a:t>See Appendix T</a:t>
            </a:r>
          </a:p>
          <a:p>
            <a:r>
              <a:rPr lang="en-US" dirty="0"/>
              <a:t>99211 is still eligible for 95 modifier</a:t>
            </a:r>
          </a:p>
          <a:p>
            <a:r>
              <a:rPr lang="en-US" dirty="0"/>
              <a:t>CMS differs from CPT</a:t>
            </a:r>
          </a:p>
        </p:txBody>
      </p:sp>
      <p:pic>
        <p:nvPicPr>
          <p:cNvPr id="5" name="Picture 4">
            <a:extLst>
              <a:ext uri="{FF2B5EF4-FFF2-40B4-BE49-F238E27FC236}">
                <a16:creationId xmlns:a16="http://schemas.microsoft.com/office/drawing/2014/main" id="{4AA58B20-530D-D3D0-FC6A-3C8387DE9ED3}"/>
              </a:ext>
            </a:extLst>
          </p:cNvPr>
          <p:cNvPicPr>
            <a:picLocks noChangeAspect="1"/>
          </p:cNvPicPr>
          <p:nvPr/>
        </p:nvPicPr>
        <p:blipFill>
          <a:blip r:embed="rId2"/>
          <a:stretch>
            <a:fillRect/>
          </a:stretch>
        </p:blipFill>
        <p:spPr>
          <a:xfrm>
            <a:off x="1132782" y="4150658"/>
            <a:ext cx="9926435" cy="1619476"/>
          </a:xfrm>
          <a:prstGeom prst="rect">
            <a:avLst/>
          </a:prstGeom>
        </p:spPr>
      </p:pic>
    </p:spTree>
    <p:extLst>
      <p:ext uri="{BB962C8B-B14F-4D97-AF65-F5344CB8AC3E}">
        <p14:creationId xmlns:p14="http://schemas.microsoft.com/office/powerpoint/2010/main" val="4136223023"/>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Ion">
  <a:themeElements>
    <a:clrScheme name="Ion">
      <a:dk1>
        <a:sysClr val="windowText" lastClr="000000"/>
      </a:dk1>
      <a:lt1>
        <a:sysClr val="window" lastClr="FFFFFF"/>
      </a:lt1>
      <a:dk2>
        <a:srgbClr val="1E5155"/>
      </a:dk2>
      <a:lt2>
        <a:srgbClr val="EBEBEB"/>
      </a:lt2>
      <a:accent1>
        <a:srgbClr val="B01513"/>
      </a:accent1>
      <a:accent2>
        <a:srgbClr val="EA6312"/>
      </a:accent2>
      <a:accent3>
        <a:srgbClr val="E6B729"/>
      </a:accent3>
      <a:accent4>
        <a:srgbClr val="6AAC90"/>
      </a:accent4>
      <a:accent5>
        <a:srgbClr val="54849A"/>
      </a:accent5>
      <a:accent6>
        <a:srgbClr val="9E5E9B"/>
      </a:accent6>
      <a:hlink>
        <a:srgbClr val="58C1BA"/>
      </a:hlink>
      <a:folHlink>
        <a:srgbClr val="9DFFCB"/>
      </a:folHlink>
    </a:clrScheme>
    <a:fontScheme name="Ion">
      <a:majorFont>
        <a:latin typeface="Century Gothic" panose="020B0502020202020204"/>
        <a:ea typeface=""/>
        <a:cs typeface=""/>
        <a:font script="Jpan" typeface="メイリオ"/>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entury Gothic" panose="020B050202020202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Ion">
      <a:fillStyleLst>
        <a:solidFill>
          <a:schemeClr val="phClr"/>
        </a:solidFill>
        <a:gradFill rotWithShape="1">
          <a:gsLst>
            <a:gs pos="0">
              <a:schemeClr val="phClr">
                <a:tint val="64000"/>
                <a:lumMod val="118000"/>
              </a:schemeClr>
            </a:gs>
            <a:gs pos="100000">
              <a:schemeClr val="phClr">
                <a:tint val="92000"/>
                <a:alpha val="100000"/>
                <a:lumMod val="110000"/>
              </a:schemeClr>
            </a:gs>
          </a:gsLst>
          <a:lin ang="5400000" scaled="0"/>
        </a:gradFill>
        <a:gradFill rotWithShape="1">
          <a:gsLst>
            <a:gs pos="0">
              <a:schemeClr val="phClr">
                <a:tint val="98000"/>
                <a:lumMod val="114000"/>
              </a:schemeClr>
            </a:gs>
            <a:gs pos="100000">
              <a:schemeClr val="phClr">
                <a:shade val="90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8575" cap="rnd" cmpd="sng" algn="ctr">
          <a:solidFill>
            <a:schemeClr val="phClr"/>
          </a:solidFill>
          <a:prstDash val="solid"/>
        </a:ln>
      </a:lnStyleLst>
      <a:effectStyleLst>
        <a:effectStyle>
          <a:effectLst/>
        </a:effectStyle>
        <a:effectStyle>
          <a:effectLst>
            <a:outerShdw blurRad="38100" dist="25400" dir="5400000" rotWithShape="0">
              <a:srgbClr val="000000">
                <a:alpha val="45000"/>
              </a:srgbClr>
            </a:outerShdw>
          </a:effectLst>
        </a:effectStyle>
        <a:effectStyle>
          <a:effectLst>
            <a:outerShdw blurRad="63500" dist="38100" dir="5400000" rotWithShape="0">
              <a:srgbClr val="000000">
                <a:alpha val="60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7000"/>
                <a:hueMod val="88000"/>
                <a:satMod val="130000"/>
                <a:lumMod val="124000"/>
              </a:schemeClr>
            </a:gs>
            <a:gs pos="100000">
              <a:schemeClr val="phClr">
                <a:tint val="96000"/>
                <a:shade val="88000"/>
                <a:hueMod val="108000"/>
                <a:satMod val="164000"/>
                <a:lumMod val="76000"/>
              </a:schemeClr>
            </a:gs>
          </a:gsLst>
          <a:path path="circle">
            <a:fillToRect l="45000" t="65000" r="125000" b="100000"/>
          </a:path>
        </a:gradFill>
        <a:blipFill rotWithShape="1">
          <a:blip xmlns:r="http://schemas.openxmlformats.org/officeDocument/2006/relationships" r:embed="rId1">
            <a:duotone>
              <a:schemeClr val="phClr">
                <a:shade val="69000"/>
                <a:hueMod val="108000"/>
                <a:satMod val="164000"/>
                <a:lumMod val="74000"/>
              </a:schemeClr>
              <a:schemeClr val="phClr">
                <a:tint val="96000"/>
                <a:hueMod val="88000"/>
                <a:satMod val="140000"/>
                <a:lumMod val="132000"/>
              </a:schemeClr>
            </a:duotone>
          </a:blip>
          <a:stretch/>
        </a:blipFill>
      </a:bgFillStyleLst>
    </a:fmtScheme>
  </a:themeElements>
  <a:objectDefaults/>
  <a:extraClrSchemeLst/>
  <a:extLst>
    <a:ext uri="{05A4C25C-085E-4340-85A3-A5531E510DB2}">
      <thm15:themeFamily xmlns:thm15="http://schemas.microsoft.com/office/thememl/2012/main" name="Ion" id="{B8441ADB-2E43-4AF7-B97A-BD870242C6A8}" vid="{292E63A9-BB86-4E3D-B92A-7223C6510D2E}"/>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TM02836342[[fn=Ion]]</Template>
  <TotalTime>7496</TotalTime>
  <Words>6295</Words>
  <Application>Microsoft Office PowerPoint</Application>
  <PresentationFormat>Widescreen</PresentationFormat>
  <Paragraphs>554</Paragraphs>
  <Slides>57</Slides>
  <Notes>24</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57</vt:i4>
      </vt:variant>
    </vt:vector>
  </HeadingPairs>
  <TitlesOfParts>
    <vt:vector size="62" baseType="lpstr">
      <vt:lpstr>Calibri</vt:lpstr>
      <vt:lpstr>Century Gothic</vt:lpstr>
      <vt:lpstr>Google Sans</vt:lpstr>
      <vt:lpstr>Wingdings 3</vt:lpstr>
      <vt:lpstr>Ion</vt:lpstr>
      <vt:lpstr>2025 AMA CPT Changes </vt:lpstr>
      <vt:lpstr>Telemedicine</vt:lpstr>
      <vt:lpstr>Telemedicine</vt:lpstr>
      <vt:lpstr>Telemedicine - Medicare</vt:lpstr>
      <vt:lpstr>Telemedicine - APCM</vt:lpstr>
      <vt:lpstr>Primary Care Services - Vaccines</vt:lpstr>
      <vt:lpstr>Primary Care Services – Verbiage Clarification &amp; Parentheses</vt:lpstr>
      <vt:lpstr>Primary Care Services – CPT Assistant Example</vt:lpstr>
      <vt:lpstr>Primary Care Services – Modifier 95</vt:lpstr>
      <vt:lpstr>Pathology - Additions</vt:lpstr>
      <vt:lpstr>Pathology - Additions</vt:lpstr>
      <vt:lpstr>Pathology – CAR-T Therapy</vt:lpstr>
      <vt:lpstr>Pathology – Hereditary Cancer Disorder and Cancer Predisposition</vt:lpstr>
      <vt:lpstr>Pathology – Hereditary Cancer Disorder and Cancer Predisposition</vt:lpstr>
      <vt:lpstr>Pathology – Hereditary Cancer Disorder and Cancer Predisposition</vt:lpstr>
      <vt:lpstr>Pathology – Tier 1 Molecular Procedures: Optical Genome Mapping</vt:lpstr>
      <vt:lpstr>Pathology – Immunology and Anatomical Pathology Maintenance</vt:lpstr>
      <vt:lpstr>Ophthalmology – Iris Procedures &amp; OCT</vt:lpstr>
      <vt:lpstr>Ophthalmology - Category III Codes </vt:lpstr>
      <vt:lpstr>Digital Medicine – Remote Therapeutic Monitoring Services</vt:lpstr>
      <vt:lpstr>Digital Medicine – Remote Therapeutic Monitoring Treatment Management Services</vt:lpstr>
      <vt:lpstr>Digital Medicine – AI-Based QT Interval Monitoring</vt:lpstr>
      <vt:lpstr>Digital Medicine – Algorithm Based ECG</vt:lpstr>
      <vt:lpstr>Digital Medicine – AI-Assisted Heart Failure Detection</vt:lpstr>
      <vt:lpstr>Digital Medicine – Noninvasive AI Analysis</vt:lpstr>
      <vt:lpstr>Digital Medicine – AI-Generated Prostate Cancer Mapping</vt:lpstr>
      <vt:lpstr>Digital Medicine – Computer-Aided Duplex Scan Hemodialysis Fistula</vt:lpstr>
      <vt:lpstr>General Surgery - SCSA</vt:lpstr>
      <vt:lpstr>General Surgery - SCSA</vt:lpstr>
      <vt:lpstr>General Surgery – Deleted/Revised Codes</vt:lpstr>
      <vt:lpstr>General Surgery – Intra-Abdominal Tumor Excision or Destruction </vt:lpstr>
      <vt:lpstr>General Surgery – Intra-Abdominal Tumor Excision or Destruction</vt:lpstr>
      <vt:lpstr>General Surgery – Category III Codes</vt:lpstr>
      <vt:lpstr>General Surgery – Category III Codes</vt:lpstr>
      <vt:lpstr>Neurology &amp; Neurosurgery – MRI Guided High Intensity Focused Ultrasound (MRgFUS) </vt:lpstr>
      <vt:lpstr>Neurology &amp; Neurosurgery – Transcranial Doppler Studies (TCD)</vt:lpstr>
      <vt:lpstr>Neurology &amp; Neurosurgery - Maintenance</vt:lpstr>
      <vt:lpstr>Neurology &amp; Neurosurgery – Category III Codes</vt:lpstr>
      <vt:lpstr>Urology – MRI Monitored Transurethral Ultrasound Ablation of Prostate</vt:lpstr>
      <vt:lpstr>Urology – Bladder Neck and Prostate Procedures</vt:lpstr>
      <vt:lpstr>Urology – Code Maintenance</vt:lpstr>
      <vt:lpstr>Urology – Category III Codes</vt:lpstr>
      <vt:lpstr>Orthopedic Surgery – Hand, Wrist and Forearm Repair and Reconstruction </vt:lpstr>
      <vt:lpstr>Orthopedic Surgery – Category III Codes </vt:lpstr>
      <vt:lpstr>Anesthesiology &amp; Pain Management - ETC</vt:lpstr>
      <vt:lpstr>Anesthesiology &amp; Pain Management – Facial Plane Blocks</vt:lpstr>
      <vt:lpstr>Anesthesiology &amp; Pain Management – Acupuncture/Electroacupuncture</vt:lpstr>
      <vt:lpstr>Radiology &amp; Interventional Radiology – MR Safety Procedures</vt:lpstr>
      <vt:lpstr>Radiology &amp; Interventional Radiology – Percutaneous RF Ablation</vt:lpstr>
      <vt:lpstr>Radiology &amp; Interventional Radiology – New Technology Codes </vt:lpstr>
      <vt:lpstr>Radiology &amp; Interventional Radiology – Revision of Vascular Procedure Subsection Guidelines </vt:lpstr>
      <vt:lpstr>Cardiology &amp; Interventional Cardiology - Revisions</vt:lpstr>
      <vt:lpstr>Cardiology &amp; Interventional Cardiology – Deleted</vt:lpstr>
      <vt:lpstr>Cardiology &amp; Interventional Cardiology – Deleted &amp; Revised</vt:lpstr>
      <vt:lpstr>Cardiology &amp; Interventional Cardiology – Category III Codes </vt:lpstr>
      <vt:lpstr>Cardiology &amp; Interventional Cardiology – Category III Codes </vt:lpstr>
      <vt:lpstr>Any Questions? </vt:lpstr>
    </vt:vector>
  </TitlesOfParts>
  <Company>BJC HealthCare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2023 AMA Evaluation and Management Guidelines</dc:title>
  <dc:creator>Kristi Plotz</dc:creator>
  <cp:lastModifiedBy>Kristi Plotz</cp:lastModifiedBy>
  <cp:revision>11</cp:revision>
  <dcterms:created xsi:type="dcterms:W3CDTF">2022-10-31T18:01:11Z</dcterms:created>
  <dcterms:modified xsi:type="dcterms:W3CDTF">2024-12-14T19:02:27Z</dcterms:modified>
</cp:coreProperties>
</file>