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43"/>
  </p:notesMasterIdLst>
  <p:sldIdLst>
    <p:sldId id="491" r:id="rId5"/>
    <p:sldId id="492" r:id="rId6"/>
    <p:sldId id="503" r:id="rId7"/>
    <p:sldId id="524" r:id="rId8"/>
    <p:sldId id="525" r:id="rId9"/>
    <p:sldId id="527" r:id="rId10"/>
    <p:sldId id="526" r:id="rId11"/>
    <p:sldId id="498" r:id="rId12"/>
    <p:sldId id="504" r:id="rId13"/>
    <p:sldId id="499" r:id="rId14"/>
    <p:sldId id="500" r:id="rId15"/>
    <p:sldId id="501" r:id="rId16"/>
    <p:sldId id="502" r:id="rId17"/>
    <p:sldId id="507" r:id="rId18"/>
    <p:sldId id="508" r:id="rId19"/>
    <p:sldId id="505" r:id="rId20"/>
    <p:sldId id="506" r:id="rId21"/>
    <p:sldId id="519" r:id="rId22"/>
    <p:sldId id="494" r:id="rId23"/>
    <p:sldId id="495" r:id="rId24"/>
    <p:sldId id="523" r:id="rId25"/>
    <p:sldId id="510" r:id="rId26"/>
    <p:sldId id="511" r:id="rId27"/>
    <p:sldId id="512" r:id="rId28"/>
    <p:sldId id="513" r:id="rId29"/>
    <p:sldId id="514" r:id="rId30"/>
    <p:sldId id="515" r:id="rId31"/>
    <p:sldId id="516" r:id="rId32"/>
    <p:sldId id="517" r:id="rId33"/>
    <p:sldId id="518" r:id="rId34"/>
    <p:sldId id="520" r:id="rId35"/>
    <p:sldId id="521" r:id="rId36"/>
    <p:sldId id="522" r:id="rId37"/>
    <p:sldId id="528" r:id="rId38"/>
    <p:sldId id="493" r:id="rId39"/>
    <p:sldId id="497" r:id="rId40"/>
    <p:sldId id="496" r:id="rId41"/>
    <p:sldId id="50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0E4221-6F06-64E5-5214-772388C857B5}" name="Elizabeth Feldbruegge (ALLEGIS GROUP HOLDINGS INC)" initials="" userId="S::v-felizabeth@microsoft.com::ba5aea11-28e4-484d-8e49-c15efb1bd2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59AD15-C796-4C41-BE65-549B26D4E341}" v="159" dt="2025-07-08T22:22:23.024"/>
    <p1510:client id="{83447F11-7E75-4357-8BAF-A23DF7AB0A4D}" v="5" dt="2025-07-07T09:34:16.220"/>
  </p1510:revLst>
</p1510:revInfo>
</file>

<file path=ppt/tableStyles.xml><?xml version="1.0" encoding="utf-8"?>
<a:tblStyleLst xmlns:a="http://schemas.openxmlformats.org/drawingml/2006/main" def="{7E9639D4-E3E2-4D34-9284-5A2195B3D0D7}">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989" autoAdjust="0"/>
  </p:normalViewPr>
  <p:slideViewPr>
    <p:cSldViewPr snapToGrid="0" showGuides="1">
      <p:cViewPr varScale="1">
        <p:scale>
          <a:sx n="112" d="100"/>
          <a:sy n="112" d="100"/>
        </p:scale>
        <p:origin x="492" y="114"/>
      </p:cViewPr>
      <p:guideLst>
        <p:guide orient="horz" pos="2160"/>
        <p:guide pos="3840"/>
      </p:guideLst>
    </p:cSldViewPr>
  </p:slideViewPr>
  <p:notesTextViewPr>
    <p:cViewPr>
      <p:scale>
        <a:sx n="1" d="1"/>
        <a:sy n="1" d="1"/>
      </p:scale>
      <p:origin x="0" y="0"/>
    </p:cViewPr>
  </p:notesTextViewPr>
  <p:sorterViewPr>
    <p:cViewPr>
      <p:scale>
        <a:sx n="100" d="100"/>
        <a:sy n="100" d="100"/>
      </p:scale>
      <p:origin x="0" y="-551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hyperlink" Target="mailto:dawsonrballard@gmail.com" TargetMode="External"/><Relationship Id="rId5" Type="http://schemas.openxmlformats.org/officeDocument/2006/relationships/image" Target="../media/image35.svg"/><Relationship Id="rId4"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5" Type="http://schemas.openxmlformats.org/officeDocument/2006/relationships/hyperlink" Target="mailto:dawsonrballard@gmail.com" TargetMode="External"/><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EF6FCA-BB6C-4759-8F70-EF4639D779DF}" type="doc">
      <dgm:prSet loTypeId="urn:microsoft.com/office/officeart/2005/8/layout/process4" loCatId="process" qsTypeId="urn:microsoft.com/office/officeart/2005/8/quickstyle/simple2" qsCatId="simple" csTypeId="urn:microsoft.com/office/officeart/2005/8/colors/accent1_2" csCatId="accent1"/>
      <dgm:spPr/>
      <dgm:t>
        <a:bodyPr/>
        <a:lstStyle/>
        <a:p>
          <a:endParaRPr lang="en-US"/>
        </a:p>
      </dgm:t>
    </dgm:pt>
    <dgm:pt modelId="{C87EA63A-5DC0-40D7-A243-75780F6ADC66}">
      <dgm:prSet/>
      <dgm:spPr/>
      <dgm:t>
        <a:bodyPr/>
        <a:lstStyle/>
        <a:p>
          <a:r>
            <a:rPr lang="en-US"/>
            <a:t>Backbench Work</a:t>
          </a:r>
        </a:p>
      </dgm:t>
    </dgm:pt>
    <dgm:pt modelId="{34D397BF-CABC-47C1-9275-B949AA36EC16}" type="parTrans" cxnId="{058B8AA3-436F-4876-828B-C674FF326597}">
      <dgm:prSet/>
      <dgm:spPr/>
      <dgm:t>
        <a:bodyPr/>
        <a:lstStyle/>
        <a:p>
          <a:endParaRPr lang="en-US"/>
        </a:p>
      </dgm:t>
    </dgm:pt>
    <dgm:pt modelId="{8913D771-421E-4F87-BAEC-952CA4B32F11}" type="sibTrans" cxnId="{058B8AA3-436F-4876-828B-C674FF326597}">
      <dgm:prSet/>
      <dgm:spPr/>
      <dgm:t>
        <a:bodyPr/>
        <a:lstStyle/>
        <a:p>
          <a:endParaRPr lang="en-US"/>
        </a:p>
      </dgm:t>
    </dgm:pt>
    <dgm:pt modelId="{988BD246-0065-44DA-AACF-CA2613A47809}">
      <dgm:prSet/>
      <dgm:spPr/>
      <dgm:t>
        <a:bodyPr/>
        <a:lstStyle/>
        <a:p>
          <a:r>
            <a:rPr lang="en-US"/>
            <a:t>Standard preparation of cadaver donor renal allograft </a:t>
          </a:r>
          <a:r>
            <a:rPr lang="en-US" b="1" u="sng"/>
            <a:t>prior</a:t>
          </a:r>
          <a:r>
            <a:rPr lang="en-US"/>
            <a:t> to transplantation includes:</a:t>
          </a:r>
        </a:p>
      </dgm:t>
    </dgm:pt>
    <dgm:pt modelId="{0ACB0A02-6C9B-47BB-9125-47F7132F90D5}" type="parTrans" cxnId="{E2F1275D-AD94-433D-B002-2842E9F6F084}">
      <dgm:prSet/>
      <dgm:spPr/>
      <dgm:t>
        <a:bodyPr/>
        <a:lstStyle/>
        <a:p>
          <a:endParaRPr lang="en-US"/>
        </a:p>
      </dgm:t>
    </dgm:pt>
    <dgm:pt modelId="{56522668-2942-4292-A3E9-59A5BB71C362}" type="sibTrans" cxnId="{E2F1275D-AD94-433D-B002-2842E9F6F084}">
      <dgm:prSet/>
      <dgm:spPr/>
      <dgm:t>
        <a:bodyPr/>
        <a:lstStyle/>
        <a:p>
          <a:endParaRPr lang="en-US"/>
        </a:p>
      </dgm:t>
    </dgm:pt>
    <dgm:pt modelId="{51A369C3-E316-43CE-9C89-99597A36547B}">
      <dgm:prSet/>
      <dgm:spPr/>
      <dgm:t>
        <a:bodyPr/>
        <a:lstStyle/>
        <a:p>
          <a:r>
            <a:rPr lang="en-US"/>
            <a:t>Dissection/removal of perinephric fat, diaphragmatic/retroperitoneal attachments;</a:t>
          </a:r>
        </a:p>
      </dgm:t>
    </dgm:pt>
    <dgm:pt modelId="{30286F21-A864-4F34-BA89-D5F19E227D73}" type="parTrans" cxnId="{01813AD2-E4DF-4C89-A20F-6E5C0250B2A2}">
      <dgm:prSet/>
      <dgm:spPr/>
      <dgm:t>
        <a:bodyPr/>
        <a:lstStyle/>
        <a:p>
          <a:endParaRPr lang="en-US"/>
        </a:p>
      </dgm:t>
    </dgm:pt>
    <dgm:pt modelId="{F58D17F9-650A-491B-B4D4-646CEF4AC0AB}" type="sibTrans" cxnId="{01813AD2-E4DF-4C89-A20F-6E5C0250B2A2}">
      <dgm:prSet/>
      <dgm:spPr/>
      <dgm:t>
        <a:bodyPr/>
        <a:lstStyle/>
        <a:p>
          <a:endParaRPr lang="en-US"/>
        </a:p>
      </dgm:t>
    </dgm:pt>
    <dgm:pt modelId="{8FD3EE6E-1C26-420F-810C-E1C06E4EB1F9}">
      <dgm:prSet/>
      <dgm:spPr/>
      <dgm:t>
        <a:bodyPr/>
        <a:lstStyle/>
        <a:p>
          <a:r>
            <a:rPr lang="en-US"/>
            <a:t>Excision of adrenal gland;</a:t>
          </a:r>
        </a:p>
      </dgm:t>
    </dgm:pt>
    <dgm:pt modelId="{A4F289F6-CDD6-42F4-818F-0D343A7C4E64}" type="parTrans" cxnId="{7C863D6D-FCE9-4EBE-B028-8EE26C8A5FC9}">
      <dgm:prSet/>
      <dgm:spPr/>
      <dgm:t>
        <a:bodyPr/>
        <a:lstStyle/>
        <a:p>
          <a:endParaRPr lang="en-US"/>
        </a:p>
      </dgm:t>
    </dgm:pt>
    <dgm:pt modelId="{99342112-3B9D-4A6D-9AB5-96B816EFB81C}" type="sibTrans" cxnId="{7C863D6D-FCE9-4EBE-B028-8EE26C8A5FC9}">
      <dgm:prSet/>
      <dgm:spPr/>
      <dgm:t>
        <a:bodyPr/>
        <a:lstStyle/>
        <a:p>
          <a:endParaRPr lang="en-US"/>
        </a:p>
      </dgm:t>
    </dgm:pt>
    <dgm:pt modelId="{99D76399-B89B-4AD2-9165-58D7F7D350A0}">
      <dgm:prSet/>
      <dgm:spPr/>
      <dgm:t>
        <a:bodyPr/>
        <a:lstStyle/>
        <a:p>
          <a:r>
            <a:rPr lang="en-US"/>
            <a:t>Preparation of ureter(s), renal vein(s), renal artery(s), and ligating branches, as necessary</a:t>
          </a:r>
        </a:p>
      </dgm:t>
    </dgm:pt>
    <dgm:pt modelId="{EEE063B9-B40D-4B99-9708-5391001575CF}" type="parTrans" cxnId="{DF7C13FC-00E4-45A9-B839-35BCE2D7BED9}">
      <dgm:prSet/>
      <dgm:spPr/>
      <dgm:t>
        <a:bodyPr/>
        <a:lstStyle/>
        <a:p>
          <a:endParaRPr lang="en-US"/>
        </a:p>
      </dgm:t>
    </dgm:pt>
    <dgm:pt modelId="{0D62E0B9-A12A-4C30-823B-6DCCE0D147A6}" type="sibTrans" cxnId="{DF7C13FC-00E4-45A9-B839-35BCE2D7BED9}">
      <dgm:prSet/>
      <dgm:spPr/>
      <dgm:t>
        <a:bodyPr/>
        <a:lstStyle/>
        <a:p>
          <a:endParaRPr lang="en-US"/>
        </a:p>
      </dgm:t>
    </dgm:pt>
    <dgm:pt modelId="{324F88BD-2477-4BA8-8164-2F2F1BEDAA68}">
      <dgm:prSet/>
      <dgm:spPr/>
      <dgm:t>
        <a:bodyPr/>
        <a:lstStyle/>
        <a:p>
          <a:r>
            <a:rPr lang="en-US"/>
            <a:t>Standard preparation of living donor renal allograft (open or laparoscopic) </a:t>
          </a:r>
          <a:r>
            <a:rPr lang="en-US" b="1" u="sng"/>
            <a:t>prior</a:t>
          </a:r>
          <a:r>
            <a:rPr lang="en-US"/>
            <a:t> to transplantation includes:</a:t>
          </a:r>
        </a:p>
      </dgm:t>
    </dgm:pt>
    <dgm:pt modelId="{4703F5C1-6216-4CC9-80A2-C303CBE35095}" type="parTrans" cxnId="{A1BAE646-3245-4222-B562-5BE6E4155275}">
      <dgm:prSet/>
      <dgm:spPr/>
      <dgm:t>
        <a:bodyPr/>
        <a:lstStyle/>
        <a:p>
          <a:endParaRPr lang="en-US"/>
        </a:p>
      </dgm:t>
    </dgm:pt>
    <dgm:pt modelId="{34794F15-4218-4F2D-9ABD-8D379B63B6B3}" type="sibTrans" cxnId="{A1BAE646-3245-4222-B562-5BE6E4155275}">
      <dgm:prSet/>
      <dgm:spPr/>
      <dgm:t>
        <a:bodyPr/>
        <a:lstStyle/>
        <a:p>
          <a:endParaRPr lang="en-US"/>
        </a:p>
      </dgm:t>
    </dgm:pt>
    <dgm:pt modelId="{9CAFE05B-112C-494B-8D52-9FC27492D213}">
      <dgm:prSet/>
      <dgm:spPr/>
      <dgm:t>
        <a:bodyPr/>
        <a:lstStyle/>
        <a:p>
          <a:r>
            <a:rPr lang="en-US"/>
            <a:t>Dissection/removal of perinephric fat</a:t>
          </a:r>
        </a:p>
      </dgm:t>
    </dgm:pt>
    <dgm:pt modelId="{31098089-23C7-4C0C-B8F7-B8902F864CFE}" type="parTrans" cxnId="{3C3455A6-7CA1-4357-AF22-20D77A6A0526}">
      <dgm:prSet/>
      <dgm:spPr/>
      <dgm:t>
        <a:bodyPr/>
        <a:lstStyle/>
        <a:p>
          <a:endParaRPr lang="en-US"/>
        </a:p>
      </dgm:t>
    </dgm:pt>
    <dgm:pt modelId="{BAA50196-F262-44E7-9BEC-EE9613E182E9}" type="sibTrans" cxnId="{3C3455A6-7CA1-4357-AF22-20D77A6A0526}">
      <dgm:prSet/>
      <dgm:spPr/>
      <dgm:t>
        <a:bodyPr/>
        <a:lstStyle/>
        <a:p>
          <a:endParaRPr lang="en-US"/>
        </a:p>
      </dgm:t>
    </dgm:pt>
    <dgm:pt modelId="{10711C4C-32C3-4E78-A6EC-0ACF39F4B9CE}">
      <dgm:prSet/>
      <dgm:spPr/>
      <dgm:t>
        <a:bodyPr/>
        <a:lstStyle/>
        <a:p>
          <a:r>
            <a:rPr lang="en-US"/>
            <a:t>Preparation of ureter(s), renal vein(s), renal artery(s), and ligating branches, as necessary</a:t>
          </a:r>
        </a:p>
      </dgm:t>
    </dgm:pt>
    <dgm:pt modelId="{4EF9238E-11D6-447E-94A4-C3A1900B8949}" type="parTrans" cxnId="{67640E2B-82BF-4A38-9C1D-274F7585FFDD}">
      <dgm:prSet/>
      <dgm:spPr/>
      <dgm:t>
        <a:bodyPr/>
        <a:lstStyle/>
        <a:p>
          <a:endParaRPr lang="en-US"/>
        </a:p>
      </dgm:t>
    </dgm:pt>
    <dgm:pt modelId="{9135F659-D4D0-4AF5-8585-CEAD2F846AED}" type="sibTrans" cxnId="{67640E2B-82BF-4A38-9C1D-274F7585FFDD}">
      <dgm:prSet/>
      <dgm:spPr/>
      <dgm:t>
        <a:bodyPr/>
        <a:lstStyle/>
        <a:p>
          <a:endParaRPr lang="en-US"/>
        </a:p>
      </dgm:t>
    </dgm:pt>
    <dgm:pt modelId="{95F21C24-CC26-4DD5-B405-C44176308AA1}" type="pres">
      <dgm:prSet presAssocID="{1EEF6FCA-BB6C-4759-8F70-EF4639D779DF}" presName="Name0" presStyleCnt="0">
        <dgm:presLayoutVars>
          <dgm:dir/>
          <dgm:animLvl val="lvl"/>
          <dgm:resizeHandles val="exact"/>
        </dgm:presLayoutVars>
      </dgm:prSet>
      <dgm:spPr/>
    </dgm:pt>
    <dgm:pt modelId="{F319FA11-5224-4265-AD8D-C1ED2630FA1D}" type="pres">
      <dgm:prSet presAssocID="{C87EA63A-5DC0-40D7-A243-75780F6ADC66}" presName="boxAndChildren" presStyleCnt="0"/>
      <dgm:spPr/>
    </dgm:pt>
    <dgm:pt modelId="{AD15C937-34CE-4528-B76A-C10BA8350FBF}" type="pres">
      <dgm:prSet presAssocID="{C87EA63A-5DC0-40D7-A243-75780F6ADC66}" presName="parentTextBox" presStyleLbl="node1" presStyleIdx="0" presStyleCnt="1"/>
      <dgm:spPr/>
    </dgm:pt>
    <dgm:pt modelId="{B0EDB7D0-EBA5-4DFD-96F5-55EEAD00A42A}" type="pres">
      <dgm:prSet presAssocID="{C87EA63A-5DC0-40D7-A243-75780F6ADC66}" presName="entireBox" presStyleLbl="node1" presStyleIdx="0" presStyleCnt="1"/>
      <dgm:spPr/>
    </dgm:pt>
    <dgm:pt modelId="{53FFF501-3D04-4B20-9C71-C16F9AA51BCB}" type="pres">
      <dgm:prSet presAssocID="{C87EA63A-5DC0-40D7-A243-75780F6ADC66}" presName="descendantBox" presStyleCnt="0"/>
      <dgm:spPr/>
    </dgm:pt>
    <dgm:pt modelId="{C9DE8103-310B-42F1-8B59-C469552FCC78}" type="pres">
      <dgm:prSet presAssocID="{988BD246-0065-44DA-AACF-CA2613A47809}" presName="childTextBox" presStyleLbl="fgAccFollowNode1" presStyleIdx="0" presStyleCnt="2">
        <dgm:presLayoutVars>
          <dgm:bulletEnabled val="1"/>
        </dgm:presLayoutVars>
      </dgm:prSet>
      <dgm:spPr/>
    </dgm:pt>
    <dgm:pt modelId="{49ED6110-21A3-4F61-8D6B-2959488F12FE}" type="pres">
      <dgm:prSet presAssocID="{324F88BD-2477-4BA8-8164-2F2F1BEDAA68}" presName="childTextBox" presStyleLbl="fgAccFollowNode1" presStyleIdx="1" presStyleCnt="2">
        <dgm:presLayoutVars>
          <dgm:bulletEnabled val="1"/>
        </dgm:presLayoutVars>
      </dgm:prSet>
      <dgm:spPr/>
    </dgm:pt>
  </dgm:ptLst>
  <dgm:cxnLst>
    <dgm:cxn modelId="{BF928E0B-8D6B-4616-B4F8-FEB19D19B0F1}" type="presOf" srcId="{C87EA63A-5DC0-40D7-A243-75780F6ADC66}" destId="{AD15C937-34CE-4528-B76A-C10BA8350FBF}" srcOrd="0" destOrd="0" presId="urn:microsoft.com/office/officeart/2005/8/layout/process4"/>
    <dgm:cxn modelId="{4A91C20C-E509-42A2-B703-9B0B64BCC3F6}" type="presOf" srcId="{324F88BD-2477-4BA8-8164-2F2F1BEDAA68}" destId="{49ED6110-21A3-4F61-8D6B-2959488F12FE}" srcOrd="0" destOrd="0" presId="urn:microsoft.com/office/officeart/2005/8/layout/process4"/>
    <dgm:cxn modelId="{5B049916-623D-474B-815A-661339414558}" type="presOf" srcId="{10711C4C-32C3-4E78-A6EC-0ACF39F4B9CE}" destId="{49ED6110-21A3-4F61-8D6B-2959488F12FE}" srcOrd="0" destOrd="2" presId="urn:microsoft.com/office/officeart/2005/8/layout/process4"/>
    <dgm:cxn modelId="{67640E2B-82BF-4A38-9C1D-274F7585FFDD}" srcId="{324F88BD-2477-4BA8-8164-2F2F1BEDAA68}" destId="{10711C4C-32C3-4E78-A6EC-0ACF39F4B9CE}" srcOrd="1" destOrd="0" parTransId="{4EF9238E-11D6-447E-94A4-C3A1900B8949}" sibTransId="{9135F659-D4D0-4AF5-8585-CEAD2F846AED}"/>
    <dgm:cxn modelId="{A6E87730-5ADF-4C79-AA01-455400BDB1FE}" type="presOf" srcId="{C87EA63A-5DC0-40D7-A243-75780F6ADC66}" destId="{B0EDB7D0-EBA5-4DFD-96F5-55EEAD00A42A}" srcOrd="1" destOrd="0" presId="urn:microsoft.com/office/officeart/2005/8/layout/process4"/>
    <dgm:cxn modelId="{E2F1275D-AD94-433D-B002-2842E9F6F084}" srcId="{C87EA63A-5DC0-40D7-A243-75780F6ADC66}" destId="{988BD246-0065-44DA-AACF-CA2613A47809}" srcOrd="0" destOrd="0" parTransId="{0ACB0A02-6C9B-47BB-9125-47F7132F90D5}" sibTransId="{56522668-2942-4292-A3E9-59A5BB71C362}"/>
    <dgm:cxn modelId="{A1BAE646-3245-4222-B562-5BE6E4155275}" srcId="{C87EA63A-5DC0-40D7-A243-75780F6ADC66}" destId="{324F88BD-2477-4BA8-8164-2F2F1BEDAA68}" srcOrd="1" destOrd="0" parTransId="{4703F5C1-6216-4CC9-80A2-C303CBE35095}" sibTransId="{34794F15-4218-4F2D-9ABD-8D379B63B6B3}"/>
    <dgm:cxn modelId="{7C863D6D-FCE9-4EBE-B028-8EE26C8A5FC9}" srcId="{988BD246-0065-44DA-AACF-CA2613A47809}" destId="{8FD3EE6E-1C26-420F-810C-E1C06E4EB1F9}" srcOrd="1" destOrd="0" parTransId="{A4F289F6-CDD6-42F4-818F-0D343A7C4E64}" sibTransId="{99342112-3B9D-4A6D-9AB5-96B816EFB81C}"/>
    <dgm:cxn modelId="{852BCE6F-780C-4760-8E53-AC31111B8163}" type="presOf" srcId="{9CAFE05B-112C-494B-8D52-9FC27492D213}" destId="{49ED6110-21A3-4F61-8D6B-2959488F12FE}" srcOrd="0" destOrd="1" presId="urn:microsoft.com/office/officeart/2005/8/layout/process4"/>
    <dgm:cxn modelId="{D0D25099-6E2D-40FB-BC55-E3E5D6577CCE}" type="presOf" srcId="{988BD246-0065-44DA-AACF-CA2613A47809}" destId="{C9DE8103-310B-42F1-8B59-C469552FCC78}" srcOrd="0" destOrd="0" presId="urn:microsoft.com/office/officeart/2005/8/layout/process4"/>
    <dgm:cxn modelId="{058B8AA3-436F-4876-828B-C674FF326597}" srcId="{1EEF6FCA-BB6C-4759-8F70-EF4639D779DF}" destId="{C87EA63A-5DC0-40D7-A243-75780F6ADC66}" srcOrd="0" destOrd="0" parTransId="{34D397BF-CABC-47C1-9275-B949AA36EC16}" sibTransId="{8913D771-421E-4F87-BAEC-952CA4B32F11}"/>
    <dgm:cxn modelId="{3C3455A6-7CA1-4357-AF22-20D77A6A0526}" srcId="{324F88BD-2477-4BA8-8164-2F2F1BEDAA68}" destId="{9CAFE05B-112C-494B-8D52-9FC27492D213}" srcOrd="0" destOrd="0" parTransId="{31098089-23C7-4C0C-B8F7-B8902F864CFE}" sibTransId="{BAA50196-F262-44E7-9BEC-EE9613E182E9}"/>
    <dgm:cxn modelId="{1CFF99CA-B6B3-4885-B25F-DB59F96836D5}" type="presOf" srcId="{8FD3EE6E-1C26-420F-810C-E1C06E4EB1F9}" destId="{C9DE8103-310B-42F1-8B59-C469552FCC78}" srcOrd="0" destOrd="2" presId="urn:microsoft.com/office/officeart/2005/8/layout/process4"/>
    <dgm:cxn modelId="{01813AD2-E4DF-4C89-A20F-6E5C0250B2A2}" srcId="{988BD246-0065-44DA-AACF-CA2613A47809}" destId="{51A369C3-E316-43CE-9C89-99597A36547B}" srcOrd="0" destOrd="0" parTransId="{30286F21-A864-4F34-BA89-D5F19E227D73}" sibTransId="{F58D17F9-650A-491B-B4D4-646CEF4AC0AB}"/>
    <dgm:cxn modelId="{94A21DD3-8116-4D51-9C1A-F31380A23B5B}" type="presOf" srcId="{99D76399-B89B-4AD2-9165-58D7F7D350A0}" destId="{C9DE8103-310B-42F1-8B59-C469552FCC78}" srcOrd="0" destOrd="3" presId="urn:microsoft.com/office/officeart/2005/8/layout/process4"/>
    <dgm:cxn modelId="{946206E4-7818-4149-A2D3-439506074219}" type="presOf" srcId="{51A369C3-E316-43CE-9C89-99597A36547B}" destId="{C9DE8103-310B-42F1-8B59-C469552FCC78}" srcOrd="0" destOrd="1" presId="urn:microsoft.com/office/officeart/2005/8/layout/process4"/>
    <dgm:cxn modelId="{917A5DEF-4F0D-4789-A427-ADAFE7DBFBFD}" type="presOf" srcId="{1EEF6FCA-BB6C-4759-8F70-EF4639D779DF}" destId="{95F21C24-CC26-4DD5-B405-C44176308AA1}" srcOrd="0" destOrd="0" presId="urn:microsoft.com/office/officeart/2005/8/layout/process4"/>
    <dgm:cxn modelId="{DF7C13FC-00E4-45A9-B839-35BCE2D7BED9}" srcId="{988BD246-0065-44DA-AACF-CA2613A47809}" destId="{99D76399-B89B-4AD2-9165-58D7F7D350A0}" srcOrd="2" destOrd="0" parTransId="{EEE063B9-B40D-4B99-9708-5391001575CF}" sibTransId="{0D62E0B9-A12A-4C30-823B-6DCCE0D147A6}"/>
    <dgm:cxn modelId="{2FA1298A-0760-42BC-A25B-BDC1309E4B59}" type="presParOf" srcId="{95F21C24-CC26-4DD5-B405-C44176308AA1}" destId="{F319FA11-5224-4265-AD8D-C1ED2630FA1D}" srcOrd="0" destOrd="0" presId="urn:microsoft.com/office/officeart/2005/8/layout/process4"/>
    <dgm:cxn modelId="{DED79C5E-035C-4D25-89B3-BC957FA2EF27}" type="presParOf" srcId="{F319FA11-5224-4265-AD8D-C1ED2630FA1D}" destId="{AD15C937-34CE-4528-B76A-C10BA8350FBF}" srcOrd="0" destOrd="0" presId="urn:microsoft.com/office/officeart/2005/8/layout/process4"/>
    <dgm:cxn modelId="{2CF9CE27-5797-43CE-9FA7-D526433D2C01}" type="presParOf" srcId="{F319FA11-5224-4265-AD8D-C1ED2630FA1D}" destId="{B0EDB7D0-EBA5-4DFD-96F5-55EEAD00A42A}" srcOrd="1" destOrd="0" presId="urn:microsoft.com/office/officeart/2005/8/layout/process4"/>
    <dgm:cxn modelId="{D0354C3B-937B-405F-945E-D0B05493C89A}" type="presParOf" srcId="{F319FA11-5224-4265-AD8D-C1ED2630FA1D}" destId="{53FFF501-3D04-4B20-9C71-C16F9AA51BCB}" srcOrd="2" destOrd="0" presId="urn:microsoft.com/office/officeart/2005/8/layout/process4"/>
    <dgm:cxn modelId="{CD5B77D3-23A9-43C1-B217-91415CC45DE1}" type="presParOf" srcId="{53FFF501-3D04-4B20-9C71-C16F9AA51BCB}" destId="{C9DE8103-310B-42F1-8B59-C469552FCC78}" srcOrd="0" destOrd="0" presId="urn:microsoft.com/office/officeart/2005/8/layout/process4"/>
    <dgm:cxn modelId="{425601A0-7934-45CD-91A8-4C6BFFA741D7}" type="presParOf" srcId="{53FFF501-3D04-4B20-9C71-C16F9AA51BCB}" destId="{49ED6110-21A3-4F61-8D6B-2959488F12FE}"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ED3C16-867D-4748-ADB6-61AC3546F41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3157CFA-36D9-409E-A11C-2B0110F02A17}">
      <dgm:prSet/>
      <dgm:spPr/>
      <dgm:t>
        <a:bodyPr/>
        <a:lstStyle/>
        <a:p>
          <a:r>
            <a:rPr lang="en-US"/>
            <a:t>Code T86.1 should only be assigned for </a:t>
          </a:r>
          <a:r>
            <a:rPr lang="en-US" b="1"/>
            <a:t>documented</a:t>
          </a:r>
          <a:r>
            <a:rPr lang="en-US"/>
            <a:t> complications of a kidney transplant (.i.e., rejection, failure, infection)</a:t>
          </a:r>
        </a:p>
      </dgm:t>
    </dgm:pt>
    <dgm:pt modelId="{81699FD2-619C-4559-B341-941BE2AA3FB7}" type="parTrans" cxnId="{A630B0B4-C91F-4DE6-8C42-C8DFBC3A1097}">
      <dgm:prSet/>
      <dgm:spPr/>
      <dgm:t>
        <a:bodyPr/>
        <a:lstStyle/>
        <a:p>
          <a:endParaRPr lang="en-US"/>
        </a:p>
      </dgm:t>
    </dgm:pt>
    <dgm:pt modelId="{4F14A985-663E-4374-871A-1761F02CFB41}" type="sibTrans" cxnId="{A630B0B4-C91F-4DE6-8C42-C8DFBC3A1097}">
      <dgm:prSet/>
      <dgm:spPr/>
      <dgm:t>
        <a:bodyPr/>
        <a:lstStyle/>
        <a:p>
          <a:endParaRPr lang="en-US"/>
        </a:p>
      </dgm:t>
    </dgm:pt>
    <dgm:pt modelId="{FB4A98D3-3509-4D45-9232-0D5301AA4A1F}">
      <dgm:prSet/>
      <dgm:spPr/>
      <dgm:t>
        <a:bodyPr/>
        <a:lstStyle/>
        <a:p>
          <a:r>
            <a:rPr lang="en-US"/>
            <a:t>Sequence a code from subcategory T86.1 as primary and then an additional code(s) for the complications(s)</a:t>
          </a:r>
        </a:p>
      </dgm:t>
    </dgm:pt>
    <dgm:pt modelId="{068A454B-E031-48BC-B067-6A29B10B1D1D}" type="parTrans" cxnId="{D8478ED1-7964-420E-AEA3-E0FE4B3D15EA}">
      <dgm:prSet/>
      <dgm:spPr/>
      <dgm:t>
        <a:bodyPr/>
        <a:lstStyle/>
        <a:p>
          <a:endParaRPr lang="en-US"/>
        </a:p>
      </dgm:t>
    </dgm:pt>
    <dgm:pt modelId="{27563DB5-D668-49D7-8485-D9246788C498}" type="sibTrans" cxnId="{D8478ED1-7964-420E-AEA3-E0FE4B3D15EA}">
      <dgm:prSet/>
      <dgm:spPr/>
      <dgm:t>
        <a:bodyPr/>
        <a:lstStyle/>
        <a:p>
          <a:endParaRPr lang="en-US"/>
        </a:p>
      </dgm:t>
    </dgm:pt>
    <dgm:pt modelId="{64E68E3F-A2CE-4918-A5F7-1914FDB04DA4}">
      <dgm:prSet/>
      <dgm:spPr/>
      <dgm:t>
        <a:bodyPr/>
        <a:lstStyle/>
        <a:p>
          <a:r>
            <a:rPr lang="en-US" dirty="0"/>
            <a:t>Patients who have had a kidney transplant may still have some form of CKD as the transplant may not fully restore kidney function.  The presence of CKD alone </a:t>
          </a:r>
          <a:r>
            <a:rPr lang="en-US" b="1" u="sng" dirty="0"/>
            <a:t>does not constitute</a:t>
          </a:r>
          <a:r>
            <a:rPr lang="en-US" dirty="0"/>
            <a:t> a transplant complication. </a:t>
          </a:r>
          <a:r>
            <a:rPr lang="en-US" b="0" dirty="0"/>
            <a:t>In</a:t>
          </a:r>
          <a:r>
            <a:rPr lang="en-US" dirty="0"/>
            <a:t> these encounters, assign the appropriate code from the N18 category for the patient’s stage of CKD and code Z94.0 (kidney transplant status)</a:t>
          </a:r>
        </a:p>
      </dgm:t>
    </dgm:pt>
    <dgm:pt modelId="{1EC06A8C-8AD8-4B3F-B60E-C4E6DEE0B862}" type="parTrans" cxnId="{6975F9BB-F3C6-48D9-AC2C-FD94DFA98D4C}">
      <dgm:prSet/>
      <dgm:spPr/>
      <dgm:t>
        <a:bodyPr/>
        <a:lstStyle/>
        <a:p>
          <a:endParaRPr lang="en-US"/>
        </a:p>
      </dgm:t>
    </dgm:pt>
    <dgm:pt modelId="{1AE85B1D-0BAB-4EAA-967F-B8FEBA4DC126}" type="sibTrans" cxnId="{6975F9BB-F3C6-48D9-AC2C-FD94DFA98D4C}">
      <dgm:prSet/>
      <dgm:spPr/>
      <dgm:t>
        <a:bodyPr/>
        <a:lstStyle/>
        <a:p>
          <a:endParaRPr lang="en-US"/>
        </a:p>
      </dgm:t>
    </dgm:pt>
    <dgm:pt modelId="{4AFFE4D7-C925-4715-8A76-973907D11C3A}" type="pres">
      <dgm:prSet presAssocID="{5BED3C16-867D-4748-ADB6-61AC3546F41A}" presName="root" presStyleCnt="0">
        <dgm:presLayoutVars>
          <dgm:dir/>
          <dgm:resizeHandles val="exact"/>
        </dgm:presLayoutVars>
      </dgm:prSet>
      <dgm:spPr/>
    </dgm:pt>
    <dgm:pt modelId="{1F8941BB-2402-446A-A63D-40F79C7B8216}" type="pres">
      <dgm:prSet presAssocID="{A3157CFA-36D9-409E-A11C-2B0110F02A17}" presName="compNode" presStyleCnt="0"/>
      <dgm:spPr/>
    </dgm:pt>
    <dgm:pt modelId="{73ADEF16-32BD-465E-900D-A020720FBBC5}" type="pres">
      <dgm:prSet presAssocID="{A3157CFA-36D9-409E-A11C-2B0110F02A17}" presName="bgRect" presStyleLbl="bgShp" presStyleIdx="0" presStyleCnt="3"/>
      <dgm:spPr/>
    </dgm:pt>
    <dgm:pt modelId="{1AAC6C7D-93D7-469B-9E9B-5CFB274F76CF}" type="pres">
      <dgm:prSet presAssocID="{A3157CFA-36D9-409E-A11C-2B0110F02A1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dney"/>
        </a:ext>
      </dgm:extLst>
    </dgm:pt>
    <dgm:pt modelId="{61F12968-0AF5-4EE8-8E47-4193F5315CA8}" type="pres">
      <dgm:prSet presAssocID="{A3157CFA-36D9-409E-A11C-2B0110F02A17}" presName="spaceRect" presStyleCnt="0"/>
      <dgm:spPr/>
    </dgm:pt>
    <dgm:pt modelId="{484F21AE-55AF-45C3-9769-90EC2600A7D5}" type="pres">
      <dgm:prSet presAssocID="{A3157CFA-36D9-409E-A11C-2B0110F02A17}" presName="parTx" presStyleLbl="revTx" presStyleIdx="0" presStyleCnt="3">
        <dgm:presLayoutVars>
          <dgm:chMax val="0"/>
          <dgm:chPref val="0"/>
        </dgm:presLayoutVars>
      </dgm:prSet>
      <dgm:spPr/>
    </dgm:pt>
    <dgm:pt modelId="{C9AC2696-5ABF-4CC5-A0B1-0696C3BD60C1}" type="pres">
      <dgm:prSet presAssocID="{4F14A985-663E-4374-871A-1761F02CFB41}" presName="sibTrans" presStyleCnt="0"/>
      <dgm:spPr/>
    </dgm:pt>
    <dgm:pt modelId="{52ED8FF8-47EE-492F-A75B-6100FE554B3F}" type="pres">
      <dgm:prSet presAssocID="{FB4A98D3-3509-4D45-9232-0D5301AA4A1F}" presName="compNode" presStyleCnt="0"/>
      <dgm:spPr/>
    </dgm:pt>
    <dgm:pt modelId="{72D7526A-698F-4F7E-82FF-4730607D838A}" type="pres">
      <dgm:prSet presAssocID="{FB4A98D3-3509-4D45-9232-0D5301AA4A1F}" presName="bgRect" presStyleLbl="bgShp" presStyleIdx="1" presStyleCnt="3"/>
      <dgm:spPr/>
    </dgm:pt>
    <dgm:pt modelId="{77C53894-8A73-4D81-B101-2914CD5BE14A}" type="pres">
      <dgm:prSet presAssocID="{FB4A98D3-3509-4D45-9232-0D5301AA4A1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E5086789-2C29-47EA-B77D-DB94E6B97AD2}" type="pres">
      <dgm:prSet presAssocID="{FB4A98D3-3509-4D45-9232-0D5301AA4A1F}" presName="spaceRect" presStyleCnt="0"/>
      <dgm:spPr/>
    </dgm:pt>
    <dgm:pt modelId="{960D4128-D1C4-4786-A4FB-30B7D6D0825A}" type="pres">
      <dgm:prSet presAssocID="{FB4A98D3-3509-4D45-9232-0D5301AA4A1F}" presName="parTx" presStyleLbl="revTx" presStyleIdx="1" presStyleCnt="3">
        <dgm:presLayoutVars>
          <dgm:chMax val="0"/>
          <dgm:chPref val="0"/>
        </dgm:presLayoutVars>
      </dgm:prSet>
      <dgm:spPr/>
    </dgm:pt>
    <dgm:pt modelId="{3B000F49-E9C5-40C5-9DE3-485B5EF80563}" type="pres">
      <dgm:prSet presAssocID="{27563DB5-D668-49D7-8485-D9246788C498}" presName="sibTrans" presStyleCnt="0"/>
      <dgm:spPr/>
    </dgm:pt>
    <dgm:pt modelId="{25739660-AC14-4953-90D9-42B14A07FB57}" type="pres">
      <dgm:prSet presAssocID="{64E68E3F-A2CE-4918-A5F7-1914FDB04DA4}" presName="compNode" presStyleCnt="0"/>
      <dgm:spPr/>
    </dgm:pt>
    <dgm:pt modelId="{5F518193-EDE9-4405-8437-251615AE1CB7}" type="pres">
      <dgm:prSet presAssocID="{64E68E3F-A2CE-4918-A5F7-1914FDB04DA4}" presName="bgRect" presStyleLbl="bgShp" presStyleIdx="2" presStyleCnt="3"/>
      <dgm:spPr/>
    </dgm:pt>
    <dgm:pt modelId="{4DA7C8D3-9CA3-44C9-B164-5CFAE306E441}" type="pres">
      <dgm:prSet presAssocID="{64E68E3F-A2CE-4918-A5F7-1914FDB04DA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V"/>
        </a:ext>
      </dgm:extLst>
    </dgm:pt>
    <dgm:pt modelId="{25791EF7-DB6E-4216-8C3C-59A4EE73D98C}" type="pres">
      <dgm:prSet presAssocID="{64E68E3F-A2CE-4918-A5F7-1914FDB04DA4}" presName="spaceRect" presStyleCnt="0"/>
      <dgm:spPr/>
    </dgm:pt>
    <dgm:pt modelId="{234B40F9-6ADB-4148-9D03-EB2AC7819A90}" type="pres">
      <dgm:prSet presAssocID="{64E68E3F-A2CE-4918-A5F7-1914FDB04DA4}" presName="parTx" presStyleLbl="revTx" presStyleIdx="2" presStyleCnt="3">
        <dgm:presLayoutVars>
          <dgm:chMax val="0"/>
          <dgm:chPref val="0"/>
        </dgm:presLayoutVars>
      </dgm:prSet>
      <dgm:spPr/>
    </dgm:pt>
  </dgm:ptLst>
  <dgm:cxnLst>
    <dgm:cxn modelId="{DA7ACD76-1F10-4FFA-8AED-A05D1F7785B5}" type="presOf" srcId="{64E68E3F-A2CE-4918-A5F7-1914FDB04DA4}" destId="{234B40F9-6ADB-4148-9D03-EB2AC7819A90}" srcOrd="0" destOrd="0" presId="urn:microsoft.com/office/officeart/2018/2/layout/IconVerticalSolidList"/>
    <dgm:cxn modelId="{687E4794-1752-4F6F-AB65-8A94724BCF00}" type="presOf" srcId="{A3157CFA-36D9-409E-A11C-2B0110F02A17}" destId="{484F21AE-55AF-45C3-9769-90EC2600A7D5}" srcOrd="0" destOrd="0" presId="urn:microsoft.com/office/officeart/2018/2/layout/IconVerticalSolidList"/>
    <dgm:cxn modelId="{A630B0B4-C91F-4DE6-8C42-C8DFBC3A1097}" srcId="{5BED3C16-867D-4748-ADB6-61AC3546F41A}" destId="{A3157CFA-36D9-409E-A11C-2B0110F02A17}" srcOrd="0" destOrd="0" parTransId="{81699FD2-619C-4559-B341-941BE2AA3FB7}" sibTransId="{4F14A985-663E-4374-871A-1761F02CFB41}"/>
    <dgm:cxn modelId="{6975F9BB-F3C6-48D9-AC2C-FD94DFA98D4C}" srcId="{5BED3C16-867D-4748-ADB6-61AC3546F41A}" destId="{64E68E3F-A2CE-4918-A5F7-1914FDB04DA4}" srcOrd="2" destOrd="0" parTransId="{1EC06A8C-8AD8-4B3F-B60E-C4E6DEE0B862}" sibTransId="{1AE85B1D-0BAB-4EAA-967F-B8FEBA4DC126}"/>
    <dgm:cxn modelId="{48B0B5C3-D667-4AB0-A53A-750A31CD70BD}" type="presOf" srcId="{FB4A98D3-3509-4D45-9232-0D5301AA4A1F}" destId="{960D4128-D1C4-4786-A4FB-30B7D6D0825A}" srcOrd="0" destOrd="0" presId="urn:microsoft.com/office/officeart/2018/2/layout/IconVerticalSolidList"/>
    <dgm:cxn modelId="{F667F0C7-9A38-4E03-B981-0C961939C407}" type="presOf" srcId="{5BED3C16-867D-4748-ADB6-61AC3546F41A}" destId="{4AFFE4D7-C925-4715-8A76-973907D11C3A}" srcOrd="0" destOrd="0" presId="urn:microsoft.com/office/officeart/2018/2/layout/IconVerticalSolidList"/>
    <dgm:cxn modelId="{D8478ED1-7964-420E-AEA3-E0FE4B3D15EA}" srcId="{5BED3C16-867D-4748-ADB6-61AC3546F41A}" destId="{FB4A98D3-3509-4D45-9232-0D5301AA4A1F}" srcOrd="1" destOrd="0" parTransId="{068A454B-E031-48BC-B067-6A29B10B1D1D}" sibTransId="{27563DB5-D668-49D7-8485-D9246788C498}"/>
    <dgm:cxn modelId="{ABCBF28F-6EBD-4675-AE4D-A1A806754F0D}" type="presParOf" srcId="{4AFFE4D7-C925-4715-8A76-973907D11C3A}" destId="{1F8941BB-2402-446A-A63D-40F79C7B8216}" srcOrd="0" destOrd="0" presId="urn:microsoft.com/office/officeart/2018/2/layout/IconVerticalSolidList"/>
    <dgm:cxn modelId="{96198759-512B-4353-866C-730CA784137D}" type="presParOf" srcId="{1F8941BB-2402-446A-A63D-40F79C7B8216}" destId="{73ADEF16-32BD-465E-900D-A020720FBBC5}" srcOrd="0" destOrd="0" presId="urn:microsoft.com/office/officeart/2018/2/layout/IconVerticalSolidList"/>
    <dgm:cxn modelId="{ABAA53FD-00E4-4454-92FF-9CB5339F05E0}" type="presParOf" srcId="{1F8941BB-2402-446A-A63D-40F79C7B8216}" destId="{1AAC6C7D-93D7-469B-9E9B-5CFB274F76CF}" srcOrd="1" destOrd="0" presId="urn:microsoft.com/office/officeart/2018/2/layout/IconVerticalSolidList"/>
    <dgm:cxn modelId="{1ACEBDFB-9DAC-4A5A-88D5-A218AABBB31A}" type="presParOf" srcId="{1F8941BB-2402-446A-A63D-40F79C7B8216}" destId="{61F12968-0AF5-4EE8-8E47-4193F5315CA8}" srcOrd="2" destOrd="0" presId="urn:microsoft.com/office/officeart/2018/2/layout/IconVerticalSolidList"/>
    <dgm:cxn modelId="{A8978184-ADEE-451A-94FC-AEE318BD2D8D}" type="presParOf" srcId="{1F8941BB-2402-446A-A63D-40F79C7B8216}" destId="{484F21AE-55AF-45C3-9769-90EC2600A7D5}" srcOrd="3" destOrd="0" presId="urn:microsoft.com/office/officeart/2018/2/layout/IconVerticalSolidList"/>
    <dgm:cxn modelId="{B712080B-63C0-454C-9690-8F92F7FA0523}" type="presParOf" srcId="{4AFFE4D7-C925-4715-8A76-973907D11C3A}" destId="{C9AC2696-5ABF-4CC5-A0B1-0696C3BD60C1}" srcOrd="1" destOrd="0" presId="urn:microsoft.com/office/officeart/2018/2/layout/IconVerticalSolidList"/>
    <dgm:cxn modelId="{E4412D87-5245-461C-A481-B72C7079A6D6}" type="presParOf" srcId="{4AFFE4D7-C925-4715-8A76-973907D11C3A}" destId="{52ED8FF8-47EE-492F-A75B-6100FE554B3F}" srcOrd="2" destOrd="0" presId="urn:microsoft.com/office/officeart/2018/2/layout/IconVerticalSolidList"/>
    <dgm:cxn modelId="{EC718986-8376-428F-A76C-12730904F22D}" type="presParOf" srcId="{52ED8FF8-47EE-492F-A75B-6100FE554B3F}" destId="{72D7526A-698F-4F7E-82FF-4730607D838A}" srcOrd="0" destOrd="0" presId="urn:microsoft.com/office/officeart/2018/2/layout/IconVerticalSolidList"/>
    <dgm:cxn modelId="{59342FAB-462A-4C6A-8170-D15303AD2FBD}" type="presParOf" srcId="{52ED8FF8-47EE-492F-A75B-6100FE554B3F}" destId="{77C53894-8A73-4D81-B101-2914CD5BE14A}" srcOrd="1" destOrd="0" presId="urn:microsoft.com/office/officeart/2018/2/layout/IconVerticalSolidList"/>
    <dgm:cxn modelId="{8529916F-CFFB-471E-A611-6F5A7BBA974E}" type="presParOf" srcId="{52ED8FF8-47EE-492F-A75B-6100FE554B3F}" destId="{E5086789-2C29-47EA-B77D-DB94E6B97AD2}" srcOrd="2" destOrd="0" presId="urn:microsoft.com/office/officeart/2018/2/layout/IconVerticalSolidList"/>
    <dgm:cxn modelId="{3AED4A5E-196B-46FB-BE0A-8AFDACD0D161}" type="presParOf" srcId="{52ED8FF8-47EE-492F-A75B-6100FE554B3F}" destId="{960D4128-D1C4-4786-A4FB-30B7D6D0825A}" srcOrd="3" destOrd="0" presId="urn:microsoft.com/office/officeart/2018/2/layout/IconVerticalSolidList"/>
    <dgm:cxn modelId="{7AF8FBDA-7B31-427C-B92C-699BC7F9681F}" type="presParOf" srcId="{4AFFE4D7-C925-4715-8A76-973907D11C3A}" destId="{3B000F49-E9C5-40C5-9DE3-485B5EF80563}" srcOrd="3" destOrd="0" presId="urn:microsoft.com/office/officeart/2018/2/layout/IconVerticalSolidList"/>
    <dgm:cxn modelId="{B6877E0E-C532-4D2B-9D7F-C20F409CE8AC}" type="presParOf" srcId="{4AFFE4D7-C925-4715-8A76-973907D11C3A}" destId="{25739660-AC14-4953-90D9-42B14A07FB57}" srcOrd="4" destOrd="0" presId="urn:microsoft.com/office/officeart/2018/2/layout/IconVerticalSolidList"/>
    <dgm:cxn modelId="{D4AA3611-B3D8-40B2-9043-4F99F14D7F11}" type="presParOf" srcId="{25739660-AC14-4953-90D9-42B14A07FB57}" destId="{5F518193-EDE9-4405-8437-251615AE1CB7}" srcOrd="0" destOrd="0" presId="urn:microsoft.com/office/officeart/2018/2/layout/IconVerticalSolidList"/>
    <dgm:cxn modelId="{EBCC142B-A97B-43C5-B115-1A317D5CA548}" type="presParOf" srcId="{25739660-AC14-4953-90D9-42B14A07FB57}" destId="{4DA7C8D3-9CA3-44C9-B164-5CFAE306E441}" srcOrd="1" destOrd="0" presId="urn:microsoft.com/office/officeart/2018/2/layout/IconVerticalSolidList"/>
    <dgm:cxn modelId="{43E257C8-922E-4EF9-AE66-290E908DB7E6}" type="presParOf" srcId="{25739660-AC14-4953-90D9-42B14A07FB57}" destId="{25791EF7-DB6E-4216-8C3C-59A4EE73D98C}" srcOrd="2" destOrd="0" presId="urn:microsoft.com/office/officeart/2018/2/layout/IconVerticalSolidList"/>
    <dgm:cxn modelId="{F6915DFF-E152-4A79-84A6-406152DB708D}" type="presParOf" srcId="{25739660-AC14-4953-90D9-42B14A07FB57}" destId="{234B40F9-6ADB-4148-9D03-EB2AC7819A9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0AF1C2-9959-4EC4-9932-7D3164739A2E}"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103E1DA0-6E4C-4FB4-89B7-24AD99204E05}">
      <dgm:prSet/>
      <dgm:spPr/>
      <dgm:t>
        <a:bodyPr/>
        <a:lstStyle/>
        <a:p>
          <a:r>
            <a:rPr lang="en-US"/>
            <a:t>CPT® Codes for Liver Transplants are based the following:</a:t>
          </a:r>
        </a:p>
      </dgm:t>
    </dgm:pt>
    <dgm:pt modelId="{C9075D68-8233-4859-83F5-F31F5183418F}" type="parTrans" cxnId="{77E3EA74-9037-4E29-A632-BCE05633CE96}">
      <dgm:prSet/>
      <dgm:spPr/>
      <dgm:t>
        <a:bodyPr/>
        <a:lstStyle/>
        <a:p>
          <a:endParaRPr lang="en-US"/>
        </a:p>
      </dgm:t>
    </dgm:pt>
    <dgm:pt modelId="{545AAD2E-D234-49E8-B498-F9EE362C864D}" type="sibTrans" cxnId="{77E3EA74-9037-4E29-A632-BCE05633CE96}">
      <dgm:prSet/>
      <dgm:spPr/>
      <dgm:t>
        <a:bodyPr/>
        <a:lstStyle/>
        <a:p>
          <a:endParaRPr lang="en-US"/>
        </a:p>
      </dgm:t>
    </dgm:pt>
    <dgm:pt modelId="{AAF16C83-44BE-4399-A705-650AF5BF4B4B}">
      <dgm:prSet/>
      <dgm:spPr/>
      <dgm:t>
        <a:bodyPr/>
        <a:lstStyle/>
        <a:p>
          <a:r>
            <a:rPr lang="en-US"/>
            <a:t>Type of donor (i.e., living or cadaver)</a:t>
          </a:r>
        </a:p>
      </dgm:t>
    </dgm:pt>
    <dgm:pt modelId="{72338E9C-C8EE-4262-957A-6CBCF93CBB06}" type="parTrans" cxnId="{60357614-2C8E-4473-899C-5FFE14D503B6}">
      <dgm:prSet/>
      <dgm:spPr/>
      <dgm:t>
        <a:bodyPr/>
        <a:lstStyle/>
        <a:p>
          <a:endParaRPr lang="en-US"/>
        </a:p>
      </dgm:t>
    </dgm:pt>
    <dgm:pt modelId="{35CD653B-3308-4976-8BC6-657165EF6CD0}" type="sibTrans" cxnId="{60357614-2C8E-4473-899C-5FFE14D503B6}">
      <dgm:prSet/>
      <dgm:spPr/>
      <dgm:t>
        <a:bodyPr/>
        <a:lstStyle/>
        <a:p>
          <a:endParaRPr lang="en-US"/>
        </a:p>
      </dgm:t>
    </dgm:pt>
    <dgm:pt modelId="{B49F29FB-1C63-4742-8956-0443D5E93378}">
      <dgm:prSet/>
      <dgm:spPr/>
      <dgm:t>
        <a:bodyPr/>
        <a:lstStyle/>
        <a:p>
          <a:r>
            <a:rPr lang="en-US"/>
            <a:t>Backbench work</a:t>
          </a:r>
        </a:p>
      </dgm:t>
    </dgm:pt>
    <dgm:pt modelId="{5955EE81-0AD9-481F-BB63-19C2733EA40F}" type="parTrans" cxnId="{070C2346-ED95-483A-B901-79ECE18F4F0F}">
      <dgm:prSet/>
      <dgm:spPr/>
      <dgm:t>
        <a:bodyPr/>
        <a:lstStyle/>
        <a:p>
          <a:endParaRPr lang="en-US"/>
        </a:p>
      </dgm:t>
    </dgm:pt>
    <dgm:pt modelId="{DB3247A8-39B3-4A81-866F-398D01D1B1CE}" type="sibTrans" cxnId="{070C2346-ED95-483A-B901-79ECE18F4F0F}">
      <dgm:prSet/>
      <dgm:spPr/>
      <dgm:t>
        <a:bodyPr/>
        <a:lstStyle/>
        <a:p>
          <a:endParaRPr lang="en-US"/>
        </a:p>
      </dgm:t>
    </dgm:pt>
    <dgm:pt modelId="{E5E0C7D4-527E-4B83-B30C-39C9ADDD053A}">
      <dgm:prSet/>
      <dgm:spPr/>
      <dgm:t>
        <a:bodyPr/>
        <a:lstStyle/>
        <a:p>
          <a:r>
            <a:rPr lang="en-US"/>
            <a:t>Type of transplant (i.e., allotransplanation) </a:t>
          </a:r>
          <a:r>
            <a:rPr lang="en-US" b="1"/>
            <a:t>*Autotransplantation does not apply to live transplants</a:t>
          </a:r>
          <a:endParaRPr lang="en-US"/>
        </a:p>
      </dgm:t>
    </dgm:pt>
    <dgm:pt modelId="{5071B0E3-F76E-4402-8E24-BB7BEDBD28A2}" type="parTrans" cxnId="{B36CAE25-0EF0-4BB6-8236-5AFA880082FA}">
      <dgm:prSet/>
      <dgm:spPr/>
      <dgm:t>
        <a:bodyPr/>
        <a:lstStyle/>
        <a:p>
          <a:endParaRPr lang="en-US"/>
        </a:p>
      </dgm:t>
    </dgm:pt>
    <dgm:pt modelId="{B4B54851-11A3-4889-B6E3-B075FE101402}" type="sibTrans" cxnId="{B36CAE25-0EF0-4BB6-8236-5AFA880082FA}">
      <dgm:prSet/>
      <dgm:spPr/>
      <dgm:t>
        <a:bodyPr/>
        <a:lstStyle/>
        <a:p>
          <a:endParaRPr lang="en-US"/>
        </a:p>
      </dgm:t>
    </dgm:pt>
    <dgm:pt modelId="{ED1FF7D8-26FA-476F-AA66-2132615F5361}" type="pres">
      <dgm:prSet presAssocID="{700AF1C2-9959-4EC4-9932-7D3164739A2E}" presName="outerComposite" presStyleCnt="0">
        <dgm:presLayoutVars>
          <dgm:chMax val="5"/>
          <dgm:dir/>
          <dgm:resizeHandles val="exact"/>
        </dgm:presLayoutVars>
      </dgm:prSet>
      <dgm:spPr/>
    </dgm:pt>
    <dgm:pt modelId="{3037A418-AB4C-40BD-BBBC-B6323749F087}" type="pres">
      <dgm:prSet presAssocID="{700AF1C2-9959-4EC4-9932-7D3164739A2E}" presName="dummyMaxCanvas" presStyleCnt="0">
        <dgm:presLayoutVars/>
      </dgm:prSet>
      <dgm:spPr/>
    </dgm:pt>
    <dgm:pt modelId="{8F166667-E5AA-40C7-9006-913C41D209C9}" type="pres">
      <dgm:prSet presAssocID="{700AF1C2-9959-4EC4-9932-7D3164739A2E}" presName="OneNode_1" presStyleLbl="node1" presStyleIdx="0" presStyleCnt="1">
        <dgm:presLayoutVars>
          <dgm:bulletEnabled val="1"/>
        </dgm:presLayoutVars>
      </dgm:prSet>
      <dgm:spPr/>
    </dgm:pt>
  </dgm:ptLst>
  <dgm:cxnLst>
    <dgm:cxn modelId="{60357614-2C8E-4473-899C-5FFE14D503B6}" srcId="{103E1DA0-6E4C-4FB4-89B7-24AD99204E05}" destId="{AAF16C83-44BE-4399-A705-650AF5BF4B4B}" srcOrd="0" destOrd="0" parTransId="{72338E9C-C8EE-4262-957A-6CBCF93CBB06}" sibTransId="{35CD653B-3308-4976-8BC6-657165EF6CD0}"/>
    <dgm:cxn modelId="{B36CAE25-0EF0-4BB6-8236-5AFA880082FA}" srcId="{103E1DA0-6E4C-4FB4-89B7-24AD99204E05}" destId="{E5E0C7D4-527E-4B83-B30C-39C9ADDD053A}" srcOrd="2" destOrd="0" parTransId="{5071B0E3-F76E-4402-8E24-BB7BEDBD28A2}" sibTransId="{B4B54851-11A3-4889-B6E3-B075FE101402}"/>
    <dgm:cxn modelId="{97D25D37-27BB-48E5-9BBF-598B7B0C3EF9}" type="presOf" srcId="{700AF1C2-9959-4EC4-9932-7D3164739A2E}" destId="{ED1FF7D8-26FA-476F-AA66-2132615F5361}" srcOrd="0" destOrd="0" presId="urn:microsoft.com/office/officeart/2005/8/layout/vProcess5"/>
    <dgm:cxn modelId="{B2CDB65E-389E-472B-8A2E-561A5F353343}" type="presOf" srcId="{B49F29FB-1C63-4742-8956-0443D5E93378}" destId="{8F166667-E5AA-40C7-9006-913C41D209C9}" srcOrd="0" destOrd="2" presId="urn:microsoft.com/office/officeart/2005/8/layout/vProcess5"/>
    <dgm:cxn modelId="{3FA40F63-725A-4849-B488-3B7003C1248C}" type="presOf" srcId="{103E1DA0-6E4C-4FB4-89B7-24AD99204E05}" destId="{8F166667-E5AA-40C7-9006-913C41D209C9}" srcOrd="0" destOrd="0" presId="urn:microsoft.com/office/officeart/2005/8/layout/vProcess5"/>
    <dgm:cxn modelId="{070C2346-ED95-483A-B901-79ECE18F4F0F}" srcId="{103E1DA0-6E4C-4FB4-89B7-24AD99204E05}" destId="{B49F29FB-1C63-4742-8956-0443D5E93378}" srcOrd="1" destOrd="0" parTransId="{5955EE81-0AD9-481F-BB63-19C2733EA40F}" sibTransId="{DB3247A8-39B3-4A81-866F-398D01D1B1CE}"/>
    <dgm:cxn modelId="{176D8D66-59EE-4AA1-9F2F-3876F542A672}" type="presOf" srcId="{E5E0C7D4-527E-4B83-B30C-39C9ADDD053A}" destId="{8F166667-E5AA-40C7-9006-913C41D209C9}" srcOrd="0" destOrd="3" presId="urn:microsoft.com/office/officeart/2005/8/layout/vProcess5"/>
    <dgm:cxn modelId="{77E3EA74-9037-4E29-A632-BCE05633CE96}" srcId="{700AF1C2-9959-4EC4-9932-7D3164739A2E}" destId="{103E1DA0-6E4C-4FB4-89B7-24AD99204E05}" srcOrd="0" destOrd="0" parTransId="{C9075D68-8233-4859-83F5-F31F5183418F}" sibTransId="{545AAD2E-D234-49E8-B498-F9EE362C864D}"/>
    <dgm:cxn modelId="{5AF8A1D4-C6BC-4C59-ACD8-E53747245B30}" type="presOf" srcId="{AAF16C83-44BE-4399-A705-650AF5BF4B4B}" destId="{8F166667-E5AA-40C7-9006-913C41D209C9}" srcOrd="0" destOrd="1" presId="urn:microsoft.com/office/officeart/2005/8/layout/vProcess5"/>
    <dgm:cxn modelId="{7DAE60E5-F3C2-42E2-8F1C-67EAE086BAD4}" type="presParOf" srcId="{ED1FF7D8-26FA-476F-AA66-2132615F5361}" destId="{3037A418-AB4C-40BD-BBBC-B6323749F087}" srcOrd="0" destOrd="0" presId="urn:microsoft.com/office/officeart/2005/8/layout/vProcess5"/>
    <dgm:cxn modelId="{78F70499-BACC-4D8B-A559-9980F0226E11}" type="presParOf" srcId="{ED1FF7D8-26FA-476F-AA66-2132615F5361}" destId="{8F166667-E5AA-40C7-9006-913C41D209C9}"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633ADA-3B76-461C-8892-3A725F91CF11}" type="doc">
      <dgm:prSet loTypeId="urn:microsoft.com/office/officeart/2005/8/layout/vList5" loCatId="list" qsTypeId="urn:microsoft.com/office/officeart/2005/8/quickstyle/simple1" qsCatId="simple" csTypeId="urn:microsoft.com/office/officeart/2005/8/colors/accent2_2" csCatId="accent2"/>
      <dgm:spPr/>
      <dgm:t>
        <a:bodyPr/>
        <a:lstStyle/>
        <a:p>
          <a:endParaRPr lang="en-US"/>
        </a:p>
      </dgm:t>
    </dgm:pt>
    <dgm:pt modelId="{10748BE3-C8BE-48C0-9D94-E7BECA4ED6D8}">
      <dgm:prSet/>
      <dgm:spPr/>
      <dgm:t>
        <a:bodyPr/>
        <a:lstStyle/>
        <a:p>
          <a:r>
            <a:rPr lang="en-US" b="1"/>
            <a:t>Allotransplantation: </a:t>
          </a:r>
          <a:r>
            <a:rPr lang="en-US"/>
            <a:t>an organ or tissue is transferred between genetically different individuals of the same species (AAPC)</a:t>
          </a:r>
        </a:p>
      </dgm:t>
    </dgm:pt>
    <dgm:pt modelId="{092E977E-473F-4FC3-B4ED-D40F2C0566E0}" type="parTrans" cxnId="{1FCE49AB-A3B7-45E3-8041-F70E6953067F}">
      <dgm:prSet/>
      <dgm:spPr/>
      <dgm:t>
        <a:bodyPr/>
        <a:lstStyle/>
        <a:p>
          <a:endParaRPr lang="en-US"/>
        </a:p>
      </dgm:t>
    </dgm:pt>
    <dgm:pt modelId="{D908CBBB-0B32-49C8-9918-5CECDB23F219}" type="sibTrans" cxnId="{1FCE49AB-A3B7-45E3-8041-F70E6953067F}">
      <dgm:prSet/>
      <dgm:spPr/>
      <dgm:t>
        <a:bodyPr/>
        <a:lstStyle/>
        <a:p>
          <a:endParaRPr lang="en-US"/>
        </a:p>
      </dgm:t>
    </dgm:pt>
    <dgm:pt modelId="{28C5CB1E-A610-4802-AEB5-35497250E5A8}">
      <dgm:prSet/>
      <dgm:spPr/>
      <dgm:t>
        <a:bodyPr/>
        <a:lstStyle/>
        <a:p>
          <a:r>
            <a:rPr lang="en-US"/>
            <a:t>Usually involves three distinct components:</a:t>
          </a:r>
        </a:p>
      </dgm:t>
    </dgm:pt>
    <dgm:pt modelId="{39AF25B5-1427-4AAA-A0A3-A22A5E3A8E19}" type="parTrans" cxnId="{32281FE5-90FC-49DF-869F-7C0D3E193E51}">
      <dgm:prSet/>
      <dgm:spPr/>
      <dgm:t>
        <a:bodyPr/>
        <a:lstStyle/>
        <a:p>
          <a:endParaRPr lang="en-US"/>
        </a:p>
      </dgm:t>
    </dgm:pt>
    <dgm:pt modelId="{3D42378D-4040-463B-A082-65C9FBE0CBD3}" type="sibTrans" cxnId="{32281FE5-90FC-49DF-869F-7C0D3E193E51}">
      <dgm:prSet/>
      <dgm:spPr/>
      <dgm:t>
        <a:bodyPr/>
        <a:lstStyle/>
        <a:p>
          <a:endParaRPr lang="en-US"/>
        </a:p>
      </dgm:t>
    </dgm:pt>
    <dgm:pt modelId="{FA322F99-0738-4C6D-B480-EE9078A25B01}">
      <dgm:prSet/>
      <dgm:spPr/>
      <dgm:t>
        <a:bodyPr/>
        <a:lstStyle/>
        <a:p>
          <a:r>
            <a:rPr lang="en-US"/>
            <a:t>Hepatectomy</a:t>
          </a:r>
        </a:p>
      </dgm:t>
    </dgm:pt>
    <dgm:pt modelId="{9D184B14-25BE-485B-96FF-DDF417DF710B}" type="parTrans" cxnId="{99CDD0A6-0EB8-4AF9-A2BB-0F9C85DE615F}">
      <dgm:prSet/>
      <dgm:spPr/>
      <dgm:t>
        <a:bodyPr/>
        <a:lstStyle/>
        <a:p>
          <a:endParaRPr lang="en-US"/>
        </a:p>
      </dgm:t>
    </dgm:pt>
    <dgm:pt modelId="{0FEB455A-E917-4D69-9CEA-2F4F7922BF0D}" type="sibTrans" cxnId="{99CDD0A6-0EB8-4AF9-A2BB-0F9C85DE615F}">
      <dgm:prSet/>
      <dgm:spPr/>
      <dgm:t>
        <a:bodyPr/>
        <a:lstStyle/>
        <a:p>
          <a:endParaRPr lang="en-US"/>
        </a:p>
      </dgm:t>
    </dgm:pt>
    <dgm:pt modelId="{2040100A-9918-4630-B325-4D237CF0B2DF}">
      <dgm:prSet/>
      <dgm:spPr/>
      <dgm:t>
        <a:bodyPr/>
        <a:lstStyle/>
        <a:p>
          <a:r>
            <a:rPr lang="en-US"/>
            <a:t>Backbench work</a:t>
          </a:r>
        </a:p>
      </dgm:t>
    </dgm:pt>
    <dgm:pt modelId="{2A55B71D-EE8D-41B4-B629-CF572DF7C0D6}" type="parTrans" cxnId="{93F550EA-2548-4CB6-ADE1-CB7BEB96DDC1}">
      <dgm:prSet/>
      <dgm:spPr/>
      <dgm:t>
        <a:bodyPr/>
        <a:lstStyle/>
        <a:p>
          <a:endParaRPr lang="en-US"/>
        </a:p>
      </dgm:t>
    </dgm:pt>
    <dgm:pt modelId="{986BBC9A-0A79-4089-99EE-9F851450442F}" type="sibTrans" cxnId="{93F550EA-2548-4CB6-ADE1-CB7BEB96DDC1}">
      <dgm:prSet/>
      <dgm:spPr/>
      <dgm:t>
        <a:bodyPr/>
        <a:lstStyle/>
        <a:p>
          <a:endParaRPr lang="en-US"/>
        </a:p>
      </dgm:t>
    </dgm:pt>
    <dgm:pt modelId="{0D20128A-51C9-4BC0-9113-D793464C3413}">
      <dgm:prSet/>
      <dgm:spPr/>
      <dgm:t>
        <a:bodyPr/>
        <a:lstStyle/>
        <a:p>
          <a:r>
            <a:rPr lang="en-US"/>
            <a:t>Recipient allotransplanation</a:t>
          </a:r>
        </a:p>
      </dgm:t>
    </dgm:pt>
    <dgm:pt modelId="{452CBC5E-18F0-4B19-BD2D-1955686D579F}" type="parTrans" cxnId="{FBAB73FA-97D8-4924-A360-0F33B4A1DF1E}">
      <dgm:prSet/>
      <dgm:spPr/>
      <dgm:t>
        <a:bodyPr/>
        <a:lstStyle/>
        <a:p>
          <a:endParaRPr lang="en-US"/>
        </a:p>
      </dgm:t>
    </dgm:pt>
    <dgm:pt modelId="{B940D90F-10AC-446D-BB09-6C9A8F8E2429}" type="sibTrans" cxnId="{FBAB73FA-97D8-4924-A360-0F33B4A1DF1E}">
      <dgm:prSet/>
      <dgm:spPr/>
      <dgm:t>
        <a:bodyPr/>
        <a:lstStyle/>
        <a:p>
          <a:endParaRPr lang="en-US"/>
        </a:p>
      </dgm:t>
    </dgm:pt>
    <dgm:pt modelId="{3826F389-A9D1-4FB2-B382-D37C8E3E88FA}" type="pres">
      <dgm:prSet presAssocID="{2B633ADA-3B76-461C-8892-3A725F91CF11}" presName="Name0" presStyleCnt="0">
        <dgm:presLayoutVars>
          <dgm:dir/>
          <dgm:animLvl val="lvl"/>
          <dgm:resizeHandles val="exact"/>
        </dgm:presLayoutVars>
      </dgm:prSet>
      <dgm:spPr/>
    </dgm:pt>
    <dgm:pt modelId="{AC2BB260-8E5E-42EB-ACC2-C03CD4922920}" type="pres">
      <dgm:prSet presAssocID="{10748BE3-C8BE-48C0-9D94-E7BECA4ED6D8}" presName="linNode" presStyleCnt="0"/>
      <dgm:spPr/>
    </dgm:pt>
    <dgm:pt modelId="{96F1AB92-03DE-424F-B442-88069BB0A30C}" type="pres">
      <dgm:prSet presAssocID="{10748BE3-C8BE-48C0-9D94-E7BECA4ED6D8}" presName="parentText" presStyleLbl="node1" presStyleIdx="0" presStyleCnt="1">
        <dgm:presLayoutVars>
          <dgm:chMax val="1"/>
          <dgm:bulletEnabled val="1"/>
        </dgm:presLayoutVars>
      </dgm:prSet>
      <dgm:spPr/>
    </dgm:pt>
    <dgm:pt modelId="{9EC3F06B-1DAD-4E3F-8BB4-ACEEDCC89434}" type="pres">
      <dgm:prSet presAssocID="{10748BE3-C8BE-48C0-9D94-E7BECA4ED6D8}" presName="descendantText" presStyleLbl="alignAccFollowNode1" presStyleIdx="0" presStyleCnt="1">
        <dgm:presLayoutVars>
          <dgm:bulletEnabled val="1"/>
        </dgm:presLayoutVars>
      </dgm:prSet>
      <dgm:spPr/>
    </dgm:pt>
  </dgm:ptLst>
  <dgm:cxnLst>
    <dgm:cxn modelId="{7FFE520B-50D1-4595-BB83-111D2BBD64AB}" type="presOf" srcId="{10748BE3-C8BE-48C0-9D94-E7BECA4ED6D8}" destId="{96F1AB92-03DE-424F-B442-88069BB0A30C}" srcOrd="0" destOrd="0" presId="urn:microsoft.com/office/officeart/2005/8/layout/vList5"/>
    <dgm:cxn modelId="{9B61B01A-568D-4BE9-9EF5-076E80BBF38B}" type="presOf" srcId="{0D20128A-51C9-4BC0-9113-D793464C3413}" destId="{9EC3F06B-1DAD-4E3F-8BB4-ACEEDCC89434}" srcOrd="0" destOrd="3" presId="urn:microsoft.com/office/officeart/2005/8/layout/vList5"/>
    <dgm:cxn modelId="{21551448-A6E4-475B-AEF2-6D6C436ADA92}" type="presOf" srcId="{FA322F99-0738-4C6D-B480-EE9078A25B01}" destId="{9EC3F06B-1DAD-4E3F-8BB4-ACEEDCC89434}" srcOrd="0" destOrd="1" presId="urn:microsoft.com/office/officeart/2005/8/layout/vList5"/>
    <dgm:cxn modelId="{EDB6B486-BE8A-4C33-9AEA-FFDB49D5D6E6}" type="presOf" srcId="{28C5CB1E-A610-4802-AEB5-35497250E5A8}" destId="{9EC3F06B-1DAD-4E3F-8BB4-ACEEDCC89434}" srcOrd="0" destOrd="0" presId="urn:microsoft.com/office/officeart/2005/8/layout/vList5"/>
    <dgm:cxn modelId="{B9C3F491-4EAC-44FD-817D-34840F4C7752}" type="presOf" srcId="{2B633ADA-3B76-461C-8892-3A725F91CF11}" destId="{3826F389-A9D1-4FB2-B382-D37C8E3E88FA}" srcOrd="0" destOrd="0" presId="urn:microsoft.com/office/officeart/2005/8/layout/vList5"/>
    <dgm:cxn modelId="{99CDD0A6-0EB8-4AF9-A2BB-0F9C85DE615F}" srcId="{28C5CB1E-A610-4802-AEB5-35497250E5A8}" destId="{FA322F99-0738-4C6D-B480-EE9078A25B01}" srcOrd="0" destOrd="0" parTransId="{9D184B14-25BE-485B-96FF-DDF417DF710B}" sibTransId="{0FEB455A-E917-4D69-9CEA-2F4F7922BF0D}"/>
    <dgm:cxn modelId="{1FCE49AB-A3B7-45E3-8041-F70E6953067F}" srcId="{2B633ADA-3B76-461C-8892-3A725F91CF11}" destId="{10748BE3-C8BE-48C0-9D94-E7BECA4ED6D8}" srcOrd="0" destOrd="0" parTransId="{092E977E-473F-4FC3-B4ED-D40F2C0566E0}" sibTransId="{D908CBBB-0B32-49C8-9918-5CECDB23F219}"/>
    <dgm:cxn modelId="{6EA4C6DE-03A5-4224-8937-36659F7C040B}" type="presOf" srcId="{2040100A-9918-4630-B325-4D237CF0B2DF}" destId="{9EC3F06B-1DAD-4E3F-8BB4-ACEEDCC89434}" srcOrd="0" destOrd="2" presId="urn:microsoft.com/office/officeart/2005/8/layout/vList5"/>
    <dgm:cxn modelId="{32281FE5-90FC-49DF-869F-7C0D3E193E51}" srcId="{10748BE3-C8BE-48C0-9D94-E7BECA4ED6D8}" destId="{28C5CB1E-A610-4802-AEB5-35497250E5A8}" srcOrd="0" destOrd="0" parTransId="{39AF25B5-1427-4AAA-A0A3-A22A5E3A8E19}" sibTransId="{3D42378D-4040-463B-A082-65C9FBE0CBD3}"/>
    <dgm:cxn modelId="{93F550EA-2548-4CB6-ADE1-CB7BEB96DDC1}" srcId="{28C5CB1E-A610-4802-AEB5-35497250E5A8}" destId="{2040100A-9918-4630-B325-4D237CF0B2DF}" srcOrd="1" destOrd="0" parTransId="{2A55B71D-EE8D-41B4-B629-CF572DF7C0D6}" sibTransId="{986BBC9A-0A79-4089-99EE-9F851450442F}"/>
    <dgm:cxn modelId="{FBAB73FA-97D8-4924-A360-0F33B4A1DF1E}" srcId="{28C5CB1E-A610-4802-AEB5-35497250E5A8}" destId="{0D20128A-51C9-4BC0-9113-D793464C3413}" srcOrd="2" destOrd="0" parTransId="{452CBC5E-18F0-4B19-BD2D-1955686D579F}" sibTransId="{B940D90F-10AC-446D-BB09-6C9A8F8E2429}"/>
    <dgm:cxn modelId="{632A2AF1-3417-4872-A4AF-565802271FB1}" type="presParOf" srcId="{3826F389-A9D1-4FB2-B382-D37C8E3E88FA}" destId="{AC2BB260-8E5E-42EB-ACC2-C03CD4922920}" srcOrd="0" destOrd="0" presId="urn:microsoft.com/office/officeart/2005/8/layout/vList5"/>
    <dgm:cxn modelId="{D84BE19A-492A-4948-A0B4-40C8ADACA6AC}" type="presParOf" srcId="{AC2BB260-8E5E-42EB-ACC2-C03CD4922920}" destId="{96F1AB92-03DE-424F-B442-88069BB0A30C}" srcOrd="0" destOrd="0" presId="urn:microsoft.com/office/officeart/2005/8/layout/vList5"/>
    <dgm:cxn modelId="{23EAC748-BA8F-441B-BD70-4E02DA6CC3B5}" type="presParOf" srcId="{AC2BB260-8E5E-42EB-ACC2-C03CD4922920}" destId="{9EC3F06B-1DAD-4E3F-8BB4-ACEEDCC8943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EF6FCA-BB6C-4759-8F70-EF4639D779DF}"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C87EA63A-5DC0-40D7-A243-75780F6ADC66}">
      <dgm:prSet/>
      <dgm:spPr/>
      <dgm:t>
        <a:bodyPr/>
        <a:lstStyle/>
        <a:p>
          <a:r>
            <a:rPr lang="en-US"/>
            <a:t>Backbench Work</a:t>
          </a:r>
        </a:p>
      </dgm:t>
    </dgm:pt>
    <dgm:pt modelId="{34D397BF-CABC-47C1-9275-B949AA36EC16}" type="parTrans" cxnId="{058B8AA3-436F-4876-828B-C674FF326597}">
      <dgm:prSet/>
      <dgm:spPr/>
      <dgm:t>
        <a:bodyPr/>
        <a:lstStyle/>
        <a:p>
          <a:endParaRPr lang="en-US"/>
        </a:p>
      </dgm:t>
    </dgm:pt>
    <dgm:pt modelId="{8913D771-421E-4F87-BAEC-952CA4B32F11}" type="sibTrans" cxnId="{058B8AA3-436F-4876-828B-C674FF326597}">
      <dgm:prSet/>
      <dgm:spPr/>
      <dgm:t>
        <a:bodyPr/>
        <a:lstStyle/>
        <a:p>
          <a:endParaRPr lang="en-US"/>
        </a:p>
      </dgm:t>
    </dgm:pt>
    <dgm:pt modelId="{988BD246-0065-44DA-AACF-CA2613A47809}">
      <dgm:prSet/>
      <dgm:spPr/>
      <dgm:t>
        <a:bodyPr/>
        <a:lstStyle/>
        <a:p>
          <a:r>
            <a:rPr lang="en-US" dirty="0"/>
            <a:t>Standard preparation of the whole liver graft </a:t>
          </a:r>
          <a:r>
            <a:rPr lang="en-US" b="1" u="sng" dirty="0"/>
            <a:t>prior</a:t>
          </a:r>
          <a:r>
            <a:rPr lang="en-US" dirty="0"/>
            <a:t> to transplantation includes </a:t>
          </a:r>
          <a:r>
            <a:rPr lang="en-US" b="1" u="sng" dirty="0"/>
            <a:t>one</a:t>
          </a:r>
          <a:r>
            <a:rPr lang="en-US" dirty="0"/>
            <a:t> of the following:</a:t>
          </a:r>
        </a:p>
      </dgm:t>
    </dgm:pt>
    <dgm:pt modelId="{0ACB0A02-6C9B-47BB-9125-47F7132F90D5}" type="parTrans" cxnId="{E2F1275D-AD94-433D-B002-2842E9F6F084}">
      <dgm:prSet/>
      <dgm:spPr/>
      <dgm:t>
        <a:bodyPr/>
        <a:lstStyle/>
        <a:p>
          <a:endParaRPr lang="en-US"/>
        </a:p>
      </dgm:t>
    </dgm:pt>
    <dgm:pt modelId="{56522668-2942-4292-A3E9-59A5BB71C362}" type="sibTrans" cxnId="{E2F1275D-AD94-433D-B002-2842E9F6F084}">
      <dgm:prSet/>
      <dgm:spPr/>
      <dgm:t>
        <a:bodyPr/>
        <a:lstStyle/>
        <a:p>
          <a:endParaRPr lang="en-US"/>
        </a:p>
      </dgm:t>
    </dgm:pt>
    <dgm:pt modelId="{51A369C3-E316-43CE-9C89-99597A36547B}">
      <dgm:prSet/>
      <dgm:spPr/>
      <dgm:t>
        <a:bodyPr/>
        <a:lstStyle/>
        <a:p>
          <a:r>
            <a:rPr lang="en-US" dirty="0"/>
            <a:t>Preparation of the whole liver graft (including cholecystectomy, if necessary, dissection/removal of surrounding soft tissues to prepare the vena cava, portal vein, hepatic artery and common bile duct for implantation)</a:t>
          </a:r>
        </a:p>
      </dgm:t>
    </dgm:pt>
    <dgm:pt modelId="{30286F21-A864-4F34-BA89-D5F19E227D73}" type="parTrans" cxnId="{01813AD2-E4DF-4C89-A20F-6E5C0250B2A2}">
      <dgm:prSet/>
      <dgm:spPr/>
      <dgm:t>
        <a:bodyPr/>
        <a:lstStyle/>
        <a:p>
          <a:endParaRPr lang="en-US"/>
        </a:p>
      </dgm:t>
    </dgm:pt>
    <dgm:pt modelId="{F58D17F9-650A-491B-B4D4-646CEF4AC0AB}" type="sibTrans" cxnId="{01813AD2-E4DF-4C89-A20F-6E5C0250B2A2}">
      <dgm:prSet/>
      <dgm:spPr/>
      <dgm:t>
        <a:bodyPr/>
        <a:lstStyle/>
        <a:p>
          <a:endParaRPr lang="en-US"/>
        </a:p>
      </dgm:t>
    </dgm:pt>
    <dgm:pt modelId="{324F88BD-2477-4BA8-8164-2F2F1BEDAA68}">
      <dgm:prSet/>
      <dgm:spPr/>
      <dgm:t>
        <a:bodyPr/>
        <a:lstStyle/>
        <a:p>
          <a:pPr>
            <a:buFont typeface="Arial" panose="020B0604020202020204" pitchFamily="34" charset="0"/>
            <a:buChar char="•"/>
          </a:pPr>
          <a:endParaRPr lang="en-US" dirty="0"/>
        </a:p>
      </dgm:t>
    </dgm:pt>
    <dgm:pt modelId="{4703F5C1-6216-4CC9-80A2-C303CBE35095}" type="parTrans" cxnId="{A1BAE646-3245-4222-B562-5BE6E4155275}">
      <dgm:prSet/>
      <dgm:spPr/>
      <dgm:t>
        <a:bodyPr/>
        <a:lstStyle/>
        <a:p>
          <a:endParaRPr lang="en-US"/>
        </a:p>
      </dgm:t>
    </dgm:pt>
    <dgm:pt modelId="{34794F15-4218-4F2D-9ABD-8D379B63B6B3}" type="sibTrans" cxnId="{A1BAE646-3245-4222-B562-5BE6E4155275}">
      <dgm:prSet/>
      <dgm:spPr/>
      <dgm:t>
        <a:bodyPr/>
        <a:lstStyle/>
        <a:p>
          <a:endParaRPr lang="en-US"/>
        </a:p>
      </dgm:t>
    </dgm:pt>
    <dgm:pt modelId="{A10E4170-FB4A-4D16-BD89-93BBA19442A7}">
      <dgm:prSet/>
      <dgm:spPr/>
      <dgm:t>
        <a:bodyPr/>
        <a:lstStyle/>
        <a:p>
          <a:r>
            <a:rPr lang="en-US" dirty="0"/>
            <a:t>Preparation as described for whole liver graft, </a:t>
          </a:r>
          <a:r>
            <a:rPr lang="en-US" b="1" u="sng" dirty="0"/>
            <a:t>plus</a:t>
          </a:r>
          <a:r>
            <a:rPr lang="en-US" b="0" u="none" dirty="0"/>
            <a:t> trisegment split into two partial grafts</a:t>
          </a:r>
          <a:endParaRPr lang="en-US" dirty="0"/>
        </a:p>
      </dgm:t>
    </dgm:pt>
    <dgm:pt modelId="{12D77AD1-1E3A-46F3-881C-561519B825C4}" type="parTrans" cxnId="{AC9F77A6-4103-4664-8F9E-C41F2BE9CD01}">
      <dgm:prSet/>
      <dgm:spPr/>
      <dgm:t>
        <a:bodyPr/>
        <a:lstStyle/>
        <a:p>
          <a:endParaRPr lang="en-US"/>
        </a:p>
      </dgm:t>
    </dgm:pt>
    <dgm:pt modelId="{02E311CF-703F-4D25-8238-1EBC7D8D5BBC}" type="sibTrans" cxnId="{AC9F77A6-4103-4664-8F9E-C41F2BE9CD01}">
      <dgm:prSet/>
      <dgm:spPr/>
      <dgm:t>
        <a:bodyPr/>
        <a:lstStyle/>
        <a:p>
          <a:endParaRPr lang="en-US"/>
        </a:p>
      </dgm:t>
    </dgm:pt>
    <dgm:pt modelId="{C132F85D-F7A2-4F35-ADCF-7E4B04966126}">
      <dgm:prSet/>
      <dgm:spPr/>
      <dgm:t>
        <a:bodyPr/>
        <a:lstStyle/>
        <a:p>
          <a:r>
            <a:rPr lang="en-US" dirty="0"/>
            <a:t>Preparation as described for whole liver graft, </a:t>
          </a:r>
          <a:r>
            <a:rPr lang="en-US" b="1" u="sng" dirty="0"/>
            <a:t>plus</a:t>
          </a:r>
          <a:r>
            <a:rPr lang="en-US" b="0" u="none" dirty="0"/>
            <a:t> lobe split into two partial grafts</a:t>
          </a:r>
          <a:endParaRPr lang="en-US" dirty="0"/>
        </a:p>
      </dgm:t>
    </dgm:pt>
    <dgm:pt modelId="{3D37259B-1537-4645-993F-D6A831EC4931}" type="parTrans" cxnId="{2E10524D-B663-43D2-975A-74769294E477}">
      <dgm:prSet/>
      <dgm:spPr/>
      <dgm:t>
        <a:bodyPr/>
        <a:lstStyle/>
        <a:p>
          <a:endParaRPr lang="en-US"/>
        </a:p>
      </dgm:t>
    </dgm:pt>
    <dgm:pt modelId="{515CAD0A-2C7E-4E8B-9E81-6B15E7B4BE65}" type="sibTrans" cxnId="{2E10524D-B663-43D2-975A-74769294E477}">
      <dgm:prSet/>
      <dgm:spPr/>
      <dgm:t>
        <a:bodyPr/>
        <a:lstStyle/>
        <a:p>
          <a:endParaRPr lang="en-US"/>
        </a:p>
      </dgm:t>
    </dgm:pt>
    <dgm:pt modelId="{95F21C24-CC26-4DD5-B405-C44176308AA1}" type="pres">
      <dgm:prSet presAssocID="{1EEF6FCA-BB6C-4759-8F70-EF4639D779DF}" presName="Name0" presStyleCnt="0">
        <dgm:presLayoutVars>
          <dgm:dir/>
          <dgm:animLvl val="lvl"/>
          <dgm:resizeHandles val="exact"/>
        </dgm:presLayoutVars>
      </dgm:prSet>
      <dgm:spPr/>
    </dgm:pt>
    <dgm:pt modelId="{F319FA11-5224-4265-AD8D-C1ED2630FA1D}" type="pres">
      <dgm:prSet presAssocID="{C87EA63A-5DC0-40D7-A243-75780F6ADC66}" presName="boxAndChildren" presStyleCnt="0"/>
      <dgm:spPr/>
    </dgm:pt>
    <dgm:pt modelId="{AD15C937-34CE-4528-B76A-C10BA8350FBF}" type="pres">
      <dgm:prSet presAssocID="{C87EA63A-5DC0-40D7-A243-75780F6ADC66}" presName="parentTextBox" presStyleLbl="node1" presStyleIdx="0" presStyleCnt="1"/>
      <dgm:spPr/>
    </dgm:pt>
    <dgm:pt modelId="{B0EDB7D0-EBA5-4DFD-96F5-55EEAD00A42A}" type="pres">
      <dgm:prSet presAssocID="{C87EA63A-5DC0-40D7-A243-75780F6ADC66}" presName="entireBox" presStyleLbl="node1" presStyleIdx="0" presStyleCnt="1"/>
      <dgm:spPr/>
    </dgm:pt>
    <dgm:pt modelId="{53FFF501-3D04-4B20-9C71-C16F9AA51BCB}" type="pres">
      <dgm:prSet presAssocID="{C87EA63A-5DC0-40D7-A243-75780F6ADC66}" presName="descendantBox" presStyleCnt="0"/>
      <dgm:spPr/>
    </dgm:pt>
    <dgm:pt modelId="{C9DE8103-310B-42F1-8B59-C469552FCC78}" type="pres">
      <dgm:prSet presAssocID="{988BD246-0065-44DA-AACF-CA2613A47809}" presName="childTextBox" presStyleLbl="fgAccFollowNode1" presStyleIdx="0" presStyleCnt="2">
        <dgm:presLayoutVars>
          <dgm:bulletEnabled val="1"/>
        </dgm:presLayoutVars>
      </dgm:prSet>
      <dgm:spPr/>
    </dgm:pt>
    <dgm:pt modelId="{49ED6110-21A3-4F61-8D6B-2959488F12FE}" type="pres">
      <dgm:prSet presAssocID="{324F88BD-2477-4BA8-8164-2F2F1BEDAA68}" presName="childTextBox" presStyleLbl="fgAccFollowNode1" presStyleIdx="1" presStyleCnt="2" custFlipHor="1" custScaleX="2991">
        <dgm:presLayoutVars>
          <dgm:bulletEnabled val="1"/>
        </dgm:presLayoutVars>
      </dgm:prSet>
      <dgm:spPr/>
    </dgm:pt>
  </dgm:ptLst>
  <dgm:cxnLst>
    <dgm:cxn modelId="{BF928E0B-8D6B-4616-B4F8-FEB19D19B0F1}" type="presOf" srcId="{C87EA63A-5DC0-40D7-A243-75780F6ADC66}" destId="{AD15C937-34CE-4528-B76A-C10BA8350FBF}" srcOrd="0" destOrd="0" presId="urn:microsoft.com/office/officeart/2005/8/layout/process4"/>
    <dgm:cxn modelId="{4A91C20C-E509-42A2-B703-9B0B64BCC3F6}" type="presOf" srcId="{324F88BD-2477-4BA8-8164-2F2F1BEDAA68}" destId="{49ED6110-21A3-4F61-8D6B-2959488F12FE}" srcOrd="0" destOrd="0" presId="urn:microsoft.com/office/officeart/2005/8/layout/process4"/>
    <dgm:cxn modelId="{A6E87730-5ADF-4C79-AA01-455400BDB1FE}" type="presOf" srcId="{C87EA63A-5DC0-40D7-A243-75780F6ADC66}" destId="{B0EDB7D0-EBA5-4DFD-96F5-55EEAD00A42A}" srcOrd="1" destOrd="0" presId="urn:microsoft.com/office/officeart/2005/8/layout/process4"/>
    <dgm:cxn modelId="{E2F1275D-AD94-433D-B002-2842E9F6F084}" srcId="{C87EA63A-5DC0-40D7-A243-75780F6ADC66}" destId="{988BD246-0065-44DA-AACF-CA2613A47809}" srcOrd="0" destOrd="0" parTransId="{0ACB0A02-6C9B-47BB-9125-47F7132F90D5}" sibTransId="{56522668-2942-4292-A3E9-59A5BB71C362}"/>
    <dgm:cxn modelId="{A1BAE646-3245-4222-B562-5BE6E4155275}" srcId="{C87EA63A-5DC0-40D7-A243-75780F6ADC66}" destId="{324F88BD-2477-4BA8-8164-2F2F1BEDAA68}" srcOrd="1" destOrd="0" parTransId="{4703F5C1-6216-4CC9-80A2-C303CBE35095}" sibTransId="{34794F15-4218-4F2D-9ABD-8D379B63B6B3}"/>
    <dgm:cxn modelId="{90163E4B-3A5B-4D39-8C7A-7D19AC77A544}" type="presOf" srcId="{C132F85D-F7A2-4F35-ADCF-7E4B04966126}" destId="{C9DE8103-310B-42F1-8B59-C469552FCC78}" srcOrd="0" destOrd="3" presId="urn:microsoft.com/office/officeart/2005/8/layout/process4"/>
    <dgm:cxn modelId="{2E10524D-B663-43D2-975A-74769294E477}" srcId="{988BD246-0065-44DA-AACF-CA2613A47809}" destId="{C132F85D-F7A2-4F35-ADCF-7E4B04966126}" srcOrd="2" destOrd="0" parTransId="{3D37259B-1537-4645-993F-D6A831EC4931}" sibTransId="{515CAD0A-2C7E-4E8B-9E81-6B15E7B4BE65}"/>
    <dgm:cxn modelId="{D0D25099-6E2D-40FB-BC55-E3E5D6577CCE}" type="presOf" srcId="{988BD246-0065-44DA-AACF-CA2613A47809}" destId="{C9DE8103-310B-42F1-8B59-C469552FCC78}" srcOrd="0" destOrd="0" presId="urn:microsoft.com/office/officeart/2005/8/layout/process4"/>
    <dgm:cxn modelId="{058B8AA3-436F-4876-828B-C674FF326597}" srcId="{1EEF6FCA-BB6C-4759-8F70-EF4639D779DF}" destId="{C87EA63A-5DC0-40D7-A243-75780F6ADC66}" srcOrd="0" destOrd="0" parTransId="{34D397BF-CABC-47C1-9275-B949AA36EC16}" sibTransId="{8913D771-421E-4F87-BAEC-952CA4B32F11}"/>
    <dgm:cxn modelId="{650D89A4-8C72-4C5F-BC4F-73D02F00A741}" type="presOf" srcId="{A10E4170-FB4A-4D16-BD89-93BBA19442A7}" destId="{C9DE8103-310B-42F1-8B59-C469552FCC78}" srcOrd="0" destOrd="2" presId="urn:microsoft.com/office/officeart/2005/8/layout/process4"/>
    <dgm:cxn modelId="{AC9F77A6-4103-4664-8F9E-C41F2BE9CD01}" srcId="{988BD246-0065-44DA-AACF-CA2613A47809}" destId="{A10E4170-FB4A-4D16-BD89-93BBA19442A7}" srcOrd="1" destOrd="0" parTransId="{12D77AD1-1E3A-46F3-881C-561519B825C4}" sibTransId="{02E311CF-703F-4D25-8238-1EBC7D8D5BBC}"/>
    <dgm:cxn modelId="{01813AD2-E4DF-4C89-A20F-6E5C0250B2A2}" srcId="{988BD246-0065-44DA-AACF-CA2613A47809}" destId="{51A369C3-E316-43CE-9C89-99597A36547B}" srcOrd="0" destOrd="0" parTransId="{30286F21-A864-4F34-BA89-D5F19E227D73}" sibTransId="{F58D17F9-650A-491B-B4D4-646CEF4AC0AB}"/>
    <dgm:cxn modelId="{946206E4-7818-4149-A2D3-439506074219}" type="presOf" srcId="{51A369C3-E316-43CE-9C89-99597A36547B}" destId="{C9DE8103-310B-42F1-8B59-C469552FCC78}" srcOrd="0" destOrd="1" presId="urn:microsoft.com/office/officeart/2005/8/layout/process4"/>
    <dgm:cxn modelId="{917A5DEF-4F0D-4789-A427-ADAFE7DBFBFD}" type="presOf" srcId="{1EEF6FCA-BB6C-4759-8F70-EF4639D779DF}" destId="{95F21C24-CC26-4DD5-B405-C44176308AA1}" srcOrd="0" destOrd="0" presId="urn:microsoft.com/office/officeart/2005/8/layout/process4"/>
    <dgm:cxn modelId="{2FA1298A-0760-42BC-A25B-BDC1309E4B59}" type="presParOf" srcId="{95F21C24-CC26-4DD5-B405-C44176308AA1}" destId="{F319FA11-5224-4265-AD8D-C1ED2630FA1D}" srcOrd="0" destOrd="0" presId="urn:microsoft.com/office/officeart/2005/8/layout/process4"/>
    <dgm:cxn modelId="{DED79C5E-035C-4D25-89B3-BC957FA2EF27}" type="presParOf" srcId="{F319FA11-5224-4265-AD8D-C1ED2630FA1D}" destId="{AD15C937-34CE-4528-B76A-C10BA8350FBF}" srcOrd="0" destOrd="0" presId="urn:microsoft.com/office/officeart/2005/8/layout/process4"/>
    <dgm:cxn modelId="{2CF9CE27-5797-43CE-9FA7-D526433D2C01}" type="presParOf" srcId="{F319FA11-5224-4265-AD8D-C1ED2630FA1D}" destId="{B0EDB7D0-EBA5-4DFD-96F5-55EEAD00A42A}" srcOrd="1" destOrd="0" presId="urn:microsoft.com/office/officeart/2005/8/layout/process4"/>
    <dgm:cxn modelId="{D0354C3B-937B-405F-945E-D0B05493C89A}" type="presParOf" srcId="{F319FA11-5224-4265-AD8D-C1ED2630FA1D}" destId="{53FFF501-3D04-4B20-9C71-C16F9AA51BCB}" srcOrd="2" destOrd="0" presId="urn:microsoft.com/office/officeart/2005/8/layout/process4"/>
    <dgm:cxn modelId="{CD5B77D3-23A9-43C1-B217-91415CC45DE1}" type="presParOf" srcId="{53FFF501-3D04-4B20-9C71-C16F9AA51BCB}" destId="{C9DE8103-310B-42F1-8B59-C469552FCC78}" srcOrd="0" destOrd="0" presId="urn:microsoft.com/office/officeart/2005/8/layout/process4"/>
    <dgm:cxn modelId="{425601A0-7934-45CD-91A8-4C6BFFA741D7}" type="presParOf" srcId="{53FFF501-3D04-4B20-9C71-C16F9AA51BCB}" destId="{49ED6110-21A3-4F61-8D6B-2959488F12FE}"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ED3C16-867D-4748-ADB6-61AC3546F41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3157CFA-36D9-409E-A11C-2B0110F02A17}">
      <dgm:prSet/>
      <dgm:spPr/>
      <dgm:t>
        <a:bodyPr/>
        <a:lstStyle/>
        <a:p>
          <a:r>
            <a:rPr lang="en-US" dirty="0"/>
            <a:t>Codes under category T86 (Complications of transplanted organs/tissues), are for use for both complications </a:t>
          </a:r>
          <a:r>
            <a:rPr lang="en-US" b="1" u="sng" dirty="0"/>
            <a:t>and</a:t>
          </a:r>
          <a:r>
            <a:rPr lang="en-US" dirty="0"/>
            <a:t> rejection of transplanted organs. A transplant complication code is only assigned if the complication affects the </a:t>
          </a:r>
          <a:r>
            <a:rPr lang="en-US" b="1" u="sng" dirty="0"/>
            <a:t>function</a:t>
          </a:r>
          <a:r>
            <a:rPr lang="en-US" dirty="0"/>
            <a:t> of the transplanted organ</a:t>
          </a:r>
        </a:p>
      </dgm:t>
    </dgm:pt>
    <dgm:pt modelId="{81699FD2-619C-4559-B341-941BE2AA3FB7}" type="parTrans" cxnId="{A630B0B4-C91F-4DE6-8C42-C8DFBC3A1097}">
      <dgm:prSet/>
      <dgm:spPr/>
      <dgm:t>
        <a:bodyPr/>
        <a:lstStyle/>
        <a:p>
          <a:endParaRPr lang="en-US"/>
        </a:p>
      </dgm:t>
    </dgm:pt>
    <dgm:pt modelId="{4F14A985-663E-4374-871A-1761F02CFB41}" type="sibTrans" cxnId="{A630B0B4-C91F-4DE6-8C42-C8DFBC3A1097}">
      <dgm:prSet/>
      <dgm:spPr/>
      <dgm:t>
        <a:bodyPr/>
        <a:lstStyle/>
        <a:p>
          <a:endParaRPr lang="en-US"/>
        </a:p>
      </dgm:t>
    </dgm:pt>
    <dgm:pt modelId="{FB4A98D3-3509-4D45-9232-0D5301AA4A1F}">
      <dgm:prSet/>
      <dgm:spPr/>
      <dgm:t>
        <a:bodyPr/>
        <a:lstStyle/>
        <a:p>
          <a:r>
            <a:rPr lang="en-US" dirty="0"/>
            <a:t>Sequencing requires </a:t>
          </a:r>
          <a:r>
            <a:rPr lang="en-US" b="1" u="sng" dirty="0"/>
            <a:t>two</a:t>
          </a:r>
          <a:r>
            <a:rPr lang="en-US" dirty="0"/>
            <a:t> codes…..the appropriate code from the T86 category and a secondary code to identify the complication</a:t>
          </a:r>
        </a:p>
      </dgm:t>
    </dgm:pt>
    <dgm:pt modelId="{068A454B-E031-48BC-B067-6A29B10B1D1D}" type="parTrans" cxnId="{D8478ED1-7964-420E-AEA3-E0FE4B3D15EA}">
      <dgm:prSet/>
      <dgm:spPr/>
      <dgm:t>
        <a:bodyPr/>
        <a:lstStyle/>
        <a:p>
          <a:endParaRPr lang="en-US"/>
        </a:p>
      </dgm:t>
    </dgm:pt>
    <dgm:pt modelId="{27563DB5-D668-49D7-8485-D9246788C498}" type="sibTrans" cxnId="{D8478ED1-7964-420E-AEA3-E0FE4B3D15EA}">
      <dgm:prSet/>
      <dgm:spPr/>
      <dgm:t>
        <a:bodyPr/>
        <a:lstStyle/>
        <a:p>
          <a:endParaRPr lang="en-US"/>
        </a:p>
      </dgm:t>
    </dgm:pt>
    <dgm:pt modelId="{64E68E3F-A2CE-4918-A5F7-1914FDB04DA4}">
      <dgm:prSet/>
      <dgm:spPr/>
      <dgm:t>
        <a:bodyPr/>
        <a:lstStyle/>
        <a:p>
          <a:r>
            <a:rPr lang="en-US" dirty="0"/>
            <a:t>Pre-existing conditions or conditions that develop after the transplant are not coded as a complication </a:t>
          </a:r>
          <a:r>
            <a:rPr lang="en-US" b="1" u="sng" dirty="0"/>
            <a:t>unless </a:t>
          </a:r>
          <a:r>
            <a:rPr lang="en-US" b="0" u="none" dirty="0"/>
            <a:t>they affect the function of the transplanted organ</a:t>
          </a:r>
          <a:endParaRPr lang="en-US" dirty="0"/>
        </a:p>
      </dgm:t>
    </dgm:pt>
    <dgm:pt modelId="{1EC06A8C-8AD8-4B3F-B60E-C4E6DEE0B862}" type="parTrans" cxnId="{6975F9BB-F3C6-48D9-AC2C-FD94DFA98D4C}">
      <dgm:prSet/>
      <dgm:spPr/>
      <dgm:t>
        <a:bodyPr/>
        <a:lstStyle/>
        <a:p>
          <a:endParaRPr lang="en-US"/>
        </a:p>
      </dgm:t>
    </dgm:pt>
    <dgm:pt modelId="{1AE85B1D-0BAB-4EAA-967F-B8FEBA4DC126}" type="sibTrans" cxnId="{6975F9BB-F3C6-48D9-AC2C-FD94DFA98D4C}">
      <dgm:prSet/>
      <dgm:spPr/>
      <dgm:t>
        <a:bodyPr/>
        <a:lstStyle/>
        <a:p>
          <a:endParaRPr lang="en-US"/>
        </a:p>
      </dgm:t>
    </dgm:pt>
    <dgm:pt modelId="{4AFFE4D7-C925-4715-8A76-973907D11C3A}" type="pres">
      <dgm:prSet presAssocID="{5BED3C16-867D-4748-ADB6-61AC3546F41A}" presName="root" presStyleCnt="0">
        <dgm:presLayoutVars>
          <dgm:dir/>
          <dgm:resizeHandles val="exact"/>
        </dgm:presLayoutVars>
      </dgm:prSet>
      <dgm:spPr/>
    </dgm:pt>
    <dgm:pt modelId="{1F8941BB-2402-446A-A63D-40F79C7B8216}" type="pres">
      <dgm:prSet presAssocID="{A3157CFA-36D9-409E-A11C-2B0110F02A17}" presName="compNode" presStyleCnt="0"/>
      <dgm:spPr/>
    </dgm:pt>
    <dgm:pt modelId="{73ADEF16-32BD-465E-900D-A020720FBBC5}" type="pres">
      <dgm:prSet presAssocID="{A3157CFA-36D9-409E-A11C-2B0110F02A17}" presName="bgRect" presStyleLbl="bgShp" presStyleIdx="0" presStyleCnt="3"/>
      <dgm:spPr/>
    </dgm:pt>
    <dgm:pt modelId="{1AAC6C7D-93D7-469B-9E9B-5CFB274F76CF}" type="pres">
      <dgm:prSet presAssocID="{A3157CFA-36D9-409E-A11C-2B0110F02A1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dney"/>
        </a:ext>
      </dgm:extLst>
    </dgm:pt>
    <dgm:pt modelId="{61F12968-0AF5-4EE8-8E47-4193F5315CA8}" type="pres">
      <dgm:prSet presAssocID="{A3157CFA-36D9-409E-A11C-2B0110F02A17}" presName="spaceRect" presStyleCnt="0"/>
      <dgm:spPr/>
    </dgm:pt>
    <dgm:pt modelId="{484F21AE-55AF-45C3-9769-90EC2600A7D5}" type="pres">
      <dgm:prSet presAssocID="{A3157CFA-36D9-409E-A11C-2B0110F02A17}" presName="parTx" presStyleLbl="revTx" presStyleIdx="0" presStyleCnt="3">
        <dgm:presLayoutVars>
          <dgm:chMax val="0"/>
          <dgm:chPref val="0"/>
        </dgm:presLayoutVars>
      </dgm:prSet>
      <dgm:spPr/>
    </dgm:pt>
    <dgm:pt modelId="{C9AC2696-5ABF-4CC5-A0B1-0696C3BD60C1}" type="pres">
      <dgm:prSet presAssocID="{4F14A985-663E-4374-871A-1761F02CFB41}" presName="sibTrans" presStyleCnt="0"/>
      <dgm:spPr/>
    </dgm:pt>
    <dgm:pt modelId="{52ED8FF8-47EE-492F-A75B-6100FE554B3F}" type="pres">
      <dgm:prSet presAssocID="{FB4A98D3-3509-4D45-9232-0D5301AA4A1F}" presName="compNode" presStyleCnt="0"/>
      <dgm:spPr/>
    </dgm:pt>
    <dgm:pt modelId="{72D7526A-698F-4F7E-82FF-4730607D838A}" type="pres">
      <dgm:prSet presAssocID="{FB4A98D3-3509-4D45-9232-0D5301AA4A1F}" presName="bgRect" presStyleLbl="bgShp" presStyleIdx="1" presStyleCnt="3" custLinFactNeighborY="1283"/>
      <dgm:spPr/>
    </dgm:pt>
    <dgm:pt modelId="{77C53894-8A73-4D81-B101-2914CD5BE14A}" type="pres">
      <dgm:prSet presAssocID="{FB4A98D3-3509-4D45-9232-0D5301AA4A1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E5086789-2C29-47EA-B77D-DB94E6B97AD2}" type="pres">
      <dgm:prSet presAssocID="{FB4A98D3-3509-4D45-9232-0D5301AA4A1F}" presName="spaceRect" presStyleCnt="0"/>
      <dgm:spPr/>
    </dgm:pt>
    <dgm:pt modelId="{960D4128-D1C4-4786-A4FB-30B7D6D0825A}" type="pres">
      <dgm:prSet presAssocID="{FB4A98D3-3509-4D45-9232-0D5301AA4A1F}" presName="parTx" presStyleLbl="revTx" presStyleIdx="1" presStyleCnt="3">
        <dgm:presLayoutVars>
          <dgm:chMax val="0"/>
          <dgm:chPref val="0"/>
        </dgm:presLayoutVars>
      </dgm:prSet>
      <dgm:spPr/>
    </dgm:pt>
    <dgm:pt modelId="{3B000F49-E9C5-40C5-9DE3-485B5EF80563}" type="pres">
      <dgm:prSet presAssocID="{27563DB5-D668-49D7-8485-D9246788C498}" presName="sibTrans" presStyleCnt="0"/>
      <dgm:spPr/>
    </dgm:pt>
    <dgm:pt modelId="{25739660-AC14-4953-90D9-42B14A07FB57}" type="pres">
      <dgm:prSet presAssocID="{64E68E3F-A2CE-4918-A5F7-1914FDB04DA4}" presName="compNode" presStyleCnt="0"/>
      <dgm:spPr/>
    </dgm:pt>
    <dgm:pt modelId="{5F518193-EDE9-4405-8437-251615AE1CB7}" type="pres">
      <dgm:prSet presAssocID="{64E68E3F-A2CE-4918-A5F7-1914FDB04DA4}" presName="bgRect" presStyleLbl="bgShp" presStyleIdx="2" presStyleCnt="3"/>
      <dgm:spPr/>
    </dgm:pt>
    <dgm:pt modelId="{4DA7C8D3-9CA3-44C9-B164-5CFAE306E441}" type="pres">
      <dgm:prSet presAssocID="{64E68E3F-A2CE-4918-A5F7-1914FDB04DA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V"/>
        </a:ext>
      </dgm:extLst>
    </dgm:pt>
    <dgm:pt modelId="{25791EF7-DB6E-4216-8C3C-59A4EE73D98C}" type="pres">
      <dgm:prSet presAssocID="{64E68E3F-A2CE-4918-A5F7-1914FDB04DA4}" presName="spaceRect" presStyleCnt="0"/>
      <dgm:spPr/>
    </dgm:pt>
    <dgm:pt modelId="{234B40F9-6ADB-4148-9D03-EB2AC7819A90}" type="pres">
      <dgm:prSet presAssocID="{64E68E3F-A2CE-4918-A5F7-1914FDB04DA4}" presName="parTx" presStyleLbl="revTx" presStyleIdx="2" presStyleCnt="3">
        <dgm:presLayoutVars>
          <dgm:chMax val="0"/>
          <dgm:chPref val="0"/>
        </dgm:presLayoutVars>
      </dgm:prSet>
      <dgm:spPr/>
    </dgm:pt>
  </dgm:ptLst>
  <dgm:cxnLst>
    <dgm:cxn modelId="{DA7ACD76-1F10-4FFA-8AED-A05D1F7785B5}" type="presOf" srcId="{64E68E3F-A2CE-4918-A5F7-1914FDB04DA4}" destId="{234B40F9-6ADB-4148-9D03-EB2AC7819A90}" srcOrd="0" destOrd="0" presId="urn:microsoft.com/office/officeart/2018/2/layout/IconVerticalSolidList"/>
    <dgm:cxn modelId="{687E4794-1752-4F6F-AB65-8A94724BCF00}" type="presOf" srcId="{A3157CFA-36D9-409E-A11C-2B0110F02A17}" destId="{484F21AE-55AF-45C3-9769-90EC2600A7D5}" srcOrd="0" destOrd="0" presId="urn:microsoft.com/office/officeart/2018/2/layout/IconVerticalSolidList"/>
    <dgm:cxn modelId="{A630B0B4-C91F-4DE6-8C42-C8DFBC3A1097}" srcId="{5BED3C16-867D-4748-ADB6-61AC3546F41A}" destId="{A3157CFA-36D9-409E-A11C-2B0110F02A17}" srcOrd="0" destOrd="0" parTransId="{81699FD2-619C-4559-B341-941BE2AA3FB7}" sibTransId="{4F14A985-663E-4374-871A-1761F02CFB41}"/>
    <dgm:cxn modelId="{6975F9BB-F3C6-48D9-AC2C-FD94DFA98D4C}" srcId="{5BED3C16-867D-4748-ADB6-61AC3546F41A}" destId="{64E68E3F-A2CE-4918-A5F7-1914FDB04DA4}" srcOrd="2" destOrd="0" parTransId="{1EC06A8C-8AD8-4B3F-B60E-C4E6DEE0B862}" sibTransId="{1AE85B1D-0BAB-4EAA-967F-B8FEBA4DC126}"/>
    <dgm:cxn modelId="{48B0B5C3-D667-4AB0-A53A-750A31CD70BD}" type="presOf" srcId="{FB4A98D3-3509-4D45-9232-0D5301AA4A1F}" destId="{960D4128-D1C4-4786-A4FB-30B7D6D0825A}" srcOrd="0" destOrd="0" presId="urn:microsoft.com/office/officeart/2018/2/layout/IconVerticalSolidList"/>
    <dgm:cxn modelId="{F667F0C7-9A38-4E03-B981-0C961939C407}" type="presOf" srcId="{5BED3C16-867D-4748-ADB6-61AC3546F41A}" destId="{4AFFE4D7-C925-4715-8A76-973907D11C3A}" srcOrd="0" destOrd="0" presId="urn:microsoft.com/office/officeart/2018/2/layout/IconVerticalSolidList"/>
    <dgm:cxn modelId="{D8478ED1-7964-420E-AEA3-E0FE4B3D15EA}" srcId="{5BED3C16-867D-4748-ADB6-61AC3546F41A}" destId="{FB4A98D3-3509-4D45-9232-0D5301AA4A1F}" srcOrd="1" destOrd="0" parTransId="{068A454B-E031-48BC-B067-6A29B10B1D1D}" sibTransId="{27563DB5-D668-49D7-8485-D9246788C498}"/>
    <dgm:cxn modelId="{ABCBF28F-6EBD-4675-AE4D-A1A806754F0D}" type="presParOf" srcId="{4AFFE4D7-C925-4715-8A76-973907D11C3A}" destId="{1F8941BB-2402-446A-A63D-40F79C7B8216}" srcOrd="0" destOrd="0" presId="urn:microsoft.com/office/officeart/2018/2/layout/IconVerticalSolidList"/>
    <dgm:cxn modelId="{96198759-512B-4353-866C-730CA784137D}" type="presParOf" srcId="{1F8941BB-2402-446A-A63D-40F79C7B8216}" destId="{73ADEF16-32BD-465E-900D-A020720FBBC5}" srcOrd="0" destOrd="0" presId="urn:microsoft.com/office/officeart/2018/2/layout/IconVerticalSolidList"/>
    <dgm:cxn modelId="{ABAA53FD-00E4-4454-92FF-9CB5339F05E0}" type="presParOf" srcId="{1F8941BB-2402-446A-A63D-40F79C7B8216}" destId="{1AAC6C7D-93D7-469B-9E9B-5CFB274F76CF}" srcOrd="1" destOrd="0" presId="urn:microsoft.com/office/officeart/2018/2/layout/IconVerticalSolidList"/>
    <dgm:cxn modelId="{1ACEBDFB-9DAC-4A5A-88D5-A218AABBB31A}" type="presParOf" srcId="{1F8941BB-2402-446A-A63D-40F79C7B8216}" destId="{61F12968-0AF5-4EE8-8E47-4193F5315CA8}" srcOrd="2" destOrd="0" presId="urn:microsoft.com/office/officeart/2018/2/layout/IconVerticalSolidList"/>
    <dgm:cxn modelId="{A8978184-ADEE-451A-94FC-AEE318BD2D8D}" type="presParOf" srcId="{1F8941BB-2402-446A-A63D-40F79C7B8216}" destId="{484F21AE-55AF-45C3-9769-90EC2600A7D5}" srcOrd="3" destOrd="0" presId="urn:microsoft.com/office/officeart/2018/2/layout/IconVerticalSolidList"/>
    <dgm:cxn modelId="{B712080B-63C0-454C-9690-8F92F7FA0523}" type="presParOf" srcId="{4AFFE4D7-C925-4715-8A76-973907D11C3A}" destId="{C9AC2696-5ABF-4CC5-A0B1-0696C3BD60C1}" srcOrd="1" destOrd="0" presId="urn:microsoft.com/office/officeart/2018/2/layout/IconVerticalSolidList"/>
    <dgm:cxn modelId="{E4412D87-5245-461C-A481-B72C7079A6D6}" type="presParOf" srcId="{4AFFE4D7-C925-4715-8A76-973907D11C3A}" destId="{52ED8FF8-47EE-492F-A75B-6100FE554B3F}" srcOrd="2" destOrd="0" presId="urn:microsoft.com/office/officeart/2018/2/layout/IconVerticalSolidList"/>
    <dgm:cxn modelId="{EC718986-8376-428F-A76C-12730904F22D}" type="presParOf" srcId="{52ED8FF8-47EE-492F-A75B-6100FE554B3F}" destId="{72D7526A-698F-4F7E-82FF-4730607D838A}" srcOrd="0" destOrd="0" presId="urn:microsoft.com/office/officeart/2018/2/layout/IconVerticalSolidList"/>
    <dgm:cxn modelId="{59342FAB-462A-4C6A-8170-D15303AD2FBD}" type="presParOf" srcId="{52ED8FF8-47EE-492F-A75B-6100FE554B3F}" destId="{77C53894-8A73-4D81-B101-2914CD5BE14A}" srcOrd="1" destOrd="0" presId="urn:microsoft.com/office/officeart/2018/2/layout/IconVerticalSolidList"/>
    <dgm:cxn modelId="{8529916F-CFFB-471E-A611-6F5A7BBA974E}" type="presParOf" srcId="{52ED8FF8-47EE-492F-A75B-6100FE554B3F}" destId="{E5086789-2C29-47EA-B77D-DB94E6B97AD2}" srcOrd="2" destOrd="0" presId="urn:microsoft.com/office/officeart/2018/2/layout/IconVerticalSolidList"/>
    <dgm:cxn modelId="{3AED4A5E-196B-46FB-BE0A-8AFDACD0D161}" type="presParOf" srcId="{52ED8FF8-47EE-492F-A75B-6100FE554B3F}" destId="{960D4128-D1C4-4786-A4FB-30B7D6D0825A}" srcOrd="3" destOrd="0" presId="urn:microsoft.com/office/officeart/2018/2/layout/IconVerticalSolidList"/>
    <dgm:cxn modelId="{7AF8FBDA-7B31-427C-B92C-699BC7F9681F}" type="presParOf" srcId="{4AFFE4D7-C925-4715-8A76-973907D11C3A}" destId="{3B000F49-E9C5-40C5-9DE3-485B5EF80563}" srcOrd="3" destOrd="0" presId="urn:microsoft.com/office/officeart/2018/2/layout/IconVerticalSolidList"/>
    <dgm:cxn modelId="{B6877E0E-C532-4D2B-9D7F-C20F409CE8AC}" type="presParOf" srcId="{4AFFE4D7-C925-4715-8A76-973907D11C3A}" destId="{25739660-AC14-4953-90D9-42B14A07FB57}" srcOrd="4" destOrd="0" presId="urn:microsoft.com/office/officeart/2018/2/layout/IconVerticalSolidList"/>
    <dgm:cxn modelId="{D4AA3611-B3D8-40B2-9043-4F99F14D7F11}" type="presParOf" srcId="{25739660-AC14-4953-90D9-42B14A07FB57}" destId="{5F518193-EDE9-4405-8437-251615AE1CB7}" srcOrd="0" destOrd="0" presId="urn:microsoft.com/office/officeart/2018/2/layout/IconVerticalSolidList"/>
    <dgm:cxn modelId="{EBCC142B-A97B-43C5-B115-1A317D5CA548}" type="presParOf" srcId="{25739660-AC14-4953-90D9-42B14A07FB57}" destId="{4DA7C8D3-9CA3-44C9-B164-5CFAE306E441}" srcOrd="1" destOrd="0" presId="urn:microsoft.com/office/officeart/2018/2/layout/IconVerticalSolidList"/>
    <dgm:cxn modelId="{43E257C8-922E-4EF9-AE66-290E908DB7E6}" type="presParOf" srcId="{25739660-AC14-4953-90D9-42B14A07FB57}" destId="{25791EF7-DB6E-4216-8C3C-59A4EE73D98C}" srcOrd="2" destOrd="0" presId="urn:microsoft.com/office/officeart/2018/2/layout/IconVerticalSolidList"/>
    <dgm:cxn modelId="{F6915DFF-E152-4A79-84A6-406152DB708D}" type="presParOf" srcId="{25739660-AC14-4953-90D9-42B14A07FB57}" destId="{234B40F9-6ADB-4148-9D03-EB2AC7819A9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4F6A67-C7F8-429F-B692-2F35693A1C18}"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07BF77A1-DEAA-44CF-B2A5-D766297E6C4B}">
      <dgm:prSet/>
      <dgm:spPr/>
      <dgm:t>
        <a:bodyPr/>
        <a:lstStyle/>
        <a:p>
          <a:r>
            <a:rPr lang="en-US"/>
            <a:t>For questions, please contact the presenter at:</a:t>
          </a:r>
        </a:p>
      </dgm:t>
    </dgm:pt>
    <dgm:pt modelId="{C47658ED-E739-4B16-8092-3BD6FCA38960}" type="parTrans" cxnId="{F7ECAE3D-576A-4341-A7A2-1F069963AF4A}">
      <dgm:prSet/>
      <dgm:spPr/>
      <dgm:t>
        <a:bodyPr/>
        <a:lstStyle/>
        <a:p>
          <a:endParaRPr lang="en-US"/>
        </a:p>
      </dgm:t>
    </dgm:pt>
    <dgm:pt modelId="{3670BC09-9635-42F3-A75D-FA0D9C68F1A6}" type="sibTrans" cxnId="{F7ECAE3D-576A-4341-A7A2-1F069963AF4A}">
      <dgm:prSet/>
      <dgm:spPr/>
      <dgm:t>
        <a:bodyPr/>
        <a:lstStyle/>
        <a:p>
          <a:endParaRPr lang="en-US"/>
        </a:p>
      </dgm:t>
    </dgm:pt>
    <dgm:pt modelId="{1D8A38C9-1BA2-48DC-AA57-E11E51B8AD7F}">
      <dgm:prSet/>
      <dgm:spPr/>
      <dgm:t>
        <a:bodyPr/>
        <a:lstStyle/>
        <a:p>
          <a:r>
            <a:rPr lang="en-US">
              <a:hlinkClick xmlns:r="http://schemas.openxmlformats.org/officeDocument/2006/relationships" r:id="rId1"/>
            </a:rPr>
            <a:t>dawsonrballard@gmail.com</a:t>
          </a:r>
          <a:r>
            <a:rPr lang="en-US"/>
            <a:t> </a:t>
          </a:r>
        </a:p>
      </dgm:t>
    </dgm:pt>
    <dgm:pt modelId="{1E6839E7-CA91-4EE0-9D91-DC00D41A18D5}" type="parTrans" cxnId="{603D986E-D146-4BBA-9DDE-5E6ED86419C3}">
      <dgm:prSet/>
      <dgm:spPr/>
      <dgm:t>
        <a:bodyPr/>
        <a:lstStyle/>
        <a:p>
          <a:endParaRPr lang="en-US"/>
        </a:p>
      </dgm:t>
    </dgm:pt>
    <dgm:pt modelId="{FE507058-2D32-47A1-B045-DEBB230A1D21}" type="sibTrans" cxnId="{603D986E-D146-4BBA-9DDE-5E6ED86419C3}">
      <dgm:prSet/>
      <dgm:spPr/>
      <dgm:t>
        <a:bodyPr/>
        <a:lstStyle/>
        <a:p>
          <a:endParaRPr lang="en-US"/>
        </a:p>
      </dgm:t>
    </dgm:pt>
    <dgm:pt modelId="{1729FBD9-B884-4DE2-A527-967516B0CB89}" type="pres">
      <dgm:prSet presAssocID="{0D4F6A67-C7F8-429F-B692-2F35693A1C18}" presName="root" presStyleCnt="0">
        <dgm:presLayoutVars>
          <dgm:dir/>
          <dgm:resizeHandles val="exact"/>
        </dgm:presLayoutVars>
      </dgm:prSet>
      <dgm:spPr/>
    </dgm:pt>
    <dgm:pt modelId="{01A5BBDF-D780-48E8-B887-89C1C262B597}" type="pres">
      <dgm:prSet presAssocID="{07BF77A1-DEAA-44CF-B2A5-D766297E6C4B}" presName="compNode" presStyleCnt="0"/>
      <dgm:spPr/>
    </dgm:pt>
    <dgm:pt modelId="{DC18462D-7410-49A6-9451-183FAAC84EF8}" type="pres">
      <dgm:prSet presAssocID="{07BF77A1-DEAA-44CF-B2A5-D766297E6C4B}"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lassroom"/>
        </a:ext>
      </dgm:extLst>
    </dgm:pt>
    <dgm:pt modelId="{D4B7E251-11D3-42C6-B9C1-EACA045EA5A9}" type="pres">
      <dgm:prSet presAssocID="{07BF77A1-DEAA-44CF-B2A5-D766297E6C4B}" presName="spaceRect" presStyleCnt="0"/>
      <dgm:spPr/>
    </dgm:pt>
    <dgm:pt modelId="{4889A13F-BFD5-4A93-A7AA-2493D2C8C7CD}" type="pres">
      <dgm:prSet presAssocID="{07BF77A1-DEAA-44CF-B2A5-D766297E6C4B}" presName="textRect" presStyleLbl="revTx" presStyleIdx="0" presStyleCnt="2">
        <dgm:presLayoutVars>
          <dgm:chMax val="1"/>
          <dgm:chPref val="1"/>
        </dgm:presLayoutVars>
      </dgm:prSet>
      <dgm:spPr/>
    </dgm:pt>
    <dgm:pt modelId="{01B63851-23BB-4A8F-9417-28933A657222}" type="pres">
      <dgm:prSet presAssocID="{3670BC09-9635-42F3-A75D-FA0D9C68F1A6}" presName="sibTrans" presStyleCnt="0"/>
      <dgm:spPr/>
    </dgm:pt>
    <dgm:pt modelId="{02279AF1-D3AE-415E-A425-550CCB560FB6}" type="pres">
      <dgm:prSet presAssocID="{1D8A38C9-1BA2-48DC-AA57-E11E51B8AD7F}" presName="compNode" presStyleCnt="0"/>
      <dgm:spPr/>
    </dgm:pt>
    <dgm:pt modelId="{C0BFDA97-E920-4798-86F3-8681E63D5434}" type="pres">
      <dgm:prSet presAssocID="{1D8A38C9-1BA2-48DC-AA57-E11E51B8AD7F}"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Email"/>
        </a:ext>
      </dgm:extLst>
    </dgm:pt>
    <dgm:pt modelId="{3D06729C-92C5-490F-A0E9-F413496E6841}" type="pres">
      <dgm:prSet presAssocID="{1D8A38C9-1BA2-48DC-AA57-E11E51B8AD7F}" presName="spaceRect" presStyleCnt="0"/>
      <dgm:spPr/>
    </dgm:pt>
    <dgm:pt modelId="{4536E912-D461-4D20-97F5-7D194A151F35}" type="pres">
      <dgm:prSet presAssocID="{1D8A38C9-1BA2-48DC-AA57-E11E51B8AD7F}" presName="textRect" presStyleLbl="revTx" presStyleIdx="1" presStyleCnt="2">
        <dgm:presLayoutVars>
          <dgm:chMax val="1"/>
          <dgm:chPref val="1"/>
        </dgm:presLayoutVars>
      </dgm:prSet>
      <dgm:spPr/>
    </dgm:pt>
  </dgm:ptLst>
  <dgm:cxnLst>
    <dgm:cxn modelId="{F7ECAE3D-576A-4341-A7A2-1F069963AF4A}" srcId="{0D4F6A67-C7F8-429F-B692-2F35693A1C18}" destId="{07BF77A1-DEAA-44CF-B2A5-D766297E6C4B}" srcOrd="0" destOrd="0" parTransId="{C47658ED-E739-4B16-8092-3BD6FCA38960}" sibTransId="{3670BC09-9635-42F3-A75D-FA0D9C68F1A6}"/>
    <dgm:cxn modelId="{14BBA567-F8C5-4602-9C11-9CB022691B66}" type="presOf" srcId="{07BF77A1-DEAA-44CF-B2A5-D766297E6C4B}" destId="{4889A13F-BFD5-4A93-A7AA-2493D2C8C7CD}" srcOrd="0" destOrd="0" presId="urn:microsoft.com/office/officeart/2018/2/layout/IconLabelList"/>
    <dgm:cxn modelId="{603D986E-D146-4BBA-9DDE-5E6ED86419C3}" srcId="{0D4F6A67-C7F8-429F-B692-2F35693A1C18}" destId="{1D8A38C9-1BA2-48DC-AA57-E11E51B8AD7F}" srcOrd="1" destOrd="0" parTransId="{1E6839E7-CA91-4EE0-9D91-DC00D41A18D5}" sibTransId="{FE507058-2D32-47A1-B045-DEBB230A1D21}"/>
    <dgm:cxn modelId="{4DD2AF7A-0B1C-4A0B-AF08-22DBF1228A0A}" type="presOf" srcId="{1D8A38C9-1BA2-48DC-AA57-E11E51B8AD7F}" destId="{4536E912-D461-4D20-97F5-7D194A151F35}" srcOrd="0" destOrd="0" presId="urn:microsoft.com/office/officeart/2018/2/layout/IconLabelList"/>
    <dgm:cxn modelId="{A8AE6F8D-F081-41C5-9B89-F362451215E7}" type="presOf" srcId="{0D4F6A67-C7F8-429F-B692-2F35693A1C18}" destId="{1729FBD9-B884-4DE2-A527-967516B0CB89}" srcOrd="0" destOrd="0" presId="urn:microsoft.com/office/officeart/2018/2/layout/IconLabelList"/>
    <dgm:cxn modelId="{C2FE41FC-0DF4-44EC-AE95-67B36D37B9AD}" type="presParOf" srcId="{1729FBD9-B884-4DE2-A527-967516B0CB89}" destId="{01A5BBDF-D780-48E8-B887-89C1C262B597}" srcOrd="0" destOrd="0" presId="urn:microsoft.com/office/officeart/2018/2/layout/IconLabelList"/>
    <dgm:cxn modelId="{60396A2E-7641-4F8A-8D5A-494700B3FEE6}" type="presParOf" srcId="{01A5BBDF-D780-48E8-B887-89C1C262B597}" destId="{DC18462D-7410-49A6-9451-183FAAC84EF8}" srcOrd="0" destOrd="0" presId="urn:microsoft.com/office/officeart/2018/2/layout/IconLabelList"/>
    <dgm:cxn modelId="{67620D4B-1A75-42EF-AC49-0CAF55862814}" type="presParOf" srcId="{01A5BBDF-D780-48E8-B887-89C1C262B597}" destId="{D4B7E251-11D3-42C6-B9C1-EACA045EA5A9}" srcOrd="1" destOrd="0" presId="urn:microsoft.com/office/officeart/2018/2/layout/IconLabelList"/>
    <dgm:cxn modelId="{EAB753AB-CF60-4D70-BA29-4BB960C9C650}" type="presParOf" srcId="{01A5BBDF-D780-48E8-B887-89C1C262B597}" destId="{4889A13F-BFD5-4A93-A7AA-2493D2C8C7CD}" srcOrd="2" destOrd="0" presId="urn:microsoft.com/office/officeart/2018/2/layout/IconLabelList"/>
    <dgm:cxn modelId="{F1F8A519-4DD1-4300-AF0A-1ABE346023D6}" type="presParOf" srcId="{1729FBD9-B884-4DE2-A527-967516B0CB89}" destId="{01B63851-23BB-4A8F-9417-28933A657222}" srcOrd="1" destOrd="0" presId="urn:microsoft.com/office/officeart/2018/2/layout/IconLabelList"/>
    <dgm:cxn modelId="{B795A691-A798-4CAD-9D21-83EB5A21973F}" type="presParOf" srcId="{1729FBD9-B884-4DE2-A527-967516B0CB89}" destId="{02279AF1-D3AE-415E-A425-550CCB560FB6}" srcOrd="2" destOrd="0" presId="urn:microsoft.com/office/officeart/2018/2/layout/IconLabelList"/>
    <dgm:cxn modelId="{FE932EC4-4831-4D1A-89B8-62CD80FE5860}" type="presParOf" srcId="{02279AF1-D3AE-415E-A425-550CCB560FB6}" destId="{C0BFDA97-E920-4798-86F3-8681E63D5434}" srcOrd="0" destOrd="0" presId="urn:microsoft.com/office/officeart/2018/2/layout/IconLabelList"/>
    <dgm:cxn modelId="{1984C5D9-FDFC-47A2-B237-0B12682FBB28}" type="presParOf" srcId="{02279AF1-D3AE-415E-A425-550CCB560FB6}" destId="{3D06729C-92C5-490F-A0E9-F413496E6841}" srcOrd="1" destOrd="0" presId="urn:microsoft.com/office/officeart/2018/2/layout/IconLabelList"/>
    <dgm:cxn modelId="{9C8D38A8-6AA0-4A26-9AAD-0A2A7ADEB9E7}" type="presParOf" srcId="{02279AF1-D3AE-415E-A425-550CCB560FB6}" destId="{4536E912-D461-4D20-97F5-7D194A151F3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DB7D0-EBA5-4DFD-96F5-55EEAD00A42A}">
      <dsp:nvSpPr>
        <dsp:cNvPr id="0" name=""/>
        <dsp:cNvSpPr/>
      </dsp:nvSpPr>
      <dsp:spPr>
        <a:xfrm>
          <a:off x="0" y="0"/>
          <a:ext cx="6440258" cy="5220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a:t>Backbench Work</a:t>
          </a:r>
        </a:p>
      </dsp:txBody>
      <dsp:txXfrm>
        <a:off x="0" y="0"/>
        <a:ext cx="6440258" cy="2819117"/>
      </dsp:txXfrm>
    </dsp:sp>
    <dsp:sp modelId="{C9DE8103-310B-42F1-8B59-C469552FCC78}">
      <dsp:nvSpPr>
        <dsp:cNvPr id="0" name=""/>
        <dsp:cNvSpPr/>
      </dsp:nvSpPr>
      <dsp:spPr>
        <a:xfrm>
          <a:off x="0" y="2714705"/>
          <a:ext cx="3220128" cy="24014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t" anchorCtr="0">
          <a:noAutofit/>
        </a:bodyPr>
        <a:lstStyle/>
        <a:p>
          <a:pPr marL="0" lvl="0" indent="0" algn="l" defTabSz="711200">
            <a:lnSpc>
              <a:spcPct val="90000"/>
            </a:lnSpc>
            <a:spcBef>
              <a:spcPct val="0"/>
            </a:spcBef>
            <a:spcAft>
              <a:spcPct val="35000"/>
            </a:spcAft>
            <a:buNone/>
          </a:pPr>
          <a:r>
            <a:rPr lang="en-US" sz="1600" kern="1200"/>
            <a:t>Standard preparation of cadaver donor renal allograft </a:t>
          </a:r>
          <a:r>
            <a:rPr lang="en-US" sz="1600" b="1" u="sng" kern="1200"/>
            <a:t>prior</a:t>
          </a:r>
          <a:r>
            <a:rPr lang="en-US" sz="1600" kern="1200"/>
            <a:t> to transplantation includes:</a:t>
          </a:r>
        </a:p>
        <a:p>
          <a:pPr marL="114300" lvl="1" indent="-114300" algn="l" defTabSz="533400">
            <a:lnSpc>
              <a:spcPct val="90000"/>
            </a:lnSpc>
            <a:spcBef>
              <a:spcPct val="0"/>
            </a:spcBef>
            <a:spcAft>
              <a:spcPct val="15000"/>
            </a:spcAft>
            <a:buChar char="•"/>
          </a:pPr>
          <a:r>
            <a:rPr lang="en-US" sz="1200" kern="1200"/>
            <a:t>Dissection/removal of perinephric fat, diaphragmatic/retroperitoneal attachments;</a:t>
          </a:r>
        </a:p>
        <a:p>
          <a:pPr marL="114300" lvl="1" indent="-114300" algn="l" defTabSz="533400">
            <a:lnSpc>
              <a:spcPct val="90000"/>
            </a:lnSpc>
            <a:spcBef>
              <a:spcPct val="0"/>
            </a:spcBef>
            <a:spcAft>
              <a:spcPct val="15000"/>
            </a:spcAft>
            <a:buChar char="•"/>
          </a:pPr>
          <a:r>
            <a:rPr lang="en-US" sz="1200" kern="1200"/>
            <a:t>Excision of adrenal gland;</a:t>
          </a:r>
        </a:p>
        <a:p>
          <a:pPr marL="114300" lvl="1" indent="-114300" algn="l" defTabSz="533400">
            <a:lnSpc>
              <a:spcPct val="90000"/>
            </a:lnSpc>
            <a:spcBef>
              <a:spcPct val="0"/>
            </a:spcBef>
            <a:spcAft>
              <a:spcPct val="15000"/>
            </a:spcAft>
            <a:buChar char="•"/>
          </a:pPr>
          <a:r>
            <a:rPr lang="en-US" sz="1200" kern="1200"/>
            <a:t>Preparation of ureter(s), renal vein(s), renal artery(s), and ligating branches, as necessary</a:t>
          </a:r>
        </a:p>
      </dsp:txBody>
      <dsp:txXfrm>
        <a:off x="0" y="2714705"/>
        <a:ext cx="3220128" cy="2401470"/>
      </dsp:txXfrm>
    </dsp:sp>
    <dsp:sp modelId="{49ED6110-21A3-4F61-8D6B-2959488F12FE}">
      <dsp:nvSpPr>
        <dsp:cNvPr id="0" name=""/>
        <dsp:cNvSpPr/>
      </dsp:nvSpPr>
      <dsp:spPr>
        <a:xfrm>
          <a:off x="3220129" y="2714705"/>
          <a:ext cx="3220128" cy="24014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t" anchorCtr="0">
          <a:noAutofit/>
        </a:bodyPr>
        <a:lstStyle/>
        <a:p>
          <a:pPr marL="0" lvl="0" indent="0" algn="l" defTabSz="711200">
            <a:lnSpc>
              <a:spcPct val="90000"/>
            </a:lnSpc>
            <a:spcBef>
              <a:spcPct val="0"/>
            </a:spcBef>
            <a:spcAft>
              <a:spcPct val="35000"/>
            </a:spcAft>
            <a:buNone/>
          </a:pPr>
          <a:r>
            <a:rPr lang="en-US" sz="1600" kern="1200"/>
            <a:t>Standard preparation of living donor renal allograft (open or laparoscopic) </a:t>
          </a:r>
          <a:r>
            <a:rPr lang="en-US" sz="1600" b="1" u="sng" kern="1200"/>
            <a:t>prior</a:t>
          </a:r>
          <a:r>
            <a:rPr lang="en-US" sz="1600" kern="1200"/>
            <a:t> to transplantation includes:</a:t>
          </a:r>
        </a:p>
        <a:p>
          <a:pPr marL="114300" lvl="1" indent="-114300" algn="l" defTabSz="533400">
            <a:lnSpc>
              <a:spcPct val="90000"/>
            </a:lnSpc>
            <a:spcBef>
              <a:spcPct val="0"/>
            </a:spcBef>
            <a:spcAft>
              <a:spcPct val="15000"/>
            </a:spcAft>
            <a:buChar char="•"/>
          </a:pPr>
          <a:r>
            <a:rPr lang="en-US" sz="1200" kern="1200"/>
            <a:t>Dissection/removal of perinephric fat</a:t>
          </a:r>
        </a:p>
        <a:p>
          <a:pPr marL="114300" lvl="1" indent="-114300" algn="l" defTabSz="533400">
            <a:lnSpc>
              <a:spcPct val="90000"/>
            </a:lnSpc>
            <a:spcBef>
              <a:spcPct val="0"/>
            </a:spcBef>
            <a:spcAft>
              <a:spcPct val="15000"/>
            </a:spcAft>
            <a:buChar char="•"/>
          </a:pPr>
          <a:r>
            <a:rPr lang="en-US" sz="1200" kern="1200"/>
            <a:t>Preparation of ureter(s), renal vein(s), renal artery(s), and ligating branches, as necessary</a:t>
          </a:r>
        </a:p>
      </dsp:txBody>
      <dsp:txXfrm>
        <a:off x="3220129" y="2714705"/>
        <a:ext cx="3220128" cy="2401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DEF16-32BD-465E-900D-A020720FBBC5}">
      <dsp:nvSpPr>
        <dsp:cNvPr id="0" name=""/>
        <dsp:cNvSpPr/>
      </dsp:nvSpPr>
      <dsp:spPr>
        <a:xfrm>
          <a:off x="0" y="591"/>
          <a:ext cx="10789920" cy="13843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C6C7D-93D7-469B-9E9B-5CFB274F76CF}">
      <dsp:nvSpPr>
        <dsp:cNvPr id="0" name=""/>
        <dsp:cNvSpPr/>
      </dsp:nvSpPr>
      <dsp:spPr>
        <a:xfrm>
          <a:off x="418758" y="312064"/>
          <a:ext cx="761378" cy="761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4F21AE-55AF-45C3-9769-90EC2600A7D5}">
      <dsp:nvSpPr>
        <dsp:cNvPr id="0" name=""/>
        <dsp:cNvSpPr/>
      </dsp:nvSpPr>
      <dsp:spPr>
        <a:xfrm>
          <a:off x="1598894" y="591"/>
          <a:ext cx="9191025" cy="1384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08" tIns="146508" rIns="146508" bIns="146508" numCol="1" spcCol="1270" anchor="ctr" anchorCtr="0">
          <a:noAutofit/>
        </a:bodyPr>
        <a:lstStyle/>
        <a:p>
          <a:pPr marL="0" lvl="0" indent="0" algn="l" defTabSz="711200">
            <a:lnSpc>
              <a:spcPct val="90000"/>
            </a:lnSpc>
            <a:spcBef>
              <a:spcPct val="0"/>
            </a:spcBef>
            <a:spcAft>
              <a:spcPct val="35000"/>
            </a:spcAft>
            <a:buNone/>
          </a:pPr>
          <a:r>
            <a:rPr lang="en-US" sz="1600" kern="1200"/>
            <a:t>Code T86.1 should only be assigned for </a:t>
          </a:r>
          <a:r>
            <a:rPr lang="en-US" sz="1600" b="1" kern="1200"/>
            <a:t>documented</a:t>
          </a:r>
          <a:r>
            <a:rPr lang="en-US" sz="1600" kern="1200"/>
            <a:t> complications of a kidney transplant (.i.e., rejection, failure, infection)</a:t>
          </a:r>
        </a:p>
      </dsp:txBody>
      <dsp:txXfrm>
        <a:off x="1598894" y="591"/>
        <a:ext cx="9191025" cy="1384324"/>
      </dsp:txXfrm>
    </dsp:sp>
    <dsp:sp modelId="{72D7526A-698F-4F7E-82FF-4730607D838A}">
      <dsp:nvSpPr>
        <dsp:cNvPr id="0" name=""/>
        <dsp:cNvSpPr/>
      </dsp:nvSpPr>
      <dsp:spPr>
        <a:xfrm>
          <a:off x="0" y="1730997"/>
          <a:ext cx="10789920" cy="13843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C53894-8A73-4D81-B101-2914CD5BE14A}">
      <dsp:nvSpPr>
        <dsp:cNvPr id="0" name=""/>
        <dsp:cNvSpPr/>
      </dsp:nvSpPr>
      <dsp:spPr>
        <a:xfrm>
          <a:off x="418758" y="2042470"/>
          <a:ext cx="761378" cy="761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0D4128-D1C4-4786-A4FB-30B7D6D0825A}">
      <dsp:nvSpPr>
        <dsp:cNvPr id="0" name=""/>
        <dsp:cNvSpPr/>
      </dsp:nvSpPr>
      <dsp:spPr>
        <a:xfrm>
          <a:off x="1598894" y="1730997"/>
          <a:ext cx="9191025" cy="1384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08" tIns="146508" rIns="146508" bIns="146508" numCol="1" spcCol="1270" anchor="ctr" anchorCtr="0">
          <a:noAutofit/>
        </a:bodyPr>
        <a:lstStyle/>
        <a:p>
          <a:pPr marL="0" lvl="0" indent="0" algn="l" defTabSz="711200">
            <a:lnSpc>
              <a:spcPct val="90000"/>
            </a:lnSpc>
            <a:spcBef>
              <a:spcPct val="0"/>
            </a:spcBef>
            <a:spcAft>
              <a:spcPct val="35000"/>
            </a:spcAft>
            <a:buNone/>
          </a:pPr>
          <a:r>
            <a:rPr lang="en-US" sz="1600" kern="1200"/>
            <a:t>Sequence a code from subcategory T86.1 as primary and then an additional code(s) for the complications(s)</a:t>
          </a:r>
        </a:p>
      </dsp:txBody>
      <dsp:txXfrm>
        <a:off x="1598894" y="1730997"/>
        <a:ext cx="9191025" cy="1384324"/>
      </dsp:txXfrm>
    </dsp:sp>
    <dsp:sp modelId="{5F518193-EDE9-4405-8437-251615AE1CB7}">
      <dsp:nvSpPr>
        <dsp:cNvPr id="0" name=""/>
        <dsp:cNvSpPr/>
      </dsp:nvSpPr>
      <dsp:spPr>
        <a:xfrm>
          <a:off x="0" y="3461402"/>
          <a:ext cx="10789920" cy="13843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A7C8D3-9CA3-44C9-B164-5CFAE306E441}">
      <dsp:nvSpPr>
        <dsp:cNvPr id="0" name=""/>
        <dsp:cNvSpPr/>
      </dsp:nvSpPr>
      <dsp:spPr>
        <a:xfrm>
          <a:off x="418758" y="3772875"/>
          <a:ext cx="761378" cy="7613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4B40F9-6ADB-4148-9D03-EB2AC7819A90}">
      <dsp:nvSpPr>
        <dsp:cNvPr id="0" name=""/>
        <dsp:cNvSpPr/>
      </dsp:nvSpPr>
      <dsp:spPr>
        <a:xfrm>
          <a:off x="1598894" y="3461402"/>
          <a:ext cx="9191025" cy="1384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08" tIns="146508" rIns="146508" bIns="146508" numCol="1" spcCol="1270" anchor="ctr" anchorCtr="0">
          <a:noAutofit/>
        </a:bodyPr>
        <a:lstStyle/>
        <a:p>
          <a:pPr marL="0" lvl="0" indent="0" algn="l" defTabSz="711200">
            <a:lnSpc>
              <a:spcPct val="90000"/>
            </a:lnSpc>
            <a:spcBef>
              <a:spcPct val="0"/>
            </a:spcBef>
            <a:spcAft>
              <a:spcPct val="35000"/>
            </a:spcAft>
            <a:buNone/>
          </a:pPr>
          <a:r>
            <a:rPr lang="en-US" sz="1600" kern="1200" dirty="0"/>
            <a:t>Patients who have had a kidney transplant may still have some form of CKD as the transplant may not fully restore kidney function.  The presence of CKD alone </a:t>
          </a:r>
          <a:r>
            <a:rPr lang="en-US" sz="1600" b="1" u="sng" kern="1200" dirty="0"/>
            <a:t>does not constitute</a:t>
          </a:r>
          <a:r>
            <a:rPr lang="en-US" sz="1600" kern="1200" dirty="0"/>
            <a:t> a transplant complication. </a:t>
          </a:r>
          <a:r>
            <a:rPr lang="en-US" sz="1600" b="0" kern="1200" dirty="0"/>
            <a:t>In</a:t>
          </a:r>
          <a:r>
            <a:rPr lang="en-US" sz="1600" kern="1200" dirty="0"/>
            <a:t> these encounters, assign the appropriate code from the N18 category for the patient’s stage of CKD and code Z94.0 (kidney transplant status)</a:t>
          </a:r>
        </a:p>
      </dsp:txBody>
      <dsp:txXfrm>
        <a:off x="1598894" y="3461402"/>
        <a:ext cx="9191025" cy="1384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66667-E5AA-40C7-9006-913C41D209C9}">
      <dsp:nvSpPr>
        <dsp:cNvPr id="0" name=""/>
        <dsp:cNvSpPr/>
      </dsp:nvSpPr>
      <dsp:spPr>
        <a:xfrm>
          <a:off x="0" y="1211579"/>
          <a:ext cx="10789920" cy="24231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CPT® Codes for Liver Transplants are based the following:</a:t>
          </a:r>
        </a:p>
        <a:p>
          <a:pPr marL="228600" lvl="1" indent="-228600" algn="l" defTabSz="1022350">
            <a:lnSpc>
              <a:spcPct val="90000"/>
            </a:lnSpc>
            <a:spcBef>
              <a:spcPct val="0"/>
            </a:spcBef>
            <a:spcAft>
              <a:spcPct val="15000"/>
            </a:spcAft>
            <a:buChar char="•"/>
          </a:pPr>
          <a:r>
            <a:rPr lang="en-US" sz="2300" kern="1200"/>
            <a:t>Type of donor (i.e., living or cadaver)</a:t>
          </a:r>
        </a:p>
        <a:p>
          <a:pPr marL="228600" lvl="1" indent="-228600" algn="l" defTabSz="1022350">
            <a:lnSpc>
              <a:spcPct val="90000"/>
            </a:lnSpc>
            <a:spcBef>
              <a:spcPct val="0"/>
            </a:spcBef>
            <a:spcAft>
              <a:spcPct val="15000"/>
            </a:spcAft>
            <a:buChar char="•"/>
          </a:pPr>
          <a:r>
            <a:rPr lang="en-US" sz="2300" kern="1200"/>
            <a:t>Backbench work</a:t>
          </a:r>
        </a:p>
        <a:p>
          <a:pPr marL="228600" lvl="1" indent="-228600" algn="l" defTabSz="1022350">
            <a:lnSpc>
              <a:spcPct val="90000"/>
            </a:lnSpc>
            <a:spcBef>
              <a:spcPct val="0"/>
            </a:spcBef>
            <a:spcAft>
              <a:spcPct val="15000"/>
            </a:spcAft>
            <a:buChar char="•"/>
          </a:pPr>
          <a:r>
            <a:rPr lang="en-US" sz="2300" kern="1200"/>
            <a:t>Type of transplant (i.e., allotransplanation) </a:t>
          </a:r>
          <a:r>
            <a:rPr lang="en-US" sz="2300" b="1" kern="1200"/>
            <a:t>*Autotransplantation does not apply to live transplants</a:t>
          </a:r>
          <a:endParaRPr lang="en-US" sz="2300" kern="1200"/>
        </a:p>
      </dsp:txBody>
      <dsp:txXfrm>
        <a:off x="70972" y="1282551"/>
        <a:ext cx="10647976" cy="22812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3F06B-1DAD-4E3F-8BB4-ACEEDCC89434}">
      <dsp:nvSpPr>
        <dsp:cNvPr id="0" name=""/>
        <dsp:cNvSpPr/>
      </dsp:nvSpPr>
      <dsp:spPr>
        <a:xfrm rot="5400000">
          <a:off x="5398618" y="-1029614"/>
          <a:ext cx="3877055" cy="6905548"/>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285750" lvl="1" indent="-285750" algn="l" defTabSz="1600200">
            <a:lnSpc>
              <a:spcPct val="90000"/>
            </a:lnSpc>
            <a:spcBef>
              <a:spcPct val="0"/>
            </a:spcBef>
            <a:spcAft>
              <a:spcPct val="15000"/>
            </a:spcAft>
            <a:buChar char="•"/>
          </a:pPr>
          <a:r>
            <a:rPr lang="en-US" sz="3600" kern="1200"/>
            <a:t>Usually involves three distinct components:</a:t>
          </a:r>
        </a:p>
        <a:p>
          <a:pPr marL="571500" lvl="2" indent="-285750" algn="l" defTabSz="1600200">
            <a:lnSpc>
              <a:spcPct val="90000"/>
            </a:lnSpc>
            <a:spcBef>
              <a:spcPct val="0"/>
            </a:spcBef>
            <a:spcAft>
              <a:spcPct val="15000"/>
            </a:spcAft>
            <a:buChar char="•"/>
          </a:pPr>
          <a:r>
            <a:rPr lang="en-US" sz="3600" kern="1200"/>
            <a:t>Hepatectomy</a:t>
          </a:r>
        </a:p>
        <a:p>
          <a:pPr marL="571500" lvl="2" indent="-285750" algn="l" defTabSz="1600200">
            <a:lnSpc>
              <a:spcPct val="90000"/>
            </a:lnSpc>
            <a:spcBef>
              <a:spcPct val="0"/>
            </a:spcBef>
            <a:spcAft>
              <a:spcPct val="15000"/>
            </a:spcAft>
            <a:buChar char="•"/>
          </a:pPr>
          <a:r>
            <a:rPr lang="en-US" sz="3600" kern="1200"/>
            <a:t>Backbench work</a:t>
          </a:r>
        </a:p>
        <a:p>
          <a:pPr marL="571500" lvl="2" indent="-285750" algn="l" defTabSz="1600200">
            <a:lnSpc>
              <a:spcPct val="90000"/>
            </a:lnSpc>
            <a:spcBef>
              <a:spcPct val="0"/>
            </a:spcBef>
            <a:spcAft>
              <a:spcPct val="15000"/>
            </a:spcAft>
            <a:buChar char="•"/>
          </a:pPr>
          <a:r>
            <a:rPr lang="en-US" sz="3600" kern="1200"/>
            <a:t>Recipient allotransplanation</a:t>
          </a:r>
        </a:p>
      </dsp:txBody>
      <dsp:txXfrm rot="-5400000">
        <a:off x="3884372" y="673894"/>
        <a:ext cx="6716286" cy="3498531"/>
      </dsp:txXfrm>
    </dsp:sp>
    <dsp:sp modelId="{96F1AB92-03DE-424F-B442-88069BB0A30C}">
      <dsp:nvSpPr>
        <dsp:cNvPr id="0" name=""/>
        <dsp:cNvSpPr/>
      </dsp:nvSpPr>
      <dsp:spPr>
        <a:xfrm>
          <a:off x="0" y="0"/>
          <a:ext cx="3884371" cy="48463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a:t>Allotransplantation: </a:t>
          </a:r>
          <a:r>
            <a:rPr lang="en-US" sz="2700" kern="1200"/>
            <a:t>an organ or tissue is transferred between genetically different individuals of the same species (AAPC)</a:t>
          </a:r>
        </a:p>
      </dsp:txBody>
      <dsp:txXfrm>
        <a:off x="189619" y="189619"/>
        <a:ext cx="3505133" cy="44670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DB7D0-EBA5-4DFD-96F5-55EEAD00A42A}">
      <dsp:nvSpPr>
        <dsp:cNvPr id="0" name=""/>
        <dsp:cNvSpPr/>
      </dsp:nvSpPr>
      <dsp:spPr>
        <a:xfrm>
          <a:off x="0" y="0"/>
          <a:ext cx="6440258" cy="5220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a:t>Backbench Work</a:t>
          </a:r>
        </a:p>
      </dsp:txBody>
      <dsp:txXfrm>
        <a:off x="0" y="0"/>
        <a:ext cx="6440258" cy="2819117"/>
      </dsp:txXfrm>
    </dsp:sp>
    <dsp:sp modelId="{C9DE8103-310B-42F1-8B59-C469552FCC78}">
      <dsp:nvSpPr>
        <dsp:cNvPr id="0" name=""/>
        <dsp:cNvSpPr/>
      </dsp:nvSpPr>
      <dsp:spPr>
        <a:xfrm>
          <a:off x="847" y="2714705"/>
          <a:ext cx="6251578" cy="24014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t" anchorCtr="0">
          <a:noAutofit/>
        </a:bodyPr>
        <a:lstStyle/>
        <a:p>
          <a:pPr marL="0" lvl="0" indent="0" algn="l" defTabSz="800100">
            <a:lnSpc>
              <a:spcPct val="90000"/>
            </a:lnSpc>
            <a:spcBef>
              <a:spcPct val="0"/>
            </a:spcBef>
            <a:spcAft>
              <a:spcPct val="35000"/>
            </a:spcAft>
            <a:buNone/>
          </a:pPr>
          <a:r>
            <a:rPr lang="en-US" sz="1800" kern="1200" dirty="0"/>
            <a:t>Standard preparation of the whole liver graft </a:t>
          </a:r>
          <a:r>
            <a:rPr lang="en-US" sz="1800" b="1" u="sng" kern="1200" dirty="0"/>
            <a:t>prior</a:t>
          </a:r>
          <a:r>
            <a:rPr lang="en-US" sz="1800" kern="1200" dirty="0"/>
            <a:t> to transplantation includes </a:t>
          </a:r>
          <a:r>
            <a:rPr lang="en-US" sz="1800" b="1" u="sng" kern="1200" dirty="0"/>
            <a:t>one</a:t>
          </a:r>
          <a:r>
            <a:rPr lang="en-US" sz="1800" kern="1200" dirty="0"/>
            <a:t> of the following:</a:t>
          </a:r>
        </a:p>
        <a:p>
          <a:pPr marL="114300" lvl="1" indent="-114300" algn="l" defTabSz="622300">
            <a:lnSpc>
              <a:spcPct val="90000"/>
            </a:lnSpc>
            <a:spcBef>
              <a:spcPct val="0"/>
            </a:spcBef>
            <a:spcAft>
              <a:spcPct val="15000"/>
            </a:spcAft>
            <a:buChar char="•"/>
          </a:pPr>
          <a:r>
            <a:rPr lang="en-US" sz="1400" kern="1200" dirty="0"/>
            <a:t>Preparation of the whole liver graft (including cholecystectomy, if necessary, dissection/removal of surrounding soft tissues to prepare the vena cava, portal vein, hepatic artery and common bile duct for implantation)</a:t>
          </a:r>
        </a:p>
        <a:p>
          <a:pPr marL="114300" lvl="1" indent="-114300" algn="l" defTabSz="622300">
            <a:lnSpc>
              <a:spcPct val="90000"/>
            </a:lnSpc>
            <a:spcBef>
              <a:spcPct val="0"/>
            </a:spcBef>
            <a:spcAft>
              <a:spcPct val="15000"/>
            </a:spcAft>
            <a:buChar char="•"/>
          </a:pPr>
          <a:r>
            <a:rPr lang="en-US" sz="1400" kern="1200" dirty="0"/>
            <a:t>Preparation as described for whole liver graft, </a:t>
          </a:r>
          <a:r>
            <a:rPr lang="en-US" sz="1400" b="1" u="sng" kern="1200" dirty="0"/>
            <a:t>plus</a:t>
          </a:r>
          <a:r>
            <a:rPr lang="en-US" sz="1400" b="0" u="none" kern="1200" dirty="0"/>
            <a:t> trisegment split into two partial grafts</a:t>
          </a:r>
          <a:endParaRPr lang="en-US" sz="1400" kern="1200" dirty="0"/>
        </a:p>
        <a:p>
          <a:pPr marL="114300" lvl="1" indent="-114300" algn="l" defTabSz="622300">
            <a:lnSpc>
              <a:spcPct val="90000"/>
            </a:lnSpc>
            <a:spcBef>
              <a:spcPct val="0"/>
            </a:spcBef>
            <a:spcAft>
              <a:spcPct val="15000"/>
            </a:spcAft>
            <a:buChar char="•"/>
          </a:pPr>
          <a:r>
            <a:rPr lang="en-US" sz="1400" kern="1200" dirty="0"/>
            <a:t>Preparation as described for whole liver graft, </a:t>
          </a:r>
          <a:r>
            <a:rPr lang="en-US" sz="1400" b="1" u="sng" kern="1200" dirty="0"/>
            <a:t>plus</a:t>
          </a:r>
          <a:r>
            <a:rPr lang="en-US" sz="1400" b="0" u="none" kern="1200" dirty="0"/>
            <a:t> lobe split into two partial grafts</a:t>
          </a:r>
          <a:endParaRPr lang="en-US" sz="1400" kern="1200" dirty="0"/>
        </a:p>
      </dsp:txBody>
      <dsp:txXfrm>
        <a:off x="847" y="2714705"/>
        <a:ext cx="6251578" cy="2401470"/>
      </dsp:txXfrm>
    </dsp:sp>
    <dsp:sp modelId="{49ED6110-21A3-4F61-8D6B-2959488F12FE}">
      <dsp:nvSpPr>
        <dsp:cNvPr id="0" name=""/>
        <dsp:cNvSpPr/>
      </dsp:nvSpPr>
      <dsp:spPr>
        <a:xfrm flipH="1">
          <a:off x="6252425" y="2714705"/>
          <a:ext cx="186984" cy="24014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kern="1200" dirty="0"/>
        </a:p>
      </dsp:txBody>
      <dsp:txXfrm>
        <a:off x="6252425" y="2714705"/>
        <a:ext cx="186984" cy="24014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DEF16-32BD-465E-900D-A020720FBBC5}">
      <dsp:nvSpPr>
        <dsp:cNvPr id="0" name=""/>
        <dsp:cNvSpPr/>
      </dsp:nvSpPr>
      <dsp:spPr>
        <a:xfrm>
          <a:off x="0" y="591"/>
          <a:ext cx="10789920" cy="13843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C6C7D-93D7-469B-9E9B-5CFB274F76CF}">
      <dsp:nvSpPr>
        <dsp:cNvPr id="0" name=""/>
        <dsp:cNvSpPr/>
      </dsp:nvSpPr>
      <dsp:spPr>
        <a:xfrm>
          <a:off x="418758" y="312064"/>
          <a:ext cx="761378" cy="761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4F21AE-55AF-45C3-9769-90EC2600A7D5}">
      <dsp:nvSpPr>
        <dsp:cNvPr id="0" name=""/>
        <dsp:cNvSpPr/>
      </dsp:nvSpPr>
      <dsp:spPr>
        <a:xfrm>
          <a:off x="1598894" y="591"/>
          <a:ext cx="9191025" cy="1384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08" tIns="146508" rIns="146508" bIns="146508" numCol="1" spcCol="1270" anchor="ctr" anchorCtr="0">
          <a:noAutofit/>
        </a:bodyPr>
        <a:lstStyle/>
        <a:p>
          <a:pPr marL="0" lvl="0" indent="0" algn="l" defTabSz="844550">
            <a:lnSpc>
              <a:spcPct val="90000"/>
            </a:lnSpc>
            <a:spcBef>
              <a:spcPct val="0"/>
            </a:spcBef>
            <a:spcAft>
              <a:spcPct val="35000"/>
            </a:spcAft>
            <a:buNone/>
          </a:pPr>
          <a:r>
            <a:rPr lang="en-US" sz="1900" kern="1200" dirty="0"/>
            <a:t>Codes under category T86 (Complications of transplanted organs/tissues), are for use for both complications </a:t>
          </a:r>
          <a:r>
            <a:rPr lang="en-US" sz="1900" b="1" u="sng" kern="1200" dirty="0"/>
            <a:t>and</a:t>
          </a:r>
          <a:r>
            <a:rPr lang="en-US" sz="1900" kern="1200" dirty="0"/>
            <a:t> rejection of transplanted organs. A transplant complication code is only assigned if the complication affects the </a:t>
          </a:r>
          <a:r>
            <a:rPr lang="en-US" sz="1900" b="1" u="sng" kern="1200" dirty="0"/>
            <a:t>function</a:t>
          </a:r>
          <a:r>
            <a:rPr lang="en-US" sz="1900" kern="1200" dirty="0"/>
            <a:t> of the transplanted organ</a:t>
          </a:r>
        </a:p>
      </dsp:txBody>
      <dsp:txXfrm>
        <a:off x="1598894" y="591"/>
        <a:ext cx="9191025" cy="1384324"/>
      </dsp:txXfrm>
    </dsp:sp>
    <dsp:sp modelId="{72D7526A-698F-4F7E-82FF-4730607D838A}">
      <dsp:nvSpPr>
        <dsp:cNvPr id="0" name=""/>
        <dsp:cNvSpPr/>
      </dsp:nvSpPr>
      <dsp:spPr>
        <a:xfrm>
          <a:off x="0" y="1748758"/>
          <a:ext cx="10789920" cy="13843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C53894-8A73-4D81-B101-2914CD5BE14A}">
      <dsp:nvSpPr>
        <dsp:cNvPr id="0" name=""/>
        <dsp:cNvSpPr/>
      </dsp:nvSpPr>
      <dsp:spPr>
        <a:xfrm>
          <a:off x="418758" y="2042470"/>
          <a:ext cx="761378" cy="761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0D4128-D1C4-4786-A4FB-30B7D6D0825A}">
      <dsp:nvSpPr>
        <dsp:cNvPr id="0" name=""/>
        <dsp:cNvSpPr/>
      </dsp:nvSpPr>
      <dsp:spPr>
        <a:xfrm>
          <a:off x="1598894" y="1730997"/>
          <a:ext cx="9191025" cy="1384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08" tIns="146508" rIns="146508" bIns="146508" numCol="1" spcCol="1270" anchor="ctr" anchorCtr="0">
          <a:noAutofit/>
        </a:bodyPr>
        <a:lstStyle/>
        <a:p>
          <a:pPr marL="0" lvl="0" indent="0" algn="l" defTabSz="844550">
            <a:lnSpc>
              <a:spcPct val="90000"/>
            </a:lnSpc>
            <a:spcBef>
              <a:spcPct val="0"/>
            </a:spcBef>
            <a:spcAft>
              <a:spcPct val="35000"/>
            </a:spcAft>
            <a:buNone/>
          </a:pPr>
          <a:r>
            <a:rPr lang="en-US" sz="1900" kern="1200" dirty="0"/>
            <a:t>Sequencing requires </a:t>
          </a:r>
          <a:r>
            <a:rPr lang="en-US" sz="1900" b="1" u="sng" kern="1200" dirty="0"/>
            <a:t>two</a:t>
          </a:r>
          <a:r>
            <a:rPr lang="en-US" sz="1900" kern="1200" dirty="0"/>
            <a:t> codes…..the appropriate code from the T86 category and a secondary code to identify the complication</a:t>
          </a:r>
        </a:p>
      </dsp:txBody>
      <dsp:txXfrm>
        <a:off x="1598894" y="1730997"/>
        <a:ext cx="9191025" cy="1384324"/>
      </dsp:txXfrm>
    </dsp:sp>
    <dsp:sp modelId="{5F518193-EDE9-4405-8437-251615AE1CB7}">
      <dsp:nvSpPr>
        <dsp:cNvPr id="0" name=""/>
        <dsp:cNvSpPr/>
      </dsp:nvSpPr>
      <dsp:spPr>
        <a:xfrm>
          <a:off x="0" y="3461402"/>
          <a:ext cx="10789920" cy="13843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A7C8D3-9CA3-44C9-B164-5CFAE306E441}">
      <dsp:nvSpPr>
        <dsp:cNvPr id="0" name=""/>
        <dsp:cNvSpPr/>
      </dsp:nvSpPr>
      <dsp:spPr>
        <a:xfrm>
          <a:off x="418758" y="3772875"/>
          <a:ext cx="761378" cy="7613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4B40F9-6ADB-4148-9D03-EB2AC7819A90}">
      <dsp:nvSpPr>
        <dsp:cNvPr id="0" name=""/>
        <dsp:cNvSpPr/>
      </dsp:nvSpPr>
      <dsp:spPr>
        <a:xfrm>
          <a:off x="1598894" y="3461402"/>
          <a:ext cx="9191025" cy="1384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08" tIns="146508" rIns="146508" bIns="146508" numCol="1" spcCol="1270" anchor="ctr" anchorCtr="0">
          <a:noAutofit/>
        </a:bodyPr>
        <a:lstStyle/>
        <a:p>
          <a:pPr marL="0" lvl="0" indent="0" algn="l" defTabSz="844550">
            <a:lnSpc>
              <a:spcPct val="90000"/>
            </a:lnSpc>
            <a:spcBef>
              <a:spcPct val="0"/>
            </a:spcBef>
            <a:spcAft>
              <a:spcPct val="35000"/>
            </a:spcAft>
            <a:buNone/>
          </a:pPr>
          <a:r>
            <a:rPr lang="en-US" sz="1900" kern="1200" dirty="0"/>
            <a:t>Pre-existing conditions or conditions that develop after the transplant are not coded as a complication </a:t>
          </a:r>
          <a:r>
            <a:rPr lang="en-US" sz="1900" b="1" u="sng" kern="1200" dirty="0"/>
            <a:t>unless </a:t>
          </a:r>
          <a:r>
            <a:rPr lang="en-US" sz="1900" b="0" u="none" kern="1200" dirty="0"/>
            <a:t>they affect the function of the transplanted organ</a:t>
          </a:r>
          <a:endParaRPr lang="en-US" sz="1900" kern="1200" dirty="0"/>
        </a:p>
      </dsp:txBody>
      <dsp:txXfrm>
        <a:off x="1598894" y="3461402"/>
        <a:ext cx="9191025" cy="13843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8462D-7410-49A6-9451-183FAAC84EF8}">
      <dsp:nvSpPr>
        <dsp:cNvPr id="0" name=""/>
        <dsp:cNvSpPr/>
      </dsp:nvSpPr>
      <dsp:spPr>
        <a:xfrm>
          <a:off x="1884960" y="856037"/>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89A13F-BFD5-4A93-A7AA-2493D2C8C7CD}">
      <dsp:nvSpPr>
        <dsp:cNvPr id="0" name=""/>
        <dsp:cNvSpPr/>
      </dsp:nvSpPr>
      <dsp:spPr>
        <a:xfrm>
          <a:off x="696960" y="327028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For questions, please contact the presenter at:</a:t>
          </a:r>
        </a:p>
      </dsp:txBody>
      <dsp:txXfrm>
        <a:off x="696960" y="3270281"/>
        <a:ext cx="4320000" cy="720000"/>
      </dsp:txXfrm>
    </dsp:sp>
    <dsp:sp modelId="{C0BFDA97-E920-4798-86F3-8681E63D5434}">
      <dsp:nvSpPr>
        <dsp:cNvPr id="0" name=""/>
        <dsp:cNvSpPr/>
      </dsp:nvSpPr>
      <dsp:spPr>
        <a:xfrm>
          <a:off x="6960960" y="856037"/>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36E912-D461-4D20-97F5-7D194A151F35}">
      <dsp:nvSpPr>
        <dsp:cNvPr id="0" name=""/>
        <dsp:cNvSpPr/>
      </dsp:nvSpPr>
      <dsp:spPr>
        <a:xfrm>
          <a:off x="5772960" y="327028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hlinkClick xmlns:r="http://schemas.openxmlformats.org/officeDocument/2006/relationships" r:id="rId5"/>
            </a:rPr>
            <a:t>dawsonrballard@gmail.com</a:t>
          </a:r>
          <a:r>
            <a:rPr lang="en-US" sz="2500" kern="1200"/>
            <a:t> </a:t>
          </a:r>
        </a:p>
      </dsp:txBody>
      <dsp:txXfrm>
        <a:off x="5772960" y="3270281"/>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FA5EA-0E1E-4764-B5B7-A47DCC3A898E}" type="datetimeFigureOut">
              <a:rPr lang="en-US" smtClean="0"/>
              <a:t>7/9/2025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6B470-179D-4B95-8906-D61C195EFD62}" type="slidenum">
              <a:rPr lang="en-US" smtClean="0"/>
              <a:t>‹#›</a:t>
            </a:fld>
            <a:endParaRPr lang="en-US" dirty="0"/>
          </a:p>
        </p:txBody>
      </p:sp>
    </p:spTree>
    <p:extLst>
      <p:ext uri="{BB962C8B-B14F-4D97-AF65-F5344CB8AC3E}">
        <p14:creationId xmlns:p14="http://schemas.microsoft.com/office/powerpoint/2010/main" val="3565552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6B470-179D-4B95-8906-D61C195EFD62}" type="slidenum">
              <a:rPr lang="en-US" smtClean="0"/>
              <a:t>9</a:t>
            </a:fld>
            <a:endParaRPr lang="en-US" dirty="0"/>
          </a:p>
        </p:txBody>
      </p:sp>
    </p:spTree>
    <p:extLst>
      <p:ext uri="{BB962C8B-B14F-4D97-AF65-F5344CB8AC3E}">
        <p14:creationId xmlns:p14="http://schemas.microsoft.com/office/powerpoint/2010/main" val="3843400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6B470-179D-4B95-8906-D61C195EFD62}" type="slidenum">
              <a:rPr lang="en-US" smtClean="0"/>
              <a:t>13</a:t>
            </a:fld>
            <a:endParaRPr lang="en-US" dirty="0"/>
          </a:p>
        </p:txBody>
      </p:sp>
    </p:spTree>
    <p:extLst>
      <p:ext uri="{BB962C8B-B14F-4D97-AF65-F5344CB8AC3E}">
        <p14:creationId xmlns:p14="http://schemas.microsoft.com/office/powerpoint/2010/main" val="2200559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6B470-179D-4B95-8906-D61C195EFD62}" type="slidenum">
              <a:rPr lang="en-US" smtClean="0"/>
              <a:t>21</a:t>
            </a:fld>
            <a:endParaRPr lang="en-US" dirty="0"/>
          </a:p>
        </p:txBody>
      </p:sp>
    </p:spTree>
    <p:extLst>
      <p:ext uri="{BB962C8B-B14F-4D97-AF65-F5344CB8AC3E}">
        <p14:creationId xmlns:p14="http://schemas.microsoft.com/office/powerpoint/2010/main" val="3533981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DDB35-B35A-9A80-C58D-66CCCC070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98934-4EBD-0289-3B99-49B0B8B14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2EFF6-7A1D-6F63-FAC6-2E01E064E1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4BA074-AE65-CB8C-023D-CA2372F856DF}"/>
              </a:ext>
            </a:extLst>
          </p:cNvPr>
          <p:cNvSpPr>
            <a:spLocks noGrp="1"/>
          </p:cNvSpPr>
          <p:nvPr>
            <p:ph type="sldNum" sz="quarter" idx="5"/>
          </p:nvPr>
        </p:nvSpPr>
        <p:spPr/>
        <p:txBody>
          <a:bodyPr/>
          <a:lstStyle/>
          <a:p>
            <a:fld id="{28C6B470-179D-4B95-8906-D61C195EFD62}" type="slidenum">
              <a:rPr lang="en-US" smtClean="0"/>
              <a:t>26</a:t>
            </a:fld>
            <a:endParaRPr lang="en-US" dirty="0"/>
          </a:p>
        </p:txBody>
      </p:sp>
    </p:spTree>
    <p:extLst>
      <p:ext uri="{BB962C8B-B14F-4D97-AF65-F5344CB8AC3E}">
        <p14:creationId xmlns:p14="http://schemas.microsoft.com/office/powerpoint/2010/main" val="606581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E072EE-51B3-4C0C-A460-4684AB079301}"/>
              </a:ext>
            </a:extLst>
          </p:cNvPr>
          <p:cNvSpPr>
            <a:spLocks noGrp="1"/>
          </p:cNvSpPr>
          <p:nvPr>
            <p:ph type="dt" sz="half" idx="10"/>
          </p:nvPr>
        </p:nvSpPr>
        <p:spPr/>
        <p:txBody>
          <a:bodyPr/>
          <a:lstStyle/>
          <a:p>
            <a:fld id="{2ABAD28B-DD56-4B56-883A-96608C765E28}" type="datetimeFigureOut">
              <a:rPr lang="en-US" smtClean="0"/>
              <a:t>7/9/2025</a:t>
            </a:fld>
            <a:endParaRPr lang="en-US" dirty="0"/>
          </a:p>
        </p:txBody>
      </p:sp>
      <p:sp>
        <p:nvSpPr>
          <p:cNvPr id="5" name="Footer Placeholder 4">
            <a:extLst>
              <a:ext uri="{FF2B5EF4-FFF2-40B4-BE49-F238E27FC236}">
                <a16:creationId xmlns:a16="http://schemas.microsoft.com/office/drawing/2014/main" id="{011422A5-3076-413B-84CB-ED3BA4171C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a:lstStyle/>
          <a:p>
            <a:fld id="{7DF5BAF5-ABAB-4575-8E56-D109A3D17F9F}" type="slidenum">
              <a:rPr lang="en-US" smtClean="0"/>
              <a:t>‹#›</a:t>
            </a:fld>
            <a:endParaRPr lang="en-US" dirty="0"/>
          </a:p>
        </p:txBody>
      </p:sp>
      <p:cxnSp>
        <p:nvCxnSpPr>
          <p:cNvPr id="11" name="Straight Connector 10">
            <a:extLst>
              <a:ext uri="{FF2B5EF4-FFF2-40B4-BE49-F238E27FC236}">
                <a16:creationId xmlns:a16="http://schemas.microsoft.com/office/drawing/2014/main" id="{738AEC68-8734-EA5D-0CB2-9591B3A21AE7}"/>
              </a:ext>
              <a:ext uri="{C183D7F6-B498-43B3-948B-1728B52AA6E4}">
                <adec:decorative xmlns:adec="http://schemas.microsoft.com/office/drawing/2017/decorative" val="1"/>
              </a:ext>
            </a:extLst>
          </p:cNvPr>
          <p:cNvCxnSpPr>
            <a:cxnSpLocks/>
          </p:cNvCxnSpPr>
          <p:nvPr/>
        </p:nvCxnSpPr>
        <p:spPr>
          <a:xfrm>
            <a:off x="0" y="1206128"/>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DFFF1FC-CDE9-3B47-D073-3394D4D035A9}"/>
              </a:ext>
              <a:ext uri="{C183D7F6-B498-43B3-948B-1728B52AA6E4}">
                <adec:decorative xmlns:adec="http://schemas.microsoft.com/office/drawing/2017/decorative" val="1"/>
              </a:ext>
            </a:extLst>
          </p:cNvPr>
          <p:cNvCxnSpPr>
            <a:cxnSpLocks/>
          </p:cNvCxnSpPr>
          <p:nvPr userDrawn="1"/>
        </p:nvCxnSpPr>
        <p:spPr>
          <a:xfrm>
            <a:off x="0" y="1206128"/>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F065D245-B564-481D-A323-F73C5BCA8461}"/>
              </a:ext>
            </a:extLst>
          </p:cNvPr>
          <p:cNvSpPr>
            <a:spLocks noGrp="1"/>
          </p:cNvSpPr>
          <p:nvPr>
            <p:ph type="subTitle" idx="1"/>
          </p:nvPr>
        </p:nvSpPr>
        <p:spPr>
          <a:xfrm>
            <a:off x="1088136" y="4389120"/>
            <a:ext cx="9288096" cy="1435331"/>
          </a:xfrm>
        </p:spPr>
        <p:txBody>
          <a:bodyPr anchor="b" anchorCtr="0">
            <a:normAutofit/>
          </a:bodyPr>
          <a:lstStyle>
            <a:lvl1pPr marL="0" indent="0" algn="l">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7F83D70-91AA-429A-BD57-1CB6792B30EE}"/>
              </a:ext>
            </a:extLst>
          </p:cNvPr>
          <p:cNvSpPr>
            <a:spLocks noGrp="1"/>
          </p:cNvSpPr>
          <p:nvPr>
            <p:ph type="ctrTitle"/>
          </p:nvPr>
        </p:nvSpPr>
        <p:spPr>
          <a:xfrm>
            <a:off x="1088136" y="1078030"/>
            <a:ext cx="9288096" cy="2956718"/>
          </a:xfrm>
        </p:spPr>
        <p:txBody>
          <a:bodyPr anchor="t">
            <a:noAutofit/>
          </a:bodyPr>
          <a:lstStyle>
            <a:lvl1pPr algn="l">
              <a:defRPr sz="6600" cap="all" baseline="0"/>
            </a:lvl1pPr>
          </a:lstStyle>
          <a:p>
            <a:r>
              <a:rPr lang="en-US"/>
              <a:t>Click to edit Master title style</a:t>
            </a:r>
            <a:endParaRPr lang="en-US" dirty="0"/>
          </a:p>
        </p:txBody>
      </p:sp>
    </p:spTree>
    <p:extLst>
      <p:ext uri="{BB962C8B-B14F-4D97-AF65-F5344CB8AC3E}">
        <p14:creationId xmlns:p14="http://schemas.microsoft.com/office/powerpoint/2010/main" val="205776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8B02B-A32A-4383-BBC7-0C383390A96F}"/>
              </a:ext>
            </a:extLst>
          </p:cNvPr>
          <p:cNvSpPr>
            <a:spLocks noGrp="1"/>
          </p:cNvSpPr>
          <p:nvPr>
            <p:ph type="dt" sz="half" idx="10"/>
          </p:nvPr>
        </p:nvSpPr>
        <p:spPr/>
        <p:txBody>
          <a:bodyPr/>
          <a:lstStyle/>
          <a:p>
            <a:fld id="{2ABAD28B-DD56-4B56-883A-96608C765E28}" type="datetimeFigureOut">
              <a:rPr lang="en-US" smtClean="0"/>
              <a:t>7/9/2025</a:t>
            </a:fld>
            <a:endParaRPr lang="en-US" dirty="0"/>
          </a:p>
        </p:txBody>
      </p:sp>
      <p:sp>
        <p:nvSpPr>
          <p:cNvPr id="3" name="Footer Placeholder 2">
            <a:extLst>
              <a:ext uri="{FF2B5EF4-FFF2-40B4-BE49-F238E27FC236}">
                <a16:creationId xmlns:a16="http://schemas.microsoft.com/office/drawing/2014/main" id="{FCFF7E77-47E0-4F9E-9148-8D0C59C0CFC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98005A2-ECF0-4759-A17B-FDECE80683F4}"/>
              </a:ext>
            </a:extLst>
          </p:cNvPr>
          <p:cNvSpPr>
            <a:spLocks noGrp="1"/>
          </p:cNvSpPr>
          <p:nvPr>
            <p:ph type="sldNum" sz="quarter" idx="12"/>
          </p:nvPr>
        </p:nvSpPr>
        <p:spPr/>
        <p:txBody>
          <a:bodyPr/>
          <a:lstStyle/>
          <a:p>
            <a:fld id="{7DF5BAF5-ABAB-4575-8E56-D109A3D17F9F}" type="slidenum">
              <a:rPr lang="en-US" smtClean="0"/>
              <a:t>‹#›</a:t>
            </a:fld>
            <a:endParaRPr lang="en-US" dirty="0"/>
          </a:p>
        </p:txBody>
      </p:sp>
    </p:spTree>
    <p:extLst>
      <p:ext uri="{BB962C8B-B14F-4D97-AF65-F5344CB8AC3E}">
        <p14:creationId xmlns:p14="http://schemas.microsoft.com/office/powerpoint/2010/main" val="410504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8027B902-09B5-4324-8310-59625360F035}" type="datetime1">
              <a:rPr lang="en-US" smtClean="0"/>
              <a:t>7/9/2025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088136" y="4754880"/>
            <a:ext cx="6655522" cy="1545336"/>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88136" y="1088136"/>
            <a:ext cx="7478991" cy="3635797"/>
          </a:xfrm>
        </p:spPr>
        <p:txBody>
          <a:bodyPr anchor="t">
            <a:normAutofit/>
          </a:bodyPr>
          <a:lstStyle>
            <a:lvl1pPr algn="l">
              <a:defRPr sz="6600" cap="all" baseline="0"/>
            </a:lvl1pPr>
          </a:lstStyle>
          <a:p>
            <a:r>
              <a:rPr lang="en-US"/>
              <a:t>Click to edit Master title style</a:t>
            </a:r>
            <a:endParaRPr lang="en-US" dirty="0"/>
          </a:p>
        </p:txBody>
      </p:sp>
    </p:spTree>
    <p:extLst>
      <p:ext uri="{BB962C8B-B14F-4D97-AF65-F5344CB8AC3E}">
        <p14:creationId xmlns:p14="http://schemas.microsoft.com/office/powerpoint/2010/main" val="129099101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4FAA61B-AD43-37CB-7EE0-96C95C0CAE11}"/>
              </a:ext>
              <a:ext uri="{C183D7F6-B498-43B3-948B-1728B52AA6E4}">
                <adec:decorative xmlns:adec="http://schemas.microsoft.com/office/drawing/2017/decorative" val="1"/>
              </a:ext>
            </a:extLst>
          </p:cNvPr>
          <p:cNvCxnSpPr>
            <a:cxnSpLocks/>
          </p:cNvCxnSpPr>
          <p:nvPr/>
        </p:nvCxnSpPr>
        <p:spPr>
          <a:xfrm>
            <a:off x="-6626" y="496546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12DA3032-68CE-D997-667C-4C5C01E418A6}"/>
              </a:ext>
            </a:extLst>
          </p:cNvPr>
          <p:cNvSpPr>
            <a:spLocks noGrp="1"/>
          </p:cNvSpPr>
          <p:nvPr>
            <p:ph type="dt" sz="half" idx="10"/>
          </p:nvPr>
        </p:nvSpPr>
        <p:spPr/>
        <p:txBody>
          <a:bodyPr/>
          <a:lstStyle/>
          <a:p>
            <a:fld id="{2ABAD28B-DD56-4B56-883A-96608C765E28}" type="datetimeFigureOut">
              <a:rPr lang="en-US" smtClean="0"/>
              <a:t>7/9/2025</a:t>
            </a:fld>
            <a:endParaRPr lang="en-US" dirty="0"/>
          </a:p>
        </p:txBody>
      </p:sp>
      <p:sp>
        <p:nvSpPr>
          <p:cNvPr id="9" name="Footer Placeholder 8">
            <a:extLst>
              <a:ext uri="{FF2B5EF4-FFF2-40B4-BE49-F238E27FC236}">
                <a16:creationId xmlns:a16="http://schemas.microsoft.com/office/drawing/2014/main" id="{6099C91B-9803-3812-63A6-5705DB9FE95D}"/>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C835D02-A0E8-5346-DE23-09C497D78BD1}"/>
              </a:ext>
            </a:extLst>
          </p:cNvPr>
          <p:cNvSpPr>
            <a:spLocks noGrp="1"/>
          </p:cNvSpPr>
          <p:nvPr>
            <p:ph type="sldNum" sz="quarter" idx="12"/>
          </p:nvPr>
        </p:nvSpPr>
        <p:spPr/>
        <p:txBody>
          <a:bodyPr/>
          <a:lstStyle/>
          <a:p>
            <a:fld id="{7DF5BAF5-ABAB-4575-8E56-D109A3D17F9F}" type="slidenum">
              <a:rPr lang="en-US" smtClean="0"/>
              <a:t>‹#›</a:t>
            </a:fld>
            <a:endParaRPr lang="en-US" dirty="0"/>
          </a:p>
        </p:txBody>
      </p:sp>
      <p:cxnSp>
        <p:nvCxnSpPr>
          <p:cNvPr id="4" name="Straight Connector 3">
            <a:extLst>
              <a:ext uri="{FF2B5EF4-FFF2-40B4-BE49-F238E27FC236}">
                <a16:creationId xmlns:a16="http://schemas.microsoft.com/office/drawing/2014/main" id="{C99E3101-0B78-A7AE-A693-73443263EEC8}"/>
              </a:ext>
              <a:ext uri="{C183D7F6-B498-43B3-948B-1728B52AA6E4}">
                <adec:decorative xmlns:adec="http://schemas.microsoft.com/office/drawing/2017/decorative" val="1"/>
              </a:ext>
            </a:extLst>
          </p:cNvPr>
          <p:cNvCxnSpPr>
            <a:cxnSpLocks/>
          </p:cNvCxnSpPr>
          <p:nvPr userDrawn="1"/>
        </p:nvCxnSpPr>
        <p:spPr>
          <a:xfrm>
            <a:off x="-6626" y="496546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088136" y="5303520"/>
            <a:ext cx="7375466" cy="1014984"/>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88136" y="1689379"/>
            <a:ext cx="7876287" cy="3592629"/>
          </a:xfrm>
        </p:spPr>
        <p:txBody>
          <a:bodyPr anchor="b">
            <a:normAutofit/>
          </a:bodyPr>
          <a:lstStyle>
            <a:lvl1pPr algn="l">
              <a:defRPr sz="6600" cap="all"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57674917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6B19A73-9EF0-435E-951F-A4ACE59FBD85}" type="datetime1">
              <a:rPr lang="en-US" smtClean="0"/>
              <a:t>7/9/2025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8" name="Straight Connector 7">
            <a:extLst>
              <a:ext uri="{FF2B5EF4-FFF2-40B4-BE49-F238E27FC236}">
                <a16:creationId xmlns:a16="http://schemas.microsoft.com/office/drawing/2014/main" id="{C2E6B14D-48CB-3652-5FBF-557B0DB0C006}"/>
              </a:ext>
              <a:ext uri="{C183D7F6-B498-43B3-948B-1728B52AA6E4}">
                <adec:decorative xmlns:adec="http://schemas.microsoft.com/office/drawing/2017/decorative" val="1"/>
              </a:ext>
            </a:extLst>
          </p:cNvPr>
          <p:cNvCxnSpPr>
            <a:cxnSpLocks/>
          </p:cNvCxnSpPr>
          <p:nvPr/>
        </p:nvCxnSpPr>
        <p:spPr>
          <a:xfrm>
            <a:off x="11387805" y="571529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AD4D6D7-11EB-6F96-7D58-6B2353229146}"/>
              </a:ext>
              <a:ext uri="{C183D7F6-B498-43B3-948B-1728B52AA6E4}">
                <adec:decorative xmlns:adec="http://schemas.microsoft.com/office/drawing/2017/decorative" val="1"/>
              </a:ext>
            </a:extLst>
          </p:cNvPr>
          <p:cNvCxnSpPr>
            <a:cxnSpLocks/>
          </p:cNvCxnSpPr>
          <p:nvPr userDrawn="1"/>
        </p:nvCxnSpPr>
        <p:spPr>
          <a:xfrm>
            <a:off x="11387805" y="571529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513955" y="4462552"/>
            <a:ext cx="7588155" cy="1414091"/>
          </a:xfrm>
        </p:spPr>
        <p:txBody>
          <a:bodyPr anchor="b" anchorCtr="0">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2296" y="64008"/>
            <a:ext cx="8229600" cy="2621154"/>
          </a:xfrm>
        </p:spPr>
        <p:txBody>
          <a:bodyPr anchor="t" anchorCtr="0">
            <a:normAutofit/>
          </a:bodyPr>
          <a:lstStyle>
            <a:lvl1pPr algn="l">
              <a:defRPr sz="6600" cap="all" baseline="0"/>
            </a:lvl1pPr>
          </a:lstStyle>
          <a:p>
            <a:r>
              <a:rPr lang="en-US"/>
              <a:t>Click to edit Master title style</a:t>
            </a:r>
            <a:endParaRPr lang="en-US" dirty="0"/>
          </a:p>
        </p:txBody>
      </p:sp>
    </p:spTree>
    <p:extLst>
      <p:ext uri="{BB962C8B-B14F-4D97-AF65-F5344CB8AC3E}">
        <p14:creationId xmlns:p14="http://schemas.microsoft.com/office/powerpoint/2010/main" val="85518811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Photo 1">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C72BE8CE-6011-4887-8688-8D57691F11AD}" type="datetime1">
              <a:rPr lang="en-US" smtClean="0"/>
              <a:t>7/9/2025</a:t>
            </a:fld>
            <a:endParaRPr lang="en-US" dirty="0"/>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a:t>
            </a:fld>
            <a:endParaRPr lang="en-US" dirty="0"/>
          </a:p>
        </p:txBody>
      </p:sp>
      <p:cxnSp>
        <p:nvCxnSpPr>
          <p:cNvPr id="4" name="Straight Connector 3">
            <a:extLst>
              <a:ext uri="{FF2B5EF4-FFF2-40B4-BE49-F238E27FC236}">
                <a16:creationId xmlns:a16="http://schemas.microsoft.com/office/drawing/2014/main" id="{7D0C16E3-4EC4-7D48-1FD4-C751F2A07E70}"/>
              </a:ext>
              <a:ext uri="{C183D7F6-B498-43B3-948B-1728B52AA6E4}">
                <adec:decorative xmlns:adec="http://schemas.microsoft.com/office/drawing/2017/decorative" val="1"/>
              </a:ext>
            </a:extLst>
          </p:cNvPr>
          <p:cNvCxnSpPr>
            <a:cxnSpLocks/>
          </p:cNvCxnSpPr>
          <p:nvPr/>
        </p:nvCxnSpPr>
        <p:spPr>
          <a:xfrm>
            <a:off x="0" y="571529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89C9269-15FA-0C1F-81E1-EA0500B76B62}"/>
              </a:ext>
              <a:ext uri="{C183D7F6-B498-43B3-948B-1728B52AA6E4}">
                <adec:decorative xmlns:adec="http://schemas.microsoft.com/office/drawing/2017/decorative" val="1"/>
              </a:ext>
            </a:extLst>
          </p:cNvPr>
          <p:cNvCxnSpPr>
            <a:cxnSpLocks/>
          </p:cNvCxnSpPr>
          <p:nvPr userDrawn="1"/>
        </p:nvCxnSpPr>
        <p:spPr>
          <a:xfrm>
            <a:off x="0" y="571529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cstate="screen">
              <a:alphaModFix amt="8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088136" y="5972629"/>
            <a:ext cx="10835350" cy="480373"/>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88136" y="5165778"/>
            <a:ext cx="10835350" cy="786384"/>
          </a:xfrm>
        </p:spPr>
        <p:txBody>
          <a:bodyPr anchor="b">
            <a:normAutofit/>
          </a:bodyPr>
          <a:lstStyle>
            <a:lvl1pPr algn="l">
              <a:defRPr sz="4000" cap="all" baseline="0"/>
            </a:lvl1pPr>
          </a:lstStyle>
          <a:p>
            <a:r>
              <a:rPr lang="en-US"/>
              <a:t>Click to edit Master title style</a:t>
            </a:r>
            <a:endParaRPr lang="en-US" dirty="0"/>
          </a:p>
        </p:txBody>
      </p:sp>
    </p:spTree>
    <p:extLst>
      <p:ext uri="{BB962C8B-B14F-4D97-AF65-F5344CB8AC3E}">
        <p14:creationId xmlns:p14="http://schemas.microsoft.com/office/powerpoint/2010/main" val="343425898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Photo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6949440" y="6453002"/>
            <a:ext cx="1707625" cy="365125"/>
          </a:xfrm>
        </p:spPr>
        <p:txBody>
          <a:bodyPr/>
          <a:lstStyle>
            <a:lvl1pPr>
              <a:defRPr>
                <a:solidFill>
                  <a:schemeClr val="tx1"/>
                </a:solidFill>
                <a:effectLst/>
              </a:defRPr>
            </a:lvl1pPr>
          </a:lstStyle>
          <a:p>
            <a:fld id="{886426EA-0386-4881-8D6D-3F08C95C4A7F}" type="datetime1">
              <a:rPr lang="en-US" smtClean="0"/>
              <a:t>7/9/2025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8" name="Straight Connector 7">
            <a:extLst>
              <a:ext uri="{FF2B5EF4-FFF2-40B4-BE49-F238E27FC236}">
                <a16:creationId xmlns:a16="http://schemas.microsoft.com/office/drawing/2014/main" id="{5CF4E8FB-1487-C91A-B047-A4CCEDA8D86C}"/>
              </a:ext>
              <a:ext uri="{C183D7F6-B498-43B3-948B-1728B52AA6E4}">
                <adec:decorative xmlns:adec="http://schemas.microsoft.com/office/drawing/2017/decorative" val="1"/>
              </a:ext>
            </a:extLst>
          </p:cNvPr>
          <p:cNvCxnSpPr>
            <a:cxnSpLocks/>
          </p:cNvCxnSpPr>
          <p:nvPr/>
        </p:nvCxnSpPr>
        <p:spPr>
          <a:xfrm>
            <a:off x="11387805" y="571529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3D24704-92A7-FF08-2944-DFFAEC746930}"/>
              </a:ext>
              <a:ext uri="{C183D7F6-B498-43B3-948B-1728B52AA6E4}">
                <adec:decorative xmlns:adec="http://schemas.microsoft.com/office/drawing/2017/decorative" val="1"/>
              </a:ext>
            </a:extLst>
          </p:cNvPr>
          <p:cNvCxnSpPr>
            <a:cxnSpLocks/>
          </p:cNvCxnSpPr>
          <p:nvPr userDrawn="1"/>
        </p:nvCxnSpPr>
        <p:spPr>
          <a:xfrm>
            <a:off x="11387805" y="571529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cstate="screen">
              <a:alphaModFix amt="8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949438" y="4663440"/>
            <a:ext cx="4146281" cy="1184585"/>
          </a:xfrm>
        </p:spPr>
        <p:txBody>
          <a:bodyPr anchor="b" anchorCtr="0">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949439" y="1088136"/>
            <a:ext cx="4146281" cy="3475236"/>
          </a:xfrm>
        </p:spPr>
        <p:txBody>
          <a:bodyPr anchor="b" anchorCtr="0">
            <a:noAutofit/>
          </a:bodyPr>
          <a:lstStyle>
            <a:lvl1pPr algn="r">
              <a:defRPr sz="5400" cap="all" baseline="0"/>
            </a:lvl1pPr>
          </a:lstStyle>
          <a:p>
            <a:r>
              <a:rPr lang="en-US"/>
              <a:t>Click to edit Master title style</a:t>
            </a:r>
            <a:endParaRPr lang="en-US" dirty="0"/>
          </a:p>
        </p:txBody>
      </p:sp>
    </p:spTree>
    <p:extLst>
      <p:ext uri="{BB962C8B-B14F-4D97-AF65-F5344CB8AC3E}">
        <p14:creationId xmlns:p14="http://schemas.microsoft.com/office/powerpoint/2010/main" val="50412795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Photo 3">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37160" y="6453002"/>
            <a:ext cx="1951777" cy="365125"/>
          </a:xfrm>
        </p:spPr>
        <p:txBody>
          <a:bodyPr/>
          <a:lstStyle/>
          <a:p>
            <a:fld id="{1FE1A989-42EF-40B2-87AB-6941C231CD4A}" type="datetime1">
              <a:rPr lang="en-US" smtClean="0"/>
              <a:t>7/9/2025</a:t>
            </a:fld>
            <a:endParaRPr lang="en-US" dirty="0"/>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2088937" y="6453002"/>
            <a:ext cx="2805405" cy="365125"/>
          </a:xfrm>
        </p:spPr>
        <p:txBody>
          <a:bodyPr/>
          <a:lstStyle/>
          <a:p>
            <a:r>
              <a:rPr lang="en-US" dirty="0"/>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844578" y="6453002"/>
            <a:ext cx="429207" cy="365125"/>
          </a:xfrm>
        </p:spPr>
        <p:txBody>
          <a:bodyPr/>
          <a:lstStyle/>
          <a:p>
            <a:fld id="{CC057153-B650-4DEB-B370-79DDCFDCE934}" type="slidenum">
              <a:rPr lang="en-US" smtClean="0"/>
              <a:t>‹#›</a:t>
            </a:fld>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5596128" y="0"/>
            <a:ext cx="6595872" cy="6858000"/>
          </a:xfrm>
          <a:blipFill dpi="0" rotWithShape="1">
            <a:blip r:embed="rId2" cstate="screen">
              <a:alphaModFix amt="8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088136" y="4873752"/>
            <a:ext cx="4206240" cy="1380744"/>
          </a:xfrm>
        </p:spPr>
        <p:txBody>
          <a:bodyPr anchor="b">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88136" y="1088136"/>
            <a:ext cx="4206240" cy="3739896"/>
          </a:xfrm>
        </p:spPr>
        <p:txBody>
          <a:bodyPr anchor="t">
            <a:normAutofit/>
          </a:bodyPr>
          <a:lstStyle>
            <a:lvl1pPr algn="l">
              <a:defRPr sz="5400" cap="all" baseline="0"/>
            </a:lvl1pPr>
          </a:lstStyle>
          <a:p>
            <a:r>
              <a:rPr lang="en-US"/>
              <a:t>Click to edit Master title style</a:t>
            </a:r>
            <a:endParaRPr lang="en-US" dirty="0"/>
          </a:p>
        </p:txBody>
      </p:sp>
    </p:spTree>
    <p:extLst>
      <p:ext uri="{BB962C8B-B14F-4D97-AF65-F5344CB8AC3E}">
        <p14:creationId xmlns:p14="http://schemas.microsoft.com/office/powerpoint/2010/main" val="150621971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Section Header">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EE2A7A0-B9EE-41A8-8016-28E5803F20B2}" type="datetime1">
              <a:rPr lang="en-US" smtClean="0"/>
              <a:t>7/9/2025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088136" y="1014984"/>
            <a:ext cx="7772400" cy="594360"/>
          </a:xfrm>
        </p:spPr>
        <p:txBody>
          <a:bodyPr anchor="t">
            <a:normAutofit/>
          </a:bodyPr>
          <a:lstStyle>
            <a:lvl1pPr marL="0" indent="0" algn="l">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88136" y="1664208"/>
            <a:ext cx="10570464" cy="4626864"/>
          </a:xfrm>
        </p:spPr>
        <p:txBody>
          <a:bodyPr anchor="b">
            <a:normAutofit/>
          </a:bodyPr>
          <a:lstStyle>
            <a:lvl1pPr algn="l">
              <a:defRPr sz="8000" cap="all" baseline="0"/>
            </a:lvl1pPr>
          </a:lstStyle>
          <a:p>
            <a:r>
              <a:rPr lang="en-US"/>
              <a:t>Click to edit Master title style</a:t>
            </a:r>
            <a:endParaRPr lang="en-US" dirty="0"/>
          </a:p>
        </p:txBody>
      </p:sp>
    </p:spTree>
    <p:extLst>
      <p:ext uri="{BB962C8B-B14F-4D97-AF65-F5344CB8AC3E}">
        <p14:creationId xmlns:p14="http://schemas.microsoft.com/office/powerpoint/2010/main" val="11836161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8A60B404-9532-4DA8-8A40-EC339A5BE635}" type="datetime1">
              <a:rPr lang="en-US" smtClean="0"/>
              <a:t>7/9/2025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1088136" y="2651760"/>
            <a:ext cx="8467558" cy="3694176"/>
          </a:xfrm>
        </p:spPr>
        <p:txBody>
          <a:bodyPr>
            <a:normAutofit/>
          </a:bodyPr>
          <a:lstStyle>
            <a:lvl1pPr marL="342900" indent="-342900">
              <a:buFont typeface="System Font Regular"/>
              <a:buChar cha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088136" y="1088136"/>
            <a:ext cx="8467558" cy="1554480"/>
          </a:xfrm>
        </p:spPr>
        <p:txBody>
          <a:bodyPr anchor="t" anchorCtr="0">
            <a:norm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481217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8A60B404-9532-4DA8-8A40-EC339A5BE635}" type="datetime1">
              <a:rPr lang="en-US" smtClean="0"/>
              <a:t>7/9/2025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6" name="Picture Placeholder 10">
            <a:extLst>
              <a:ext uri="{FF2B5EF4-FFF2-40B4-BE49-F238E27FC236}">
                <a16:creationId xmlns:a16="http://schemas.microsoft.com/office/drawing/2014/main" id="{E4B52E79-E470-1B1A-EADF-94DA7253B328}"/>
              </a:ext>
            </a:extLst>
          </p:cNvPr>
          <p:cNvSpPr>
            <a:spLocks noGrp="1"/>
          </p:cNvSpPr>
          <p:nvPr>
            <p:ph type="pic" sz="quarter" idx="14"/>
          </p:nvPr>
        </p:nvSpPr>
        <p:spPr>
          <a:xfrm>
            <a:off x="7315200" y="0"/>
            <a:ext cx="4876800" cy="6858000"/>
          </a:xfrm>
          <a:blipFill dpi="0" rotWithShape="1">
            <a:blip r:embed="rId2" cstate="screen">
              <a:alphaModFix amt="8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1088136" y="2651760"/>
            <a:ext cx="5749392" cy="3694176"/>
          </a:xfrm>
        </p:spPr>
        <p:txBody>
          <a:bodyPr>
            <a:normAutofit/>
          </a:bodyPr>
          <a:lstStyle>
            <a:lvl1pPr marL="342900" indent="-342900">
              <a:buFont typeface="System Font Regular"/>
              <a:buChar cha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088136" y="1088136"/>
            <a:ext cx="5749392" cy="1554480"/>
          </a:xfrm>
        </p:spPr>
        <p:txBody>
          <a:bodyPr anchor="t" anchorCtr="0">
            <a:norm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2251418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E072EE-51B3-4C0C-A460-4684AB079301}"/>
              </a:ext>
            </a:extLst>
          </p:cNvPr>
          <p:cNvSpPr>
            <a:spLocks noGrp="1"/>
          </p:cNvSpPr>
          <p:nvPr>
            <p:ph type="dt" sz="half" idx="10"/>
          </p:nvPr>
        </p:nvSpPr>
        <p:spPr/>
        <p:txBody>
          <a:bodyPr/>
          <a:lstStyle/>
          <a:p>
            <a:fld id="{2ABAD28B-DD56-4B56-883A-96608C765E28}" type="datetimeFigureOut">
              <a:rPr lang="en-US" smtClean="0"/>
              <a:t>7/9/2025</a:t>
            </a:fld>
            <a:endParaRPr lang="en-US" dirty="0"/>
          </a:p>
        </p:txBody>
      </p:sp>
      <p:sp>
        <p:nvSpPr>
          <p:cNvPr id="5" name="Footer Placeholder 4">
            <a:extLst>
              <a:ext uri="{FF2B5EF4-FFF2-40B4-BE49-F238E27FC236}">
                <a16:creationId xmlns:a16="http://schemas.microsoft.com/office/drawing/2014/main" id="{011422A5-3076-413B-84CB-ED3BA4171C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a:lstStyle/>
          <a:p>
            <a:fld id="{7DF5BAF5-ABAB-4575-8E56-D109A3D17F9F}" type="slidenum">
              <a:rPr lang="en-US" smtClean="0"/>
              <a:t>‹#›</a:t>
            </a:fld>
            <a:endParaRPr lang="en-US" dirty="0"/>
          </a:p>
        </p:txBody>
      </p:sp>
      <p:cxnSp>
        <p:nvCxnSpPr>
          <p:cNvPr id="7" name="Straight Connector 6">
            <a:extLst>
              <a:ext uri="{FF2B5EF4-FFF2-40B4-BE49-F238E27FC236}">
                <a16:creationId xmlns:a16="http://schemas.microsoft.com/office/drawing/2014/main" id="{56DF8F99-9559-4D6A-CBFA-042739C38157}"/>
              </a:ext>
              <a:ext uri="{C183D7F6-B498-43B3-948B-1728B52AA6E4}">
                <adec:decorative xmlns:adec="http://schemas.microsoft.com/office/drawing/2017/decorative" val="1"/>
              </a:ext>
            </a:extLst>
          </p:cNvPr>
          <p:cNvCxnSpPr>
            <a:cxnSpLocks/>
          </p:cNvCxnSpPr>
          <p:nvPr/>
        </p:nvCxnSpPr>
        <p:spPr>
          <a:xfrm>
            <a:off x="11387805" y="5749927"/>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C1F8589-B640-4540-D0AD-2B0461CD340F}"/>
              </a:ext>
              <a:ext uri="{C183D7F6-B498-43B3-948B-1728B52AA6E4}">
                <adec:decorative xmlns:adec="http://schemas.microsoft.com/office/drawing/2017/decorative" val="1"/>
              </a:ext>
            </a:extLst>
          </p:cNvPr>
          <p:cNvCxnSpPr>
            <a:cxnSpLocks/>
          </p:cNvCxnSpPr>
          <p:nvPr userDrawn="1"/>
        </p:nvCxnSpPr>
        <p:spPr>
          <a:xfrm>
            <a:off x="11387805" y="5749927"/>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F065D245-B564-481D-A323-F73C5BCA8461}"/>
              </a:ext>
            </a:extLst>
          </p:cNvPr>
          <p:cNvSpPr>
            <a:spLocks noGrp="1"/>
          </p:cNvSpPr>
          <p:nvPr>
            <p:ph type="subTitle" idx="1"/>
          </p:nvPr>
        </p:nvSpPr>
        <p:spPr>
          <a:xfrm>
            <a:off x="1179576" y="5340096"/>
            <a:ext cx="9930384" cy="566928"/>
          </a:xfrm>
        </p:spPr>
        <p:txBody>
          <a:bodyPr anchor="b" anchorCtr="0">
            <a:normAutofit/>
          </a:bodyPr>
          <a:lstStyle>
            <a:lvl1pPr marL="0" indent="0" algn="r">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7F83D70-91AA-429A-BD57-1CB6792B30EE}"/>
              </a:ext>
            </a:extLst>
          </p:cNvPr>
          <p:cNvSpPr>
            <a:spLocks noGrp="1"/>
          </p:cNvSpPr>
          <p:nvPr>
            <p:ph type="ctrTitle"/>
          </p:nvPr>
        </p:nvSpPr>
        <p:spPr>
          <a:xfrm>
            <a:off x="82296" y="64008"/>
            <a:ext cx="12015216" cy="5120640"/>
          </a:xfrm>
        </p:spPr>
        <p:txBody>
          <a:bodyPr anchor="t">
            <a:noAutofit/>
          </a:bodyPr>
          <a:lstStyle>
            <a:lvl1pPr algn="l">
              <a:defRPr sz="11000" cap="all" baseline="0"/>
            </a:lvl1pPr>
          </a:lstStyle>
          <a:p>
            <a:r>
              <a:rPr lang="en-US"/>
              <a:t>Click to edit Master title style</a:t>
            </a:r>
            <a:endParaRPr lang="en-US" dirty="0"/>
          </a:p>
        </p:txBody>
      </p:sp>
    </p:spTree>
    <p:extLst>
      <p:ext uri="{BB962C8B-B14F-4D97-AF65-F5344CB8AC3E}">
        <p14:creationId xmlns:p14="http://schemas.microsoft.com/office/powerpoint/2010/main" val="1090601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Content 1 (Max)">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EE6A364-A39C-470E-B89A-9BD899585684}" type="datetime1">
              <a:rPr lang="en-US" smtClean="0"/>
              <a:t>7/9/2025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088136" y="1463040"/>
            <a:ext cx="10789920" cy="48463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88136" y="548640"/>
            <a:ext cx="10789920" cy="914400"/>
          </a:xfrm>
        </p:spPr>
        <p:txBody>
          <a:bodyPr anchor="t" anchorCtr="0">
            <a:normAutofit/>
          </a:bodyPr>
          <a:lstStyle>
            <a:lvl1pPr>
              <a:defRPr sz="3600"/>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86576926-0AFD-7055-19F8-9C7B8A99E740}"/>
              </a:ext>
            </a:extLst>
          </p:cNvPr>
          <p:cNvCxnSpPr>
            <a:cxnSpLocks/>
          </p:cNvCxnSpPr>
          <p:nvPr userDrawn="1"/>
        </p:nvCxnSpPr>
        <p:spPr>
          <a:xfrm>
            <a:off x="0" y="66370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99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Content Only (Max)">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11C69CE-4771-4BFA-AD70-0E51ABA58D6D}" type="datetime1">
              <a:rPr lang="en-US" smtClean="0"/>
              <a:t>7/9/2025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67091"/>
            <a:ext cx="11924209" cy="5852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ctr">
            <a:normAutofit/>
          </a:bodyPr>
          <a:lstStyle>
            <a:lvl1pPr>
              <a:defRPr sz="2400"/>
            </a:lvl1pPr>
          </a:lstStyle>
          <a:p>
            <a:r>
              <a:rPr lang="en-US"/>
              <a:t>Click to edit Master title style</a:t>
            </a:r>
          </a:p>
        </p:txBody>
      </p:sp>
    </p:spTree>
    <p:extLst>
      <p:ext uri="{BB962C8B-B14F-4D97-AF65-F5344CB8AC3E}">
        <p14:creationId xmlns:p14="http://schemas.microsoft.com/office/powerpoint/2010/main" val="2770649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90E4242-8CA0-457D-B3B1-7D78B4164321}" type="datetime1">
              <a:rPr lang="en-US" smtClean="0"/>
              <a:t>7/9/2025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9004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53D6F41-6645-4089-A6BB-7B692A44A4CC}" type="datetime1">
              <a:rPr lang="en-US" smtClean="0"/>
              <a:t>7/9/2025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1088136"/>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88136" y="1088136"/>
            <a:ext cx="4325112" cy="2454796"/>
          </a:xfrm>
        </p:spPr>
        <p:txBody>
          <a:bodyPr>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529717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58B73AF-3955-4569-8B4F-B329360A9CBD}" type="datetime1">
              <a:rPr lang="en-US" smtClean="0"/>
              <a:t>7/9/2025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1088136"/>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88136" y="1088136"/>
            <a:ext cx="3813048" cy="3557016"/>
          </a:xfrm>
        </p:spPr>
        <p:txBody>
          <a:bodyPr>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1253356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695276D-BBED-48BC-B459-1E9A16CF46CD}" type="datetime1">
              <a:rPr lang="en-US" smtClean="0"/>
              <a:t>7/9/2025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088136"/>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88136" y="1088136"/>
            <a:ext cx="4145582" cy="4638825"/>
          </a:xfrm>
        </p:spPr>
        <p:txBody>
          <a:bodyPr>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5842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D138C57-8E3B-4697-92F8-0ED9B71F7E17}" type="datetime1">
              <a:rPr lang="en-US" smtClean="0"/>
              <a:t>7/9/2025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1088136"/>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88136" y="1088136"/>
            <a:ext cx="4142232" cy="4940661"/>
          </a:xfrm>
        </p:spPr>
        <p:txBody>
          <a:bodyPr>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379812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Content 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0ADC593-EA98-4C39-A75F-3F3A9C691019}" type="datetime1">
              <a:rPr lang="en-US" smtClean="0"/>
              <a:t>7/9/2025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41C2A03E-063B-0399-48E7-04FD456A6A93}"/>
              </a:ext>
            </a:extLst>
          </p:cNvPr>
          <p:cNvCxnSpPr>
            <a:cxnSpLocks/>
          </p:cNvCxnSpPr>
          <p:nvPr/>
        </p:nvCxnSpPr>
        <p:spPr>
          <a:xfrm>
            <a:off x="0" y="66370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A87C6C2-2F35-2349-7733-859C0E7DDAFC}"/>
              </a:ext>
            </a:extLst>
          </p:cNvPr>
          <p:cNvCxnSpPr>
            <a:cxnSpLocks/>
          </p:cNvCxnSpPr>
          <p:nvPr userDrawn="1"/>
        </p:nvCxnSpPr>
        <p:spPr>
          <a:xfrm>
            <a:off x="0" y="66370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019040" y="548640"/>
            <a:ext cx="69596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88136" y="548640"/>
            <a:ext cx="3494314" cy="5719639"/>
          </a:xfrm>
        </p:spPr>
        <p:txBody>
          <a:bodyPr>
            <a:norm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784372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ntent Photo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3002"/>
            <a:ext cx="3337584" cy="365125"/>
          </a:xfrm>
        </p:spPr>
        <p:txBody>
          <a:bodyPr/>
          <a:lstStyle/>
          <a:p>
            <a:fld id="{8FACD271-2BB0-4C13-9E3A-50B90F57CA5B}" type="datetime1">
              <a:rPr lang="en-US" smtClean="0"/>
              <a:t>7/9/2025</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1090940" y="6389688"/>
            <a:ext cx="3474720" cy="365125"/>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B4877F01-A929-FA99-96D9-80A84DCCBBC1}"/>
              </a:ext>
            </a:extLst>
          </p:cNvPr>
          <p:cNvCxnSpPr>
            <a:cxnSpLocks/>
          </p:cNvCxnSpPr>
          <p:nvPr/>
        </p:nvCxnSpPr>
        <p:spPr>
          <a:xfrm>
            <a:off x="11387805"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83064DD-D4BF-D92B-903A-E30DDDC7B895}"/>
              </a:ext>
            </a:extLst>
          </p:cNvPr>
          <p:cNvCxnSpPr>
            <a:cxnSpLocks/>
          </p:cNvCxnSpPr>
          <p:nvPr userDrawn="1"/>
        </p:nvCxnSpPr>
        <p:spPr>
          <a:xfrm>
            <a:off x="11387805"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793885" cy="6858000"/>
          </a:xfrm>
          <a:blipFill dpi="0" rotWithShape="1">
            <a:blip r:embed="rId2" cstate="screen">
              <a:alphaModFix amt="8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212080" y="1828800"/>
            <a:ext cx="6071616"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212080" y="548640"/>
            <a:ext cx="6093225" cy="1143000"/>
          </a:xfrm>
        </p:spPr>
        <p:txBody>
          <a:bodyPr anchor="t" anchorCtr="0">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2013679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ontent Photo 2">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1088136" y="6389688"/>
            <a:ext cx="914400" cy="365125"/>
          </a:xfrm>
        </p:spPr>
        <p:txBody>
          <a:bodyPr/>
          <a:lstStyle/>
          <a:p>
            <a:fld id="{9C4109C0-CC82-467C-B6E8-62D4D3634E2A}" type="datetime1">
              <a:rPr lang="en-US" smtClean="0"/>
              <a:t>7/9/2025</a:t>
            </a:fld>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453002"/>
            <a:ext cx="2805405" cy="365125"/>
          </a:xfrm>
        </p:spPr>
        <p:txBody>
          <a:bodyPr/>
          <a:lstStyle/>
          <a:p>
            <a:r>
              <a:rPr lang="en-US" dirty="0"/>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453002"/>
            <a:ext cx="429207" cy="365125"/>
          </a:xfrm>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51DA2515-5AEE-9413-3515-A00204840354}"/>
              </a:ext>
            </a:extLst>
          </p:cNvPr>
          <p:cNvCxnSpPr>
            <a:cxnSpLocks/>
          </p:cNvCxnSpPr>
          <p:nvPr/>
        </p:nvCxnSpPr>
        <p:spPr>
          <a:xfrm>
            <a:off x="0"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D70FDFA-4030-887C-559C-1FADB47BC66E}"/>
              </a:ext>
            </a:extLst>
          </p:cNvPr>
          <p:cNvCxnSpPr>
            <a:cxnSpLocks/>
          </p:cNvCxnSpPr>
          <p:nvPr userDrawn="1"/>
        </p:nvCxnSpPr>
        <p:spPr>
          <a:xfrm>
            <a:off x="0"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blipFill>
            <a:blip r:embed="rId2" cstate="screen">
              <a:alphaModFix amt="80000"/>
              <a:extLst>
                <a:ext uri="{28A0092B-C50C-407E-A947-70E740481C1C}">
                  <a14:useLocalDpi xmlns:a14="http://schemas.microsoft.com/office/drawing/2010/main"/>
                </a:ext>
              </a:extLst>
            </a:blip>
            <a:stretch>
              <a:fillRect l="133" r="2"/>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088136"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88136" y="548640"/>
            <a:ext cx="6035040" cy="1143000"/>
          </a:xfrm>
        </p:spPr>
        <p:txBody>
          <a:bodyPr anchor="t" anchorCtr="0">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2578479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E072EE-51B3-4C0C-A460-4684AB079301}"/>
              </a:ext>
            </a:extLst>
          </p:cNvPr>
          <p:cNvSpPr>
            <a:spLocks noGrp="1"/>
          </p:cNvSpPr>
          <p:nvPr>
            <p:ph type="dt" sz="half" idx="10"/>
          </p:nvPr>
        </p:nvSpPr>
        <p:spPr/>
        <p:txBody>
          <a:bodyPr/>
          <a:lstStyle/>
          <a:p>
            <a:fld id="{2ABAD28B-DD56-4B56-883A-96608C765E28}" type="datetimeFigureOut">
              <a:rPr lang="en-US" smtClean="0"/>
              <a:t>7/9/2025</a:t>
            </a:fld>
            <a:endParaRPr lang="en-US" dirty="0"/>
          </a:p>
        </p:txBody>
      </p:sp>
      <p:sp>
        <p:nvSpPr>
          <p:cNvPr id="5" name="Footer Placeholder 4">
            <a:extLst>
              <a:ext uri="{FF2B5EF4-FFF2-40B4-BE49-F238E27FC236}">
                <a16:creationId xmlns:a16="http://schemas.microsoft.com/office/drawing/2014/main" id="{011422A5-3076-413B-84CB-ED3BA4171C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a:lstStyle/>
          <a:p>
            <a:fld id="{7DF5BAF5-ABAB-4575-8E56-D109A3D17F9F}" type="slidenum">
              <a:rPr lang="en-US" smtClean="0"/>
              <a:t>‹#›</a:t>
            </a:fld>
            <a:endParaRPr lang="en-US" dirty="0"/>
          </a:p>
        </p:txBody>
      </p:sp>
      <p:sp>
        <p:nvSpPr>
          <p:cNvPr id="3" name="Subtitle 2">
            <a:extLst>
              <a:ext uri="{FF2B5EF4-FFF2-40B4-BE49-F238E27FC236}">
                <a16:creationId xmlns:a16="http://schemas.microsoft.com/office/drawing/2014/main" id="{F065D245-B564-481D-A323-F73C5BCA8461}"/>
              </a:ext>
            </a:extLst>
          </p:cNvPr>
          <p:cNvSpPr>
            <a:spLocks noGrp="1"/>
          </p:cNvSpPr>
          <p:nvPr>
            <p:ph type="subTitle" idx="1"/>
          </p:nvPr>
        </p:nvSpPr>
        <p:spPr>
          <a:xfrm>
            <a:off x="1179576" y="5340096"/>
            <a:ext cx="9930384" cy="566928"/>
          </a:xfrm>
        </p:spPr>
        <p:txBody>
          <a:bodyPr anchor="b" anchorCtr="0">
            <a:normAutofit/>
          </a:bodyPr>
          <a:lstStyle>
            <a:lvl1pPr marL="0" indent="0" algn="r">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7F83D70-91AA-429A-BD57-1CB6792B30EE}"/>
              </a:ext>
            </a:extLst>
          </p:cNvPr>
          <p:cNvSpPr>
            <a:spLocks noGrp="1"/>
          </p:cNvSpPr>
          <p:nvPr>
            <p:ph type="ctrTitle"/>
          </p:nvPr>
        </p:nvSpPr>
        <p:spPr>
          <a:xfrm>
            <a:off x="1088136" y="1088136"/>
            <a:ext cx="10058400" cy="4023360"/>
          </a:xfrm>
        </p:spPr>
        <p:txBody>
          <a:bodyPr anchor="t">
            <a:noAutofit/>
          </a:bodyPr>
          <a:lstStyle>
            <a:lvl1pPr algn="l">
              <a:defRPr sz="8000" cap="all" baseline="0"/>
            </a:lvl1pPr>
          </a:lstStyle>
          <a:p>
            <a:r>
              <a:rPr lang="en-US"/>
              <a:t>Click to edit Master title style</a:t>
            </a:r>
            <a:endParaRPr lang="en-US" dirty="0"/>
          </a:p>
        </p:txBody>
      </p:sp>
    </p:spTree>
    <p:extLst>
      <p:ext uri="{BB962C8B-B14F-4D97-AF65-F5344CB8AC3E}">
        <p14:creationId xmlns:p14="http://schemas.microsoft.com/office/powerpoint/2010/main" val="3923612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ntent Photo 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2"/>
            <a:ext cx="3494314" cy="365125"/>
          </a:xfrm>
        </p:spPr>
        <p:txBody>
          <a:bodyPr/>
          <a:lstStyle/>
          <a:p>
            <a:fld id="{1A5F77D0-C28E-4573-88F0-0A30FF98888E}" type="datetime1">
              <a:rPr lang="en-US" smtClean="0"/>
              <a:t>7/9/2025</a:t>
            </a:fld>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1090940" y="6389688"/>
            <a:ext cx="2651760" cy="365125"/>
          </a:xfrm>
        </p:spPr>
        <p:txBody>
          <a:bodyPr/>
          <a:lstStyle/>
          <a:p>
            <a:r>
              <a:rPr lang="en-US" dirty="0"/>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dirty="0"/>
          </a:p>
        </p:txBody>
      </p:sp>
      <p:cxnSp>
        <p:nvCxnSpPr>
          <p:cNvPr id="5" name="Straight Connector 4">
            <a:extLst>
              <a:ext uri="{FF2B5EF4-FFF2-40B4-BE49-F238E27FC236}">
                <a16:creationId xmlns:a16="http://schemas.microsoft.com/office/drawing/2014/main" id="{434EC6C7-7368-6B1B-8B75-3564428D23D7}"/>
              </a:ext>
            </a:extLst>
          </p:cNvPr>
          <p:cNvCxnSpPr>
            <a:cxnSpLocks/>
          </p:cNvCxnSpPr>
          <p:nvPr/>
        </p:nvCxnSpPr>
        <p:spPr>
          <a:xfrm>
            <a:off x="11387805"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142DC77-D245-134E-AF98-C98164AD00C5}"/>
              </a:ext>
            </a:extLst>
          </p:cNvPr>
          <p:cNvCxnSpPr>
            <a:cxnSpLocks/>
          </p:cNvCxnSpPr>
          <p:nvPr userDrawn="1"/>
        </p:nvCxnSpPr>
        <p:spPr>
          <a:xfrm>
            <a:off x="11387805"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23360" cy="6858000"/>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480560" y="1554480"/>
            <a:ext cx="685800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480560" y="548640"/>
            <a:ext cx="6858000" cy="932688"/>
          </a:xfrm>
        </p:spPr>
        <p:txBody>
          <a:bodyPr anchor="t" anchorCtr="0">
            <a:no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1296737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ontent Photo 4">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88136" y="6391656"/>
            <a:ext cx="2743200" cy="365125"/>
          </a:xfrm>
        </p:spPr>
        <p:txBody>
          <a:bodyPr/>
          <a:lstStyle/>
          <a:p>
            <a:fld id="{D1F1191D-5EC4-40DF-9DB6-A6385AB88B55}" type="datetime1">
              <a:rPr lang="en-US" smtClean="0"/>
              <a:t>7/9/2025</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27C2C824-3E44-D93C-CE0D-441A10DAB07F}"/>
              </a:ext>
            </a:extLst>
          </p:cNvPr>
          <p:cNvCxnSpPr>
            <a:cxnSpLocks/>
          </p:cNvCxnSpPr>
          <p:nvPr/>
        </p:nvCxnSpPr>
        <p:spPr>
          <a:xfrm>
            <a:off x="0"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091732" y="0"/>
            <a:ext cx="4100267" cy="6858000"/>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088136" y="1554480"/>
            <a:ext cx="6400800" cy="4754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88136" y="548640"/>
            <a:ext cx="6400800" cy="932688"/>
          </a:xfrm>
        </p:spPr>
        <p:txBody>
          <a:bodyPr anchor="t" anchorCtr="0">
            <a:no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1067319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ontent Photo 5">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a:lstStyle>
            <a:lvl1pPr>
              <a:defRPr>
                <a:solidFill>
                  <a:schemeClr val="tx1"/>
                </a:solidFill>
                <a:effectLst/>
              </a:defRPr>
            </a:lvl1pPr>
          </a:lstStyle>
          <a:p>
            <a:fld id="{EE468DAA-49F6-4492-82E6-75555EB31418}" type="datetime1">
              <a:rPr lang="en-US" smtClean="0"/>
              <a:t>7/9/2025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4" name="Straight Connector 3">
            <a:extLst>
              <a:ext uri="{FF2B5EF4-FFF2-40B4-BE49-F238E27FC236}">
                <a16:creationId xmlns:a16="http://schemas.microsoft.com/office/drawing/2014/main" id="{70E05320-D280-0DDC-5A3D-55FA53CC9690}"/>
              </a:ext>
            </a:extLst>
          </p:cNvPr>
          <p:cNvCxnSpPr>
            <a:cxnSpLocks/>
          </p:cNvCxnSpPr>
          <p:nvPr userDrawn="1"/>
        </p:nvCxnSpPr>
        <p:spPr>
          <a:xfrm>
            <a:off x="11387805" y="701041"/>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040880" y="2212975"/>
            <a:ext cx="436245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40880" y="584339"/>
            <a:ext cx="4297680" cy="1527048"/>
          </a:xfrm>
        </p:spPr>
        <p:txBody>
          <a:bodyPr anchor="t" anchorCtr="0">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2003111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ontent Photo 6">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88136" y="6453002"/>
            <a:ext cx="1005840" cy="365125"/>
          </a:xfrm>
        </p:spPr>
        <p:txBody>
          <a:bodyPr/>
          <a:lstStyle/>
          <a:p>
            <a:fld id="{41D22668-A3AE-429F-A351-A1583BA90793}" type="datetime1">
              <a:rPr lang="en-US" smtClean="0"/>
              <a:t>7/9/2025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cxnSp>
        <p:nvCxnSpPr>
          <p:cNvPr id="4" name="Straight Connector 3">
            <a:extLst>
              <a:ext uri="{FF2B5EF4-FFF2-40B4-BE49-F238E27FC236}">
                <a16:creationId xmlns:a16="http://schemas.microsoft.com/office/drawing/2014/main" id="{364F26EF-3B60-EBB9-D4CC-E416D4E0BCCE}"/>
              </a:ext>
            </a:extLst>
          </p:cNvPr>
          <p:cNvCxnSpPr>
            <a:cxnSpLocks/>
          </p:cNvCxnSpPr>
          <p:nvPr userDrawn="1"/>
        </p:nvCxnSpPr>
        <p:spPr>
          <a:xfrm>
            <a:off x="0"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1088136" y="2212975"/>
            <a:ext cx="4360863"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88136" y="548640"/>
            <a:ext cx="4361688" cy="1527048"/>
          </a:xfrm>
        </p:spPr>
        <p:txBody>
          <a:bodyPr anchor="t" anchorCtr="0">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1482525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ontent Photo 7">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453002"/>
            <a:ext cx="1772029" cy="365125"/>
          </a:xfrm>
        </p:spPr>
        <p:txBody>
          <a:bodyPr/>
          <a:lstStyle>
            <a:lvl1pPr>
              <a:defRPr>
                <a:solidFill>
                  <a:schemeClr val="tx1"/>
                </a:solidFill>
                <a:effectLst/>
              </a:defRPr>
            </a:lvl1pPr>
          </a:lstStyle>
          <a:p>
            <a:fld id="{CB3A2E2B-8F4D-437C-9F55-5E913AFC716A}" type="datetime1">
              <a:rPr lang="en-US" smtClean="0"/>
              <a:t>7/9/2025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63FFF24A-6C99-5C52-1A9E-398DAAC8D627}"/>
              </a:ext>
            </a:extLst>
          </p:cNvPr>
          <p:cNvCxnSpPr>
            <a:cxnSpLocks/>
          </p:cNvCxnSpPr>
          <p:nvPr/>
        </p:nvCxnSpPr>
        <p:spPr>
          <a:xfrm>
            <a:off x="11387805" y="457200"/>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492240" cy="6858000"/>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anchor="b">
            <a:no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3024929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ontent Photo 8">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88136" y="6453002"/>
            <a:ext cx="1005840" cy="365125"/>
          </a:xfrm>
        </p:spPr>
        <p:txBody>
          <a:bodyPr/>
          <a:lstStyle/>
          <a:p>
            <a:fld id="{46C70014-48FC-4647-9615-BBD39F98887D}" type="datetime1">
              <a:rPr lang="en-US" smtClean="0"/>
              <a:t>7/9/2025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cxnSp>
        <p:nvCxnSpPr>
          <p:cNvPr id="3" name="Straight Connector 2">
            <a:extLst>
              <a:ext uri="{FF2B5EF4-FFF2-40B4-BE49-F238E27FC236}">
                <a16:creationId xmlns:a16="http://schemas.microsoft.com/office/drawing/2014/main" id="{E9BE6C7B-B23D-94FE-E3F3-A80680127208}"/>
              </a:ext>
            </a:extLst>
          </p:cNvPr>
          <p:cNvCxnSpPr>
            <a:cxnSpLocks/>
          </p:cNvCxnSpPr>
          <p:nvPr/>
        </p:nvCxnSpPr>
        <p:spPr>
          <a:xfrm>
            <a:off x="0" y="457200"/>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1088136" y="1380744"/>
            <a:ext cx="4572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88136" y="320040"/>
            <a:ext cx="4572000" cy="932688"/>
          </a:xfrm>
        </p:spPr>
        <p:txBody>
          <a:bodyPr anchor="b"/>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407883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ontent Photo 9">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212663" y="6453002"/>
            <a:ext cx="922372" cy="365125"/>
          </a:xfrm>
        </p:spPr>
        <p:txBody>
          <a:bodyPr/>
          <a:lstStyle/>
          <a:p>
            <a:fld id="{C089F4EF-3CDF-46D7-ADF4-3A52C84FD8BE}" type="datetime1">
              <a:rPr lang="en-US" smtClean="0"/>
              <a:t>7/9/2025</a:t>
            </a:fld>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453002"/>
            <a:ext cx="2546891" cy="365125"/>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a:t>
            </a:fld>
            <a:endParaRPr lang="en-US" dirty="0"/>
          </a:p>
        </p:txBody>
      </p:sp>
      <p:cxnSp>
        <p:nvCxnSpPr>
          <p:cNvPr id="5" name="Straight Connector 4">
            <a:extLst>
              <a:ext uri="{FF2B5EF4-FFF2-40B4-BE49-F238E27FC236}">
                <a16:creationId xmlns:a16="http://schemas.microsoft.com/office/drawing/2014/main" id="{891524CB-0A95-ECE6-FDBD-92F5801F67AF}"/>
              </a:ext>
            </a:extLst>
          </p:cNvPr>
          <p:cNvCxnSpPr>
            <a:cxnSpLocks/>
          </p:cNvCxnSpPr>
          <p:nvPr userDrawn="1"/>
        </p:nvCxnSpPr>
        <p:spPr>
          <a:xfrm>
            <a:off x="11387805"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a:blip r:embed="rId2" cstate="screen">
              <a:alphaModFix amt="80000"/>
              <a:extLst>
                <a:ext uri="{28A0092B-C50C-407E-A947-70E740481C1C}">
                  <a14:useLocalDpi xmlns:a14="http://schemas.microsoft.com/office/drawing/2010/main"/>
                </a:ext>
              </a:extLst>
            </a:blip>
            <a:stretch>
              <a:fillRect l="2"/>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anchor="t" anchorCtr="0">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960753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ontent Photo 10">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88136" y="6453002"/>
            <a:ext cx="731520" cy="365125"/>
          </a:xfrm>
        </p:spPr>
        <p:txBody>
          <a:bodyPr/>
          <a:lstStyle/>
          <a:p>
            <a:fld id="{E635C43F-DBB1-4D83-B442-E1529AA900C2}" type="datetime1">
              <a:rPr lang="en-US" smtClean="0"/>
              <a:t>7/9/2025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874520" y="6455664"/>
            <a:ext cx="1828800"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cxnSp>
        <p:nvCxnSpPr>
          <p:cNvPr id="3" name="Straight Connector 2">
            <a:extLst>
              <a:ext uri="{FF2B5EF4-FFF2-40B4-BE49-F238E27FC236}">
                <a16:creationId xmlns:a16="http://schemas.microsoft.com/office/drawing/2014/main" id="{38034AC6-D67E-1CDF-7062-5AA25E8DE089}"/>
              </a:ext>
            </a:extLst>
          </p:cNvPr>
          <p:cNvCxnSpPr>
            <a:cxnSpLocks/>
          </p:cNvCxnSpPr>
          <p:nvPr/>
        </p:nvCxnSpPr>
        <p:spPr>
          <a:xfrm>
            <a:off x="0" y="649224"/>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1088136" y="2212975"/>
            <a:ext cx="3401568"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88136" y="583413"/>
            <a:ext cx="3401568" cy="1527048"/>
          </a:xfrm>
        </p:spPr>
        <p:txBody>
          <a:bodyPr anchor="t" anchorCtr="0">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748592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ontent Photo 1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453002"/>
            <a:ext cx="1003659" cy="365125"/>
          </a:xfrm>
        </p:spPr>
        <p:txBody>
          <a:bodyPr/>
          <a:lstStyle>
            <a:lvl1pPr>
              <a:defRPr>
                <a:solidFill>
                  <a:schemeClr val="tx1"/>
                </a:solidFill>
                <a:effectLst/>
              </a:defRPr>
            </a:lvl1pPr>
          </a:lstStyle>
          <a:p>
            <a:fld id="{2D13F81E-C5BD-4314-B9B9-AAE2702F29D2}" type="datetime1">
              <a:rPr lang="en-US" smtClean="0"/>
              <a:t>7/9/2025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453002"/>
            <a:ext cx="2335165" cy="365125"/>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570668EC-7C4A-E2C9-9B4E-461B96635B0F}"/>
              </a:ext>
            </a:extLst>
          </p:cNvPr>
          <p:cNvCxnSpPr>
            <a:cxnSpLocks/>
          </p:cNvCxnSpPr>
          <p:nvPr/>
        </p:nvCxnSpPr>
        <p:spPr>
          <a:xfrm>
            <a:off x="11387805" y="1195868"/>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a:blip r:embed="rId2" cstate="screen">
              <a:alphaModFix amt="80000"/>
              <a:extLst>
                <a:ext uri="{28A0092B-C50C-407E-A947-70E740481C1C}">
                  <a14:useLocalDpi xmlns:a14="http://schemas.microsoft.com/office/drawing/2010/main"/>
                </a:ext>
              </a:extLst>
            </a:blip>
            <a:stretch>
              <a:fillRect l="2"/>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138160" y="3099816"/>
            <a:ext cx="3200400"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38160" y="1078992"/>
            <a:ext cx="3200400" cy="1942773"/>
          </a:xfrm>
        </p:spPr>
        <p:txBody>
          <a:bodyPr anchor="t" anchorCtr="0">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639897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ontent Photo 1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DC8C146-0A20-4029-98D5-9A42EEDF8B24}" type="datetime1">
              <a:rPr lang="en-US" smtClean="0"/>
              <a:t>7/9/2025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66308D8B-26D8-742E-6485-0E6D1184D47F}"/>
              </a:ext>
              <a:ext uri="{C183D7F6-B498-43B3-948B-1728B52AA6E4}">
                <adec:decorative xmlns:adec="http://schemas.microsoft.com/office/drawing/2017/decorative" val="1"/>
              </a:ext>
            </a:extLst>
          </p:cNvPr>
          <p:cNvCxnSpPr>
            <a:cxnSpLocks/>
          </p:cNvCxnSpPr>
          <p:nvPr/>
        </p:nvCxnSpPr>
        <p:spPr>
          <a:xfrm>
            <a:off x="0" y="510770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a:blip r:embed="rId2" cstate="screen">
              <a:alphaModFix amt="80000"/>
              <a:extLst>
                <a:ext uri="{28A0092B-C50C-407E-A947-70E740481C1C}">
                  <a14:useLocalDpi xmlns:a14="http://schemas.microsoft.com/office/drawing/2010/main"/>
                </a:ext>
              </a:extLst>
            </a:blip>
            <a:stretch>
              <a:fillRect l="2"/>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88136" y="5012268"/>
            <a:ext cx="3739896" cy="1390330"/>
          </a:xfrm>
        </p:spPr>
        <p:txBody>
          <a:bodyPr anchor="t">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573879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E072EE-51B3-4C0C-A460-4684AB079301}"/>
              </a:ext>
            </a:extLst>
          </p:cNvPr>
          <p:cNvSpPr>
            <a:spLocks noGrp="1"/>
          </p:cNvSpPr>
          <p:nvPr>
            <p:ph type="dt" sz="half" idx="10"/>
          </p:nvPr>
        </p:nvSpPr>
        <p:spPr/>
        <p:txBody>
          <a:bodyPr/>
          <a:lstStyle>
            <a:lvl1pPr>
              <a:defRPr>
                <a:solidFill>
                  <a:schemeClr val="tx1"/>
                </a:solidFill>
              </a:defRPr>
            </a:lvl1pPr>
          </a:lstStyle>
          <a:p>
            <a:fld id="{2ABAD28B-DD56-4B56-883A-96608C765E28}" type="datetimeFigureOut">
              <a:rPr lang="en-US" smtClean="0"/>
              <a:pPr/>
              <a:t>7/9/2025</a:t>
            </a:fld>
            <a:endParaRPr lang="en-US" dirty="0"/>
          </a:p>
        </p:txBody>
      </p:sp>
      <p:sp>
        <p:nvSpPr>
          <p:cNvPr id="5" name="Footer Placeholder 4">
            <a:extLst>
              <a:ext uri="{FF2B5EF4-FFF2-40B4-BE49-F238E27FC236}">
                <a16:creationId xmlns:a16="http://schemas.microsoft.com/office/drawing/2014/main" id="{011422A5-3076-413B-84CB-ED3BA4171CC0}"/>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a:lstStyle>
            <a:lvl1pPr>
              <a:defRPr>
                <a:solidFill>
                  <a:schemeClr val="tx1"/>
                </a:solidFill>
              </a:defRPr>
            </a:lvl1pPr>
          </a:lstStyle>
          <a:p>
            <a:fld id="{7DF5BAF5-ABAB-4575-8E56-D109A3D17F9F}" type="slidenum">
              <a:rPr lang="en-US" smtClean="0"/>
              <a:pPr/>
              <a:t>‹#›</a:t>
            </a:fld>
            <a:endParaRPr lang="en-US" dirty="0"/>
          </a:p>
        </p:txBody>
      </p:sp>
      <p:cxnSp>
        <p:nvCxnSpPr>
          <p:cNvPr id="7" name="Straight Connector 6">
            <a:extLst>
              <a:ext uri="{FF2B5EF4-FFF2-40B4-BE49-F238E27FC236}">
                <a16:creationId xmlns:a16="http://schemas.microsoft.com/office/drawing/2014/main" id="{56DF8F99-9559-4D6A-CBFA-042739C38157}"/>
              </a:ext>
              <a:ext uri="{C183D7F6-B498-43B3-948B-1728B52AA6E4}">
                <adec:decorative xmlns:adec="http://schemas.microsoft.com/office/drawing/2017/decorative" val="1"/>
              </a:ext>
            </a:extLst>
          </p:cNvPr>
          <p:cNvCxnSpPr>
            <a:cxnSpLocks/>
          </p:cNvCxnSpPr>
          <p:nvPr/>
        </p:nvCxnSpPr>
        <p:spPr>
          <a:xfrm>
            <a:off x="11387805" y="5749927"/>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4158DF-756B-260C-69DA-D76C163B7274}"/>
              </a:ext>
              <a:ext uri="{C183D7F6-B498-43B3-948B-1728B52AA6E4}">
                <adec:decorative xmlns:adec="http://schemas.microsoft.com/office/drawing/2017/decorative" val="1"/>
              </a:ext>
            </a:extLst>
          </p:cNvPr>
          <p:cNvCxnSpPr>
            <a:cxnSpLocks/>
          </p:cNvCxnSpPr>
          <p:nvPr userDrawn="1"/>
        </p:nvCxnSpPr>
        <p:spPr>
          <a:xfrm>
            <a:off x="11387805" y="5749927"/>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F065D245-B564-481D-A323-F73C5BCA8461}"/>
              </a:ext>
            </a:extLst>
          </p:cNvPr>
          <p:cNvSpPr>
            <a:spLocks noGrp="1"/>
          </p:cNvSpPr>
          <p:nvPr>
            <p:ph type="subTitle" idx="1"/>
          </p:nvPr>
        </p:nvSpPr>
        <p:spPr>
          <a:xfrm>
            <a:off x="1179576" y="5340096"/>
            <a:ext cx="9930384" cy="566928"/>
          </a:xfrm>
        </p:spPr>
        <p:txBody>
          <a:bodyPr anchor="b" anchorCtr="0">
            <a:normAutofit/>
          </a:bodyPr>
          <a:lstStyle>
            <a:lvl1pPr marL="0" indent="0" algn="r">
              <a:lnSpc>
                <a:spcPct val="12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7F83D70-91AA-429A-BD57-1CB6792B30EE}"/>
              </a:ext>
            </a:extLst>
          </p:cNvPr>
          <p:cNvSpPr>
            <a:spLocks noGrp="1"/>
          </p:cNvSpPr>
          <p:nvPr>
            <p:ph type="ctrTitle"/>
          </p:nvPr>
        </p:nvSpPr>
        <p:spPr>
          <a:xfrm>
            <a:off x="82296" y="64008"/>
            <a:ext cx="12015216" cy="5120640"/>
          </a:xfrm>
        </p:spPr>
        <p:txBody>
          <a:bodyPr anchor="t">
            <a:noAutofit/>
          </a:bodyPr>
          <a:lstStyle>
            <a:lvl1pPr algn="l">
              <a:defRPr sz="11500" cap="all"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742861494"/>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ontent Photo 13">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C12A2F-57DF-45DA-A7E9-678FD33267B9}" type="datetime1">
              <a:rPr lang="en-US" smtClean="0"/>
              <a:t>7/9/2025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69AA66C5-FE79-8172-5991-B9E2580EA4DC}"/>
              </a:ext>
              <a:ext uri="{C183D7F6-B498-43B3-948B-1728B52AA6E4}">
                <adec:decorative xmlns:adec="http://schemas.microsoft.com/office/drawing/2017/decorative" val="1"/>
              </a:ext>
            </a:extLst>
          </p:cNvPr>
          <p:cNvCxnSpPr>
            <a:cxnSpLocks/>
          </p:cNvCxnSpPr>
          <p:nvPr userDrawn="1"/>
        </p:nvCxnSpPr>
        <p:spPr>
          <a:xfrm>
            <a:off x="0" y="4254781"/>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1480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88136" y="4162318"/>
            <a:ext cx="2953618" cy="1892808"/>
          </a:xfrm>
        </p:spPr>
        <p:txBody>
          <a:bodyPr anchor="t">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2778712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Photo 14">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p:spPr>
        <p:txBody>
          <a:bodyPr/>
          <a:lstStyle/>
          <a:p>
            <a:fld id="{9128053F-E531-4885-B604-CF1A6DEEE405}" type="datetime1">
              <a:rPr lang="en-US" smtClean="0"/>
              <a:t>7/9/2025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p:spPr>
        <p:txBody>
          <a:bodyPr/>
          <a:lstStyle/>
          <a:p>
            <a:fld id="{CC057153-B650-4DEB-B370-79DDCFDCE934}" type="slidenum">
              <a:rPr lang="en-US" smtClean="0"/>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1088136"/>
            <a:ext cx="7772400" cy="1892808"/>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88136" y="1088136"/>
            <a:ext cx="2953618" cy="1892808"/>
          </a:xfrm>
        </p:spPr>
        <p:txBody>
          <a:bodyPr anchor="t">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840736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ontent Photo 15">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766791B-F730-470C-BD5E-FFF8D449589F}" type="datetime1">
              <a:rPr lang="en-US" smtClean="0"/>
              <a:t>7/9/2025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5" y="1828800"/>
            <a:ext cx="6446520" cy="4425696"/>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562088" y="1828800"/>
            <a:ext cx="402336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2057402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ontent Photo 16">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E73FE0C-303A-49D2-B22C-9FE8AE7D9EF1}" type="datetime1">
              <a:rPr lang="en-US" smtClean="0"/>
              <a:t>7/9/2025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9489BE89-EA6C-3872-3192-502F1D8DD38A}"/>
              </a:ext>
              <a:ext uri="{C183D7F6-B498-43B3-948B-1728B52AA6E4}">
                <adec:decorative xmlns:adec="http://schemas.microsoft.com/office/drawing/2017/decorative" val="1"/>
              </a:ext>
            </a:extLst>
          </p:cNvPr>
          <p:cNvCxnSpPr>
            <a:cxnSpLocks/>
          </p:cNvCxnSpPr>
          <p:nvPr userDrawn="1"/>
        </p:nvCxnSpPr>
        <p:spPr>
          <a:xfrm>
            <a:off x="0" y="649224"/>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088136" y="2290890"/>
            <a:ext cx="4672584" cy="4041648"/>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88136" y="548639"/>
            <a:ext cx="4672584" cy="1453896"/>
          </a:xfrm>
        </p:spPr>
        <p:txBody>
          <a:bodyPr>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3132562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ontent Photo 17">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3859A7-84EB-4384-87AF-59CC16704CF8}" type="datetime1">
              <a:rPr lang="en-US" smtClean="0"/>
              <a:t>7/9/2025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ACAAA201-D652-2C16-88AF-7DCC4657B3B7}"/>
              </a:ext>
              <a:ext uri="{C183D7F6-B498-43B3-948B-1728B52AA6E4}">
                <adec:decorative xmlns:adec="http://schemas.microsoft.com/office/drawing/2017/decorative" val="1"/>
              </a:ext>
            </a:extLst>
          </p:cNvPr>
          <p:cNvCxnSpPr>
            <a:cxnSpLocks/>
          </p:cNvCxnSpPr>
          <p:nvPr/>
        </p:nvCxnSpPr>
        <p:spPr>
          <a:xfrm>
            <a:off x="0" y="664990"/>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088136" y="2295144"/>
            <a:ext cx="3490176" cy="4041648"/>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88136" y="550217"/>
            <a:ext cx="3657603" cy="1453896"/>
          </a:xfrm>
        </p:spPr>
        <p:txBody>
          <a:bodyPr anchor="t">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153514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Big Number 1">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bg1"/>
                </a:solidFill>
              </a:defRPr>
            </a:lvl1pPr>
          </a:lstStyle>
          <a:p>
            <a:fld id="{E5AD3D17-73C9-402C-91E7-BA73E6829C50}" type="datetime1">
              <a:rPr lang="en-US" smtClean="0"/>
              <a:pPr/>
              <a:t>7/9/2025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cxnSp>
        <p:nvCxnSpPr>
          <p:cNvPr id="7" name="Straight Connector 6">
            <a:extLst>
              <a:ext uri="{FF2B5EF4-FFF2-40B4-BE49-F238E27FC236}">
                <a16:creationId xmlns:a16="http://schemas.microsoft.com/office/drawing/2014/main" id="{EA84DB20-94E7-1E79-B65B-67C6158DB14C}"/>
              </a:ext>
              <a:ext uri="{C183D7F6-B498-43B3-948B-1728B52AA6E4}">
                <adec:decorative xmlns:adec="http://schemas.microsoft.com/office/drawing/2017/decorative" val="1"/>
              </a:ext>
            </a:extLst>
          </p:cNvPr>
          <p:cNvCxnSpPr>
            <a:cxnSpLocks/>
          </p:cNvCxnSpPr>
          <p:nvPr/>
        </p:nvCxnSpPr>
        <p:spPr>
          <a:xfrm>
            <a:off x="11387805" y="5715000"/>
            <a:ext cx="804195" cy="0"/>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60820" y="4572000"/>
            <a:ext cx="9930384" cy="1353312"/>
          </a:xfrm>
        </p:spPr>
        <p:txBody>
          <a:bodyPr anchor="b" anchorCtr="0">
            <a:normAutofit/>
          </a:bodyPr>
          <a:lstStyle>
            <a:lvl1pPr marL="0" indent="0" algn="r">
              <a:buNone/>
              <a:defRPr sz="28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088136" y="64008"/>
            <a:ext cx="10003068" cy="4334256"/>
          </a:xfrm>
        </p:spPr>
        <p:txBody>
          <a:bodyPr anchor="b" anchorCtr="0">
            <a:normAutofit/>
          </a:bodyPr>
          <a:lstStyle>
            <a:lvl1pPr algn="r">
              <a:defRPr sz="23200">
                <a:solidFill>
                  <a:schemeClr val="bg1"/>
                </a:solidFill>
              </a:defRPr>
            </a:lvl1pPr>
          </a:lstStyle>
          <a:p>
            <a:r>
              <a:rPr lang="en-US" dirty="0"/>
              <a:t>##%</a:t>
            </a:r>
          </a:p>
        </p:txBody>
      </p:sp>
    </p:spTree>
    <p:extLst>
      <p:ext uri="{BB962C8B-B14F-4D97-AF65-F5344CB8AC3E}">
        <p14:creationId xmlns:p14="http://schemas.microsoft.com/office/powerpoint/2010/main" val="424484825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ig Number 2">
    <p:bg>
      <p:bgRef idx="1001">
        <a:schemeClr val="bg1"/>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anchor="t">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C77A7CDD-9512-40CC-9351-FC0DE186CFBD}" type="datetime1">
              <a:rPr lang="en-US" smtClean="0"/>
              <a:pPr/>
              <a:t>7/9/2025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anchor="b">
            <a:normAutofit/>
          </a:bodyPr>
          <a:lstStyle>
            <a:lvl1pPr algn="ctr">
              <a:defRPr sz="23200">
                <a:solidFill>
                  <a:schemeClr val="tx1"/>
                </a:solidFill>
              </a:defRPr>
            </a:lvl1pPr>
          </a:lstStyle>
          <a:p>
            <a:r>
              <a:rPr lang="en-US" dirty="0"/>
              <a:t>##%</a:t>
            </a:r>
          </a:p>
        </p:txBody>
      </p:sp>
    </p:spTree>
    <p:extLst>
      <p:ext uri="{BB962C8B-B14F-4D97-AF65-F5344CB8AC3E}">
        <p14:creationId xmlns:p14="http://schemas.microsoft.com/office/powerpoint/2010/main" val="1610666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Big Number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088136" y="603504"/>
            <a:ext cx="10015728" cy="3694176"/>
          </a:xfrm>
        </p:spPr>
        <p:txBody>
          <a:bodyPr anchor="b" anchorCtr="0">
            <a:normAutofit/>
          </a:bodyPr>
          <a:lstStyle>
            <a:lvl1pPr algn="l">
              <a:defRPr sz="23200">
                <a:solidFill>
                  <a:schemeClr val="tx1"/>
                </a:solidFill>
              </a:defRPr>
            </a:lvl1pPr>
          </a:lstStyle>
          <a:p>
            <a:r>
              <a:rPr lang="en-US" dirty="0"/>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088136" y="4297680"/>
            <a:ext cx="7525512" cy="1545336"/>
          </a:xfrm>
        </p:spPr>
        <p:txBody>
          <a:bodyPr anchor="b" anchorCtr="0">
            <a:normAutofit/>
          </a:bodyPr>
          <a:lstStyle>
            <a:lvl1pPr marL="0" indent="0" algn="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483EFCC7-B7E8-4ABE-BBCB-C75FD27800CD}" type="datetime1">
              <a:rPr lang="en-US" smtClean="0"/>
              <a:t>7/9/2025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cxnSp>
        <p:nvCxnSpPr>
          <p:cNvPr id="8" name="Straight Connector 7">
            <a:extLst>
              <a:ext uri="{FF2B5EF4-FFF2-40B4-BE49-F238E27FC236}">
                <a16:creationId xmlns:a16="http://schemas.microsoft.com/office/drawing/2014/main" id="{9F3356AB-92B4-2E32-E065-92ED999EF178}"/>
              </a:ext>
              <a:ext uri="{C183D7F6-B498-43B3-948B-1728B52AA6E4}">
                <adec:decorative xmlns:adec="http://schemas.microsoft.com/office/drawing/2017/decorative" val="1"/>
              </a:ext>
            </a:extLst>
          </p:cNvPr>
          <p:cNvCxnSpPr>
            <a:cxnSpLocks/>
          </p:cNvCxnSpPr>
          <p:nvPr/>
        </p:nvCxnSpPr>
        <p:spPr>
          <a:xfrm>
            <a:off x="0" y="1468240"/>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00F42ED-4F52-64D0-427B-A8B5EA4A6A5C}"/>
              </a:ext>
              <a:ext uri="{C183D7F6-B498-43B3-948B-1728B52AA6E4}">
                <adec:decorative xmlns:adec="http://schemas.microsoft.com/office/drawing/2017/decorative" val="1"/>
              </a:ext>
            </a:extLst>
          </p:cNvPr>
          <p:cNvCxnSpPr>
            <a:cxnSpLocks/>
          </p:cNvCxnSpPr>
          <p:nvPr userDrawn="1"/>
        </p:nvCxnSpPr>
        <p:spPr>
          <a:xfrm>
            <a:off x="0" y="1468240"/>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2567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Stat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F140A1F3-DA5D-4F2E-B759-748FF8D0ACA9}" type="datetime1">
              <a:rPr lang="en-US" smtClean="0"/>
              <a:t>7/9/2025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cxnSp>
        <p:nvCxnSpPr>
          <p:cNvPr id="6" name="Straight Connector 5">
            <a:extLst>
              <a:ext uri="{FF2B5EF4-FFF2-40B4-BE49-F238E27FC236}">
                <a16:creationId xmlns:a16="http://schemas.microsoft.com/office/drawing/2014/main" id="{56C8E310-975A-20DE-3DE1-1E3550B3715D}"/>
              </a:ext>
              <a:ext uri="{C183D7F6-B498-43B3-948B-1728B52AA6E4}">
                <adec:decorative xmlns:adec="http://schemas.microsoft.com/office/drawing/2017/decorative" val="1"/>
              </a:ext>
            </a:extLst>
          </p:cNvPr>
          <p:cNvCxnSpPr>
            <a:cxnSpLocks/>
          </p:cNvCxnSpPr>
          <p:nvPr/>
        </p:nvCxnSpPr>
        <p:spPr>
          <a:xfrm>
            <a:off x="0" y="82833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088136" y="603504"/>
            <a:ext cx="8266176" cy="5605272"/>
          </a:xfrm>
        </p:spPr>
        <p:txBody>
          <a:bodyPr anchor="t" anchorCtr="0">
            <a:noAutofit/>
          </a:bodyPr>
          <a:lstStyle>
            <a:lvl1pPr marL="0" indent="0">
              <a:lnSpc>
                <a:spcPct val="100000"/>
              </a:lnSpc>
              <a:buNone/>
              <a:defRPr sz="4800" b="1" cap="all" baseline="0"/>
            </a:lvl1pPr>
            <a:lvl2pPr marL="228600" indent="0">
              <a:lnSpc>
                <a:spcPct val="100000"/>
              </a:lnSpc>
              <a:buNone/>
              <a:defRPr sz="4400" b="1" cap="all" baseline="0"/>
            </a:lvl2pPr>
            <a:lvl3pPr marL="457200" indent="0">
              <a:lnSpc>
                <a:spcPct val="100000"/>
              </a:lnSpc>
              <a:buNone/>
              <a:defRPr sz="4000" b="1" cap="all" baseline="0"/>
            </a:lvl3pPr>
            <a:lvl4pPr marL="685800" indent="0">
              <a:lnSpc>
                <a:spcPct val="100000"/>
              </a:lnSpc>
              <a:buNone/>
              <a:defRPr sz="3600" b="1" cap="all" baseline="0"/>
            </a:lvl4pPr>
            <a:lvl5pPr marL="914400" indent="0">
              <a:lnSpc>
                <a:spcPct val="100000"/>
              </a:lnSpc>
              <a:buNone/>
              <a:defRPr sz="3200" b="1" cap="all" baseline="0"/>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Tree>
    <p:extLst>
      <p:ext uri="{BB962C8B-B14F-4D97-AF65-F5344CB8AC3E}">
        <p14:creationId xmlns:p14="http://schemas.microsoft.com/office/powerpoint/2010/main" val="2068643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tatement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301B1322-4C31-4D1F-88B1-5F79F56892AE}" type="datetime1">
              <a:rPr lang="en-US" smtClean="0"/>
              <a:t>7/9/2025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cxnSp>
        <p:nvCxnSpPr>
          <p:cNvPr id="6" name="Straight Connector 5">
            <a:extLst>
              <a:ext uri="{FF2B5EF4-FFF2-40B4-BE49-F238E27FC236}">
                <a16:creationId xmlns:a16="http://schemas.microsoft.com/office/drawing/2014/main" id="{311BEEA6-BB3D-6FE2-25CB-47F170CF0667}"/>
              </a:ext>
              <a:ext uri="{C183D7F6-B498-43B3-948B-1728B52AA6E4}">
                <adec:decorative xmlns:adec="http://schemas.microsoft.com/office/drawing/2017/decorative" val="1"/>
              </a:ext>
            </a:extLst>
          </p:cNvPr>
          <p:cNvCxnSpPr>
            <a:cxnSpLocks/>
          </p:cNvCxnSpPr>
          <p:nvPr/>
        </p:nvCxnSpPr>
        <p:spPr>
          <a:xfrm>
            <a:off x="0" y="510770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088136" y="1160799"/>
            <a:ext cx="8266176" cy="4142232"/>
          </a:xfrm>
        </p:spPr>
        <p:txBody>
          <a:bodyPr anchor="b">
            <a:noAutofit/>
          </a:bodyPr>
          <a:lstStyle>
            <a:lvl1pPr marL="0" indent="0">
              <a:lnSpc>
                <a:spcPct val="100000"/>
              </a:lnSpc>
              <a:buNone/>
              <a:defRPr sz="4800" b="1"/>
            </a:lvl1pPr>
            <a:lvl2pPr marL="228600" indent="0">
              <a:lnSpc>
                <a:spcPct val="100000"/>
              </a:lnSpc>
              <a:buNone/>
              <a:defRPr sz="4000" b="1"/>
            </a:lvl2pPr>
            <a:lvl3pPr marL="457200" indent="0">
              <a:lnSpc>
                <a:spcPct val="100000"/>
              </a:lnSpc>
              <a:buNone/>
              <a:defRPr sz="3600" b="1"/>
            </a:lvl3pPr>
            <a:lvl4pPr marL="685800" indent="0">
              <a:lnSpc>
                <a:spcPct val="100000"/>
              </a:lnSpc>
              <a:buNone/>
              <a:defRPr sz="3200" b="1"/>
            </a:lvl4pPr>
            <a:lvl5pPr marL="914400" indent="0">
              <a:lnSpc>
                <a:spcPct val="100000"/>
              </a:lnSpc>
              <a:buNone/>
              <a:defRPr sz="28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Tree>
    <p:extLst>
      <p:ext uri="{BB962C8B-B14F-4D97-AF65-F5344CB8AC3E}">
        <p14:creationId xmlns:p14="http://schemas.microsoft.com/office/powerpoint/2010/main" val="593343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539070-70D2-4DD1-A439-155343FE262E}"/>
              </a:ext>
            </a:extLst>
          </p:cNvPr>
          <p:cNvSpPr>
            <a:spLocks noGrp="1"/>
          </p:cNvSpPr>
          <p:nvPr>
            <p:ph type="dt" sz="half" idx="10"/>
          </p:nvPr>
        </p:nvSpPr>
        <p:spPr/>
        <p:txBody>
          <a:bodyPr/>
          <a:lstStyle/>
          <a:p>
            <a:fld id="{2ABAD28B-DD56-4B56-883A-96608C765E28}" type="datetimeFigureOut">
              <a:rPr lang="en-US" smtClean="0"/>
              <a:t>7/9/2025</a:t>
            </a:fld>
            <a:endParaRPr lang="en-US" dirty="0"/>
          </a:p>
        </p:txBody>
      </p:sp>
      <p:sp>
        <p:nvSpPr>
          <p:cNvPr id="5" name="Footer Placeholder 4">
            <a:extLst>
              <a:ext uri="{FF2B5EF4-FFF2-40B4-BE49-F238E27FC236}">
                <a16:creationId xmlns:a16="http://schemas.microsoft.com/office/drawing/2014/main" id="{6151AB30-CD74-471D-9FA6-ADC0C901E6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A137C4-F19E-4521-8DCB-4E0CF9CA3193}"/>
              </a:ext>
            </a:extLst>
          </p:cNvPr>
          <p:cNvSpPr>
            <a:spLocks noGrp="1"/>
          </p:cNvSpPr>
          <p:nvPr>
            <p:ph type="sldNum" sz="quarter" idx="12"/>
          </p:nvPr>
        </p:nvSpPr>
        <p:spPr/>
        <p:txBody>
          <a:bodyPr/>
          <a:lstStyle/>
          <a:p>
            <a:fld id="{7DF5BAF5-ABAB-4575-8E56-D109A3D17F9F}" type="slidenum">
              <a:rPr lang="en-US" smtClean="0"/>
              <a:t>‹#›</a:t>
            </a:fld>
            <a:endParaRPr lang="en-US" dirty="0"/>
          </a:p>
        </p:txBody>
      </p:sp>
      <p:sp>
        <p:nvSpPr>
          <p:cNvPr id="3" name="Content Placeholder 2">
            <a:extLst>
              <a:ext uri="{FF2B5EF4-FFF2-40B4-BE49-F238E27FC236}">
                <a16:creationId xmlns:a16="http://schemas.microsoft.com/office/drawing/2014/main" id="{E5F98C4F-4BF6-47CF-ABEE-2B12748C4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7C3EE2F5-9D3C-4BE7-9AD5-335B31CF2CB5}"/>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3482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07735E4-737B-43D4-B991-92C3D63DE68F}" type="datetime1">
              <a:rPr lang="en-US" smtClean="0"/>
              <a:t>7/9/2025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088136" y="914400"/>
            <a:ext cx="9418320" cy="5070068"/>
          </a:xfrm>
        </p:spPr>
        <p:txBody>
          <a:bodyPr anchor="t">
            <a:noAutofit/>
          </a:bodyPr>
          <a:lstStyle>
            <a:lvl1pPr marL="0" indent="0">
              <a:lnSpc>
                <a:spcPct val="100000"/>
              </a:lnSpc>
              <a:buNone/>
              <a:defRPr sz="54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Tree>
    <p:extLst>
      <p:ext uri="{BB962C8B-B14F-4D97-AF65-F5344CB8AC3E}">
        <p14:creationId xmlns:p14="http://schemas.microsoft.com/office/powerpoint/2010/main" val="348076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Quote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4D63035D-22A0-4334-A9AE-2457016C8B47}" type="datetime1">
              <a:rPr lang="en-US" smtClean="0"/>
              <a:t>7/9/2025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7" name="Straight Connector 6">
            <a:extLst>
              <a:ext uri="{FF2B5EF4-FFF2-40B4-BE49-F238E27FC236}">
                <a16:creationId xmlns:a16="http://schemas.microsoft.com/office/drawing/2014/main" id="{52949BEA-90AC-BE5F-28A7-80D65BD19B42}"/>
              </a:ext>
              <a:ext uri="{C183D7F6-B498-43B3-948B-1728B52AA6E4}">
                <adec:decorative xmlns:adec="http://schemas.microsoft.com/office/drawing/2017/decorative" val="1"/>
              </a:ext>
            </a:extLst>
          </p:cNvPr>
          <p:cNvCxnSpPr>
            <a:cxnSpLocks/>
          </p:cNvCxnSpPr>
          <p:nvPr/>
        </p:nvCxnSpPr>
        <p:spPr>
          <a:xfrm>
            <a:off x="11387805" y="571529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499616" y="5428752"/>
            <a:ext cx="9198864" cy="466344"/>
          </a:xfrm>
        </p:spPr>
        <p:txBody>
          <a:bodyPr anchor="ctr">
            <a:normAutofit/>
          </a:bodyPr>
          <a:lstStyle>
            <a:lvl1pPr marL="0" indent="0" algn="r">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188720"/>
            <a:ext cx="9198864" cy="3657600"/>
          </a:xfrm>
        </p:spPr>
        <p:txBody>
          <a:bodyPr anchor="ctr">
            <a:normAutofit/>
          </a:bodyPr>
          <a:lstStyle>
            <a:lvl1pPr algn="l">
              <a:lnSpc>
                <a:spcPct val="100000"/>
              </a:lnSpc>
              <a:defRPr sz="5400" b="1" cap="all" baseline="0">
                <a:solidFill>
                  <a:schemeClr val="tx1"/>
                </a:solidFill>
              </a:defRPr>
            </a:lvl1pPr>
          </a:lstStyle>
          <a:p>
            <a:r>
              <a:rPr lang="en-US" dirty="0"/>
              <a:t>Click to edit Quote</a:t>
            </a:r>
          </a:p>
        </p:txBody>
      </p:sp>
    </p:spTree>
    <p:extLst>
      <p:ext uri="{BB962C8B-B14F-4D97-AF65-F5344CB8AC3E}">
        <p14:creationId xmlns:p14="http://schemas.microsoft.com/office/powerpoint/2010/main" val="210648567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4">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4D63035D-22A0-4334-A9AE-2457016C8B47}" type="datetime1">
              <a:rPr lang="en-US" smtClean="0"/>
              <a:pPr/>
              <a:t>7/9/2025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499616" y="5428752"/>
            <a:ext cx="9198864" cy="466344"/>
          </a:xfrm>
        </p:spPr>
        <p:txBody>
          <a:bodyPr anchor="ctr">
            <a:normAutofit/>
          </a:bodyPr>
          <a:lstStyle>
            <a:lvl1pPr marL="0" indent="0" algn="l">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188720"/>
            <a:ext cx="9198864" cy="3657600"/>
          </a:xfrm>
        </p:spPr>
        <p:txBody>
          <a:bodyPr anchor="t" anchorCtr="0">
            <a:normAutofit/>
          </a:bodyPr>
          <a:lstStyle>
            <a:lvl1pPr algn="l">
              <a:lnSpc>
                <a:spcPct val="100000"/>
              </a:lnSpc>
              <a:defRPr sz="4800" b="1" cap="all" baseline="0">
                <a:solidFill>
                  <a:schemeClr val="tx1"/>
                </a:solidFill>
              </a:defRPr>
            </a:lvl1pPr>
          </a:lstStyle>
          <a:p>
            <a:r>
              <a:rPr lang="en-US" dirty="0"/>
              <a:t>Click to edit Quote</a:t>
            </a:r>
          </a:p>
        </p:txBody>
      </p:sp>
    </p:spTree>
    <p:extLst>
      <p:ext uri="{BB962C8B-B14F-4D97-AF65-F5344CB8AC3E}">
        <p14:creationId xmlns:p14="http://schemas.microsoft.com/office/powerpoint/2010/main" val="21141949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2">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29247CA6-BC1D-429A-A289-4E939E49554A}" type="datetime1">
              <a:rPr lang="en-US" smtClean="0"/>
              <a:t>7/9/2025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7" name="Straight Connector 6">
            <a:extLst>
              <a:ext uri="{FF2B5EF4-FFF2-40B4-BE49-F238E27FC236}">
                <a16:creationId xmlns:a16="http://schemas.microsoft.com/office/drawing/2014/main" id="{29F8509F-2652-8D73-2320-6F2440E44F18}"/>
              </a:ext>
              <a:ext uri="{C183D7F6-B498-43B3-948B-1728B52AA6E4}">
                <adec:decorative xmlns:adec="http://schemas.microsoft.com/office/drawing/2017/decorative" val="1"/>
              </a:ext>
            </a:extLst>
          </p:cNvPr>
          <p:cNvCxnSpPr>
            <a:cxnSpLocks/>
          </p:cNvCxnSpPr>
          <p:nvPr userDrawn="1"/>
        </p:nvCxnSpPr>
        <p:spPr>
          <a:xfrm>
            <a:off x="11387805" y="572686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496568" y="5431536"/>
            <a:ext cx="9198864" cy="466344"/>
          </a:xfrm>
        </p:spPr>
        <p:txBody>
          <a:bodyPr anchor="ctr">
            <a:normAutofit/>
          </a:bodyPr>
          <a:lstStyle>
            <a:lvl1pPr marL="0" indent="0" algn="r">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6568" y="1188720"/>
            <a:ext cx="9198864" cy="3291840"/>
          </a:xfrm>
        </p:spPr>
        <p:txBody>
          <a:bodyPr anchor="ctr" anchorCtr="0">
            <a:normAutofit/>
          </a:bodyPr>
          <a:lstStyle>
            <a:lvl1pPr algn="ctr">
              <a:lnSpc>
                <a:spcPct val="100000"/>
              </a:lnSpc>
              <a:defRPr sz="4800" b="1" cap="all" baseline="0"/>
            </a:lvl1pPr>
          </a:lstStyle>
          <a:p>
            <a:r>
              <a:rPr lang="en-US" dirty="0"/>
              <a:t>Click to edit Quote</a:t>
            </a:r>
          </a:p>
        </p:txBody>
      </p:sp>
    </p:spTree>
    <p:extLst>
      <p:ext uri="{BB962C8B-B14F-4D97-AF65-F5344CB8AC3E}">
        <p14:creationId xmlns:p14="http://schemas.microsoft.com/office/powerpoint/2010/main" val="16701158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3">
    <p:bg>
      <p:bgRef idx="1002">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DF8418BD-2BA9-41CB-AB89-625779A7563D}" type="datetime1">
              <a:rPr lang="en-US" smtClean="0"/>
              <a:pPr/>
              <a:t>7/9/2025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088136" y="5669280"/>
            <a:ext cx="8961120" cy="466344"/>
          </a:xfrm>
        </p:spPr>
        <p:txBody>
          <a:bodyPr anchor="ctr">
            <a:normAutofit/>
          </a:bodyPr>
          <a:lstStyle>
            <a:lvl1pPr marL="0" indent="0" algn="l">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088136" y="1088136"/>
            <a:ext cx="8961120" cy="3169920"/>
          </a:xfrm>
        </p:spPr>
        <p:txBody>
          <a:bodyPr anchor="t" anchorCtr="0">
            <a:normAutofit/>
          </a:bodyPr>
          <a:lstStyle>
            <a:lvl1pPr algn="l">
              <a:lnSpc>
                <a:spcPct val="100000"/>
              </a:lnSpc>
              <a:defRPr sz="4800" b="1" cap="all" baseline="0">
                <a:solidFill>
                  <a:schemeClr val="tx1"/>
                </a:solidFill>
              </a:defRPr>
            </a:lvl1pPr>
          </a:lstStyle>
          <a:p>
            <a:r>
              <a:rPr lang="en-US" dirty="0"/>
              <a:t>Click to edit Quote</a:t>
            </a:r>
          </a:p>
        </p:txBody>
      </p:sp>
    </p:spTree>
    <p:extLst>
      <p:ext uri="{BB962C8B-B14F-4D97-AF65-F5344CB8AC3E}">
        <p14:creationId xmlns:p14="http://schemas.microsoft.com/office/powerpoint/2010/main" val="8597492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EDEFAAA-1B70-42AA-ADCC-F49B58132654}"/>
              </a:ext>
            </a:extLst>
          </p:cNvPr>
          <p:cNvSpPr>
            <a:spLocks noGrp="1"/>
          </p:cNvSpPr>
          <p:nvPr>
            <p:ph type="dt" sz="half" idx="10"/>
          </p:nvPr>
        </p:nvSpPr>
        <p:spPr/>
        <p:txBody>
          <a:bodyPr/>
          <a:lstStyle/>
          <a:p>
            <a:fld id="{2ABAD28B-DD56-4B56-883A-96608C765E28}" type="datetimeFigureOut">
              <a:rPr lang="en-US" smtClean="0"/>
              <a:t>7/9/2025</a:t>
            </a:fld>
            <a:endParaRPr lang="en-US" dirty="0"/>
          </a:p>
        </p:txBody>
      </p:sp>
      <p:sp>
        <p:nvSpPr>
          <p:cNvPr id="6" name="Footer Placeholder 5">
            <a:extLst>
              <a:ext uri="{FF2B5EF4-FFF2-40B4-BE49-F238E27FC236}">
                <a16:creationId xmlns:a16="http://schemas.microsoft.com/office/drawing/2014/main" id="{E4C7B6CC-1C13-4F34-AC86-CCD442C8C3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9F1B638-9061-41AD-AF47-73A4AF8B781A}"/>
              </a:ext>
            </a:extLst>
          </p:cNvPr>
          <p:cNvSpPr>
            <a:spLocks noGrp="1"/>
          </p:cNvSpPr>
          <p:nvPr>
            <p:ph type="sldNum" sz="quarter" idx="12"/>
          </p:nvPr>
        </p:nvSpPr>
        <p:spPr/>
        <p:txBody>
          <a:bodyPr/>
          <a:lstStyle/>
          <a:p>
            <a:fld id="{7DF5BAF5-ABAB-4575-8E56-D109A3D17F9F}" type="slidenum">
              <a:rPr lang="en-US" smtClean="0"/>
              <a:t>‹#›</a:t>
            </a:fld>
            <a:endParaRPr lang="en-US" dirty="0"/>
          </a:p>
        </p:txBody>
      </p:sp>
      <p:sp>
        <p:nvSpPr>
          <p:cNvPr id="4" name="Text Placeholder 3">
            <a:extLst>
              <a:ext uri="{FF2B5EF4-FFF2-40B4-BE49-F238E27FC236}">
                <a16:creationId xmlns:a16="http://schemas.microsoft.com/office/drawing/2014/main" id="{7CBE994E-BAB7-43DC-A0E4-C779CF2A33D5}"/>
              </a:ext>
            </a:extLst>
          </p:cNvPr>
          <p:cNvSpPr>
            <a:spLocks noGrp="1"/>
          </p:cNvSpPr>
          <p:nvPr>
            <p:ph type="body" sz="half" idx="2"/>
          </p:nvPr>
        </p:nvSpPr>
        <p:spPr>
          <a:xfrm>
            <a:off x="1090940" y="2701254"/>
            <a:ext cx="3785860" cy="31677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4B5A3E63-EB15-4D82-BF2B-36BB030C430D}"/>
              </a:ext>
            </a:extLst>
          </p:cNvPr>
          <p:cNvSpPr>
            <a:spLocks noGrp="1"/>
          </p:cNvSpPr>
          <p:nvPr>
            <p:ph idx="1"/>
          </p:nvPr>
        </p:nvSpPr>
        <p:spPr>
          <a:xfrm>
            <a:off x="5524500" y="922689"/>
            <a:ext cx="548600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EEA1DD4B-5676-477E-8C52-4C1CF160FCDE}"/>
              </a:ext>
            </a:extLst>
          </p:cNvPr>
          <p:cNvSpPr>
            <a:spLocks noGrp="1"/>
          </p:cNvSpPr>
          <p:nvPr>
            <p:ph type="title"/>
          </p:nvPr>
        </p:nvSpPr>
        <p:spPr>
          <a:xfrm>
            <a:off x="1090940" y="1094448"/>
            <a:ext cx="3785860" cy="1554362"/>
          </a:xfrm>
        </p:spPr>
        <p:txBody>
          <a:bodyPr anchor="t">
            <a:noAutofit/>
          </a:bodyPr>
          <a:lstStyle>
            <a:lvl1pPr>
              <a:defRPr sz="4000" cap="none" baseline="0"/>
            </a:lvl1pPr>
          </a:lstStyle>
          <a:p>
            <a:r>
              <a:rPr lang="en-US"/>
              <a:t>Click to edit Master title style</a:t>
            </a:r>
            <a:endParaRPr lang="en-US" dirty="0"/>
          </a:p>
        </p:txBody>
      </p:sp>
    </p:spTree>
    <p:extLst>
      <p:ext uri="{BB962C8B-B14F-4D97-AF65-F5344CB8AC3E}">
        <p14:creationId xmlns:p14="http://schemas.microsoft.com/office/powerpoint/2010/main" val="3360230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4F55A58-F085-4500-AF61-045B12C8F41E}"/>
              </a:ext>
            </a:extLst>
          </p:cNvPr>
          <p:cNvSpPr>
            <a:spLocks noGrp="1"/>
          </p:cNvSpPr>
          <p:nvPr>
            <p:ph type="dt" sz="half" idx="10"/>
          </p:nvPr>
        </p:nvSpPr>
        <p:spPr/>
        <p:txBody>
          <a:bodyPr/>
          <a:lstStyle/>
          <a:p>
            <a:fld id="{2ABAD28B-DD56-4B56-883A-96608C765E28}" type="datetimeFigureOut">
              <a:rPr lang="en-US" smtClean="0"/>
              <a:t>7/9/2025</a:t>
            </a:fld>
            <a:endParaRPr lang="en-US" dirty="0"/>
          </a:p>
        </p:txBody>
      </p:sp>
      <p:sp>
        <p:nvSpPr>
          <p:cNvPr id="6" name="Footer Placeholder 5">
            <a:extLst>
              <a:ext uri="{FF2B5EF4-FFF2-40B4-BE49-F238E27FC236}">
                <a16:creationId xmlns:a16="http://schemas.microsoft.com/office/drawing/2014/main" id="{E9936470-561D-49AE-AC84-B79D483FDA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EF2BE2-DF21-4683-9D5F-849A525FD5C4}"/>
              </a:ext>
            </a:extLst>
          </p:cNvPr>
          <p:cNvSpPr>
            <a:spLocks noGrp="1"/>
          </p:cNvSpPr>
          <p:nvPr>
            <p:ph type="sldNum" sz="quarter" idx="12"/>
          </p:nvPr>
        </p:nvSpPr>
        <p:spPr/>
        <p:txBody>
          <a:bodyPr/>
          <a:lstStyle/>
          <a:p>
            <a:fld id="{7DF5BAF5-ABAB-4575-8E56-D109A3D17F9F}" type="slidenum">
              <a:rPr lang="en-US" smtClean="0"/>
              <a:t>‹#›</a:t>
            </a:fld>
            <a:endParaRPr lang="en-US" dirty="0"/>
          </a:p>
        </p:txBody>
      </p:sp>
      <p:sp>
        <p:nvSpPr>
          <p:cNvPr id="3" name="Picture Placeholder 2">
            <a:extLst>
              <a:ext uri="{FF2B5EF4-FFF2-40B4-BE49-F238E27FC236}">
                <a16:creationId xmlns:a16="http://schemas.microsoft.com/office/drawing/2014/main" id="{5214A903-97C7-4349-B8CE-1BBED1942E3B}"/>
              </a:ext>
            </a:extLst>
          </p:cNvPr>
          <p:cNvSpPr>
            <a:spLocks noGrp="1"/>
          </p:cNvSpPr>
          <p:nvPr>
            <p:ph type="pic" idx="1"/>
          </p:nvPr>
        </p:nvSpPr>
        <p:spPr>
          <a:xfrm>
            <a:off x="5524500" y="1143000"/>
            <a:ext cx="5486400" cy="4572000"/>
          </a:xfrm>
          <a:blipFill>
            <a:blip r:embed="rId2" cstate="screen">
              <a:alphaModFix amt="80000"/>
              <a:extLst>
                <a:ext uri="{28A0092B-C50C-407E-A947-70E740481C1C}">
                  <a14:useLocalDpi xmlns:a14="http://schemas.microsoft.com/office/drawing/2010/main"/>
                </a:ext>
              </a:extLst>
            </a:blip>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0A9F58-4AEB-4286-98F7-3C77AA913BE8}"/>
              </a:ext>
            </a:extLst>
          </p:cNvPr>
          <p:cNvSpPr>
            <a:spLocks noGrp="1"/>
          </p:cNvSpPr>
          <p:nvPr>
            <p:ph type="body" sz="half" idx="2"/>
          </p:nvPr>
        </p:nvSpPr>
        <p:spPr>
          <a:xfrm>
            <a:off x="1090940" y="2697480"/>
            <a:ext cx="3785860" cy="3093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7ACF3C43-1676-4A29-83F9-D788ED2E71E9}"/>
              </a:ext>
            </a:extLst>
          </p:cNvPr>
          <p:cNvSpPr>
            <a:spLocks noGrp="1"/>
          </p:cNvSpPr>
          <p:nvPr>
            <p:ph type="title"/>
          </p:nvPr>
        </p:nvSpPr>
        <p:spPr>
          <a:xfrm>
            <a:off x="1090940" y="1097280"/>
            <a:ext cx="3785860" cy="1559740"/>
          </a:xfrm>
        </p:spPr>
        <p:txBody>
          <a:bodyPr anchor="t">
            <a:noAutofit/>
          </a:bodyPr>
          <a:lstStyle>
            <a:lvl1pPr>
              <a:defRPr sz="4000" cap="none" baseline="0"/>
            </a:lvl1pPr>
          </a:lstStyle>
          <a:p>
            <a:r>
              <a:rPr lang="en-US"/>
              <a:t>Click to edit Master title style</a:t>
            </a:r>
            <a:endParaRPr lang="en-US" dirty="0"/>
          </a:p>
        </p:txBody>
      </p:sp>
    </p:spTree>
    <p:extLst>
      <p:ext uri="{BB962C8B-B14F-4D97-AF65-F5344CB8AC3E}">
        <p14:creationId xmlns:p14="http://schemas.microsoft.com/office/powerpoint/2010/main" val="1984027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AFF5A02-0FC4-41C8-A13C-4C929B28846B}"/>
              </a:ext>
            </a:extLst>
          </p:cNvPr>
          <p:cNvSpPr>
            <a:spLocks noGrp="1"/>
          </p:cNvSpPr>
          <p:nvPr>
            <p:ph type="dt" sz="half" idx="10"/>
          </p:nvPr>
        </p:nvSpPr>
        <p:spPr/>
        <p:txBody>
          <a:bodyPr/>
          <a:lstStyle/>
          <a:p>
            <a:fld id="{2ABAD28B-DD56-4B56-883A-96608C765E28}" type="datetimeFigureOut">
              <a:rPr lang="en-US" smtClean="0"/>
              <a:t>7/9/2025</a:t>
            </a:fld>
            <a:endParaRPr lang="en-US" dirty="0"/>
          </a:p>
        </p:txBody>
      </p:sp>
      <p:sp>
        <p:nvSpPr>
          <p:cNvPr id="5" name="Footer Placeholder 4">
            <a:extLst>
              <a:ext uri="{FF2B5EF4-FFF2-40B4-BE49-F238E27FC236}">
                <a16:creationId xmlns:a16="http://schemas.microsoft.com/office/drawing/2014/main" id="{80459378-C430-49DB-B2D6-E32FBBCD4A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B9D57D-CB8E-4E67-AE2D-2790E2AA60CB}"/>
              </a:ext>
            </a:extLst>
          </p:cNvPr>
          <p:cNvSpPr>
            <a:spLocks noGrp="1"/>
          </p:cNvSpPr>
          <p:nvPr>
            <p:ph type="sldNum" sz="quarter" idx="12"/>
          </p:nvPr>
        </p:nvSpPr>
        <p:spPr/>
        <p:txBody>
          <a:bodyPr/>
          <a:lstStyle/>
          <a:p>
            <a:fld id="{7DF5BAF5-ABAB-4575-8E56-D109A3D17F9F}" type="slidenum">
              <a:rPr lang="en-US" smtClean="0"/>
              <a:t>‹#›</a:t>
            </a:fld>
            <a:endParaRPr lang="en-US" dirty="0"/>
          </a:p>
        </p:txBody>
      </p:sp>
      <p:sp>
        <p:nvSpPr>
          <p:cNvPr id="3" name="Vertical Text Placeholder 2">
            <a:extLst>
              <a:ext uri="{FF2B5EF4-FFF2-40B4-BE49-F238E27FC236}">
                <a16:creationId xmlns:a16="http://schemas.microsoft.com/office/drawing/2014/main" id="{3F26E227-253A-44A0-9404-1CFD8CE41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8DD6C900-05BC-4021-B69F-2DAF974B7EF6}"/>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1643845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12DB3EA1-DD0C-4B8D-8364-52024B4530F1}" type="datetime1">
              <a:rPr lang="en-US" smtClean="0"/>
              <a:t>7/9/2025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1088136"/>
            <a:ext cx="6440258" cy="5220588"/>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1088136" y="2845641"/>
            <a:ext cx="3595634" cy="345874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1088136" y="1088136"/>
            <a:ext cx="3595634" cy="1757505"/>
          </a:xfrm>
        </p:spPr>
        <p:txBody>
          <a:bodyPr anchor="t">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9206157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3D157344-9CC7-412D-8C20-072BE86D5A11}" type="datetime1">
              <a:rPr lang="en-US" smtClean="0"/>
              <a:t>7/9/2025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1088136"/>
            <a:ext cx="6519080" cy="5248655"/>
          </a:xfrm>
          <a:blipFill>
            <a:blip r:embed="rId2" cstate="screen">
              <a:alphaModFix amt="80000"/>
              <a:extLst>
                <a:ext uri="{28A0092B-C50C-407E-A947-70E740481C1C}">
                  <a14:useLocalDpi xmlns:a14="http://schemas.microsoft.com/office/drawing/2010/main"/>
                </a:ext>
              </a:extLst>
            </a:blip>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1088136" y="3300449"/>
            <a:ext cx="3585586" cy="2960326"/>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1088136" y="1088136"/>
            <a:ext cx="3595634" cy="2212313"/>
          </a:xfrm>
        </p:spPr>
        <p:txBody>
          <a:bodyPr anchor="t">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4229643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3408851-4DCC-447C-828A-5F7E66F7623D}"/>
              </a:ext>
            </a:extLst>
          </p:cNvPr>
          <p:cNvSpPr>
            <a:spLocks noGrp="1"/>
          </p:cNvSpPr>
          <p:nvPr>
            <p:ph type="dt" sz="half" idx="10"/>
          </p:nvPr>
        </p:nvSpPr>
        <p:spPr/>
        <p:txBody>
          <a:bodyPr/>
          <a:lstStyle/>
          <a:p>
            <a:fld id="{2ABAD28B-DD56-4B56-883A-96608C765E28}" type="datetimeFigureOut">
              <a:rPr lang="en-US" smtClean="0"/>
              <a:t>7/9/2025</a:t>
            </a:fld>
            <a:endParaRPr lang="en-US" dirty="0"/>
          </a:p>
        </p:txBody>
      </p:sp>
      <p:sp>
        <p:nvSpPr>
          <p:cNvPr id="5" name="Footer Placeholder 4">
            <a:extLst>
              <a:ext uri="{FF2B5EF4-FFF2-40B4-BE49-F238E27FC236}">
                <a16:creationId xmlns:a16="http://schemas.microsoft.com/office/drawing/2014/main" id="{4C094542-CAEF-4D6C-BE6A-BC100F0590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8BDE40-8468-4051-9703-B751608AAF9D}"/>
              </a:ext>
            </a:extLst>
          </p:cNvPr>
          <p:cNvSpPr>
            <a:spLocks noGrp="1"/>
          </p:cNvSpPr>
          <p:nvPr>
            <p:ph type="sldNum" sz="quarter" idx="12"/>
          </p:nvPr>
        </p:nvSpPr>
        <p:spPr/>
        <p:txBody>
          <a:bodyPr/>
          <a:lstStyle/>
          <a:p>
            <a:fld id="{7DF5BAF5-ABAB-4575-8E56-D109A3D17F9F}" type="slidenum">
              <a:rPr lang="en-US" smtClean="0"/>
              <a:t>‹#›</a:t>
            </a:fld>
            <a:endParaRPr lang="en-US" dirty="0"/>
          </a:p>
        </p:txBody>
      </p:sp>
      <p:sp>
        <p:nvSpPr>
          <p:cNvPr id="3" name="Text Placeholder 2">
            <a:extLst>
              <a:ext uri="{FF2B5EF4-FFF2-40B4-BE49-F238E27FC236}">
                <a16:creationId xmlns:a16="http://schemas.microsoft.com/office/drawing/2014/main" id="{5960C51B-B525-4032-9D08-2978D7367BFF}"/>
              </a:ext>
            </a:extLst>
          </p:cNvPr>
          <p:cNvSpPr>
            <a:spLocks noGrp="1"/>
          </p:cNvSpPr>
          <p:nvPr>
            <p:ph type="body" idx="1"/>
          </p:nvPr>
        </p:nvSpPr>
        <p:spPr>
          <a:xfrm>
            <a:off x="1090939" y="4572000"/>
            <a:ext cx="9272262" cy="1320801"/>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5748007D-9B1D-4E2C-B38F-29C6820996DF}"/>
              </a:ext>
            </a:extLst>
          </p:cNvPr>
          <p:cNvSpPr>
            <a:spLocks noGrp="1"/>
          </p:cNvSpPr>
          <p:nvPr>
            <p:ph type="title"/>
          </p:nvPr>
        </p:nvSpPr>
        <p:spPr>
          <a:xfrm>
            <a:off x="1090940" y="1099127"/>
            <a:ext cx="9272260" cy="3472874"/>
          </a:xfrm>
        </p:spPr>
        <p:txBody>
          <a:bodyPr anchor="t">
            <a:normAutofit/>
          </a:bodyPr>
          <a:lstStyle>
            <a:lvl1pPr>
              <a:defRPr sz="4000" cap="all" baseline="0"/>
            </a:lvl1pPr>
          </a:lstStyle>
          <a:p>
            <a:r>
              <a:rPr lang="en-US"/>
              <a:t>Click to edit Master title style</a:t>
            </a:r>
            <a:endParaRPr lang="en-US" dirty="0"/>
          </a:p>
        </p:txBody>
      </p:sp>
    </p:spTree>
    <p:extLst>
      <p:ext uri="{BB962C8B-B14F-4D97-AF65-F5344CB8AC3E}">
        <p14:creationId xmlns:p14="http://schemas.microsoft.com/office/powerpoint/2010/main" val="1690778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57987AA-E4E6-4FC1-BAD8-09A952212C58}" type="datetime1">
              <a:rPr lang="en-US" smtClean="0"/>
              <a:t>7/9/2025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1088136" y="2743200"/>
            <a:ext cx="10015728"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88136" y="1088136"/>
            <a:ext cx="7342307" cy="1133856"/>
          </a:xfrm>
        </p:spPr>
        <p:txBody>
          <a:bodyPr anchor="t" anchorCtr="0">
            <a:noAutofit/>
          </a:bodyPr>
          <a:lstStyle>
            <a:lvl1pPr>
              <a:defRPr sz="6000" cap="all" baseline="0"/>
            </a:lvl1pPr>
          </a:lstStyle>
          <a:p>
            <a:r>
              <a:rPr lang="en-US"/>
              <a:t>Click to edit Master title style</a:t>
            </a:r>
            <a:endParaRPr lang="en-US" dirty="0"/>
          </a:p>
        </p:txBody>
      </p:sp>
    </p:spTree>
    <p:extLst>
      <p:ext uri="{BB962C8B-B14F-4D97-AF65-F5344CB8AC3E}">
        <p14:creationId xmlns:p14="http://schemas.microsoft.com/office/powerpoint/2010/main" val="850334043"/>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43CF65F-0E21-48DE-8D75-4BF66A547E8E}" type="datetime1">
              <a:rPr lang="en-US" smtClean="0"/>
              <a:t>7/9/2025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1088136" y="3383280"/>
            <a:ext cx="8430639" cy="1279615"/>
          </a:xfrm>
        </p:spPr>
        <p:txBody>
          <a:bodyPr>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88136" y="1088136"/>
            <a:ext cx="8430767" cy="1842020"/>
          </a:xfrm>
        </p:spPr>
        <p:txBody>
          <a:bodyPr anchor="t" anchorCtr="0">
            <a:noAutofit/>
          </a:bodyPr>
          <a:lstStyle>
            <a:lvl1pPr>
              <a:defRPr sz="6000" cap="all" baseline="0"/>
            </a:lvl1pPr>
          </a:lstStyle>
          <a:p>
            <a:r>
              <a:rPr lang="en-US"/>
              <a:t>Click to edit Master title style</a:t>
            </a:r>
            <a:endParaRPr lang="en-US" dirty="0"/>
          </a:p>
        </p:txBody>
      </p:sp>
    </p:spTree>
    <p:extLst>
      <p:ext uri="{BB962C8B-B14F-4D97-AF65-F5344CB8AC3E}">
        <p14:creationId xmlns:p14="http://schemas.microsoft.com/office/powerpoint/2010/main" val="1189101307"/>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F418C15-991C-4C71-8DCD-DB3B3888831F}"/>
              </a:ext>
            </a:extLst>
          </p:cNvPr>
          <p:cNvSpPr>
            <a:spLocks noGrp="1"/>
          </p:cNvSpPr>
          <p:nvPr>
            <p:ph type="dt" sz="half" idx="10"/>
          </p:nvPr>
        </p:nvSpPr>
        <p:spPr/>
        <p:txBody>
          <a:bodyPr/>
          <a:lstStyle/>
          <a:p>
            <a:fld id="{2ABAD28B-DD56-4B56-883A-96608C765E28}" type="datetimeFigureOut">
              <a:rPr lang="en-US" smtClean="0"/>
              <a:t>7/9/2025</a:t>
            </a:fld>
            <a:endParaRPr lang="en-US" dirty="0"/>
          </a:p>
        </p:txBody>
      </p:sp>
      <p:sp>
        <p:nvSpPr>
          <p:cNvPr id="5" name="Footer Placeholder 4">
            <a:extLst>
              <a:ext uri="{FF2B5EF4-FFF2-40B4-BE49-F238E27FC236}">
                <a16:creationId xmlns:a16="http://schemas.microsoft.com/office/drawing/2014/main" id="{F7728CC3-5830-4EFA-B28E-1648904DE1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DA91B6-E419-4483-9B66-3C758788BC48}"/>
              </a:ext>
            </a:extLst>
          </p:cNvPr>
          <p:cNvSpPr>
            <a:spLocks noGrp="1"/>
          </p:cNvSpPr>
          <p:nvPr>
            <p:ph type="sldNum" sz="quarter" idx="12"/>
          </p:nvPr>
        </p:nvSpPr>
        <p:spPr/>
        <p:txBody>
          <a:bodyPr/>
          <a:lstStyle/>
          <a:p>
            <a:fld id="{7DF5BAF5-ABAB-4575-8E56-D109A3D17F9F}" type="slidenum">
              <a:rPr lang="en-US" smtClean="0"/>
              <a:t>‹#›</a:t>
            </a:fld>
            <a:endParaRPr lang="en-US" dirty="0"/>
          </a:p>
        </p:txBody>
      </p:sp>
      <p:cxnSp>
        <p:nvCxnSpPr>
          <p:cNvPr id="7" name="Straight Connector 6">
            <a:extLst>
              <a:ext uri="{FF2B5EF4-FFF2-40B4-BE49-F238E27FC236}">
                <a16:creationId xmlns:a16="http://schemas.microsoft.com/office/drawing/2014/main" id="{DE447C6A-78C3-4687-9A71-A05DBF6700DE}"/>
              </a:ext>
            </a:extLst>
          </p:cNvPr>
          <p:cNvCxnSpPr>
            <a:cxnSpLocks/>
          </p:cNvCxnSpPr>
          <p:nvPr/>
        </p:nvCxnSpPr>
        <p:spPr>
          <a:xfrm>
            <a:off x="11387805" y="118520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Vertical Text Placeholder 2">
            <a:extLst>
              <a:ext uri="{FF2B5EF4-FFF2-40B4-BE49-F238E27FC236}">
                <a16:creationId xmlns:a16="http://schemas.microsoft.com/office/drawing/2014/main" id="{C2FDB721-04AA-4330-8045-3F2D9BB4BC66}"/>
              </a:ext>
            </a:extLst>
          </p:cNvPr>
          <p:cNvSpPr>
            <a:spLocks noGrp="1"/>
          </p:cNvSpPr>
          <p:nvPr>
            <p:ph type="body" orient="vert" idx="1"/>
          </p:nvPr>
        </p:nvSpPr>
        <p:spPr>
          <a:xfrm>
            <a:off x="838200" y="1091381"/>
            <a:ext cx="8265340" cy="49533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Vertical Title 1">
            <a:extLst>
              <a:ext uri="{FF2B5EF4-FFF2-40B4-BE49-F238E27FC236}">
                <a16:creationId xmlns:a16="http://schemas.microsoft.com/office/drawing/2014/main" id="{E82CF945-D70F-49C1-8CE5-5758C1166014}"/>
              </a:ext>
            </a:extLst>
          </p:cNvPr>
          <p:cNvSpPr>
            <a:spLocks noGrp="1"/>
          </p:cNvSpPr>
          <p:nvPr>
            <p:ph type="title" orient="vert"/>
          </p:nvPr>
        </p:nvSpPr>
        <p:spPr>
          <a:xfrm>
            <a:off x="9182100" y="1091381"/>
            <a:ext cx="2171700" cy="4953369"/>
          </a:xfrm>
        </p:spPr>
        <p:txBody>
          <a:bodyPr vert="eaVert"/>
          <a:lstStyle/>
          <a:p>
            <a:r>
              <a:rPr lang="en-US"/>
              <a:t>Click to edit Master title style</a:t>
            </a:r>
            <a:endParaRPr lang="en-US" dirty="0"/>
          </a:p>
        </p:txBody>
      </p:sp>
    </p:spTree>
    <p:extLst>
      <p:ext uri="{BB962C8B-B14F-4D97-AF65-F5344CB8AC3E}">
        <p14:creationId xmlns:p14="http://schemas.microsoft.com/office/powerpoint/2010/main" val="1187474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16E2D9F-1FCE-4A1C-996E-DB05777A8994}"/>
              </a:ext>
            </a:extLst>
          </p:cNvPr>
          <p:cNvSpPr>
            <a:spLocks noGrp="1"/>
          </p:cNvSpPr>
          <p:nvPr>
            <p:ph type="dt" sz="half" idx="10"/>
          </p:nvPr>
        </p:nvSpPr>
        <p:spPr/>
        <p:txBody>
          <a:bodyPr/>
          <a:lstStyle/>
          <a:p>
            <a:fld id="{2ABAD28B-DD56-4B56-883A-96608C765E28}" type="datetimeFigureOut">
              <a:rPr lang="en-US" smtClean="0"/>
              <a:t>7/9/2025</a:t>
            </a:fld>
            <a:endParaRPr lang="en-US" dirty="0"/>
          </a:p>
        </p:txBody>
      </p:sp>
      <p:sp>
        <p:nvSpPr>
          <p:cNvPr id="6" name="Footer Placeholder 5">
            <a:extLst>
              <a:ext uri="{FF2B5EF4-FFF2-40B4-BE49-F238E27FC236}">
                <a16:creationId xmlns:a16="http://schemas.microsoft.com/office/drawing/2014/main" id="{40629E05-3F6C-40BF-9324-118588B6CA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69BE013-C5C0-4CBD-982E-36F037F7366F}"/>
              </a:ext>
            </a:extLst>
          </p:cNvPr>
          <p:cNvSpPr>
            <a:spLocks noGrp="1"/>
          </p:cNvSpPr>
          <p:nvPr>
            <p:ph type="sldNum" sz="quarter" idx="12"/>
          </p:nvPr>
        </p:nvSpPr>
        <p:spPr/>
        <p:txBody>
          <a:bodyPr/>
          <a:lstStyle/>
          <a:p>
            <a:fld id="{7DF5BAF5-ABAB-4575-8E56-D109A3D17F9F}" type="slidenum">
              <a:rPr lang="en-US" smtClean="0"/>
              <a:t>‹#›</a:t>
            </a:fld>
            <a:endParaRPr lang="en-US" dirty="0"/>
          </a:p>
        </p:txBody>
      </p:sp>
      <p:sp>
        <p:nvSpPr>
          <p:cNvPr id="3" name="Content Placeholder 2">
            <a:extLst>
              <a:ext uri="{FF2B5EF4-FFF2-40B4-BE49-F238E27FC236}">
                <a16:creationId xmlns:a16="http://schemas.microsoft.com/office/drawing/2014/main" id="{F2FD9A26-86F1-4817-B243-4DE63B4F182F}"/>
              </a:ext>
            </a:extLst>
          </p:cNvPr>
          <p:cNvSpPr>
            <a:spLocks noGrp="1"/>
          </p:cNvSpPr>
          <p:nvPr>
            <p:ph sz="half" idx="1"/>
          </p:nvPr>
        </p:nvSpPr>
        <p:spPr>
          <a:xfrm>
            <a:off x="1082185" y="2440568"/>
            <a:ext cx="4841505" cy="3801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454BF9B-EA16-48C8-96B9-7A66051BE768}"/>
              </a:ext>
            </a:extLst>
          </p:cNvPr>
          <p:cNvSpPr>
            <a:spLocks noGrp="1"/>
          </p:cNvSpPr>
          <p:nvPr>
            <p:ph sz="half" idx="2"/>
          </p:nvPr>
        </p:nvSpPr>
        <p:spPr>
          <a:xfrm>
            <a:off x="6172200" y="2440568"/>
            <a:ext cx="4806002" cy="3801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F6BF7AE-3892-4896-8C15-7A35A41EFD9C}"/>
              </a:ext>
            </a:extLst>
          </p:cNvPr>
          <p:cNvSpPr>
            <a:spLocks noGrp="1"/>
          </p:cNvSpPr>
          <p:nvPr>
            <p:ph type="title"/>
          </p:nvPr>
        </p:nvSpPr>
        <p:spPr>
          <a:xfrm>
            <a:off x="1088136" y="1088136"/>
            <a:ext cx="9890066" cy="1294228"/>
          </a:xfrm>
        </p:spPr>
        <p:txBody>
          <a:bodyPr/>
          <a:lstStyle/>
          <a:p>
            <a:r>
              <a:rPr lang="en-US"/>
              <a:t>Click to edit Master title style</a:t>
            </a:r>
            <a:endParaRPr lang="en-US" dirty="0"/>
          </a:p>
        </p:txBody>
      </p:sp>
    </p:spTree>
    <p:extLst>
      <p:ext uri="{BB962C8B-B14F-4D97-AF65-F5344CB8AC3E}">
        <p14:creationId xmlns:p14="http://schemas.microsoft.com/office/powerpoint/2010/main" val="388165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5AE694-5CA0-48DA-90D3-EC42BD1D86C1}"/>
              </a:ext>
            </a:extLst>
          </p:cNvPr>
          <p:cNvSpPr>
            <a:spLocks noGrp="1"/>
          </p:cNvSpPr>
          <p:nvPr>
            <p:ph type="dt" sz="half" idx="10"/>
          </p:nvPr>
        </p:nvSpPr>
        <p:spPr/>
        <p:txBody>
          <a:bodyPr/>
          <a:lstStyle/>
          <a:p>
            <a:fld id="{2ABAD28B-DD56-4B56-883A-96608C765E28}" type="datetimeFigureOut">
              <a:rPr lang="en-US" smtClean="0"/>
              <a:t>7/9/2025</a:t>
            </a:fld>
            <a:endParaRPr lang="en-US" dirty="0"/>
          </a:p>
        </p:txBody>
      </p:sp>
      <p:sp>
        <p:nvSpPr>
          <p:cNvPr id="8" name="Footer Placeholder 7">
            <a:extLst>
              <a:ext uri="{FF2B5EF4-FFF2-40B4-BE49-F238E27FC236}">
                <a16:creationId xmlns:a16="http://schemas.microsoft.com/office/drawing/2014/main" id="{F340A80D-4CCB-4899-9E1D-A5967F4E649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F753A9D-469A-4ED9-99A1-7E4B115F8933}"/>
              </a:ext>
            </a:extLst>
          </p:cNvPr>
          <p:cNvSpPr>
            <a:spLocks noGrp="1"/>
          </p:cNvSpPr>
          <p:nvPr>
            <p:ph type="sldNum" sz="quarter" idx="12"/>
          </p:nvPr>
        </p:nvSpPr>
        <p:spPr/>
        <p:txBody>
          <a:bodyPr/>
          <a:lstStyle/>
          <a:p>
            <a:fld id="{7DF5BAF5-ABAB-4575-8E56-D109A3D17F9F}" type="slidenum">
              <a:rPr lang="en-US" smtClean="0"/>
              <a:t>‹#›</a:t>
            </a:fld>
            <a:endParaRPr lang="en-US" dirty="0"/>
          </a:p>
        </p:txBody>
      </p:sp>
      <p:sp>
        <p:nvSpPr>
          <p:cNvPr id="4" name="Content Placeholder 3">
            <a:extLst>
              <a:ext uri="{FF2B5EF4-FFF2-40B4-BE49-F238E27FC236}">
                <a16:creationId xmlns:a16="http://schemas.microsoft.com/office/drawing/2014/main" id="{9A4ECBFE-C62C-471B-BFE4-1272EAC3479D}"/>
              </a:ext>
            </a:extLst>
          </p:cNvPr>
          <p:cNvSpPr>
            <a:spLocks noGrp="1"/>
          </p:cNvSpPr>
          <p:nvPr>
            <p:ph sz="half" idx="2"/>
          </p:nvPr>
        </p:nvSpPr>
        <p:spPr>
          <a:xfrm>
            <a:off x="1092088" y="2825791"/>
            <a:ext cx="4816475" cy="3363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458D60D5-0F83-46CB-92F3-849FC08E6E92}"/>
              </a:ext>
            </a:extLst>
          </p:cNvPr>
          <p:cNvSpPr>
            <a:spLocks noGrp="1"/>
          </p:cNvSpPr>
          <p:nvPr>
            <p:ph sz="quarter" idx="4"/>
          </p:nvPr>
        </p:nvSpPr>
        <p:spPr>
          <a:xfrm>
            <a:off x="6215482" y="2825791"/>
            <a:ext cx="4824913" cy="3363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10AFC6-F407-4F35-BD37-B32F9B4036D0}"/>
              </a:ext>
            </a:extLst>
          </p:cNvPr>
          <p:cNvSpPr>
            <a:spLocks noGrp="1"/>
          </p:cNvSpPr>
          <p:nvPr>
            <p:ph type="body" sz="quarter" idx="3"/>
          </p:nvPr>
        </p:nvSpPr>
        <p:spPr>
          <a:xfrm>
            <a:off x="6215482" y="1923190"/>
            <a:ext cx="4824913"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2">
            <a:extLst>
              <a:ext uri="{FF2B5EF4-FFF2-40B4-BE49-F238E27FC236}">
                <a16:creationId xmlns:a16="http://schemas.microsoft.com/office/drawing/2014/main" id="{6E322A77-C134-4857-83E5-51217D3C29FB}"/>
              </a:ext>
            </a:extLst>
          </p:cNvPr>
          <p:cNvSpPr>
            <a:spLocks noGrp="1"/>
          </p:cNvSpPr>
          <p:nvPr>
            <p:ph type="body" idx="1"/>
          </p:nvPr>
        </p:nvSpPr>
        <p:spPr>
          <a:xfrm>
            <a:off x="1092088" y="1923190"/>
            <a:ext cx="4816475"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E8BED885-5FE5-4407-BE4D-FAD01C40A905}"/>
              </a:ext>
            </a:extLst>
          </p:cNvPr>
          <p:cNvSpPr>
            <a:spLocks noGrp="1"/>
          </p:cNvSpPr>
          <p:nvPr>
            <p:ph type="title"/>
          </p:nvPr>
        </p:nvSpPr>
        <p:spPr>
          <a:xfrm>
            <a:off x="1090940" y="1084333"/>
            <a:ext cx="9949455" cy="838856"/>
          </a:xfrm>
        </p:spPr>
        <p:txBody>
          <a:bodyPr/>
          <a:lstStyle/>
          <a:p>
            <a:r>
              <a:rPr lang="en-US"/>
              <a:t>Click to edit Master title style</a:t>
            </a:r>
            <a:endParaRPr lang="en-US" dirty="0"/>
          </a:p>
        </p:txBody>
      </p:sp>
    </p:spTree>
    <p:extLst>
      <p:ext uri="{BB962C8B-B14F-4D97-AF65-F5344CB8AC3E}">
        <p14:creationId xmlns:p14="http://schemas.microsoft.com/office/powerpoint/2010/main" val="2079532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1B8A8D1-71AD-4F9F-B393-9EED83FEF003}"/>
              </a:ext>
            </a:extLst>
          </p:cNvPr>
          <p:cNvSpPr>
            <a:spLocks noGrp="1"/>
          </p:cNvSpPr>
          <p:nvPr>
            <p:ph type="dt" sz="half" idx="10"/>
          </p:nvPr>
        </p:nvSpPr>
        <p:spPr/>
        <p:txBody>
          <a:bodyPr/>
          <a:lstStyle/>
          <a:p>
            <a:fld id="{2ABAD28B-DD56-4B56-883A-96608C765E28}" type="datetimeFigureOut">
              <a:rPr lang="en-US" smtClean="0"/>
              <a:t>7/9/2025</a:t>
            </a:fld>
            <a:endParaRPr lang="en-US" dirty="0"/>
          </a:p>
        </p:txBody>
      </p:sp>
      <p:sp>
        <p:nvSpPr>
          <p:cNvPr id="4" name="Footer Placeholder 3">
            <a:extLst>
              <a:ext uri="{FF2B5EF4-FFF2-40B4-BE49-F238E27FC236}">
                <a16:creationId xmlns:a16="http://schemas.microsoft.com/office/drawing/2014/main" id="{D7E36922-9A4C-453D-9B70-0C3A70281C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F5AAEF2-65DC-4E28-9AA4-5115ACB074CC}"/>
              </a:ext>
            </a:extLst>
          </p:cNvPr>
          <p:cNvSpPr>
            <a:spLocks noGrp="1"/>
          </p:cNvSpPr>
          <p:nvPr>
            <p:ph type="sldNum" sz="quarter" idx="12"/>
          </p:nvPr>
        </p:nvSpPr>
        <p:spPr/>
        <p:txBody>
          <a:bodyPr/>
          <a:lstStyle/>
          <a:p>
            <a:fld id="{7DF5BAF5-ABAB-4575-8E56-D109A3D17F9F}" type="slidenum">
              <a:rPr lang="en-US" smtClean="0"/>
              <a:t>‹#›</a:t>
            </a:fld>
            <a:endParaRPr lang="en-US" dirty="0"/>
          </a:p>
        </p:txBody>
      </p:sp>
      <p:sp>
        <p:nvSpPr>
          <p:cNvPr id="2" name="Title 1">
            <a:extLst>
              <a:ext uri="{FF2B5EF4-FFF2-40B4-BE49-F238E27FC236}">
                <a16:creationId xmlns:a16="http://schemas.microsoft.com/office/drawing/2014/main" id="{4E87C91E-0A11-4E5D-9B8D-5316E73A2D58}"/>
              </a:ext>
            </a:extLst>
          </p:cNvPr>
          <p:cNvSpPr>
            <a:spLocks noGrp="1"/>
          </p:cNvSpPr>
          <p:nvPr>
            <p:ph type="title"/>
          </p:nvPr>
        </p:nvSpPr>
        <p:spPr/>
        <p:txBody>
          <a:bodyPr/>
          <a:lstStyle>
            <a:lvl1pPr>
              <a:defRPr cap="all" baseline="0"/>
            </a:lvl1pPr>
          </a:lstStyle>
          <a:p>
            <a:r>
              <a:rPr lang="en-US"/>
              <a:t>Click to edit Master title style</a:t>
            </a:r>
            <a:endParaRPr lang="en-US" dirty="0"/>
          </a:p>
        </p:txBody>
      </p:sp>
    </p:spTree>
    <p:extLst>
      <p:ext uri="{BB962C8B-B14F-4D97-AF65-F5344CB8AC3E}">
        <p14:creationId xmlns:p14="http://schemas.microsoft.com/office/powerpoint/2010/main" val="17874762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D8F5E9F-8F61-B124-73DA-520132A330BD}"/>
              </a:ext>
              <a:ext uri="{C183D7F6-B498-43B3-948B-1728B52AA6E4}">
                <adec:decorative xmlns:adec="http://schemas.microsoft.com/office/drawing/2017/decorative" val="1"/>
              </a:ext>
            </a:extLst>
          </p:cNvPr>
          <p:cNvCxnSpPr>
            <a:cxnSpLocks/>
          </p:cNvCxnSpPr>
          <p:nvPr/>
        </p:nvCxnSpPr>
        <p:spPr>
          <a:xfrm>
            <a:off x="0" y="1205868"/>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9E4438DC-3CEE-4170-9B1C-BAC05CD8C3B5}"/>
              </a:ext>
            </a:extLst>
          </p:cNvPr>
          <p:cNvSpPr>
            <a:spLocks noGrp="1"/>
          </p:cNvSpPr>
          <p:nvPr>
            <p:ph type="title"/>
          </p:nvPr>
        </p:nvSpPr>
        <p:spPr>
          <a:xfrm>
            <a:off x="1088136" y="1090245"/>
            <a:ext cx="9922764" cy="129422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C19D24-DCBE-47F9-8B85-8A118B02B3C9}"/>
              </a:ext>
            </a:extLst>
          </p:cNvPr>
          <p:cNvSpPr>
            <a:spLocks noGrp="1"/>
          </p:cNvSpPr>
          <p:nvPr>
            <p:ph type="body" idx="1"/>
          </p:nvPr>
        </p:nvSpPr>
        <p:spPr>
          <a:xfrm>
            <a:off x="1088136" y="2447778"/>
            <a:ext cx="9922764" cy="3838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4F5788-BDCE-49E2-80AE-31C739C6A0CE}"/>
              </a:ext>
            </a:extLst>
          </p:cNvPr>
          <p:cNvSpPr>
            <a:spLocks noGrp="1"/>
          </p:cNvSpPr>
          <p:nvPr>
            <p:ph type="dt" sz="half" idx="2"/>
          </p:nvPr>
        </p:nvSpPr>
        <p:spPr>
          <a:xfrm>
            <a:off x="7315200" y="6389688"/>
            <a:ext cx="3695302" cy="365125"/>
          </a:xfrm>
          <a:prstGeom prst="rect">
            <a:avLst/>
          </a:prstGeom>
        </p:spPr>
        <p:txBody>
          <a:bodyPr vert="horz" lIns="91440" tIns="45720" rIns="91440" bIns="45720" rtlCol="0" anchor="ctr"/>
          <a:lstStyle>
            <a:lvl1pPr algn="l">
              <a:defRPr sz="900">
                <a:solidFill>
                  <a:schemeClr val="tx1"/>
                </a:solidFill>
              </a:defRPr>
            </a:lvl1pPr>
          </a:lstStyle>
          <a:p>
            <a:fld id="{2ABAD28B-DD56-4B56-883A-96608C765E28}" type="datetimeFigureOut">
              <a:rPr lang="en-US" smtClean="0"/>
              <a:t>7/9/2025</a:t>
            </a:fld>
            <a:endParaRPr lang="en-US" dirty="0"/>
          </a:p>
        </p:txBody>
      </p:sp>
      <p:sp>
        <p:nvSpPr>
          <p:cNvPr id="5" name="Footer Placeholder 4">
            <a:extLst>
              <a:ext uri="{FF2B5EF4-FFF2-40B4-BE49-F238E27FC236}">
                <a16:creationId xmlns:a16="http://schemas.microsoft.com/office/drawing/2014/main" id="{FD1D5844-8163-4D82-BEFC-BC2D8D511B7E}"/>
              </a:ext>
            </a:extLst>
          </p:cNvPr>
          <p:cNvSpPr>
            <a:spLocks noGrp="1"/>
          </p:cNvSpPr>
          <p:nvPr>
            <p:ph type="ftr" sz="quarter" idx="3"/>
          </p:nvPr>
        </p:nvSpPr>
        <p:spPr>
          <a:xfrm>
            <a:off x="1090940" y="6389688"/>
            <a:ext cx="443356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22698A50-C435-4220-82C6-C8D62A7C9EB0}"/>
              </a:ext>
            </a:extLst>
          </p:cNvPr>
          <p:cNvSpPr>
            <a:spLocks noGrp="1"/>
          </p:cNvSpPr>
          <p:nvPr>
            <p:ph type="sldNum" sz="quarter" idx="4"/>
          </p:nvPr>
        </p:nvSpPr>
        <p:spPr>
          <a:xfrm>
            <a:off x="10983190" y="6389688"/>
            <a:ext cx="940296" cy="365125"/>
          </a:xfrm>
          <a:prstGeom prst="rect">
            <a:avLst/>
          </a:prstGeom>
        </p:spPr>
        <p:txBody>
          <a:bodyPr vert="horz" lIns="91440" tIns="45720" rIns="91440" bIns="45720" rtlCol="0" anchor="ctr"/>
          <a:lstStyle>
            <a:lvl1pPr algn="r">
              <a:defRPr sz="900">
                <a:solidFill>
                  <a:schemeClr val="tx1"/>
                </a:solidFill>
              </a:defRPr>
            </a:lvl1pPr>
          </a:lstStyle>
          <a:p>
            <a:fld id="{7DF5BAF5-ABAB-4575-8E56-D109A3D17F9F}" type="slidenum">
              <a:rPr lang="en-US" smtClean="0"/>
              <a:t>‹#›</a:t>
            </a:fld>
            <a:endParaRPr lang="en-US" dirty="0"/>
          </a:p>
        </p:txBody>
      </p:sp>
      <p:cxnSp>
        <p:nvCxnSpPr>
          <p:cNvPr id="8" name="Straight Connector 7">
            <a:extLst>
              <a:ext uri="{FF2B5EF4-FFF2-40B4-BE49-F238E27FC236}">
                <a16:creationId xmlns:a16="http://schemas.microsoft.com/office/drawing/2014/main" id="{886F9819-4359-CBB9-DECC-CB141827F38B}"/>
              </a:ext>
              <a:ext uri="{C183D7F6-B498-43B3-948B-1728B52AA6E4}">
                <adec:decorative xmlns:adec="http://schemas.microsoft.com/office/drawing/2017/decorative" val="1"/>
              </a:ext>
            </a:extLst>
          </p:cNvPr>
          <p:cNvCxnSpPr>
            <a:cxnSpLocks/>
          </p:cNvCxnSpPr>
          <p:nvPr userDrawn="1"/>
        </p:nvCxnSpPr>
        <p:spPr>
          <a:xfrm>
            <a:off x="0" y="1205868"/>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86950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88"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 id="2147483769" r:id="rId45"/>
    <p:sldLayoutId id="2147483770" r:id="rId46"/>
    <p:sldLayoutId id="2147483771" r:id="rId47"/>
    <p:sldLayoutId id="2147483772" r:id="rId48"/>
    <p:sldLayoutId id="2147483773" r:id="rId49"/>
    <p:sldLayoutId id="2147483774" r:id="rId50"/>
    <p:sldLayoutId id="2147483775" r:id="rId51"/>
    <p:sldLayoutId id="2147483776" r:id="rId52"/>
    <p:sldLayoutId id="2147483777" r:id="rId53"/>
    <p:sldLayoutId id="2147483778" r:id="rId54"/>
    <p:sldLayoutId id="2147483780" r:id="rId55"/>
    <p:sldLayoutId id="2147483781" r:id="rId56"/>
    <p:sldLayoutId id="2147483782" r:id="rId57"/>
    <p:sldLayoutId id="2147483783" r:id="rId58"/>
    <p:sldLayoutId id="2147483784" r:id="rId59"/>
    <p:sldLayoutId id="2147483785" r:id="rId60"/>
    <p:sldLayoutId id="2147483786" r:id="rId61"/>
    <p:sldLayoutId id="2147483787" r:id="rId62"/>
  </p:sldLayoutIdLst>
  <p:txStyles>
    <p:titleStyle>
      <a:lvl1pPr algn="l" defTabSz="914400" rtl="0" eaLnBrk="1" latinLnBrk="0" hangingPunct="1">
        <a:lnSpc>
          <a:spcPct val="85000"/>
        </a:lnSpc>
        <a:spcBef>
          <a:spcPct val="0"/>
        </a:spcBef>
        <a:buNone/>
        <a:defRPr sz="4400" b="1" kern="1200" cap="none" baseline="0">
          <a:solidFill>
            <a:schemeClr val="tx1"/>
          </a:solidFill>
          <a:latin typeface="+mj-lt"/>
          <a:ea typeface="+mj-ea"/>
          <a:cs typeface="+mj-cs"/>
        </a:defRPr>
      </a:lvl1pPr>
    </p:titleStyle>
    <p:bodyStyle>
      <a:lvl1pPr marL="0" indent="0" algn="l" defTabSz="914400" rtl="0" eaLnBrk="1" latinLnBrk="0" hangingPunct="1">
        <a:lnSpc>
          <a:spcPct val="130000"/>
        </a:lnSpc>
        <a:spcBef>
          <a:spcPts val="1000"/>
        </a:spcBef>
        <a:buFont typeface="Neue Haas Grotesk Text Pro" panose="020B0504020202020204" pitchFamily="34" charset="0"/>
        <a:buNone/>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744">
          <p15:clr>
            <a:srgbClr val="F26B43"/>
          </p15:clr>
        </p15:guide>
        <p15:guide id="6" pos="360">
          <p15:clr>
            <a:srgbClr val="F26B43"/>
          </p15:clr>
        </p15:guide>
        <p15:guide id="8" pos="6936">
          <p15:clr>
            <a:srgbClr val="F26B43"/>
          </p15:clr>
        </p15:guide>
        <p15:guide id="10" orient="horz" pos="720">
          <p15:clr>
            <a:srgbClr val="F26B43"/>
          </p15:clr>
        </p15:guide>
        <p15:guide id="14" pos="6528">
          <p15:clr>
            <a:srgbClr val="F26B43"/>
          </p15:clr>
        </p15:guide>
        <p15:guide id="22" orient="horz" pos="3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2" Type="http://schemas.openxmlformats.org/officeDocument/2006/relationships/hyperlink" Target="http://www.aapc.com/codes/coding-newsletters/my-urology-coding-alert/cpt-demystify-kidney-transplant-coding-with-this-handy-guide-171989-article" TargetMode="Externa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hyperlink" Target="http://www.kidney.org/kidney-topics/kidney-transplant.%20Accessed%206%20July%202025"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hyperlink" Target="https://www.kidney.org/kidney-topics/kidney-transplant"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aetna.com/cpb/medical/data/500_599/0596.html" TargetMode="External"/><Relationship Id="rId2" Type="http://schemas.openxmlformats.org/officeDocument/2006/relationships/hyperlink" Target="https://my.clevelandclinic.org/health/procedures/8111-liver-transplantation"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hyperlink" Target="https://my.clevelandclinic.org/departments/transplant/programs/kidney/candidate"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s://www.aetna.com/cpb/medical/data/500_599/0596.html"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descr="3D Glass Rendering Of Chemical Compounds">
            <a:extLst>
              <a:ext uri="{FF2B5EF4-FFF2-40B4-BE49-F238E27FC236}">
                <a16:creationId xmlns:a16="http://schemas.microsoft.com/office/drawing/2014/main" id="{E6A37734-AFC4-D82E-CE32-EE611603E8E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30552" r="15284" b="-1"/>
          <a:stretch>
            <a:fillRect/>
          </a:stretch>
        </p:blipFill>
        <p:spPr>
          <a:xfrm>
            <a:off x="0" y="9691"/>
            <a:ext cx="6584950" cy="6838618"/>
          </a:xfrm>
          <a:prstGeom prst="rect">
            <a:avLst/>
          </a:prstGeom>
          <a:noFill/>
        </p:spPr>
      </p:pic>
      <p:sp>
        <p:nvSpPr>
          <p:cNvPr id="3" name="Subtitle 2">
            <a:extLst>
              <a:ext uri="{FF2B5EF4-FFF2-40B4-BE49-F238E27FC236}">
                <a16:creationId xmlns:a16="http://schemas.microsoft.com/office/drawing/2014/main" id="{E32B98F8-F57B-0174-7343-0FF2140F1532}"/>
              </a:ext>
            </a:extLst>
          </p:cNvPr>
          <p:cNvSpPr>
            <a:spLocks noGrp="1"/>
          </p:cNvSpPr>
          <p:nvPr>
            <p:ph type="subTitle" idx="1"/>
          </p:nvPr>
        </p:nvSpPr>
        <p:spPr>
          <a:xfrm>
            <a:off x="6949438" y="4663440"/>
            <a:ext cx="4146281" cy="1184585"/>
          </a:xfrm>
        </p:spPr>
        <p:txBody>
          <a:bodyPr anchor="b">
            <a:normAutofit/>
          </a:bodyPr>
          <a:lstStyle/>
          <a:p>
            <a:pPr>
              <a:lnSpc>
                <a:spcPct val="120000"/>
              </a:lnSpc>
            </a:pPr>
            <a:r>
              <a:rPr lang="en-US" sz="1100" dirty="0"/>
              <a:t>Presented by Dawson Ballard Jr, RHIA, CCS-P, CPC, CPC-P, CEMC, CUC, CPCD, CPMA, RCMS, CEMA, AAPC Fellow</a:t>
            </a:r>
          </a:p>
        </p:txBody>
      </p:sp>
      <p:sp>
        <p:nvSpPr>
          <p:cNvPr id="2" name="Title 1">
            <a:extLst>
              <a:ext uri="{FF2B5EF4-FFF2-40B4-BE49-F238E27FC236}">
                <a16:creationId xmlns:a16="http://schemas.microsoft.com/office/drawing/2014/main" id="{585A9C69-CDC3-C336-8A85-F22D8029613E}"/>
              </a:ext>
            </a:extLst>
          </p:cNvPr>
          <p:cNvSpPr>
            <a:spLocks noGrp="1"/>
          </p:cNvSpPr>
          <p:nvPr>
            <p:ph type="ctrTitle"/>
          </p:nvPr>
        </p:nvSpPr>
        <p:spPr>
          <a:xfrm>
            <a:off x="6949439" y="1088136"/>
            <a:ext cx="4146281" cy="3475236"/>
          </a:xfrm>
        </p:spPr>
        <p:txBody>
          <a:bodyPr anchor="b">
            <a:normAutofit fontScale="90000"/>
          </a:bodyPr>
          <a:lstStyle/>
          <a:p>
            <a:r>
              <a:rPr lang="en-US" sz="4200" dirty="0"/>
              <a:t> Coding for kidney and liver Transplant Procedures:</a:t>
            </a:r>
            <a:br>
              <a:rPr lang="en-US" sz="4200" dirty="0"/>
            </a:br>
            <a:r>
              <a:rPr lang="en-US" sz="4200" dirty="0"/>
              <a:t>A CPT® and ICD-10-CM Guide</a:t>
            </a:r>
          </a:p>
        </p:txBody>
      </p:sp>
    </p:spTree>
    <p:extLst>
      <p:ext uri="{BB962C8B-B14F-4D97-AF65-F5344CB8AC3E}">
        <p14:creationId xmlns:p14="http://schemas.microsoft.com/office/powerpoint/2010/main" val="412822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B5DCC-B876-4116-1FE0-E3EC1B61063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CB7D128-8827-46D5-A5B7-7E0BEF9070E4}"/>
              </a:ext>
            </a:extLst>
          </p:cNvPr>
          <p:cNvSpPr>
            <a:spLocks noGrp="1"/>
          </p:cNvSpPr>
          <p:nvPr>
            <p:ph type="body" sz="half" idx="2"/>
          </p:nvPr>
        </p:nvSpPr>
        <p:spPr>
          <a:xfrm>
            <a:off x="1088136" y="2845641"/>
            <a:ext cx="3595634" cy="3458743"/>
          </a:xfrm>
        </p:spPr>
        <p:txBody>
          <a:bodyPr anchor="t">
            <a:normAutofit/>
          </a:bodyPr>
          <a:lstStyle/>
          <a:p>
            <a:pPr marL="0" indent="0">
              <a:buNone/>
            </a:pPr>
            <a:r>
              <a:rPr lang="en-US" dirty="0"/>
              <a:t>CPT® Codes for Donor/Cadaver Nephrectomy</a:t>
            </a:r>
          </a:p>
          <a:p>
            <a:pPr marL="0" indent="0">
              <a:buNone/>
            </a:pPr>
            <a:endParaRPr lang="en-US" dirty="0"/>
          </a:p>
          <a:p>
            <a:pPr marL="0" indent="0">
              <a:buNone/>
            </a:pPr>
            <a:endParaRPr lang="en-US" dirty="0"/>
          </a:p>
        </p:txBody>
      </p:sp>
      <p:sp>
        <p:nvSpPr>
          <p:cNvPr id="5" name="Title 4">
            <a:extLst>
              <a:ext uri="{FF2B5EF4-FFF2-40B4-BE49-F238E27FC236}">
                <a16:creationId xmlns:a16="http://schemas.microsoft.com/office/drawing/2014/main" id="{68AEE80C-504E-A1FB-2296-C3F904D9FD3D}"/>
              </a:ext>
            </a:extLst>
          </p:cNvPr>
          <p:cNvSpPr>
            <a:spLocks noGrp="1"/>
          </p:cNvSpPr>
          <p:nvPr>
            <p:ph type="title"/>
          </p:nvPr>
        </p:nvSpPr>
        <p:spPr>
          <a:xfrm>
            <a:off x="1088136" y="1088136"/>
            <a:ext cx="3595634" cy="1757505"/>
          </a:xfrm>
        </p:spPr>
        <p:txBody>
          <a:bodyPr anchor="t">
            <a:normAutofit/>
          </a:bodyPr>
          <a:lstStyle/>
          <a:p>
            <a:r>
              <a:rPr lang="en-US" sz="3100" dirty="0"/>
              <a:t>CPT® Code Selection for Kidney Transplants</a:t>
            </a:r>
          </a:p>
        </p:txBody>
      </p:sp>
      <p:graphicFrame>
        <p:nvGraphicFramePr>
          <p:cNvPr id="2" name="Table 1">
            <a:extLst>
              <a:ext uri="{FF2B5EF4-FFF2-40B4-BE49-F238E27FC236}">
                <a16:creationId xmlns:a16="http://schemas.microsoft.com/office/drawing/2014/main" id="{C3F903F2-7F44-9644-67E2-DB8C0581A977}"/>
              </a:ext>
            </a:extLst>
          </p:cNvPr>
          <p:cNvGraphicFramePr>
            <a:graphicFrameLocks noGrp="1"/>
          </p:cNvGraphicFramePr>
          <p:nvPr>
            <p:extLst>
              <p:ext uri="{D42A27DB-BD31-4B8C-83A1-F6EECF244321}">
                <p14:modId xmlns:p14="http://schemas.microsoft.com/office/powerpoint/2010/main" val="1163428510"/>
              </p:ext>
            </p:extLst>
          </p:nvPr>
        </p:nvGraphicFramePr>
        <p:xfrm>
          <a:off x="5289642" y="1088136"/>
          <a:ext cx="6130391" cy="5220591"/>
        </p:xfrm>
        <a:graphic>
          <a:graphicData uri="http://schemas.openxmlformats.org/drawingml/2006/table">
            <a:tbl>
              <a:tblPr firstRow="1" bandRow="1">
                <a:noFill/>
                <a:tableStyleId>{7E9639D4-E3E2-4D34-9284-5A2195B3D0D7}</a:tableStyleId>
              </a:tblPr>
              <a:tblGrid>
                <a:gridCol w="1814699">
                  <a:extLst>
                    <a:ext uri="{9D8B030D-6E8A-4147-A177-3AD203B41FA5}">
                      <a16:colId xmlns:a16="http://schemas.microsoft.com/office/drawing/2014/main" val="509396070"/>
                    </a:ext>
                  </a:extLst>
                </a:gridCol>
                <a:gridCol w="4315692">
                  <a:extLst>
                    <a:ext uri="{9D8B030D-6E8A-4147-A177-3AD203B41FA5}">
                      <a16:colId xmlns:a16="http://schemas.microsoft.com/office/drawing/2014/main" val="410585321"/>
                    </a:ext>
                  </a:extLst>
                </a:gridCol>
              </a:tblGrid>
              <a:tr h="643305">
                <a:tc>
                  <a:txBody>
                    <a:bodyPr/>
                    <a:lstStyle/>
                    <a:p>
                      <a:endParaRPr lang="en-US" sz="2100" b="0" cap="none" spc="60">
                        <a:solidFill>
                          <a:schemeClr val="bg1"/>
                        </a:solidFill>
                      </a:endParaRPr>
                    </a:p>
                  </a:txBody>
                  <a:tcPr marL="170823" marR="170823" marT="124923" marB="85411" anchor="ctr">
                    <a:lnL w="12700" cmpd="sng">
                      <a:noFill/>
                    </a:lnL>
                    <a:lnR w="12700" cmpd="sng">
                      <a:noFill/>
                    </a:lnR>
                    <a:lnT w="19050" cap="flat" cmpd="sng" algn="ctr">
                      <a:noFill/>
                      <a:prstDash val="solid"/>
                    </a:lnT>
                    <a:lnB w="38100" cmpd="sng">
                      <a:noFill/>
                    </a:lnB>
                    <a:solidFill>
                      <a:schemeClr val="accent1"/>
                    </a:solidFill>
                  </a:tcPr>
                </a:tc>
                <a:tc>
                  <a:txBody>
                    <a:bodyPr/>
                    <a:lstStyle/>
                    <a:p>
                      <a:endParaRPr lang="en-US" sz="2100" b="0" cap="none" spc="60">
                        <a:solidFill>
                          <a:schemeClr val="bg1"/>
                        </a:solidFill>
                      </a:endParaRPr>
                    </a:p>
                  </a:txBody>
                  <a:tcPr marL="170823" marR="170823" marT="124923" marB="85411"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2586220594"/>
                  </a:ext>
                </a:extLst>
              </a:tr>
              <a:tr h="525784">
                <a:tc>
                  <a:txBody>
                    <a:bodyPr/>
                    <a:lstStyle/>
                    <a:p>
                      <a:r>
                        <a:rPr lang="en-US" sz="1800" cap="none" spc="0">
                          <a:solidFill>
                            <a:schemeClr val="tx1"/>
                          </a:solidFill>
                        </a:rPr>
                        <a:t>CPT® Code</a:t>
                      </a:r>
                    </a:p>
                  </a:txBody>
                  <a:tcPr marL="170823" marR="170823" marT="124923" marB="85411">
                    <a:lnL w="12700" cmpd="sng">
                      <a:noFill/>
                      <a:prstDash val="solid"/>
                    </a:lnL>
                    <a:lnR w="12700" cmpd="sng">
                      <a:noFill/>
                      <a:prstDash val="solid"/>
                    </a:lnR>
                    <a:lnT w="38100" cmpd="sng">
                      <a:noFill/>
                    </a:lnT>
                    <a:lnB w="12700" cap="flat" cmpd="sng" algn="ctr">
                      <a:noFill/>
                      <a:prstDash val="solid"/>
                    </a:lnB>
                    <a:noFill/>
                  </a:tcPr>
                </a:tc>
                <a:tc>
                  <a:txBody>
                    <a:bodyPr/>
                    <a:lstStyle/>
                    <a:p>
                      <a:r>
                        <a:rPr lang="en-US" sz="1800" cap="none" spc="0">
                          <a:solidFill>
                            <a:schemeClr val="tx1"/>
                          </a:solidFill>
                        </a:rPr>
                        <a:t>Description</a:t>
                      </a:r>
                    </a:p>
                  </a:txBody>
                  <a:tcPr marL="170823" marR="170823" marT="124923" marB="85411">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1837810483"/>
                  </a:ext>
                </a:extLst>
              </a:tr>
              <a:tr h="1082460">
                <a:tc>
                  <a:txBody>
                    <a:bodyPr/>
                    <a:lstStyle/>
                    <a:p>
                      <a:r>
                        <a:rPr lang="en-US" sz="1800" cap="none" spc="0">
                          <a:solidFill>
                            <a:schemeClr val="tx1"/>
                          </a:solidFill>
                        </a:rPr>
                        <a:t>50300</a:t>
                      </a:r>
                    </a:p>
                  </a:txBody>
                  <a:tcPr marL="170823" marR="170823" marT="124923" marB="85411">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1800" b="0" i="0" kern="1200" cap="none" spc="0">
                          <a:solidFill>
                            <a:schemeClr val="tx1"/>
                          </a:solidFill>
                          <a:effectLst/>
                          <a:latin typeface="+mn-lt"/>
                          <a:ea typeface="+mn-ea"/>
                          <a:cs typeface="+mn-cs"/>
                        </a:rPr>
                        <a:t>Donor nephrectomy from a cadaver donor, including cold preservation, unilateral or bilateral</a:t>
                      </a:r>
                      <a:endParaRPr lang="en-US" sz="1800" cap="none" spc="0">
                        <a:solidFill>
                          <a:schemeClr val="tx1"/>
                        </a:solidFill>
                      </a:endParaRPr>
                    </a:p>
                  </a:txBody>
                  <a:tcPr marL="170823" marR="170823" marT="124923" marB="85411">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696181741"/>
                  </a:ext>
                </a:extLst>
              </a:tr>
              <a:tr h="525784">
                <a:tc>
                  <a:txBody>
                    <a:bodyPr/>
                    <a:lstStyle/>
                    <a:p>
                      <a:r>
                        <a:rPr lang="en-US" sz="1800" cap="none" spc="0">
                          <a:solidFill>
                            <a:schemeClr val="tx1"/>
                          </a:solidFill>
                        </a:rPr>
                        <a:t>50320</a:t>
                      </a:r>
                    </a:p>
                  </a:txBody>
                  <a:tcPr marL="170823" marR="170823" marT="124923" marB="85411">
                    <a:lnL w="12700" cmpd="sng">
                      <a:noFill/>
                      <a:prstDash val="solid"/>
                    </a:lnL>
                    <a:lnR w="12700" cmpd="sng">
                      <a:noFill/>
                      <a:prstDash val="solid"/>
                    </a:lnR>
                    <a:lnT w="12700" cmpd="sng">
                      <a:noFill/>
                      <a:prstDash val="solid"/>
                    </a:lnT>
                    <a:lnB w="12700" cap="flat" cmpd="sng" algn="ctr">
                      <a:noFill/>
                      <a:prstDash val="solid"/>
                    </a:lnB>
                    <a:noFill/>
                  </a:tcPr>
                </a:tc>
                <a:tc>
                  <a:txBody>
                    <a:bodyPr/>
                    <a:lstStyle/>
                    <a:p>
                      <a:r>
                        <a:rPr lang="en-US" sz="1800" cap="none" spc="0">
                          <a:solidFill>
                            <a:schemeClr val="tx1"/>
                          </a:solidFill>
                        </a:rPr>
                        <a:t>Open, from living donor</a:t>
                      </a:r>
                    </a:p>
                  </a:txBody>
                  <a:tcPr marL="170823" marR="170823" marT="124923" marB="85411">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303857293"/>
                  </a:ext>
                </a:extLst>
              </a:tr>
              <a:tr h="1082460">
                <a:tc>
                  <a:txBody>
                    <a:bodyPr/>
                    <a:lstStyle/>
                    <a:p>
                      <a:r>
                        <a:rPr lang="en-US" sz="1800" cap="none" spc="0">
                          <a:solidFill>
                            <a:schemeClr val="tx1"/>
                          </a:solidFill>
                        </a:rPr>
                        <a:t>50547</a:t>
                      </a:r>
                    </a:p>
                  </a:txBody>
                  <a:tcPr marL="170823" marR="170823" marT="124923" marB="85411">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1800" cap="none" spc="0">
                          <a:solidFill>
                            <a:schemeClr val="tx1"/>
                          </a:solidFill>
                        </a:rPr>
                        <a:t>Laparoscopic donor nephrectomy (including cold preservation), living donor</a:t>
                      </a:r>
                    </a:p>
                  </a:txBody>
                  <a:tcPr marL="170823" marR="170823" marT="124923" marB="85411">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949487695"/>
                  </a:ext>
                </a:extLst>
              </a:tr>
              <a:tr h="1360798">
                <a:tc>
                  <a:txBody>
                    <a:bodyPr/>
                    <a:lstStyle/>
                    <a:p>
                      <a:r>
                        <a:rPr lang="en-US" sz="1800" cap="none" spc="0">
                          <a:solidFill>
                            <a:schemeClr val="tx1"/>
                          </a:solidFill>
                        </a:rPr>
                        <a:t>50340</a:t>
                      </a:r>
                    </a:p>
                  </a:txBody>
                  <a:tcPr marL="170823" marR="170823" marT="124923" marB="85411">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1800" cap="none" spc="0">
                          <a:solidFill>
                            <a:schemeClr val="tx1"/>
                          </a:solidFill>
                        </a:rPr>
                        <a:t>Recipient nephrectomy (separate procedure) </a:t>
                      </a:r>
                      <a:r>
                        <a:rPr lang="en-US" sz="1800" b="1" cap="none" spc="0">
                          <a:solidFill>
                            <a:schemeClr val="tx1"/>
                          </a:solidFill>
                        </a:rPr>
                        <a:t>*If performed bilaterally, append modifier 50 (Bilateral Procedure)</a:t>
                      </a:r>
                      <a:endParaRPr lang="en-US" sz="1800" b="1" cap="none" spc="0" dirty="0">
                        <a:solidFill>
                          <a:schemeClr val="tx1"/>
                        </a:solidFill>
                      </a:endParaRPr>
                    </a:p>
                  </a:txBody>
                  <a:tcPr marL="170823" marR="170823" marT="124923" marB="85411">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716656548"/>
                  </a:ext>
                </a:extLst>
              </a:tr>
            </a:tbl>
          </a:graphicData>
        </a:graphic>
      </p:graphicFrame>
    </p:spTree>
    <p:extLst>
      <p:ext uri="{BB962C8B-B14F-4D97-AF65-F5344CB8AC3E}">
        <p14:creationId xmlns:p14="http://schemas.microsoft.com/office/powerpoint/2010/main" val="4133919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21438B2-9959-3352-9566-DAF98EBBC4A8}"/>
              </a:ext>
            </a:extLst>
          </p:cNvPr>
          <p:cNvSpPr>
            <a:spLocks noGrp="1"/>
          </p:cNvSpPr>
          <p:nvPr>
            <p:ph idx="1"/>
          </p:nvPr>
        </p:nvSpPr>
        <p:spPr>
          <a:xfrm>
            <a:off x="1176627" y="2447778"/>
            <a:ext cx="9922764" cy="3838722"/>
          </a:xfrm>
        </p:spPr>
        <p:txBody>
          <a:bodyPr/>
          <a:lstStyle/>
          <a:p>
            <a:pPr algn="ctr"/>
            <a:r>
              <a:rPr lang="en-US" dirty="0"/>
              <a:t>Backbench Work</a:t>
            </a:r>
          </a:p>
          <a:p>
            <a:pPr marL="285750" indent="-285750">
              <a:buFont typeface="Arial" panose="020B0604020202020204" pitchFamily="34" charset="0"/>
              <a:buChar char="•"/>
            </a:pPr>
            <a:r>
              <a:rPr lang="en-US" dirty="0"/>
              <a:t>In some cases, your urologist or transplant surgeon might use backbench standard preparation for the kidney transplant. A backbench is a sterile environment in the operating room (OR) but separate from the operating table where the transplant surgeon or a urologist prepares grafts before transplantation </a:t>
            </a:r>
            <a:r>
              <a:rPr lang="en-US" altLang="en-US" dirty="0">
                <a:latin typeface="Times New Roman" panose="02020603050405020304" pitchFamily="18" charset="0"/>
                <a:cs typeface="Times New Roman" panose="02020603050405020304" pitchFamily="18" charset="0"/>
              </a:rPr>
              <a:t>(AAPC).</a:t>
            </a:r>
            <a:endParaRPr lang="en-US" dirty="0"/>
          </a:p>
        </p:txBody>
      </p:sp>
      <p:sp>
        <p:nvSpPr>
          <p:cNvPr id="5" name="Title 4">
            <a:extLst>
              <a:ext uri="{FF2B5EF4-FFF2-40B4-BE49-F238E27FC236}">
                <a16:creationId xmlns:a16="http://schemas.microsoft.com/office/drawing/2014/main" id="{17A7D675-21C6-DF5B-D1B4-316D19705D1C}"/>
              </a:ext>
            </a:extLst>
          </p:cNvPr>
          <p:cNvSpPr>
            <a:spLocks noGrp="1"/>
          </p:cNvSpPr>
          <p:nvPr>
            <p:ph type="title"/>
          </p:nvPr>
        </p:nvSpPr>
        <p:spPr/>
        <p:txBody>
          <a:bodyPr/>
          <a:lstStyle/>
          <a:p>
            <a:r>
              <a:rPr lang="en-US" dirty="0"/>
              <a:t>CPT® Code Selection for Kidney Transplants</a:t>
            </a:r>
          </a:p>
        </p:txBody>
      </p:sp>
      <p:sp>
        <p:nvSpPr>
          <p:cNvPr id="7" name="Rectangle 1">
            <a:extLst>
              <a:ext uri="{FF2B5EF4-FFF2-40B4-BE49-F238E27FC236}">
                <a16:creationId xmlns:a16="http://schemas.microsoft.com/office/drawing/2014/main" id="{6B46D16A-C188-40DB-F61D-1A425E4C4AB8}"/>
              </a:ext>
            </a:extLst>
          </p:cNvPr>
          <p:cNvSpPr>
            <a:spLocks noChangeArrowheads="1"/>
          </p:cNvSpPr>
          <p:nvPr/>
        </p:nvSpPr>
        <p:spPr bwMode="auto">
          <a:xfrm>
            <a:off x="88491" y="-138499"/>
            <a:ext cx="2359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35360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610A9-A928-758D-360B-574D0807CDFA}"/>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D4159912-74FE-8978-4AB9-5EFCBFD16F86}"/>
              </a:ext>
            </a:extLst>
          </p:cNvPr>
          <p:cNvSpPr>
            <a:spLocks noChangeArrowheads="1"/>
          </p:cNvSpPr>
          <p:nvPr/>
        </p:nvSpPr>
        <p:spPr bwMode="auto">
          <a:xfrm>
            <a:off x="1088136" y="2845641"/>
            <a:ext cx="3595634" cy="34587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R="0" fontAlgn="base">
              <a:lnSpc>
                <a:spcPct val="130000"/>
              </a:lnSpc>
              <a:spcBef>
                <a:spcPts val="1000"/>
              </a:spcBef>
              <a:spcAft>
                <a:spcPct val="0"/>
              </a:spcAft>
              <a:buClrTx/>
              <a:buSzTx/>
              <a:tabLst/>
            </a:pPr>
            <a:endParaRPr kumimoji="0" lang="en-US" altLang="en-US" sz="1600" b="0" i="0" u="none" strike="noStrike" kern="1200" cap="none" normalizeH="0" baseline="0" dirty="0">
              <a:ln>
                <a:noFill/>
              </a:ln>
              <a:effectLst/>
              <a:latin typeface="+mn-lt"/>
              <a:ea typeface="+mn-ea"/>
              <a:cs typeface="+mn-cs"/>
            </a:endParaRPr>
          </a:p>
        </p:txBody>
      </p:sp>
      <p:sp>
        <p:nvSpPr>
          <p:cNvPr id="5" name="Title 4">
            <a:extLst>
              <a:ext uri="{FF2B5EF4-FFF2-40B4-BE49-F238E27FC236}">
                <a16:creationId xmlns:a16="http://schemas.microsoft.com/office/drawing/2014/main" id="{DDE0C3C8-BF10-10F3-EC35-D1CA8F95631C}"/>
              </a:ext>
            </a:extLst>
          </p:cNvPr>
          <p:cNvSpPr>
            <a:spLocks noGrp="1"/>
          </p:cNvSpPr>
          <p:nvPr>
            <p:ph type="title"/>
          </p:nvPr>
        </p:nvSpPr>
        <p:spPr>
          <a:xfrm>
            <a:off x="1088136" y="1088136"/>
            <a:ext cx="3595634" cy="1757505"/>
          </a:xfrm>
        </p:spPr>
        <p:txBody>
          <a:bodyPr vert="horz" lIns="91440" tIns="45720" rIns="91440" bIns="45720" rtlCol="0" anchor="t">
            <a:noAutofit/>
          </a:bodyPr>
          <a:lstStyle/>
          <a:p>
            <a:r>
              <a:rPr lang="en-US" sz="4400" b="1" kern="1200" cap="none" baseline="0" dirty="0">
                <a:latin typeface="+mj-lt"/>
                <a:ea typeface="+mj-ea"/>
                <a:cs typeface="+mj-cs"/>
              </a:rPr>
              <a:t>CPT® Code Selection for Kidney Transplants</a:t>
            </a:r>
          </a:p>
        </p:txBody>
      </p:sp>
      <p:graphicFrame>
        <p:nvGraphicFramePr>
          <p:cNvPr id="9" name="Content Placeholder 5">
            <a:extLst>
              <a:ext uri="{FF2B5EF4-FFF2-40B4-BE49-F238E27FC236}">
                <a16:creationId xmlns:a16="http://schemas.microsoft.com/office/drawing/2014/main" id="{C2CDF847-D3BB-207B-0A0C-5B6CD75EB1A8}"/>
              </a:ext>
            </a:extLst>
          </p:cNvPr>
          <p:cNvGraphicFramePr>
            <a:graphicFrameLocks noGrp="1"/>
          </p:cNvGraphicFramePr>
          <p:nvPr>
            <p:ph idx="1"/>
            <p:extLst>
              <p:ext uri="{D42A27DB-BD31-4B8C-83A1-F6EECF244321}">
                <p14:modId xmlns:p14="http://schemas.microsoft.com/office/powerpoint/2010/main" val="3030934111"/>
              </p:ext>
            </p:extLst>
          </p:nvPr>
        </p:nvGraphicFramePr>
        <p:xfrm>
          <a:off x="5134708" y="1088136"/>
          <a:ext cx="6440258" cy="5220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726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72A94E1-3146-FCB8-D045-324A8B0B1879}"/>
              </a:ext>
            </a:extLst>
          </p:cNvPr>
          <p:cNvSpPr>
            <a:spLocks noGrp="1"/>
          </p:cNvSpPr>
          <p:nvPr>
            <p:ph type="body" sz="half" idx="2"/>
          </p:nvPr>
        </p:nvSpPr>
        <p:spPr>
          <a:xfrm>
            <a:off x="1090940" y="2701254"/>
            <a:ext cx="3785860" cy="3167733"/>
          </a:xfrm>
        </p:spPr>
        <p:txBody>
          <a:bodyPr>
            <a:normAutofit/>
          </a:bodyPr>
          <a:lstStyle/>
          <a:p>
            <a:r>
              <a:rPr lang="en-US" dirty="0"/>
              <a:t>CPT® Codes for Backbench Work</a:t>
            </a:r>
            <a:endParaRPr lang="en-US"/>
          </a:p>
          <a:p>
            <a:endParaRPr lang="en-US"/>
          </a:p>
        </p:txBody>
      </p:sp>
      <p:sp>
        <p:nvSpPr>
          <p:cNvPr id="5" name="Title 4">
            <a:extLst>
              <a:ext uri="{FF2B5EF4-FFF2-40B4-BE49-F238E27FC236}">
                <a16:creationId xmlns:a16="http://schemas.microsoft.com/office/drawing/2014/main" id="{DBB73D8A-006D-4A9F-5510-668A94A521B1}"/>
              </a:ext>
            </a:extLst>
          </p:cNvPr>
          <p:cNvSpPr>
            <a:spLocks noGrp="1"/>
          </p:cNvSpPr>
          <p:nvPr>
            <p:ph type="title"/>
          </p:nvPr>
        </p:nvSpPr>
        <p:spPr>
          <a:xfrm>
            <a:off x="1090940" y="1094448"/>
            <a:ext cx="3785860" cy="1554362"/>
          </a:xfrm>
        </p:spPr>
        <p:txBody>
          <a:bodyPr anchor="t">
            <a:normAutofit/>
          </a:bodyPr>
          <a:lstStyle/>
          <a:p>
            <a:r>
              <a:rPr lang="en-US" sz="2800" dirty="0"/>
              <a:t>CPT® Code Selection for Kidney Transplants</a:t>
            </a:r>
          </a:p>
        </p:txBody>
      </p:sp>
      <p:graphicFrame>
        <p:nvGraphicFramePr>
          <p:cNvPr id="7" name="Table 6">
            <a:extLst>
              <a:ext uri="{FF2B5EF4-FFF2-40B4-BE49-F238E27FC236}">
                <a16:creationId xmlns:a16="http://schemas.microsoft.com/office/drawing/2014/main" id="{BC2B75AF-DBAB-22A2-3037-72C81971C9F8}"/>
              </a:ext>
            </a:extLst>
          </p:cNvPr>
          <p:cNvGraphicFramePr>
            <a:graphicFrameLocks noGrp="1"/>
          </p:cNvGraphicFramePr>
          <p:nvPr>
            <p:extLst>
              <p:ext uri="{D42A27DB-BD31-4B8C-83A1-F6EECF244321}">
                <p14:modId xmlns:p14="http://schemas.microsoft.com/office/powerpoint/2010/main" val="982654840"/>
              </p:ext>
            </p:extLst>
          </p:nvPr>
        </p:nvGraphicFramePr>
        <p:xfrm>
          <a:off x="5524500" y="1144148"/>
          <a:ext cx="5486003" cy="4645674"/>
        </p:xfrm>
        <a:graphic>
          <a:graphicData uri="http://schemas.openxmlformats.org/drawingml/2006/table">
            <a:tbl>
              <a:tblPr firstRow="1" bandRow="1">
                <a:solidFill>
                  <a:schemeClr val="bg1"/>
                </a:solidFill>
                <a:tableStyleId>{7E9639D4-E3E2-4D34-9284-5A2195B3D0D7}</a:tableStyleId>
              </a:tblPr>
              <a:tblGrid>
                <a:gridCol w="1464108">
                  <a:extLst>
                    <a:ext uri="{9D8B030D-6E8A-4147-A177-3AD203B41FA5}">
                      <a16:colId xmlns:a16="http://schemas.microsoft.com/office/drawing/2014/main" val="1215549724"/>
                    </a:ext>
                  </a:extLst>
                </a:gridCol>
                <a:gridCol w="4021895">
                  <a:extLst>
                    <a:ext uri="{9D8B030D-6E8A-4147-A177-3AD203B41FA5}">
                      <a16:colId xmlns:a16="http://schemas.microsoft.com/office/drawing/2014/main" val="2710659238"/>
                    </a:ext>
                  </a:extLst>
                </a:gridCol>
              </a:tblGrid>
              <a:tr h="531039">
                <a:tc>
                  <a:txBody>
                    <a:bodyPr/>
                    <a:lstStyle/>
                    <a:p>
                      <a:endParaRPr lang="en-US" sz="1600" b="0" cap="none" spc="0">
                        <a:solidFill>
                          <a:schemeClr val="bg1"/>
                        </a:solidFill>
                      </a:endParaRPr>
                    </a:p>
                  </a:txBody>
                  <a:tcPr marL="135068" marR="103899" marT="103899" marB="103899"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endParaRPr lang="en-US" sz="1600" b="0" cap="none" spc="0">
                        <a:solidFill>
                          <a:schemeClr val="bg1"/>
                        </a:solidFill>
                      </a:endParaRPr>
                    </a:p>
                  </a:txBody>
                  <a:tcPr marL="135068" marR="103899" marT="103899" marB="103899"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953785830"/>
                  </a:ext>
                </a:extLst>
              </a:tr>
              <a:tr h="491788">
                <a:tc>
                  <a:txBody>
                    <a:bodyPr/>
                    <a:lstStyle/>
                    <a:p>
                      <a:r>
                        <a:rPr lang="en-US" sz="1600" cap="none" spc="0">
                          <a:solidFill>
                            <a:schemeClr val="tx1"/>
                          </a:solidFill>
                        </a:rPr>
                        <a:t>CPT® Code</a:t>
                      </a:r>
                    </a:p>
                  </a:txBody>
                  <a:tcPr marL="135068" marR="103899" marT="103899" marB="103899">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r>
                        <a:rPr lang="en-US" sz="1600" cap="none" spc="0">
                          <a:solidFill>
                            <a:schemeClr val="tx1"/>
                          </a:solidFill>
                        </a:rPr>
                        <a:t>Description</a:t>
                      </a:r>
                    </a:p>
                  </a:txBody>
                  <a:tcPr marL="135068" marR="103899" marT="103899" marB="103899">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785262856"/>
                  </a:ext>
                </a:extLst>
              </a:tr>
              <a:tr h="2431233">
                <a:tc>
                  <a:txBody>
                    <a:bodyPr/>
                    <a:lstStyle/>
                    <a:p>
                      <a:r>
                        <a:rPr lang="en-US" sz="1600" cap="none" spc="0">
                          <a:solidFill>
                            <a:schemeClr val="tx1"/>
                          </a:solidFill>
                        </a:rPr>
                        <a:t>50323</a:t>
                      </a:r>
                    </a:p>
                  </a:txBody>
                  <a:tcPr marL="135068" marR="103899" marT="103899" marB="103899">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r>
                        <a:rPr lang="en-US" sz="1600" cap="none" spc="0">
                          <a:solidFill>
                            <a:schemeClr val="tx1"/>
                          </a:solidFill>
                        </a:rPr>
                        <a:t>Backbench standard preparation of cadaver donor renal allograft </a:t>
                      </a:r>
                      <a:r>
                        <a:rPr lang="en-US" sz="1600" b="1" cap="none" spc="0">
                          <a:solidFill>
                            <a:schemeClr val="tx1"/>
                          </a:solidFill>
                        </a:rPr>
                        <a:t>*Do not report in conjunction with codes 60540 (</a:t>
                      </a:r>
                      <a:r>
                        <a:rPr lang="en-US" sz="1600" b="1" i="0" kern="1200" cap="none" spc="0">
                          <a:solidFill>
                            <a:schemeClr val="tx1"/>
                          </a:solidFill>
                          <a:effectLst/>
                          <a:latin typeface="+mn-lt"/>
                          <a:ea typeface="+mn-ea"/>
                          <a:cs typeface="+mn-cs"/>
                        </a:rPr>
                        <a:t>(</a:t>
                      </a:r>
                      <a:r>
                        <a:rPr lang="en-US" sz="1600" b="1" i="1" kern="1200" cap="none" spc="0">
                          <a:solidFill>
                            <a:schemeClr val="tx1"/>
                          </a:solidFill>
                          <a:effectLst/>
                          <a:latin typeface="+mn-lt"/>
                          <a:ea typeface="+mn-ea"/>
                          <a:cs typeface="+mn-cs"/>
                        </a:rPr>
                        <a:t>Adrenalectomy, partial or complete, or exploration of adrenal gland with or without biopsy, transabdominal, lumbar or dorsal (separate procedure)</a:t>
                      </a:r>
                      <a:r>
                        <a:rPr lang="en-US" sz="1600" b="1" i="0" kern="1200" cap="none" spc="0">
                          <a:solidFill>
                            <a:schemeClr val="tx1"/>
                          </a:solidFill>
                          <a:effectLst/>
                          <a:latin typeface="+mn-lt"/>
                          <a:ea typeface="+mn-ea"/>
                          <a:cs typeface="+mn-cs"/>
                        </a:rPr>
                        <a:t>) or 60545 ( (</a:t>
                      </a:r>
                      <a:r>
                        <a:rPr lang="en-US" sz="1600" b="1" i="1" kern="1200" cap="none" spc="0">
                          <a:solidFill>
                            <a:schemeClr val="tx1"/>
                          </a:solidFill>
                          <a:effectLst/>
                          <a:latin typeface="+mn-lt"/>
                          <a:ea typeface="+mn-ea"/>
                          <a:cs typeface="+mn-cs"/>
                        </a:rPr>
                        <a:t>… with excision of adjacent retroperitoneal tumor))</a:t>
                      </a:r>
                      <a:endParaRPr lang="en-US" sz="1600" b="1" cap="none" spc="0">
                        <a:solidFill>
                          <a:schemeClr val="tx1"/>
                        </a:solidFill>
                      </a:endParaRPr>
                    </a:p>
                  </a:txBody>
                  <a:tcPr marL="135068" marR="103899" marT="103899" marB="103899">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886056521"/>
                  </a:ext>
                </a:extLst>
              </a:tr>
              <a:tr h="976649">
                <a:tc>
                  <a:txBody>
                    <a:bodyPr/>
                    <a:lstStyle/>
                    <a:p>
                      <a:r>
                        <a:rPr lang="en-US" sz="1600" cap="none" spc="0">
                          <a:solidFill>
                            <a:schemeClr val="tx1"/>
                          </a:solidFill>
                        </a:rPr>
                        <a:t>50325</a:t>
                      </a:r>
                    </a:p>
                  </a:txBody>
                  <a:tcPr marL="135068" marR="103899" marT="103899" marB="103899">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r>
                        <a:rPr lang="en-US" sz="1600" cap="none" spc="0">
                          <a:solidFill>
                            <a:schemeClr val="tx1"/>
                          </a:solidFill>
                        </a:rPr>
                        <a:t>Backbench standard preparation of living donor renal allograft (open or laparoscopic)</a:t>
                      </a:r>
                    </a:p>
                  </a:txBody>
                  <a:tcPr marL="135068" marR="103899" marT="103899" marB="103899">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186406765"/>
                  </a:ext>
                </a:extLst>
              </a:tr>
            </a:tbl>
          </a:graphicData>
        </a:graphic>
      </p:graphicFrame>
    </p:spTree>
    <p:extLst>
      <p:ext uri="{BB962C8B-B14F-4D97-AF65-F5344CB8AC3E}">
        <p14:creationId xmlns:p14="http://schemas.microsoft.com/office/powerpoint/2010/main" val="3209327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CE3F568-C32B-8EFD-5610-B15A3116589C}"/>
              </a:ext>
            </a:extLst>
          </p:cNvPr>
          <p:cNvSpPr>
            <a:spLocks noGrp="1"/>
          </p:cNvSpPr>
          <p:nvPr>
            <p:ph idx="1"/>
          </p:nvPr>
        </p:nvSpPr>
        <p:spPr/>
        <p:txBody>
          <a:bodyPr>
            <a:normAutofit fontScale="92500" lnSpcReduction="20000"/>
          </a:bodyPr>
          <a:lstStyle/>
          <a:p>
            <a:pPr algn="ctr"/>
            <a:r>
              <a:rPr lang="en-US" dirty="0"/>
              <a:t>Backbench Reconstruction</a:t>
            </a:r>
          </a:p>
          <a:p>
            <a:r>
              <a:rPr lang="en-US" dirty="0"/>
              <a:t>“Backbench reconstruction of a cadaver or living donor renal allograft prior to transplantation, specifically focusing on the venous anastomosis. This procedure is essential in preparing the renal allograft for successful transplantation into a recipient. During this process, the renal vein of the donor kidney is reconstructed, which may involve the use of a section of the vena cava or a vein graft. The reconstruction is critical to ensure that the renal vein is adequately sized and configured to facilitate proper blood flow once the kidney is transplanted. The renal vein is meticulously trimmed to the appropriate dimensions, and the selected graft or vena cava section is fashioned to match these specifications. The anastomosis, or surgical connection, is then performed to join the graft to the renal vein. In cases where multiple branches of the renal vein are present, these branches can either be combined into a single vein or prepared individually for anastomosis” </a:t>
            </a:r>
            <a:r>
              <a:rPr lang="en-US" altLang="en-US" dirty="0">
                <a:latin typeface="Times New Roman" panose="02020603050405020304" pitchFamily="18" charset="0"/>
                <a:cs typeface="Times New Roman" panose="02020603050405020304" pitchFamily="18" charset="0"/>
              </a:rPr>
              <a:t>(“CPT® Code 50327”)</a:t>
            </a:r>
            <a:endParaRPr lang="en-US" altLang="en-US" sz="2800" dirty="0">
              <a:latin typeface="Arial" panose="020B0604020202020204" pitchFamily="34" charset="0"/>
            </a:endParaRPr>
          </a:p>
          <a:p>
            <a:endParaRPr lang="en-US" dirty="0"/>
          </a:p>
        </p:txBody>
      </p:sp>
      <p:sp>
        <p:nvSpPr>
          <p:cNvPr id="5" name="Title 4">
            <a:extLst>
              <a:ext uri="{FF2B5EF4-FFF2-40B4-BE49-F238E27FC236}">
                <a16:creationId xmlns:a16="http://schemas.microsoft.com/office/drawing/2014/main" id="{A4413589-BF74-5539-5AA0-D63ED0894563}"/>
              </a:ext>
            </a:extLst>
          </p:cNvPr>
          <p:cNvSpPr>
            <a:spLocks noGrp="1"/>
          </p:cNvSpPr>
          <p:nvPr>
            <p:ph type="title"/>
          </p:nvPr>
        </p:nvSpPr>
        <p:spPr/>
        <p:txBody>
          <a:bodyPr/>
          <a:lstStyle/>
          <a:p>
            <a:r>
              <a:rPr lang="en-US" dirty="0"/>
              <a:t>CPT® Code Selection for Kidney Transplants</a:t>
            </a:r>
          </a:p>
        </p:txBody>
      </p:sp>
    </p:spTree>
    <p:extLst>
      <p:ext uri="{BB962C8B-B14F-4D97-AF65-F5344CB8AC3E}">
        <p14:creationId xmlns:p14="http://schemas.microsoft.com/office/powerpoint/2010/main" val="2776752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54373A5-D943-15C7-C45F-E61623E07D5F}"/>
              </a:ext>
            </a:extLst>
          </p:cNvPr>
          <p:cNvSpPr>
            <a:spLocks noGrp="1"/>
          </p:cNvSpPr>
          <p:nvPr>
            <p:ph type="body" sz="half" idx="2"/>
          </p:nvPr>
        </p:nvSpPr>
        <p:spPr>
          <a:xfrm>
            <a:off x="1088136" y="2845641"/>
            <a:ext cx="3595634" cy="3458743"/>
          </a:xfrm>
        </p:spPr>
        <p:txBody>
          <a:bodyPr anchor="t">
            <a:normAutofit/>
          </a:bodyPr>
          <a:lstStyle/>
          <a:p>
            <a:r>
              <a:rPr lang="en-US" dirty="0"/>
              <a:t>CPT® Codes for Backbench Reconstruction</a:t>
            </a:r>
            <a:endParaRPr lang="en-US"/>
          </a:p>
          <a:p>
            <a:endParaRPr lang="en-US" dirty="0"/>
          </a:p>
        </p:txBody>
      </p:sp>
      <p:sp>
        <p:nvSpPr>
          <p:cNvPr id="4" name="Title 3">
            <a:extLst>
              <a:ext uri="{FF2B5EF4-FFF2-40B4-BE49-F238E27FC236}">
                <a16:creationId xmlns:a16="http://schemas.microsoft.com/office/drawing/2014/main" id="{28EB22BF-93F8-E62D-C2CF-893508957880}"/>
              </a:ext>
            </a:extLst>
          </p:cNvPr>
          <p:cNvSpPr>
            <a:spLocks noGrp="1"/>
          </p:cNvSpPr>
          <p:nvPr>
            <p:ph type="title"/>
          </p:nvPr>
        </p:nvSpPr>
        <p:spPr>
          <a:xfrm>
            <a:off x="1088136" y="1088136"/>
            <a:ext cx="3595634" cy="1757505"/>
          </a:xfrm>
        </p:spPr>
        <p:txBody>
          <a:bodyPr anchor="t">
            <a:normAutofit/>
          </a:bodyPr>
          <a:lstStyle/>
          <a:p>
            <a:r>
              <a:rPr lang="en-US" sz="3100"/>
              <a:t>CPT® Code Selection for Kidney Transplants</a:t>
            </a:r>
          </a:p>
        </p:txBody>
      </p:sp>
      <p:graphicFrame>
        <p:nvGraphicFramePr>
          <p:cNvPr id="6" name="Table 5">
            <a:extLst>
              <a:ext uri="{FF2B5EF4-FFF2-40B4-BE49-F238E27FC236}">
                <a16:creationId xmlns:a16="http://schemas.microsoft.com/office/drawing/2014/main" id="{8931BDB8-AEE0-859E-2562-F8A74904C669}"/>
              </a:ext>
            </a:extLst>
          </p:cNvPr>
          <p:cNvGraphicFramePr>
            <a:graphicFrameLocks noGrp="1"/>
          </p:cNvGraphicFramePr>
          <p:nvPr>
            <p:extLst>
              <p:ext uri="{D42A27DB-BD31-4B8C-83A1-F6EECF244321}">
                <p14:modId xmlns:p14="http://schemas.microsoft.com/office/powerpoint/2010/main" val="503594581"/>
              </p:ext>
            </p:extLst>
          </p:nvPr>
        </p:nvGraphicFramePr>
        <p:xfrm>
          <a:off x="5134708" y="1695815"/>
          <a:ext cx="6440259" cy="4005234"/>
        </p:xfrm>
        <a:graphic>
          <a:graphicData uri="http://schemas.openxmlformats.org/drawingml/2006/table">
            <a:tbl>
              <a:tblPr firstRow="1" bandRow="1">
                <a:solidFill>
                  <a:schemeClr val="bg1">
                    <a:lumMod val="95000"/>
                  </a:schemeClr>
                </a:solidFill>
                <a:tableStyleId>{7E9639D4-E3E2-4D34-9284-5A2195B3D0D7}</a:tableStyleId>
              </a:tblPr>
              <a:tblGrid>
                <a:gridCol w="1834932">
                  <a:extLst>
                    <a:ext uri="{9D8B030D-6E8A-4147-A177-3AD203B41FA5}">
                      <a16:colId xmlns:a16="http://schemas.microsoft.com/office/drawing/2014/main" val="3806332043"/>
                    </a:ext>
                  </a:extLst>
                </a:gridCol>
                <a:gridCol w="4605327">
                  <a:extLst>
                    <a:ext uri="{9D8B030D-6E8A-4147-A177-3AD203B41FA5}">
                      <a16:colId xmlns:a16="http://schemas.microsoft.com/office/drawing/2014/main" val="3831391909"/>
                    </a:ext>
                  </a:extLst>
                </a:gridCol>
              </a:tblGrid>
              <a:tr h="759642">
                <a:tc>
                  <a:txBody>
                    <a:bodyPr/>
                    <a:lstStyle/>
                    <a:p>
                      <a:endParaRPr lang="en-US" sz="2600" b="0" cap="none" spc="0">
                        <a:solidFill>
                          <a:schemeClr val="bg1"/>
                        </a:solidFill>
                      </a:endParaRPr>
                    </a:p>
                  </a:txBody>
                  <a:tcPr marL="150259" marR="150259" marT="150259" marB="75129" anchor="ctr">
                    <a:lnL w="12700" cmpd="sng">
                      <a:noFill/>
                    </a:lnL>
                    <a:lnR w="12700" cmpd="sng">
                      <a:noFill/>
                    </a:lnR>
                    <a:lnT w="19050" cap="flat" cmpd="sng" algn="ctr">
                      <a:noFill/>
                      <a:prstDash val="solid"/>
                    </a:lnT>
                    <a:lnB w="38100" cmpd="sng">
                      <a:noFill/>
                    </a:lnB>
                    <a:solidFill>
                      <a:schemeClr val="accent2"/>
                    </a:solidFill>
                  </a:tcPr>
                </a:tc>
                <a:tc>
                  <a:txBody>
                    <a:bodyPr/>
                    <a:lstStyle/>
                    <a:p>
                      <a:endParaRPr lang="en-US" sz="2600" b="0" cap="none" spc="0">
                        <a:solidFill>
                          <a:schemeClr val="bg1"/>
                        </a:solidFill>
                      </a:endParaRPr>
                    </a:p>
                  </a:txBody>
                  <a:tcPr marL="150259" marR="150259" marT="150259" marB="75129"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2942758245"/>
                  </a:ext>
                </a:extLst>
              </a:tr>
              <a:tr h="586010">
                <a:tc>
                  <a:txBody>
                    <a:bodyPr/>
                    <a:lstStyle/>
                    <a:p>
                      <a:r>
                        <a:rPr lang="en-US" sz="2000" cap="none" spc="0">
                          <a:solidFill>
                            <a:schemeClr val="tx1"/>
                          </a:solidFill>
                        </a:rPr>
                        <a:t>CPT® Code</a:t>
                      </a:r>
                    </a:p>
                  </a:txBody>
                  <a:tcPr marL="150259" marR="150259" marT="150259" marB="75129">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000" cap="none" spc="0">
                          <a:solidFill>
                            <a:schemeClr val="tx1"/>
                          </a:solidFill>
                        </a:rPr>
                        <a:t>Description</a:t>
                      </a:r>
                    </a:p>
                  </a:txBody>
                  <a:tcPr marL="150259" marR="150259" marT="150259" marB="75129">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299045156"/>
                  </a:ext>
                </a:extLst>
              </a:tr>
              <a:tr h="1487562">
                <a:tc>
                  <a:txBody>
                    <a:bodyPr/>
                    <a:lstStyle/>
                    <a:p>
                      <a:r>
                        <a:rPr lang="en-US" sz="2000" cap="none" spc="0">
                          <a:solidFill>
                            <a:schemeClr val="tx1"/>
                          </a:solidFill>
                        </a:rPr>
                        <a:t>50327</a:t>
                      </a:r>
                    </a:p>
                  </a:txBody>
                  <a:tcPr marL="150259" marR="150259" marT="150259" marB="75129">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000" cap="none" spc="0">
                          <a:solidFill>
                            <a:schemeClr val="tx1"/>
                          </a:solidFill>
                        </a:rPr>
                        <a:t>Backbench reconstruction of cadaver or living donor renal allograft prior to transplantation; venous anastomosis, </a:t>
                      </a:r>
                      <a:r>
                        <a:rPr lang="en-US" sz="2000" b="1" cap="none" spc="0">
                          <a:solidFill>
                            <a:schemeClr val="tx1"/>
                          </a:solidFill>
                        </a:rPr>
                        <a:t>each</a:t>
                      </a:r>
                    </a:p>
                  </a:txBody>
                  <a:tcPr marL="150259" marR="150259" marT="150259" marB="75129">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321948919"/>
                  </a:ext>
                </a:extLst>
              </a:tr>
              <a:tr h="586010">
                <a:tc>
                  <a:txBody>
                    <a:bodyPr/>
                    <a:lstStyle/>
                    <a:p>
                      <a:r>
                        <a:rPr lang="en-US" sz="2000" cap="none" spc="0">
                          <a:solidFill>
                            <a:schemeClr val="tx1"/>
                          </a:solidFill>
                        </a:rPr>
                        <a:t>50328</a:t>
                      </a:r>
                    </a:p>
                  </a:txBody>
                  <a:tcPr marL="150259" marR="150259" marT="150259" marB="75129">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000" cap="none" spc="0">
                          <a:solidFill>
                            <a:schemeClr val="tx1"/>
                          </a:solidFill>
                        </a:rPr>
                        <a:t>Arterial anastomosis, </a:t>
                      </a:r>
                      <a:r>
                        <a:rPr lang="en-US" sz="2000" b="1" cap="none" spc="0">
                          <a:solidFill>
                            <a:schemeClr val="tx1"/>
                          </a:solidFill>
                        </a:rPr>
                        <a:t>each</a:t>
                      </a:r>
                    </a:p>
                  </a:txBody>
                  <a:tcPr marL="150259" marR="150259" marT="150259" marB="75129">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85867593"/>
                  </a:ext>
                </a:extLst>
              </a:tr>
              <a:tr h="586010">
                <a:tc>
                  <a:txBody>
                    <a:bodyPr/>
                    <a:lstStyle/>
                    <a:p>
                      <a:r>
                        <a:rPr lang="en-US" sz="2000" cap="none" spc="0">
                          <a:solidFill>
                            <a:schemeClr val="tx1"/>
                          </a:solidFill>
                        </a:rPr>
                        <a:t>50329</a:t>
                      </a:r>
                    </a:p>
                  </a:txBody>
                  <a:tcPr marL="150259" marR="150259" marT="150259" marB="75129">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r>
                        <a:rPr lang="en-US" sz="2000" cap="none" spc="0">
                          <a:solidFill>
                            <a:schemeClr val="tx1"/>
                          </a:solidFill>
                        </a:rPr>
                        <a:t>Ureteral anastomosis, </a:t>
                      </a:r>
                      <a:r>
                        <a:rPr lang="en-US" sz="2000" b="1" cap="none" spc="0">
                          <a:solidFill>
                            <a:schemeClr val="tx1"/>
                          </a:solidFill>
                        </a:rPr>
                        <a:t>each</a:t>
                      </a:r>
                    </a:p>
                  </a:txBody>
                  <a:tcPr marL="150259" marR="150259" marT="150259" marB="75129">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533300953"/>
                  </a:ext>
                </a:extLst>
              </a:tr>
            </a:tbl>
          </a:graphicData>
        </a:graphic>
      </p:graphicFrame>
    </p:spTree>
    <p:extLst>
      <p:ext uri="{BB962C8B-B14F-4D97-AF65-F5344CB8AC3E}">
        <p14:creationId xmlns:p14="http://schemas.microsoft.com/office/powerpoint/2010/main" val="3363324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CDFAF6-9EA9-966C-6877-FEF17A6ED16A}"/>
              </a:ext>
            </a:extLst>
          </p:cNvPr>
          <p:cNvSpPr>
            <a:spLocks noGrp="1"/>
          </p:cNvSpPr>
          <p:nvPr>
            <p:ph type="body" sz="half" idx="2"/>
          </p:nvPr>
        </p:nvSpPr>
        <p:spPr>
          <a:xfrm>
            <a:off x="1090940" y="2701254"/>
            <a:ext cx="3785860" cy="3167733"/>
          </a:xfrm>
        </p:spPr>
        <p:txBody>
          <a:bodyPr>
            <a:normAutofit/>
          </a:bodyPr>
          <a:lstStyle/>
          <a:p>
            <a:r>
              <a:rPr lang="en-US" dirty="0"/>
              <a:t>CPT® Codes for Renal Allotransplanation</a:t>
            </a:r>
          </a:p>
          <a:p>
            <a:endParaRPr lang="en-US" dirty="0"/>
          </a:p>
        </p:txBody>
      </p:sp>
      <p:sp>
        <p:nvSpPr>
          <p:cNvPr id="5" name="Title 4">
            <a:extLst>
              <a:ext uri="{FF2B5EF4-FFF2-40B4-BE49-F238E27FC236}">
                <a16:creationId xmlns:a16="http://schemas.microsoft.com/office/drawing/2014/main" id="{A90A294C-5448-C9A2-13B7-01B81F2366D0}"/>
              </a:ext>
            </a:extLst>
          </p:cNvPr>
          <p:cNvSpPr>
            <a:spLocks noGrp="1"/>
          </p:cNvSpPr>
          <p:nvPr>
            <p:ph type="title"/>
          </p:nvPr>
        </p:nvSpPr>
        <p:spPr>
          <a:xfrm>
            <a:off x="1090940" y="1094448"/>
            <a:ext cx="3785860" cy="1554362"/>
          </a:xfrm>
        </p:spPr>
        <p:txBody>
          <a:bodyPr anchor="t">
            <a:normAutofit/>
          </a:bodyPr>
          <a:lstStyle/>
          <a:p>
            <a:r>
              <a:rPr lang="en-US" sz="2800" dirty="0"/>
              <a:t>CPT® Code Selection for Kidney Transplants</a:t>
            </a:r>
          </a:p>
        </p:txBody>
      </p:sp>
      <p:graphicFrame>
        <p:nvGraphicFramePr>
          <p:cNvPr id="7" name="Table 6">
            <a:extLst>
              <a:ext uri="{FF2B5EF4-FFF2-40B4-BE49-F238E27FC236}">
                <a16:creationId xmlns:a16="http://schemas.microsoft.com/office/drawing/2014/main" id="{C6DC459F-D1B9-C7F1-4DC6-15CEFF3301C1}"/>
              </a:ext>
            </a:extLst>
          </p:cNvPr>
          <p:cNvGraphicFramePr>
            <a:graphicFrameLocks noGrp="1"/>
          </p:cNvGraphicFramePr>
          <p:nvPr>
            <p:extLst>
              <p:ext uri="{D42A27DB-BD31-4B8C-83A1-F6EECF244321}">
                <p14:modId xmlns:p14="http://schemas.microsoft.com/office/powerpoint/2010/main" val="1928018568"/>
              </p:ext>
            </p:extLst>
          </p:nvPr>
        </p:nvGraphicFramePr>
        <p:xfrm>
          <a:off x="5524500" y="1463450"/>
          <a:ext cx="5486003" cy="3792105"/>
        </p:xfrm>
        <a:graphic>
          <a:graphicData uri="http://schemas.openxmlformats.org/drawingml/2006/table">
            <a:tbl>
              <a:tblPr firstRow="1" bandRow="1">
                <a:solidFill>
                  <a:srgbClr val="F2F2F2">
                    <a:alpha val="30196"/>
                  </a:srgbClr>
                </a:solidFill>
                <a:tableStyleId>{7E9639D4-E3E2-4D34-9284-5A2195B3D0D7}</a:tableStyleId>
              </a:tblPr>
              <a:tblGrid>
                <a:gridCol w="1725013">
                  <a:extLst>
                    <a:ext uri="{9D8B030D-6E8A-4147-A177-3AD203B41FA5}">
                      <a16:colId xmlns:a16="http://schemas.microsoft.com/office/drawing/2014/main" val="2301079318"/>
                    </a:ext>
                  </a:extLst>
                </a:gridCol>
                <a:gridCol w="3760990">
                  <a:extLst>
                    <a:ext uri="{9D8B030D-6E8A-4147-A177-3AD203B41FA5}">
                      <a16:colId xmlns:a16="http://schemas.microsoft.com/office/drawing/2014/main" val="3945727331"/>
                    </a:ext>
                  </a:extLst>
                </a:gridCol>
              </a:tblGrid>
              <a:tr h="625670">
                <a:tc>
                  <a:txBody>
                    <a:bodyPr/>
                    <a:lstStyle/>
                    <a:p>
                      <a:endParaRPr lang="en-US" sz="1900" b="0" cap="none" spc="0">
                        <a:solidFill>
                          <a:schemeClr val="bg1"/>
                        </a:solidFill>
                      </a:endParaRPr>
                    </a:p>
                  </a:txBody>
                  <a:tcPr marL="159138" marR="122414" marT="122414" marB="122414"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endParaRPr lang="en-US" sz="1900" b="0" cap="none" spc="0">
                        <a:solidFill>
                          <a:schemeClr val="bg1"/>
                        </a:solidFill>
                      </a:endParaRPr>
                    </a:p>
                  </a:txBody>
                  <a:tcPr marL="159138" marR="122414" marT="122414" marB="122414"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3432907630"/>
                  </a:ext>
                </a:extLst>
              </a:tr>
              <a:tr h="579425">
                <a:tc>
                  <a:txBody>
                    <a:bodyPr/>
                    <a:lstStyle/>
                    <a:p>
                      <a:r>
                        <a:rPr lang="en-US" sz="1900" cap="none" spc="0">
                          <a:solidFill>
                            <a:schemeClr val="tx1"/>
                          </a:solidFill>
                        </a:rPr>
                        <a:t>CPT® Code</a:t>
                      </a:r>
                    </a:p>
                  </a:txBody>
                  <a:tcPr marL="159138" marR="122414" marT="122414" marB="122414">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r>
                        <a:rPr lang="en-US" sz="1900" cap="none" spc="0">
                          <a:solidFill>
                            <a:schemeClr val="tx1"/>
                          </a:solidFill>
                        </a:rPr>
                        <a:t>Description</a:t>
                      </a:r>
                    </a:p>
                  </a:txBody>
                  <a:tcPr marL="159138" marR="122414" marT="122414" marB="122414">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a16="http://schemas.microsoft.com/office/drawing/2014/main" val="3994489391"/>
                  </a:ext>
                </a:extLst>
              </a:tr>
              <a:tr h="1150689">
                <a:tc>
                  <a:txBody>
                    <a:bodyPr/>
                    <a:lstStyle/>
                    <a:p>
                      <a:r>
                        <a:rPr lang="en-US" sz="1900" cap="none" spc="0">
                          <a:solidFill>
                            <a:schemeClr val="tx1"/>
                          </a:solidFill>
                        </a:rPr>
                        <a:t>50360</a:t>
                      </a:r>
                    </a:p>
                  </a:txBody>
                  <a:tcPr marL="159138" marR="122414" marT="122414" marB="122414">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1900" cap="none" spc="0">
                          <a:solidFill>
                            <a:schemeClr val="tx1"/>
                          </a:solidFill>
                        </a:rPr>
                        <a:t>Renal allotransplanation, implantation of graft; without recipient nephrectomy</a:t>
                      </a:r>
                    </a:p>
                  </a:txBody>
                  <a:tcPr marL="159138" marR="122414" marT="122414" marB="122414">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52890135"/>
                  </a:ext>
                </a:extLst>
              </a:tr>
              <a:tr h="1436321">
                <a:tc>
                  <a:txBody>
                    <a:bodyPr/>
                    <a:lstStyle/>
                    <a:p>
                      <a:r>
                        <a:rPr lang="en-US" sz="1900" cap="none" spc="0">
                          <a:solidFill>
                            <a:schemeClr val="tx1"/>
                          </a:solidFill>
                        </a:rPr>
                        <a:t>50365</a:t>
                      </a:r>
                    </a:p>
                  </a:txBody>
                  <a:tcPr marL="159138" marR="122414" marT="122414" marB="122414">
                    <a:lnL w="38100" cap="flat" cmpd="sng" algn="ctr">
                      <a:no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r>
                        <a:rPr lang="en-US" sz="1900" cap="none" spc="0">
                          <a:solidFill>
                            <a:schemeClr val="tx1"/>
                          </a:solidFill>
                        </a:rPr>
                        <a:t>With recipient nephrectomy </a:t>
                      </a:r>
                      <a:r>
                        <a:rPr lang="en-US" sz="1900" b="1" cap="none" spc="0">
                          <a:solidFill>
                            <a:schemeClr val="tx1"/>
                          </a:solidFill>
                        </a:rPr>
                        <a:t>*If performed bilaterally, append modifier 50 (Bilateral Procedure)</a:t>
                      </a:r>
                    </a:p>
                  </a:txBody>
                  <a:tcPr marL="159138" marR="122414" marT="122414" marB="122414">
                    <a:lnL w="6350" cap="flat" cmpd="sng" algn="ctr">
                      <a:solidFill>
                        <a:schemeClr val="tx1">
                          <a:lumMod val="75000"/>
                          <a:lumOff val="25000"/>
                        </a:schemeClr>
                      </a:solidFill>
                      <a:prstDash val="solid"/>
                    </a:lnL>
                    <a:lnR w="38100" cap="flat" cmpd="sng" algn="ctr">
                      <a:noFill/>
                      <a:prstDash val="solid"/>
                    </a:lnR>
                    <a:lnT w="12700" cmpd="sng">
                      <a:noFill/>
                      <a:prstDash val="solid"/>
                    </a:lnT>
                    <a:lnB w="38100" cap="flat" cmpd="sng" algn="ctr">
                      <a:noFill/>
                      <a:prstDash val="solid"/>
                    </a:lnB>
                    <a:solidFill>
                      <a:srgbClr val="F2F2F2">
                        <a:alpha val="30196"/>
                      </a:srgbClr>
                    </a:solidFill>
                  </a:tcPr>
                </a:tc>
                <a:extLst>
                  <a:ext uri="{0D108BD9-81ED-4DB2-BD59-A6C34878D82A}">
                    <a16:rowId xmlns:a16="http://schemas.microsoft.com/office/drawing/2014/main" val="3168292297"/>
                  </a:ext>
                </a:extLst>
              </a:tr>
            </a:tbl>
          </a:graphicData>
        </a:graphic>
      </p:graphicFrame>
    </p:spTree>
    <p:extLst>
      <p:ext uri="{BB962C8B-B14F-4D97-AF65-F5344CB8AC3E}">
        <p14:creationId xmlns:p14="http://schemas.microsoft.com/office/powerpoint/2010/main" val="2322893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1C0B1E7-E06A-AF7B-5FAA-44E7BA9C37BF}"/>
              </a:ext>
            </a:extLst>
          </p:cNvPr>
          <p:cNvSpPr>
            <a:spLocks noGrp="1"/>
          </p:cNvSpPr>
          <p:nvPr>
            <p:ph type="body" sz="half" idx="2"/>
          </p:nvPr>
        </p:nvSpPr>
        <p:spPr>
          <a:xfrm>
            <a:off x="1090940" y="2701254"/>
            <a:ext cx="3785860" cy="3167733"/>
          </a:xfrm>
        </p:spPr>
        <p:txBody>
          <a:bodyPr>
            <a:normAutofit/>
          </a:bodyPr>
          <a:lstStyle/>
          <a:p>
            <a:pPr>
              <a:lnSpc>
                <a:spcPct val="120000"/>
              </a:lnSpc>
            </a:pPr>
            <a:r>
              <a:rPr lang="en-US" sz="1100" dirty="0"/>
              <a:t>CPT® Code for Renal Autotransplantation</a:t>
            </a:r>
          </a:p>
          <a:p>
            <a:pPr>
              <a:lnSpc>
                <a:spcPct val="120000"/>
              </a:lnSpc>
            </a:pPr>
            <a:endParaRPr lang="en-US" sz="1100" dirty="0"/>
          </a:p>
          <a:p>
            <a:pPr>
              <a:lnSpc>
                <a:spcPct val="120000"/>
              </a:lnSpc>
            </a:pPr>
            <a:endParaRPr lang="en-US" sz="1100" dirty="0"/>
          </a:p>
          <a:p>
            <a:pPr>
              <a:lnSpc>
                <a:spcPct val="120000"/>
              </a:lnSpc>
            </a:pPr>
            <a:endParaRPr lang="en-US" sz="1100" dirty="0"/>
          </a:p>
          <a:p>
            <a:pPr>
              <a:lnSpc>
                <a:spcPct val="120000"/>
              </a:lnSpc>
            </a:pPr>
            <a:endParaRPr lang="en-US" sz="1100" dirty="0"/>
          </a:p>
          <a:p>
            <a:pPr>
              <a:lnSpc>
                <a:spcPct val="120000"/>
              </a:lnSpc>
            </a:pPr>
            <a:endParaRPr lang="en-US" sz="1100" dirty="0"/>
          </a:p>
          <a:p>
            <a:pPr>
              <a:lnSpc>
                <a:spcPct val="120000"/>
              </a:lnSpc>
            </a:pPr>
            <a:endParaRPr lang="en-US" sz="1100" dirty="0"/>
          </a:p>
          <a:p>
            <a:pPr>
              <a:lnSpc>
                <a:spcPct val="120000"/>
              </a:lnSpc>
            </a:pPr>
            <a:r>
              <a:rPr lang="en-US" sz="1100" dirty="0"/>
              <a:t>Report 50380 as the primary procedure, and report secondary procedures (i.e., partial nephrectomy) with modifier 51 (Multiple Procedures)</a:t>
            </a:r>
          </a:p>
        </p:txBody>
      </p:sp>
      <p:sp>
        <p:nvSpPr>
          <p:cNvPr id="5" name="Title 4">
            <a:extLst>
              <a:ext uri="{FF2B5EF4-FFF2-40B4-BE49-F238E27FC236}">
                <a16:creationId xmlns:a16="http://schemas.microsoft.com/office/drawing/2014/main" id="{B53DA8AA-FE66-7407-9825-6BEB03F9A596}"/>
              </a:ext>
            </a:extLst>
          </p:cNvPr>
          <p:cNvSpPr>
            <a:spLocks noGrp="1"/>
          </p:cNvSpPr>
          <p:nvPr>
            <p:ph type="title"/>
          </p:nvPr>
        </p:nvSpPr>
        <p:spPr>
          <a:xfrm>
            <a:off x="1090940" y="1094448"/>
            <a:ext cx="3785860" cy="1554362"/>
          </a:xfrm>
        </p:spPr>
        <p:txBody>
          <a:bodyPr anchor="t">
            <a:normAutofit/>
          </a:bodyPr>
          <a:lstStyle/>
          <a:p>
            <a:r>
              <a:rPr lang="en-US" sz="2800" dirty="0"/>
              <a:t>CPT® Code Selection for Kidney Transplants</a:t>
            </a:r>
          </a:p>
        </p:txBody>
      </p:sp>
      <p:graphicFrame>
        <p:nvGraphicFramePr>
          <p:cNvPr id="7" name="Table 6">
            <a:extLst>
              <a:ext uri="{FF2B5EF4-FFF2-40B4-BE49-F238E27FC236}">
                <a16:creationId xmlns:a16="http://schemas.microsoft.com/office/drawing/2014/main" id="{C2A995E7-6C90-5018-4337-E9CC28F106FE}"/>
              </a:ext>
            </a:extLst>
          </p:cNvPr>
          <p:cNvGraphicFramePr>
            <a:graphicFrameLocks noGrp="1"/>
          </p:cNvGraphicFramePr>
          <p:nvPr>
            <p:extLst>
              <p:ext uri="{D42A27DB-BD31-4B8C-83A1-F6EECF244321}">
                <p14:modId xmlns:p14="http://schemas.microsoft.com/office/powerpoint/2010/main" val="3922616715"/>
              </p:ext>
            </p:extLst>
          </p:nvPr>
        </p:nvGraphicFramePr>
        <p:xfrm>
          <a:off x="5524500" y="1924225"/>
          <a:ext cx="5486002" cy="2870554"/>
        </p:xfrm>
        <a:graphic>
          <a:graphicData uri="http://schemas.openxmlformats.org/drawingml/2006/table">
            <a:tbl>
              <a:tblPr firstRow="1" bandRow="1">
                <a:solidFill>
                  <a:srgbClr val="404040"/>
                </a:solidFill>
                <a:tableStyleId>{7E9639D4-E3E2-4D34-9284-5A2195B3D0D7}</a:tableStyleId>
              </a:tblPr>
              <a:tblGrid>
                <a:gridCol w="2118937">
                  <a:extLst>
                    <a:ext uri="{9D8B030D-6E8A-4147-A177-3AD203B41FA5}">
                      <a16:colId xmlns:a16="http://schemas.microsoft.com/office/drawing/2014/main" val="3124826868"/>
                    </a:ext>
                  </a:extLst>
                </a:gridCol>
                <a:gridCol w="3367065">
                  <a:extLst>
                    <a:ext uri="{9D8B030D-6E8A-4147-A177-3AD203B41FA5}">
                      <a16:colId xmlns:a16="http://schemas.microsoft.com/office/drawing/2014/main" val="3412975556"/>
                    </a:ext>
                  </a:extLst>
                </a:gridCol>
              </a:tblGrid>
              <a:tr h="874590">
                <a:tc>
                  <a:txBody>
                    <a:bodyPr/>
                    <a:lstStyle/>
                    <a:p>
                      <a:endParaRPr lang="en-US" sz="2600" b="0" cap="none" spc="0">
                        <a:solidFill>
                          <a:schemeClr val="bg1"/>
                        </a:solidFill>
                      </a:endParaRPr>
                    </a:p>
                  </a:txBody>
                  <a:tcPr marL="417842" marR="208921" marT="146122" marB="208921" anchor="ctr">
                    <a:lnL w="12700" cmpd="sng">
                      <a:noFill/>
                    </a:lnL>
                    <a:lnR w="12700" cmpd="sng">
                      <a:noFill/>
                    </a:lnR>
                    <a:lnT w="19050" cap="flat" cmpd="sng" algn="ctr">
                      <a:noFill/>
                      <a:prstDash val="solid"/>
                    </a:lnT>
                    <a:lnB w="38100" cmpd="sng">
                      <a:noFill/>
                    </a:lnB>
                    <a:solidFill>
                      <a:schemeClr val="accent2"/>
                    </a:solidFill>
                  </a:tcPr>
                </a:tc>
                <a:tc>
                  <a:txBody>
                    <a:bodyPr/>
                    <a:lstStyle/>
                    <a:p>
                      <a:endParaRPr lang="en-US" sz="2600" b="0" cap="none" spc="0">
                        <a:solidFill>
                          <a:schemeClr val="bg1"/>
                        </a:solidFill>
                      </a:endParaRPr>
                    </a:p>
                  </a:txBody>
                  <a:tcPr marL="417842" marR="208921" marT="146122" marB="208921"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463542935"/>
                  </a:ext>
                </a:extLst>
              </a:tr>
              <a:tr h="705737">
                <a:tc>
                  <a:txBody>
                    <a:bodyPr/>
                    <a:lstStyle/>
                    <a:p>
                      <a:r>
                        <a:rPr lang="en-US" sz="1900" cap="none" spc="0">
                          <a:solidFill>
                            <a:schemeClr val="bg1"/>
                          </a:solidFill>
                        </a:rPr>
                        <a:t>CPT® Code</a:t>
                      </a:r>
                    </a:p>
                  </a:txBody>
                  <a:tcPr marL="417842" marR="208921" marT="146122" marB="208921">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r>
                        <a:rPr lang="en-US" sz="1900" cap="none" spc="0">
                          <a:solidFill>
                            <a:schemeClr val="bg1"/>
                          </a:solidFill>
                        </a:rPr>
                        <a:t>Description</a:t>
                      </a:r>
                    </a:p>
                  </a:txBody>
                  <a:tcPr marL="417842" marR="208921" marT="146122" marB="208921">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42268413"/>
                  </a:ext>
                </a:extLst>
              </a:tr>
              <a:tr h="1290227">
                <a:tc>
                  <a:txBody>
                    <a:bodyPr/>
                    <a:lstStyle/>
                    <a:p>
                      <a:r>
                        <a:rPr lang="en-US" sz="1900" cap="none" spc="0">
                          <a:solidFill>
                            <a:schemeClr val="bg1"/>
                          </a:solidFill>
                        </a:rPr>
                        <a:t>50380</a:t>
                      </a:r>
                    </a:p>
                  </a:txBody>
                  <a:tcPr marL="417842" marR="208921" marT="146122" marB="208921">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r>
                        <a:rPr lang="en-US" sz="1900" cap="none" spc="0">
                          <a:solidFill>
                            <a:schemeClr val="bg1"/>
                          </a:solidFill>
                        </a:rPr>
                        <a:t>Renal autotransplantation, reimplantation of kidney</a:t>
                      </a:r>
                    </a:p>
                  </a:txBody>
                  <a:tcPr marL="417842" marR="208921" marT="146122" marB="208921">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4215223704"/>
                  </a:ext>
                </a:extLst>
              </a:tr>
            </a:tbl>
          </a:graphicData>
        </a:graphic>
      </p:graphicFrame>
    </p:spTree>
    <p:extLst>
      <p:ext uri="{BB962C8B-B14F-4D97-AF65-F5344CB8AC3E}">
        <p14:creationId xmlns:p14="http://schemas.microsoft.com/office/powerpoint/2010/main" val="1995090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A32FCE-7D8C-8663-B28E-809EC391F3C9}"/>
              </a:ext>
            </a:extLst>
          </p:cNvPr>
          <p:cNvSpPr>
            <a:spLocks noGrp="1"/>
          </p:cNvSpPr>
          <p:nvPr>
            <p:ph idx="1"/>
          </p:nvPr>
        </p:nvSpPr>
        <p:spPr/>
        <p:txBody>
          <a:bodyPr/>
          <a:lstStyle/>
          <a:p>
            <a:pPr algn="ctr"/>
            <a:r>
              <a:rPr lang="en-US" dirty="0"/>
              <a:t>Clinical Example</a:t>
            </a:r>
          </a:p>
          <a:p>
            <a:r>
              <a:rPr lang="en-US" dirty="0"/>
              <a:t>A 45-year-old patient with end-stage renal disease undergoes a deceased donor kidney transplant. The kidney is harvested from a cadaver, prepared on the backbench by removing perinephric fat and preparing the ureter, renal vein, and renal artery, and then transplanted into the recipient. Which set of CPT® codes should be reported?</a:t>
            </a:r>
          </a:p>
          <a:p>
            <a:r>
              <a:rPr lang="en-US" dirty="0"/>
              <a:t>Answer: </a:t>
            </a:r>
            <a:r>
              <a:rPr lang="en-US" b="1" dirty="0"/>
              <a:t>50300, 50323, 50360 </a:t>
            </a:r>
            <a:r>
              <a:rPr lang="en-US" dirty="0"/>
              <a:t> </a:t>
            </a:r>
          </a:p>
          <a:p>
            <a:endParaRPr lang="en-US" dirty="0"/>
          </a:p>
        </p:txBody>
      </p:sp>
      <p:sp>
        <p:nvSpPr>
          <p:cNvPr id="5" name="Title 4">
            <a:extLst>
              <a:ext uri="{FF2B5EF4-FFF2-40B4-BE49-F238E27FC236}">
                <a16:creationId xmlns:a16="http://schemas.microsoft.com/office/drawing/2014/main" id="{A8D66471-FBF9-2476-641A-20A5AA830978}"/>
              </a:ext>
            </a:extLst>
          </p:cNvPr>
          <p:cNvSpPr>
            <a:spLocks noGrp="1"/>
          </p:cNvSpPr>
          <p:nvPr>
            <p:ph type="title"/>
          </p:nvPr>
        </p:nvSpPr>
        <p:spPr/>
        <p:txBody>
          <a:bodyPr/>
          <a:lstStyle/>
          <a:p>
            <a:r>
              <a:rPr lang="en-US" dirty="0"/>
              <a:t>CPT® Code Selection for Kidney Transplants</a:t>
            </a:r>
          </a:p>
        </p:txBody>
      </p:sp>
    </p:spTree>
    <p:extLst>
      <p:ext uri="{BB962C8B-B14F-4D97-AF65-F5344CB8AC3E}">
        <p14:creationId xmlns:p14="http://schemas.microsoft.com/office/powerpoint/2010/main" val="3113565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BB82D56-77D9-1AE7-A6FF-090D9A7D8DE4}"/>
              </a:ext>
            </a:extLst>
          </p:cNvPr>
          <p:cNvSpPr>
            <a:spLocks noGrp="1"/>
          </p:cNvSpPr>
          <p:nvPr>
            <p:ph type="title"/>
          </p:nvPr>
        </p:nvSpPr>
        <p:spPr>
          <a:xfrm>
            <a:off x="1088136" y="1088136"/>
            <a:ext cx="8467558" cy="1554480"/>
          </a:xfrm>
        </p:spPr>
        <p:txBody>
          <a:bodyPr anchor="t">
            <a:normAutofit/>
          </a:bodyPr>
          <a:lstStyle/>
          <a:p>
            <a:r>
              <a:rPr lang="en-US" sz="3700" b="0"/>
              <a:t>ICD-10-CM Codes for Common Post Kidney Transplant Complications</a:t>
            </a:r>
            <a:br>
              <a:rPr lang="en-US" sz="3700" b="0"/>
            </a:br>
            <a:endParaRPr lang="en-US" sz="3700"/>
          </a:p>
        </p:txBody>
      </p:sp>
      <p:graphicFrame>
        <p:nvGraphicFramePr>
          <p:cNvPr id="14" name="Content Placeholder 13">
            <a:extLst>
              <a:ext uri="{FF2B5EF4-FFF2-40B4-BE49-F238E27FC236}">
                <a16:creationId xmlns:a16="http://schemas.microsoft.com/office/drawing/2014/main" id="{60FA3897-54DD-FC54-B243-6B7FC1923CE4}"/>
              </a:ext>
            </a:extLst>
          </p:cNvPr>
          <p:cNvGraphicFramePr>
            <a:graphicFrameLocks noGrp="1"/>
          </p:cNvGraphicFramePr>
          <p:nvPr>
            <p:ph sz="quarter" idx="13"/>
            <p:extLst>
              <p:ext uri="{D42A27DB-BD31-4B8C-83A1-F6EECF244321}">
                <p14:modId xmlns:p14="http://schemas.microsoft.com/office/powerpoint/2010/main" val="126980949"/>
              </p:ext>
            </p:extLst>
          </p:nvPr>
        </p:nvGraphicFramePr>
        <p:xfrm>
          <a:off x="1636193" y="2651760"/>
          <a:ext cx="7371444" cy="3694179"/>
        </p:xfrm>
        <a:graphic>
          <a:graphicData uri="http://schemas.openxmlformats.org/drawingml/2006/table">
            <a:tbl>
              <a:tblPr firstRow="1" bandRow="1">
                <a:solidFill>
                  <a:srgbClr val="F2F2F2">
                    <a:alpha val="30196"/>
                  </a:srgbClr>
                </a:solidFill>
                <a:tableStyleId>{7E9639D4-E3E2-4D34-9284-5A2195B3D0D7}</a:tableStyleId>
              </a:tblPr>
              <a:tblGrid>
                <a:gridCol w="1873472">
                  <a:extLst>
                    <a:ext uri="{9D8B030D-6E8A-4147-A177-3AD203B41FA5}">
                      <a16:colId xmlns:a16="http://schemas.microsoft.com/office/drawing/2014/main" val="97358306"/>
                    </a:ext>
                  </a:extLst>
                </a:gridCol>
                <a:gridCol w="5497972">
                  <a:extLst>
                    <a:ext uri="{9D8B030D-6E8A-4147-A177-3AD203B41FA5}">
                      <a16:colId xmlns:a16="http://schemas.microsoft.com/office/drawing/2014/main" val="1439861084"/>
                    </a:ext>
                  </a:extLst>
                </a:gridCol>
              </a:tblGrid>
              <a:tr h="606901">
                <a:tc>
                  <a:txBody>
                    <a:bodyPr/>
                    <a:lstStyle/>
                    <a:p>
                      <a:endParaRPr lang="en-US" sz="1800" b="0" cap="none" spc="0">
                        <a:solidFill>
                          <a:schemeClr val="bg1"/>
                        </a:solidFill>
                      </a:endParaRPr>
                    </a:p>
                  </a:txBody>
                  <a:tcPr marL="154364" marR="118741" marT="118741" marB="118741"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endParaRPr lang="en-US" sz="1800" b="0" cap="none" spc="0">
                        <a:solidFill>
                          <a:schemeClr val="bg1"/>
                        </a:solidFill>
                      </a:endParaRPr>
                    </a:p>
                  </a:txBody>
                  <a:tcPr marL="154364" marR="118741" marT="118741" marB="118741"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3920361487"/>
                  </a:ext>
                </a:extLst>
              </a:tr>
              <a:tr h="562043">
                <a:tc>
                  <a:txBody>
                    <a:bodyPr/>
                    <a:lstStyle/>
                    <a:p>
                      <a:r>
                        <a:rPr lang="en-US" sz="1800" cap="none" spc="0">
                          <a:solidFill>
                            <a:schemeClr val="tx1"/>
                          </a:solidFill>
                        </a:rPr>
                        <a:t>T86.10</a:t>
                      </a:r>
                    </a:p>
                  </a:txBody>
                  <a:tcPr marL="154364" marR="118741" marT="118741" marB="118741">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r>
                        <a:rPr lang="en-US" sz="1800" cap="none" spc="0">
                          <a:solidFill>
                            <a:schemeClr val="tx1"/>
                          </a:solidFill>
                        </a:rPr>
                        <a:t>Unspecified complication of kidney transplant</a:t>
                      </a:r>
                    </a:p>
                  </a:txBody>
                  <a:tcPr marL="154364" marR="118741" marT="118741" marB="118741">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a16="http://schemas.microsoft.com/office/drawing/2014/main" val="3808917586"/>
                  </a:ext>
                </a:extLst>
              </a:tr>
              <a:tr h="562043">
                <a:tc>
                  <a:txBody>
                    <a:bodyPr/>
                    <a:lstStyle/>
                    <a:p>
                      <a:r>
                        <a:rPr lang="en-US" sz="1800" cap="none" spc="0">
                          <a:solidFill>
                            <a:schemeClr val="tx1"/>
                          </a:solidFill>
                        </a:rPr>
                        <a:t>T86.11</a:t>
                      </a:r>
                    </a:p>
                  </a:txBody>
                  <a:tcPr marL="154364" marR="118741" marT="118741" marB="11874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1800" cap="none" spc="0">
                          <a:solidFill>
                            <a:schemeClr val="tx1"/>
                          </a:solidFill>
                        </a:rPr>
                        <a:t>Kidney transplant rejection</a:t>
                      </a:r>
                    </a:p>
                  </a:txBody>
                  <a:tcPr marL="154364" marR="118741" marT="118741" marB="118741">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582192624"/>
                  </a:ext>
                </a:extLst>
              </a:tr>
              <a:tr h="562043">
                <a:tc>
                  <a:txBody>
                    <a:bodyPr/>
                    <a:lstStyle/>
                    <a:p>
                      <a:r>
                        <a:rPr lang="en-US" sz="1800" cap="none" spc="0">
                          <a:solidFill>
                            <a:schemeClr val="tx1"/>
                          </a:solidFill>
                        </a:rPr>
                        <a:t>T86.12</a:t>
                      </a:r>
                    </a:p>
                  </a:txBody>
                  <a:tcPr marL="154364" marR="118741" marT="118741" marB="118741">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r>
                        <a:rPr lang="en-US" sz="1800" cap="none" spc="0">
                          <a:solidFill>
                            <a:schemeClr val="tx1"/>
                          </a:solidFill>
                        </a:rPr>
                        <a:t>Kidney transplant failure</a:t>
                      </a:r>
                    </a:p>
                  </a:txBody>
                  <a:tcPr marL="154364" marR="118741" marT="118741" marB="118741">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995260990"/>
                  </a:ext>
                </a:extLst>
              </a:tr>
              <a:tr h="839106">
                <a:tc>
                  <a:txBody>
                    <a:bodyPr/>
                    <a:lstStyle/>
                    <a:p>
                      <a:r>
                        <a:rPr lang="en-US" sz="1800" cap="none" spc="0">
                          <a:solidFill>
                            <a:schemeClr val="tx1"/>
                          </a:solidFill>
                        </a:rPr>
                        <a:t>T86.13</a:t>
                      </a:r>
                    </a:p>
                  </a:txBody>
                  <a:tcPr marL="154364" marR="118741" marT="118741" marB="11874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1800" cap="none" spc="0">
                          <a:solidFill>
                            <a:schemeClr val="tx1"/>
                          </a:solidFill>
                        </a:rPr>
                        <a:t>Kidney transplant infection </a:t>
                      </a:r>
                      <a:r>
                        <a:rPr lang="en-US" sz="1800" b="1" cap="none" spc="0">
                          <a:solidFill>
                            <a:schemeClr val="tx1"/>
                          </a:solidFill>
                        </a:rPr>
                        <a:t>*Use additional code to specify infection</a:t>
                      </a:r>
                    </a:p>
                  </a:txBody>
                  <a:tcPr marL="154364" marR="118741" marT="118741" marB="118741">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819209271"/>
                  </a:ext>
                </a:extLst>
              </a:tr>
              <a:tr h="562043">
                <a:tc>
                  <a:txBody>
                    <a:bodyPr/>
                    <a:lstStyle/>
                    <a:p>
                      <a:r>
                        <a:rPr lang="en-US" sz="1800" cap="none" spc="0">
                          <a:solidFill>
                            <a:schemeClr val="tx1"/>
                          </a:solidFill>
                        </a:rPr>
                        <a:t>T86.19</a:t>
                      </a:r>
                    </a:p>
                  </a:txBody>
                  <a:tcPr marL="154364" marR="118741" marT="118741" marB="118741">
                    <a:lnL w="38100" cap="flat" cmpd="sng" algn="ctr">
                      <a:no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r>
                        <a:rPr lang="en-US" sz="1800" cap="none" spc="0">
                          <a:solidFill>
                            <a:schemeClr val="tx1"/>
                          </a:solidFill>
                        </a:rPr>
                        <a:t>Other complication of kidney transplant</a:t>
                      </a:r>
                    </a:p>
                  </a:txBody>
                  <a:tcPr marL="154364" marR="118741" marT="118741" marB="118741">
                    <a:lnL w="6350" cap="flat" cmpd="sng" algn="ctr">
                      <a:solidFill>
                        <a:schemeClr val="tx1">
                          <a:lumMod val="75000"/>
                          <a:lumOff val="25000"/>
                        </a:schemeClr>
                      </a:solidFill>
                      <a:prstDash val="solid"/>
                    </a:lnL>
                    <a:lnR w="38100" cap="flat" cmpd="sng" algn="ctr">
                      <a:noFill/>
                      <a:prstDash val="solid"/>
                    </a:lnR>
                    <a:lnT w="12700" cmpd="sng">
                      <a:noFill/>
                      <a:prstDash val="solid"/>
                    </a:lnT>
                    <a:lnB w="38100" cap="flat" cmpd="sng" algn="ctr">
                      <a:noFill/>
                      <a:prstDash val="solid"/>
                    </a:lnB>
                    <a:solidFill>
                      <a:srgbClr val="F2F2F2">
                        <a:alpha val="30196"/>
                      </a:srgbClr>
                    </a:solidFill>
                  </a:tcPr>
                </a:tc>
                <a:extLst>
                  <a:ext uri="{0D108BD9-81ED-4DB2-BD59-A6C34878D82A}">
                    <a16:rowId xmlns:a16="http://schemas.microsoft.com/office/drawing/2014/main" val="957353376"/>
                  </a:ext>
                </a:extLst>
              </a:tr>
            </a:tbl>
          </a:graphicData>
        </a:graphic>
      </p:graphicFrame>
    </p:spTree>
    <p:extLst>
      <p:ext uri="{BB962C8B-B14F-4D97-AF65-F5344CB8AC3E}">
        <p14:creationId xmlns:p14="http://schemas.microsoft.com/office/powerpoint/2010/main" val="2531125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A95791E-214D-C1AA-3E1D-16EC17626F7E}"/>
              </a:ext>
            </a:extLst>
          </p:cNvPr>
          <p:cNvSpPr>
            <a:spLocks noGrp="1"/>
          </p:cNvSpPr>
          <p:nvPr>
            <p:ph sz="half" idx="2"/>
          </p:nvPr>
        </p:nvSpPr>
        <p:spPr/>
        <p:txBody>
          <a:bodyPr>
            <a:normAutofit fontScale="92500" lnSpcReduction="20000"/>
          </a:bodyPr>
          <a:lstStyle/>
          <a:p>
            <a:r>
              <a:rPr lang="en-US" b="1" dirty="0"/>
              <a:t>Experience: </a:t>
            </a:r>
            <a:r>
              <a:rPr lang="en-US" dirty="0"/>
              <a:t>Over 20+ years in physician coding, auditing, and education</a:t>
            </a:r>
          </a:p>
          <a:p>
            <a:r>
              <a:rPr lang="en-US" b="1" dirty="0"/>
              <a:t>Current Specialties: </a:t>
            </a:r>
            <a:r>
              <a:rPr lang="en-US" dirty="0"/>
              <a:t>E/M (inpatient/outpatient/office), Dermatology, Pulmonology, Behavioral Health, Urology, General Surgery (transplants, plastics, bariatric, GI), Risk Adjustment</a:t>
            </a:r>
          </a:p>
          <a:p>
            <a:r>
              <a:rPr lang="en-US" b="1" dirty="0"/>
              <a:t>Professional Affiliations: </a:t>
            </a:r>
            <a:r>
              <a:rPr lang="en-US" dirty="0"/>
              <a:t>AAPC, AHIMA, KHIMA</a:t>
            </a:r>
          </a:p>
          <a:p>
            <a:r>
              <a:rPr lang="en-US" b="1" dirty="0"/>
              <a:t>Education: </a:t>
            </a:r>
            <a:r>
              <a:rPr lang="en-US" dirty="0"/>
              <a:t>Bachelor of Science, Health Information Administration, Stephen’s College</a:t>
            </a:r>
          </a:p>
          <a:p>
            <a:endParaRPr lang="en-US" dirty="0"/>
          </a:p>
        </p:txBody>
      </p:sp>
      <p:sp>
        <p:nvSpPr>
          <p:cNvPr id="5" name="Title 4">
            <a:extLst>
              <a:ext uri="{FF2B5EF4-FFF2-40B4-BE49-F238E27FC236}">
                <a16:creationId xmlns:a16="http://schemas.microsoft.com/office/drawing/2014/main" id="{2DB72E4E-2DF0-91AA-254C-0D285D11ACC0}"/>
              </a:ext>
            </a:extLst>
          </p:cNvPr>
          <p:cNvSpPr>
            <a:spLocks noGrp="1"/>
          </p:cNvSpPr>
          <p:nvPr>
            <p:ph type="title"/>
          </p:nvPr>
        </p:nvSpPr>
        <p:spPr/>
        <p:txBody>
          <a:bodyPr/>
          <a:lstStyle/>
          <a:p>
            <a:r>
              <a:rPr lang="en-US" dirty="0"/>
              <a:t>About the Presenter</a:t>
            </a:r>
          </a:p>
        </p:txBody>
      </p:sp>
      <p:pic>
        <p:nvPicPr>
          <p:cNvPr id="8" name="Content Placeholder 7" descr="A person in a suit and tie">
            <a:extLst>
              <a:ext uri="{FF2B5EF4-FFF2-40B4-BE49-F238E27FC236}">
                <a16:creationId xmlns:a16="http://schemas.microsoft.com/office/drawing/2014/main" id="{CFC8CE2C-3EEA-8574-4094-EECE8C400A0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4696"/>
          <a:stretch/>
        </p:blipFill>
        <p:spPr>
          <a:xfrm>
            <a:off x="1402080" y="2382364"/>
            <a:ext cx="3053239" cy="2866425"/>
          </a:xfrm>
          <a:noFill/>
        </p:spPr>
      </p:pic>
    </p:spTree>
    <p:extLst>
      <p:ext uri="{BB962C8B-B14F-4D97-AF65-F5344CB8AC3E}">
        <p14:creationId xmlns:p14="http://schemas.microsoft.com/office/powerpoint/2010/main" val="2999133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428B25-3F71-8C92-71E8-F4A21676D1B5}"/>
              </a:ext>
            </a:extLst>
          </p:cNvPr>
          <p:cNvSpPr>
            <a:spLocks noGrp="1"/>
          </p:cNvSpPr>
          <p:nvPr>
            <p:ph type="title"/>
          </p:nvPr>
        </p:nvSpPr>
        <p:spPr>
          <a:xfrm>
            <a:off x="1088136" y="548640"/>
            <a:ext cx="10789920" cy="914400"/>
          </a:xfrm>
        </p:spPr>
        <p:txBody>
          <a:bodyPr anchor="t">
            <a:normAutofit/>
          </a:bodyPr>
          <a:lstStyle/>
          <a:p>
            <a:r>
              <a:rPr lang="en-US" sz="3100" b="0" dirty="0"/>
              <a:t>ICD-10-CM Coding for Common Post Kidney Transplant Complications</a:t>
            </a:r>
            <a:endParaRPr lang="en-US" sz="3100" dirty="0"/>
          </a:p>
        </p:txBody>
      </p:sp>
      <p:graphicFrame>
        <p:nvGraphicFramePr>
          <p:cNvPr id="5" name="Content Placeholder 1">
            <a:extLst>
              <a:ext uri="{FF2B5EF4-FFF2-40B4-BE49-F238E27FC236}">
                <a16:creationId xmlns:a16="http://schemas.microsoft.com/office/drawing/2014/main" id="{5F3AA46E-C4B2-72AC-053E-F4A3CFC53B76}"/>
              </a:ext>
            </a:extLst>
          </p:cNvPr>
          <p:cNvGraphicFramePr>
            <a:graphicFrameLocks noGrp="1"/>
          </p:cNvGraphicFramePr>
          <p:nvPr>
            <p:ph idx="1"/>
            <p:extLst>
              <p:ext uri="{D42A27DB-BD31-4B8C-83A1-F6EECF244321}">
                <p14:modId xmlns:p14="http://schemas.microsoft.com/office/powerpoint/2010/main" val="2825426287"/>
              </p:ext>
            </p:extLst>
          </p:nvPr>
        </p:nvGraphicFramePr>
        <p:xfrm>
          <a:off x="1088136" y="1463040"/>
          <a:ext cx="10789920" cy="4846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0532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2943B7-E28A-9FB5-F50A-5E84084D61CF}"/>
              </a:ext>
            </a:extLst>
          </p:cNvPr>
          <p:cNvSpPr>
            <a:spLocks noGrp="1"/>
          </p:cNvSpPr>
          <p:nvPr>
            <p:ph idx="1"/>
          </p:nvPr>
        </p:nvSpPr>
        <p:spPr>
          <a:xfrm>
            <a:off x="1256811" y="1637933"/>
            <a:ext cx="10789920" cy="4846319"/>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Report the ICD-10-CM code for the complication of the transplanted organ (T86-)</a:t>
            </a:r>
          </a:p>
        </p:txBody>
      </p:sp>
      <p:sp>
        <p:nvSpPr>
          <p:cNvPr id="3" name="Title 2">
            <a:extLst>
              <a:ext uri="{FF2B5EF4-FFF2-40B4-BE49-F238E27FC236}">
                <a16:creationId xmlns:a16="http://schemas.microsoft.com/office/drawing/2014/main" id="{6E2E868F-59BE-3ED4-CD85-4DDFEB68AC38}"/>
              </a:ext>
            </a:extLst>
          </p:cNvPr>
          <p:cNvSpPr>
            <a:spLocks noGrp="1"/>
          </p:cNvSpPr>
          <p:nvPr>
            <p:ph type="title"/>
          </p:nvPr>
        </p:nvSpPr>
        <p:spPr/>
        <p:txBody>
          <a:bodyPr>
            <a:normAutofit fontScale="90000"/>
          </a:bodyPr>
          <a:lstStyle/>
          <a:p>
            <a:r>
              <a:rPr lang="en-US" b="0" dirty="0"/>
              <a:t>CPT® Coding for Common Post Kidney Transplant Complications</a:t>
            </a:r>
            <a:endParaRPr lang="en-US" dirty="0"/>
          </a:p>
        </p:txBody>
      </p:sp>
      <p:graphicFrame>
        <p:nvGraphicFramePr>
          <p:cNvPr id="4" name="Table 3">
            <a:extLst>
              <a:ext uri="{FF2B5EF4-FFF2-40B4-BE49-F238E27FC236}">
                <a16:creationId xmlns:a16="http://schemas.microsoft.com/office/drawing/2014/main" id="{ABA10816-E696-2B34-6DFF-D15C7716AE57}"/>
              </a:ext>
            </a:extLst>
          </p:cNvPr>
          <p:cNvGraphicFramePr>
            <a:graphicFrameLocks noGrp="1"/>
          </p:cNvGraphicFramePr>
          <p:nvPr>
            <p:extLst>
              <p:ext uri="{D42A27DB-BD31-4B8C-83A1-F6EECF244321}">
                <p14:modId xmlns:p14="http://schemas.microsoft.com/office/powerpoint/2010/main" val="3746235634"/>
              </p:ext>
            </p:extLst>
          </p:nvPr>
        </p:nvGraphicFramePr>
        <p:xfrm>
          <a:off x="2032000" y="2210539"/>
          <a:ext cx="8128000" cy="3009528"/>
        </p:xfrm>
        <a:graphic>
          <a:graphicData uri="http://schemas.openxmlformats.org/drawingml/2006/table">
            <a:tbl>
              <a:tblPr firstRow="1" bandRow="1">
                <a:tableStyleId>{7E9639D4-E3E2-4D34-9284-5A2195B3D0D7}</a:tableStyleId>
              </a:tblPr>
              <a:tblGrid>
                <a:gridCol w="4064000">
                  <a:extLst>
                    <a:ext uri="{9D8B030D-6E8A-4147-A177-3AD203B41FA5}">
                      <a16:colId xmlns:a16="http://schemas.microsoft.com/office/drawing/2014/main" val="1169277985"/>
                    </a:ext>
                  </a:extLst>
                </a:gridCol>
                <a:gridCol w="4064000">
                  <a:extLst>
                    <a:ext uri="{9D8B030D-6E8A-4147-A177-3AD203B41FA5}">
                      <a16:colId xmlns:a16="http://schemas.microsoft.com/office/drawing/2014/main" val="1047417119"/>
                    </a:ext>
                  </a:extLst>
                </a:gridCol>
              </a:tblGrid>
              <a:tr h="1003176">
                <a:tc>
                  <a:txBody>
                    <a:bodyPr/>
                    <a:lstStyle/>
                    <a:p>
                      <a:endParaRPr lang="en-US"/>
                    </a:p>
                  </a:txBody>
                  <a:tcPr/>
                </a:tc>
                <a:tc>
                  <a:txBody>
                    <a:bodyPr/>
                    <a:lstStyle/>
                    <a:p>
                      <a:endParaRPr lang="en-US"/>
                    </a:p>
                  </a:txBody>
                  <a:tcPr/>
                </a:tc>
                <a:extLst>
                  <a:ext uri="{0D108BD9-81ED-4DB2-BD59-A6C34878D82A}">
                    <a16:rowId xmlns:a16="http://schemas.microsoft.com/office/drawing/2014/main" val="818509075"/>
                  </a:ext>
                </a:extLst>
              </a:tr>
              <a:tr h="1003176">
                <a:tc>
                  <a:txBody>
                    <a:bodyPr/>
                    <a:lstStyle/>
                    <a:p>
                      <a:r>
                        <a:rPr lang="en-US" dirty="0"/>
                        <a:t>CPT® Code</a:t>
                      </a:r>
                    </a:p>
                  </a:txBody>
                  <a:tcPr/>
                </a:tc>
                <a:tc>
                  <a:txBody>
                    <a:bodyPr/>
                    <a:lstStyle/>
                    <a:p>
                      <a:r>
                        <a:rPr lang="en-US" dirty="0"/>
                        <a:t>Description</a:t>
                      </a:r>
                    </a:p>
                  </a:txBody>
                  <a:tcPr/>
                </a:tc>
                <a:extLst>
                  <a:ext uri="{0D108BD9-81ED-4DB2-BD59-A6C34878D82A}">
                    <a16:rowId xmlns:a16="http://schemas.microsoft.com/office/drawing/2014/main" val="2615625000"/>
                  </a:ext>
                </a:extLst>
              </a:tr>
              <a:tr h="1003176">
                <a:tc>
                  <a:txBody>
                    <a:bodyPr/>
                    <a:lstStyle/>
                    <a:p>
                      <a:r>
                        <a:rPr lang="en-US" dirty="0"/>
                        <a:t>50370</a:t>
                      </a:r>
                    </a:p>
                  </a:txBody>
                  <a:tcPr/>
                </a:tc>
                <a:tc>
                  <a:txBody>
                    <a:bodyPr/>
                    <a:lstStyle/>
                    <a:p>
                      <a:r>
                        <a:rPr lang="en-US" dirty="0"/>
                        <a:t>Removal of transplanted renal allograft</a:t>
                      </a:r>
                    </a:p>
                  </a:txBody>
                  <a:tcPr/>
                </a:tc>
                <a:extLst>
                  <a:ext uri="{0D108BD9-81ED-4DB2-BD59-A6C34878D82A}">
                    <a16:rowId xmlns:a16="http://schemas.microsoft.com/office/drawing/2014/main" val="3745360982"/>
                  </a:ext>
                </a:extLst>
              </a:tr>
            </a:tbl>
          </a:graphicData>
        </a:graphic>
      </p:graphicFrame>
    </p:spTree>
    <p:extLst>
      <p:ext uri="{BB962C8B-B14F-4D97-AF65-F5344CB8AC3E}">
        <p14:creationId xmlns:p14="http://schemas.microsoft.com/office/powerpoint/2010/main" val="92747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1CCF46-2054-C245-A4BC-78E1CD2D275D}"/>
              </a:ext>
            </a:extLst>
          </p:cNvPr>
          <p:cNvSpPr>
            <a:spLocks noGrp="1"/>
          </p:cNvSpPr>
          <p:nvPr>
            <p:ph type="title"/>
          </p:nvPr>
        </p:nvSpPr>
        <p:spPr>
          <a:xfrm>
            <a:off x="1088136" y="548640"/>
            <a:ext cx="10789920" cy="914400"/>
          </a:xfrm>
        </p:spPr>
        <p:txBody>
          <a:bodyPr anchor="t">
            <a:normAutofit/>
          </a:bodyPr>
          <a:lstStyle/>
          <a:p>
            <a:r>
              <a:rPr lang="en-US" dirty="0"/>
              <a:t>CPT® Code Selection for Liver Transplants</a:t>
            </a:r>
          </a:p>
        </p:txBody>
      </p:sp>
      <p:graphicFrame>
        <p:nvGraphicFramePr>
          <p:cNvPr id="7" name="Content Placeholder 4">
            <a:extLst>
              <a:ext uri="{FF2B5EF4-FFF2-40B4-BE49-F238E27FC236}">
                <a16:creationId xmlns:a16="http://schemas.microsoft.com/office/drawing/2014/main" id="{B308E85A-95F8-05EB-4D45-663226553CD3}"/>
              </a:ext>
            </a:extLst>
          </p:cNvPr>
          <p:cNvGraphicFramePr>
            <a:graphicFrameLocks noGrp="1"/>
          </p:cNvGraphicFramePr>
          <p:nvPr>
            <p:ph idx="1"/>
            <p:extLst>
              <p:ext uri="{D42A27DB-BD31-4B8C-83A1-F6EECF244321}">
                <p14:modId xmlns:p14="http://schemas.microsoft.com/office/powerpoint/2010/main" val="66612441"/>
              </p:ext>
            </p:extLst>
          </p:nvPr>
        </p:nvGraphicFramePr>
        <p:xfrm>
          <a:off x="1088136" y="1463040"/>
          <a:ext cx="10789920" cy="4846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3701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E3F7CE-006D-6FBE-F993-DC41380F18E1}"/>
              </a:ext>
            </a:extLst>
          </p:cNvPr>
          <p:cNvSpPr>
            <a:spLocks noGrp="1"/>
          </p:cNvSpPr>
          <p:nvPr>
            <p:ph type="title"/>
          </p:nvPr>
        </p:nvSpPr>
        <p:spPr>
          <a:xfrm>
            <a:off x="1088136" y="548640"/>
            <a:ext cx="10789920" cy="914400"/>
          </a:xfrm>
        </p:spPr>
        <p:txBody>
          <a:bodyPr anchor="t">
            <a:normAutofit/>
          </a:bodyPr>
          <a:lstStyle/>
          <a:p>
            <a:r>
              <a:rPr lang="en-US" dirty="0"/>
              <a:t>CPT® Code Selection for Liver Transplants</a:t>
            </a:r>
          </a:p>
        </p:txBody>
      </p:sp>
      <p:graphicFrame>
        <p:nvGraphicFramePr>
          <p:cNvPr id="5" name="Content Placeholder 1">
            <a:extLst>
              <a:ext uri="{FF2B5EF4-FFF2-40B4-BE49-F238E27FC236}">
                <a16:creationId xmlns:a16="http://schemas.microsoft.com/office/drawing/2014/main" id="{F20CAADC-494E-A757-3F48-7C96F4113430}"/>
              </a:ext>
            </a:extLst>
          </p:cNvPr>
          <p:cNvGraphicFramePr>
            <a:graphicFrameLocks noGrp="1"/>
          </p:cNvGraphicFramePr>
          <p:nvPr>
            <p:ph idx="1"/>
            <p:extLst>
              <p:ext uri="{D42A27DB-BD31-4B8C-83A1-F6EECF244321}">
                <p14:modId xmlns:p14="http://schemas.microsoft.com/office/powerpoint/2010/main" val="60130983"/>
              </p:ext>
            </p:extLst>
          </p:nvPr>
        </p:nvGraphicFramePr>
        <p:xfrm>
          <a:off x="1088136" y="1463040"/>
          <a:ext cx="10789920" cy="4846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2320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D76320-77F3-9211-AD70-C5A31E5B9D99}"/>
              </a:ext>
            </a:extLst>
          </p:cNvPr>
          <p:cNvSpPr>
            <a:spLocks noGrp="1"/>
          </p:cNvSpPr>
          <p:nvPr>
            <p:ph type="body" sz="half" idx="2"/>
          </p:nvPr>
        </p:nvSpPr>
        <p:spPr>
          <a:xfrm>
            <a:off x="1088136" y="2845641"/>
            <a:ext cx="3595634" cy="3458743"/>
          </a:xfrm>
        </p:spPr>
        <p:txBody>
          <a:bodyPr anchor="t">
            <a:normAutofit/>
          </a:bodyPr>
          <a:lstStyle/>
          <a:p>
            <a:r>
              <a:rPr lang="en-US" dirty="0"/>
              <a:t>CPT® Codes for Donor/Cadaver Hepatectomy</a:t>
            </a:r>
            <a:endParaRPr lang="en-US"/>
          </a:p>
          <a:p>
            <a:endParaRPr lang="en-US" dirty="0"/>
          </a:p>
        </p:txBody>
      </p:sp>
      <p:sp>
        <p:nvSpPr>
          <p:cNvPr id="3" name="Title 2">
            <a:extLst>
              <a:ext uri="{FF2B5EF4-FFF2-40B4-BE49-F238E27FC236}">
                <a16:creationId xmlns:a16="http://schemas.microsoft.com/office/drawing/2014/main" id="{600663A5-1604-A8EB-116B-4FCFE59AC857}"/>
              </a:ext>
            </a:extLst>
          </p:cNvPr>
          <p:cNvSpPr>
            <a:spLocks noGrp="1"/>
          </p:cNvSpPr>
          <p:nvPr>
            <p:ph type="title"/>
          </p:nvPr>
        </p:nvSpPr>
        <p:spPr>
          <a:xfrm>
            <a:off x="1088136" y="1088136"/>
            <a:ext cx="3595634" cy="1757505"/>
          </a:xfrm>
        </p:spPr>
        <p:txBody>
          <a:bodyPr anchor="t">
            <a:normAutofit/>
          </a:bodyPr>
          <a:lstStyle/>
          <a:p>
            <a:r>
              <a:rPr lang="en-US" sz="3100"/>
              <a:t>CPT® Code Selection for Liver Transplants</a:t>
            </a:r>
          </a:p>
        </p:txBody>
      </p:sp>
      <p:graphicFrame>
        <p:nvGraphicFramePr>
          <p:cNvPr id="4" name="Table 3">
            <a:extLst>
              <a:ext uri="{FF2B5EF4-FFF2-40B4-BE49-F238E27FC236}">
                <a16:creationId xmlns:a16="http://schemas.microsoft.com/office/drawing/2014/main" id="{743E7364-A8D0-DC2D-3470-C6DBC918B0EE}"/>
              </a:ext>
            </a:extLst>
          </p:cNvPr>
          <p:cNvGraphicFramePr>
            <a:graphicFrameLocks noGrp="1"/>
          </p:cNvGraphicFramePr>
          <p:nvPr>
            <p:extLst>
              <p:ext uri="{D42A27DB-BD31-4B8C-83A1-F6EECF244321}">
                <p14:modId xmlns:p14="http://schemas.microsoft.com/office/powerpoint/2010/main" val="3250502975"/>
              </p:ext>
            </p:extLst>
          </p:nvPr>
        </p:nvGraphicFramePr>
        <p:xfrm>
          <a:off x="5134708" y="1121760"/>
          <a:ext cx="6440259" cy="5153342"/>
        </p:xfrm>
        <a:graphic>
          <a:graphicData uri="http://schemas.openxmlformats.org/drawingml/2006/table">
            <a:tbl>
              <a:tblPr firstRow="1" bandRow="1">
                <a:solidFill>
                  <a:srgbClr val="F2F2F2">
                    <a:alpha val="30196"/>
                  </a:srgbClr>
                </a:solidFill>
                <a:tableStyleId>{7E9639D4-E3E2-4D34-9284-5A2195B3D0D7}</a:tableStyleId>
              </a:tblPr>
              <a:tblGrid>
                <a:gridCol w="1795529">
                  <a:extLst>
                    <a:ext uri="{9D8B030D-6E8A-4147-A177-3AD203B41FA5}">
                      <a16:colId xmlns:a16="http://schemas.microsoft.com/office/drawing/2014/main" val="2809713191"/>
                    </a:ext>
                  </a:extLst>
                </a:gridCol>
                <a:gridCol w="4644730">
                  <a:extLst>
                    <a:ext uri="{9D8B030D-6E8A-4147-A177-3AD203B41FA5}">
                      <a16:colId xmlns:a16="http://schemas.microsoft.com/office/drawing/2014/main" val="253580469"/>
                    </a:ext>
                  </a:extLst>
                </a:gridCol>
              </a:tblGrid>
              <a:tr h="651247">
                <a:tc>
                  <a:txBody>
                    <a:bodyPr/>
                    <a:lstStyle/>
                    <a:p>
                      <a:endParaRPr lang="en-US" sz="2000" b="0" cap="none" spc="0">
                        <a:solidFill>
                          <a:schemeClr val="bg1"/>
                        </a:solidFill>
                      </a:endParaRPr>
                    </a:p>
                  </a:txBody>
                  <a:tcPr marL="165643" marR="127418" marT="127418" marB="127418"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endParaRPr lang="en-US" sz="2000" b="0" cap="none" spc="0">
                        <a:solidFill>
                          <a:schemeClr val="bg1"/>
                        </a:solidFill>
                      </a:endParaRPr>
                    </a:p>
                  </a:txBody>
                  <a:tcPr marL="165643" marR="127418" marT="127418" marB="127418"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608387824"/>
                  </a:ext>
                </a:extLst>
              </a:tr>
              <a:tr h="603111">
                <a:tc>
                  <a:txBody>
                    <a:bodyPr/>
                    <a:lstStyle/>
                    <a:p>
                      <a:r>
                        <a:rPr lang="en-US" sz="2000" cap="none" spc="0">
                          <a:solidFill>
                            <a:schemeClr val="tx1"/>
                          </a:solidFill>
                        </a:rPr>
                        <a:t>CPT® Code</a:t>
                      </a:r>
                    </a:p>
                  </a:txBody>
                  <a:tcPr marL="165643" marR="127418" marT="127418" marB="127418">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r>
                        <a:rPr lang="en-US" sz="2000" cap="none" spc="0">
                          <a:solidFill>
                            <a:schemeClr val="tx1"/>
                          </a:solidFill>
                        </a:rPr>
                        <a:t>Description</a:t>
                      </a:r>
                    </a:p>
                  </a:txBody>
                  <a:tcPr marL="165643" marR="127418" marT="127418" marB="127418">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a16="http://schemas.microsoft.com/office/drawing/2014/main" val="2308327259"/>
                  </a:ext>
                </a:extLst>
              </a:tr>
              <a:tr h="900419">
                <a:tc>
                  <a:txBody>
                    <a:bodyPr/>
                    <a:lstStyle/>
                    <a:p>
                      <a:r>
                        <a:rPr lang="en-US" sz="2000" cap="none" spc="0">
                          <a:solidFill>
                            <a:schemeClr val="tx1"/>
                          </a:solidFill>
                        </a:rPr>
                        <a:t>47133</a:t>
                      </a:r>
                    </a:p>
                  </a:txBody>
                  <a:tcPr marL="165643" marR="127418" marT="127418" marB="127418">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2000" cap="none" spc="0">
                          <a:solidFill>
                            <a:schemeClr val="tx1"/>
                          </a:solidFill>
                        </a:rPr>
                        <a:t>Donor hepatectomy (including cold preservation); cadaver</a:t>
                      </a:r>
                    </a:p>
                  </a:txBody>
                  <a:tcPr marL="165643" marR="127418" marT="127418" marB="127418">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704141679"/>
                  </a:ext>
                </a:extLst>
              </a:tr>
              <a:tr h="1197727">
                <a:tc>
                  <a:txBody>
                    <a:bodyPr/>
                    <a:lstStyle/>
                    <a:p>
                      <a:r>
                        <a:rPr lang="en-US" sz="2000" cap="none" spc="0">
                          <a:solidFill>
                            <a:schemeClr val="tx1"/>
                          </a:solidFill>
                        </a:rPr>
                        <a:t>47140</a:t>
                      </a:r>
                    </a:p>
                  </a:txBody>
                  <a:tcPr marL="165643" marR="127418" marT="127418" marB="127418">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r>
                        <a:rPr lang="en-US" sz="2000" cap="none" spc="0">
                          <a:solidFill>
                            <a:schemeClr val="tx1"/>
                          </a:solidFill>
                        </a:rPr>
                        <a:t>Donor hepatectomy (including cold preservation), living donor; left lateral segment only (segments II and III)</a:t>
                      </a:r>
                    </a:p>
                  </a:txBody>
                  <a:tcPr marL="165643" marR="127418" marT="127418" marB="127418">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3615545086"/>
                  </a:ext>
                </a:extLst>
              </a:tr>
              <a:tr h="900419">
                <a:tc>
                  <a:txBody>
                    <a:bodyPr/>
                    <a:lstStyle/>
                    <a:p>
                      <a:r>
                        <a:rPr lang="en-US" sz="2000" cap="none" spc="0">
                          <a:solidFill>
                            <a:schemeClr val="tx1"/>
                          </a:solidFill>
                        </a:rPr>
                        <a:t>47141</a:t>
                      </a:r>
                    </a:p>
                  </a:txBody>
                  <a:tcPr marL="165643" marR="127418" marT="127418" marB="127418">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2000" cap="none" spc="0">
                          <a:solidFill>
                            <a:schemeClr val="tx1"/>
                          </a:solidFill>
                        </a:rPr>
                        <a:t>Total left lobectomy (segments II, III, IV)</a:t>
                      </a:r>
                    </a:p>
                  </a:txBody>
                  <a:tcPr marL="165643" marR="127418" marT="127418" marB="127418">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721639900"/>
                  </a:ext>
                </a:extLst>
              </a:tr>
              <a:tr h="900419">
                <a:tc>
                  <a:txBody>
                    <a:bodyPr/>
                    <a:lstStyle/>
                    <a:p>
                      <a:r>
                        <a:rPr lang="en-US" sz="2000" cap="none" spc="0">
                          <a:solidFill>
                            <a:schemeClr val="tx1"/>
                          </a:solidFill>
                        </a:rPr>
                        <a:t>47142</a:t>
                      </a:r>
                    </a:p>
                  </a:txBody>
                  <a:tcPr marL="165643" marR="127418" marT="127418" marB="127418">
                    <a:lnL w="38100" cap="flat" cmpd="sng" algn="ctr">
                      <a:no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r>
                        <a:rPr lang="en-US" sz="2000" cap="none" spc="0">
                          <a:solidFill>
                            <a:schemeClr val="tx1"/>
                          </a:solidFill>
                        </a:rPr>
                        <a:t>Total right lobectomy (segments V, VI, VII, VIII)</a:t>
                      </a:r>
                    </a:p>
                  </a:txBody>
                  <a:tcPr marL="165643" marR="127418" marT="127418" marB="127418">
                    <a:lnL w="6350" cap="flat" cmpd="sng" algn="ctr">
                      <a:solidFill>
                        <a:schemeClr val="tx1">
                          <a:lumMod val="75000"/>
                          <a:lumOff val="25000"/>
                        </a:schemeClr>
                      </a:solidFill>
                      <a:prstDash val="solid"/>
                    </a:lnL>
                    <a:lnR w="38100" cap="flat" cmpd="sng" algn="ctr">
                      <a:noFill/>
                      <a:prstDash val="solid"/>
                    </a:lnR>
                    <a:lnT w="12700" cmpd="sng">
                      <a:noFill/>
                      <a:prstDash val="solid"/>
                    </a:lnT>
                    <a:lnB w="38100" cap="flat" cmpd="sng" algn="ctr">
                      <a:noFill/>
                      <a:prstDash val="solid"/>
                    </a:lnB>
                    <a:solidFill>
                      <a:srgbClr val="F2F2F2">
                        <a:alpha val="30196"/>
                      </a:srgbClr>
                    </a:solidFill>
                  </a:tcPr>
                </a:tc>
                <a:extLst>
                  <a:ext uri="{0D108BD9-81ED-4DB2-BD59-A6C34878D82A}">
                    <a16:rowId xmlns:a16="http://schemas.microsoft.com/office/drawing/2014/main" val="1411794970"/>
                  </a:ext>
                </a:extLst>
              </a:tr>
            </a:tbl>
          </a:graphicData>
        </a:graphic>
      </p:graphicFrame>
    </p:spTree>
    <p:extLst>
      <p:ext uri="{BB962C8B-B14F-4D97-AF65-F5344CB8AC3E}">
        <p14:creationId xmlns:p14="http://schemas.microsoft.com/office/powerpoint/2010/main" val="873675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9FD73-3580-D994-B8B5-D437237F81F3}"/>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004E0C26-CF64-0137-2CD6-DE8057DD85C7}"/>
              </a:ext>
            </a:extLst>
          </p:cNvPr>
          <p:cNvSpPr>
            <a:spLocks noChangeArrowheads="1"/>
          </p:cNvSpPr>
          <p:nvPr/>
        </p:nvSpPr>
        <p:spPr bwMode="auto">
          <a:xfrm>
            <a:off x="1088136" y="2845641"/>
            <a:ext cx="3595634" cy="34587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R="0" fontAlgn="base">
              <a:lnSpc>
                <a:spcPct val="130000"/>
              </a:lnSpc>
              <a:spcBef>
                <a:spcPts val="1000"/>
              </a:spcBef>
              <a:spcAft>
                <a:spcPct val="0"/>
              </a:spcAft>
              <a:buClrTx/>
              <a:buSzTx/>
              <a:tabLst/>
            </a:pPr>
            <a:endParaRPr kumimoji="0" lang="en-US" altLang="en-US" sz="1600" b="0" i="0" u="none" strike="noStrike" kern="1200" cap="none" normalizeH="0" baseline="0" dirty="0">
              <a:ln>
                <a:noFill/>
              </a:ln>
              <a:effectLst/>
              <a:latin typeface="+mn-lt"/>
              <a:ea typeface="+mn-ea"/>
              <a:cs typeface="+mn-cs"/>
            </a:endParaRPr>
          </a:p>
        </p:txBody>
      </p:sp>
      <p:sp>
        <p:nvSpPr>
          <p:cNvPr id="5" name="Title 4">
            <a:extLst>
              <a:ext uri="{FF2B5EF4-FFF2-40B4-BE49-F238E27FC236}">
                <a16:creationId xmlns:a16="http://schemas.microsoft.com/office/drawing/2014/main" id="{BE35F799-AFA2-5B53-E27D-633A6EFB914A}"/>
              </a:ext>
            </a:extLst>
          </p:cNvPr>
          <p:cNvSpPr>
            <a:spLocks noGrp="1"/>
          </p:cNvSpPr>
          <p:nvPr>
            <p:ph type="title"/>
          </p:nvPr>
        </p:nvSpPr>
        <p:spPr>
          <a:xfrm>
            <a:off x="1088136" y="1088136"/>
            <a:ext cx="3595634" cy="1757505"/>
          </a:xfrm>
        </p:spPr>
        <p:txBody>
          <a:bodyPr vert="horz" lIns="91440" tIns="45720" rIns="91440" bIns="45720" rtlCol="0" anchor="t">
            <a:noAutofit/>
          </a:bodyPr>
          <a:lstStyle/>
          <a:p>
            <a:r>
              <a:rPr lang="en-US" sz="4400" b="1" kern="1200" cap="none" baseline="0" dirty="0">
                <a:latin typeface="+mj-lt"/>
                <a:ea typeface="+mj-ea"/>
                <a:cs typeface="+mj-cs"/>
              </a:rPr>
              <a:t>CPT® Code Selection for </a:t>
            </a:r>
            <a:r>
              <a:rPr lang="en-US" sz="4400" dirty="0"/>
              <a:t>Liver</a:t>
            </a:r>
            <a:r>
              <a:rPr lang="en-US" sz="4400" b="1" kern="1200" cap="none" baseline="0" dirty="0">
                <a:latin typeface="+mj-lt"/>
                <a:ea typeface="+mj-ea"/>
                <a:cs typeface="+mj-cs"/>
              </a:rPr>
              <a:t> Transplants</a:t>
            </a:r>
          </a:p>
        </p:txBody>
      </p:sp>
      <p:graphicFrame>
        <p:nvGraphicFramePr>
          <p:cNvPr id="9" name="Content Placeholder 5">
            <a:extLst>
              <a:ext uri="{FF2B5EF4-FFF2-40B4-BE49-F238E27FC236}">
                <a16:creationId xmlns:a16="http://schemas.microsoft.com/office/drawing/2014/main" id="{E008A19D-454F-C283-4608-8EA5B8002447}"/>
              </a:ext>
            </a:extLst>
          </p:cNvPr>
          <p:cNvGraphicFramePr>
            <a:graphicFrameLocks noGrp="1"/>
          </p:cNvGraphicFramePr>
          <p:nvPr>
            <p:ph idx="1"/>
            <p:extLst>
              <p:ext uri="{D42A27DB-BD31-4B8C-83A1-F6EECF244321}">
                <p14:modId xmlns:p14="http://schemas.microsoft.com/office/powerpoint/2010/main" val="3436383360"/>
              </p:ext>
            </p:extLst>
          </p:nvPr>
        </p:nvGraphicFramePr>
        <p:xfrm>
          <a:off x="5081442" y="1088136"/>
          <a:ext cx="6440258" cy="5220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6521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073ED-6007-9773-87C0-FD27B48841C0}"/>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5460315-FE78-F3B9-CCB0-E2AC1CAFB0FD}"/>
              </a:ext>
            </a:extLst>
          </p:cNvPr>
          <p:cNvSpPr>
            <a:spLocks noGrp="1"/>
          </p:cNvSpPr>
          <p:nvPr>
            <p:ph type="body" sz="half" idx="2"/>
          </p:nvPr>
        </p:nvSpPr>
        <p:spPr>
          <a:xfrm>
            <a:off x="1088136" y="2845641"/>
            <a:ext cx="3595634" cy="3458743"/>
          </a:xfrm>
        </p:spPr>
        <p:txBody>
          <a:bodyPr anchor="t">
            <a:normAutofit/>
          </a:bodyPr>
          <a:lstStyle/>
          <a:p>
            <a:r>
              <a:rPr lang="en-US" dirty="0"/>
              <a:t>CPT® Codes for Backbench Work</a:t>
            </a:r>
          </a:p>
          <a:p>
            <a:endParaRPr lang="en-US" dirty="0"/>
          </a:p>
        </p:txBody>
      </p:sp>
      <p:sp>
        <p:nvSpPr>
          <p:cNvPr id="5" name="Title 4">
            <a:extLst>
              <a:ext uri="{FF2B5EF4-FFF2-40B4-BE49-F238E27FC236}">
                <a16:creationId xmlns:a16="http://schemas.microsoft.com/office/drawing/2014/main" id="{8E05F6F1-B048-E364-7823-95A382C3D732}"/>
              </a:ext>
            </a:extLst>
          </p:cNvPr>
          <p:cNvSpPr>
            <a:spLocks noGrp="1"/>
          </p:cNvSpPr>
          <p:nvPr>
            <p:ph type="title"/>
          </p:nvPr>
        </p:nvSpPr>
        <p:spPr>
          <a:xfrm>
            <a:off x="1088136" y="1088136"/>
            <a:ext cx="3595634" cy="1757505"/>
          </a:xfrm>
        </p:spPr>
        <p:txBody>
          <a:bodyPr anchor="t">
            <a:normAutofit/>
          </a:bodyPr>
          <a:lstStyle/>
          <a:p>
            <a:r>
              <a:rPr lang="en-US" sz="3100"/>
              <a:t>CPT® Code Selection for Liver Transplants</a:t>
            </a:r>
          </a:p>
        </p:txBody>
      </p:sp>
      <p:graphicFrame>
        <p:nvGraphicFramePr>
          <p:cNvPr id="7" name="Table 6">
            <a:extLst>
              <a:ext uri="{FF2B5EF4-FFF2-40B4-BE49-F238E27FC236}">
                <a16:creationId xmlns:a16="http://schemas.microsoft.com/office/drawing/2014/main" id="{51C649C1-19C5-6C13-987F-782A14014D3D}"/>
              </a:ext>
            </a:extLst>
          </p:cNvPr>
          <p:cNvGraphicFramePr>
            <a:graphicFrameLocks noGrp="1"/>
          </p:cNvGraphicFramePr>
          <p:nvPr>
            <p:extLst>
              <p:ext uri="{D42A27DB-BD31-4B8C-83A1-F6EECF244321}">
                <p14:modId xmlns:p14="http://schemas.microsoft.com/office/powerpoint/2010/main" val="4111806459"/>
              </p:ext>
            </p:extLst>
          </p:nvPr>
        </p:nvGraphicFramePr>
        <p:xfrm>
          <a:off x="5134708" y="1284068"/>
          <a:ext cx="6440259" cy="5047896"/>
        </p:xfrm>
        <a:graphic>
          <a:graphicData uri="http://schemas.openxmlformats.org/drawingml/2006/table">
            <a:tbl>
              <a:tblPr firstRow="1" bandRow="1">
                <a:solidFill>
                  <a:schemeClr val="bg1"/>
                </a:solidFill>
                <a:tableStyleId>{7E9639D4-E3E2-4D34-9284-5A2195B3D0D7}</a:tableStyleId>
              </a:tblPr>
              <a:tblGrid>
                <a:gridCol w="1705350">
                  <a:extLst>
                    <a:ext uri="{9D8B030D-6E8A-4147-A177-3AD203B41FA5}">
                      <a16:colId xmlns:a16="http://schemas.microsoft.com/office/drawing/2014/main" val="1215549724"/>
                    </a:ext>
                  </a:extLst>
                </a:gridCol>
                <a:gridCol w="4734909">
                  <a:extLst>
                    <a:ext uri="{9D8B030D-6E8A-4147-A177-3AD203B41FA5}">
                      <a16:colId xmlns:a16="http://schemas.microsoft.com/office/drawing/2014/main" val="2710659238"/>
                    </a:ext>
                  </a:extLst>
                </a:gridCol>
              </a:tblGrid>
              <a:tr h="613768">
                <a:tc>
                  <a:txBody>
                    <a:bodyPr/>
                    <a:lstStyle/>
                    <a:p>
                      <a:endParaRPr lang="en-US" sz="1800" b="0" cap="none" spc="0">
                        <a:solidFill>
                          <a:schemeClr val="bg1"/>
                        </a:solidFill>
                      </a:endParaRPr>
                    </a:p>
                  </a:txBody>
                  <a:tcPr marL="155559" marR="119662" marT="119662" marB="119662"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endParaRPr lang="en-US" sz="1800" b="0" cap="none" spc="0">
                        <a:solidFill>
                          <a:schemeClr val="bg1"/>
                        </a:solidFill>
                      </a:endParaRPr>
                    </a:p>
                  </a:txBody>
                  <a:tcPr marL="155559" marR="119662" marT="119662" marB="119662"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953785830"/>
                  </a:ext>
                </a:extLst>
              </a:tr>
              <a:tr h="562282">
                <a:tc>
                  <a:txBody>
                    <a:bodyPr/>
                    <a:lstStyle/>
                    <a:p>
                      <a:r>
                        <a:rPr lang="en-US" sz="1800" cap="none" spc="0">
                          <a:solidFill>
                            <a:schemeClr val="tx1"/>
                          </a:solidFill>
                        </a:rPr>
                        <a:t>CPT® Code</a:t>
                      </a:r>
                    </a:p>
                  </a:txBody>
                  <a:tcPr marL="155559" marR="119662" marT="119662" marB="119662">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r>
                        <a:rPr lang="en-US" sz="1800" cap="none" spc="0">
                          <a:solidFill>
                            <a:schemeClr val="tx1"/>
                          </a:solidFill>
                        </a:rPr>
                        <a:t>Description</a:t>
                      </a:r>
                    </a:p>
                  </a:txBody>
                  <a:tcPr marL="155559" marR="119662" marT="119662" marB="119662">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785262856"/>
                  </a:ext>
                </a:extLst>
              </a:tr>
              <a:tr h="843115">
                <a:tc>
                  <a:txBody>
                    <a:bodyPr/>
                    <a:lstStyle/>
                    <a:p>
                      <a:r>
                        <a:rPr lang="en-US" sz="1800" cap="none" spc="0">
                          <a:solidFill>
                            <a:schemeClr val="tx1"/>
                          </a:solidFill>
                        </a:rPr>
                        <a:t>47143</a:t>
                      </a:r>
                    </a:p>
                  </a:txBody>
                  <a:tcPr marL="155559" marR="119662" marT="119662" marB="119662">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r>
                        <a:rPr lang="en-US" sz="1800" cap="none" spc="0">
                          <a:solidFill>
                            <a:schemeClr val="tx1"/>
                          </a:solidFill>
                        </a:rPr>
                        <a:t>Backbench standard preparation of whole liver graft</a:t>
                      </a:r>
                      <a:r>
                        <a:rPr lang="en-US" sz="1800" b="0" cap="none" spc="0">
                          <a:solidFill>
                            <a:schemeClr val="tx1"/>
                          </a:solidFill>
                        </a:rPr>
                        <a:t>; without trisegment or lobe split</a:t>
                      </a:r>
                    </a:p>
                  </a:txBody>
                  <a:tcPr marL="155559" marR="119662" marT="119662" marB="119662">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886056521"/>
                  </a:ext>
                </a:extLst>
              </a:tr>
              <a:tr h="1404781">
                <a:tc>
                  <a:txBody>
                    <a:bodyPr/>
                    <a:lstStyle/>
                    <a:p>
                      <a:r>
                        <a:rPr lang="en-US" sz="1800" cap="none" spc="0">
                          <a:solidFill>
                            <a:schemeClr val="tx1"/>
                          </a:solidFill>
                        </a:rPr>
                        <a:t>47144</a:t>
                      </a:r>
                    </a:p>
                  </a:txBody>
                  <a:tcPr marL="155559" marR="119662" marT="119662" marB="119662">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noFill/>
                      <a:prstDash val="solid"/>
                    </a:lnB>
                    <a:noFill/>
                  </a:tcPr>
                </a:tc>
                <a:tc>
                  <a:txBody>
                    <a:bodyPr/>
                    <a:lstStyle/>
                    <a:p>
                      <a:r>
                        <a:rPr lang="en-US" sz="1800" cap="none" spc="0" dirty="0">
                          <a:solidFill>
                            <a:schemeClr val="tx1"/>
                          </a:solidFill>
                        </a:rPr>
                        <a:t>With trisegment split of whole liver graft into 2 partial liver grafts (i.e., left lateral [segments II and III] and right trisegments [segments I and IV through VIII])</a:t>
                      </a:r>
                    </a:p>
                  </a:txBody>
                  <a:tcPr marL="155559" marR="119662" marT="119662" marB="119662">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noFill/>
                      <a:prstDash val="solid"/>
                    </a:lnB>
                    <a:noFill/>
                  </a:tcPr>
                </a:tc>
                <a:extLst>
                  <a:ext uri="{0D108BD9-81ED-4DB2-BD59-A6C34878D82A}">
                    <a16:rowId xmlns:a16="http://schemas.microsoft.com/office/drawing/2014/main" val="2186406765"/>
                  </a:ext>
                </a:extLst>
              </a:tr>
              <a:tr h="1404781">
                <a:tc>
                  <a:txBody>
                    <a:bodyPr/>
                    <a:lstStyle/>
                    <a:p>
                      <a:r>
                        <a:rPr lang="en-US" sz="1800" cap="none" spc="0">
                          <a:solidFill>
                            <a:schemeClr val="tx1"/>
                          </a:solidFill>
                        </a:rPr>
                        <a:t>47145</a:t>
                      </a:r>
                    </a:p>
                  </a:txBody>
                  <a:tcPr marL="155559" marR="119662" marT="119662" marB="119662">
                    <a:lnL w="19050" cap="flat" cmpd="sng" algn="ctr">
                      <a:solidFill>
                        <a:schemeClr val="tx1"/>
                      </a:solidFill>
                      <a:prstDash val="solid"/>
                    </a:lnL>
                    <a:lnR w="19050" cap="flat" cmpd="sng" algn="ctr">
                      <a:solidFill>
                        <a:schemeClr val="tx1"/>
                      </a:solidFill>
                      <a:prstDash val="solid"/>
                      <a:round/>
                      <a:headEnd type="none" w="med" len="med"/>
                      <a:tailEnd type="none" w="med" len="med"/>
                    </a:lnR>
                    <a:lnT w="12700" cmpd="sng">
                      <a:noFill/>
                      <a:prstDash val="solid"/>
                    </a:lnT>
                    <a:lnB w="19050" cap="flat" cmpd="sng" algn="ctr">
                      <a:solidFill>
                        <a:schemeClr val="tx1"/>
                      </a:solidFill>
                      <a:prstDash val="solid"/>
                    </a:lnB>
                    <a:noFill/>
                  </a:tcPr>
                </a:tc>
                <a:tc>
                  <a:txBody>
                    <a:bodyPr/>
                    <a:lstStyle/>
                    <a:p>
                      <a:r>
                        <a:rPr lang="en-US" sz="1800" cap="none" spc="0" dirty="0">
                          <a:solidFill>
                            <a:schemeClr val="tx1"/>
                          </a:solidFill>
                        </a:rPr>
                        <a:t>With lobe split of whole liver graft into 2 partial grafts (i.e., left lobe [segments II, III, and IV] and right lobe [segments I and V through VIII])</a:t>
                      </a:r>
                    </a:p>
                  </a:txBody>
                  <a:tcPr marL="155559" marR="119662" marT="119662" marB="119662">
                    <a:lnL w="19050" cap="flat" cmpd="sng" algn="ctr">
                      <a:solidFill>
                        <a:schemeClr val="tx1"/>
                      </a:solidFill>
                      <a:prstDash val="solid"/>
                      <a:round/>
                      <a:headEnd type="none" w="med" len="med"/>
                      <a:tailEnd type="none" w="med" len="me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140467719"/>
                  </a:ext>
                </a:extLst>
              </a:tr>
            </a:tbl>
          </a:graphicData>
        </a:graphic>
      </p:graphicFrame>
    </p:spTree>
    <p:extLst>
      <p:ext uri="{BB962C8B-B14F-4D97-AF65-F5344CB8AC3E}">
        <p14:creationId xmlns:p14="http://schemas.microsoft.com/office/powerpoint/2010/main" val="1957780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68F1D-762C-A396-82E1-21EF6CCEF42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9C463D2-DCF5-BD77-3880-D2C7F77B899D}"/>
              </a:ext>
            </a:extLst>
          </p:cNvPr>
          <p:cNvSpPr>
            <a:spLocks noGrp="1"/>
          </p:cNvSpPr>
          <p:nvPr>
            <p:ph type="body" sz="half" idx="2"/>
          </p:nvPr>
        </p:nvSpPr>
        <p:spPr>
          <a:xfrm>
            <a:off x="1088136" y="2845641"/>
            <a:ext cx="3595634" cy="3458743"/>
          </a:xfrm>
        </p:spPr>
        <p:txBody>
          <a:bodyPr anchor="t">
            <a:normAutofit/>
          </a:bodyPr>
          <a:lstStyle/>
          <a:p>
            <a:r>
              <a:rPr lang="en-US" dirty="0"/>
              <a:t>CPT® Codes for Backbench Reconstruction</a:t>
            </a:r>
          </a:p>
          <a:p>
            <a:endParaRPr lang="en-US" dirty="0"/>
          </a:p>
        </p:txBody>
      </p:sp>
      <p:sp>
        <p:nvSpPr>
          <p:cNvPr id="4" name="Title 3">
            <a:extLst>
              <a:ext uri="{FF2B5EF4-FFF2-40B4-BE49-F238E27FC236}">
                <a16:creationId xmlns:a16="http://schemas.microsoft.com/office/drawing/2014/main" id="{597A4D91-F54D-5880-6F6D-2238A5F4E2D7}"/>
              </a:ext>
            </a:extLst>
          </p:cNvPr>
          <p:cNvSpPr>
            <a:spLocks noGrp="1"/>
          </p:cNvSpPr>
          <p:nvPr>
            <p:ph type="title"/>
          </p:nvPr>
        </p:nvSpPr>
        <p:spPr>
          <a:xfrm>
            <a:off x="1088136" y="1088136"/>
            <a:ext cx="3595634" cy="1757505"/>
          </a:xfrm>
        </p:spPr>
        <p:txBody>
          <a:bodyPr anchor="t">
            <a:normAutofit/>
          </a:bodyPr>
          <a:lstStyle/>
          <a:p>
            <a:r>
              <a:rPr lang="en-US" sz="3100" dirty="0"/>
              <a:t>CPT® Code Selection for Liver Transplants</a:t>
            </a:r>
          </a:p>
        </p:txBody>
      </p:sp>
      <p:graphicFrame>
        <p:nvGraphicFramePr>
          <p:cNvPr id="6" name="Table 5">
            <a:extLst>
              <a:ext uri="{FF2B5EF4-FFF2-40B4-BE49-F238E27FC236}">
                <a16:creationId xmlns:a16="http://schemas.microsoft.com/office/drawing/2014/main" id="{D754249E-D75F-4C88-053D-612EFDA17C8F}"/>
              </a:ext>
            </a:extLst>
          </p:cNvPr>
          <p:cNvGraphicFramePr>
            <a:graphicFrameLocks noGrp="1"/>
          </p:cNvGraphicFramePr>
          <p:nvPr>
            <p:extLst>
              <p:ext uri="{D42A27DB-BD31-4B8C-83A1-F6EECF244321}">
                <p14:modId xmlns:p14="http://schemas.microsoft.com/office/powerpoint/2010/main" val="588126927"/>
              </p:ext>
            </p:extLst>
          </p:nvPr>
        </p:nvGraphicFramePr>
        <p:xfrm>
          <a:off x="5134708" y="1695815"/>
          <a:ext cx="6440259" cy="3419224"/>
        </p:xfrm>
        <a:graphic>
          <a:graphicData uri="http://schemas.openxmlformats.org/drawingml/2006/table">
            <a:tbl>
              <a:tblPr firstRow="1" bandRow="1">
                <a:solidFill>
                  <a:schemeClr val="bg1">
                    <a:lumMod val="95000"/>
                  </a:schemeClr>
                </a:solidFill>
                <a:tableStyleId>{7E9639D4-E3E2-4D34-9284-5A2195B3D0D7}</a:tableStyleId>
              </a:tblPr>
              <a:tblGrid>
                <a:gridCol w="1834932">
                  <a:extLst>
                    <a:ext uri="{9D8B030D-6E8A-4147-A177-3AD203B41FA5}">
                      <a16:colId xmlns:a16="http://schemas.microsoft.com/office/drawing/2014/main" val="3806332043"/>
                    </a:ext>
                  </a:extLst>
                </a:gridCol>
                <a:gridCol w="4605327">
                  <a:extLst>
                    <a:ext uri="{9D8B030D-6E8A-4147-A177-3AD203B41FA5}">
                      <a16:colId xmlns:a16="http://schemas.microsoft.com/office/drawing/2014/main" val="3831391909"/>
                    </a:ext>
                  </a:extLst>
                </a:gridCol>
              </a:tblGrid>
              <a:tr h="759642">
                <a:tc>
                  <a:txBody>
                    <a:bodyPr/>
                    <a:lstStyle/>
                    <a:p>
                      <a:endParaRPr lang="en-US" sz="2600" b="0" cap="none" spc="0">
                        <a:solidFill>
                          <a:schemeClr val="bg1"/>
                        </a:solidFill>
                      </a:endParaRPr>
                    </a:p>
                  </a:txBody>
                  <a:tcPr marL="150259" marR="150259" marT="150259" marB="75129" anchor="ctr">
                    <a:lnL w="12700" cmpd="sng">
                      <a:noFill/>
                    </a:lnL>
                    <a:lnR w="12700" cmpd="sng">
                      <a:noFill/>
                    </a:lnR>
                    <a:lnT w="19050" cap="flat" cmpd="sng" algn="ctr">
                      <a:noFill/>
                      <a:prstDash val="solid"/>
                    </a:lnT>
                    <a:lnB w="38100" cmpd="sng">
                      <a:noFill/>
                    </a:lnB>
                    <a:solidFill>
                      <a:schemeClr val="accent2"/>
                    </a:solidFill>
                  </a:tcPr>
                </a:tc>
                <a:tc>
                  <a:txBody>
                    <a:bodyPr/>
                    <a:lstStyle/>
                    <a:p>
                      <a:endParaRPr lang="en-US" sz="2600" b="0" cap="none" spc="0">
                        <a:solidFill>
                          <a:schemeClr val="bg1"/>
                        </a:solidFill>
                      </a:endParaRPr>
                    </a:p>
                  </a:txBody>
                  <a:tcPr marL="150259" marR="150259" marT="150259" marB="75129"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2942758245"/>
                  </a:ext>
                </a:extLst>
              </a:tr>
              <a:tr h="586010">
                <a:tc>
                  <a:txBody>
                    <a:bodyPr/>
                    <a:lstStyle/>
                    <a:p>
                      <a:r>
                        <a:rPr lang="en-US" sz="2000" cap="none" spc="0">
                          <a:solidFill>
                            <a:schemeClr val="tx1"/>
                          </a:solidFill>
                        </a:rPr>
                        <a:t>CPT® Code</a:t>
                      </a:r>
                    </a:p>
                  </a:txBody>
                  <a:tcPr marL="150259" marR="150259" marT="150259" marB="75129">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000" cap="none" spc="0">
                          <a:solidFill>
                            <a:schemeClr val="tx1"/>
                          </a:solidFill>
                        </a:rPr>
                        <a:t>Description</a:t>
                      </a:r>
                    </a:p>
                  </a:txBody>
                  <a:tcPr marL="150259" marR="150259" marT="150259" marB="75129">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299045156"/>
                  </a:ext>
                </a:extLst>
              </a:tr>
              <a:tr h="1487562">
                <a:tc>
                  <a:txBody>
                    <a:bodyPr/>
                    <a:lstStyle/>
                    <a:p>
                      <a:r>
                        <a:rPr lang="en-US" sz="2000" cap="none" spc="0" dirty="0">
                          <a:solidFill>
                            <a:schemeClr val="tx1"/>
                          </a:solidFill>
                        </a:rPr>
                        <a:t>47146</a:t>
                      </a:r>
                    </a:p>
                  </a:txBody>
                  <a:tcPr marL="150259" marR="150259" marT="150259" marB="75129">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000" cap="none" spc="0" dirty="0">
                          <a:solidFill>
                            <a:schemeClr val="tx1"/>
                          </a:solidFill>
                        </a:rPr>
                        <a:t>Backbench reconstruction of cadaver or living donor liver graft prior to allotransplantation; venous anastomosis, </a:t>
                      </a:r>
                      <a:r>
                        <a:rPr lang="en-US" sz="2000" b="1" cap="none" spc="0" dirty="0">
                          <a:solidFill>
                            <a:schemeClr val="tx1"/>
                          </a:solidFill>
                        </a:rPr>
                        <a:t>each</a:t>
                      </a:r>
                    </a:p>
                  </a:txBody>
                  <a:tcPr marL="150259" marR="150259" marT="150259" marB="75129">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321948919"/>
                  </a:ext>
                </a:extLst>
              </a:tr>
              <a:tr h="586010">
                <a:tc>
                  <a:txBody>
                    <a:bodyPr/>
                    <a:lstStyle/>
                    <a:p>
                      <a:r>
                        <a:rPr lang="en-US" sz="2000" cap="none" spc="0" dirty="0">
                          <a:solidFill>
                            <a:schemeClr val="tx1"/>
                          </a:solidFill>
                        </a:rPr>
                        <a:t>47147</a:t>
                      </a:r>
                    </a:p>
                  </a:txBody>
                  <a:tcPr marL="150259" marR="150259" marT="150259" marB="75129">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000" cap="none" spc="0" dirty="0">
                          <a:solidFill>
                            <a:schemeClr val="tx1"/>
                          </a:solidFill>
                        </a:rPr>
                        <a:t>Arterial anastomosis, </a:t>
                      </a:r>
                      <a:r>
                        <a:rPr lang="en-US" sz="2000" b="1" cap="none" spc="0" dirty="0">
                          <a:solidFill>
                            <a:schemeClr val="tx1"/>
                          </a:solidFill>
                        </a:rPr>
                        <a:t>each</a:t>
                      </a:r>
                    </a:p>
                  </a:txBody>
                  <a:tcPr marL="150259" marR="150259" marT="150259" marB="75129">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85867593"/>
                  </a:ext>
                </a:extLst>
              </a:tr>
            </a:tbl>
          </a:graphicData>
        </a:graphic>
      </p:graphicFrame>
    </p:spTree>
    <p:extLst>
      <p:ext uri="{BB962C8B-B14F-4D97-AF65-F5344CB8AC3E}">
        <p14:creationId xmlns:p14="http://schemas.microsoft.com/office/powerpoint/2010/main" val="2550498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774A9-E87A-8D92-8D33-39CBC2E6FDC9}"/>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B41343B-659B-67CE-7309-0BBAC764ABBA}"/>
              </a:ext>
            </a:extLst>
          </p:cNvPr>
          <p:cNvSpPr>
            <a:spLocks noGrp="1"/>
          </p:cNvSpPr>
          <p:nvPr>
            <p:ph type="body" sz="half" idx="2"/>
          </p:nvPr>
        </p:nvSpPr>
        <p:spPr>
          <a:xfrm>
            <a:off x="1088136" y="2845641"/>
            <a:ext cx="3595634" cy="3458743"/>
          </a:xfrm>
        </p:spPr>
        <p:txBody>
          <a:bodyPr anchor="t">
            <a:normAutofit/>
          </a:bodyPr>
          <a:lstStyle/>
          <a:p>
            <a:r>
              <a:rPr lang="en-US" dirty="0"/>
              <a:t>CPT® Code for Liver Allotransplanation</a:t>
            </a:r>
          </a:p>
          <a:p>
            <a:endParaRPr lang="en-US" dirty="0"/>
          </a:p>
        </p:txBody>
      </p:sp>
      <p:sp>
        <p:nvSpPr>
          <p:cNvPr id="5" name="Title 4">
            <a:extLst>
              <a:ext uri="{FF2B5EF4-FFF2-40B4-BE49-F238E27FC236}">
                <a16:creationId xmlns:a16="http://schemas.microsoft.com/office/drawing/2014/main" id="{24A84448-22C7-BBF8-086F-0BBD542329E8}"/>
              </a:ext>
            </a:extLst>
          </p:cNvPr>
          <p:cNvSpPr>
            <a:spLocks noGrp="1"/>
          </p:cNvSpPr>
          <p:nvPr>
            <p:ph type="title"/>
          </p:nvPr>
        </p:nvSpPr>
        <p:spPr>
          <a:xfrm>
            <a:off x="1088136" y="1088136"/>
            <a:ext cx="3595634" cy="1757505"/>
          </a:xfrm>
        </p:spPr>
        <p:txBody>
          <a:bodyPr anchor="t">
            <a:normAutofit/>
          </a:bodyPr>
          <a:lstStyle/>
          <a:p>
            <a:r>
              <a:rPr lang="en-US" sz="3100"/>
              <a:t>CPT® Code Selection for Liver Transplants</a:t>
            </a:r>
          </a:p>
        </p:txBody>
      </p:sp>
      <p:graphicFrame>
        <p:nvGraphicFramePr>
          <p:cNvPr id="7" name="Table 6">
            <a:extLst>
              <a:ext uri="{FF2B5EF4-FFF2-40B4-BE49-F238E27FC236}">
                <a16:creationId xmlns:a16="http://schemas.microsoft.com/office/drawing/2014/main" id="{C8F372B8-0975-6250-2348-D039772501DA}"/>
              </a:ext>
            </a:extLst>
          </p:cNvPr>
          <p:cNvGraphicFramePr>
            <a:graphicFrameLocks noGrp="1"/>
          </p:cNvGraphicFramePr>
          <p:nvPr>
            <p:extLst>
              <p:ext uri="{D42A27DB-BD31-4B8C-83A1-F6EECF244321}">
                <p14:modId xmlns:p14="http://schemas.microsoft.com/office/powerpoint/2010/main" val="1202440738"/>
              </p:ext>
            </p:extLst>
          </p:nvPr>
        </p:nvGraphicFramePr>
        <p:xfrm>
          <a:off x="5134708" y="1377893"/>
          <a:ext cx="6440259" cy="4641076"/>
        </p:xfrm>
        <a:graphic>
          <a:graphicData uri="http://schemas.openxmlformats.org/drawingml/2006/table">
            <a:tbl>
              <a:tblPr firstRow="1" bandRow="1">
                <a:solidFill>
                  <a:srgbClr val="F2F2F2">
                    <a:alpha val="30196"/>
                  </a:srgbClr>
                </a:solidFill>
                <a:tableStyleId>{7E9639D4-E3E2-4D34-9284-5A2195B3D0D7}</a:tableStyleId>
              </a:tblPr>
              <a:tblGrid>
                <a:gridCol w="1728277">
                  <a:extLst>
                    <a:ext uri="{9D8B030D-6E8A-4147-A177-3AD203B41FA5}">
                      <a16:colId xmlns:a16="http://schemas.microsoft.com/office/drawing/2014/main" val="2301079318"/>
                    </a:ext>
                  </a:extLst>
                </a:gridCol>
                <a:gridCol w="4711982">
                  <a:extLst>
                    <a:ext uri="{9D8B030D-6E8A-4147-A177-3AD203B41FA5}">
                      <a16:colId xmlns:a16="http://schemas.microsoft.com/office/drawing/2014/main" val="3945727331"/>
                    </a:ext>
                  </a:extLst>
                </a:gridCol>
              </a:tblGrid>
              <a:tr h="998982">
                <a:tc>
                  <a:txBody>
                    <a:bodyPr/>
                    <a:lstStyle/>
                    <a:p>
                      <a:endParaRPr lang="en-US" sz="3000" b="0" cap="none" spc="0">
                        <a:solidFill>
                          <a:schemeClr val="bg1"/>
                        </a:solidFill>
                      </a:endParaRPr>
                    </a:p>
                  </a:txBody>
                  <a:tcPr marL="251980" marR="193831" marT="193831" marB="193831"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endParaRPr lang="en-US" sz="3000" b="0" cap="none" spc="0">
                        <a:solidFill>
                          <a:schemeClr val="bg1"/>
                        </a:solidFill>
                      </a:endParaRPr>
                    </a:p>
                  </a:txBody>
                  <a:tcPr marL="251980" marR="193831" marT="193831" marB="193831"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3432907630"/>
                  </a:ext>
                </a:extLst>
              </a:tr>
              <a:tr h="1362557">
                <a:tc>
                  <a:txBody>
                    <a:bodyPr/>
                    <a:lstStyle/>
                    <a:p>
                      <a:r>
                        <a:rPr lang="en-US" sz="3000" cap="none" spc="0">
                          <a:solidFill>
                            <a:schemeClr val="tx1"/>
                          </a:solidFill>
                        </a:rPr>
                        <a:t>CPT® Code</a:t>
                      </a:r>
                    </a:p>
                  </a:txBody>
                  <a:tcPr marL="251980" marR="193831" marT="193831" marB="193831">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r>
                        <a:rPr lang="en-US" sz="3000" cap="none" spc="0">
                          <a:solidFill>
                            <a:schemeClr val="tx1"/>
                          </a:solidFill>
                        </a:rPr>
                        <a:t>Description</a:t>
                      </a:r>
                    </a:p>
                  </a:txBody>
                  <a:tcPr marL="251980" marR="193831" marT="193831" marB="193831">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a16="http://schemas.microsoft.com/office/drawing/2014/main" val="3994489391"/>
                  </a:ext>
                </a:extLst>
              </a:tr>
              <a:tr h="2279537">
                <a:tc>
                  <a:txBody>
                    <a:bodyPr/>
                    <a:lstStyle/>
                    <a:p>
                      <a:r>
                        <a:rPr lang="en-US" sz="3000" cap="none" spc="0">
                          <a:solidFill>
                            <a:schemeClr val="tx1"/>
                          </a:solidFill>
                        </a:rPr>
                        <a:t>47135</a:t>
                      </a:r>
                    </a:p>
                  </a:txBody>
                  <a:tcPr marL="251980" marR="193831" marT="193831" marB="19383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3000" cap="none" spc="0">
                          <a:solidFill>
                            <a:schemeClr val="tx1"/>
                          </a:solidFill>
                        </a:rPr>
                        <a:t>Liver allotransplanation, orthotopic, partial or whole, from cadaver or living donor, any age</a:t>
                      </a:r>
                    </a:p>
                  </a:txBody>
                  <a:tcPr marL="251980" marR="193831" marT="193831" marB="193831">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52890135"/>
                  </a:ext>
                </a:extLst>
              </a:tr>
            </a:tbl>
          </a:graphicData>
        </a:graphic>
      </p:graphicFrame>
    </p:spTree>
    <p:extLst>
      <p:ext uri="{BB962C8B-B14F-4D97-AF65-F5344CB8AC3E}">
        <p14:creationId xmlns:p14="http://schemas.microsoft.com/office/powerpoint/2010/main" val="596485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D693A-E9D6-7862-08C9-F35235E7B22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F35308E-E0D2-C218-EB95-FA758F3F0FC1}"/>
              </a:ext>
            </a:extLst>
          </p:cNvPr>
          <p:cNvSpPr>
            <a:spLocks noGrp="1"/>
          </p:cNvSpPr>
          <p:nvPr>
            <p:ph type="title"/>
          </p:nvPr>
        </p:nvSpPr>
        <p:spPr>
          <a:xfrm>
            <a:off x="1088136" y="1088136"/>
            <a:ext cx="8467558" cy="1554480"/>
          </a:xfrm>
        </p:spPr>
        <p:txBody>
          <a:bodyPr anchor="t">
            <a:normAutofit/>
          </a:bodyPr>
          <a:lstStyle/>
          <a:p>
            <a:r>
              <a:rPr lang="en-US" sz="3700" b="0" dirty="0"/>
              <a:t>ICD-10-CM Codes for Common Post Liver Transplant Complications</a:t>
            </a:r>
            <a:br>
              <a:rPr lang="en-US" sz="3700" b="0" dirty="0"/>
            </a:br>
            <a:endParaRPr lang="en-US" sz="3700" dirty="0"/>
          </a:p>
        </p:txBody>
      </p:sp>
      <p:graphicFrame>
        <p:nvGraphicFramePr>
          <p:cNvPr id="14" name="Content Placeholder 13">
            <a:extLst>
              <a:ext uri="{FF2B5EF4-FFF2-40B4-BE49-F238E27FC236}">
                <a16:creationId xmlns:a16="http://schemas.microsoft.com/office/drawing/2014/main" id="{C9E170D3-0DAF-4220-7749-F903ED342E68}"/>
              </a:ext>
            </a:extLst>
          </p:cNvPr>
          <p:cNvGraphicFramePr>
            <a:graphicFrameLocks noGrp="1"/>
          </p:cNvGraphicFramePr>
          <p:nvPr>
            <p:ph sz="quarter" idx="13"/>
            <p:extLst>
              <p:ext uri="{D42A27DB-BD31-4B8C-83A1-F6EECF244321}">
                <p14:modId xmlns:p14="http://schemas.microsoft.com/office/powerpoint/2010/main" val="1047049338"/>
              </p:ext>
            </p:extLst>
          </p:nvPr>
        </p:nvGraphicFramePr>
        <p:xfrm>
          <a:off x="1636193" y="2651760"/>
          <a:ext cx="7371444" cy="3915515"/>
        </p:xfrm>
        <a:graphic>
          <a:graphicData uri="http://schemas.openxmlformats.org/drawingml/2006/table">
            <a:tbl>
              <a:tblPr firstRow="1" bandRow="1">
                <a:solidFill>
                  <a:srgbClr val="F2F2F2">
                    <a:alpha val="30196"/>
                  </a:srgbClr>
                </a:solidFill>
                <a:tableStyleId>{7E9639D4-E3E2-4D34-9284-5A2195B3D0D7}</a:tableStyleId>
              </a:tblPr>
              <a:tblGrid>
                <a:gridCol w="1873472">
                  <a:extLst>
                    <a:ext uri="{9D8B030D-6E8A-4147-A177-3AD203B41FA5}">
                      <a16:colId xmlns:a16="http://schemas.microsoft.com/office/drawing/2014/main" val="97358306"/>
                    </a:ext>
                  </a:extLst>
                </a:gridCol>
                <a:gridCol w="5497972">
                  <a:extLst>
                    <a:ext uri="{9D8B030D-6E8A-4147-A177-3AD203B41FA5}">
                      <a16:colId xmlns:a16="http://schemas.microsoft.com/office/drawing/2014/main" val="1439861084"/>
                    </a:ext>
                  </a:extLst>
                </a:gridCol>
              </a:tblGrid>
              <a:tr h="606901">
                <a:tc>
                  <a:txBody>
                    <a:bodyPr/>
                    <a:lstStyle/>
                    <a:p>
                      <a:endParaRPr lang="en-US" sz="1800" b="0" cap="none" spc="0">
                        <a:solidFill>
                          <a:schemeClr val="bg1"/>
                        </a:solidFill>
                      </a:endParaRPr>
                    </a:p>
                  </a:txBody>
                  <a:tcPr marL="154364" marR="118741" marT="118741" marB="118741"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endParaRPr lang="en-US" sz="1800" b="0" cap="none" spc="0">
                        <a:solidFill>
                          <a:schemeClr val="bg1"/>
                        </a:solidFill>
                      </a:endParaRPr>
                    </a:p>
                  </a:txBody>
                  <a:tcPr marL="154364" marR="118741" marT="118741" marB="118741"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3920361487"/>
                  </a:ext>
                </a:extLst>
              </a:tr>
              <a:tr h="562043">
                <a:tc>
                  <a:txBody>
                    <a:bodyPr/>
                    <a:lstStyle/>
                    <a:p>
                      <a:r>
                        <a:rPr lang="en-US" sz="1800" cap="none" spc="0" dirty="0">
                          <a:solidFill>
                            <a:schemeClr val="tx1"/>
                          </a:solidFill>
                        </a:rPr>
                        <a:t>T86.40</a:t>
                      </a:r>
                    </a:p>
                  </a:txBody>
                  <a:tcPr marL="154364" marR="118741" marT="118741" marB="118741">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r>
                        <a:rPr lang="en-US" sz="1800" cap="none" spc="0" dirty="0">
                          <a:solidFill>
                            <a:schemeClr val="tx1"/>
                          </a:solidFill>
                        </a:rPr>
                        <a:t>Unspecified complication of liver transplant</a:t>
                      </a:r>
                    </a:p>
                  </a:txBody>
                  <a:tcPr marL="154364" marR="118741" marT="118741" marB="118741">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a16="http://schemas.microsoft.com/office/drawing/2014/main" val="3808917586"/>
                  </a:ext>
                </a:extLst>
              </a:tr>
              <a:tr h="562043">
                <a:tc>
                  <a:txBody>
                    <a:bodyPr/>
                    <a:lstStyle/>
                    <a:p>
                      <a:r>
                        <a:rPr lang="en-US" sz="1800" cap="none" spc="0" dirty="0">
                          <a:solidFill>
                            <a:schemeClr val="tx1"/>
                          </a:solidFill>
                        </a:rPr>
                        <a:t>T86.41</a:t>
                      </a:r>
                    </a:p>
                  </a:txBody>
                  <a:tcPr marL="154364" marR="118741" marT="118741" marB="11874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1800" cap="none" spc="0" dirty="0">
                          <a:solidFill>
                            <a:schemeClr val="tx1"/>
                          </a:solidFill>
                        </a:rPr>
                        <a:t>Liver transplant rejection</a:t>
                      </a:r>
                    </a:p>
                  </a:txBody>
                  <a:tcPr marL="154364" marR="118741" marT="118741" marB="118741">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582192624"/>
                  </a:ext>
                </a:extLst>
              </a:tr>
              <a:tr h="562043">
                <a:tc>
                  <a:txBody>
                    <a:bodyPr/>
                    <a:lstStyle/>
                    <a:p>
                      <a:r>
                        <a:rPr lang="en-US" sz="1800" cap="none" spc="0" dirty="0">
                          <a:solidFill>
                            <a:schemeClr val="tx1"/>
                          </a:solidFill>
                        </a:rPr>
                        <a:t>T86.42</a:t>
                      </a:r>
                    </a:p>
                  </a:txBody>
                  <a:tcPr marL="154364" marR="118741" marT="118741" marB="118741">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r>
                        <a:rPr lang="en-US" sz="1800" cap="none" spc="0" dirty="0">
                          <a:solidFill>
                            <a:schemeClr val="tx1"/>
                          </a:solidFill>
                        </a:rPr>
                        <a:t>Liver transplant failure</a:t>
                      </a:r>
                    </a:p>
                  </a:txBody>
                  <a:tcPr marL="154364" marR="118741" marT="118741" marB="118741">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995260990"/>
                  </a:ext>
                </a:extLst>
              </a:tr>
              <a:tr h="839106">
                <a:tc>
                  <a:txBody>
                    <a:bodyPr/>
                    <a:lstStyle/>
                    <a:p>
                      <a:r>
                        <a:rPr lang="en-US" sz="1800" cap="none" spc="0" dirty="0">
                          <a:solidFill>
                            <a:schemeClr val="tx1"/>
                          </a:solidFill>
                        </a:rPr>
                        <a:t>T86.43</a:t>
                      </a:r>
                    </a:p>
                  </a:txBody>
                  <a:tcPr marL="154364" marR="118741" marT="118741" marB="11874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1800" cap="none" spc="0" dirty="0">
                          <a:solidFill>
                            <a:schemeClr val="tx1"/>
                          </a:solidFill>
                        </a:rPr>
                        <a:t>Liver transplant infection </a:t>
                      </a:r>
                      <a:r>
                        <a:rPr lang="en-US" sz="1800" b="1" cap="none" spc="0" dirty="0">
                          <a:solidFill>
                            <a:schemeClr val="tx1"/>
                          </a:solidFill>
                        </a:rPr>
                        <a:t>*Use additional code to specify infection, such as Cytomegalovirus (CMV) infection B25-</a:t>
                      </a:r>
                    </a:p>
                  </a:txBody>
                  <a:tcPr marL="154364" marR="118741" marT="118741" marB="118741">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819209271"/>
                  </a:ext>
                </a:extLst>
              </a:tr>
              <a:tr h="562043">
                <a:tc>
                  <a:txBody>
                    <a:bodyPr/>
                    <a:lstStyle/>
                    <a:p>
                      <a:r>
                        <a:rPr lang="en-US" sz="1800" cap="none" spc="0" dirty="0">
                          <a:solidFill>
                            <a:schemeClr val="tx1"/>
                          </a:solidFill>
                        </a:rPr>
                        <a:t>T86.49</a:t>
                      </a:r>
                    </a:p>
                  </a:txBody>
                  <a:tcPr marL="154364" marR="118741" marT="118741" marB="118741">
                    <a:lnL w="38100" cap="flat" cmpd="sng" algn="ctr">
                      <a:no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r>
                        <a:rPr lang="en-US" sz="1800" cap="none" spc="0" dirty="0">
                          <a:solidFill>
                            <a:schemeClr val="tx1"/>
                          </a:solidFill>
                        </a:rPr>
                        <a:t>Other complication of liver transplant</a:t>
                      </a:r>
                    </a:p>
                  </a:txBody>
                  <a:tcPr marL="154364" marR="118741" marT="118741" marB="118741">
                    <a:lnL w="6350" cap="flat" cmpd="sng" algn="ctr">
                      <a:solidFill>
                        <a:schemeClr val="tx1">
                          <a:lumMod val="75000"/>
                          <a:lumOff val="25000"/>
                        </a:schemeClr>
                      </a:solidFill>
                      <a:prstDash val="solid"/>
                    </a:lnL>
                    <a:lnR w="38100" cap="flat" cmpd="sng" algn="ctr">
                      <a:noFill/>
                      <a:prstDash val="solid"/>
                    </a:lnR>
                    <a:lnT w="12700" cmpd="sng">
                      <a:noFill/>
                      <a:prstDash val="solid"/>
                    </a:lnT>
                    <a:lnB w="38100" cap="flat" cmpd="sng" algn="ctr">
                      <a:noFill/>
                      <a:prstDash val="solid"/>
                    </a:lnB>
                    <a:solidFill>
                      <a:srgbClr val="F2F2F2">
                        <a:alpha val="30196"/>
                      </a:srgbClr>
                    </a:solidFill>
                  </a:tcPr>
                </a:tc>
                <a:extLst>
                  <a:ext uri="{0D108BD9-81ED-4DB2-BD59-A6C34878D82A}">
                    <a16:rowId xmlns:a16="http://schemas.microsoft.com/office/drawing/2014/main" val="957353376"/>
                  </a:ext>
                </a:extLst>
              </a:tr>
            </a:tbl>
          </a:graphicData>
        </a:graphic>
      </p:graphicFrame>
    </p:spTree>
    <p:extLst>
      <p:ext uri="{BB962C8B-B14F-4D97-AF65-F5344CB8AC3E}">
        <p14:creationId xmlns:p14="http://schemas.microsoft.com/office/powerpoint/2010/main" val="1013729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1DBD80B-1C20-91D3-AFA0-F42926B2CC8D}"/>
              </a:ext>
            </a:extLst>
          </p:cNvPr>
          <p:cNvSpPr>
            <a:spLocks noGrp="1"/>
          </p:cNvSpPr>
          <p:nvPr>
            <p:ph type="body" sz="half" idx="2"/>
          </p:nvPr>
        </p:nvSpPr>
        <p:spPr>
          <a:xfrm>
            <a:off x="1090940" y="2701254"/>
            <a:ext cx="3785860" cy="3167733"/>
          </a:xfrm>
        </p:spPr>
        <p:txBody>
          <a:bodyPr>
            <a:normAutofit/>
          </a:bodyPr>
          <a:lstStyle/>
          <a:p>
            <a:pPr marL="285750" indent="-285750">
              <a:buFont typeface="Arial" panose="020B0604020202020204" pitchFamily="34" charset="0"/>
              <a:buChar char="•"/>
            </a:pPr>
            <a:r>
              <a:rPr lang="en-US" dirty="0"/>
              <a:t>Based on OPTN (Organ Procurement &amp; Transplantation Network) data, as of 7/6/25, there are 91, 540 individuals on the waiting list for a kidney transplant and 8,939 individuals on the waiting list for a liver transplant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B75FFC8B-AD7C-D120-A484-C0FF57E9C7DE}"/>
              </a:ext>
            </a:extLst>
          </p:cNvPr>
          <p:cNvSpPr>
            <a:spLocks noGrp="1"/>
          </p:cNvSpPr>
          <p:nvPr>
            <p:ph type="title"/>
          </p:nvPr>
        </p:nvSpPr>
        <p:spPr>
          <a:xfrm>
            <a:off x="1090940" y="1094448"/>
            <a:ext cx="3785860" cy="1554362"/>
          </a:xfrm>
        </p:spPr>
        <p:txBody>
          <a:bodyPr anchor="t">
            <a:normAutofit/>
          </a:bodyPr>
          <a:lstStyle/>
          <a:p>
            <a:r>
              <a:rPr lang="en-US" sz="3700"/>
              <a:t>Kidney/Liver Transplants: A Few Statistics</a:t>
            </a:r>
          </a:p>
        </p:txBody>
      </p:sp>
      <p:graphicFrame>
        <p:nvGraphicFramePr>
          <p:cNvPr id="7" name="Table 6">
            <a:extLst>
              <a:ext uri="{FF2B5EF4-FFF2-40B4-BE49-F238E27FC236}">
                <a16:creationId xmlns:a16="http://schemas.microsoft.com/office/drawing/2014/main" id="{AB2651CF-169D-6B37-AD90-8F02D4400AB0}"/>
              </a:ext>
            </a:extLst>
          </p:cNvPr>
          <p:cNvGraphicFramePr>
            <a:graphicFrameLocks noGrp="1"/>
          </p:cNvGraphicFramePr>
          <p:nvPr>
            <p:extLst>
              <p:ext uri="{D42A27DB-BD31-4B8C-83A1-F6EECF244321}">
                <p14:modId xmlns:p14="http://schemas.microsoft.com/office/powerpoint/2010/main" val="3104394733"/>
              </p:ext>
            </p:extLst>
          </p:nvPr>
        </p:nvGraphicFramePr>
        <p:xfrm>
          <a:off x="5524500" y="1814268"/>
          <a:ext cx="5486003" cy="3090468"/>
        </p:xfrm>
        <a:graphic>
          <a:graphicData uri="http://schemas.openxmlformats.org/drawingml/2006/table">
            <a:tbl>
              <a:tblPr firstRow="1" bandRow="1">
                <a:solidFill>
                  <a:schemeClr val="bg1">
                    <a:lumMod val="95000"/>
                  </a:schemeClr>
                </a:solidFill>
              </a:tblPr>
              <a:tblGrid>
                <a:gridCol w="3220649">
                  <a:extLst>
                    <a:ext uri="{9D8B030D-6E8A-4147-A177-3AD203B41FA5}">
                      <a16:colId xmlns:a16="http://schemas.microsoft.com/office/drawing/2014/main" val="642001624"/>
                    </a:ext>
                  </a:extLst>
                </a:gridCol>
                <a:gridCol w="2265354">
                  <a:extLst>
                    <a:ext uri="{9D8B030D-6E8A-4147-A177-3AD203B41FA5}">
                      <a16:colId xmlns:a16="http://schemas.microsoft.com/office/drawing/2014/main" val="1641621014"/>
                    </a:ext>
                  </a:extLst>
                </a:gridCol>
              </a:tblGrid>
              <a:tr h="980814">
                <a:tc gridSpan="2">
                  <a:txBody>
                    <a:bodyPr/>
                    <a:lstStyle/>
                    <a:p>
                      <a:pPr>
                        <a:buNone/>
                      </a:pPr>
                      <a:r>
                        <a:rPr lang="en-US" sz="2400" b="0" cap="none" spc="0">
                          <a:solidFill>
                            <a:schemeClr val="bg1"/>
                          </a:solidFill>
                        </a:rPr>
                        <a:t>Transplants performed January - May 2025</a:t>
                      </a:r>
                    </a:p>
                  </a:txBody>
                  <a:tcPr marL="135596" marR="135596" marT="135596" marB="67798" anchor="ctr">
                    <a:lnL w="12700" cmpd="sng">
                      <a:noFill/>
                    </a:lnL>
                    <a:lnR w="12700" cmpd="sng">
                      <a:noFill/>
                    </a:lnR>
                    <a:lnT w="19050" cap="flat" cmpd="sng" algn="ctr">
                      <a:noFill/>
                      <a:prstDash val="solid"/>
                    </a:lnT>
                    <a:lnB w="38100" cmpd="sng">
                      <a:noFill/>
                    </a:lnB>
                    <a:solidFill>
                      <a:schemeClr val="accent2"/>
                    </a:solidFill>
                  </a:tcPr>
                </a:tc>
                <a:tc hMerge="1">
                  <a:txBody>
                    <a:bodyPr/>
                    <a:lstStyle/>
                    <a:p>
                      <a:endParaRPr lang="en-US"/>
                    </a:p>
                  </a:txBody>
                  <a:tcPr/>
                </a:tc>
                <a:extLst>
                  <a:ext uri="{0D108BD9-81ED-4DB2-BD59-A6C34878D82A}">
                    <a16:rowId xmlns:a16="http://schemas.microsoft.com/office/drawing/2014/main" val="43885476"/>
                  </a:ext>
                </a:extLst>
              </a:tr>
              <a:tr h="528826">
                <a:tc>
                  <a:txBody>
                    <a:bodyPr/>
                    <a:lstStyle/>
                    <a:p>
                      <a:pPr algn="l" fontAlgn="b">
                        <a:buNone/>
                      </a:pPr>
                      <a:r>
                        <a:rPr lang="en-US" sz="1800" b="0" cap="none" spc="0">
                          <a:solidFill>
                            <a:schemeClr val="tx1"/>
                          </a:solidFill>
                          <a:effectLst/>
                        </a:rPr>
                        <a:t>Total</a:t>
                      </a:r>
                    </a:p>
                  </a:txBody>
                  <a:tcPr marL="90398" marR="90398" marT="135596" marB="45199" anchor="b">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r" fontAlgn="t">
                        <a:buNone/>
                      </a:pPr>
                      <a:r>
                        <a:rPr lang="en-US" sz="1800" cap="none" spc="0">
                          <a:solidFill>
                            <a:schemeClr val="tx1"/>
                          </a:solidFill>
                          <a:effectLst/>
                        </a:rPr>
                        <a:t>20,481</a:t>
                      </a:r>
                    </a:p>
                  </a:txBody>
                  <a:tcPr marL="112997" marR="112997" marT="135596" marB="67798">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285934684"/>
                  </a:ext>
                </a:extLst>
              </a:tr>
              <a:tr h="528826">
                <a:tc>
                  <a:txBody>
                    <a:bodyPr/>
                    <a:lstStyle/>
                    <a:p>
                      <a:pPr algn="l" fontAlgn="b">
                        <a:buNone/>
                      </a:pPr>
                      <a:r>
                        <a:rPr lang="en-US" sz="1800" b="0" cap="none" spc="0">
                          <a:solidFill>
                            <a:schemeClr val="tx1"/>
                          </a:solidFill>
                          <a:effectLst/>
                        </a:rPr>
                        <a:t>Deceased Donor</a:t>
                      </a:r>
                    </a:p>
                  </a:txBody>
                  <a:tcPr marL="90398" marR="90398" marT="135596" marB="45199"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r" fontAlgn="t">
                        <a:buNone/>
                      </a:pPr>
                      <a:r>
                        <a:rPr lang="en-US" sz="1800" cap="none" spc="0">
                          <a:solidFill>
                            <a:schemeClr val="tx1"/>
                          </a:solidFill>
                          <a:effectLst/>
                        </a:rPr>
                        <a:t>17,663</a:t>
                      </a:r>
                    </a:p>
                  </a:txBody>
                  <a:tcPr marL="112997" marR="112997" marT="135596" marB="67798">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846513893"/>
                  </a:ext>
                </a:extLst>
              </a:tr>
              <a:tr h="528826">
                <a:tc>
                  <a:txBody>
                    <a:bodyPr/>
                    <a:lstStyle/>
                    <a:p>
                      <a:pPr algn="l" fontAlgn="b">
                        <a:buNone/>
                      </a:pPr>
                      <a:r>
                        <a:rPr lang="en-US" sz="1800" b="0" cap="none" spc="0">
                          <a:solidFill>
                            <a:schemeClr val="tx1"/>
                          </a:solidFill>
                          <a:effectLst/>
                        </a:rPr>
                        <a:t>Living Donor</a:t>
                      </a:r>
                    </a:p>
                  </a:txBody>
                  <a:tcPr marL="90398" marR="90398" marT="135596" marB="45199" anchor="b">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r" fontAlgn="t">
                        <a:buNone/>
                      </a:pPr>
                      <a:r>
                        <a:rPr lang="en-US" sz="1800" cap="none" spc="0">
                          <a:solidFill>
                            <a:schemeClr val="tx1"/>
                          </a:solidFill>
                          <a:effectLst/>
                        </a:rPr>
                        <a:t>2,818</a:t>
                      </a:r>
                    </a:p>
                  </a:txBody>
                  <a:tcPr marL="112997" marR="112997" marT="135596" marB="67798">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329730156"/>
                  </a:ext>
                </a:extLst>
              </a:tr>
              <a:tr h="523176">
                <a:tc gridSpan="2">
                  <a:txBody>
                    <a:bodyPr/>
                    <a:lstStyle/>
                    <a:p>
                      <a:pPr algn="l" fontAlgn="t">
                        <a:lnSpc>
                          <a:spcPts val="1350"/>
                        </a:lnSpc>
                        <a:buNone/>
                      </a:pPr>
                      <a:r>
                        <a:rPr lang="en-US" sz="1800" i="1" cap="none" spc="0">
                          <a:solidFill>
                            <a:schemeClr val="tx1"/>
                          </a:solidFill>
                          <a:effectLst/>
                          <a:latin typeface="Ubuntu" panose="020F0502020204030204" pitchFamily="34" charset="0"/>
                        </a:rPr>
                        <a:t>Based on OPTN data as of 06/30/2025</a:t>
                      </a:r>
                      <a:endParaRPr lang="en-US" sz="1800" cap="none" spc="0">
                        <a:solidFill>
                          <a:schemeClr val="tx1"/>
                        </a:solidFill>
                        <a:effectLst/>
                      </a:endParaRPr>
                    </a:p>
                  </a:txBody>
                  <a:tcPr marL="112997" marR="112997" marT="135596" marB="67798">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272098638"/>
                  </a:ext>
                </a:extLst>
              </a:tr>
            </a:tbl>
          </a:graphicData>
        </a:graphic>
      </p:graphicFrame>
    </p:spTree>
    <p:extLst>
      <p:ext uri="{BB962C8B-B14F-4D97-AF65-F5344CB8AC3E}">
        <p14:creationId xmlns:p14="http://schemas.microsoft.com/office/powerpoint/2010/main" val="1665372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88FD-DA4A-0007-138A-11A09BF5D1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E21425-9E98-405B-A684-64C90E0EFFE3}"/>
              </a:ext>
            </a:extLst>
          </p:cNvPr>
          <p:cNvSpPr>
            <a:spLocks noGrp="1"/>
          </p:cNvSpPr>
          <p:nvPr>
            <p:ph type="title"/>
          </p:nvPr>
        </p:nvSpPr>
        <p:spPr>
          <a:xfrm>
            <a:off x="1088136" y="548640"/>
            <a:ext cx="10789920" cy="914400"/>
          </a:xfrm>
        </p:spPr>
        <p:txBody>
          <a:bodyPr anchor="t">
            <a:normAutofit/>
          </a:bodyPr>
          <a:lstStyle/>
          <a:p>
            <a:r>
              <a:rPr lang="en-US" sz="3100" b="0" dirty="0"/>
              <a:t>ICD-10-CM Coding for Common Post Liver Transplant Complications</a:t>
            </a:r>
            <a:endParaRPr lang="en-US" sz="3100" dirty="0"/>
          </a:p>
        </p:txBody>
      </p:sp>
      <p:graphicFrame>
        <p:nvGraphicFramePr>
          <p:cNvPr id="5" name="Content Placeholder 1">
            <a:extLst>
              <a:ext uri="{FF2B5EF4-FFF2-40B4-BE49-F238E27FC236}">
                <a16:creationId xmlns:a16="http://schemas.microsoft.com/office/drawing/2014/main" id="{84DA7A02-502F-A60C-46FA-66461BF09E4A}"/>
              </a:ext>
            </a:extLst>
          </p:cNvPr>
          <p:cNvGraphicFramePr>
            <a:graphicFrameLocks noGrp="1"/>
          </p:cNvGraphicFramePr>
          <p:nvPr>
            <p:ph idx="1"/>
            <p:extLst>
              <p:ext uri="{D42A27DB-BD31-4B8C-83A1-F6EECF244321}">
                <p14:modId xmlns:p14="http://schemas.microsoft.com/office/powerpoint/2010/main" val="2106198480"/>
              </p:ext>
            </p:extLst>
          </p:nvPr>
        </p:nvGraphicFramePr>
        <p:xfrm>
          <a:off x="1088136" y="1463040"/>
          <a:ext cx="10789920" cy="4846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8946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A7DA65-F8BB-482F-10E3-FD434D39324D}"/>
              </a:ext>
            </a:extLst>
          </p:cNvPr>
          <p:cNvSpPr>
            <a:spLocks noGrp="1"/>
          </p:cNvSpPr>
          <p:nvPr>
            <p:ph type="title"/>
          </p:nvPr>
        </p:nvSpPr>
        <p:spPr>
          <a:xfrm>
            <a:off x="1088136" y="548640"/>
            <a:ext cx="3494314" cy="5719639"/>
          </a:xfrm>
        </p:spPr>
        <p:txBody>
          <a:bodyPr anchor="t">
            <a:normAutofit/>
          </a:bodyPr>
          <a:lstStyle/>
          <a:p>
            <a:r>
              <a:rPr lang="en-US" dirty="0"/>
              <a:t>Modifiers for Transplants</a:t>
            </a:r>
          </a:p>
        </p:txBody>
      </p:sp>
      <p:graphicFrame>
        <p:nvGraphicFramePr>
          <p:cNvPr id="6" name="Content Placeholder 5">
            <a:extLst>
              <a:ext uri="{FF2B5EF4-FFF2-40B4-BE49-F238E27FC236}">
                <a16:creationId xmlns:a16="http://schemas.microsoft.com/office/drawing/2014/main" id="{5F2F29E2-0BF7-E27D-E60E-1CBB8F9FA9D9}"/>
              </a:ext>
            </a:extLst>
          </p:cNvPr>
          <p:cNvGraphicFramePr>
            <a:graphicFrameLocks noGrp="1"/>
          </p:cNvGraphicFramePr>
          <p:nvPr>
            <p:ph sz="quarter" idx="13"/>
            <p:extLst>
              <p:ext uri="{D42A27DB-BD31-4B8C-83A1-F6EECF244321}">
                <p14:modId xmlns:p14="http://schemas.microsoft.com/office/powerpoint/2010/main" val="1618016595"/>
              </p:ext>
            </p:extLst>
          </p:nvPr>
        </p:nvGraphicFramePr>
        <p:xfrm>
          <a:off x="5325322" y="1188720"/>
          <a:ext cx="6347037" cy="4526280"/>
        </p:xfrm>
        <a:graphic>
          <a:graphicData uri="http://schemas.openxmlformats.org/drawingml/2006/table">
            <a:tbl>
              <a:tblPr firstRow="1" bandRow="1">
                <a:tableStyleId>{7E9639D4-E3E2-4D34-9284-5A2195B3D0D7}</a:tableStyleId>
              </a:tblPr>
              <a:tblGrid>
                <a:gridCol w="2067560">
                  <a:extLst>
                    <a:ext uri="{9D8B030D-6E8A-4147-A177-3AD203B41FA5}">
                      <a16:colId xmlns:a16="http://schemas.microsoft.com/office/drawing/2014/main" val="1937319634"/>
                    </a:ext>
                  </a:extLst>
                </a:gridCol>
                <a:gridCol w="4279477">
                  <a:extLst>
                    <a:ext uri="{9D8B030D-6E8A-4147-A177-3AD203B41FA5}">
                      <a16:colId xmlns:a16="http://schemas.microsoft.com/office/drawing/2014/main" val="721550947"/>
                    </a:ext>
                  </a:extLst>
                </a:gridCol>
              </a:tblGrid>
              <a:tr h="838200">
                <a:tc>
                  <a:txBody>
                    <a:bodyPr/>
                    <a:lstStyle/>
                    <a:p>
                      <a:endParaRPr lang="en-US" sz="3300"/>
                    </a:p>
                  </a:txBody>
                  <a:tcPr marL="167640" marR="167640" marT="83820" marB="83820"/>
                </a:tc>
                <a:tc>
                  <a:txBody>
                    <a:bodyPr/>
                    <a:lstStyle/>
                    <a:p>
                      <a:endParaRPr lang="en-US" sz="3300"/>
                    </a:p>
                  </a:txBody>
                  <a:tcPr marL="167640" marR="167640" marT="83820" marB="83820"/>
                </a:tc>
                <a:extLst>
                  <a:ext uri="{0D108BD9-81ED-4DB2-BD59-A6C34878D82A}">
                    <a16:rowId xmlns:a16="http://schemas.microsoft.com/office/drawing/2014/main" val="1571693587"/>
                  </a:ext>
                </a:extLst>
              </a:tr>
              <a:tr h="737616">
                <a:tc>
                  <a:txBody>
                    <a:bodyPr/>
                    <a:lstStyle/>
                    <a:p>
                      <a:r>
                        <a:rPr lang="en-US" sz="3300"/>
                        <a:t>Modifier</a:t>
                      </a:r>
                    </a:p>
                  </a:txBody>
                  <a:tcPr marL="167640" marR="167640" marT="83820" marB="83820"/>
                </a:tc>
                <a:tc>
                  <a:txBody>
                    <a:bodyPr/>
                    <a:lstStyle/>
                    <a:p>
                      <a:r>
                        <a:rPr lang="en-US" sz="3300"/>
                        <a:t>Description</a:t>
                      </a:r>
                    </a:p>
                  </a:txBody>
                  <a:tcPr marL="167640" marR="167640" marT="83820" marB="83820"/>
                </a:tc>
                <a:extLst>
                  <a:ext uri="{0D108BD9-81ED-4DB2-BD59-A6C34878D82A}">
                    <a16:rowId xmlns:a16="http://schemas.microsoft.com/office/drawing/2014/main" val="696841413"/>
                  </a:ext>
                </a:extLst>
              </a:tr>
              <a:tr h="737616">
                <a:tc>
                  <a:txBody>
                    <a:bodyPr/>
                    <a:lstStyle/>
                    <a:p>
                      <a:r>
                        <a:rPr lang="en-US" sz="3300"/>
                        <a:t>50</a:t>
                      </a:r>
                    </a:p>
                  </a:txBody>
                  <a:tcPr marL="167640" marR="167640" marT="83820" marB="83820"/>
                </a:tc>
                <a:tc>
                  <a:txBody>
                    <a:bodyPr/>
                    <a:lstStyle/>
                    <a:p>
                      <a:r>
                        <a:rPr lang="en-US" sz="3300" dirty="0"/>
                        <a:t>Bilateral procedure</a:t>
                      </a:r>
                    </a:p>
                  </a:txBody>
                  <a:tcPr marL="167640" marR="167640" marT="83820" marB="83820"/>
                </a:tc>
                <a:extLst>
                  <a:ext uri="{0D108BD9-81ED-4DB2-BD59-A6C34878D82A}">
                    <a16:rowId xmlns:a16="http://schemas.microsoft.com/office/drawing/2014/main" val="1636898290"/>
                  </a:ext>
                </a:extLst>
              </a:tr>
              <a:tr h="737616">
                <a:tc>
                  <a:txBody>
                    <a:bodyPr/>
                    <a:lstStyle/>
                    <a:p>
                      <a:r>
                        <a:rPr lang="en-US" sz="3300"/>
                        <a:t>51</a:t>
                      </a:r>
                    </a:p>
                  </a:txBody>
                  <a:tcPr marL="167640" marR="167640" marT="83820" marB="83820"/>
                </a:tc>
                <a:tc>
                  <a:txBody>
                    <a:bodyPr/>
                    <a:lstStyle/>
                    <a:p>
                      <a:r>
                        <a:rPr lang="en-US" sz="3300" dirty="0"/>
                        <a:t>Multiple procedures</a:t>
                      </a:r>
                    </a:p>
                  </a:txBody>
                  <a:tcPr marL="167640" marR="167640" marT="83820" marB="83820"/>
                </a:tc>
                <a:extLst>
                  <a:ext uri="{0D108BD9-81ED-4DB2-BD59-A6C34878D82A}">
                    <a16:rowId xmlns:a16="http://schemas.microsoft.com/office/drawing/2014/main" val="3860279115"/>
                  </a:ext>
                </a:extLst>
              </a:tr>
              <a:tr h="737616">
                <a:tc>
                  <a:txBody>
                    <a:bodyPr/>
                    <a:lstStyle/>
                    <a:p>
                      <a:r>
                        <a:rPr lang="en-US" sz="3300"/>
                        <a:t>62</a:t>
                      </a:r>
                    </a:p>
                  </a:txBody>
                  <a:tcPr marL="167640" marR="167640" marT="83820" marB="83820"/>
                </a:tc>
                <a:tc>
                  <a:txBody>
                    <a:bodyPr/>
                    <a:lstStyle/>
                    <a:p>
                      <a:r>
                        <a:rPr lang="en-US" sz="3300" dirty="0"/>
                        <a:t>Co-surgeons</a:t>
                      </a:r>
                    </a:p>
                  </a:txBody>
                  <a:tcPr marL="167640" marR="167640" marT="83820" marB="83820"/>
                </a:tc>
                <a:extLst>
                  <a:ext uri="{0D108BD9-81ED-4DB2-BD59-A6C34878D82A}">
                    <a16:rowId xmlns:a16="http://schemas.microsoft.com/office/drawing/2014/main" val="3157479263"/>
                  </a:ext>
                </a:extLst>
              </a:tr>
              <a:tr h="737616">
                <a:tc>
                  <a:txBody>
                    <a:bodyPr/>
                    <a:lstStyle/>
                    <a:p>
                      <a:r>
                        <a:rPr lang="en-US" sz="3300"/>
                        <a:t>66</a:t>
                      </a:r>
                    </a:p>
                  </a:txBody>
                  <a:tcPr marL="167640" marR="167640" marT="83820" marB="83820"/>
                </a:tc>
                <a:tc>
                  <a:txBody>
                    <a:bodyPr/>
                    <a:lstStyle/>
                    <a:p>
                      <a:r>
                        <a:rPr lang="en-US" sz="3300" dirty="0"/>
                        <a:t>Surgical team</a:t>
                      </a:r>
                    </a:p>
                  </a:txBody>
                  <a:tcPr marL="167640" marR="167640" marT="83820" marB="83820"/>
                </a:tc>
                <a:extLst>
                  <a:ext uri="{0D108BD9-81ED-4DB2-BD59-A6C34878D82A}">
                    <a16:rowId xmlns:a16="http://schemas.microsoft.com/office/drawing/2014/main" val="3764114935"/>
                  </a:ext>
                </a:extLst>
              </a:tr>
            </a:tbl>
          </a:graphicData>
        </a:graphic>
      </p:graphicFrame>
    </p:spTree>
    <p:extLst>
      <p:ext uri="{BB962C8B-B14F-4D97-AF65-F5344CB8AC3E}">
        <p14:creationId xmlns:p14="http://schemas.microsoft.com/office/powerpoint/2010/main" val="3397150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B558E-9462-B24A-3678-6161BBC9A7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DF161C6-AE37-0DB9-08B0-68FCCEC16D99}"/>
              </a:ext>
            </a:extLst>
          </p:cNvPr>
          <p:cNvSpPr>
            <a:spLocks noGrp="1"/>
          </p:cNvSpPr>
          <p:nvPr>
            <p:ph type="title"/>
          </p:nvPr>
        </p:nvSpPr>
        <p:spPr>
          <a:xfrm>
            <a:off x="1088136" y="548640"/>
            <a:ext cx="10789920" cy="914400"/>
          </a:xfrm>
        </p:spPr>
        <p:txBody>
          <a:bodyPr anchor="t">
            <a:normAutofit/>
          </a:bodyPr>
          <a:lstStyle/>
          <a:p>
            <a:r>
              <a:rPr lang="en-US" dirty="0"/>
              <a:t>Modifiers for Transplants</a:t>
            </a:r>
          </a:p>
        </p:txBody>
      </p:sp>
      <p:graphicFrame>
        <p:nvGraphicFramePr>
          <p:cNvPr id="6" name="Content Placeholder 5">
            <a:extLst>
              <a:ext uri="{FF2B5EF4-FFF2-40B4-BE49-F238E27FC236}">
                <a16:creationId xmlns:a16="http://schemas.microsoft.com/office/drawing/2014/main" id="{15CE8197-C56B-BC0D-39BD-8BF2EDBFA026}"/>
              </a:ext>
            </a:extLst>
          </p:cNvPr>
          <p:cNvGraphicFramePr>
            <a:graphicFrameLocks noGrp="1"/>
          </p:cNvGraphicFramePr>
          <p:nvPr>
            <p:ph idx="1"/>
            <p:extLst>
              <p:ext uri="{D42A27DB-BD31-4B8C-83A1-F6EECF244321}">
                <p14:modId xmlns:p14="http://schemas.microsoft.com/office/powerpoint/2010/main" val="3668348577"/>
              </p:ext>
            </p:extLst>
          </p:nvPr>
        </p:nvGraphicFramePr>
        <p:xfrm>
          <a:off x="2121961" y="1463040"/>
          <a:ext cx="8722271" cy="4852762"/>
        </p:xfrm>
        <a:graphic>
          <a:graphicData uri="http://schemas.openxmlformats.org/drawingml/2006/table">
            <a:tbl>
              <a:tblPr firstRow="1" bandRow="1">
                <a:tableStyleId>{7E9639D4-E3E2-4D34-9284-5A2195B3D0D7}</a:tableStyleId>
              </a:tblPr>
              <a:tblGrid>
                <a:gridCol w="2669348">
                  <a:extLst>
                    <a:ext uri="{9D8B030D-6E8A-4147-A177-3AD203B41FA5}">
                      <a16:colId xmlns:a16="http://schemas.microsoft.com/office/drawing/2014/main" val="1937319634"/>
                    </a:ext>
                  </a:extLst>
                </a:gridCol>
                <a:gridCol w="6052923">
                  <a:extLst>
                    <a:ext uri="{9D8B030D-6E8A-4147-A177-3AD203B41FA5}">
                      <a16:colId xmlns:a16="http://schemas.microsoft.com/office/drawing/2014/main" val="721550947"/>
                    </a:ext>
                  </a:extLst>
                </a:gridCol>
              </a:tblGrid>
              <a:tr h="572482">
                <a:tc>
                  <a:txBody>
                    <a:bodyPr/>
                    <a:lstStyle/>
                    <a:p>
                      <a:endParaRPr lang="en-US" sz="2300"/>
                    </a:p>
                  </a:txBody>
                  <a:tcPr marL="114496" marR="114496" marT="57248" marB="57248"/>
                </a:tc>
                <a:tc>
                  <a:txBody>
                    <a:bodyPr/>
                    <a:lstStyle/>
                    <a:p>
                      <a:endParaRPr lang="en-US" sz="2300"/>
                    </a:p>
                  </a:txBody>
                  <a:tcPr marL="114496" marR="114496" marT="57248" marB="57248"/>
                </a:tc>
                <a:extLst>
                  <a:ext uri="{0D108BD9-81ED-4DB2-BD59-A6C34878D82A}">
                    <a16:rowId xmlns:a16="http://schemas.microsoft.com/office/drawing/2014/main" val="1571693587"/>
                  </a:ext>
                </a:extLst>
              </a:tr>
              <a:tr h="482967">
                <a:tc>
                  <a:txBody>
                    <a:bodyPr/>
                    <a:lstStyle/>
                    <a:p>
                      <a:r>
                        <a:rPr lang="en-US" sz="2300"/>
                        <a:t>Modifier</a:t>
                      </a:r>
                    </a:p>
                  </a:txBody>
                  <a:tcPr marL="114496" marR="114496" marT="57248" marB="57248"/>
                </a:tc>
                <a:tc>
                  <a:txBody>
                    <a:bodyPr/>
                    <a:lstStyle/>
                    <a:p>
                      <a:r>
                        <a:rPr lang="en-US" sz="2300"/>
                        <a:t>Description</a:t>
                      </a:r>
                    </a:p>
                  </a:txBody>
                  <a:tcPr marL="114496" marR="114496" marT="57248" marB="57248"/>
                </a:tc>
                <a:extLst>
                  <a:ext uri="{0D108BD9-81ED-4DB2-BD59-A6C34878D82A}">
                    <a16:rowId xmlns:a16="http://schemas.microsoft.com/office/drawing/2014/main" val="696841413"/>
                  </a:ext>
                </a:extLst>
              </a:tr>
              <a:tr h="514193">
                <a:tc>
                  <a:txBody>
                    <a:bodyPr/>
                    <a:lstStyle/>
                    <a:p>
                      <a:r>
                        <a:rPr lang="en-US" sz="2300"/>
                        <a:t>22</a:t>
                      </a:r>
                    </a:p>
                  </a:txBody>
                  <a:tcPr marL="114496" marR="114496" marT="57248" marB="57248"/>
                </a:tc>
                <a:tc>
                  <a:txBody>
                    <a:bodyPr/>
                    <a:lstStyle/>
                    <a:p>
                      <a:r>
                        <a:rPr lang="en-US" sz="2500" dirty="0"/>
                        <a:t>Increased procedural services</a:t>
                      </a:r>
                      <a:endParaRPr lang="en-US" sz="2300" dirty="0"/>
                    </a:p>
                  </a:txBody>
                  <a:tcPr marL="114496" marR="114496" marT="57248" marB="57248"/>
                </a:tc>
                <a:extLst>
                  <a:ext uri="{0D108BD9-81ED-4DB2-BD59-A6C34878D82A}">
                    <a16:rowId xmlns:a16="http://schemas.microsoft.com/office/drawing/2014/main" val="1636898290"/>
                  </a:ext>
                </a:extLst>
              </a:tr>
              <a:tr h="2013055">
                <a:tc>
                  <a:txBody>
                    <a:bodyPr/>
                    <a:lstStyle/>
                    <a:p>
                      <a:r>
                        <a:rPr lang="en-US" sz="2300"/>
                        <a:t>78</a:t>
                      </a:r>
                    </a:p>
                  </a:txBody>
                  <a:tcPr marL="114496" marR="114496" marT="57248" marB="57248"/>
                </a:tc>
                <a:tc>
                  <a:txBody>
                    <a:bodyPr/>
                    <a:lstStyle/>
                    <a:p>
                      <a:r>
                        <a:rPr lang="en-US" sz="2500"/>
                        <a:t>Unplanned return to the operating/procedure room by the same physician following initial procedure for a related procedure during the postoperative period</a:t>
                      </a:r>
                      <a:endParaRPr lang="en-US" sz="2300"/>
                    </a:p>
                  </a:txBody>
                  <a:tcPr marL="114496" marR="114496" marT="57248" marB="57248"/>
                </a:tc>
                <a:extLst>
                  <a:ext uri="{0D108BD9-81ED-4DB2-BD59-A6C34878D82A}">
                    <a16:rowId xmlns:a16="http://schemas.microsoft.com/office/drawing/2014/main" val="3860279115"/>
                  </a:ext>
                </a:extLst>
              </a:tr>
              <a:tr h="1263624">
                <a:tc>
                  <a:txBody>
                    <a:bodyPr/>
                    <a:lstStyle/>
                    <a:p>
                      <a:r>
                        <a:rPr lang="en-US" sz="2300"/>
                        <a:t>79</a:t>
                      </a:r>
                    </a:p>
                  </a:txBody>
                  <a:tcPr marL="114496" marR="114496" marT="57248" marB="57248"/>
                </a:tc>
                <a:tc>
                  <a:txBody>
                    <a:bodyPr/>
                    <a:lstStyle/>
                    <a:p>
                      <a:r>
                        <a:rPr lang="en-US" sz="2500" dirty="0"/>
                        <a:t>Unrelated procedure or service by the same physician during the postoperative period</a:t>
                      </a:r>
                      <a:endParaRPr lang="en-US" sz="2300" dirty="0"/>
                    </a:p>
                  </a:txBody>
                  <a:tcPr marL="114496" marR="114496" marT="57248" marB="57248"/>
                </a:tc>
                <a:extLst>
                  <a:ext uri="{0D108BD9-81ED-4DB2-BD59-A6C34878D82A}">
                    <a16:rowId xmlns:a16="http://schemas.microsoft.com/office/drawing/2014/main" val="3157479263"/>
                  </a:ext>
                </a:extLst>
              </a:tr>
            </a:tbl>
          </a:graphicData>
        </a:graphic>
      </p:graphicFrame>
    </p:spTree>
    <p:extLst>
      <p:ext uri="{BB962C8B-B14F-4D97-AF65-F5344CB8AC3E}">
        <p14:creationId xmlns:p14="http://schemas.microsoft.com/office/powerpoint/2010/main" val="288739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0423B-061C-08D6-C2C9-633F09ABCA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8C871F-16FB-DC26-3E4A-73F7F8094F40}"/>
              </a:ext>
            </a:extLst>
          </p:cNvPr>
          <p:cNvSpPr>
            <a:spLocks noGrp="1"/>
          </p:cNvSpPr>
          <p:nvPr>
            <p:ph type="title"/>
          </p:nvPr>
        </p:nvSpPr>
        <p:spPr>
          <a:xfrm>
            <a:off x="1088136" y="548640"/>
            <a:ext cx="10789920" cy="914400"/>
          </a:xfrm>
        </p:spPr>
        <p:txBody>
          <a:bodyPr anchor="t">
            <a:normAutofit/>
          </a:bodyPr>
          <a:lstStyle/>
          <a:p>
            <a:r>
              <a:rPr lang="en-US" dirty="0"/>
              <a:t>Modifiers for Transplants</a:t>
            </a:r>
          </a:p>
        </p:txBody>
      </p:sp>
      <p:graphicFrame>
        <p:nvGraphicFramePr>
          <p:cNvPr id="6" name="Content Placeholder 5">
            <a:extLst>
              <a:ext uri="{FF2B5EF4-FFF2-40B4-BE49-F238E27FC236}">
                <a16:creationId xmlns:a16="http://schemas.microsoft.com/office/drawing/2014/main" id="{4C55A924-BF03-C1B3-190A-1C2CE31960D8}"/>
              </a:ext>
            </a:extLst>
          </p:cNvPr>
          <p:cNvGraphicFramePr>
            <a:graphicFrameLocks noGrp="1"/>
          </p:cNvGraphicFramePr>
          <p:nvPr>
            <p:ph idx="1"/>
            <p:extLst>
              <p:ext uri="{D42A27DB-BD31-4B8C-83A1-F6EECF244321}">
                <p14:modId xmlns:p14="http://schemas.microsoft.com/office/powerpoint/2010/main" val="221947714"/>
              </p:ext>
            </p:extLst>
          </p:nvPr>
        </p:nvGraphicFramePr>
        <p:xfrm>
          <a:off x="2121961" y="1463040"/>
          <a:ext cx="8722271" cy="4846321"/>
        </p:xfrm>
        <a:graphic>
          <a:graphicData uri="http://schemas.openxmlformats.org/drawingml/2006/table">
            <a:tbl>
              <a:tblPr firstRow="1" bandRow="1">
                <a:tableStyleId>{7E9639D4-E3E2-4D34-9284-5A2195B3D0D7}</a:tableStyleId>
              </a:tblPr>
              <a:tblGrid>
                <a:gridCol w="2669348">
                  <a:extLst>
                    <a:ext uri="{9D8B030D-6E8A-4147-A177-3AD203B41FA5}">
                      <a16:colId xmlns:a16="http://schemas.microsoft.com/office/drawing/2014/main" val="1937319634"/>
                    </a:ext>
                  </a:extLst>
                </a:gridCol>
                <a:gridCol w="6052923">
                  <a:extLst>
                    <a:ext uri="{9D8B030D-6E8A-4147-A177-3AD203B41FA5}">
                      <a16:colId xmlns:a16="http://schemas.microsoft.com/office/drawing/2014/main" val="721550947"/>
                    </a:ext>
                  </a:extLst>
                </a:gridCol>
              </a:tblGrid>
              <a:tr h="572482">
                <a:tc>
                  <a:txBody>
                    <a:bodyPr/>
                    <a:lstStyle/>
                    <a:p>
                      <a:endParaRPr lang="en-US" sz="2300"/>
                    </a:p>
                  </a:txBody>
                  <a:tcPr marL="114496" marR="114496" marT="57248" marB="57248"/>
                </a:tc>
                <a:tc>
                  <a:txBody>
                    <a:bodyPr/>
                    <a:lstStyle/>
                    <a:p>
                      <a:endParaRPr lang="en-US" sz="2300"/>
                    </a:p>
                  </a:txBody>
                  <a:tcPr marL="114496" marR="114496" marT="57248" marB="57248"/>
                </a:tc>
                <a:extLst>
                  <a:ext uri="{0D108BD9-81ED-4DB2-BD59-A6C34878D82A}">
                    <a16:rowId xmlns:a16="http://schemas.microsoft.com/office/drawing/2014/main" val="1571693587"/>
                  </a:ext>
                </a:extLst>
              </a:tr>
              <a:tr h="482967">
                <a:tc>
                  <a:txBody>
                    <a:bodyPr/>
                    <a:lstStyle/>
                    <a:p>
                      <a:r>
                        <a:rPr lang="en-US" sz="2300"/>
                        <a:t>Modifier</a:t>
                      </a:r>
                    </a:p>
                  </a:txBody>
                  <a:tcPr marL="114496" marR="114496" marT="57248" marB="57248"/>
                </a:tc>
                <a:tc>
                  <a:txBody>
                    <a:bodyPr/>
                    <a:lstStyle/>
                    <a:p>
                      <a:r>
                        <a:rPr lang="en-US" sz="2300"/>
                        <a:t>Description</a:t>
                      </a:r>
                    </a:p>
                  </a:txBody>
                  <a:tcPr marL="114496" marR="114496" marT="57248" marB="57248"/>
                </a:tc>
                <a:extLst>
                  <a:ext uri="{0D108BD9-81ED-4DB2-BD59-A6C34878D82A}">
                    <a16:rowId xmlns:a16="http://schemas.microsoft.com/office/drawing/2014/main" val="696841413"/>
                  </a:ext>
                </a:extLst>
              </a:tr>
              <a:tr h="514193">
                <a:tc>
                  <a:txBody>
                    <a:bodyPr/>
                    <a:lstStyle/>
                    <a:p>
                      <a:r>
                        <a:rPr lang="en-US" sz="2300" dirty="0"/>
                        <a:t>80, 81, 82, AS</a:t>
                      </a:r>
                    </a:p>
                  </a:txBody>
                  <a:tcPr marL="114496" marR="114496" marT="57248" marB="57248"/>
                </a:tc>
                <a:tc>
                  <a:txBody>
                    <a:bodyPr/>
                    <a:lstStyle/>
                    <a:p>
                      <a:r>
                        <a:rPr lang="en-US" sz="2500" dirty="0"/>
                        <a:t>Assistant Surgeon Modifiers</a:t>
                      </a:r>
                      <a:endParaRPr lang="en-US" sz="2300" dirty="0"/>
                    </a:p>
                  </a:txBody>
                  <a:tcPr marL="114496" marR="114496" marT="57248" marB="57248"/>
                </a:tc>
                <a:extLst>
                  <a:ext uri="{0D108BD9-81ED-4DB2-BD59-A6C34878D82A}">
                    <a16:rowId xmlns:a16="http://schemas.microsoft.com/office/drawing/2014/main" val="1636898290"/>
                  </a:ext>
                </a:extLst>
              </a:tr>
              <a:tr h="2013055">
                <a:tc>
                  <a:txBody>
                    <a:bodyPr/>
                    <a:lstStyle/>
                    <a:p>
                      <a:r>
                        <a:rPr lang="en-US" sz="2300" dirty="0"/>
                        <a:t>LT</a:t>
                      </a:r>
                    </a:p>
                  </a:txBody>
                  <a:tcPr marL="114496" marR="114496" marT="57248" marB="57248"/>
                </a:tc>
                <a:tc>
                  <a:txBody>
                    <a:bodyPr/>
                    <a:lstStyle/>
                    <a:p>
                      <a:r>
                        <a:rPr lang="en-US" sz="2500" dirty="0"/>
                        <a:t>Left side</a:t>
                      </a:r>
                      <a:endParaRPr lang="en-US" sz="2300" dirty="0"/>
                    </a:p>
                  </a:txBody>
                  <a:tcPr marL="114496" marR="114496" marT="57248" marB="57248"/>
                </a:tc>
                <a:extLst>
                  <a:ext uri="{0D108BD9-81ED-4DB2-BD59-A6C34878D82A}">
                    <a16:rowId xmlns:a16="http://schemas.microsoft.com/office/drawing/2014/main" val="3860279115"/>
                  </a:ext>
                </a:extLst>
              </a:tr>
              <a:tr h="1263624">
                <a:tc>
                  <a:txBody>
                    <a:bodyPr/>
                    <a:lstStyle/>
                    <a:p>
                      <a:r>
                        <a:rPr lang="en-US" sz="2300" dirty="0"/>
                        <a:t>RT</a:t>
                      </a:r>
                    </a:p>
                  </a:txBody>
                  <a:tcPr marL="114496" marR="114496" marT="57248" marB="57248"/>
                </a:tc>
                <a:tc>
                  <a:txBody>
                    <a:bodyPr/>
                    <a:lstStyle/>
                    <a:p>
                      <a:r>
                        <a:rPr lang="en-US" sz="2500" dirty="0"/>
                        <a:t>Right side</a:t>
                      </a:r>
                      <a:endParaRPr lang="en-US" sz="2300" dirty="0"/>
                    </a:p>
                  </a:txBody>
                  <a:tcPr marL="114496" marR="114496" marT="57248" marB="57248"/>
                </a:tc>
                <a:extLst>
                  <a:ext uri="{0D108BD9-81ED-4DB2-BD59-A6C34878D82A}">
                    <a16:rowId xmlns:a16="http://schemas.microsoft.com/office/drawing/2014/main" val="3157479263"/>
                  </a:ext>
                </a:extLst>
              </a:tr>
            </a:tbl>
          </a:graphicData>
        </a:graphic>
      </p:graphicFrame>
    </p:spTree>
    <p:extLst>
      <p:ext uri="{BB962C8B-B14F-4D97-AF65-F5344CB8AC3E}">
        <p14:creationId xmlns:p14="http://schemas.microsoft.com/office/powerpoint/2010/main" val="922272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61C7DB-C7EA-9706-DFAE-103AB44F2A07}"/>
              </a:ext>
            </a:extLst>
          </p:cNvPr>
          <p:cNvSpPr>
            <a:spLocks noGrp="1"/>
          </p:cNvSpPr>
          <p:nvPr>
            <p:ph idx="1"/>
          </p:nvPr>
        </p:nvSpPr>
        <p:spPr/>
        <p:txBody>
          <a:bodyPr vert="horz" lIns="91440" tIns="45720" rIns="91440" bIns="45720" rtlCol="0" anchor="t">
            <a:normAutofit/>
          </a:bodyPr>
          <a:lstStyle/>
          <a:p>
            <a:r>
              <a:rPr lang="en-US" sz="3200" dirty="0"/>
              <a:t>When the patient returns postop following a transplant, report ICD-10-CM codes from the Z48- category</a:t>
            </a:r>
            <a:r>
              <a:rPr lang="en-US" sz="3200" i="1" dirty="0"/>
              <a:t> (Aftercare following organ transplant):</a:t>
            </a:r>
          </a:p>
          <a:p>
            <a:r>
              <a:rPr lang="en-US" sz="3200" dirty="0"/>
              <a:t>Z48.22 Aftercare following kidney transplant</a:t>
            </a:r>
          </a:p>
          <a:p>
            <a:r>
              <a:rPr lang="en-US" sz="3200" dirty="0"/>
              <a:t>Z48. 23 Aftercare following liver transplant</a:t>
            </a:r>
          </a:p>
        </p:txBody>
      </p:sp>
      <p:sp>
        <p:nvSpPr>
          <p:cNvPr id="3" name="Title 2">
            <a:extLst>
              <a:ext uri="{FF2B5EF4-FFF2-40B4-BE49-F238E27FC236}">
                <a16:creationId xmlns:a16="http://schemas.microsoft.com/office/drawing/2014/main" id="{EC31016C-4599-A8D8-51B2-FF2A0E92D2B8}"/>
              </a:ext>
            </a:extLst>
          </p:cNvPr>
          <p:cNvSpPr>
            <a:spLocks noGrp="1"/>
          </p:cNvSpPr>
          <p:nvPr>
            <p:ph type="title"/>
          </p:nvPr>
        </p:nvSpPr>
        <p:spPr/>
        <p:txBody>
          <a:bodyPr/>
          <a:lstStyle/>
          <a:p>
            <a:r>
              <a:rPr lang="en-US" dirty="0"/>
              <a:t>Aftercare Z Codes</a:t>
            </a:r>
          </a:p>
        </p:txBody>
      </p:sp>
    </p:spTree>
    <p:extLst>
      <p:ext uri="{BB962C8B-B14F-4D97-AF65-F5344CB8AC3E}">
        <p14:creationId xmlns:p14="http://schemas.microsoft.com/office/powerpoint/2010/main" val="1398099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68807C-A4A2-941F-68AF-E3576A5D10F8}"/>
              </a:ext>
            </a:extLst>
          </p:cNvPr>
          <p:cNvPicPr>
            <a:picLocks noChangeAspect="1"/>
          </p:cNvPicPr>
          <p:nvPr/>
        </p:nvPicPr>
        <p:blipFill>
          <a:blip r:embed="rId2"/>
          <a:srcRect l="15980" r="50390"/>
          <a:stretch>
            <a:fillRect/>
          </a:stretch>
        </p:blipFill>
        <p:spPr>
          <a:xfrm>
            <a:off x="8091732" y="10"/>
            <a:ext cx="4100267" cy="6857990"/>
          </a:xfrm>
          <a:prstGeom prst="rect">
            <a:avLst/>
          </a:prstGeom>
          <a:noFill/>
        </p:spPr>
      </p:pic>
      <p:sp>
        <p:nvSpPr>
          <p:cNvPr id="6" name="Content Placeholder 5">
            <a:extLst>
              <a:ext uri="{FF2B5EF4-FFF2-40B4-BE49-F238E27FC236}">
                <a16:creationId xmlns:a16="http://schemas.microsoft.com/office/drawing/2014/main" id="{94437F2D-C6CB-CCAE-5663-55A85CFE3D3F}"/>
              </a:ext>
            </a:extLst>
          </p:cNvPr>
          <p:cNvSpPr>
            <a:spLocks noGrp="1"/>
          </p:cNvSpPr>
          <p:nvPr>
            <p:ph sz="quarter" idx="14"/>
          </p:nvPr>
        </p:nvSpPr>
        <p:spPr>
          <a:xfrm>
            <a:off x="1088136" y="1554480"/>
            <a:ext cx="6400800" cy="4754880"/>
          </a:xfrm>
        </p:spPr>
        <p:txBody>
          <a:bodyPr vert="horz" lIns="91440" tIns="45720" rIns="91440" bIns="45720" rtlCol="0" anchor="t">
            <a:normAutofit fontScale="92500" lnSpcReduction="10000"/>
          </a:bodyPr>
          <a:lstStyle/>
          <a:p>
            <a:pPr>
              <a:lnSpc>
                <a:spcPct val="120000"/>
              </a:lnSpc>
            </a:pPr>
            <a:r>
              <a:rPr lang="en-US" sz="1500" dirty="0"/>
              <a:t>		    Transplants </a:t>
            </a:r>
          </a:p>
          <a:p>
            <a:pPr marL="285750" indent="-285750">
              <a:lnSpc>
                <a:spcPct val="120000"/>
              </a:lnSpc>
              <a:buFont typeface="Arial" panose="020B0604020202020204" pitchFamily="34" charset="0"/>
              <a:buChar char="•"/>
            </a:pPr>
            <a:r>
              <a:rPr lang="en-US" sz="1500" dirty="0"/>
              <a:t>Kidney transplant status Z94.0 </a:t>
            </a:r>
          </a:p>
          <a:p>
            <a:pPr marL="285750" indent="-285750">
              <a:lnSpc>
                <a:spcPct val="120000"/>
              </a:lnSpc>
              <a:buFont typeface="Arial" panose="020B0604020202020204" pitchFamily="34" charset="0"/>
              <a:buChar char="•"/>
            </a:pPr>
            <a:r>
              <a:rPr lang="en-US" sz="1500" dirty="0"/>
              <a:t>Heart transplant status Z94.1</a:t>
            </a:r>
          </a:p>
          <a:p>
            <a:pPr marL="285750" indent="-285750">
              <a:lnSpc>
                <a:spcPct val="120000"/>
              </a:lnSpc>
              <a:buFont typeface="Arial" panose="020B0604020202020204" pitchFamily="34" charset="0"/>
              <a:buChar char="•"/>
            </a:pPr>
            <a:r>
              <a:rPr lang="en-US" sz="1500" dirty="0"/>
              <a:t> Lung transplant status Z94.2 </a:t>
            </a:r>
          </a:p>
          <a:p>
            <a:pPr marL="285750" indent="-285750">
              <a:lnSpc>
                <a:spcPct val="120000"/>
              </a:lnSpc>
              <a:buFont typeface="Arial" panose="020B0604020202020204" pitchFamily="34" charset="0"/>
              <a:buChar char="•"/>
            </a:pPr>
            <a:r>
              <a:rPr lang="en-US" sz="1500" dirty="0"/>
              <a:t>Heart and lungs transplant status Z94.3</a:t>
            </a:r>
          </a:p>
          <a:p>
            <a:pPr marL="285750" indent="-285750">
              <a:lnSpc>
                <a:spcPct val="120000"/>
              </a:lnSpc>
              <a:buFont typeface="Arial" panose="020B0604020202020204" pitchFamily="34" charset="0"/>
              <a:buChar char="•"/>
            </a:pPr>
            <a:r>
              <a:rPr lang="en-US" sz="1500" dirty="0"/>
              <a:t> Liver transplant status Z94.4</a:t>
            </a:r>
          </a:p>
          <a:p>
            <a:pPr marL="285750" indent="-285750">
              <a:lnSpc>
                <a:spcPct val="120000"/>
              </a:lnSpc>
              <a:buFont typeface="Arial" panose="020B0604020202020204" pitchFamily="34" charset="0"/>
              <a:buChar char="•"/>
            </a:pPr>
            <a:r>
              <a:rPr lang="en-US" sz="1500" dirty="0"/>
              <a:t> Skin transplant status Z94.5 </a:t>
            </a:r>
          </a:p>
          <a:p>
            <a:pPr marL="285750" indent="-285750">
              <a:lnSpc>
                <a:spcPct val="120000"/>
              </a:lnSpc>
              <a:buFont typeface="Arial" panose="020B0604020202020204" pitchFamily="34" charset="0"/>
              <a:buChar char="•"/>
            </a:pPr>
            <a:r>
              <a:rPr lang="en-US" sz="1500" dirty="0"/>
              <a:t>  Bone transplant status Z94.6</a:t>
            </a:r>
          </a:p>
          <a:p>
            <a:pPr marL="285750" indent="-285750">
              <a:lnSpc>
                <a:spcPct val="120000"/>
              </a:lnSpc>
              <a:buFont typeface="Arial" panose="020B0604020202020204" pitchFamily="34" charset="0"/>
              <a:buChar char="•"/>
            </a:pPr>
            <a:r>
              <a:rPr lang="en-US" sz="1500" dirty="0"/>
              <a:t>  Corneal transplant status Z94.7</a:t>
            </a:r>
          </a:p>
          <a:p>
            <a:pPr marL="285750" indent="-285750">
              <a:lnSpc>
                <a:spcPct val="120000"/>
              </a:lnSpc>
              <a:buFont typeface="Arial" panose="020B0604020202020204" pitchFamily="34" charset="0"/>
              <a:buChar char="•"/>
            </a:pPr>
            <a:r>
              <a:rPr lang="en-US" sz="1500" dirty="0"/>
              <a:t>  Other transplanted organ and tissue Z94.8</a:t>
            </a:r>
          </a:p>
          <a:p>
            <a:pPr marL="285750" indent="-285750">
              <a:lnSpc>
                <a:spcPct val="120000"/>
              </a:lnSpc>
              <a:buFont typeface="Arial" panose="020B0604020202020204" pitchFamily="34" charset="0"/>
              <a:buChar char="•"/>
            </a:pPr>
            <a:r>
              <a:rPr lang="en-US" sz="1500" dirty="0"/>
              <a:t> Transplanted organ and tissue status, unspecified Z94.9</a:t>
            </a:r>
          </a:p>
          <a:p>
            <a:pPr marL="285750" indent="-285750">
              <a:lnSpc>
                <a:spcPct val="120000"/>
              </a:lnSpc>
              <a:buFont typeface="Arial" panose="020B0604020202020204" pitchFamily="34" charset="0"/>
              <a:buChar char="•"/>
            </a:pPr>
            <a:r>
              <a:rPr lang="en-US" sz="1500" dirty="0"/>
              <a:t> Awaiting organ transplant Z76.82</a:t>
            </a:r>
          </a:p>
          <a:p>
            <a:pPr marL="285750" indent="-285750">
              <a:lnSpc>
                <a:spcPct val="120000"/>
              </a:lnSpc>
              <a:buFont typeface="Arial" panose="020B0604020202020204" pitchFamily="34" charset="0"/>
              <a:buChar char="•"/>
            </a:pPr>
            <a:r>
              <a:rPr lang="en-US" sz="1500" dirty="0"/>
              <a:t>Transplanted organ removal status Z98.85</a:t>
            </a:r>
          </a:p>
        </p:txBody>
      </p:sp>
      <p:sp>
        <p:nvSpPr>
          <p:cNvPr id="5" name="Title 4">
            <a:extLst>
              <a:ext uri="{FF2B5EF4-FFF2-40B4-BE49-F238E27FC236}">
                <a16:creationId xmlns:a16="http://schemas.microsoft.com/office/drawing/2014/main" id="{D1106044-97F6-7E96-742A-9CFA2D3D4F43}"/>
              </a:ext>
            </a:extLst>
          </p:cNvPr>
          <p:cNvSpPr>
            <a:spLocks noGrp="1"/>
          </p:cNvSpPr>
          <p:nvPr>
            <p:ph type="title"/>
          </p:nvPr>
        </p:nvSpPr>
        <p:spPr>
          <a:xfrm>
            <a:off x="1088136" y="548640"/>
            <a:ext cx="6400800" cy="932688"/>
          </a:xfrm>
        </p:spPr>
        <p:txBody>
          <a:bodyPr anchor="t">
            <a:normAutofit/>
          </a:bodyPr>
          <a:lstStyle/>
          <a:p>
            <a:r>
              <a:rPr lang="en-US" sz="3700"/>
              <a:t>Transplant Status Z Codes</a:t>
            </a:r>
          </a:p>
        </p:txBody>
      </p:sp>
    </p:spTree>
    <p:extLst>
      <p:ext uri="{BB962C8B-B14F-4D97-AF65-F5344CB8AC3E}">
        <p14:creationId xmlns:p14="http://schemas.microsoft.com/office/powerpoint/2010/main" val="1113842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7BC7FE-89FB-1372-70BA-E7D8F432A018}"/>
              </a:ext>
            </a:extLst>
          </p:cNvPr>
          <p:cNvSpPr>
            <a:spLocks noGrp="1"/>
          </p:cNvSpPr>
          <p:nvPr>
            <p:ph type="title"/>
          </p:nvPr>
        </p:nvSpPr>
        <p:spPr>
          <a:xfrm>
            <a:off x="1088136" y="548640"/>
            <a:ext cx="10789920" cy="914400"/>
          </a:xfrm>
        </p:spPr>
        <p:txBody>
          <a:bodyPr anchor="t">
            <a:normAutofit/>
          </a:bodyPr>
          <a:lstStyle/>
          <a:p>
            <a:r>
              <a:rPr lang="en-US" dirty="0"/>
              <a:t>Q &amp; A</a:t>
            </a:r>
          </a:p>
        </p:txBody>
      </p:sp>
      <p:graphicFrame>
        <p:nvGraphicFramePr>
          <p:cNvPr id="8" name="Content Placeholder 5">
            <a:extLst>
              <a:ext uri="{FF2B5EF4-FFF2-40B4-BE49-F238E27FC236}">
                <a16:creationId xmlns:a16="http://schemas.microsoft.com/office/drawing/2014/main" id="{3ED3C60E-58EB-9444-1CF0-A59741DB868C}"/>
              </a:ext>
            </a:extLst>
          </p:cNvPr>
          <p:cNvGraphicFramePr>
            <a:graphicFrameLocks noGrp="1"/>
          </p:cNvGraphicFramePr>
          <p:nvPr>
            <p:ph idx="1"/>
            <p:extLst>
              <p:ext uri="{D42A27DB-BD31-4B8C-83A1-F6EECF244321}">
                <p14:modId xmlns:p14="http://schemas.microsoft.com/office/powerpoint/2010/main" val="1585627377"/>
              </p:ext>
            </p:extLst>
          </p:nvPr>
        </p:nvGraphicFramePr>
        <p:xfrm>
          <a:off x="1088136" y="1463040"/>
          <a:ext cx="10789920" cy="4846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7902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4C5F79E-896D-44B3-E4FA-6FFDDADF14F9}"/>
              </a:ext>
            </a:extLst>
          </p:cNvPr>
          <p:cNvSpPr>
            <a:spLocks noGrp="1"/>
          </p:cNvSpPr>
          <p:nvPr>
            <p:ph idx="1"/>
          </p:nvPr>
        </p:nvSpPr>
        <p:spPr/>
        <p:txBody>
          <a:bodyPr>
            <a:normAutofit fontScale="85000" lnSpcReduction="10000"/>
          </a:bodyPr>
          <a:lstStyle/>
          <a:p>
            <a:pPr marL="285750" indent="-285750">
              <a:buFont typeface="Arial" panose="020B0604020202020204" pitchFamily="34" charset="0"/>
              <a:buChar char="•"/>
            </a:pPr>
            <a:r>
              <a:rPr lang="en-US" dirty="0"/>
              <a:t>ICD-10-CM Expert 2025</a:t>
            </a:r>
          </a:p>
          <a:p>
            <a:pPr marL="285750" indent="-285750">
              <a:buFont typeface="Arial" panose="020B0604020202020204" pitchFamily="34" charset="0"/>
              <a:buChar char="•"/>
            </a:pPr>
            <a:r>
              <a:rPr lang="en-US" dirty="0"/>
              <a:t>CPT® 2025 Professional Edition</a:t>
            </a:r>
          </a:p>
          <a:p>
            <a:pPr marL="285750" indent="-285750">
              <a:buFont typeface="Arial" panose="020B0604020202020204" pitchFamily="34" charset="0"/>
              <a:buChar char="•"/>
            </a:pPr>
            <a:r>
              <a:rPr lang="en-US" dirty="0"/>
              <a:t>ICD-10-CM Official Guidelines for Coding and Reporting FY 2025, I.C.19.g.3.b</a:t>
            </a:r>
          </a:p>
          <a:p>
            <a:pPr marL="285750" indent="-285750">
              <a:buFont typeface="Arial" panose="020B0604020202020204" pitchFamily="34" charset="0"/>
              <a:buChar char="•"/>
            </a:pPr>
            <a:r>
              <a:rPr lang="en-US" dirty="0"/>
              <a:t>ICD-10-CM Official Guidelines for Coding and Reporting FY 2025, I.C.19.g.3.a</a:t>
            </a:r>
          </a:p>
          <a:p>
            <a:pPr marL="285750" indent="-285750">
              <a:buFont typeface="Arial" panose="020B0604020202020204" pitchFamily="34" charset="0"/>
              <a:buChar char="•"/>
            </a:pPr>
            <a:r>
              <a:rPr lang="en-US" dirty="0"/>
              <a:t>ICD-10-CM Official Guidelines for Coding and Reporting FY 2025, I.C.14</a:t>
            </a:r>
          </a:p>
          <a:p>
            <a:pPr marL="285750" indent="-2857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AAPC. “CPT®: Demystify Kidney Transplant Coding with This Handy Guide.” </a:t>
            </a:r>
            <a:r>
              <a:rPr lang="en-US" altLang="en-US" i="1" dirty="0">
                <a:latin typeface="Times New Roman" panose="02020603050405020304" pitchFamily="18" charset="0"/>
                <a:cs typeface="Times New Roman" panose="02020603050405020304" pitchFamily="18" charset="0"/>
              </a:rPr>
              <a:t>Aapc.com</a:t>
            </a:r>
            <a:r>
              <a:rPr lang="en-US" altLang="en-US" dirty="0">
                <a:latin typeface="Times New Roman" panose="02020603050405020304" pitchFamily="18" charset="0"/>
                <a:cs typeface="Times New Roman" panose="02020603050405020304" pitchFamily="18" charset="0"/>
              </a:rPr>
              <a:t>, 12 Apr. 2022, </a:t>
            </a:r>
            <a:r>
              <a:rPr lang="en-US" altLang="en-US" dirty="0">
                <a:latin typeface="Times New Roman" panose="02020603050405020304" pitchFamily="18" charset="0"/>
                <a:cs typeface="Times New Roman" panose="02020603050405020304" pitchFamily="18" charset="0"/>
                <a:hlinkClick r:id="rId2"/>
              </a:rPr>
              <a:t>www.aapc.com/codes/coding-newsletters/my-urology-coding-alert/</a:t>
            </a:r>
            <a:r>
              <a:rPr lang="en-US" altLang="en-US" dirty="0">
                <a:latin typeface="Times New Roman" panose="02020603050405020304" pitchFamily="18" charset="0"/>
                <a:cs typeface="Times New Roman" panose="02020603050405020304" pitchFamily="18" charset="0"/>
              </a:rPr>
              <a:t> Accessed 5 July 2025</a:t>
            </a:r>
          </a:p>
          <a:p>
            <a:pPr marL="285750" indent="-2857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A2Z Medical. “Kidney Transplant CPT Code: A Comprehensive Guideline.” </a:t>
            </a:r>
            <a:r>
              <a:rPr lang="en-US" altLang="en-US" i="1" dirty="0">
                <a:latin typeface="Times New Roman" panose="02020603050405020304" pitchFamily="18" charset="0"/>
                <a:cs typeface="Times New Roman" panose="02020603050405020304" pitchFamily="18" charset="0"/>
              </a:rPr>
              <a:t>A2Z Medical Billing Services</a:t>
            </a:r>
            <a:r>
              <a:rPr lang="en-US" altLang="en-US" dirty="0">
                <a:latin typeface="Times New Roman" panose="02020603050405020304" pitchFamily="18" charset="0"/>
                <a:cs typeface="Times New Roman" panose="02020603050405020304" pitchFamily="18" charset="0"/>
              </a:rPr>
              <a:t>, 26 Sept. 2024, a2zmedicalbillingservices.com/cpt-codes/kidney-transplant-cpt-code/. Accessed 5 July 2025</a:t>
            </a:r>
          </a:p>
          <a:p>
            <a:pPr marL="285750" indent="-2857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 “CPT® Code 50327.” </a:t>
            </a:r>
            <a:r>
              <a:rPr lang="en-US" altLang="en-US" i="1" dirty="0">
                <a:latin typeface="Times New Roman" panose="02020603050405020304" pitchFamily="18" charset="0"/>
                <a:cs typeface="Times New Roman" panose="02020603050405020304" pitchFamily="18" charset="0"/>
              </a:rPr>
              <a:t>Codingahead.com</a:t>
            </a:r>
            <a:r>
              <a:rPr lang="en-US" altLang="en-US" dirty="0">
                <a:latin typeface="Times New Roman" panose="02020603050405020304" pitchFamily="18" charset="0"/>
                <a:cs typeface="Times New Roman" panose="02020603050405020304" pitchFamily="18" charset="0"/>
              </a:rPr>
              <a:t>, 2025, case2code.codingahead.com/cpt/codes/50327. Accessed 6 July 2025.</a:t>
            </a:r>
            <a:endParaRPr lang="en-US" altLang="en-US" sz="2800" dirty="0">
              <a:latin typeface="Arial" panose="020B0604020202020204" pitchFamily="34" charset="0"/>
            </a:endParaRPr>
          </a:p>
          <a:p>
            <a:pPr marL="285750" indent="-285750">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418A4436-AB13-5F2B-9F9E-E85E8396BD78}"/>
              </a:ext>
            </a:extLst>
          </p:cNvPr>
          <p:cNvSpPr>
            <a:spLocks noGrp="1"/>
          </p:cNvSpPr>
          <p:nvPr>
            <p:ph type="title"/>
          </p:nvPr>
        </p:nvSpPr>
        <p:spPr/>
        <p:txBody>
          <a:bodyPr/>
          <a:lstStyle/>
          <a:p>
            <a:r>
              <a:rPr lang="en-US" dirty="0"/>
              <a:t>References</a:t>
            </a:r>
          </a:p>
        </p:txBody>
      </p:sp>
      <p:sp>
        <p:nvSpPr>
          <p:cNvPr id="7" name="Rectangle 1">
            <a:extLst>
              <a:ext uri="{FF2B5EF4-FFF2-40B4-BE49-F238E27FC236}">
                <a16:creationId xmlns:a16="http://schemas.microsoft.com/office/drawing/2014/main" id="{DA52250D-5904-79BE-6204-3B1524D5CC26}"/>
              </a:ext>
            </a:extLst>
          </p:cNvPr>
          <p:cNvSpPr>
            <a:spLocks noChangeArrowheads="1"/>
          </p:cNvSpPr>
          <p:nvPr/>
        </p:nvSpPr>
        <p:spPr bwMode="auto">
          <a:xfrm>
            <a:off x="0" y="136267"/>
            <a:ext cx="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2750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28C10-1F83-8FBD-EC83-705C0FF13CFE}"/>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4907259-2D5B-6B47-A470-4D0D70F3A724}"/>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Organ Procurement &amp; Transplantation Network. “Data - OPTN.” </a:t>
            </a:r>
            <a:r>
              <a:rPr lang="en-US" altLang="en-US" i="1" dirty="0">
                <a:latin typeface="Times New Roman" panose="02020603050405020304" pitchFamily="18" charset="0"/>
                <a:cs typeface="Times New Roman" panose="02020603050405020304" pitchFamily="18" charset="0"/>
              </a:rPr>
              <a:t>Hrsa.gov</a:t>
            </a:r>
            <a:r>
              <a:rPr lang="en-US" altLang="en-US" dirty="0">
                <a:latin typeface="Times New Roman" panose="02020603050405020304" pitchFamily="18" charset="0"/>
                <a:cs typeface="Times New Roman" panose="02020603050405020304" pitchFamily="18" charset="0"/>
              </a:rPr>
              <a:t>, 2018, optn.transplant.hrsa.gov/data/. Accessed 6 July 2025.</a:t>
            </a:r>
          </a:p>
          <a:p>
            <a:pPr marL="457200" indent="-4572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National Kidney Foundation. “Kidney Transplant.” </a:t>
            </a:r>
            <a:r>
              <a:rPr lang="en-US" altLang="en-US" i="1" dirty="0">
                <a:latin typeface="Times New Roman" panose="02020603050405020304" pitchFamily="18" charset="0"/>
                <a:cs typeface="Times New Roman" panose="02020603050405020304" pitchFamily="18" charset="0"/>
              </a:rPr>
              <a:t>National Kidney Foundation</a:t>
            </a:r>
            <a:r>
              <a:rPr lang="en-US" altLang="en-US" dirty="0">
                <a:latin typeface="Times New Roman" panose="02020603050405020304" pitchFamily="18" charset="0"/>
                <a:cs typeface="Times New Roman" panose="02020603050405020304" pitchFamily="18" charset="0"/>
              </a:rPr>
              <a:t>, 13 Aug. 2024, </a:t>
            </a:r>
            <a:r>
              <a:rPr lang="en-US" altLang="en-US" dirty="0">
                <a:latin typeface="Times New Roman" panose="02020603050405020304" pitchFamily="18" charset="0"/>
                <a:cs typeface="Times New Roman" panose="02020603050405020304" pitchFamily="18" charset="0"/>
                <a:hlinkClick r:id="rId2"/>
              </a:rPr>
              <a:t>www.kidney.org/kidney-topics/kidney-transplant. Accessed 6 July 2025</a:t>
            </a:r>
            <a:r>
              <a:rPr lang="en-US" altLang="en-US"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“Liver Transplantation - Medical Clinical Policy Bulletins | Aetna.” </a:t>
            </a:r>
            <a:r>
              <a:rPr lang="en-US" altLang="en-US" i="1" dirty="0">
                <a:latin typeface="Times New Roman" panose="02020603050405020304" pitchFamily="18" charset="0"/>
                <a:cs typeface="Times New Roman" panose="02020603050405020304" pitchFamily="18" charset="0"/>
              </a:rPr>
              <a:t>Aetna.com</a:t>
            </a:r>
            <a:r>
              <a:rPr lang="en-US" altLang="en-US" dirty="0">
                <a:latin typeface="Times New Roman" panose="02020603050405020304" pitchFamily="18" charset="0"/>
                <a:cs typeface="Times New Roman" panose="02020603050405020304" pitchFamily="18" charset="0"/>
              </a:rPr>
              <a:t>, 2015, www.aetna.com/cpb/medical/data/500_599/0596.html. Accessed 6 July 2025</a:t>
            </a:r>
          </a:p>
          <a:p>
            <a:pPr marL="457200" indent="-4572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Clinic, Cleveland. “Liver Transplantation.” </a:t>
            </a:r>
            <a:r>
              <a:rPr lang="en-US" altLang="en-US" i="1" dirty="0">
                <a:latin typeface="Times New Roman" panose="02020603050405020304" pitchFamily="18" charset="0"/>
                <a:cs typeface="Times New Roman" panose="02020603050405020304" pitchFamily="18" charset="0"/>
              </a:rPr>
              <a:t>Cleveland Clinic</a:t>
            </a:r>
            <a:r>
              <a:rPr lang="en-US" altLang="en-US" dirty="0">
                <a:latin typeface="Times New Roman" panose="02020603050405020304" pitchFamily="18" charset="0"/>
                <a:cs typeface="Times New Roman" panose="02020603050405020304" pitchFamily="18" charset="0"/>
              </a:rPr>
              <a:t>, 7 Sept. 2023, my.clevelandclinic.org/health/procedures/8111-liver-transplantation. Accessed 6 July 2025</a:t>
            </a:r>
          </a:p>
          <a:p>
            <a:pPr marL="457200" indent="-4572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“Am I a Candidate for a Kidney Transplant?” </a:t>
            </a:r>
            <a:r>
              <a:rPr lang="en-US" altLang="en-US" i="1" dirty="0">
                <a:latin typeface="Times New Roman" panose="02020603050405020304" pitchFamily="18" charset="0"/>
                <a:cs typeface="Times New Roman" panose="02020603050405020304" pitchFamily="18" charset="0"/>
              </a:rPr>
              <a:t>Cleveland Clinic</a:t>
            </a:r>
            <a:r>
              <a:rPr lang="en-US" altLang="en-US" dirty="0">
                <a:latin typeface="Times New Roman" panose="02020603050405020304" pitchFamily="18" charset="0"/>
                <a:cs typeface="Times New Roman" panose="02020603050405020304" pitchFamily="18" charset="0"/>
              </a:rPr>
              <a:t>, my.clevelandclinic.org/departments/transplant/programs/kidney/candidate. Accessed 6 July 2025</a:t>
            </a:r>
          </a:p>
          <a:p>
            <a:pPr marL="457200" indent="-457200">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altLang="en-US" sz="2800" dirty="0">
              <a:latin typeface="Arial" panose="020B0604020202020204" pitchFamily="34" charset="0"/>
            </a:endParaRPr>
          </a:p>
          <a:p>
            <a:pPr marL="457200" indent="-457200">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altLang="en-US" sz="4000" dirty="0">
              <a:latin typeface="Arial" panose="020B0604020202020204" pitchFamily="34" charset="0"/>
            </a:endParaRPr>
          </a:p>
          <a:p>
            <a:pPr marL="457200" indent="-457200">
              <a:buFont typeface="Arial" panose="020B0604020202020204" pitchFamily="34" charset="0"/>
              <a:buChar char="•"/>
            </a:pPr>
            <a:endParaRPr lang="en-US" altLang="en-US" sz="2800" dirty="0">
              <a:latin typeface="Arial" panose="020B0604020202020204" pitchFamily="34" charset="0"/>
            </a:endParaRPr>
          </a:p>
          <a:p>
            <a:pPr marL="285750" indent="-285750">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A951DD96-6658-2D67-4A77-8379B5D7A10E}"/>
              </a:ext>
            </a:extLst>
          </p:cNvPr>
          <p:cNvSpPr>
            <a:spLocks noGrp="1"/>
          </p:cNvSpPr>
          <p:nvPr>
            <p:ph type="title"/>
          </p:nvPr>
        </p:nvSpPr>
        <p:spPr>
          <a:xfrm>
            <a:off x="1134618" y="1090245"/>
            <a:ext cx="9922764" cy="1294228"/>
          </a:xfrm>
        </p:spPr>
        <p:txBody>
          <a:bodyPr/>
          <a:lstStyle/>
          <a:p>
            <a:r>
              <a:rPr lang="en-US" dirty="0"/>
              <a:t>References</a:t>
            </a:r>
          </a:p>
        </p:txBody>
      </p:sp>
      <p:sp>
        <p:nvSpPr>
          <p:cNvPr id="7" name="Rectangle 1">
            <a:extLst>
              <a:ext uri="{FF2B5EF4-FFF2-40B4-BE49-F238E27FC236}">
                <a16:creationId xmlns:a16="http://schemas.microsoft.com/office/drawing/2014/main" id="{60DD4FB5-A0C1-FD4A-F5EC-D82388CAD4BF}"/>
              </a:ext>
            </a:extLst>
          </p:cNvPr>
          <p:cNvSpPr>
            <a:spLocks noChangeArrowheads="1"/>
          </p:cNvSpPr>
          <p:nvPr/>
        </p:nvSpPr>
        <p:spPr bwMode="auto">
          <a:xfrm>
            <a:off x="0" y="136267"/>
            <a:ext cx="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E4FF62CE-68EA-1C2C-6E60-314516581586}"/>
              </a:ext>
            </a:extLst>
          </p:cNvPr>
          <p:cNvSpPr>
            <a:spLocks noChangeArrowheads="1"/>
          </p:cNvSpPr>
          <p:nvPr/>
        </p:nvSpPr>
        <p:spPr bwMode="auto">
          <a:xfrm>
            <a:off x="0" y="136267"/>
            <a:ext cx="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11AAD091-7220-791E-4B2E-041B2E79CB88}"/>
              </a:ext>
            </a:extLst>
          </p:cNvPr>
          <p:cNvSpPr txBox="1"/>
          <p:nvPr/>
        </p:nvSpPr>
        <p:spPr>
          <a:xfrm>
            <a:off x="2634448" y="3064561"/>
            <a:ext cx="6369728" cy="369332"/>
          </a:xfrm>
          <a:prstGeom prst="rect">
            <a:avLst/>
          </a:prstGeom>
          <a:noFill/>
        </p:spPr>
        <p:txBody>
          <a:bodyPr wrap="square">
            <a:spAutoFit/>
          </a:bodyPr>
          <a:lstStyle/>
          <a:p>
            <a:r>
              <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lang="en-US" dirty="0"/>
          </a:p>
        </p:txBody>
      </p:sp>
      <p:sp>
        <p:nvSpPr>
          <p:cNvPr id="11" name="Rectangle 5">
            <a:extLst>
              <a:ext uri="{FF2B5EF4-FFF2-40B4-BE49-F238E27FC236}">
                <a16:creationId xmlns:a16="http://schemas.microsoft.com/office/drawing/2014/main" id="{A87B7011-CB82-A777-C2CE-098789DD2819}"/>
              </a:ext>
            </a:extLst>
          </p:cNvPr>
          <p:cNvSpPr>
            <a:spLocks noChangeArrowheads="1"/>
          </p:cNvSpPr>
          <p:nvPr/>
        </p:nvSpPr>
        <p:spPr bwMode="auto">
          <a:xfrm>
            <a:off x="0" y="136267"/>
            <a:ext cx="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7159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063D7BE-2F0D-62CA-3785-6F6142740F90}"/>
              </a:ext>
            </a:extLst>
          </p:cNvPr>
          <p:cNvSpPr>
            <a:spLocks noGrp="1"/>
          </p:cNvSpPr>
          <p:nvPr>
            <p:ph idx="1"/>
          </p:nvPr>
        </p:nvSpPr>
        <p:spPr/>
        <p:txBody>
          <a:bodyPr>
            <a:normAutofit fontScale="85000" lnSpcReduction="10000"/>
          </a:bodyPr>
          <a:lstStyle/>
          <a:p>
            <a:pPr algn="ctr"/>
            <a:r>
              <a:rPr lang="en-US" dirty="0"/>
              <a:t>Common Diagnosis to Substantiate a Kidney Transplant:</a:t>
            </a:r>
          </a:p>
          <a:p>
            <a:pPr marL="788670" lvl="1" indent="-285750">
              <a:buFont typeface="Arial" panose="020B0604020202020204" pitchFamily="34" charset="0"/>
              <a:buChar char="•"/>
            </a:pPr>
            <a:r>
              <a:rPr lang="en-US" dirty="0"/>
              <a:t>CKD (Stage 3b, Stage 4, or Stage 5);</a:t>
            </a:r>
          </a:p>
          <a:p>
            <a:pPr marL="788670" lvl="1" indent="-285750">
              <a:buFont typeface="Arial" panose="020B0604020202020204" pitchFamily="34" charset="0"/>
              <a:buChar char="•"/>
            </a:pPr>
            <a:r>
              <a:rPr lang="en-US" dirty="0"/>
              <a:t>ESRD (usually on dialysis);</a:t>
            </a:r>
          </a:p>
          <a:p>
            <a:pPr marL="788670" lvl="1" indent="-285750">
              <a:buFont typeface="Arial" panose="020B0604020202020204" pitchFamily="34" charset="0"/>
              <a:buChar char="•"/>
            </a:pPr>
            <a:r>
              <a:rPr lang="en-US" dirty="0"/>
              <a:t>Malignancy</a:t>
            </a:r>
          </a:p>
          <a:p>
            <a:pPr marL="285750" indent="-285750">
              <a:buFont typeface="Arial" panose="020B0604020202020204" pitchFamily="34" charset="0"/>
              <a:buChar char="•"/>
            </a:pPr>
            <a:r>
              <a:rPr lang="en-US" dirty="0"/>
              <a:t>On average, a kidney transplant from a living donor lasts about 15 to 20 years, and a kidney from a deceased donor lasts 8 to 12 years</a:t>
            </a:r>
          </a:p>
          <a:p>
            <a:pPr marL="285750" indent="-285750">
              <a:buFont typeface="Arial" panose="020B0604020202020204" pitchFamily="34" charset="0"/>
              <a:buChar char="•"/>
            </a:pPr>
            <a:r>
              <a:rPr lang="en-US" dirty="0"/>
              <a:t>Today, most people get a kidney transplant after being on dialysis for some amount of time, but that is not the only option. Getting a transplant before you need to start dialysis is called a </a:t>
            </a:r>
            <a:r>
              <a:rPr lang="en-US" i="1" dirty="0"/>
              <a:t>preemptive transplant</a:t>
            </a:r>
            <a:r>
              <a:rPr lang="en-US" dirty="0"/>
              <a:t>. Research shows that a preemptive or early transplant, with little or no time spent on dialysis, can lead to better long-term health. It may also allow you to keep working and have a better quality of life</a:t>
            </a:r>
          </a:p>
          <a:p>
            <a:r>
              <a:rPr lang="en-US" dirty="0"/>
              <a:t>SOURCE: </a:t>
            </a:r>
            <a:r>
              <a:rPr lang="en-US" dirty="0">
                <a:hlinkClick r:id="rId2"/>
              </a:rPr>
              <a:t>https://www.kidney.org/kidney-topics/kidney-transplant</a:t>
            </a:r>
            <a:r>
              <a:rPr lang="en-US" dirty="0"/>
              <a:t> </a:t>
            </a:r>
          </a:p>
          <a:p>
            <a:pPr marL="285750" indent="-285750">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60E54A22-3699-3685-9243-996E191F4CEB}"/>
              </a:ext>
            </a:extLst>
          </p:cNvPr>
          <p:cNvSpPr>
            <a:spLocks noGrp="1"/>
          </p:cNvSpPr>
          <p:nvPr>
            <p:ph type="title"/>
          </p:nvPr>
        </p:nvSpPr>
        <p:spPr/>
        <p:txBody>
          <a:bodyPr/>
          <a:lstStyle/>
          <a:p>
            <a:r>
              <a:rPr lang="en-US" dirty="0"/>
              <a:t>Kidney Transplants: A Few Facts</a:t>
            </a:r>
          </a:p>
        </p:txBody>
      </p:sp>
    </p:spTree>
    <p:extLst>
      <p:ext uri="{BB962C8B-B14F-4D97-AF65-F5344CB8AC3E}">
        <p14:creationId xmlns:p14="http://schemas.microsoft.com/office/powerpoint/2010/main" val="3731743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1396C-E985-9D93-5677-ABC6E9A43DE7}"/>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2D9D47F-CB0E-5C27-5FFD-55857B4E38D7}"/>
              </a:ext>
            </a:extLst>
          </p:cNvPr>
          <p:cNvSpPr>
            <a:spLocks noGrp="1"/>
          </p:cNvSpPr>
          <p:nvPr>
            <p:ph idx="1"/>
          </p:nvPr>
        </p:nvSpPr>
        <p:spPr/>
        <p:txBody>
          <a:bodyPr>
            <a:normAutofit lnSpcReduction="10000"/>
          </a:bodyPr>
          <a:lstStyle/>
          <a:p>
            <a:pPr algn="ctr"/>
            <a:r>
              <a:rPr lang="en-US" dirty="0"/>
              <a:t>Common Diagnosis to Substantiate a Liver Transplant </a:t>
            </a:r>
            <a:r>
              <a:rPr lang="en-US" b="1" dirty="0"/>
              <a:t>*Not an All-Inclusive List</a:t>
            </a:r>
            <a:r>
              <a:rPr lang="en-US" dirty="0"/>
              <a:t>:</a:t>
            </a:r>
          </a:p>
          <a:p>
            <a:pPr marL="788670" lvl="1" indent="-285750">
              <a:buFont typeface="Arial" panose="020B0604020202020204" pitchFamily="34" charset="0"/>
              <a:buChar char="•"/>
            </a:pPr>
            <a:r>
              <a:rPr lang="en-US" dirty="0"/>
              <a:t>Alcoholic cirrhosis;</a:t>
            </a:r>
          </a:p>
          <a:p>
            <a:pPr marL="788670" lvl="1" indent="-285750">
              <a:buFont typeface="Arial" panose="020B0604020202020204" pitchFamily="34" charset="0"/>
              <a:buChar char="•"/>
            </a:pPr>
            <a:r>
              <a:rPr lang="en-US" dirty="0"/>
              <a:t>Chronic active hepatitis with cirrhosis (hepatitis B or C);</a:t>
            </a:r>
          </a:p>
          <a:p>
            <a:pPr marL="788670" lvl="1" indent="-285750">
              <a:buFont typeface="Arial" panose="020B0604020202020204" pitchFamily="34" charset="0"/>
              <a:buChar char="•"/>
            </a:pPr>
            <a:r>
              <a:rPr lang="en-US" dirty="0"/>
              <a:t>Malignancy</a:t>
            </a:r>
          </a:p>
          <a:p>
            <a:pPr marL="285750" indent="-285750">
              <a:buFont typeface="Arial" panose="020B0604020202020204" pitchFamily="34" charset="0"/>
              <a:buChar char="•"/>
            </a:pPr>
            <a:r>
              <a:rPr lang="en-US" dirty="0"/>
              <a:t>The average survival rate after liver transplant is 78% after five years and nearly 65% after 10 years. But your survival rate will depend on many factors, including your age, overall health status and the original liver disease that made a liver transplant necessary </a:t>
            </a:r>
          </a:p>
          <a:p>
            <a:r>
              <a:rPr lang="en-US" dirty="0"/>
              <a:t>SOURCES: </a:t>
            </a:r>
            <a:r>
              <a:rPr lang="en-US" dirty="0">
                <a:hlinkClick r:id="rId2"/>
              </a:rPr>
              <a:t>https://my.clevelandclinic.org/health/procedures/8111-liver-transplantation</a:t>
            </a:r>
            <a:endParaRPr lang="en-US" dirty="0"/>
          </a:p>
          <a:p>
            <a:r>
              <a:rPr lang="en-US" dirty="0"/>
              <a:t>	     </a:t>
            </a:r>
            <a:r>
              <a:rPr lang="en-US" dirty="0">
                <a:hlinkClick r:id="rId3"/>
              </a:rPr>
              <a:t>https://www.aetna.com/cpb/medical/data/500_599/0596.html</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5674F318-4A9A-4787-61A2-F0FA30DEFB8D}"/>
              </a:ext>
            </a:extLst>
          </p:cNvPr>
          <p:cNvSpPr>
            <a:spLocks noGrp="1"/>
          </p:cNvSpPr>
          <p:nvPr>
            <p:ph type="title"/>
          </p:nvPr>
        </p:nvSpPr>
        <p:spPr/>
        <p:txBody>
          <a:bodyPr/>
          <a:lstStyle/>
          <a:p>
            <a:r>
              <a:rPr lang="en-US" dirty="0"/>
              <a:t>Liver Transplants: A Few Facts</a:t>
            </a:r>
          </a:p>
        </p:txBody>
      </p:sp>
    </p:spTree>
    <p:extLst>
      <p:ext uri="{BB962C8B-B14F-4D97-AF65-F5344CB8AC3E}">
        <p14:creationId xmlns:p14="http://schemas.microsoft.com/office/powerpoint/2010/main" val="2603390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F15461A-E628-E960-4AC1-814A8158FFA5}"/>
              </a:ext>
            </a:extLst>
          </p:cNvPr>
          <p:cNvSpPr>
            <a:spLocks noGrp="1"/>
          </p:cNvSpPr>
          <p:nvPr>
            <p:ph idx="1"/>
          </p:nvPr>
        </p:nvSpPr>
        <p:spPr/>
        <p:txBody>
          <a:bodyPr>
            <a:normAutofit fontScale="85000" lnSpcReduction="10000"/>
          </a:bodyPr>
          <a:lstStyle/>
          <a:p>
            <a:r>
              <a:rPr lang="en-US" dirty="0"/>
              <a:t>The following patients </a:t>
            </a:r>
            <a:r>
              <a:rPr lang="en-US" b="1" dirty="0"/>
              <a:t>may be considered </a:t>
            </a:r>
            <a:r>
              <a:rPr lang="en-US" dirty="0"/>
              <a:t>potential candidates for kidney transplantation:</a:t>
            </a:r>
          </a:p>
          <a:p>
            <a:pPr marL="285750" indent="-285750">
              <a:buFont typeface="Arial" panose="020B0604020202020204" pitchFamily="34" charset="0"/>
              <a:buChar char="•"/>
            </a:pPr>
            <a:r>
              <a:rPr lang="en-US" dirty="0"/>
              <a:t>Patients with End-Stage Kidney Disease on dialysis.</a:t>
            </a:r>
          </a:p>
          <a:p>
            <a:pPr marL="285750" indent="-285750">
              <a:buFont typeface="Arial" panose="020B0604020202020204" pitchFamily="34" charset="0"/>
              <a:buChar char="•"/>
            </a:pPr>
            <a:r>
              <a:rPr lang="en-US" dirty="0"/>
              <a:t>Patients with advanced chronic kidney disease (stage IV or V with calculated or estimated GFR &lt;20ml/min.</a:t>
            </a:r>
          </a:p>
          <a:p>
            <a:pPr marL="285750" indent="-285750">
              <a:buFont typeface="Arial" panose="020B0604020202020204" pitchFamily="34" charset="0"/>
              <a:buChar char="•"/>
            </a:pPr>
            <a:r>
              <a:rPr lang="en-US" dirty="0"/>
              <a:t>Patients with chronic kidney disease (stage IV with GFR &lt;30ml/min) that also need another organ transplant.</a:t>
            </a:r>
          </a:p>
          <a:p>
            <a:pPr marL="285750" indent="-285750">
              <a:buFont typeface="Arial" panose="020B0604020202020204" pitchFamily="34" charset="0"/>
              <a:buChar char="•"/>
            </a:pPr>
            <a:r>
              <a:rPr lang="en-US" dirty="0"/>
              <a:t>Patients with chronic kidney disease that have type 1 Diabetes that has not responded to medical treatment may also be considered for a combined kidney-pancreas transplant</a:t>
            </a:r>
          </a:p>
          <a:p>
            <a:r>
              <a:rPr lang="en-US" b="1" dirty="0"/>
              <a:t>*This criteria is from Cleveland Clinic and may not represent all payer's clinical policies for kidney transplants. Please refer to your specific payers' clinical policies </a:t>
            </a:r>
          </a:p>
          <a:p>
            <a:r>
              <a:rPr lang="en-US" dirty="0"/>
              <a:t>SOURCE: </a:t>
            </a:r>
            <a:r>
              <a:rPr lang="en-US" dirty="0">
                <a:hlinkClick r:id="rId2"/>
              </a:rPr>
              <a:t>https://my.clevelandclinic.org/departments/transplant/programs/kidney/candidate</a:t>
            </a:r>
            <a:r>
              <a:rPr lang="en-US" dirty="0"/>
              <a:t> </a:t>
            </a:r>
          </a:p>
          <a:p>
            <a:endParaRPr lang="en-US" dirty="0"/>
          </a:p>
          <a:p>
            <a:endParaRPr lang="en-US" dirty="0"/>
          </a:p>
        </p:txBody>
      </p:sp>
      <p:sp>
        <p:nvSpPr>
          <p:cNvPr id="4" name="Title 3">
            <a:extLst>
              <a:ext uri="{FF2B5EF4-FFF2-40B4-BE49-F238E27FC236}">
                <a16:creationId xmlns:a16="http://schemas.microsoft.com/office/drawing/2014/main" id="{83182CDC-0737-FF77-EB93-8A75DEE7B142}"/>
              </a:ext>
            </a:extLst>
          </p:cNvPr>
          <p:cNvSpPr>
            <a:spLocks noGrp="1"/>
          </p:cNvSpPr>
          <p:nvPr>
            <p:ph type="title"/>
          </p:nvPr>
        </p:nvSpPr>
        <p:spPr/>
        <p:txBody>
          <a:bodyPr/>
          <a:lstStyle/>
          <a:p>
            <a:r>
              <a:rPr lang="en-US" dirty="0"/>
              <a:t>Kidney Transplants: Clinical Indicators</a:t>
            </a:r>
          </a:p>
        </p:txBody>
      </p:sp>
    </p:spTree>
    <p:extLst>
      <p:ext uri="{BB962C8B-B14F-4D97-AF65-F5344CB8AC3E}">
        <p14:creationId xmlns:p14="http://schemas.microsoft.com/office/powerpoint/2010/main" val="1151555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F5A3B13-F4C7-2DE2-CA4A-E880F42C4899}"/>
              </a:ext>
            </a:extLst>
          </p:cNvPr>
          <p:cNvSpPr>
            <a:spLocks noGrp="1"/>
          </p:cNvSpPr>
          <p:nvPr>
            <p:ph idx="1"/>
          </p:nvPr>
        </p:nvSpPr>
        <p:spPr/>
        <p:txBody>
          <a:bodyPr>
            <a:normAutofit fontScale="70000" lnSpcReduction="20000"/>
          </a:bodyPr>
          <a:lstStyle/>
          <a:p>
            <a:r>
              <a:rPr lang="en-US" b="1" dirty="0"/>
              <a:t>*This criteria is from AETNA and is only a small segment of the payer's clinical policy for liver transplants. Please refer to your specific payers' clinical policies </a:t>
            </a:r>
          </a:p>
          <a:p>
            <a:r>
              <a:rPr lang="en-US" i="1" u="sng" dirty="0"/>
              <a:t>Aetna considers liver transplantation medically necessary for the indications listed below in Section I.B. for the following:</a:t>
            </a:r>
          </a:p>
          <a:p>
            <a:r>
              <a:rPr lang="en-US" i="1" u="sng" dirty="0"/>
              <a:t>Adolescents 12 years of age or older and adults with either:</a:t>
            </a:r>
          </a:p>
          <a:p>
            <a:pPr lvl="1"/>
            <a:r>
              <a:rPr lang="en-US" i="1" u="sng" dirty="0"/>
              <a:t>A Model of End-stage Liver Disease (MELD) score greater than 10; or</a:t>
            </a:r>
          </a:p>
          <a:p>
            <a:pPr lvl="1"/>
            <a:r>
              <a:rPr lang="en-US" i="1" u="sng" dirty="0"/>
              <a:t>Who are approved for transplant by the United Network for Organ Sharing (UNOS) Regional Review Board; or</a:t>
            </a:r>
          </a:p>
          <a:p>
            <a:pPr lvl="1"/>
            <a:r>
              <a:rPr lang="en-US" i="1" u="sng" dirty="0"/>
              <a:t>Who meet the transplant institution's selection criteria; and</a:t>
            </a:r>
          </a:p>
          <a:p>
            <a:r>
              <a:rPr lang="en-US" i="1" u="sng" dirty="0"/>
              <a:t>Children less than 12 years of age who meet the transplanting institution's selection criteria. </a:t>
            </a:r>
          </a:p>
          <a:p>
            <a:r>
              <a:rPr lang="en-US" i="1" u="sng" dirty="0"/>
              <a:t>In the absence of an institution's selection criteria, requests for liver transplantation are subject to medical necessity review for children, and for adolescents and adults with a MELD score of 10 or less who have not been approved by the UNOS Regional Review Board. </a:t>
            </a:r>
          </a:p>
          <a:p>
            <a:r>
              <a:rPr lang="en-US" dirty="0"/>
              <a:t>SOURCE: </a:t>
            </a:r>
            <a:r>
              <a:rPr lang="en-US" dirty="0">
                <a:hlinkClick r:id="rId2"/>
              </a:rPr>
              <a:t>https://www.aetna.com/cpb/medical/data/500_599/0596.html</a:t>
            </a:r>
            <a:r>
              <a:rPr lang="en-US" dirty="0"/>
              <a:t> </a:t>
            </a:r>
          </a:p>
          <a:p>
            <a:endParaRPr lang="en-US" b="1" dirty="0"/>
          </a:p>
        </p:txBody>
      </p:sp>
      <p:sp>
        <p:nvSpPr>
          <p:cNvPr id="4" name="Title 3">
            <a:extLst>
              <a:ext uri="{FF2B5EF4-FFF2-40B4-BE49-F238E27FC236}">
                <a16:creationId xmlns:a16="http://schemas.microsoft.com/office/drawing/2014/main" id="{2B9BAAE3-3938-C831-B91B-D650FACBE03C}"/>
              </a:ext>
            </a:extLst>
          </p:cNvPr>
          <p:cNvSpPr>
            <a:spLocks noGrp="1"/>
          </p:cNvSpPr>
          <p:nvPr>
            <p:ph type="title"/>
          </p:nvPr>
        </p:nvSpPr>
        <p:spPr/>
        <p:txBody>
          <a:bodyPr/>
          <a:lstStyle/>
          <a:p>
            <a:r>
              <a:rPr lang="en-US" dirty="0"/>
              <a:t>Liver Transplants: Clinical Criteria for Medical Necessity</a:t>
            </a:r>
          </a:p>
        </p:txBody>
      </p:sp>
    </p:spTree>
    <p:extLst>
      <p:ext uri="{BB962C8B-B14F-4D97-AF65-F5344CB8AC3E}">
        <p14:creationId xmlns:p14="http://schemas.microsoft.com/office/powerpoint/2010/main" val="1633419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ideo 7" descr="Chemical Compounds">
            <a:extLst>
              <a:ext uri="{FF2B5EF4-FFF2-40B4-BE49-F238E27FC236}">
                <a16:creationId xmlns:a16="http://schemas.microsoft.com/office/drawing/2014/main" id="{9F2AF7ED-78EB-BF2E-F90D-AFEC3B1DDED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7293" r="28701" b="-1"/>
          <a:stretch>
            <a:fillRect/>
          </a:stretch>
        </p:blipFill>
        <p:spPr>
          <a:xfrm>
            <a:off x="20" y="10"/>
            <a:ext cx="7781345" cy="6857990"/>
          </a:xfrm>
          <a:prstGeom prst="rect">
            <a:avLst/>
          </a:prstGeom>
          <a:noFill/>
        </p:spPr>
      </p:pic>
      <p:sp>
        <p:nvSpPr>
          <p:cNvPr id="6" name="Content Placeholder 5">
            <a:extLst>
              <a:ext uri="{FF2B5EF4-FFF2-40B4-BE49-F238E27FC236}">
                <a16:creationId xmlns:a16="http://schemas.microsoft.com/office/drawing/2014/main" id="{6A577815-21E2-6D6E-1E37-B63CA112D5A4}"/>
              </a:ext>
            </a:extLst>
          </p:cNvPr>
          <p:cNvSpPr>
            <a:spLocks noGrp="1"/>
          </p:cNvSpPr>
          <p:nvPr>
            <p:ph sz="quarter" idx="14"/>
          </p:nvPr>
        </p:nvSpPr>
        <p:spPr>
          <a:xfrm>
            <a:off x="8138160" y="3099816"/>
            <a:ext cx="3200400" cy="2953512"/>
          </a:xfrm>
        </p:spPr>
        <p:txBody>
          <a:bodyPr>
            <a:normAutofit/>
          </a:bodyPr>
          <a:lstStyle/>
          <a:p>
            <a:pPr>
              <a:lnSpc>
                <a:spcPct val="120000"/>
              </a:lnSpc>
            </a:pPr>
            <a:r>
              <a:rPr lang="en-US" dirty="0"/>
              <a:t>CPT® codes for kidney transplants are categorized by the following:</a:t>
            </a:r>
            <a:endParaRPr lang="en-US"/>
          </a:p>
          <a:p>
            <a:pPr marL="788670" lvl="1" indent="-285750">
              <a:lnSpc>
                <a:spcPct val="120000"/>
              </a:lnSpc>
              <a:buFont typeface="Arial" panose="020B0604020202020204" pitchFamily="34" charset="0"/>
              <a:buChar char="•"/>
            </a:pPr>
            <a:r>
              <a:rPr lang="en-US" sz="1600"/>
              <a:t>Type of donor (i.e., living or cadaver)</a:t>
            </a:r>
          </a:p>
          <a:p>
            <a:pPr marL="788670" lvl="1" indent="-285750">
              <a:lnSpc>
                <a:spcPct val="120000"/>
              </a:lnSpc>
              <a:buFont typeface="Arial" panose="020B0604020202020204" pitchFamily="34" charset="0"/>
              <a:buChar char="•"/>
            </a:pPr>
            <a:r>
              <a:rPr lang="en-US" sz="1600"/>
              <a:t>Backbench work</a:t>
            </a:r>
          </a:p>
          <a:p>
            <a:pPr marL="788670" lvl="1" indent="-285750">
              <a:lnSpc>
                <a:spcPct val="120000"/>
              </a:lnSpc>
              <a:buFont typeface="Arial" panose="020B0604020202020204" pitchFamily="34" charset="0"/>
              <a:buChar char="•"/>
            </a:pPr>
            <a:r>
              <a:rPr lang="en-US" sz="1600"/>
              <a:t>Type of transplant (i.e., autotransplantation or allotransplanation)</a:t>
            </a:r>
          </a:p>
        </p:txBody>
      </p:sp>
      <p:sp>
        <p:nvSpPr>
          <p:cNvPr id="5" name="Title 4">
            <a:extLst>
              <a:ext uri="{FF2B5EF4-FFF2-40B4-BE49-F238E27FC236}">
                <a16:creationId xmlns:a16="http://schemas.microsoft.com/office/drawing/2014/main" id="{D9697D49-16F8-BE5D-358E-E93395144B11}"/>
              </a:ext>
            </a:extLst>
          </p:cNvPr>
          <p:cNvSpPr>
            <a:spLocks noGrp="1"/>
          </p:cNvSpPr>
          <p:nvPr>
            <p:ph type="title"/>
          </p:nvPr>
        </p:nvSpPr>
        <p:spPr>
          <a:xfrm>
            <a:off x="8138160" y="1078992"/>
            <a:ext cx="3200400" cy="1942773"/>
          </a:xfrm>
        </p:spPr>
        <p:txBody>
          <a:bodyPr anchor="t">
            <a:normAutofit/>
          </a:bodyPr>
          <a:lstStyle/>
          <a:p>
            <a:r>
              <a:rPr lang="en-US" sz="3400"/>
              <a:t>CPT® Code Selection for Kidney Transplants</a:t>
            </a:r>
          </a:p>
        </p:txBody>
      </p:sp>
    </p:spTree>
    <p:extLst>
      <p:ext uri="{BB962C8B-B14F-4D97-AF65-F5344CB8AC3E}">
        <p14:creationId xmlns:p14="http://schemas.microsoft.com/office/powerpoint/2010/main" val="19776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531D3A2-0B7E-20F0-30E0-882ACE005E1B}"/>
              </a:ext>
            </a:extLst>
          </p:cNvPr>
          <p:cNvSpPr>
            <a:spLocks noGrp="1"/>
          </p:cNvSpPr>
          <p:nvPr>
            <p:ph idx="1"/>
          </p:nvPr>
        </p:nvSpPr>
        <p:spPr/>
        <p:txBody>
          <a:bodyPr>
            <a:normAutofit lnSpcReduction="10000"/>
          </a:bodyPr>
          <a:lstStyle/>
          <a:p>
            <a:r>
              <a:rPr lang="en-US" b="1" i="1" u="sng" dirty="0"/>
              <a:t>Allo</a:t>
            </a:r>
            <a:r>
              <a:rPr lang="en-US" dirty="0"/>
              <a:t>transplantation vs. </a:t>
            </a:r>
            <a:r>
              <a:rPr lang="en-US" b="1" i="1" u="sng" dirty="0"/>
              <a:t>Auto</a:t>
            </a:r>
            <a:r>
              <a:rPr lang="en-US" dirty="0"/>
              <a:t>transplantation:</a:t>
            </a:r>
          </a:p>
          <a:p>
            <a:r>
              <a:rPr lang="en-US" b="1" dirty="0"/>
              <a:t>Allotransplantation: </a:t>
            </a:r>
            <a:r>
              <a:rPr lang="en-US" dirty="0"/>
              <a:t>an organ or tissue is transferred between genetically different individuals of the same species </a:t>
            </a:r>
            <a:r>
              <a:rPr lang="en-US" altLang="en-US" dirty="0">
                <a:latin typeface="Times New Roman" panose="02020603050405020304" pitchFamily="18" charset="0"/>
                <a:cs typeface="Times New Roman" panose="02020603050405020304" pitchFamily="18" charset="0"/>
              </a:rPr>
              <a:t>(AAPC)</a:t>
            </a:r>
          </a:p>
          <a:p>
            <a:pPr marL="285750" indent="-2857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Usually involves three distinct components:</a:t>
            </a:r>
          </a:p>
          <a:p>
            <a:pPr marL="788670" lvl="1" indent="-2857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Nephrectomy</a:t>
            </a:r>
          </a:p>
          <a:p>
            <a:pPr marL="788670" lvl="1" indent="-2857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Backbench work</a:t>
            </a:r>
          </a:p>
          <a:p>
            <a:pPr marL="788670" lvl="1" indent="-2857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Recipient allotransplanation</a:t>
            </a:r>
          </a:p>
          <a:p>
            <a:r>
              <a:rPr lang="en-US" altLang="en-US" b="1" dirty="0">
                <a:latin typeface="+mj-lt"/>
                <a:cs typeface="Times New Roman" panose="02020603050405020304" pitchFamily="18" charset="0"/>
              </a:rPr>
              <a:t>Autotransplantation: </a:t>
            </a:r>
            <a:r>
              <a:rPr lang="en-US" dirty="0"/>
              <a:t>organs or tissues are excised from an individual and relocated into a new location in the same individual (AAPC)</a:t>
            </a:r>
          </a:p>
          <a:p>
            <a:endParaRPr lang="en-US" dirty="0"/>
          </a:p>
        </p:txBody>
      </p:sp>
      <p:sp>
        <p:nvSpPr>
          <p:cNvPr id="5" name="Title 4">
            <a:extLst>
              <a:ext uri="{FF2B5EF4-FFF2-40B4-BE49-F238E27FC236}">
                <a16:creationId xmlns:a16="http://schemas.microsoft.com/office/drawing/2014/main" id="{4CF2917B-9054-0424-A751-A32ECE322B52}"/>
              </a:ext>
            </a:extLst>
          </p:cNvPr>
          <p:cNvSpPr>
            <a:spLocks noGrp="1"/>
          </p:cNvSpPr>
          <p:nvPr>
            <p:ph type="title"/>
          </p:nvPr>
        </p:nvSpPr>
        <p:spPr/>
        <p:txBody>
          <a:bodyPr/>
          <a:lstStyle/>
          <a:p>
            <a:r>
              <a:rPr lang="en-US" dirty="0"/>
              <a:t>CPT® Code Selection for Kidney Transplants</a:t>
            </a:r>
          </a:p>
        </p:txBody>
      </p:sp>
    </p:spTree>
    <p:extLst>
      <p:ext uri="{BB962C8B-B14F-4D97-AF65-F5344CB8AC3E}">
        <p14:creationId xmlns:p14="http://schemas.microsoft.com/office/powerpoint/2010/main" val="2956283913"/>
      </p:ext>
    </p:extLst>
  </p:cSld>
  <p:clrMapOvr>
    <a:masterClrMapping/>
  </p:clrMapOvr>
</p:sld>
</file>

<file path=ppt/theme/theme1.xml><?xml version="1.0" encoding="utf-8"?>
<a:theme xmlns:a="http://schemas.openxmlformats.org/drawingml/2006/main" name="Bjorn Showcase">
  <a:themeElements>
    <a:clrScheme name="Bjorn">
      <a:dk1>
        <a:sysClr val="windowText" lastClr="000000"/>
      </a:dk1>
      <a:lt1>
        <a:sysClr val="window" lastClr="FFFFFF"/>
      </a:lt1>
      <a:dk2>
        <a:srgbClr val="252747"/>
      </a:dk2>
      <a:lt2>
        <a:srgbClr val="ECE4E9"/>
      </a:lt2>
      <a:accent1>
        <a:srgbClr val="736EB6"/>
      </a:accent1>
      <a:accent2>
        <a:srgbClr val="AB5991"/>
      </a:accent2>
      <a:accent3>
        <a:srgbClr val="AC9F39"/>
      </a:accent3>
      <a:accent4>
        <a:srgbClr val="756029"/>
      </a:accent4>
      <a:accent5>
        <a:srgbClr val="E87850"/>
      </a:accent5>
      <a:accent6>
        <a:srgbClr val="C6922A"/>
      </a:accent6>
      <a:hlink>
        <a:srgbClr val="736EB6"/>
      </a:hlink>
      <a:folHlink>
        <a:srgbClr val="AB5991"/>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jorn Showcase_win32_EF_v7" id="{6F1A2123-933E-4821-BABA-C25B36A9C821}" vid="{CA20EF57-394B-4941-B950-E17669DF95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9A1562-907F-411C-9A3E-1BBED8FF3BD0}">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893DDEE3-ADDD-41D8-901C-7A9227E7ED52}">
  <ds:schemaRefs>
    <ds:schemaRef ds:uri="http://schemas.microsoft.com/sharepoint/v3/contenttype/forms"/>
  </ds:schemaRefs>
</ds:datastoreItem>
</file>

<file path=customXml/itemProps3.xml><?xml version="1.0" encoding="utf-8"?>
<ds:datastoreItem xmlns:ds="http://schemas.openxmlformats.org/officeDocument/2006/customXml" ds:itemID="{AF91EBED-3067-4311-88C0-93D13B4755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Bjorn design</Template>
  <TotalTime>1259</TotalTime>
  <Words>2950</Words>
  <Application>Microsoft Office PowerPoint</Application>
  <PresentationFormat>Widescreen</PresentationFormat>
  <Paragraphs>322</Paragraphs>
  <Slides>38</Slides>
  <Notes>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Neue Haas Grotesk Text Pro</vt:lpstr>
      <vt:lpstr>System Font Regular</vt:lpstr>
      <vt:lpstr>Times New Roman</vt:lpstr>
      <vt:lpstr>Ubuntu</vt:lpstr>
      <vt:lpstr>Bjorn Showcase</vt:lpstr>
      <vt:lpstr> Coding for kidney and liver Transplant Procedures: A CPT® and ICD-10-CM Guide</vt:lpstr>
      <vt:lpstr>About the Presenter</vt:lpstr>
      <vt:lpstr>Kidney/Liver Transplants: A Few Statistics</vt:lpstr>
      <vt:lpstr>Kidney Transplants: A Few Facts</vt:lpstr>
      <vt:lpstr>Liver Transplants: A Few Facts</vt:lpstr>
      <vt:lpstr>Kidney Transplants: Clinical Indicators</vt:lpstr>
      <vt:lpstr>Liver Transplants: Clinical Criteria for Medical Necessity</vt:lpstr>
      <vt:lpstr>CPT® Code Selection for Kidney Transplants</vt:lpstr>
      <vt:lpstr>CPT® Code Selection for Kidney Transplants</vt:lpstr>
      <vt:lpstr>CPT® Code Selection for Kidney Transplants</vt:lpstr>
      <vt:lpstr>CPT® Code Selection for Kidney Transplants</vt:lpstr>
      <vt:lpstr>CPT® Code Selection for Kidney Transplants</vt:lpstr>
      <vt:lpstr>CPT® Code Selection for Kidney Transplants</vt:lpstr>
      <vt:lpstr>CPT® Code Selection for Kidney Transplants</vt:lpstr>
      <vt:lpstr>CPT® Code Selection for Kidney Transplants</vt:lpstr>
      <vt:lpstr>CPT® Code Selection for Kidney Transplants</vt:lpstr>
      <vt:lpstr>CPT® Code Selection for Kidney Transplants</vt:lpstr>
      <vt:lpstr>CPT® Code Selection for Kidney Transplants</vt:lpstr>
      <vt:lpstr>ICD-10-CM Codes for Common Post Kidney Transplant Complications </vt:lpstr>
      <vt:lpstr>ICD-10-CM Coding for Common Post Kidney Transplant Complications</vt:lpstr>
      <vt:lpstr>CPT® Coding for Common Post Kidney Transplant Complications</vt:lpstr>
      <vt:lpstr>CPT® Code Selection for Liver Transplants</vt:lpstr>
      <vt:lpstr>CPT® Code Selection for Liver Transplants</vt:lpstr>
      <vt:lpstr>CPT® Code Selection for Liver Transplants</vt:lpstr>
      <vt:lpstr>CPT® Code Selection for Liver Transplants</vt:lpstr>
      <vt:lpstr>CPT® Code Selection for Liver Transplants</vt:lpstr>
      <vt:lpstr>CPT® Code Selection for Liver Transplants</vt:lpstr>
      <vt:lpstr>CPT® Code Selection for Liver Transplants</vt:lpstr>
      <vt:lpstr>ICD-10-CM Codes for Common Post Liver Transplant Complications </vt:lpstr>
      <vt:lpstr>ICD-10-CM Coding for Common Post Liver Transplant Complications</vt:lpstr>
      <vt:lpstr>Modifiers for Transplants</vt:lpstr>
      <vt:lpstr>Modifiers for Transplants</vt:lpstr>
      <vt:lpstr>Modifiers for Transplants</vt:lpstr>
      <vt:lpstr>Aftercare Z Codes</vt:lpstr>
      <vt:lpstr>Transplant Status Z Codes</vt:lpstr>
      <vt:lpstr>Q &amp; A</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Dawson Ballard</dc:creator>
  <cp:lastModifiedBy>Dawson Ballard</cp:lastModifiedBy>
  <cp:revision>46</cp:revision>
  <dcterms:created xsi:type="dcterms:W3CDTF">2025-07-05T13:34:09Z</dcterms:created>
  <dcterms:modified xsi:type="dcterms:W3CDTF">2025-07-09T09:31:30Z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