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1073" r:id="rId2"/>
    <p:sldId id="305" r:id="rId3"/>
    <p:sldId id="257" r:id="rId4"/>
    <p:sldId id="258" r:id="rId5"/>
    <p:sldId id="271" r:id="rId6"/>
    <p:sldId id="1074" r:id="rId7"/>
    <p:sldId id="259" r:id="rId8"/>
    <p:sldId id="260" r:id="rId9"/>
    <p:sldId id="263" r:id="rId10"/>
    <p:sldId id="1076" r:id="rId11"/>
    <p:sldId id="1075" r:id="rId12"/>
    <p:sldId id="1078" r:id="rId13"/>
    <p:sldId id="1079" r:id="rId14"/>
    <p:sldId id="26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1B7643-C673-4DF4-BBF9-315C305E05E1}" v="497" dt="2025-05-09T02:35:05.0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1" autoAdjust="0"/>
    <p:restoredTop sz="94660"/>
  </p:normalViewPr>
  <p:slideViewPr>
    <p:cSldViewPr snapToGrid="0">
      <p:cViewPr varScale="1">
        <p:scale>
          <a:sx n="116" d="100"/>
          <a:sy n="116" d="100"/>
        </p:scale>
        <p:origin x="390" y="3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etro Ingrande" userId="9395ba796638e4fa" providerId="LiveId" clId="{1EDE10A1-D520-47EF-ADF5-ACEF1A124C64}"/>
    <pc:docChg chg="custSel addSld delSld modSld sldOrd">
      <pc:chgData name="Pietro Ingrande" userId="9395ba796638e4fa" providerId="LiveId" clId="{1EDE10A1-D520-47EF-ADF5-ACEF1A124C64}" dt="2025-02-17T17:59:02.726" v="2510" actId="47"/>
      <pc:docMkLst>
        <pc:docMk/>
      </pc:docMkLst>
      <pc:sldChg chg="modSp">
        <pc:chgData name="Pietro Ingrande" userId="9395ba796638e4fa" providerId="LiveId" clId="{1EDE10A1-D520-47EF-ADF5-ACEF1A124C64}" dt="2025-02-16T01:34:51.373" v="356" actId="20577"/>
        <pc:sldMkLst>
          <pc:docMk/>
          <pc:sldMk cId="0" sldId="257"/>
        </pc:sldMkLst>
        <pc:spChg chg="mod">
          <ac:chgData name="Pietro Ingrande" userId="9395ba796638e4fa" providerId="LiveId" clId="{1EDE10A1-D520-47EF-ADF5-ACEF1A124C64}" dt="2025-02-16T01:34:51.373" v="356" actId="20577"/>
          <ac:spMkLst>
            <pc:docMk/>
            <pc:sldMk cId="0" sldId="257"/>
            <ac:spMk id="3" creationId="{00000000-0000-0000-0000-000000000000}"/>
          </ac:spMkLst>
        </pc:spChg>
      </pc:sldChg>
      <pc:sldChg chg="modSp mod modAnim">
        <pc:chgData name="Pietro Ingrande" userId="9395ba796638e4fa" providerId="LiveId" clId="{1EDE10A1-D520-47EF-ADF5-ACEF1A124C64}" dt="2025-02-16T16:09:03.692" v="2411" actId="6549"/>
        <pc:sldMkLst>
          <pc:docMk/>
          <pc:sldMk cId="0" sldId="258"/>
        </pc:sldMkLst>
        <pc:spChg chg="mod">
          <ac:chgData name="Pietro Ingrande" userId="9395ba796638e4fa" providerId="LiveId" clId="{1EDE10A1-D520-47EF-ADF5-ACEF1A124C64}" dt="2025-02-16T16:09:03.692" v="2411" actId="6549"/>
          <ac:spMkLst>
            <pc:docMk/>
            <pc:sldMk cId="0" sldId="258"/>
            <ac:spMk id="3" creationId="{00000000-0000-0000-0000-000000000000}"/>
          </ac:spMkLst>
        </pc:spChg>
      </pc:sldChg>
      <pc:sldChg chg="modSp modAnim">
        <pc:chgData name="Pietro Ingrande" userId="9395ba796638e4fa" providerId="LiveId" clId="{1EDE10A1-D520-47EF-ADF5-ACEF1A124C64}" dt="2025-02-02T16:48:21.244" v="335" actId="20577"/>
        <pc:sldMkLst>
          <pc:docMk/>
          <pc:sldMk cId="0" sldId="259"/>
        </pc:sldMkLst>
      </pc:sldChg>
      <pc:sldChg chg="modSp del">
        <pc:chgData name="Pietro Ingrande" userId="9395ba796638e4fa" providerId="LiveId" clId="{1EDE10A1-D520-47EF-ADF5-ACEF1A124C64}" dt="2025-02-16T16:13:05.801" v="2504" actId="2696"/>
        <pc:sldMkLst>
          <pc:docMk/>
          <pc:sldMk cId="0" sldId="264"/>
        </pc:sldMkLst>
      </pc:sldChg>
      <pc:sldChg chg="add del">
        <pc:chgData name="Pietro Ingrande" userId="9395ba796638e4fa" providerId="LiveId" clId="{1EDE10A1-D520-47EF-ADF5-ACEF1A124C64}" dt="2025-02-17T17:58:59.132" v="2509"/>
        <pc:sldMkLst>
          <pc:docMk/>
          <pc:sldMk cId="928004926" sldId="267"/>
        </pc:sldMkLst>
      </pc:sldChg>
      <pc:sldChg chg="del">
        <pc:chgData name="Pietro Ingrande" userId="9395ba796638e4fa" providerId="LiveId" clId="{1EDE10A1-D520-47EF-ADF5-ACEF1A124C64}" dt="2025-02-16T01:58:30.167" v="2403" actId="2696"/>
        <pc:sldMkLst>
          <pc:docMk/>
          <pc:sldMk cId="3163884417" sldId="267"/>
        </pc:sldMkLst>
      </pc:sldChg>
      <pc:sldChg chg="modSp">
        <pc:chgData name="Pietro Ingrande" userId="9395ba796638e4fa" providerId="LiveId" clId="{1EDE10A1-D520-47EF-ADF5-ACEF1A124C64}" dt="2025-02-16T16:09:32.354" v="2441" actId="20577"/>
        <pc:sldMkLst>
          <pc:docMk/>
          <pc:sldMk cId="4289014638" sldId="271"/>
        </pc:sldMkLst>
        <pc:spChg chg="mod">
          <ac:chgData name="Pietro Ingrande" userId="9395ba796638e4fa" providerId="LiveId" clId="{1EDE10A1-D520-47EF-ADF5-ACEF1A124C64}" dt="2025-02-16T16:09:32.354" v="2441" actId="20577"/>
          <ac:spMkLst>
            <pc:docMk/>
            <pc:sldMk cId="4289014638" sldId="271"/>
            <ac:spMk id="3" creationId="{00000000-0000-0000-0000-000000000000}"/>
          </ac:spMkLst>
        </pc:spChg>
      </pc:sldChg>
      <pc:sldChg chg="modSp mod ord">
        <pc:chgData name="Pietro Ingrande" userId="9395ba796638e4fa" providerId="LiveId" clId="{1EDE10A1-D520-47EF-ADF5-ACEF1A124C64}" dt="2025-02-16T16:10:21.698" v="2502" actId="20577"/>
        <pc:sldMkLst>
          <pc:docMk/>
          <pc:sldMk cId="1539713442" sldId="1074"/>
        </pc:sldMkLst>
        <pc:spChg chg="mod">
          <ac:chgData name="Pietro Ingrande" userId="9395ba796638e4fa" providerId="LiveId" clId="{1EDE10A1-D520-47EF-ADF5-ACEF1A124C64}" dt="2025-02-16T16:10:21.698" v="2502" actId="20577"/>
          <ac:spMkLst>
            <pc:docMk/>
            <pc:sldMk cId="1539713442" sldId="1074"/>
            <ac:spMk id="3" creationId="{72F9CB5E-AD64-7624-15AB-82C4421561FC}"/>
          </ac:spMkLst>
        </pc:spChg>
      </pc:sldChg>
      <pc:sldChg chg="modSp new mod ord">
        <pc:chgData name="Pietro Ingrande" userId="9395ba796638e4fa" providerId="LiveId" clId="{1EDE10A1-D520-47EF-ADF5-ACEF1A124C64}" dt="2025-02-16T16:11:58.559" v="2503" actId="6549"/>
        <pc:sldMkLst>
          <pc:docMk/>
          <pc:sldMk cId="2284584813" sldId="1075"/>
        </pc:sldMkLst>
        <pc:spChg chg="mod">
          <ac:chgData name="Pietro Ingrande" userId="9395ba796638e4fa" providerId="LiveId" clId="{1EDE10A1-D520-47EF-ADF5-ACEF1A124C64}" dt="2025-02-16T01:43:20.232" v="837" actId="20577"/>
          <ac:spMkLst>
            <pc:docMk/>
            <pc:sldMk cId="2284584813" sldId="1075"/>
            <ac:spMk id="2" creationId="{FC289CCF-D878-E2F0-71C3-436DFDD53A91}"/>
          </ac:spMkLst>
        </pc:spChg>
        <pc:spChg chg="mod">
          <ac:chgData name="Pietro Ingrande" userId="9395ba796638e4fa" providerId="LiveId" clId="{1EDE10A1-D520-47EF-ADF5-ACEF1A124C64}" dt="2025-02-16T16:11:58.559" v="2503" actId="6549"/>
          <ac:spMkLst>
            <pc:docMk/>
            <pc:sldMk cId="2284584813" sldId="1075"/>
            <ac:spMk id="3" creationId="{D263F250-9E3D-B766-166A-0F919F773A59}"/>
          </ac:spMkLst>
        </pc:spChg>
      </pc:sldChg>
      <pc:sldChg chg="modSp new mod ord modAnim">
        <pc:chgData name="Pietro Ingrande" userId="9395ba796638e4fa" providerId="LiveId" clId="{1EDE10A1-D520-47EF-ADF5-ACEF1A124C64}" dt="2025-02-16T01:56:18.445" v="2400"/>
        <pc:sldMkLst>
          <pc:docMk/>
          <pc:sldMk cId="1069785569" sldId="1076"/>
        </pc:sldMkLst>
        <pc:spChg chg="mod">
          <ac:chgData name="Pietro Ingrande" userId="9395ba796638e4fa" providerId="LiveId" clId="{1EDE10A1-D520-47EF-ADF5-ACEF1A124C64}" dt="2025-02-16T01:37:54.583" v="401" actId="20577"/>
          <ac:spMkLst>
            <pc:docMk/>
            <pc:sldMk cId="1069785569" sldId="1076"/>
            <ac:spMk id="2" creationId="{FAB35B3E-5ABC-CEDA-B4A0-0EA3B2591623}"/>
          </ac:spMkLst>
        </pc:spChg>
        <pc:spChg chg="mod">
          <ac:chgData name="Pietro Ingrande" userId="9395ba796638e4fa" providerId="LiveId" clId="{1EDE10A1-D520-47EF-ADF5-ACEF1A124C64}" dt="2025-02-16T01:42:49.534" v="821" actId="27636"/>
          <ac:spMkLst>
            <pc:docMk/>
            <pc:sldMk cId="1069785569" sldId="1076"/>
            <ac:spMk id="3" creationId="{08A9712C-D3BB-92E7-93EA-40F6F08FE32B}"/>
          </ac:spMkLst>
        </pc:spChg>
      </pc:sldChg>
      <pc:sldChg chg="new del">
        <pc:chgData name="Pietro Ingrande" userId="9395ba796638e4fa" providerId="LiveId" clId="{1EDE10A1-D520-47EF-ADF5-ACEF1A124C64}" dt="2025-02-16T01:44:49.455" v="1056" actId="2696"/>
        <pc:sldMkLst>
          <pc:docMk/>
          <pc:sldMk cId="136627110" sldId="1077"/>
        </pc:sldMkLst>
      </pc:sldChg>
      <pc:sldChg chg="modSp add mod ord modAnim">
        <pc:chgData name="Pietro Ingrande" userId="9395ba796638e4fa" providerId="LiveId" clId="{1EDE10A1-D520-47EF-ADF5-ACEF1A124C64}" dt="2025-02-16T01:56:05.108" v="2396"/>
        <pc:sldMkLst>
          <pc:docMk/>
          <pc:sldMk cId="3575886114" sldId="1078"/>
        </pc:sldMkLst>
        <pc:spChg chg="mod">
          <ac:chgData name="Pietro Ingrande" userId="9395ba796638e4fa" providerId="LiveId" clId="{1EDE10A1-D520-47EF-ADF5-ACEF1A124C64}" dt="2025-02-16T01:50:19.615" v="1677" actId="14100"/>
          <ac:spMkLst>
            <pc:docMk/>
            <pc:sldMk cId="3575886114" sldId="1078"/>
            <ac:spMk id="3" creationId="{D7296D67-FE82-F224-FD12-E14BCC71EB90}"/>
          </ac:spMkLst>
        </pc:spChg>
      </pc:sldChg>
      <pc:sldChg chg="modSp add mod ord modAnim">
        <pc:chgData name="Pietro Ingrande" userId="9395ba796638e4fa" providerId="LiveId" clId="{1EDE10A1-D520-47EF-ADF5-ACEF1A124C64}" dt="2025-02-16T01:56:01.856" v="2394"/>
        <pc:sldMkLst>
          <pc:docMk/>
          <pc:sldMk cId="3005910246" sldId="1079"/>
        </pc:sldMkLst>
        <pc:spChg chg="mod">
          <ac:chgData name="Pietro Ingrande" userId="9395ba796638e4fa" providerId="LiveId" clId="{1EDE10A1-D520-47EF-ADF5-ACEF1A124C64}" dt="2025-02-16T01:55:18.352" v="2391" actId="14100"/>
          <ac:spMkLst>
            <pc:docMk/>
            <pc:sldMk cId="3005910246" sldId="1079"/>
            <ac:spMk id="3" creationId="{0E65B252-16EA-EAB1-C82D-F79B547D5EA1}"/>
          </ac:spMkLst>
        </pc:spChg>
      </pc:sldChg>
      <pc:sldChg chg="new del">
        <pc:chgData name="Pietro Ingrande" userId="9395ba796638e4fa" providerId="LiveId" clId="{1EDE10A1-D520-47EF-ADF5-ACEF1A124C64}" dt="2025-02-17T17:58:10.765" v="2507" actId="47"/>
        <pc:sldMkLst>
          <pc:docMk/>
          <pc:sldMk cId="1945460456" sldId="1080"/>
        </pc:sldMkLst>
      </pc:sldChg>
      <pc:sldChg chg="new del">
        <pc:chgData name="Pietro Ingrande" userId="9395ba796638e4fa" providerId="LiveId" clId="{1EDE10A1-D520-47EF-ADF5-ACEF1A124C64}" dt="2025-02-17T17:59:02.726" v="2510" actId="47"/>
        <pc:sldMkLst>
          <pc:docMk/>
          <pc:sldMk cId="2521693911" sldId="1080"/>
        </pc:sldMkLst>
      </pc:sldChg>
    </pc:docChg>
  </pc:docChgLst>
  <pc:docChgLst>
    <pc:chgData name="Pietro Ingrande" userId="9395ba796638e4fa" providerId="LiveId" clId="{671B7643-C673-4DF4-BBF9-315C305E05E1}"/>
    <pc:docChg chg="custSel addSld delSld modSld">
      <pc:chgData name="Pietro Ingrande" userId="9395ba796638e4fa" providerId="LiveId" clId="{671B7643-C673-4DF4-BBF9-315C305E05E1}" dt="2025-05-09T02:35:05.111" v="529" actId="27636"/>
      <pc:docMkLst>
        <pc:docMk/>
      </pc:docMkLst>
      <pc:sldChg chg="modSp mod modAnim">
        <pc:chgData name="Pietro Ingrande" userId="9395ba796638e4fa" providerId="LiveId" clId="{671B7643-C673-4DF4-BBF9-315C305E05E1}" dt="2025-05-09T02:35:05.111" v="529" actId="27636"/>
        <pc:sldMkLst>
          <pc:docMk/>
          <pc:sldMk cId="0" sldId="257"/>
        </pc:sldMkLst>
        <pc:spChg chg="mod">
          <ac:chgData name="Pietro Ingrande" userId="9395ba796638e4fa" providerId="LiveId" clId="{671B7643-C673-4DF4-BBF9-315C305E05E1}" dt="2025-05-09T02:35:05.111" v="529" actId="27636"/>
          <ac:spMkLst>
            <pc:docMk/>
            <pc:sldMk cId="0" sldId="257"/>
            <ac:spMk id="3" creationId="{00000000-0000-0000-0000-000000000000}"/>
          </ac:spMkLst>
        </pc:spChg>
      </pc:sldChg>
      <pc:sldChg chg="modSp mod modAnim">
        <pc:chgData name="Pietro Ingrande" userId="9395ba796638e4fa" providerId="LiveId" clId="{671B7643-C673-4DF4-BBF9-315C305E05E1}" dt="2025-05-06T13:27:21.690" v="9" actId="27636"/>
        <pc:sldMkLst>
          <pc:docMk/>
          <pc:sldMk cId="0" sldId="258"/>
        </pc:sldMkLst>
        <pc:spChg chg="mod">
          <ac:chgData name="Pietro Ingrande" userId="9395ba796638e4fa" providerId="LiveId" clId="{671B7643-C673-4DF4-BBF9-315C305E05E1}" dt="2025-05-06T13:27:21.690" v="9" actId="27636"/>
          <ac:spMkLst>
            <pc:docMk/>
            <pc:sldMk cId="0" sldId="258"/>
            <ac:spMk id="3" creationId="{00000000-0000-0000-0000-000000000000}"/>
          </ac:spMkLst>
        </pc:spChg>
      </pc:sldChg>
      <pc:sldChg chg="modSp mod modAnim">
        <pc:chgData name="Pietro Ingrande" userId="9395ba796638e4fa" providerId="LiveId" clId="{671B7643-C673-4DF4-BBF9-315C305E05E1}" dt="2025-05-06T13:28:27.152" v="43" actId="27636"/>
        <pc:sldMkLst>
          <pc:docMk/>
          <pc:sldMk cId="4289014638" sldId="271"/>
        </pc:sldMkLst>
        <pc:spChg chg="mod">
          <ac:chgData name="Pietro Ingrande" userId="9395ba796638e4fa" providerId="LiveId" clId="{671B7643-C673-4DF4-BBF9-315C305E05E1}" dt="2025-05-06T13:28:27.152" v="43" actId="27636"/>
          <ac:spMkLst>
            <pc:docMk/>
            <pc:sldMk cId="4289014638" sldId="271"/>
            <ac:spMk id="3" creationId="{00000000-0000-0000-0000-000000000000}"/>
          </ac:spMkLst>
        </pc:spChg>
      </pc:sldChg>
      <pc:sldChg chg="modAnim">
        <pc:chgData name="Pietro Ingrande" userId="9395ba796638e4fa" providerId="LiveId" clId="{671B7643-C673-4DF4-BBF9-315C305E05E1}" dt="2025-05-09T02:27:09.672" v="501"/>
        <pc:sldMkLst>
          <pc:docMk/>
          <pc:sldMk cId="1539713442" sldId="1074"/>
        </pc:sldMkLst>
      </pc:sldChg>
      <pc:sldChg chg="modAnim">
        <pc:chgData name="Pietro Ingrande" userId="9395ba796638e4fa" providerId="LiveId" clId="{671B7643-C673-4DF4-BBF9-315C305E05E1}" dt="2025-05-09T02:32:28.678" v="519"/>
        <pc:sldMkLst>
          <pc:docMk/>
          <pc:sldMk cId="2284584813" sldId="1075"/>
        </pc:sldMkLst>
      </pc:sldChg>
      <pc:sldChg chg="modAnim">
        <pc:chgData name="Pietro Ingrande" userId="9395ba796638e4fa" providerId="LiveId" clId="{671B7643-C673-4DF4-BBF9-315C305E05E1}" dt="2025-05-09T02:31:44.189" v="515"/>
        <pc:sldMkLst>
          <pc:docMk/>
          <pc:sldMk cId="1069785569" sldId="1076"/>
        </pc:sldMkLst>
      </pc:sldChg>
      <pc:sldChg chg="modAnim">
        <pc:chgData name="Pietro Ingrande" userId="9395ba796638e4fa" providerId="LiveId" clId="{671B7643-C673-4DF4-BBF9-315C305E05E1}" dt="2025-05-09T02:33:04.240" v="522"/>
        <pc:sldMkLst>
          <pc:docMk/>
          <pc:sldMk cId="3575886114" sldId="1078"/>
        </pc:sldMkLst>
      </pc:sldChg>
      <pc:sldChg chg="modAnim">
        <pc:chgData name="Pietro Ingrande" userId="9395ba796638e4fa" providerId="LiveId" clId="{671B7643-C673-4DF4-BBF9-315C305E05E1}" dt="2025-05-09T02:33:32.123" v="525"/>
        <pc:sldMkLst>
          <pc:docMk/>
          <pc:sldMk cId="3005910246" sldId="1079"/>
        </pc:sldMkLst>
      </pc:sldChg>
      <pc:sldChg chg="new del">
        <pc:chgData name="Pietro Ingrande" userId="9395ba796638e4fa" providerId="LiveId" clId="{671B7643-C673-4DF4-BBF9-315C305E05E1}" dt="2025-05-09T02:17:27.555" v="45" actId="2696"/>
        <pc:sldMkLst>
          <pc:docMk/>
          <pc:sldMk cId="1780230736" sldId="1080"/>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1482072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E7AC8C-9640-4B15-88DC-91A48C8EBD56}" type="datetimeFigureOut">
              <a:rPr lang="en-US" smtClean="0"/>
              <a:t>5/8/2025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1071319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025DE6D-0BF3-4E51-9F72-B5AD37369B54}" type="datetimeFigureOut">
              <a:rPr lang="en-US" smtClean="0"/>
              <a:t>5/8/2025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C304B6B-C5D8-439C-BE34-EFE3E3AB611D}" type="slidenum">
              <a:rPr lang="en-US" smtClean="0"/>
              <a:t>‹#›</a:t>
            </a:fld>
            <a:endParaRPr lang="en-US" dirty="0"/>
          </a:p>
        </p:txBody>
      </p:sp>
    </p:spTree>
    <p:extLst>
      <p:ext uri="{BB962C8B-B14F-4D97-AF65-F5344CB8AC3E}">
        <p14:creationId xmlns:p14="http://schemas.microsoft.com/office/powerpoint/2010/main" val="1101114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E04FF-6A8A-4F45-9F1B-12FB80FE52BE}"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610566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845994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2E7AC8C-9640-4B15-88DC-91A48C8EBD56}" type="datetimeFigureOut">
              <a:rPr lang="en-US" smtClean="0"/>
              <a:t>5/8/2025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20695424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2E7AC8C-9640-4B15-88DC-91A48C8EBD56}" type="datetimeFigureOut">
              <a:rPr lang="en-US" smtClean="0"/>
              <a:t>5/8/2025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9899491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41920019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327215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677207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728062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E7AC8C-9640-4B15-88DC-91A48C8EBD56}" type="datetimeFigureOut">
              <a:rPr lang="en-US" smtClean="0"/>
              <a:t>5/8/2025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2379793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E7AC8C-9640-4B15-88DC-91A48C8EBD56}" type="datetimeFigureOut">
              <a:rPr lang="en-US" smtClean="0"/>
              <a:t>5/8/2025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575085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3490255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2539502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2E7AC8C-9640-4B15-88DC-91A48C8EBD56}" type="datetimeFigureOut">
              <a:rPr lang="en-US" smtClean="0"/>
              <a:t>5/8/2025</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1289468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E7AC8C-9640-4B15-88DC-91A48C8EBD56}" type="datetimeFigureOut">
              <a:rPr lang="en-US" smtClean="0"/>
              <a:t>5/8/2025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6E04FF-6A8A-4F45-9F1B-12FB80FE52BE}" type="slidenum">
              <a:rPr lang="en-US" smtClean="0"/>
              <a:t>‹#›</a:t>
            </a:fld>
            <a:endParaRPr lang="en-US"/>
          </a:p>
        </p:txBody>
      </p:sp>
    </p:spTree>
    <p:extLst>
      <p:ext uri="{BB962C8B-B14F-4D97-AF65-F5344CB8AC3E}">
        <p14:creationId xmlns:p14="http://schemas.microsoft.com/office/powerpoint/2010/main" val="678864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2E7AC8C-9640-4B15-88DC-91A48C8EBD56}" type="datetimeFigureOut">
              <a:rPr lang="en-US" smtClean="0"/>
              <a:t>5/8/2025</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96E04FF-6A8A-4F45-9F1B-12FB80FE52BE}" type="slidenum">
              <a:rPr lang="en-US" smtClean="0"/>
              <a:t>‹#›</a:t>
            </a:fld>
            <a:endParaRPr lang="en-US"/>
          </a:p>
        </p:txBody>
      </p:sp>
    </p:spTree>
    <p:extLst>
      <p:ext uri="{BB962C8B-B14F-4D97-AF65-F5344CB8AC3E}">
        <p14:creationId xmlns:p14="http://schemas.microsoft.com/office/powerpoint/2010/main" val="4154497830"/>
      </p:ext>
    </p:extLst>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jingrande@cox.net" TargetMode="External"/><Relationship Id="rId2" Type="http://schemas.openxmlformats.org/officeDocument/2006/relationships/hyperlink" Target="http://primacodemasters.ne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C4E5036C-6327-45F2-957D-B03006984512}"/>
              </a:ext>
            </a:extLst>
          </p:cNvPr>
          <p:cNvSpPr>
            <a:spLocks noGrp="1" noChangeArrowheads="1"/>
          </p:cNvSpPr>
          <p:nvPr>
            <p:ph type="title"/>
          </p:nvPr>
        </p:nvSpPr>
        <p:spPr>
          <a:xfrm>
            <a:off x="216816" y="1322840"/>
            <a:ext cx="11774079" cy="1498943"/>
          </a:xfrm>
        </p:spPr>
        <p:txBody>
          <a:bodyPr>
            <a:noAutofit/>
          </a:bodyPr>
          <a:lstStyle/>
          <a:p>
            <a:pPr algn="ctr"/>
            <a:r>
              <a:rPr lang="en-US" altLang="en-US" sz="4800" dirty="0">
                <a:solidFill>
                  <a:srgbClr val="00B0F0"/>
                </a:solidFill>
              </a:rPr>
              <a:t>Inpatient Coding – What’s the Difference?</a:t>
            </a:r>
          </a:p>
        </p:txBody>
      </p:sp>
      <p:sp>
        <p:nvSpPr>
          <p:cNvPr id="3" name="Text Placeholder 2">
            <a:extLst>
              <a:ext uri="{FF2B5EF4-FFF2-40B4-BE49-F238E27FC236}">
                <a16:creationId xmlns:a16="http://schemas.microsoft.com/office/drawing/2014/main" id="{C4D11D3B-B952-48AA-BDFF-ABFE84D5C1CD}"/>
              </a:ext>
            </a:extLst>
          </p:cNvPr>
          <p:cNvSpPr>
            <a:spLocks noGrp="1" noChangeArrowheads="1"/>
          </p:cNvSpPr>
          <p:nvPr>
            <p:ph type="body" sz="half" idx="2"/>
          </p:nvPr>
        </p:nvSpPr>
        <p:spPr>
          <a:xfrm>
            <a:off x="3290657" y="2993702"/>
            <a:ext cx="5823751" cy="2760954"/>
          </a:xfrm>
        </p:spPr>
        <p:txBody>
          <a:bodyPr/>
          <a:lstStyle/>
          <a:p>
            <a:r>
              <a:rPr lang="en-US" altLang="en-US" sz="2800" dirty="0"/>
              <a:t>Presenter:  Pietro S. Ingrande, 	     		          RHIT,CCS, DBA, 	              				 </a:t>
            </a:r>
            <a:r>
              <a:rPr lang="en-US" altLang="en-US" sz="2800" dirty="0" err="1"/>
              <a:t>CodeMasters</a:t>
            </a:r>
            <a:endParaRPr lang="en-US" altLang="en-US" sz="2800" dirty="0"/>
          </a:p>
          <a:p>
            <a:endParaRPr lang="en-US" altLang="en-US" dirty="0"/>
          </a:p>
        </p:txBody>
      </p:sp>
      <p:pic>
        <p:nvPicPr>
          <p:cNvPr id="17414" name="Picture 4">
            <a:extLst>
              <a:ext uri="{FF2B5EF4-FFF2-40B4-BE49-F238E27FC236}">
                <a16:creationId xmlns:a16="http://schemas.microsoft.com/office/drawing/2014/main" id="{5E5CD56D-5DEF-4930-9E87-2E50A27A7F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4408" y="3546873"/>
            <a:ext cx="1180797" cy="1242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person wearing a suit and tie smiling at the camera&#10;&#10;Description automatically generated">
            <a:extLst>
              <a:ext uri="{FF2B5EF4-FFF2-40B4-BE49-F238E27FC236}">
                <a16:creationId xmlns:a16="http://schemas.microsoft.com/office/drawing/2014/main" id="{96851310-A85E-438B-9558-2B778EE6AA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7077" y="3453935"/>
            <a:ext cx="1428750" cy="1428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414"/>
                                        </p:tgtEl>
                                        <p:attrNameLst>
                                          <p:attrName>style.visibility</p:attrName>
                                        </p:attrNameLst>
                                      </p:cBhvr>
                                      <p:to>
                                        <p:strVal val="visible"/>
                                      </p:to>
                                    </p:set>
                                    <p:animEffect transition="in" filter="fade">
                                      <p:cBhvr>
                                        <p:cTn id="12" dur="500"/>
                                        <p:tgtEl>
                                          <p:spTgt spid="174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5B3E-5ABC-CEDA-B4A0-0EA3B2591623}"/>
              </a:ext>
            </a:extLst>
          </p:cNvPr>
          <p:cNvSpPr>
            <a:spLocks noGrp="1"/>
          </p:cNvSpPr>
          <p:nvPr>
            <p:ph type="title"/>
          </p:nvPr>
        </p:nvSpPr>
        <p:spPr/>
        <p:txBody>
          <a:bodyPr/>
          <a:lstStyle/>
          <a:p>
            <a:pPr algn="ctr"/>
            <a:r>
              <a:rPr lang="en-US" dirty="0"/>
              <a:t>Official Coding Rules &amp; Guidelines</a:t>
            </a:r>
          </a:p>
        </p:txBody>
      </p:sp>
      <p:sp>
        <p:nvSpPr>
          <p:cNvPr id="3" name="Content Placeholder 2">
            <a:extLst>
              <a:ext uri="{FF2B5EF4-FFF2-40B4-BE49-F238E27FC236}">
                <a16:creationId xmlns:a16="http://schemas.microsoft.com/office/drawing/2014/main" id="{08A9712C-D3BB-92E7-93EA-40F6F08FE32B}"/>
              </a:ext>
            </a:extLst>
          </p:cNvPr>
          <p:cNvSpPr>
            <a:spLocks noGrp="1"/>
          </p:cNvSpPr>
          <p:nvPr>
            <p:ph idx="1"/>
          </p:nvPr>
        </p:nvSpPr>
        <p:spPr>
          <a:xfrm>
            <a:off x="1103312" y="1715678"/>
            <a:ext cx="8946541" cy="4817097"/>
          </a:xfrm>
        </p:spPr>
        <p:txBody>
          <a:bodyPr>
            <a:normAutofit fontScale="92500" lnSpcReduction="10000"/>
          </a:bodyPr>
          <a:lstStyle/>
          <a:p>
            <a:r>
              <a:rPr lang="en-US" dirty="0"/>
              <a:t>Section I</a:t>
            </a:r>
          </a:p>
          <a:p>
            <a:pPr lvl="1"/>
            <a:r>
              <a:rPr lang="en-US" dirty="0"/>
              <a:t> Conventions</a:t>
            </a:r>
          </a:p>
          <a:p>
            <a:pPr lvl="1"/>
            <a:r>
              <a:rPr lang="en-US" dirty="0"/>
              <a:t>General Coding Guidelines</a:t>
            </a:r>
          </a:p>
          <a:p>
            <a:pPr lvl="1"/>
            <a:r>
              <a:rPr lang="en-US" dirty="0"/>
              <a:t>Chapter Specific Guidelines 1-22</a:t>
            </a:r>
          </a:p>
          <a:p>
            <a:pPr lvl="1"/>
            <a:endParaRPr lang="en-US" dirty="0"/>
          </a:p>
          <a:p>
            <a:r>
              <a:rPr lang="en-US" dirty="0"/>
              <a:t>Section II</a:t>
            </a:r>
          </a:p>
          <a:p>
            <a:pPr lvl="1"/>
            <a:r>
              <a:rPr lang="en-US" dirty="0"/>
              <a:t>Selection of Principal Diagnosis</a:t>
            </a:r>
          </a:p>
          <a:p>
            <a:endParaRPr lang="en-US" dirty="0"/>
          </a:p>
          <a:p>
            <a:r>
              <a:rPr lang="en-US" dirty="0"/>
              <a:t>Section III</a:t>
            </a:r>
          </a:p>
          <a:p>
            <a:pPr lvl="1"/>
            <a:r>
              <a:rPr lang="en-US" dirty="0"/>
              <a:t>Reporting Other Diagnoses (Secondary Diagnoses</a:t>
            </a:r>
          </a:p>
          <a:p>
            <a:pPr lvl="1"/>
            <a:endParaRPr lang="en-US" dirty="0"/>
          </a:p>
          <a:p>
            <a:r>
              <a:rPr lang="en-US" dirty="0"/>
              <a:t>Section IV</a:t>
            </a:r>
          </a:p>
          <a:p>
            <a:pPr lvl="1"/>
            <a:r>
              <a:rPr lang="en-US" dirty="0"/>
              <a:t>Guidelines for Outpatient Services</a:t>
            </a:r>
          </a:p>
          <a:p>
            <a:pPr marL="457200" lvl="1"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457200" lvl="1" indent="0">
              <a:buNone/>
            </a:pPr>
            <a:endParaRPr lang="en-US" dirty="0"/>
          </a:p>
        </p:txBody>
      </p:sp>
    </p:spTree>
    <p:extLst>
      <p:ext uri="{BB962C8B-B14F-4D97-AF65-F5344CB8AC3E}">
        <p14:creationId xmlns:p14="http://schemas.microsoft.com/office/powerpoint/2010/main" val="1069785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2" end="2"/>
                                            </p:txEl>
                                          </p:spTgt>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p:cTn id="4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4" dur="1000"/>
                                        <p:tgtEl>
                                          <p:spTgt spid="3">
                                            <p:txEl>
                                              <p:pRg st="5" end="5"/>
                                            </p:txEl>
                                          </p:spTgt>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p:cTn id="4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p:cTn id="55"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8" end="8"/>
                                            </p:txEl>
                                          </p:spTgt>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p:cTn id="61"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2"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63"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64" dur="1000"/>
                                        <p:tgtEl>
                                          <p:spTgt spid="3">
                                            <p:txEl>
                                              <p:pRg st="9" end="9"/>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31" presetClass="entr" presetSubtype="0" fill="hold" grpId="0" nodeType="clickEffect">
                                  <p:stCondLst>
                                    <p:cond delay="0"/>
                                  </p:stCondLst>
                                  <p:childTnLst>
                                    <p:set>
                                      <p:cBhvr>
                                        <p:cTn id="68" dur="1" fill="hold">
                                          <p:stCondLst>
                                            <p:cond delay="0"/>
                                          </p:stCondLst>
                                        </p:cTn>
                                        <p:tgtEl>
                                          <p:spTgt spid="3">
                                            <p:txEl>
                                              <p:pRg st="11" end="11"/>
                                            </p:txEl>
                                          </p:spTgt>
                                        </p:tgtEl>
                                        <p:attrNameLst>
                                          <p:attrName>style.visibility</p:attrName>
                                        </p:attrNameLst>
                                      </p:cBhvr>
                                      <p:to>
                                        <p:strVal val="visible"/>
                                      </p:to>
                                    </p:set>
                                    <p:anim calcmode="lin" valueType="num">
                                      <p:cBhvr>
                                        <p:cTn id="69" dur="1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70" dur="10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71" dur="1000" fill="hold"/>
                                        <p:tgtEl>
                                          <p:spTgt spid="3">
                                            <p:txEl>
                                              <p:pRg st="11" end="11"/>
                                            </p:txEl>
                                          </p:spTgt>
                                        </p:tgtEl>
                                        <p:attrNameLst>
                                          <p:attrName>style.rotation</p:attrName>
                                        </p:attrNameLst>
                                      </p:cBhvr>
                                      <p:tavLst>
                                        <p:tav tm="0">
                                          <p:val>
                                            <p:fltVal val="90"/>
                                          </p:val>
                                        </p:tav>
                                        <p:tav tm="100000">
                                          <p:val>
                                            <p:fltVal val="0"/>
                                          </p:val>
                                        </p:tav>
                                      </p:tavLst>
                                    </p:anim>
                                    <p:animEffect transition="in" filter="fade">
                                      <p:cBhvr>
                                        <p:cTn id="72" dur="1000"/>
                                        <p:tgtEl>
                                          <p:spTgt spid="3">
                                            <p:txEl>
                                              <p:pRg st="11" end="11"/>
                                            </p:txEl>
                                          </p:spTgt>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3">
                                            <p:txEl>
                                              <p:pRg st="12" end="12"/>
                                            </p:txEl>
                                          </p:spTgt>
                                        </p:tgtEl>
                                        <p:attrNameLst>
                                          <p:attrName>style.visibility</p:attrName>
                                        </p:attrNameLst>
                                      </p:cBhvr>
                                      <p:to>
                                        <p:strVal val="visible"/>
                                      </p:to>
                                    </p:set>
                                    <p:anim calcmode="lin" valueType="num">
                                      <p:cBhvr>
                                        <p:cTn id="75" dur="10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76" dur="1000" fill="hold"/>
                                        <p:tgtEl>
                                          <p:spTgt spid="3">
                                            <p:txEl>
                                              <p:pRg st="12" end="12"/>
                                            </p:txEl>
                                          </p:spTgt>
                                        </p:tgtEl>
                                        <p:attrNameLst>
                                          <p:attrName>ppt_h</p:attrName>
                                        </p:attrNameLst>
                                      </p:cBhvr>
                                      <p:tavLst>
                                        <p:tav tm="0">
                                          <p:val>
                                            <p:fltVal val="0"/>
                                          </p:val>
                                        </p:tav>
                                        <p:tav tm="100000">
                                          <p:val>
                                            <p:strVal val="#ppt_h"/>
                                          </p:val>
                                        </p:tav>
                                      </p:tavLst>
                                    </p:anim>
                                    <p:anim calcmode="lin" valueType="num">
                                      <p:cBhvr>
                                        <p:cTn id="77" dur="1000" fill="hold"/>
                                        <p:tgtEl>
                                          <p:spTgt spid="3">
                                            <p:txEl>
                                              <p:pRg st="12" end="12"/>
                                            </p:txEl>
                                          </p:spTgt>
                                        </p:tgtEl>
                                        <p:attrNameLst>
                                          <p:attrName>style.rotation</p:attrName>
                                        </p:attrNameLst>
                                      </p:cBhvr>
                                      <p:tavLst>
                                        <p:tav tm="0">
                                          <p:val>
                                            <p:fltVal val="90"/>
                                          </p:val>
                                        </p:tav>
                                        <p:tav tm="100000">
                                          <p:val>
                                            <p:fltVal val="0"/>
                                          </p:val>
                                        </p:tav>
                                      </p:tavLst>
                                    </p:anim>
                                    <p:animEffect transition="in" filter="fade">
                                      <p:cBhvr>
                                        <p:cTn id="78" dur="1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89CCF-D878-E2F0-71C3-436DFDD53A91}"/>
              </a:ext>
            </a:extLst>
          </p:cNvPr>
          <p:cNvSpPr>
            <a:spLocks noGrp="1"/>
          </p:cNvSpPr>
          <p:nvPr>
            <p:ph type="title"/>
          </p:nvPr>
        </p:nvSpPr>
        <p:spPr/>
        <p:txBody>
          <a:bodyPr/>
          <a:lstStyle/>
          <a:p>
            <a:pPr algn="ctr"/>
            <a:r>
              <a:rPr lang="en-US" dirty="0"/>
              <a:t>Coding Clinic</a:t>
            </a:r>
          </a:p>
        </p:txBody>
      </p:sp>
      <p:sp>
        <p:nvSpPr>
          <p:cNvPr id="3" name="Content Placeholder 2">
            <a:extLst>
              <a:ext uri="{FF2B5EF4-FFF2-40B4-BE49-F238E27FC236}">
                <a16:creationId xmlns:a16="http://schemas.microsoft.com/office/drawing/2014/main" id="{D263F250-9E3D-B766-166A-0F919F773A59}"/>
              </a:ext>
            </a:extLst>
          </p:cNvPr>
          <p:cNvSpPr>
            <a:spLocks noGrp="1"/>
          </p:cNvSpPr>
          <p:nvPr>
            <p:ph idx="1"/>
          </p:nvPr>
        </p:nvSpPr>
        <p:spPr/>
        <p:txBody>
          <a:bodyPr/>
          <a:lstStyle/>
          <a:p>
            <a:r>
              <a:rPr lang="en-US" dirty="0"/>
              <a:t>Considered Official Coding Advice</a:t>
            </a:r>
          </a:p>
          <a:p>
            <a:endParaRPr lang="en-US" dirty="0"/>
          </a:p>
          <a:p>
            <a:r>
              <a:rPr lang="en-US" dirty="0"/>
              <a:t>Published by AHA (American Hospital Association</a:t>
            </a:r>
          </a:p>
          <a:p>
            <a:endParaRPr lang="en-US" dirty="0"/>
          </a:p>
          <a:p>
            <a:r>
              <a:rPr lang="en-US" dirty="0"/>
              <a:t>Initiated in 1984</a:t>
            </a:r>
          </a:p>
          <a:p>
            <a:endParaRPr lang="en-US" dirty="0"/>
          </a:p>
          <a:p>
            <a:r>
              <a:rPr lang="en-US" dirty="0"/>
              <a:t>ICD-10 Coding Clinics introduced in 2012</a:t>
            </a:r>
          </a:p>
          <a:p>
            <a:endParaRPr lang="en-US" dirty="0"/>
          </a:p>
          <a:p>
            <a:r>
              <a:rPr lang="en-US" dirty="0"/>
              <a:t>Published Quarterly</a:t>
            </a:r>
          </a:p>
        </p:txBody>
      </p:sp>
    </p:spTree>
    <p:extLst>
      <p:ext uri="{BB962C8B-B14F-4D97-AF65-F5344CB8AC3E}">
        <p14:creationId xmlns:p14="http://schemas.microsoft.com/office/powerpoint/2010/main" val="2284584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p:cTn id="47"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BBC39-333D-9ED1-C5BA-6A6DB40124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AB6E1E-8807-EB65-C12F-9399F51E53D9}"/>
              </a:ext>
            </a:extLst>
          </p:cNvPr>
          <p:cNvSpPr>
            <a:spLocks noGrp="1"/>
          </p:cNvSpPr>
          <p:nvPr>
            <p:ph type="title"/>
          </p:nvPr>
        </p:nvSpPr>
        <p:spPr/>
        <p:txBody>
          <a:bodyPr/>
          <a:lstStyle/>
          <a:p>
            <a:pPr algn="ctr"/>
            <a:r>
              <a:rPr lang="en-US" dirty="0"/>
              <a:t>Coding Clinic</a:t>
            </a:r>
          </a:p>
        </p:txBody>
      </p:sp>
      <p:sp>
        <p:nvSpPr>
          <p:cNvPr id="3" name="Content Placeholder 2">
            <a:extLst>
              <a:ext uri="{FF2B5EF4-FFF2-40B4-BE49-F238E27FC236}">
                <a16:creationId xmlns:a16="http://schemas.microsoft.com/office/drawing/2014/main" id="{D7296D67-FE82-F224-FD12-E14BCC71EB90}"/>
              </a:ext>
            </a:extLst>
          </p:cNvPr>
          <p:cNvSpPr>
            <a:spLocks noGrp="1"/>
          </p:cNvSpPr>
          <p:nvPr>
            <p:ph idx="1"/>
          </p:nvPr>
        </p:nvSpPr>
        <p:spPr>
          <a:xfrm>
            <a:off x="646111" y="1853248"/>
            <a:ext cx="10600066" cy="4552034"/>
          </a:xfrm>
        </p:spPr>
        <p:txBody>
          <a:bodyPr>
            <a:normAutofit/>
          </a:bodyPr>
          <a:lstStyle/>
          <a:p>
            <a:r>
              <a:rPr lang="en-US" dirty="0"/>
              <a:t>Systemic inflammatory response syndrome (SIRS) due to pneumonia</a:t>
            </a:r>
          </a:p>
          <a:p>
            <a:pPr lvl="1"/>
            <a:r>
              <a:rPr lang="en-US" dirty="0"/>
              <a:t>Third Quarter 2014, page 4</a:t>
            </a:r>
          </a:p>
          <a:p>
            <a:endParaRPr lang="en-US" dirty="0"/>
          </a:p>
          <a:p>
            <a:r>
              <a:rPr lang="en-US" dirty="0"/>
              <a:t>Question:</a:t>
            </a:r>
          </a:p>
          <a:p>
            <a:r>
              <a:rPr lang="en-US" dirty="0"/>
              <a:t>A 68 year old male presents with symptoms of malaise, fatigue, and fever.  Patient was diagnosed with SIRS.  Does not have sepsis.  The provider documented “SIRS 2/2 pneumonia” in final statement.  How should this be coded?</a:t>
            </a:r>
          </a:p>
          <a:p>
            <a:r>
              <a:rPr lang="en-US" dirty="0"/>
              <a:t>Answer:</a:t>
            </a:r>
          </a:p>
          <a:p>
            <a:r>
              <a:rPr lang="en-US" dirty="0"/>
              <a:t>Assign J18.9, PNA unspecified.  When sepsis is not present, no additional code is required.  ICD-10 does not provide a separate code nor is there an index entry for SIRS 2/2 infectious process.  </a:t>
            </a:r>
          </a:p>
          <a:p>
            <a:endParaRPr lang="en-US" dirty="0"/>
          </a:p>
        </p:txBody>
      </p:sp>
    </p:spTree>
    <p:extLst>
      <p:ext uri="{BB962C8B-B14F-4D97-AF65-F5344CB8AC3E}">
        <p14:creationId xmlns:p14="http://schemas.microsoft.com/office/powerpoint/2010/main" val="3575886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4" end="4"/>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 calcmode="lin" valueType="num">
                                      <p:cBhvr>
                                        <p:cTn id="4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8" dur="1000"/>
                                        <p:tgtEl>
                                          <p:spTgt spid="3">
                                            <p:txEl>
                                              <p:pRg st="5" end="5"/>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1" presetClass="entr" presetSubtype="0" fill="hold" grpId="0"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 calcmode="lin" valueType="num">
                                      <p:cBhvr>
                                        <p:cTn id="5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6"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C38D3-A04D-EC9A-6433-CB37E64F03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1A7A0C-84E7-2377-FD93-D83223A7DC8C}"/>
              </a:ext>
            </a:extLst>
          </p:cNvPr>
          <p:cNvSpPr>
            <a:spLocks noGrp="1"/>
          </p:cNvSpPr>
          <p:nvPr>
            <p:ph type="title"/>
          </p:nvPr>
        </p:nvSpPr>
        <p:spPr/>
        <p:txBody>
          <a:bodyPr/>
          <a:lstStyle/>
          <a:p>
            <a:pPr algn="ctr"/>
            <a:r>
              <a:rPr lang="en-US" dirty="0"/>
              <a:t>Coding Clinic</a:t>
            </a:r>
          </a:p>
        </p:txBody>
      </p:sp>
      <p:sp>
        <p:nvSpPr>
          <p:cNvPr id="3" name="Content Placeholder 2">
            <a:extLst>
              <a:ext uri="{FF2B5EF4-FFF2-40B4-BE49-F238E27FC236}">
                <a16:creationId xmlns:a16="http://schemas.microsoft.com/office/drawing/2014/main" id="{0E65B252-16EA-EAB1-C82D-F79B547D5EA1}"/>
              </a:ext>
            </a:extLst>
          </p:cNvPr>
          <p:cNvSpPr>
            <a:spLocks noGrp="1"/>
          </p:cNvSpPr>
          <p:nvPr>
            <p:ph idx="1"/>
          </p:nvPr>
        </p:nvSpPr>
        <p:spPr>
          <a:xfrm>
            <a:off x="646111" y="1677971"/>
            <a:ext cx="10741468" cy="4901937"/>
          </a:xfrm>
        </p:spPr>
        <p:txBody>
          <a:bodyPr>
            <a:normAutofit/>
          </a:bodyPr>
          <a:lstStyle/>
          <a:p>
            <a:r>
              <a:rPr lang="en-US" dirty="0"/>
              <a:t>Acute cerebral infarction with left sided weakness</a:t>
            </a:r>
          </a:p>
          <a:p>
            <a:r>
              <a:rPr lang="en-US" dirty="0"/>
              <a:t>1</a:t>
            </a:r>
            <a:r>
              <a:rPr lang="en-US" baseline="30000" dirty="0"/>
              <a:t>st</a:t>
            </a:r>
            <a:r>
              <a:rPr lang="en-US" dirty="0"/>
              <a:t> Quarter 2015, Pages 25-26</a:t>
            </a:r>
          </a:p>
          <a:p>
            <a:endParaRPr lang="en-US" dirty="0"/>
          </a:p>
          <a:p>
            <a:r>
              <a:rPr lang="en-US" dirty="0"/>
              <a:t>Question:</a:t>
            </a:r>
          </a:p>
          <a:p>
            <a:r>
              <a:rPr lang="en-US" dirty="0"/>
              <a:t>An 88 year old male is admitted with a cerebral infarction.  In the final statement, the doctor documented “acute cerebral infarction with left sided weakness.  How should left sided weakness due to an acute cerebral infarction be coded when no mention of hemiplegia?</a:t>
            </a:r>
          </a:p>
          <a:p>
            <a:r>
              <a:rPr lang="en-US" dirty="0"/>
              <a:t>Answer:</a:t>
            </a:r>
          </a:p>
          <a:p>
            <a:r>
              <a:rPr lang="en-US" dirty="0"/>
              <a:t>Assign I63.9, cerebral infarction, unspecified as principal diagnosis.  Assign G81.94, hemiplegia, unspecified as an additional code.  When unilateral weakness is clearly documented as being associated with a stroke, it is considered synonymous with hemiparesis.  </a:t>
            </a:r>
          </a:p>
        </p:txBody>
      </p:sp>
    </p:spTree>
    <p:extLst>
      <p:ext uri="{BB962C8B-B14F-4D97-AF65-F5344CB8AC3E}">
        <p14:creationId xmlns:p14="http://schemas.microsoft.com/office/powerpoint/2010/main" val="3005910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US</a:t>
            </a:r>
          </a:p>
        </p:txBody>
      </p:sp>
      <p:sp>
        <p:nvSpPr>
          <p:cNvPr id="3" name="Content Placeholder 2"/>
          <p:cNvSpPr>
            <a:spLocks noGrp="1"/>
          </p:cNvSpPr>
          <p:nvPr>
            <p:ph idx="1"/>
          </p:nvPr>
        </p:nvSpPr>
        <p:spPr/>
        <p:txBody>
          <a:bodyPr>
            <a:normAutofit/>
          </a:bodyPr>
          <a:lstStyle/>
          <a:p>
            <a:r>
              <a:rPr lang="en-US" sz="3200" dirty="0">
                <a:hlinkClick r:id="rId2"/>
              </a:rPr>
              <a:t>https://primacodemasters.net/</a:t>
            </a:r>
            <a:endParaRPr lang="en-US" sz="3200" dirty="0"/>
          </a:p>
          <a:p>
            <a:endParaRPr lang="en-US" sz="3200" dirty="0">
              <a:hlinkClick r:id="rId3"/>
            </a:endParaRPr>
          </a:p>
          <a:p>
            <a:r>
              <a:rPr lang="en-US" sz="3200" dirty="0">
                <a:hlinkClick r:id="rId3"/>
              </a:rPr>
              <a:t>jingrande@cox.net</a:t>
            </a:r>
            <a:endParaRPr lang="en-US" sz="3200" dirty="0"/>
          </a:p>
          <a:p>
            <a:endParaRPr lang="en-US" sz="3200" dirty="0"/>
          </a:p>
          <a:p>
            <a:r>
              <a:rPr lang="en-US" sz="3200" dirty="0"/>
              <a:t>619-339-1953	</a:t>
            </a:r>
          </a:p>
          <a:p>
            <a:endParaRPr lang="en-US" sz="3200" dirty="0"/>
          </a:p>
          <a:p>
            <a:endParaRPr lang="en-US" dirty="0"/>
          </a:p>
          <a:p>
            <a:endParaRPr lang="en-US" dirty="0"/>
          </a:p>
        </p:txBody>
      </p:sp>
    </p:spTree>
    <p:extLst>
      <p:ext uri="{BB962C8B-B14F-4D97-AF65-F5344CB8AC3E}">
        <p14:creationId xmlns:p14="http://schemas.microsoft.com/office/powerpoint/2010/main" val="92800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0AEB05E7-E21B-41DC-84D2-97DBFA0B3F98}"/>
              </a:ext>
            </a:extLst>
          </p:cNvPr>
          <p:cNvSpPr>
            <a:spLocks noGrp="1" noChangeArrowheads="1"/>
          </p:cNvSpPr>
          <p:nvPr>
            <p:ph type="title"/>
          </p:nvPr>
        </p:nvSpPr>
        <p:spPr/>
        <p:txBody>
          <a:bodyPr/>
          <a:lstStyle/>
          <a:p>
            <a:pPr eaLnBrk="1" hangingPunct="1"/>
            <a:r>
              <a:rPr lang="en-US" altLang="en-US" i="1" dirty="0"/>
              <a:t>Disclaimer</a:t>
            </a:r>
            <a:endParaRPr lang="en-US" altLang="en-US" dirty="0"/>
          </a:p>
        </p:txBody>
      </p:sp>
      <p:sp>
        <p:nvSpPr>
          <p:cNvPr id="16386" name="Rectangle 3">
            <a:extLst>
              <a:ext uri="{FF2B5EF4-FFF2-40B4-BE49-F238E27FC236}">
                <a16:creationId xmlns:a16="http://schemas.microsoft.com/office/drawing/2014/main" id="{83EEBF40-4CF6-4F44-AA1F-AC590739D29C}"/>
              </a:ext>
            </a:extLst>
          </p:cNvPr>
          <p:cNvSpPr>
            <a:spLocks noGrp="1" noChangeArrowheads="1"/>
          </p:cNvSpPr>
          <p:nvPr>
            <p:ph idx="1"/>
          </p:nvPr>
        </p:nvSpPr>
        <p:spPr/>
        <p:txBody>
          <a:bodyPr/>
          <a:lstStyle/>
          <a:p>
            <a:pPr eaLnBrk="1" hangingPunct="1"/>
            <a:r>
              <a:rPr lang="en-US" altLang="en-US" i="1" dirty="0"/>
              <a:t>This publication is designed to provide accurate and authoritative information regarding the subject matter covered. It is prepared with the understanding that neither the author nor the publisher is engaged in rendering legal, accounting, or other professional service. If legal advice or other expert assistance is required, the services of a competent professional should be sought.</a:t>
            </a:r>
          </a:p>
          <a:p>
            <a:pPr eaLnBrk="1" hangingPunct="1"/>
            <a:r>
              <a:rPr lang="en-US" altLang="en-US" i="1" dirty="0"/>
              <a:t>The views expressed in this presentation are strictly those of the author and do not necessarily represent official positions of any other organization. </a:t>
            </a:r>
          </a:p>
        </p:txBody>
      </p:sp>
    </p:spTree>
    <p:extLst>
      <p:ext uri="{BB962C8B-B14F-4D97-AF65-F5344CB8AC3E}">
        <p14:creationId xmlns:p14="http://schemas.microsoft.com/office/powerpoint/2010/main" val="204878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Effect transition="in" filter="fade">
                                      <p:cBhvr>
                                        <p:cTn id="7" dur="500"/>
                                        <p:tgtEl>
                                          <p:spTgt spid="163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6">
                                            <p:txEl>
                                              <p:pRg st="1" end="1"/>
                                            </p:txEl>
                                          </p:spTgt>
                                        </p:tgtEl>
                                        <p:attrNameLst>
                                          <p:attrName>style.visibility</p:attrName>
                                        </p:attrNameLst>
                                      </p:cBhvr>
                                      <p:to>
                                        <p:strVal val="visible"/>
                                      </p:to>
                                    </p:set>
                                    <p:animEffect transition="in" filter="fade">
                                      <p:cBhvr>
                                        <p:cTn id="12" dur="500"/>
                                        <p:tgtEl>
                                          <p:spTgt spid="163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CD14DB-BB81-479F-A1FC-1C75640E9F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ectangle 9">
            <a:extLst>
              <a:ext uri="{FF2B5EF4-FFF2-40B4-BE49-F238E27FC236}">
                <a16:creationId xmlns:a16="http://schemas.microsoft.com/office/drawing/2014/main" id="{C943A91B-7CA7-4592-A975-73B1BF8C4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Freeform 7">
            <a:extLst>
              <a:ext uri="{FF2B5EF4-FFF2-40B4-BE49-F238E27FC236}">
                <a16:creationId xmlns:a16="http://schemas.microsoft.com/office/drawing/2014/main" id="{EC471314-E46A-414B-8D91-74880E84F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14" name="Freeform: Shape 13">
            <a:extLst>
              <a:ext uri="{FF2B5EF4-FFF2-40B4-BE49-F238E27FC236}">
                <a16:creationId xmlns:a16="http://schemas.microsoft.com/office/drawing/2014/main" id="{6A681326-1C9D-44A3-A627-3871BDAE41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txBody>
          <a:bodyPr/>
          <a:lstStyle/>
          <a:p>
            <a:endParaRPr lang="en-US"/>
          </a:p>
        </p:txBody>
      </p:sp>
      <p:sp>
        <p:nvSpPr>
          <p:cNvPr id="2" name="Title 1"/>
          <p:cNvSpPr>
            <a:spLocks noGrp="1"/>
          </p:cNvSpPr>
          <p:nvPr>
            <p:ph type="title"/>
          </p:nvPr>
        </p:nvSpPr>
        <p:spPr>
          <a:xfrm>
            <a:off x="1103312" y="452718"/>
            <a:ext cx="8947522" cy="1400530"/>
          </a:xfrm>
        </p:spPr>
        <p:txBody>
          <a:bodyPr anchor="ctr">
            <a:normAutofit/>
          </a:bodyPr>
          <a:lstStyle/>
          <a:p>
            <a:pPr algn="ctr"/>
            <a:r>
              <a:rPr lang="en-US" dirty="0">
                <a:solidFill>
                  <a:srgbClr val="FFFFFF"/>
                </a:solidFill>
              </a:rPr>
              <a:t>OBJECTIVE</a:t>
            </a:r>
          </a:p>
        </p:txBody>
      </p:sp>
      <p:sp>
        <p:nvSpPr>
          <p:cNvPr id="3" name="Content Placeholder 2"/>
          <p:cNvSpPr>
            <a:spLocks noGrp="1"/>
          </p:cNvSpPr>
          <p:nvPr>
            <p:ph idx="1"/>
          </p:nvPr>
        </p:nvSpPr>
        <p:spPr>
          <a:xfrm>
            <a:off x="1103312" y="2763520"/>
            <a:ext cx="8946541" cy="3484879"/>
          </a:xfrm>
        </p:spPr>
        <p:txBody>
          <a:bodyPr>
            <a:normAutofit/>
          </a:bodyPr>
          <a:lstStyle/>
          <a:p>
            <a:pPr marL="0" indent="0">
              <a:lnSpc>
                <a:spcPct val="90000"/>
              </a:lnSpc>
              <a:buNone/>
            </a:pPr>
            <a:r>
              <a:rPr lang="en-US" sz="1900"/>
              <a:t>	Introduce </a:t>
            </a:r>
            <a:r>
              <a:rPr lang="en-US" sz="1900" dirty="0"/>
              <a:t>you to Inpatient Coding</a:t>
            </a:r>
          </a:p>
          <a:p>
            <a:pPr>
              <a:lnSpc>
                <a:spcPct val="90000"/>
              </a:lnSpc>
              <a:buFont typeface="Wingdings" panose="05000000000000000000" pitchFamily="2" charset="2"/>
              <a:buChar char="Ø"/>
            </a:pPr>
            <a:endParaRPr lang="en-US" sz="1900" dirty="0"/>
          </a:p>
          <a:p>
            <a:pPr>
              <a:lnSpc>
                <a:spcPct val="90000"/>
              </a:lnSpc>
              <a:buFont typeface="Wingdings" panose="05000000000000000000" pitchFamily="2" charset="2"/>
              <a:buChar char="Ø"/>
            </a:pPr>
            <a:r>
              <a:rPr lang="en-US" sz="1900" dirty="0"/>
              <a:t>Official Coding Rules and Guidelines</a:t>
            </a:r>
          </a:p>
          <a:p>
            <a:pPr>
              <a:lnSpc>
                <a:spcPct val="90000"/>
              </a:lnSpc>
              <a:buFont typeface="Wingdings" panose="05000000000000000000" pitchFamily="2" charset="2"/>
              <a:buChar char="Ø"/>
            </a:pPr>
            <a:endParaRPr lang="en-US" sz="1900" dirty="0"/>
          </a:p>
          <a:p>
            <a:pPr>
              <a:lnSpc>
                <a:spcPct val="90000"/>
              </a:lnSpc>
              <a:buFont typeface="Wingdings" panose="05000000000000000000" pitchFamily="2" charset="2"/>
              <a:buChar char="Ø"/>
            </a:pPr>
            <a:r>
              <a:rPr lang="en-US" sz="1900" dirty="0"/>
              <a:t>Coding Clinic</a:t>
            </a:r>
          </a:p>
          <a:p>
            <a:pPr>
              <a:lnSpc>
                <a:spcPct val="90000"/>
              </a:lnSpc>
              <a:buFont typeface="Wingdings" panose="05000000000000000000" pitchFamily="2" charset="2"/>
              <a:buChar char="Ø"/>
            </a:pPr>
            <a:endParaRPr lang="en-US" sz="1900" dirty="0"/>
          </a:p>
          <a:p>
            <a:pPr>
              <a:lnSpc>
                <a:spcPct val="90000"/>
              </a:lnSpc>
              <a:buFont typeface="Wingdings" panose="05000000000000000000" pitchFamily="2" charset="2"/>
              <a:buChar char="Ø"/>
            </a:pPr>
            <a:r>
              <a:rPr lang="en-US" sz="1900" dirty="0"/>
              <a:t>Introduction To ICD-10-PCS</a:t>
            </a:r>
          </a:p>
          <a:p>
            <a:pPr>
              <a:lnSpc>
                <a:spcPct val="90000"/>
              </a:lnSpc>
              <a:buFont typeface="Wingdings" panose="05000000000000000000" pitchFamily="2" charset="2"/>
              <a:buChar char="Ø"/>
            </a:pPr>
            <a:endParaRPr lang="en-US" sz="1900" dirty="0"/>
          </a:p>
          <a:p>
            <a:pPr>
              <a:lnSpc>
                <a:spcPct val="90000"/>
              </a:lnSpc>
              <a:buFont typeface="Wingdings" panose="05000000000000000000" pitchFamily="2" charset="2"/>
              <a:buChar char="Ø"/>
            </a:pPr>
            <a:r>
              <a:rPr lang="en-US" sz="1900" dirty="0"/>
              <a:t>Prepare you for an inpatient coding career</a:t>
            </a:r>
            <a:endParaRPr lang="en-US" sz="1700" dirty="0"/>
          </a:p>
          <a:p>
            <a:pPr marL="0" indent="0">
              <a:lnSpc>
                <a:spcPct val="90000"/>
              </a:lnSpc>
              <a:buNone/>
            </a:pPr>
            <a:endParaRPr lang="en-US" sz="17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p:cTn id="47"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CD14DB-BB81-479F-A1FC-1C75640E9F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ectangle 9">
            <a:extLst>
              <a:ext uri="{FF2B5EF4-FFF2-40B4-BE49-F238E27FC236}">
                <a16:creationId xmlns:a16="http://schemas.microsoft.com/office/drawing/2014/main" id="{C943A91B-7CA7-4592-A975-73B1BF8C4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Freeform 7">
            <a:extLst>
              <a:ext uri="{FF2B5EF4-FFF2-40B4-BE49-F238E27FC236}">
                <a16:creationId xmlns:a16="http://schemas.microsoft.com/office/drawing/2014/main" id="{EC471314-E46A-414B-8D91-74880E84F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14" name="Freeform: Shape 13">
            <a:extLst>
              <a:ext uri="{FF2B5EF4-FFF2-40B4-BE49-F238E27FC236}">
                <a16:creationId xmlns:a16="http://schemas.microsoft.com/office/drawing/2014/main" id="{6A681326-1C9D-44A3-A627-3871BDAE41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txBody>
          <a:bodyPr/>
          <a:lstStyle/>
          <a:p>
            <a:endParaRPr lang="en-US"/>
          </a:p>
        </p:txBody>
      </p:sp>
      <p:sp>
        <p:nvSpPr>
          <p:cNvPr id="2" name="Title 1"/>
          <p:cNvSpPr>
            <a:spLocks noGrp="1"/>
          </p:cNvSpPr>
          <p:nvPr>
            <p:ph type="title"/>
          </p:nvPr>
        </p:nvSpPr>
        <p:spPr>
          <a:xfrm>
            <a:off x="1103312" y="452718"/>
            <a:ext cx="8947522" cy="1400530"/>
          </a:xfrm>
        </p:spPr>
        <p:txBody>
          <a:bodyPr anchor="ctr">
            <a:normAutofit/>
          </a:bodyPr>
          <a:lstStyle/>
          <a:p>
            <a:pPr algn="ctr"/>
            <a:r>
              <a:rPr lang="en-US" dirty="0">
                <a:solidFill>
                  <a:srgbClr val="FFFFFF"/>
                </a:solidFill>
              </a:rPr>
              <a:t>Keys to Inpatient Coding</a:t>
            </a:r>
          </a:p>
        </p:txBody>
      </p:sp>
      <p:sp>
        <p:nvSpPr>
          <p:cNvPr id="3" name="Content Placeholder 2"/>
          <p:cNvSpPr>
            <a:spLocks noGrp="1"/>
          </p:cNvSpPr>
          <p:nvPr>
            <p:ph idx="1"/>
          </p:nvPr>
        </p:nvSpPr>
        <p:spPr>
          <a:xfrm>
            <a:off x="1103312" y="2305965"/>
            <a:ext cx="8946541" cy="4415345"/>
          </a:xfrm>
        </p:spPr>
        <p:txBody>
          <a:bodyPr>
            <a:normAutofit fontScale="92500" lnSpcReduction="10000"/>
          </a:bodyPr>
          <a:lstStyle/>
          <a:p>
            <a:pPr>
              <a:lnSpc>
                <a:spcPct val="90000"/>
              </a:lnSpc>
            </a:pPr>
            <a:r>
              <a:rPr lang="en-US" sz="1800" dirty="0"/>
              <a:t>Read and Interpret Documentation</a:t>
            </a:r>
          </a:p>
          <a:p>
            <a:pPr>
              <a:lnSpc>
                <a:spcPct val="90000"/>
              </a:lnSpc>
            </a:pPr>
            <a:endParaRPr lang="en-US" sz="1800" dirty="0"/>
          </a:p>
          <a:p>
            <a:pPr>
              <a:lnSpc>
                <a:spcPct val="90000"/>
              </a:lnSpc>
            </a:pPr>
            <a:r>
              <a:rPr lang="en-US" sz="1800" dirty="0"/>
              <a:t>Decision Making – Apply Guidelines</a:t>
            </a:r>
          </a:p>
          <a:p>
            <a:pPr>
              <a:lnSpc>
                <a:spcPct val="90000"/>
              </a:lnSpc>
            </a:pPr>
            <a:endParaRPr lang="en-US" sz="1800" dirty="0"/>
          </a:p>
          <a:p>
            <a:pPr>
              <a:lnSpc>
                <a:spcPct val="90000"/>
              </a:lnSpc>
            </a:pPr>
            <a:r>
              <a:rPr lang="en-US" sz="1800" dirty="0"/>
              <a:t>Selection of Principal Diagnosis </a:t>
            </a:r>
          </a:p>
          <a:p>
            <a:pPr>
              <a:lnSpc>
                <a:spcPct val="90000"/>
              </a:lnSpc>
            </a:pPr>
            <a:endParaRPr lang="en-US" sz="1800" dirty="0"/>
          </a:p>
          <a:p>
            <a:pPr>
              <a:lnSpc>
                <a:spcPct val="90000"/>
              </a:lnSpc>
            </a:pPr>
            <a:r>
              <a:rPr lang="en-US" sz="1800" dirty="0"/>
              <a:t>Secondary Diagnoses</a:t>
            </a:r>
          </a:p>
          <a:p>
            <a:pPr>
              <a:lnSpc>
                <a:spcPct val="90000"/>
              </a:lnSpc>
            </a:pPr>
            <a:endParaRPr lang="en-US" sz="1800" dirty="0"/>
          </a:p>
          <a:p>
            <a:pPr>
              <a:lnSpc>
                <a:spcPct val="90000"/>
              </a:lnSpc>
            </a:pPr>
            <a:r>
              <a:rPr lang="en-US" sz="1800" dirty="0"/>
              <a:t>Co-morbid conditions (CCs)</a:t>
            </a:r>
          </a:p>
          <a:p>
            <a:pPr>
              <a:lnSpc>
                <a:spcPct val="90000"/>
              </a:lnSpc>
            </a:pPr>
            <a:endParaRPr lang="en-US" sz="1800" dirty="0"/>
          </a:p>
          <a:p>
            <a:pPr>
              <a:lnSpc>
                <a:spcPct val="90000"/>
              </a:lnSpc>
            </a:pPr>
            <a:r>
              <a:rPr lang="en-US" sz="1800" dirty="0"/>
              <a:t>Major co-morbid conditions (MCCs)</a:t>
            </a:r>
          </a:p>
          <a:p>
            <a:pPr>
              <a:lnSpc>
                <a:spcPct val="90000"/>
              </a:lnSpc>
            </a:pPr>
            <a:endParaRPr lang="en-US" sz="1800" dirty="0"/>
          </a:p>
          <a:p>
            <a:pPr>
              <a:lnSpc>
                <a:spcPct val="90000"/>
              </a:lnSpc>
            </a:pPr>
            <a:r>
              <a:rPr lang="en-US" sz="1800" dirty="0"/>
              <a:t>DRG assignment</a:t>
            </a:r>
          </a:p>
          <a:p>
            <a:pPr>
              <a:lnSpc>
                <a:spcPct val="90000"/>
              </a:lnSpc>
            </a:pPr>
            <a:endParaRPr lang="en-US" sz="1800" dirty="0"/>
          </a:p>
          <a:p>
            <a:pPr>
              <a:lnSpc>
                <a:spcPct val="90000"/>
              </a:lnSpc>
            </a:pPr>
            <a:endParaRPr lang="en-US" sz="1800" dirty="0"/>
          </a:p>
          <a:p>
            <a:pPr>
              <a:lnSpc>
                <a:spcPct val="90000"/>
              </a:lnSpc>
              <a:buNone/>
            </a:pPr>
            <a:endParaRPr lang="en-US" sz="14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p:cTn id="47"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p:cTn id="55"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10" end="1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 calcmode="lin" valueType="num">
                                      <p:cBhvr>
                                        <p:cTn id="63" dur="10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12" end="12"/>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12" end="12"/>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CD14DB-BB81-479F-A1FC-1C75640E9F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ectangle 9">
            <a:extLst>
              <a:ext uri="{FF2B5EF4-FFF2-40B4-BE49-F238E27FC236}">
                <a16:creationId xmlns:a16="http://schemas.microsoft.com/office/drawing/2014/main" id="{C943A91B-7CA7-4592-A975-73B1BF8C4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Freeform 7">
            <a:extLst>
              <a:ext uri="{FF2B5EF4-FFF2-40B4-BE49-F238E27FC236}">
                <a16:creationId xmlns:a16="http://schemas.microsoft.com/office/drawing/2014/main" id="{EC471314-E46A-414B-8D91-74880E84F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14" name="Freeform: Shape 13">
            <a:extLst>
              <a:ext uri="{FF2B5EF4-FFF2-40B4-BE49-F238E27FC236}">
                <a16:creationId xmlns:a16="http://schemas.microsoft.com/office/drawing/2014/main" id="{6A681326-1C9D-44A3-A627-3871BDAE41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txBody>
          <a:bodyPr/>
          <a:lstStyle/>
          <a:p>
            <a:endParaRPr lang="en-US"/>
          </a:p>
        </p:txBody>
      </p:sp>
      <p:sp>
        <p:nvSpPr>
          <p:cNvPr id="2" name="Title 1"/>
          <p:cNvSpPr>
            <a:spLocks noGrp="1"/>
          </p:cNvSpPr>
          <p:nvPr>
            <p:ph type="title"/>
          </p:nvPr>
        </p:nvSpPr>
        <p:spPr>
          <a:xfrm>
            <a:off x="1103312" y="452718"/>
            <a:ext cx="8947522" cy="1400530"/>
          </a:xfrm>
        </p:spPr>
        <p:txBody>
          <a:bodyPr anchor="ctr">
            <a:normAutofit/>
          </a:bodyPr>
          <a:lstStyle/>
          <a:p>
            <a:pPr algn="ctr"/>
            <a:r>
              <a:rPr lang="en-US" dirty="0">
                <a:solidFill>
                  <a:srgbClr val="FFFFFF"/>
                </a:solidFill>
              </a:rPr>
              <a:t>Coders Must Understand</a:t>
            </a:r>
          </a:p>
        </p:txBody>
      </p:sp>
      <p:sp>
        <p:nvSpPr>
          <p:cNvPr id="3" name="Content Placeholder 2"/>
          <p:cNvSpPr>
            <a:spLocks noGrp="1"/>
          </p:cNvSpPr>
          <p:nvPr>
            <p:ph idx="1"/>
          </p:nvPr>
        </p:nvSpPr>
        <p:spPr>
          <a:xfrm>
            <a:off x="1103312" y="2286162"/>
            <a:ext cx="8946541" cy="4397442"/>
          </a:xfrm>
        </p:spPr>
        <p:txBody>
          <a:bodyPr>
            <a:normAutofit fontScale="92500" lnSpcReduction="10000"/>
          </a:bodyPr>
          <a:lstStyle/>
          <a:p>
            <a:pPr>
              <a:lnSpc>
                <a:spcPct val="90000"/>
              </a:lnSpc>
            </a:pPr>
            <a:r>
              <a:rPr lang="en-US" sz="1800" dirty="0"/>
              <a:t>Ethics</a:t>
            </a:r>
          </a:p>
          <a:p>
            <a:pPr>
              <a:lnSpc>
                <a:spcPct val="90000"/>
              </a:lnSpc>
            </a:pPr>
            <a:endParaRPr lang="en-US" sz="1800" dirty="0"/>
          </a:p>
          <a:p>
            <a:pPr>
              <a:lnSpc>
                <a:spcPct val="90000"/>
              </a:lnSpc>
            </a:pPr>
            <a:r>
              <a:rPr lang="en-US" sz="1800" dirty="0"/>
              <a:t>Compliance </a:t>
            </a:r>
          </a:p>
          <a:p>
            <a:pPr>
              <a:lnSpc>
                <a:spcPct val="90000"/>
              </a:lnSpc>
            </a:pPr>
            <a:endParaRPr lang="en-US" sz="1800" dirty="0"/>
          </a:p>
          <a:p>
            <a:pPr>
              <a:lnSpc>
                <a:spcPct val="90000"/>
              </a:lnSpc>
            </a:pPr>
            <a:r>
              <a:rPr lang="en-US" sz="1800" dirty="0"/>
              <a:t>Query Process including Clinical Validation</a:t>
            </a:r>
          </a:p>
          <a:p>
            <a:pPr>
              <a:lnSpc>
                <a:spcPct val="90000"/>
              </a:lnSpc>
            </a:pPr>
            <a:endParaRPr lang="en-US" sz="1800" dirty="0"/>
          </a:p>
          <a:p>
            <a:pPr>
              <a:lnSpc>
                <a:spcPct val="90000"/>
              </a:lnSpc>
            </a:pPr>
            <a:r>
              <a:rPr lang="en-US" sz="1800" dirty="0"/>
              <a:t>Hospital Acquired Conditions (HACs)</a:t>
            </a:r>
          </a:p>
          <a:p>
            <a:pPr>
              <a:lnSpc>
                <a:spcPct val="90000"/>
              </a:lnSpc>
            </a:pPr>
            <a:endParaRPr lang="en-US" sz="1800" dirty="0"/>
          </a:p>
          <a:p>
            <a:pPr>
              <a:lnSpc>
                <a:spcPct val="90000"/>
              </a:lnSpc>
            </a:pPr>
            <a:r>
              <a:rPr lang="en-US" sz="1800" dirty="0"/>
              <a:t>UHDDS Data Abstracting</a:t>
            </a:r>
          </a:p>
          <a:p>
            <a:pPr>
              <a:lnSpc>
                <a:spcPct val="90000"/>
              </a:lnSpc>
            </a:pPr>
            <a:endParaRPr lang="en-US" sz="1800" dirty="0"/>
          </a:p>
          <a:p>
            <a:pPr>
              <a:lnSpc>
                <a:spcPct val="90000"/>
              </a:lnSpc>
            </a:pPr>
            <a:r>
              <a:rPr lang="en-US" sz="1800" dirty="0"/>
              <a:t>Discharge Disposition</a:t>
            </a:r>
          </a:p>
          <a:p>
            <a:pPr>
              <a:lnSpc>
                <a:spcPct val="90000"/>
              </a:lnSpc>
            </a:pPr>
            <a:endParaRPr lang="en-US" sz="1800" dirty="0"/>
          </a:p>
          <a:p>
            <a:pPr>
              <a:lnSpc>
                <a:spcPct val="90000"/>
              </a:lnSpc>
            </a:pPr>
            <a:r>
              <a:rPr lang="en-US" sz="1800" dirty="0"/>
              <a:t>Present on Admission (POA)</a:t>
            </a:r>
          </a:p>
          <a:p>
            <a:pPr>
              <a:lnSpc>
                <a:spcPct val="90000"/>
              </a:lnSpc>
            </a:pPr>
            <a:endParaRPr lang="en-US" sz="1400" dirty="0"/>
          </a:p>
          <a:p>
            <a:pPr>
              <a:lnSpc>
                <a:spcPct val="90000"/>
              </a:lnSpc>
              <a:buNone/>
            </a:pPr>
            <a:endParaRPr lang="en-US" sz="1400" dirty="0"/>
          </a:p>
        </p:txBody>
      </p:sp>
    </p:spTree>
    <p:extLst>
      <p:ext uri="{BB962C8B-B14F-4D97-AF65-F5344CB8AC3E}">
        <p14:creationId xmlns:p14="http://schemas.microsoft.com/office/powerpoint/2010/main" val="428901463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p:cTn id="47"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p:cTn id="55"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10" end="1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 calcmode="lin" valueType="num">
                                      <p:cBhvr>
                                        <p:cTn id="63" dur="10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12" end="12"/>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12" end="12"/>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3A09479-A12D-398B-A442-D94BC1DE0C5F}"/>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955566C1-3BE3-8788-FA49-0119CF6CA4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ectangle 9">
            <a:extLst>
              <a:ext uri="{FF2B5EF4-FFF2-40B4-BE49-F238E27FC236}">
                <a16:creationId xmlns:a16="http://schemas.microsoft.com/office/drawing/2014/main" id="{EF1A69DA-ABA4-26D8-1D67-09C2BE7832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Freeform 7">
            <a:extLst>
              <a:ext uri="{FF2B5EF4-FFF2-40B4-BE49-F238E27FC236}">
                <a16:creationId xmlns:a16="http://schemas.microsoft.com/office/drawing/2014/main" id="{77C5EB52-0DB9-898B-53EF-51ABA5B3A7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14" name="Freeform: Shape 13">
            <a:extLst>
              <a:ext uri="{FF2B5EF4-FFF2-40B4-BE49-F238E27FC236}">
                <a16:creationId xmlns:a16="http://schemas.microsoft.com/office/drawing/2014/main" id="{FE2D22B3-01A4-ACAC-3358-4CFB927DE5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txBody>
          <a:bodyPr/>
          <a:lstStyle/>
          <a:p>
            <a:endParaRPr lang="en-US"/>
          </a:p>
        </p:txBody>
      </p:sp>
      <p:sp>
        <p:nvSpPr>
          <p:cNvPr id="2" name="Title 1">
            <a:extLst>
              <a:ext uri="{FF2B5EF4-FFF2-40B4-BE49-F238E27FC236}">
                <a16:creationId xmlns:a16="http://schemas.microsoft.com/office/drawing/2014/main" id="{B53482A0-BD2F-D0E3-2B2B-2E8CCB327293}"/>
              </a:ext>
            </a:extLst>
          </p:cNvPr>
          <p:cNvSpPr>
            <a:spLocks noGrp="1"/>
          </p:cNvSpPr>
          <p:nvPr>
            <p:ph type="title"/>
          </p:nvPr>
        </p:nvSpPr>
        <p:spPr>
          <a:xfrm>
            <a:off x="1103312" y="452718"/>
            <a:ext cx="8947522" cy="1400530"/>
          </a:xfrm>
        </p:spPr>
        <p:txBody>
          <a:bodyPr anchor="ctr">
            <a:normAutofit/>
          </a:bodyPr>
          <a:lstStyle/>
          <a:p>
            <a:pPr algn="ctr"/>
            <a:r>
              <a:rPr lang="en-US" dirty="0">
                <a:solidFill>
                  <a:srgbClr val="FFFFFF"/>
                </a:solidFill>
              </a:rPr>
              <a:t>Credentials</a:t>
            </a:r>
          </a:p>
        </p:txBody>
      </p:sp>
      <p:sp>
        <p:nvSpPr>
          <p:cNvPr id="3" name="Content Placeholder 2">
            <a:extLst>
              <a:ext uri="{FF2B5EF4-FFF2-40B4-BE49-F238E27FC236}">
                <a16:creationId xmlns:a16="http://schemas.microsoft.com/office/drawing/2014/main" id="{72F9CB5E-AD64-7624-15AB-82C4421561FC}"/>
              </a:ext>
            </a:extLst>
          </p:cNvPr>
          <p:cNvSpPr>
            <a:spLocks noGrp="1"/>
          </p:cNvSpPr>
          <p:nvPr>
            <p:ph idx="1"/>
          </p:nvPr>
        </p:nvSpPr>
        <p:spPr>
          <a:xfrm>
            <a:off x="556180" y="2286162"/>
            <a:ext cx="10671144" cy="4322028"/>
          </a:xfrm>
        </p:spPr>
        <p:txBody>
          <a:bodyPr>
            <a:normAutofit/>
          </a:bodyPr>
          <a:lstStyle/>
          <a:p>
            <a:pPr>
              <a:lnSpc>
                <a:spcPct val="90000"/>
              </a:lnSpc>
            </a:pPr>
            <a:endParaRPr lang="en-US" sz="1400" dirty="0"/>
          </a:p>
          <a:p>
            <a:pPr>
              <a:lnSpc>
                <a:spcPct val="90000"/>
              </a:lnSpc>
            </a:pPr>
            <a:r>
              <a:rPr lang="en-US" sz="1400" b="1" dirty="0"/>
              <a:t>Certified Coding Specialist – CCS – AHIMA</a:t>
            </a:r>
          </a:p>
          <a:p>
            <a:pPr lvl="1">
              <a:lnSpc>
                <a:spcPct val="90000"/>
              </a:lnSpc>
              <a:buFont typeface="Century Gothic" panose="020B0502020202020204" pitchFamily="34" charset="0"/>
              <a:buChar char="•"/>
            </a:pPr>
            <a:r>
              <a:rPr lang="en-US" sz="1200" dirty="0"/>
              <a:t>Eligibility Requirements – Recommended and not required – medical terminology, human anatomy, pathophysiology, RHIT, RHIA, Coding Credential &amp; 1 year of coding experience</a:t>
            </a:r>
          </a:p>
          <a:p>
            <a:pPr lvl="1">
              <a:lnSpc>
                <a:spcPct val="90000"/>
              </a:lnSpc>
            </a:pPr>
            <a:r>
              <a:rPr lang="en-US" sz="1200" dirty="0"/>
              <a:t>AHIMA Courses:  CCS Exam Prep $347 (members) $434 (non-members) </a:t>
            </a:r>
          </a:p>
          <a:p>
            <a:pPr lvl="1">
              <a:lnSpc>
                <a:spcPct val="90000"/>
              </a:lnSpc>
            </a:pPr>
            <a:r>
              <a:rPr lang="en-US" sz="1200" dirty="0"/>
              <a:t>Individual Classes available for ICD-10-CM, ICD-10-PCS, CPT, Anatomy &amp; Pathophysiology, Medical Terminology, Pharmacology (check website for pricing)</a:t>
            </a:r>
          </a:p>
          <a:p>
            <a:pPr lvl="1">
              <a:lnSpc>
                <a:spcPct val="90000"/>
              </a:lnSpc>
            </a:pPr>
            <a:endParaRPr lang="en-US" sz="1200" dirty="0"/>
          </a:p>
          <a:p>
            <a:pPr>
              <a:lnSpc>
                <a:spcPct val="90000"/>
              </a:lnSpc>
            </a:pPr>
            <a:r>
              <a:rPr lang="en-US" sz="1400" b="1" dirty="0"/>
              <a:t>Certified Inpatient Coder – CIC – AAPC</a:t>
            </a:r>
          </a:p>
          <a:p>
            <a:pPr lvl="1">
              <a:lnSpc>
                <a:spcPct val="90000"/>
              </a:lnSpc>
            </a:pPr>
            <a:r>
              <a:rPr lang="en-US" sz="1200" dirty="0"/>
              <a:t>Eligibility Requirements – Recommended medical terminology, human anatomy, pathophysiology.  </a:t>
            </a:r>
          </a:p>
          <a:p>
            <a:pPr lvl="1">
              <a:lnSpc>
                <a:spcPct val="90000"/>
              </a:lnSpc>
            </a:pPr>
            <a:r>
              <a:rPr lang="en-US" sz="1200" dirty="0"/>
              <a:t>AAPC Courses available for self paced $995 (members), $1955 (non-members) and Virtual Instructor $1,695 (members) and $2,622 (non-members)</a:t>
            </a:r>
          </a:p>
          <a:p>
            <a:pPr>
              <a:lnSpc>
                <a:spcPct val="90000"/>
              </a:lnSpc>
            </a:pPr>
            <a:endParaRPr lang="en-US" sz="1400" dirty="0"/>
          </a:p>
          <a:p>
            <a:pPr>
              <a:lnSpc>
                <a:spcPct val="90000"/>
              </a:lnSpc>
              <a:buNone/>
            </a:pPr>
            <a:endParaRPr lang="en-US" sz="1400" dirty="0"/>
          </a:p>
        </p:txBody>
      </p:sp>
    </p:spTree>
    <p:extLst>
      <p:ext uri="{BB962C8B-B14F-4D97-AF65-F5344CB8AC3E}">
        <p14:creationId xmlns:p14="http://schemas.microsoft.com/office/powerpoint/2010/main" val="15397134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3" end="3"/>
                                            </p:txEl>
                                          </p:spTgt>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p:cTn id="41"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4" dur="1000"/>
                                        <p:tgtEl>
                                          <p:spTgt spid="3">
                                            <p:txEl>
                                              <p:pRg st="6" end="6"/>
                                            </p:txEl>
                                          </p:spTgt>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p:cTn id="47"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7" end="7"/>
                                            </p:txEl>
                                          </p:spTgt>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 calcmode="lin" valueType="num">
                                      <p:cBhvr>
                                        <p:cTn id="53"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4"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5"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6"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CD14DB-BB81-479F-A1FC-1C75640E9F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ectangle 9">
            <a:extLst>
              <a:ext uri="{FF2B5EF4-FFF2-40B4-BE49-F238E27FC236}">
                <a16:creationId xmlns:a16="http://schemas.microsoft.com/office/drawing/2014/main" id="{C943A91B-7CA7-4592-A975-73B1BF8C4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Freeform 7">
            <a:extLst>
              <a:ext uri="{FF2B5EF4-FFF2-40B4-BE49-F238E27FC236}">
                <a16:creationId xmlns:a16="http://schemas.microsoft.com/office/drawing/2014/main" id="{EC471314-E46A-414B-8D91-74880E84F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14" name="Freeform: Shape 13">
            <a:extLst>
              <a:ext uri="{FF2B5EF4-FFF2-40B4-BE49-F238E27FC236}">
                <a16:creationId xmlns:a16="http://schemas.microsoft.com/office/drawing/2014/main" id="{6A681326-1C9D-44A3-A627-3871BDAE41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txBody>
          <a:bodyPr/>
          <a:lstStyle/>
          <a:p>
            <a:endParaRPr lang="en-US"/>
          </a:p>
        </p:txBody>
      </p:sp>
      <p:sp>
        <p:nvSpPr>
          <p:cNvPr id="2" name="Title 1"/>
          <p:cNvSpPr>
            <a:spLocks noGrp="1"/>
          </p:cNvSpPr>
          <p:nvPr>
            <p:ph type="title"/>
          </p:nvPr>
        </p:nvSpPr>
        <p:spPr>
          <a:xfrm>
            <a:off x="1103312" y="452718"/>
            <a:ext cx="8947522" cy="1400530"/>
          </a:xfrm>
        </p:spPr>
        <p:txBody>
          <a:bodyPr anchor="ctr">
            <a:normAutofit/>
          </a:bodyPr>
          <a:lstStyle/>
          <a:p>
            <a:pPr algn="ctr"/>
            <a:r>
              <a:rPr lang="en-US" dirty="0">
                <a:solidFill>
                  <a:srgbClr val="FFFFFF"/>
                </a:solidFill>
              </a:rPr>
              <a:t>CCS Exam Prep Course</a:t>
            </a:r>
            <a:br>
              <a:rPr lang="en-US" dirty="0">
                <a:solidFill>
                  <a:srgbClr val="FFFFFF"/>
                </a:solidFill>
              </a:rPr>
            </a:br>
            <a:r>
              <a:rPr lang="en-US" dirty="0" err="1">
                <a:solidFill>
                  <a:srgbClr val="FFFFFF"/>
                </a:solidFill>
              </a:rPr>
              <a:t>CodeMasters</a:t>
            </a:r>
            <a:endParaRPr lang="en-US" dirty="0">
              <a:solidFill>
                <a:srgbClr val="FFFFFF"/>
              </a:solidFill>
            </a:endParaRPr>
          </a:p>
        </p:txBody>
      </p:sp>
      <p:sp>
        <p:nvSpPr>
          <p:cNvPr id="3" name="Content Placeholder 2"/>
          <p:cNvSpPr>
            <a:spLocks noGrp="1"/>
          </p:cNvSpPr>
          <p:nvPr>
            <p:ph idx="1"/>
          </p:nvPr>
        </p:nvSpPr>
        <p:spPr>
          <a:xfrm>
            <a:off x="1103312" y="2763520"/>
            <a:ext cx="8946541" cy="3484879"/>
          </a:xfrm>
        </p:spPr>
        <p:txBody>
          <a:bodyPr>
            <a:normAutofit/>
          </a:bodyPr>
          <a:lstStyle/>
          <a:p>
            <a:r>
              <a:rPr lang="en-US" dirty="0"/>
              <a:t>Content of exam</a:t>
            </a:r>
          </a:p>
          <a:p>
            <a:endParaRPr lang="en-US" dirty="0"/>
          </a:p>
          <a:p>
            <a:r>
              <a:rPr lang="en-US" dirty="0"/>
              <a:t>Preparation</a:t>
            </a:r>
          </a:p>
          <a:p>
            <a:endParaRPr lang="en-US" dirty="0"/>
          </a:p>
          <a:p>
            <a:r>
              <a:rPr lang="en-US" dirty="0"/>
              <a:t>Timing</a:t>
            </a:r>
          </a:p>
          <a:p>
            <a:endParaRPr lang="en-US" dirty="0"/>
          </a:p>
          <a:p>
            <a:r>
              <a:rPr lang="en-US" dirty="0"/>
              <a:t>Confidence</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CD14DB-BB81-479F-A1FC-1C75640E9F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ectangle 9">
            <a:extLst>
              <a:ext uri="{FF2B5EF4-FFF2-40B4-BE49-F238E27FC236}">
                <a16:creationId xmlns:a16="http://schemas.microsoft.com/office/drawing/2014/main" id="{C943A91B-7CA7-4592-A975-73B1BF8C4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Freeform 7">
            <a:extLst>
              <a:ext uri="{FF2B5EF4-FFF2-40B4-BE49-F238E27FC236}">
                <a16:creationId xmlns:a16="http://schemas.microsoft.com/office/drawing/2014/main" id="{EC471314-E46A-414B-8D91-74880E84F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14" name="Freeform: Shape 13">
            <a:extLst>
              <a:ext uri="{FF2B5EF4-FFF2-40B4-BE49-F238E27FC236}">
                <a16:creationId xmlns:a16="http://schemas.microsoft.com/office/drawing/2014/main" id="{6A681326-1C9D-44A3-A627-3871BDAE41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txBody>
          <a:bodyPr/>
          <a:lstStyle/>
          <a:p>
            <a:endParaRPr lang="en-US"/>
          </a:p>
        </p:txBody>
      </p:sp>
      <p:sp>
        <p:nvSpPr>
          <p:cNvPr id="2" name="Title 1"/>
          <p:cNvSpPr>
            <a:spLocks noGrp="1"/>
          </p:cNvSpPr>
          <p:nvPr>
            <p:ph type="title"/>
          </p:nvPr>
        </p:nvSpPr>
        <p:spPr>
          <a:xfrm>
            <a:off x="1103312" y="452718"/>
            <a:ext cx="8947522" cy="1400530"/>
          </a:xfrm>
        </p:spPr>
        <p:txBody>
          <a:bodyPr anchor="ctr">
            <a:normAutofit/>
          </a:bodyPr>
          <a:lstStyle/>
          <a:p>
            <a:pPr algn="ctr"/>
            <a:r>
              <a:rPr lang="en-US">
                <a:solidFill>
                  <a:srgbClr val="FFFFFF"/>
                </a:solidFill>
              </a:rPr>
              <a:t>IMPROVE</a:t>
            </a:r>
          </a:p>
        </p:txBody>
      </p:sp>
      <p:sp>
        <p:nvSpPr>
          <p:cNvPr id="3" name="Content Placeholder 2"/>
          <p:cNvSpPr>
            <a:spLocks noGrp="1"/>
          </p:cNvSpPr>
          <p:nvPr>
            <p:ph idx="1"/>
          </p:nvPr>
        </p:nvSpPr>
        <p:spPr>
          <a:xfrm>
            <a:off x="1103312" y="2763520"/>
            <a:ext cx="8946541" cy="3484879"/>
          </a:xfrm>
        </p:spPr>
        <p:txBody>
          <a:bodyPr>
            <a:normAutofit/>
          </a:bodyPr>
          <a:lstStyle/>
          <a:p>
            <a:pPr>
              <a:lnSpc>
                <a:spcPct val="90000"/>
              </a:lnSpc>
            </a:pPr>
            <a:r>
              <a:rPr lang="en-US" sz="1900"/>
              <a:t>Knowledge &amp; Skill</a:t>
            </a:r>
          </a:p>
          <a:p>
            <a:pPr>
              <a:lnSpc>
                <a:spcPct val="90000"/>
              </a:lnSpc>
            </a:pPr>
            <a:endParaRPr lang="en-US" sz="1900"/>
          </a:p>
          <a:p>
            <a:pPr>
              <a:lnSpc>
                <a:spcPct val="90000"/>
              </a:lnSpc>
            </a:pPr>
            <a:r>
              <a:rPr lang="en-US" sz="1900"/>
              <a:t>Understanding </a:t>
            </a:r>
          </a:p>
          <a:p>
            <a:pPr>
              <a:lnSpc>
                <a:spcPct val="90000"/>
              </a:lnSpc>
            </a:pPr>
            <a:endParaRPr lang="en-US" sz="1900"/>
          </a:p>
          <a:p>
            <a:pPr>
              <a:lnSpc>
                <a:spcPct val="90000"/>
              </a:lnSpc>
            </a:pPr>
            <a:r>
              <a:rPr lang="en-US" sz="1900"/>
              <a:t>Awareness</a:t>
            </a:r>
          </a:p>
          <a:p>
            <a:pPr>
              <a:lnSpc>
                <a:spcPct val="90000"/>
              </a:lnSpc>
            </a:pPr>
            <a:endParaRPr lang="en-US" sz="1900"/>
          </a:p>
          <a:p>
            <a:pPr>
              <a:lnSpc>
                <a:spcPct val="90000"/>
              </a:lnSpc>
            </a:pPr>
            <a:r>
              <a:rPr lang="en-US" sz="1900"/>
              <a:t>Role</a:t>
            </a:r>
          </a:p>
          <a:p>
            <a:pPr>
              <a:lnSpc>
                <a:spcPct val="90000"/>
              </a:lnSpc>
            </a:pPr>
            <a:endParaRPr lang="en-US" sz="1900"/>
          </a:p>
          <a:p>
            <a:pPr>
              <a:lnSpc>
                <a:spcPct val="90000"/>
              </a:lnSpc>
            </a:pPr>
            <a:r>
              <a:rPr lang="en-US" sz="1900"/>
              <a:t>Chance of success</a:t>
            </a:r>
          </a:p>
          <a:p>
            <a:pPr>
              <a:lnSpc>
                <a:spcPct val="90000"/>
              </a:lnSpc>
            </a:pPr>
            <a:endParaRPr lang="en-US" sz="1900"/>
          </a:p>
          <a:p>
            <a:pPr>
              <a:lnSpc>
                <a:spcPct val="90000"/>
              </a:lnSpc>
            </a:pPr>
            <a:endParaRPr lang="en-US" sz="190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p:cTn id="47"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CD14DB-BB81-479F-A1FC-1C75640E9F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ectangle 9">
            <a:extLst>
              <a:ext uri="{FF2B5EF4-FFF2-40B4-BE49-F238E27FC236}">
                <a16:creationId xmlns:a16="http://schemas.microsoft.com/office/drawing/2014/main" id="{C943A91B-7CA7-4592-A975-73B1BF8C4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Freeform 7">
            <a:extLst>
              <a:ext uri="{FF2B5EF4-FFF2-40B4-BE49-F238E27FC236}">
                <a16:creationId xmlns:a16="http://schemas.microsoft.com/office/drawing/2014/main" id="{EC471314-E46A-414B-8D91-74880E84F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14" name="Freeform: Shape 13">
            <a:extLst>
              <a:ext uri="{FF2B5EF4-FFF2-40B4-BE49-F238E27FC236}">
                <a16:creationId xmlns:a16="http://schemas.microsoft.com/office/drawing/2014/main" id="{6A681326-1C9D-44A3-A627-3871BDAE41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txBody>
          <a:bodyPr/>
          <a:lstStyle/>
          <a:p>
            <a:endParaRPr lang="en-US"/>
          </a:p>
        </p:txBody>
      </p:sp>
      <p:sp>
        <p:nvSpPr>
          <p:cNvPr id="2" name="Title 1"/>
          <p:cNvSpPr>
            <a:spLocks noGrp="1"/>
          </p:cNvSpPr>
          <p:nvPr>
            <p:ph type="title"/>
          </p:nvPr>
        </p:nvSpPr>
        <p:spPr>
          <a:xfrm>
            <a:off x="1103312" y="452718"/>
            <a:ext cx="8947522" cy="1400530"/>
          </a:xfrm>
        </p:spPr>
        <p:txBody>
          <a:bodyPr anchor="ctr">
            <a:normAutofit/>
          </a:bodyPr>
          <a:lstStyle/>
          <a:p>
            <a:pPr algn="ctr"/>
            <a:r>
              <a:rPr lang="en-US" dirty="0">
                <a:solidFill>
                  <a:srgbClr val="FFFFFF"/>
                </a:solidFill>
              </a:rPr>
              <a:t>PATH TO SUCCESS</a:t>
            </a:r>
          </a:p>
        </p:txBody>
      </p:sp>
      <p:sp>
        <p:nvSpPr>
          <p:cNvPr id="3" name="Content Placeholder 2"/>
          <p:cNvSpPr>
            <a:spLocks noGrp="1"/>
          </p:cNvSpPr>
          <p:nvPr>
            <p:ph idx="1"/>
          </p:nvPr>
        </p:nvSpPr>
        <p:spPr>
          <a:xfrm>
            <a:off x="1103312" y="2763520"/>
            <a:ext cx="8946541" cy="3484879"/>
          </a:xfrm>
        </p:spPr>
        <p:txBody>
          <a:bodyPr>
            <a:normAutofit/>
          </a:bodyPr>
          <a:lstStyle/>
          <a:p>
            <a:r>
              <a:rPr lang="en-US" dirty="0"/>
              <a:t>You hold the key to success!</a:t>
            </a:r>
          </a:p>
          <a:p>
            <a:r>
              <a:rPr lang="en-US" dirty="0"/>
              <a:t>Study</a:t>
            </a:r>
          </a:p>
          <a:p>
            <a:r>
              <a:rPr lang="en-US" dirty="0"/>
              <a:t>Watch all the classes</a:t>
            </a:r>
          </a:p>
          <a:p>
            <a:r>
              <a:rPr lang="en-US" dirty="0"/>
              <a:t>Do all the exercises</a:t>
            </a:r>
          </a:p>
          <a:p>
            <a:r>
              <a:rPr lang="en-US" dirty="0"/>
              <a:t>Ask questions</a:t>
            </a:r>
          </a:p>
          <a:p>
            <a:r>
              <a:rPr lang="en-US" dirty="0"/>
              <a:t>Learn</a:t>
            </a:r>
          </a:p>
          <a:p>
            <a:r>
              <a:rPr lang="en-US" dirty="0"/>
              <a:t>Succeed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 calcmode="lin" valueType="num">
                                      <p:cBhvr>
                                        <p:cTn id="5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5" end="5"/>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 calcmode="lin" valueType="num">
                                      <p:cBhvr>
                                        <p:cTn id="6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737</TotalTime>
  <Words>662</Words>
  <Application>Microsoft Office PowerPoint</Application>
  <PresentationFormat>Widescreen</PresentationFormat>
  <Paragraphs>134</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Century Gothic</vt:lpstr>
      <vt:lpstr>Wingdings</vt:lpstr>
      <vt:lpstr>Wingdings 3</vt:lpstr>
      <vt:lpstr>Ion</vt:lpstr>
      <vt:lpstr>Inpatient Coding – What’s the Difference?</vt:lpstr>
      <vt:lpstr>Disclaimer</vt:lpstr>
      <vt:lpstr>OBJECTIVE</vt:lpstr>
      <vt:lpstr>Keys to Inpatient Coding</vt:lpstr>
      <vt:lpstr>Coders Must Understand</vt:lpstr>
      <vt:lpstr>Credentials</vt:lpstr>
      <vt:lpstr>CCS Exam Prep Course CodeMasters</vt:lpstr>
      <vt:lpstr>IMPROVE</vt:lpstr>
      <vt:lpstr>PATH TO SUCCESS</vt:lpstr>
      <vt:lpstr>Official Coding Rules &amp; Guidelines</vt:lpstr>
      <vt:lpstr>Coding Clinic</vt:lpstr>
      <vt:lpstr>Coding Clinic</vt:lpstr>
      <vt:lpstr>Coding Clinic</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CCS Exam Prep Course</dc:title>
  <dc:creator>Pietro Ingrande</dc:creator>
  <cp:lastModifiedBy>Pietro Ingrande</cp:lastModifiedBy>
  <cp:revision>2</cp:revision>
  <dcterms:created xsi:type="dcterms:W3CDTF">2023-10-09T15:30:41Z</dcterms:created>
  <dcterms:modified xsi:type="dcterms:W3CDTF">2025-05-09T02:35:13Z</dcterms:modified>
</cp:coreProperties>
</file>