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Nuni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bold.fntdata"/><Relationship Id="rId14" Type="http://schemas.openxmlformats.org/officeDocument/2006/relationships/font" Target="fonts/Nunito-regular.fntdata"/><Relationship Id="rId17" Type="http://schemas.openxmlformats.org/officeDocument/2006/relationships/font" Target="fonts/Nunito-boldItalic.fntdata"/><Relationship Id="rId16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1" cy="752108"/>
            <a:chOff x="6917201" y="0"/>
            <a:chExt cx="2227776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7" cy="925737"/>
            <a:chOff x="6917201" y="0"/>
            <a:chExt cx="2227776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3" cy="1083308"/>
            <a:chOff x="6917201" y="0"/>
            <a:chExt cx="2227776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1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1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10" name="Google Shape;110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" name="Google Shape;113;p12"/>
          <p:cNvGrpSpPr/>
          <p:nvPr/>
        </p:nvGrpSpPr>
        <p:grpSpPr>
          <a:xfrm>
            <a:off x="5959222" y="4119576"/>
            <a:ext cx="2520951" cy="1024165"/>
            <a:chOff x="6917201" y="0"/>
            <a:chExt cx="2227776" cy="863400"/>
          </a:xfrm>
        </p:grpSpPr>
        <p:sp>
          <p:nvSpPr>
            <p:cNvPr id="114" name="Google Shape;114;p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" name="Google Shape;117;p12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118" name="Google Shape;118;p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" name="Google Shape;121;p12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12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4" name="Google Shape;44;p4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5" name="Google Shape;45;p4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6" name="Google Shape;46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" name="Google Shape;50;p5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51" name="Google Shape;51;p5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" name="Google Shape;55;p5"/>
          <p:cNvGrpSpPr/>
          <p:nvPr/>
        </p:nvGrpSpPr>
        <p:grpSpPr>
          <a:xfrm>
            <a:off x="34934" y="4522125"/>
            <a:ext cx="1593305" cy="617072"/>
            <a:chOff x="6917201" y="0"/>
            <a:chExt cx="2227776" cy="863400"/>
          </a:xfrm>
        </p:grpSpPr>
        <p:sp>
          <p:nvSpPr>
            <p:cNvPr id="56" name="Google Shape;56;p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" name="Google Shape;59;p5"/>
          <p:cNvGrpSpPr/>
          <p:nvPr/>
        </p:nvGrpSpPr>
        <p:grpSpPr>
          <a:xfrm>
            <a:off x="5886353" y="1243"/>
            <a:ext cx="3257454" cy="1261514"/>
            <a:chOff x="6917201" y="0"/>
            <a:chExt cx="2227776" cy="863400"/>
          </a:xfrm>
        </p:grpSpPr>
        <p:sp>
          <p:nvSpPr>
            <p:cNvPr id="60" name="Google Shape;60;p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" name="Google Shape;63;p5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64" name="Google Shape;64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0" name="Google Shape;70;p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1" name="Google Shape;71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" name="Google Shape;74;p7"/>
          <p:cNvGrpSpPr/>
          <p:nvPr/>
        </p:nvGrpSpPr>
        <p:grpSpPr>
          <a:xfrm>
            <a:off x="5594191" y="3961115"/>
            <a:ext cx="2910144" cy="1182340"/>
            <a:chOff x="6917201" y="0"/>
            <a:chExt cx="2227776" cy="863400"/>
          </a:xfrm>
        </p:grpSpPr>
        <p:sp>
          <p:nvSpPr>
            <p:cNvPr id="75" name="Google Shape;75;p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" name="Google Shape;78;p7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79" name="Google Shape;79;p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" name="Google Shape;82;p7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3" name="Google Shape;83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9" name="Google Shape;89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9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5" name="Google Shape;95;p9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6" name="Google Shape;96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0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2" name="Google Shape;102;p10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3" name="Google Shape;103;p10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b="0" i="0" sz="1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istockphoto.com/photos/determined-kid" TargetMode="External"/><Relationship Id="rId4" Type="http://schemas.openxmlformats.org/officeDocument/2006/relationships/hyperlink" Target="https://theracquet.org/4705/letter-to-the-editor/letter-to-the-editor-combating-negative-self-talk/" TargetMode="External"/><Relationship Id="rId5" Type="http://schemas.openxmlformats.org/officeDocument/2006/relationships/hyperlink" Target="https://theracquet.org/4705/letter-to-the-editor/letter-to-the-editor-combating-negative-self-talk/" TargetMode="External"/><Relationship Id="rId6" Type="http://schemas.openxmlformats.org/officeDocument/2006/relationships/hyperlink" Target="https://www.linkedin.com/pulse/changing-your-narrative-john-pizzuro-ma-cfe" TargetMode="External"/><Relationship Id="rId7" Type="http://schemas.openxmlformats.org/officeDocument/2006/relationships/hyperlink" Target="https://www.choosingtherapy.com/how-to-love-yourself/" TargetMode="External"/><Relationship Id="rId8" Type="http://schemas.openxmlformats.org/officeDocument/2006/relationships/hyperlink" Target="http://holyjoe.org/poetry/anon3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/>
              <a:t>Overcoming Negative Self-talk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801100" cy="481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Negative Self-talk</a:t>
            </a:r>
            <a:endParaRPr/>
          </a:p>
        </p:txBody>
      </p:sp>
      <p:sp>
        <p:nvSpPr>
          <p:cNvPr id="140" name="Google Shape;140;p15"/>
          <p:cNvSpPr txBox="1"/>
          <p:nvPr>
            <p:ph idx="1" type="body"/>
          </p:nvPr>
        </p:nvSpPr>
        <p:spPr>
          <a:xfrm>
            <a:off x="819150" y="1570225"/>
            <a:ext cx="3686100" cy="31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186"/>
              <a:t>-”Wished to have quit”</a:t>
            </a:r>
            <a:endParaRPr sz="2186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 sz="2186"/>
              <a:t>- “I’m hopeless”</a:t>
            </a:r>
            <a:endParaRPr sz="2186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 sz="2186"/>
              <a:t>- “I shouldn’t try”</a:t>
            </a:r>
            <a:endParaRPr sz="2186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 sz="2186"/>
              <a:t>- “There is no sense”</a:t>
            </a:r>
            <a:endParaRPr sz="2186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 sz="2186"/>
              <a:t>- “I’ve lost”</a:t>
            </a:r>
            <a:endParaRPr sz="2186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 sz="2186"/>
              <a:t>- “What’s the use?”</a:t>
            </a:r>
            <a:endParaRPr sz="2186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141" name="Google Shape;141;p15"/>
          <p:cNvSpPr txBox="1"/>
          <p:nvPr>
            <p:ph idx="2" type="body"/>
          </p:nvPr>
        </p:nvSpPr>
        <p:spPr>
          <a:xfrm>
            <a:off x="4638675" y="1570225"/>
            <a:ext cx="3686100" cy="28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100"/>
              <a:t>- “I’m annoying”</a:t>
            </a:r>
            <a:endParaRPr sz="21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 sz="2100"/>
              <a:t>- “I’m too much”</a:t>
            </a:r>
            <a:endParaRPr sz="21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 sz="2100"/>
              <a:t>- “Not good enough”</a:t>
            </a:r>
            <a:endParaRPr sz="21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 sz="2100"/>
              <a:t>- “I’m worthless”</a:t>
            </a:r>
            <a:endParaRPr sz="21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" sz="2100"/>
              <a:t>- “I’m a failure”</a:t>
            </a:r>
            <a:endParaRPr sz="21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rPr lang="en" sz="2100"/>
              <a:t>- “I can’t”</a:t>
            </a:r>
            <a:endParaRPr sz="2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4419600" cy="2436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18524" y="2458450"/>
            <a:ext cx="4655526" cy="24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6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75" y="45950"/>
            <a:ext cx="2805550" cy="285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3450" y="1303300"/>
            <a:ext cx="2132400" cy="213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15200" y="3142100"/>
            <a:ext cx="3077374" cy="180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7"/>
          <p:cNvSpPr txBox="1"/>
          <p:nvPr/>
        </p:nvSpPr>
        <p:spPr>
          <a:xfrm>
            <a:off x="2840350" y="1146150"/>
            <a:ext cx="5220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endParaRPr b="0" i="0" sz="2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7"/>
          <p:cNvSpPr txBox="1"/>
          <p:nvPr/>
        </p:nvSpPr>
        <p:spPr>
          <a:xfrm>
            <a:off x="5537150" y="2048700"/>
            <a:ext cx="576300" cy="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endParaRPr b="0" i="0" sz="32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7"/>
          <p:cNvSpPr txBox="1"/>
          <p:nvPr/>
        </p:nvSpPr>
        <p:spPr>
          <a:xfrm>
            <a:off x="8299200" y="4027800"/>
            <a:ext cx="914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endParaRPr b="0" i="0" sz="2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Three methods to help overcome Negative Self-talk</a:t>
            </a:r>
            <a:endParaRPr/>
          </a:p>
        </p:txBody>
      </p:sp>
      <p:sp>
        <p:nvSpPr>
          <p:cNvPr id="164" name="Google Shape;164;p1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b="1" lang="en" sz="2500"/>
              <a:t>Keep Comparisons in check.</a:t>
            </a:r>
            <a:r>
              <a:rPr lang="en" sz="2500"/>
              <a:t> Self vs. Others</a:t>
            </a:r>
            <a:endParaRPr sz="2500"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b="1" lang="en" sz="2500"/>
              <a:t>Change the Narrative and Meaning.</a:t>
            </a:r>
            <a:r>
              <a:rPr lang="en" sz="2500"/>
              <a:t> Acknowledge untold stories of accomplishment, achievement, perseverance, resiliency, commitment, determination. </a:t>
            </a:r>
            <a:endParaRPr sz="2500"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b="1" lang="en" sz="2500"/>
              <a:t>Positive Affirmations</a:t>
            </a:r>
            <a:endParaRPr b="1" sz="2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“Get up and win the race. You haven’t lost at all. For all you have to do to win, is rise each time you fall”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76" name="Google Shape;176;p20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4151"/>
              <a:buNone/>
            </a:pPr>
            <a:r>
              <a:rPr lang="en" sz="5523" u="sng">
                <a:solidFill>
                  <a:schemeClr val="hlink"/>
                </a:solidFill>
                <a:hlinkClick r:id="rId3"/>
              </a:rPr>
              <a:t>https://www.istockphoto.com/photos/determined-kid</a:t>
            </a:r>
            <a:endParaRPr sz="5523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94151"/>
              <a:buNone/>
            </a:pPr>
            <a:r>
              <a:rPr lang="en" sz="5523" u="sng">
                <a:solidFill>
                  <a:schemeClr val="hlink"/>
                </a:solidFill>
                <a:hlinkClick r:id="rId4"/>
              </a:rPr>
              <a:t>https://theracquet.org/4705/letter-to-the-editor/letter-to-the-editor-combating-negative-self-talk/</a:t>
            </a:r>
            <a:endParaRPr sz="5523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94151"/>
              <a:buNone/>
            </a:pPr>
            <a:r>
              <a:rPr lang="en" sz="5523" u="sng">
                <a:solidFill>
                  <a:schemeClr val="hlink"/>
                </a:solidFill>
                <a:hlinkClick r:id="rId5"/>
              </a:rPr>
              <a:t>https://theracquet.org/4705/letter-to-the-editor/letter-to-the-editor-combating-negative-self-talk/</a:t>
            </a:r>
            <a:endParaRPr sz="5523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94151"/>
              <a:buNone/>
            </a:pPr>
            <a:r>
              <a:rPr lang="en" sz="5523" u="sng">
                <a:solidFill>
                  <a:schemeClr val="hlink"/>
                </a:solidFill>
                <a:hlinkClick r:id="rId6"/>
              </a:rPr>
              <a:t>https://www.linkedin.com/pulse/changing-your-narrative-john-pizzuro-ma-cfe</a:t>
            </a:r>
            <a:endParaRPr sz="5523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94151"/>
              <a:buNone/>
            </a:pPr>
            <a:r>
              <a:rPr lang="en" sz="5523" u="sng">
                <a:solidFill>
                  <a:schemeClr val="hlink"/>
                </a:solidFill>
                <a:hlinkClick r:id="rId7"/>
              </a:rPr>
              <a:t>https://www.choosingtherapy.com/how-to-love-yourself/</a:t>
            </a:r>
            <a:endParaRPr sz="5523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94151"/>
              <a:buNone/>
            </a:pPr>
            <a:r>
              <a:rPr lang="en" sz="5523" u="sng">
                <a:solidFill>
                  <a:schemeClr val="hlink"/>
                </a:solidFill>
                <a:hlinkClick r:id="rId8"/>
              </a:rPr>
              <a:t>http://holyjoe.org/poetry/anon3.htm</a:t>
            </a:r>
            <a:endParaRPr sz="5523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94151"/>
              <a:buNone/>
            </a:pPr>
            <a:r>
              <a:t/>
            </a:r>
            <a:endParaRPr sz="5523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