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4.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7" r:id="rId6"/>
    <p:sldId id="260" r:id="rId7"/>
    <p:sldId id="268" r:id="rId8"/>
    <p:sldId id="269" r:id="rId9"/>
    <p:sldId id="270" r:id="rId10"/>
    <p:sldId id="271" r:id="rId11"/>
    <p:sldId id="263" r:id="rId12"/>
    <p:sldId id="264" r:id="rId13"/>
    <p:sldId id="265" r:id="rId14"/>
    <p:sldId id="266"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529"/>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56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Steve@TheHiringTreeBook.com" TargetMode="External"/><Relationship Id="rId7" Type="http://schemas.openxmlformats.org/officeDocument/2006/relationships/hyperlink" Target="https://thegrangellc.com/"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mailto:Tony@TheGrangeLLC.com" TargetMode="External"/><Relationship Id="rId11" Type="http://schemas.openxmlformats.org/officeDocument/2006/relationships/image" Target="../media/image8.jpg"/><Relationship Id="rId5" Type="http://schemas.openxmlformats.org/officeDocument/2006/relationships/image" Target="../media/image4.jpg"/><Relationship Id="rId10" Type="http://schemas.openxmlformats.org/officeDocument/2006/relationships/image" Target="../media/image7.png"/><Relationship Id="rId4" Type="http://schemas.openxmlformats.org/officeDocument/2006/relationships/hyperlink" Target="https://thehiringtreebook.com/" TargetMode="External"/><Relationship Id="rId9"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8503920" y="-2103120"/>
            <a:ext cx="5943600" cy="5943600"/>
          </a:xfrm>
          <a:prstGeom prst="ellipse">
            <a:avLst/>
          </a:prstGeom>
          <a:solidFill>
            <a:srgbClr val="D9D9D9">
              <a:alpha val="12000"/>
            </a:srgbClr>
          </a:solidFill>
          <a:ln/>
        </p:spPr>
        <p:txBody>
          <a:bodyPr/>
          <a:lstStyle/>
          <a:p>
            <a:endParaRPr lang="en-US"/>
          </a:p>
        </p:txBody>
      </p:sp>
      <p:sp>
        <p:nvSpPr>
          <p:cNvPr id="3" name="Shape 1"/>
          <p:cNvSpPr/>
          <p:nvPr/>
        </p:nvSpPr>
        <p:spPr>
          <a:xfrm>
            <a:off x="9692640" y="-548640"/>
            <a:ext cx="4572000" cy="4572000"/>
          </a:xfrm>
          <a:prstGeom prst="ellipse">
            <a:avLst/>
          </a:prstGeom>
          <a:solidFill>
            <a:srgbClr val="5C0B0B"/>
          </a:solidFill>
          <a:ln/>
        </p:spPr>
        <p:txBody>
          <a:bodyPr/>
          <a:lstStyle/>
          <a:p>
            <a:endParaRPr lang="en-US"/>
          </a:p>
        </p:txBody>
      </p:sp>
      <p:sp>
        <p:nvSpPr>
          <p:cNvPr id="4" name="Shape 2"/>
          <p:cNvSpPr/>
          <p:nvPr/>
        </p:nvSpPr>
        <p:spPr>
          <a:xfrm rot="720000">
            <a:off x="8595360" y="-914400"/>
            <a:ext cx="1554480" cy="8686800"/>
          </a:xfrm>
          <a:prstGeom prst="parallelogram">
            <a:avLst/>
          </a:prstGeom>
          <a:solidFill>
            <a:srgbClr val="C41230"/>
          </a:solidFill>
          <a:ln/>
        </p:spPr>
        <p:txBody>
          <a:bodyPr/>
          <a:lstStyle/>
          <a:p>
            <a:endParaRPr lang="en-US"/>
          </a:p>
        </p:txBody>
      </p:sp>
      <p:sp>
        <p:nvSpPr>
          <p:cNvPr id="5" name="Shape 3"/>
          <p:cNvSpPr/>
          <p:nvPr/>
        </p:nvSpPr>
        <p:spPr>
          <a:xfrm>
            <a:off x="10561320" y="457200"/>
            <a:ext cx="2560320" cy="2560320"/>
          </a:xfrm>
          <a:prstGeom prst="ellipse">
            <a:avLst/>
          </a:prstGeom>
          <a:ln w="25400">
            <a:solidFill>
              <a:srgbClr val="FFFFFF">
                <a:alpha val="60000"/>
              </a:srgbClr>
            </a:solidFill>
            <a:prstDash val="solid"/>
          </a:ln>
        </p:spPr>
        <p:txBody>
          <a:bodyPr/>
          <a:lstStyle/>
          <a:p>
            <a:endParaRPr lang="en-US"/>
          </a:p>
        </p:txBody>
      </p:sp>
      <p:sp>
        <p:nvSpPr>
          <p:cNvPr id="6" name="Shape 4"/>
          <p:cNvSpPr/>
          <p:nvPr/>
        </p:nvSpPr>
        <p:spPr>
          <a:xfrm>
            <a:off x="182880" y="5394960"/>
            <a:ext cx="2377440" cy="2377440"/>
          </a:xfrm>
          <a:prstGeom prst="ellipse">
            <a:avLst/>
          </a:prstGeom>
          <a:solidFill>
            <a:srgbClr val="8A1010">
              <a:alpha val="45000"/>
            </a:srgbClr>
          </a:solidFill>
          <a:ln/>
        </p:spPr>
        <p:txBody>
          <a:bodyPr/>
          <a:lstStyle/>
          <a:p>
            <a:endParaRPr lang="en-US"/>
          </a:p>
        </p:txBody>
      </p:sp>
      <p:pic>
        <p:nvPicPr>
          <p:cNvPr id="7" name="Image 0" descr="assets/hiring_tree_logo.png"/>
          <p:cNvPicPr>
            <a:picLocks noChangeAspect="1"/>
          </p:cNvPicPr>
          <p:nvPr/>
        </p:nvPicPr>
        <p:blipFill>
          <a:blip r:embed="rId3"/>
          <a:stretch>
            <a:fillRect/>
          </a:stretch>
        </p:blipFill>
        <p:spPr>
          <a:xfrm>
            <a:off x="640080" y="365760"/>
            <a:ext cx="685800" cy="685800"/>
          </a:xfrm>
          <a:prstGeom prst="rect">
            <a:avLst/>
          </a:prstGeom>
        </p:spPr>
      </p:pic>
      <p:pic>
        <p:nvPicPr>
          <p:cNvPr id="8" name="Image 1" descr="assets/grange_logo.png"/>
          <p:cNvPicPr>
            <a:picLocks noChangeAspect="1"/>
          </p:cNvPicPr>
          <p:nvPr/>
        </p:nvPicPr>
        <p:blipFill>
          <a:blip r:embed="rId4"/>
          <a:stretch>
            <a:fillRect/>
          </a:stretch>
        </p:blipFill>
        <p:spPr>
          <a:xfrm>
            <a:off x="1417320" y="429768"/>
            <a:ext cx="868680" cy="594360"/>
          </a:xfrm>
          <a:prstGeom prst="rect">
            <a:avLst/>
          </a:prstGeom>
        </p:spPr>
      </p:pic>
      <p:sp>
        <p:nvSpPr>
          <p:cNvPr id="9" name="Shape 5"/>
          <p:cNvSpPr/>
          <p:nvPr/>
        </p:nvSpPr>
        <p:spPr>
          <a:xfrm>
            <a:off x="640080" y="1234440"/>
            <a:ext cx="2377440" cy="384048"/>
          </a:xfrm>
          <a:prstGeom prst="roundRect">
            <a:avLst>
              <a:gd name="adj" fmla="val 50000"/>
            </a:avLst>
          </a:prstGeom>
          <a:solidFill>
            <a:srgbClr val="8A1010"/>
          </a:solidFill>
          <a:ln/>
        </p:spPr>
        <p:txBody>
          <a:bodyPr/>
          <a:lstStyle/>
          <a:p>
            <a:endParaRPr lang="en-US"/>
          </a:p>
        </p:txBody>
      </p:sp>
      <p:sp>
        <p:nvSpPr>
          <p:cNvPr id="10" name="Text 6"/>
          <p:cNvSpPr txBox="1"/>
          <p:nvPr/>
        </p:nvSpPr>
        <p:spPr>
          <a:xfrm>
            <a:off x="640080" y="1234440"/>
            <a:ext cx="237744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Calibri" pitchFamily="34" charset="0"/>
                <a:ea typeface="Calibri" pitchFamily="34" charset="-122"/>
                <a:cs typeface="Calibri" pitchFamily="34" charset="-120"/>
              </a:rPr>
              <a:t>AI IN HR WORKSHOP</a:t>
            </a:r>
            <a:endParaRPr lang="en-US" sz="1150" dirty="0"/>
          </a:p>
        </p:txBody>
      </p:sp>
      <p:sp>
        <p:nvSpPr>
          <p:cNvPr id="11" name="Text 7"/>
          <p:cNvSpPr txBox="1"/>
          <p:nvPr/>
        </p:nvSpPr>
        <p:spPr>
          <a:xfrm>
            <a:off x="640080" y="1737360"/>
            <a:ext cx="7498080" cy="86868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Beyond the </a:t>
            </a:r>
            <a:r>
              <a:rPr lang="en-US" sz="4400" b="1" dirty="0">
                <a:solidFill>
                  <a:srgbClr val="C41230"/>
                </a:solidFill>
                <a:latin typeface="Cambria" pitchFamily="34" charset="0"/>
                <a:ea typeface="Cambria" pitchFamily="34" charset="-122"/>
                <a:cs typeface="Cambria" pitchFamily="34" charset="-120"/>
              </a:rPr>
              <a:t>Prompt</a:t>
            </a:r>
            <a:endParaRPr lang="en-US" sz="4400" dirty="0"/>
          </a:p>
        </p:txBody>
      </p:sp>
      <p:sp>
        <p:nvSpPr>
          <p:cNvPr id="12" name="Text 8"/>
          <p:cNvSpPr txBox="1"/>
          <p:nvPr/>
        </p:nvSpPr>
        <p:spPr>
          <a:xfrm>
            <a:off x="640080" y="2606040"/>
            <a:ext cx="6949440" cy="502920"/>
          </a:xfrm>
          <a:prstGeom prst="rect">
            <a:avLst/>
          </a:prstGeom>
          <a:noFill/>
          <a:ln/>
        </p:spPr>
        <p:txBody>
          <a:bodyPr wrap="square" lIns="0" tIns="0" rIns="0" bIns="0" rtlCol="0" anchor="ctr"/>
          <a:lstStyle/>
          <a:p>
            <a:pPr marL="0" indent="0">
              <a:buNone/>
            </a:pPr>
            <a:r>
              <a:rPr lang="en-US" sz="1600" i="1" dirty="0">
                <a:solidFill>
                  <a:srgbClr val="D9D9D9"/>
                </a:solidFill>
                <a:latin typeface="Calibri" pitchFamily="34" charset="0"/>
                <a:ea typeface="Calibri" pitchFamily="34" charset="-122"/>
                <a:cs typeface="Calibri" pitchFamily="34" charset="-120"/>
              </a:rPr>
              <a:t>Using the IDEAL Framework to Apply AI in Human Resources</a:t>
            </a:r>
            <a:endParaRPr lang="en-US" sz="1600" dirty="0"/>
          </a:p>
        </p:txBody>
      </p:sp>
      <p:sp>
        <p:nvSpPr>
          <p:cNvPr id="13" name="Shape 9"/>
          <p:cNvSpPr/>
          <p:nvPr/>
        </p:nvSpPr>
        <p:spPr>
          <a:xfrm>
            <a:off x="640080" y="3246120"/>
            <a:ext cx="1060704" cy="1417320"/>
          </a:xfrm>
          <a:prstGeom prst="roundRect">
            <a:avLst>
              <a:gd name="adj" fmla="val 8621"/>
            </a:avLst>
          </a:prstGeom>
          <a:solidFill>
            <a:srgbClr val="8A1010"/>
          </a:solidFill>
          <a:ln/>
        </p:spPr>
        <p:txBody>
          <a:bodyPr/>
          <a:lstStyle/>
          <a:p>
            <a:endParaRPr lang="en-US"/>
          </a:p>
        </p:txBody>
      </p:sp>
      <p:sp>
        <p:nvSpPr>
          <p:cNvPr id="14" name="Shape 10"/>
          <p:cNvSpPr/>
          <p:nvPr/>
        </p:nvSpPr>
        <p:spPr>
          <a:xfrm>
            <a:off x="877824" y="3410712"/>
            <a:ext cx="585216" cy="585216"/>
          </a:xfrm>
          <a:prstGeom prst="ellipse">
            <a:avLst/>
          </a:prstGeom>
          <a:solidFill>
            <a:srgbClr val="FFFFFF"/>
          </a:solidFill>
          <a:ln/>
        </p:spPr>
        <p:txBody>
          <a:bodyPr/>
          <a:lstStyle/>
          <a:p>
            <a:endParaRPr lang="en-US"/>
          </a:p>
        </p:txBody>
      </p:sp>
      <p:sp>
        <p:nvSpPr>
          <p:cNvPr id="15" name="Text 11"/>
          <p:cNvSpPr txBox="1"/>
          <p:nvPr/>
        </p:nvSpPr>
        <p:spPr>
          <a:xfrm>
            <a:off x="640080" y="3410712"/>
            <a:ext cx="1060704"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I</a:t>
            </a:r>
            <a:endParaRPr lang="en-US" sz="2400" dirty="0"/>
          </a:p>
        </p:txBody>
      </p:sp>
      <p:sp>
        <p:nvSpPr>
          <p:cNvPr id="16" name="Text 12"/>
          <p:cNvSpPr txBox="1"/>
          <p:nvPr/>
        </p:nvSpPr>
        <p:spPr>
          <a:xfrm>
            <a:off x="685800" y="4114800"/>
            <a:ext cx="969264" cy="457200"/>
          </a:xfrm>
          <a:prstGeom prst="rect">
            <a:avLst/>
          </a:prstGeom>
          <a:noFill/>
          <a:ln/>
        </p:spPr>
        <p:txBody>
          <a:bodyPr wrap="square" lIns="0" tIns="0" rIns="0" bIns="0" rtlCol="0" anchor="t"/>
          <a:lstStyle/>
          <a:p>
            <a:pPr marL="0" indent="0" algn="ctr">
              <a:buNone/>
            </a:pPr>
            <a:r>
              <a:rPr lang="en-US" sz="1050" b="1" dirty="0">
                <a:solidFill>
                  <a:srgbClr val="FFFFFF"/>
                </a:solidFill>
                <a:latin typeface="Calibri" pitchFamily="34" charset="0"/>
                <a:ea typeface="Calibri" pitchFamily="34" charset="-122"/>
                <a:cs typeface="Calibri" pitchFamily="34" charset="-120"/>
              </a:rPr>
              <a:t>Identify</a:t>
            </a:r>
            <a:endParaRPr lang="en-US" sz="1050" dirty="0"/>
          </a:p>
        </p:txBody>
      </p:sp>
      <p:sp>
        <p:nvSpPr>
          <p:cNvPr id="17" name="Shape 13"/>
          <p:cNvSpPr/>
          <p:nvPr/>
        </p:nvSpPr>
        <p:spPr>
          <a:xfrm>
            <a:off x="1810512" y="3246120"/>
            <a:ext cx="1060704" cy="1417320"/>
          </a:xfrm>
          <a:prstGeom prst="roundRect">
            <a:avLst>
              <a:gd name="adj" fmla="val 8621"/>
            </a:avLst>
          </a:prstGeom>
          <a:solidFill>
            <a:srgbClr val="3A3A3A"/>
          </a:solidFill>
          <a:ln/>
        </p:spPr>
        <p:txBody>
          <a:bodyPr/>
          <a:lstStyle/>
          <a:p>
            <a:endParaRPr lang="en-US"/>
          </a:p>
        </p:txBody>
      </p:sp>
      <p:sp>
        <p:nvSpPr>
          <p:cNvPr id="18" name="Shape 14"/>
          <p:cNvSpPr/>
          <p:nvPr/>
        </p:nvSpPr>
        <p:spPr>
          <a:xfrm>
            <a:off x="2048256" y="3410712"/>
            <a:ext cx="585216" cy="585216"/>
          </a:xfrm>
          <a:prstGeom prst="ellipse">
            <a:avLst/>
          </a:prstGeom>
          <a:solidFill>
            <a:srgbClr val="FFFFFF"/>
          </a:solidFill>
          <a:ln/>
        </p:spPr>
        <p:txBody>
          <a:bodyPr/>
          <a:lstStyle/>
          <a:p>
            <a:endParaRPr lang="en-US"/>
          </a:p>
        </p:txBody>
      </p:sp>
      <p:sp>
        <p:nvSpPr>
          <p:cNvPr id="19" name="Text 15"/>
          <p:cNvSpPr txBox="1"/>
          <p:nvPr/>
        </p:nvSpPr>
        <p:spPr>
          <a:xfrm>
            <a:off x="1810512" y="3410712"/>
            <a:ext cx="1060704" cy="585216"/>
          </a:xfrm>
          <a:prstGeom prst="rect">
            <a:avLst/>
          </a:prstGeom>
          <a:noFill/>
          <a:ln/>
        </p:spPr>
        <p:txBody>
          <a:bodyPr wrap="square" lIns="0" tIns="0" rIns="0" bIns="0" rtlCol="0" anchor="ctr"/>
          <a:lstStyle/>
          <a:p>
            <a:pPr marL="0" indent="0" algn="ctr">
              <a:buNone/>
            </a:pPr>
            <a:r>
              <a:rPr lang="en-US" sz="2400" b="1" dirty="0">
                <a:solidFill>
                  <a:srgbClr val="3A3A3A"/>
                </a:solidFill>
                <a:latin typeface="Cambria" pitchFamily="34" charset="0"/>
                <a:ea typeface="Cambria" pitchFamily="34" charset="-122"/>
                <a:cs typeface="Cambria" pitchFamily="34" charset="-120"/>
              </a:rPr>
              <a:t>D</a:t>
            </a:r>
            <a:endParaRPr lang="en-US" sz="2400" dirty="0"/>
          </a:p>
        </p:txBody>
      </p:sp>
      <p:sp>
        <p:nvSpPr>
          <p:cNvPr id="20" name="Text 16"/>
          <p:cNvSpPr txBox="1"/>
          <p:nvPr/>
        </p:nvSpPr>
        <p:spPr>
          <a:xfrm>
            <a:off x="1856232" y="4114800"/>
            <a:ext cx="969264" cy="457200"/>
          </a:xfrm>
          <a:prstGeom prst="rect">
            <a:avLst/>
          </a:prstGeom>
          <a:noFill/>
          <a:ln/>
        </p:spPr>
        <p:txBody>
          <a:bodyPr wrap="square" lIns="0" tIns="0" rIns="0" bIns="0" rtlCol="0" anchor="t"/>
          <a:lstStyle/>
          <a:p>
            <a:pPr marL="0" indent="0" algn="ctr">
              <a:buNone/>
            </a:pPr>
            <a:r>
              <a:rPr lang="en-US" sz="1050" b="1" dirty="0">
                <a:solidFill>
                  <a:srgbClr val="FFFFFF"/>
                </a:solidFill>
                <a:latin typeface="Calibri" pitchFamily="34" charset="0"/>
                <a:ea typeface="Calibri" pitchFamily="34" charset="-122"/>
                <a:cs typeface="Calibri" pitchFamily="34" charset="-120"/>
              </a:rPr>
              <a:t>Dig Deeper</a:t>
            </a:r>
            <a:endParaRPr lang="en-US" sz="1050" dirty="0"/>
          </a:p>
        </p:txBody>
      </p:sp>
      <p:sp>
        <p:nvSpPr>
          <p:cNvPr id="21" name="Shape 17"/>
          <p:cNvSpPr/>
          <p:nvPr/>
        </p:nvSpPr>
        <p:spPr>
          <a:xfrm>
            <a:off x="2980944" y="3246120"/>
            <a:ext cx="1060704" cy="1417320"/>
          </a:xfrm>
          <a:prstGeom prst="roundRect">
            <a:avLst>
              <a:gd name="adj" fmla="val 8621"/>
            </a:avLst>
          </a:prstGeom>
          <a:solidFill>
            <a:srgbClr val="8A1010"/>
          </a:solidFill>
          <a:ln/>
        </p:spPr>
        <p:txBody>
          <a:bodyPr/>
          <a:lstStyle/>
          <a:p>
            <a:endParaRPr lang="en-US"/>
          </a:p>
        </p:txBody>
      </p:sp>
      <p:sp>
        <p:nvSpPr>
          <p:cNvPr id="22" name="Shape 18"/>
          <p:cNvSpPr/>
          <p:nvPr/>
        </p:nvSpPr>
        <p:spPr>
          <a:xfrm>
            <a:off x="3218688" y="3410712"/>
            <a:ext cx="585216" cy="585216"/>
          </a:xfrm>
          <a:prstGeom prst="ellipse">
            <a:avLst/>
          </a:prstGeom>
          <a:solidFill>
            <a:srgbClr val="FFFFFF"/>
          </a:solidFill>
          <a:ln/>
        </p:spPr>
        <p:txBody>
          <a:bodyPr/>
          <a:lstStyle/>
          <a:p>
            <a:endParaRPr lang="en-US"/>
          </a:p>
        </p:txBody>
      </p:sp>
      <p:sp>
        <p:nvSpPr>
          <p:cNvPr id="23" name="Text 19"/>
          <p:cNvSpPr txBox="1"/>
          <p:nvPr/>
        </p:nvSpPr>
        <p:spPr>
          <a:xfrm>
            <a:off x="2980944" y="3410712"/>
            <a:ext cx="1060704"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E</a:t>
            </a:r>
            <a:endParaRPr lang="en-US" sz="2400" dirty="0"/>
          </a:p>
        </p:txBody>
      </p:sp>
      <p:sp>
        <p:nvSpPr>
          <p:cNvPr id="24" name="Text 20"/>
          <p:cNvSpPr txBox="1"/>
          <p:nvPr/>
        </p:nvSpPr>
        <p:spPr>
          <a:xfrm>
            <a:off x="3026664" y="4114800"/>
            <a:ext cx="969264" cy="457200"/>
          </a:xfrm>
          <a:prstGeom prst="rect">
            <a:avLst/>
          </a:prstGeom>
          <a:noFill/>
          <a:ln/>
        </p:spPr>
        <p:txBody>
          <a:bodyPr wrap="square" lIns="0" tIns="0" rIns="0" bIns="0" rtlCol="0" anchor="t"/>
          <a:lstStyle/>
          <a:p>
            <a:pPr marL="0" indent="0" algn="ctr">
              <a:buNone/>
            </a:pPr>
            <a:r>
              <a:rPr lang="en-US" sz="1050" b="1" dirty="0">
                <a:solidFill>
                  <a:srgbClr val="FFFFFF"/>
                </a:solidFill>
                <a:latin typeface="Calibri" pitchFamily="34" charset="0"/>
                <a:ea typeface="Calibri" pitchFamily="34" charset="-122"/>
                <a:cs typeface="Calibri" pitchFamily="34" charset="-120"/>
              </a:rPr>
              <a:t>Enable</a:t>
            </a:r>
            <a:endParaRPr lang="en-US" sz="1050" dirty="0"/>
          </a:p>
        </p:txBody>
      </p:sp>
      <p:sp>
        <p:nvSpPr>
          <p:cNvPr id="25" name="Shape 21"/>
          <p:cNvSpPr/>
          <p:nvPr/>
        </p:nvSpPr>
        <p:spPr>
          <a:xfrm>
            <a:off x="4151376" y="3246120"/>
            <a:ext cx="1060704" cy="1417320"/>
          </a:xfrm>
          <a:prstGeom prst="roundRect">
            <a:avLst>
              <a:gd name="adj" fmla="val 8621"/>
            </a:avLst>
          </a:prstGeom>
          <a:solidFill>
            <a:srgbClr val="3A3A3A"/>
          </a:solidFill>
          <a:ln/>
        </p:spPr>
        <p:txBody>
          <a:bodyPr/>
          <a:lstStyle/>
          <a:p>
            <a:endParaRPr lang="en-US"/>
          </a:p>
        </p:txBody>
      </p:sp>
      <p:sp>
        <p:nvSpPr>
          <p:cNvPr id="26" name="Shape 22"/>
          <p:cNvSpPr/>
          <p:nvPr/>
        </p:nvSpPr>
        <p:spPr>
          <a:xfrm>
            <a:off x="4389120" y="3410712"/>
            <a:ext cx="585216" cy="585216"/>
          </a:xfrm>
          <a:prstGeom prst="ellipse">
            <a:avLst/>
          </a:prstGeom>
          <a:solidFill>
            <a:srgbClr val="FFFFFF"/>
          </a:solidFill>
          <a:ln/>
        </p:spPr>
        <p:txBody>
          <a:bodyPr/>
          <a:lstStyle/>
          <a:p>
            <a:endParaRPr lang="en-US"/>
          </a:p>
        </p:txBody>
      </p:sp>
      <p:sp>
        <p:nvSpPr>
          <p:cNvPr id="27" name="Text 23"/>
          <p:cNvSpPr txBox="1"/>
          <p:nvPr/>
        </p:nvSpPr>
        <p:spPr>
          <a:xfrm>
            <a:off x="4151376" y="3410712"/>
            <a:ext cx="1060704" cy="585216"/>
          </a:xfrm>
          <a:prstGeom prst="rect">
            <a:avLst/>
          </a:prstGeom>
          <a:noFill/>
          <a:ln/>
        </p:spPr>
        <p:txBody>
          <a:bodyPr wrap="square" lIns="0" tIns="0" rIns="0" bIns="0" rtlCol="0" anchor="ctr"/>
          <a:lstStyle/>
          <a:p>
            <a:pPr marL="0" indent="0" algn="ctr">
              <a:buNone/>
            </a:pPr>
            <a:r>
              <a:rPr lang="en-US" sz="2400" b="1" dirty="0">
                <a:solidFill>
                  <a:srgbClr val="3A3A3A"/>
                </a:solidFill>
                <a:latin typeface="Cambria" pitchFamily="34" charset="0"/>
                <a:ea typeface="Cambria" pitchFamily="34" charset="-122"/>
                <a:cs typeface="Cambria" pitchFamily="34" charset="-120"/>
              </a:rPr>
              <a:t>A</a:t>
            </a:r>
            <a:endParaRPr lang="en-US" sz="2400" dirty="0"/>
          </a:p>
        </p:txBody>
      </p:sp>
      <p:sp>
        <p:nvSpPr>
          <p:cNvPr id="28" name="Text 24"/>
          <p:cNvSpPr txBox="1"/>
          <p:nvPr/>
        </p:nvSpPr>
        <p:spPr>
          <a:xfrm>
            <a:off x="4197096" y="4114800"/>
            <a:ext cx="969264" cy="457200"/>
          </a:xfrm>
          <a:prstGeom prst="rect">
            <a:avLst/>
          </a:prstGeom>
          <a:noFill/>
          <a:ln/>
        </p:spPr>
        <p:txBody>
          <a:bodyPr wrap="square" lIns="0" tIns="0" rIns="0" bIns="0" rtlCol="0" anchor="t"/>
          <a:lstStyle/>
          <a:p>
            <a:pPr marL="0" indent="0" algn="ctr">
              <a:buNone/>
            </a:pPr>
            <a:r>
              <a:rPr lang="en-US" sz="1050" b="1" dirty="0">
                <a:solidFill>
                  <a:srgbClr val="FFFFFF"/>
                </a:solidFill>
                <a:latin typeface="Calibri" pitchFamily="34" charset="0"/>
                <a:ea typeface="Calibri" pitchFamily="34" charset="-122"/>
                <a:cs typeface="Calibri" pitchFamily="34" charset="-120"/>
              </a:rPr>
              <a:t>Apply</a:t>
            </a:r>
            <a:endParaRPr lang="en-US" sz="1050" dirty="0"/>
          </a:p>
        </p:txBody>
      </p:sp>
      <p:sp>
        <p:nvSpPr>
          <p:cNvPr id="29" name="Shape 25"/>
          <p:cNvSpPr/>
          <p:nvPr/>
        </p:nvSpPr>
        <p:spPr>
          <a:xfrm>
            <a:off x="5321808" y="3246120"/>
            <a:ext cx="1060704" cy="1417320"/>
          </a:xfrm>
          <a:prstGeom prst="roundRect">
            <a:avLst>
              <a:gd name="adj" fmla="val 8621"/>
            </a:avLst>
          </a:prstGeom>
          <a:solidFill>
            <a:srgbClr val="8A1010"/>
          </a:solidFill>
          <a:ln/>
        </p:spPr>
        <p:txBody>
          <a:bodyPr/>
          <a:lstStyle/>
          <a:p>
            <a:endParaRPr lang="en-US"/>
          </a:p>
        </p:txBody>
      </p:sp>
      <p:sp>
        <p:nvSpPr>
          <p:cNvPr id="30" name="Shape 26"/>
          <p:cNvSpPr/>
          <p:nvPr/>
        </p:nvSpPr>
        <p:spPr>
          <a:xfrm>
            <a:off x="5559552" y="3410712"/>
            <a:ext cx="585216" cy="585216"/>
          </a:xfrm>
          <a:prstGeom prst="ellipse">
            <a:avLst/>
          </a:prstGeom>
          <a:solidFill>
            <a:srgbClr val="FFFFFF"/>
          </a:solidFill>
          <a:ln/>
        </p:spPr>
        <p:txBody>
          <a:bodyPr/>
          <a:lstStyle/>
          <a:p>
            <a:endParaRPr lang="en-US"/>
          </a:p>
        </p:txBody>
      </p:sp>
      <p:sp>
        <p:nvSpPr>
          <p:cNvPr id="31" name="Text 27"/>
          <p:cNvSpPr txBox="1"/>
          <p:nvPr/>
        </p:nvSpPr>
        <p:spPr>
          <a:xfrm>
            <a:off x="5321808" y="3410712"/>
            <a:ext cx="1060704"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L</a:t>
            </a:r>
            <a:endParaRPr lang="en-US" sz="2400" dirty="0"/>
          </a:p>
        </p:txBody>
      </p:sp>
      <p:sp>
        <p:nvSpPr>
          <p:cNvPr id="32" name="Text 28"/>
          <p:cNvSpPr txBox="1"/>
          <p:nvPr/>
        </p:nvSpPr>
        <p:spPr>
          <a:xfrm>
            <a:off x="5367528" y="4114800"/>
            <a:ext cx="969264" cy="457200"/>
          </a:xfrm>
          <a:prstGeom prst="rect">
            <a:avLst/>
          </a:prstGeom>
          <a:noFill/>
          <a:ln/>
        </p:spPr>
        <p:txBody>
          <a:bodyPr wrap="square" lIns="0" tIns="0" rIns="0" bIns="0" rtlCol="0" anchor="t"/>
          <a:lstStyle/>
          <a:p>
            <a:pPr marL="0" indent="0" algn="ctr">
              <a:buNone/>
            </a:pPr>
            <a:r>
              <a:rPr lang="en-US" sz="1050" b="1" dirty="0">
                <a:solidFill>
                  <a:srgbClr val="FFFFFF"/>
                </a:solidFill>
                <a:latin typeface="Calibri" pitchFamily="34" charset="0"/>
                <a:ea typeface="Calibri" pitchFamily="34" charset="-122"/>
                <a:cs typeface="Calibri" pitchFamily="34" charset="-120"/>
              </a:rPr>
              <a:t>Launch</a:t>
            </a:r>
            <a:endParaRPr lang="en-US" sz="1050" dirty="0"/>
          </a:p>
        </p:txBody>
      </p:sp>
      <p:sp>
        <p:nvSpPr>
          <p:cNvPr id="33" name="Text 29"/>
          <p:cNvSpPr txBox="1"/>
          <p:nvPr/>
        </p:nvSpPr>
        <p:spPr>
          <a:xfrm>
            <a:off x="640080" y="4736592"/>
            <a:ext cx="5760720" cy="274320"/>
          </a:xfrm>
          <a:prstGeom prst="rect">
            <a:avLst/>
          </a:prstGeom>
          <a:noFill/>
          <a:ln/>
        </p:spPr>
        <p:txBody>
          <a:bodyPr wrap="square" lIns="0" tIns="0" rIns="0" bIns="0" rtlCol="0" anchor="ctr"/>
          <a:lstStyle/>
          <a:p>
            <a:pPr marL="0" indent="0">
              <a:buNone/>
            </a:pPr>
            <a:r>
              <a:rPr lang="en-US" sz="1000" b="1" kern="0" spc="150" dirty="0">
                <a:solidFill>
                  <a:srgbClr val="D9D9D9"/>
                </a:solidFill>
                <a:latin typeface="Calibri" pitchFamily="34" charset="0"/>
                <a:ea typeface="Calibri" pitchFamily="34" charset="-122"/>
                <a:cs typeface="Calibri" pitchFamily="34" charset="-120"/>
              </a:rPr>
              <a:t>THE FRAMEWORK FOR TODAY</a:t>
            </a:r>
            <a:endParaRPr lang="en-US" sz="1000" dirty="0"/>
          </a:p>
        </p:txBody>
      </p:sp>
      <p:pic>
        <p:nvPicPr>
          <p:cNvPr id="34" name="Image 2"/>
          <p:cNvPicPr>
            <a:picLocks noChangeAspect="1"/>
          </p:cNvPicPr>
          <p:nvPr/>
        </p:nvPicPr>
        <p:blipFill>
          <a:blip r:embed="rId5"/>
          <a:srcRect t="16652" b="16652"/>
          <a:stretch/>
        </p:blipFill>
        <p:spPr>
          <a:xfrm>
            <a:off x="640080" y="5074920"/>
            <a:ext cx="640080" cy="640080"/>
          </a:xfrm>
          <a:prstGeom prst="ellipse">
            <a:avLst/>
          </a:prstGeom>
        </p:spPr>
      </p:pic>
      <p:sp>
        <p:nvSpPr>
          <p:cNvPr id="35" name="Shape 30"/>
          <p:cNvSpPr/>
          <p:nvPr/>
        </p:nvSpPr>
        <p:spPr>
          <a:xfrm>
            <a:off x="640080" y="5074920"/>
            <a:ext cx="640080" cy="640080"/>
          </a:xfrm>
          <a:prstGeom prst="ellipse">
            <a:avLst/>
          </a:prstGeom>
          <a:ln w="38100">
            <a:solidFill>
              <a:srgbClr val="C41230"/>
            </a:solidFill>
            <a:prstDash val="solid"/>
          </a:ln>
        </p:spPr>
        <p:txBody>
          <a:bodyPr/>
          <a:lstStyle/>
          <a:p>
            <a:endParaRPr lang="en-US"/>
          </a:p>
        </p:txBody>
      </p:sp>
      <p:sp>
        <p:nvSpPr>
          <p:cNvPr id="36" name="Text 31"/>
          <p:cNvSpPr txBox="1"/>
          <p:nvPr/>
        </p:nvSpPr>
        <p:spPr>
          <a:xfrm>
            <a:off x="1417320" y="5120640"/>
            <a:ext cx="2011680" cy="29260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Steve Smith</a:t>
            </a:r>
            <a:endParaRPr lang="en-US" sz="1250" dirty="0"/>
          </a:p>
        </p:txBody>
      </p:sp>
      <p:sp>
        <p:nvSpPr>
          <p:cNvPr id="37" name="Text 32"/>
          <p:cNvSpPr txBox="1"/>
          <p:nvPr/>
        </p:nvSpPr>
        <p:spPr>
          <a:xfrm>
            <a:off x="1417320" y="5394960"/>
            <a:ext cx="2011680" cy="256032"/>
          </a:xfrm>
          <a:prstGeom prst="rect">
            <a:avLst/>
          </a:prstGeom>
          <a:noFill/>
          <a:ln/>
        </p:spPr>
        <p:txBody>
          <a:bodyPr wrap="square" lIns="0" tIns="0" rIns="0" bIns="0" rtlCol="0" anchor="ctr"/>
          <a:lstStyle/>
          <a:p>
            <a:pPr marL="0" indent="0">
              <a:buNone/>
            </a:pPr>
            <a:r>
              <a:rPr lang="en-US" sz="1000" i="1" dirty="0">
                <a:solidFill>
                  <a:srgbClr val="D9D9D9"/>
                </a:solidFill>
                <a:latin typeface="Calibri" pitchFamily="34" charset="0"/>
                <a:ea typeface="Calibri" pitchFamily="34" charset="-122"/>
                <a:cs typeface="Calibri" pitchFamily="34" charset="-120"/>
              </a:rPr>
              <a:t>The Hiring Tree</a:t>
            </a:r>
            <a:endParaRPr lang="en-US" sz="1000" dirty="0"/>
          </a:p>
        </p:txBody>
      </p:sp>
      <p:pic>
        <p:nvPicPr>
          <p:cNvPr id="38" name="Image 3" descr="assets/tony_headshot.jpg"/>
          <p:cNvPicPr>
            <a:picLocks noChangeAspect="1"/>
          </p:cNvPicPr>
          <p:nvPr/>
        </p:nvPicPr>
        <p:blipFill>
          <a:blip r:embed="rId6"/>
          <a:srcRect/>
          <a:stretch/>
        </p:blipFill>
        <p:spPr>
          <a:xfrm>
            <a:off x="3063240" y="5074920"/>
            <a:ext cx="640080" cy="640080"/>
          </a:xfrm>
          <a:prstGeom prst="ellipse">
            <a:avLst/>
          </a:prstGeom>
        </p:spPr>
      </p:pic>
      <p:sp>
        <p:nvSpPr>
          <p:cNvPr id="39" name="Shape 33"/>
          <p:cNvSpPr/>
          <p:nvPr/>
        </p:nvSpPr>
        <p:spPr>
          <a:xfrm>
            <a:off x="3063240" y="5074920"/>
            <a:ext cx="640080" cy="640080"/>
          </a:xfrm>
          <a:prstGeom prst="ellipse">
            <a:avLst/>
          </a:prstGeom>
          <a:ln w="38100">
            <a:solidFill>
              <a:srgbClr val="C41230"/>
            </a:solidFill>
            <a:prstDash val="solid"/>
          </a:ln>
        </p:spPr>
        <p:txBody>
          <a:bodyPr/>
          <a:lstStyle/>
          <a:p>
            <a:endParaRPr lang="en-US"/>
          </a:p>
        </p:txBody>
      </p:sp>
      <p:sp>
        <p:nvSpPr>
          <p:cNvPr id="40" name="Text 34"/>
          <p:cNvSpPr txBox="1"/>
          <p:nvPr/>
        </p:nvSpPr>
        <p:spPr>
          <a:xfrm>
            <a:off x="3840480" y="5120640"/>
            <a:ext cx="2011680" cy="292608"/>
          </a:xfrm>
          <a:prstGeom prst="rect">
            <a:avLst/>
          </a:prstGeom>
          <a:noFill/>
          <a:ln/>
        </p:spPr>
        <p:txBody>
          <a:bodyPr wrap="square" lIns="0" tIns="0" rIns="0" bIns="0" rtlCol="0" anchor="ctr"/>
          <a:lstStyle/>
          <a:p>
            <a:pPr marL="0" indent="0">
              <a:buNone/>
            </a:pPr>
            <a:r>
              <a:rPr lang="en-US" sz="1250" b="1" dirty="0">
                <a:solidFill>
                  <a:srgbClr val="FFFFFF"/>
                </a:solidFill>
                <a:latin typeface="Calibri" pitchFamily="34" charset="0"/>
                <a:ea typeface="Calibri" pitchFamily="34" charset="-122"/>
                <a:cs typeface="Calibri" pitchFamily="34" charset="-120"/>
              </a:rPr>
              <a:t>Tony Benjamin</a:t>
            </a:r>
            <a:endParaRPr lang="en-US" sz="1250" dirty="0"/>
          </a:p>
        </p:txBody>
      </p:sp>
      <p:sp>
        <p:nvSpPr>
          <p:cNvPr id="41" name="Text 35"/>
          <p:cNvSpPr txBox="1"/>
          <p:nvPr/>
        </p:nvSpPr>
        <p:spPr>
          <a:xfrm>
            <a:off x="3840480" y="5394960"/>
            <a:ext cx="2011680" cy="256032"/>
          </a:xfrm>
          <a:prstGeom prst="rect">
            <a:avLst/>
          </a:prstGeom>
          <a:noFill/>
          <a:ln/>
        </p:spPr>
        <p:txBody>
          <a:bodyPr wrap="square" lIns="0" tIns="0" rIns="0" bIns="0" rtlCol="0" anchor="ctr"/>
          <a:lstStyle/>
          <a:p>
            <a:pPr marL="0" indent="0">
              <a:buNone/>
            </a:pPr>
            <a:r>
              <a:rPr lang="en-US" sz="1000" i="1" dirty="0">
                <a:solidFill>
                  <a:srgbClr val="D9D9D9"/>
                </a:solidFill>
                <a:latin typeface="Calibri" pitchFamily="34" charset="0"/>
                <a:ea typeface="Calibri" pitchFamily="34" charset="-122"/>
                <a:cs typeface="Calibri" pitchFamily="34" charset="-120"/>
              </a:rPr>
              <a:t>The Grange</a:t>
            </a:r>
            <a:endParaRPr lang="en-US" sz="1000" dirty="0"/>
          </a:p>
        </p:txBody>
      </p:sp>
      <p:sp>
        <p:nvSpPr>
          <p:cNvPr id="42" name="Text 36"/>
          <p:cNvSpPr txBox="1"/>
          <p:nvPr/>
        </p:nvSpPr>
        <p:spPr>
          <a:xfrm>
            <a:off x="640080" y="6172200"/>
            <a:ext cx="5486400" cy="320040"/>
          </a:xfrm>
          <a:prstGeom prst="rect">
            <a:avLst/>
          </a:prstGeom>
          <a:noFill/>
          <a:ln/>
        </p:spPr>
        <p:txBody>
          <a:bodyPr wrap="square" lIns="0" tIns="0" rIns="0" bIns="0" rtlCol="0" anchor="ctr"/>
          <a:lstStyle/>
          <a:p>
            <a:pPr marL="0" indent="0">
              <a:buNone/>
            </a:pPr>
            <a:r>
              <a:rPr lang="en-US" sz="1050" dirty="0">
                <a:solidFill>
                  <a:srgbClr val="D9D9D9"/>
                </a:solidFill>
                <a:latin typeface="Calibri" pitchFamily="34" charset="0"/>
                <a:ea typeface="Calibri" pitchFamily="34" charset="-122"/>
                <a:cs typeface="Calibri" pitchFamily="34" charset="-120"/>
              </a:rPr>
              <a:t>Utah Work Elevated Conference</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19" name="Text 17"/>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0" name="Text 18"/>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1" name="Text 19"/>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2" name="Text 20"/>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3" name="Text 21"/>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4" name="Text 22"/>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5" name="Text 23"/>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6" name="Text 24"/>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7" name="Text 25"/>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8" name="Text 26"/>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9" name="Text 27"/>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0" name="Text 28"/>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1" name="Text 29"/>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2" name="Text 30"/>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3" name="Text 31"/>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4" name="Text 32"/>
          <p:cNvSpPr txBox="1"/>
          <p:nvPr/>
        </p:nvSpPr>
        <p:spPr>
          <a:xfrm>
            <a:off x="640080" y="502920"/>
            <a:ext cx="7315200" cy="365760"/>
          </a:xfrm>
          <a:prstGeom prst="rect">
            <a:avLst/>
          </a:prstGeom>
          <a:noFill/>
          <a:ln/>
        </p:spPr>
        <p:txBody>
          <a:bodyPr wrap="square" lIns="0" tIns="0" rIns="0" bIns="0" rtlCol="0" anchor="ctr"/>
          <a:lstStyle/>
          <a:p>
            <a:pPr marL="0" indent="0">
              <a:buNone/>
            </a:pPr>
            <a:r>
              <a:rPr lang="en-US" sz="1300" b="1" kern="0" spc="150" dirty="0">
                <a:solidFill>
                  <a:srgbClr val="8A1010"/>
                </a:solidFill>
                <a:latin typeface="Calibri" pitchFamily="34" charset="0"/>
                <a:ea typeface="Calibri" pitchFamily="34" charset="-122"/>
                <a:cs typeface="Calibri" pitchFamily="34" charset="-120"/>
              </a:rPr>
              <a:t>MEET YOUR HOSTS</a:t>
            </a:r>
            <a:endParaRPr lang="en-US" sz="1300" dirty="0"/>
          </a:p>
        </p:txBody>
      </p:sp>
      <p:sp>
        <p:nvSpPr>
          <p:cNvPr id="35" name="Text 33"/>
          <p:cNvSpPr txBox="1"/>
          <p:nvPr/>
        </p:nvSpPr>
        <p:spPr>
          <a:xfrm>
            <a:off x="640080" y="868680"/>
            <a:ext cx="9601200" cy="777240"/>
          </a:xfrm>
          <a:prstGeom prst="rect">
            <a:avLst/>
          </a:prstGeom>
          <a:noFill/>
          <a:ln/>
        </p:spPr>
        <p:txBody>
          <a:bodyPr wrap="square" lIns="0" tIns="0" rIns="0" bIns="0" rtlCol="0" anchor="ctr"/>
          <a:lstStyle/>
          <a:p>
            <a:pPr marL="0" indent="0">
              <a:buNone/>
            </a:pPr>
            <a:r>
              <a:rPr lang="en-US" sz="3200" b="1" dirty="0">
                <a:solidFill>
                  <a:srgbClr val="1A1A1A"/>
                </a:solidFill>
                <a:latin typeface="Cambria" pitchFamily="34" charset="0"/>
                <a:ea typeface="Cambria" pitchFamily="34" charset="-122"/>
                <a:cs typeface="Cambria" pitchFamily="34" charset="-120"/>
              </a:rPr>
              <a:t>Who's Presenting</a:t>
            </a:r>
            <a:endParaRPr lang="en-US" sz="3200" dirty="0"/>
          </a:p>
        </p:txBody>
      </p:sp>
      <p:sp>
        <p:nvSpPr>
          <p:cNvPr id="36" name="Shape 34"/>
          <p:cNvSpPr/>
          <p:nvPr/>
        </p:nvSpPr>
        <p:spPr>
          <a:xfrm>
            <a:off x="640080" y="1828800"/>
            <a:ext cx="5212080" cy="3566160"/>
          </a:xfrm>
          <a:prstGeom prst="roundRect">
            <a:avLst>
              <a:gd name="adj" fmla="val 3077"/>
            </a:avLst>
          </a:prstGeom>
          <a:solidFill>
            <a:srgbClr val="F4F4F4"/>
          </a:solidFill>
          <a:ln/>
        </p:spPr>
        <p:txBody>
          <a:bodyPr/>
          <a:lstStyle/>
          <a:p>
            <a:endParaRPr lang="en-US"/>
          </a:p>
        </p:txBody>
      </p:sp>
      <p:sp>
        <p:nvSpPr>
          <p:cNvPr id="38" name="Shape 35"/>
          <p:cNvSpPr/>
          <p:nvPr/>
        </p:nvSpPr>
        <p:spPr>
          <a:xfrm>
            <a:off x="960120" y="2148840"/>
            <a:ext cx="1371600" cy="1371600"/>
          </a:xfrm>
          <a:prstGeom prst="ellipse">
            <a:avLst/>
          </a:prstGeom>
          <a:ln w="38100">
            <a:solidFill>
              <a:srgbClr val="8A1010"/>
            </a:solidFill>
            <a:prstDash val="solid"/>
          </a:ln>
        </p:spPr>
        <p:txBody>
          <a:bodyPr/>
          <a:lstStyle/>
          <a:p>
            <a:endParaRPr lang="en-US"/>
          </a:p>
        </p:txBody>
      </p:sp>
      <p:pic>
        <p:nvPicPr>
          <p:cNvPr id="39" name="Image 1" descr="assets/hiring_tree_logo.png"/>
          <p:cNvPicPr>
            <a:picLocks noChangeAspect="1"/>
          </p:cNvPicPr>
          <p:nvPr/>
        </p:nvPicPr>
        <p:blipFill>
          <a:blip r:embed="rId3"/>
          <a:stretch>
            <a:fillRect/>
          </a:stretch>
        </p:blipFill>
        <p:spPr>
          <a:xfrm>
            <a:off x="2514600" y="2286000"/>
            <a:ext cx="960120" cy="960120"/>
          </a:xfrm>
          <a:prstGeom prst="rect">
            <a:avLst/>
          </a:prstGeom>
        </p:spPr>
      </p:pic>
      <p:sp>
        <p:nvSpPr>
          <p:cNvPr id="40" name="Text 36"/>
          <p:cNvSpPr txBox="1"/>
          <p:nvPr/>
        </p:nvSpPr>
        <p:spPr>
          <a:xfrm>
            <a:off x="3611880" y="2194560"/>
            <a:ext cx="2103120" cy="365760"/>
          </a:xfrm>
          <a:prstGeom prst="rect">
            <a:avLst/>
          </a:prstGeom>
          <a:noFill/>
          <a:ln/>
        </p:spPr>
        <p:txBody>
          <a:bodyPr wrap="square" lIns="0" tIns="0" rIns="0" bIns="0" rtlCol="0" anchor="ctr"/>
          <a:lstStyle/>
          <a:p>
            <a:pPr marL="0" indent="0">
              <a:buNone/>
            </a:pPr>
            <a:r>
              <a:rPr lang="en-US" sz="1600" b="1" dirty="0">
                <a:solidFill>
                  <a:srgbClr val="1A1A1A"/>
                </a:solidFill>
                <a:latin typeface="Cambria" pitchFamily="34" charset="0"/>
                <a:ea typeface="Cambria" pitchFamily="34" charset="-122"/>
                <a:cs typeface="Cambria" pitchFamily="34" charset="-120"/>
              </a:rPr>
              <a:t>STEVEN J SMITH</a:t>
            </a:r>
            <a:endParaRPr lang="en-US" sz="1600" dirty="0"/>
          </a:p>
        </p:txBody>
      </p:sp>
      <p:sp>
        <p:nvSpPr>
          <p:cNvPr id="41" name="Text 37"/>
          <p:cNvSpPr txBox="1"/>
          <p:nvPr/>
        </p:nvSpPr>
        <p:spPr>
          <a:xfrm>
            <a:off x="3611880" y="2560320"/>
            <a:ext cx="2103120" cy="320040"/>
          </a:xfrm>
          <a:prstGeom prst="rect">
            <a:avLst/>
          </a:prstGeom>
          <a:noFill/>
          <a:ln/>
        </p:spPr>
        <p:txBody>
          <a:bodyPr wrap="square" lIns="0" tIns="0" rIns="0" bIns="0" rtlCol="0" anchor="ctr"/>
          <a:lstStyle/>
          <a:p>
            <a:pPr marL="0" indent="0">
              <a:buNone/>
            </a:pPr>
            <a:r>
              <a:rPr lang="en-US" sz="1200" i="1" dirty="0">
                <a:solidFill>
                  <a:srgbClr val="8A1010"/>
                </a:solidFill>
                <a:latin typeface="Calibri" pitchFamily="34" charset="0"/>
                <a:ea typeface="Calibri" pitchFamily="34" charset="-122"/>
                <a:cs typeface="Calibri" pitchFamily="34" charset="-120"/>
              </a:rPr>
              <a:t>The Hiring Tree</a:t>
            </a:r>
          </a:p>
          <a:p>
            <a:pPr marL="0" indent="0">
              <a:buNone/>
            </a:pPr>
            <a:r>
              <a:rPr lang="en-US" sz="1200" i="1" dirty="0">
                <a:solidFill>
                  <a:srgbClr val="8A1010"/>
                </a:solidFill>
                <a:latin typeface="Calibri" pitchFamily="34" charset="0"/>
                <a:cs typeface="Calibri" pitchFamily="34" charset="-120"/>
              </a:rPr>
              <a:t>Strategic HR+AI Consulting</a:t>
            </a:r>
            <a:endParaRPr lang="en-US" sz="1200" dirty="0"/>
          </a:p>
        </p:txBody>
      </p:sp>
      <p:sp>
        <p:nvSpPr>
          <p:cNvPr id="42" name="Text 38"/>
          <p:cNvSpPr txBox="1"/>
          <p:nvPr/>
        </p:nvSpPr>
        <p:spPr>
          <a:xfrm>
            <a:off x="960120" y="3794760"/>
            <a:ext cx="4617720" cy="1463040"/>
          </a:xfrm>
          <a:prstGeom prst="rect">
            <a:avLst/>
          </a:prstGeom>
          <a:noFill/>
          <a:ln/>
        </p:spPr>
        <p:txBody>
          <a:bodyPr wrap="square" lIns="0" tIns="0" rIns="0" bIns="0" rtlCol="0" anchor="t"/>
          <a:lstStyle/>
          <a:p>
            <a:pPr marL="0" indent="0">
              <a:buNone/>
            </a:pPr>
            <a:r>
              <a:rPr lang="en-US" sz="1350" dirty="0">
                <a:solidFill>
                  <a:srgbClr val="2B2B2B"/>
                </a:solidFill>
                <a:latin typeface="Calibri" pitchFamily="34" charset="0"/>
                <a:ea typeface="Calibri" pitchFamily="34" charset="-122"/>
                <a:cs typeface="Calibri" pitchFamily="34" charset="-120"/>
              </a:rPr>
              <a:t>Consultant on Talent Acquisition Strategy and AI in HR. </a:t>
            </a:r>
          </a:p>
          <a:p>
            <a:pPr marL="0" indent="0">
              <a:buNone/>
            </a:pPr>
            <a:r>
              <a:rPr lang="en-US" sz="1350" dirty="0">
                <a:solidFill>
                  <a:srgbClr val="2B2B2B"/>
                </a:solidFill>
                <a:latin typeface="Calibri" pitchFamily="34" charset="0"/>
                <a:ea typeface="Calibri" pitchFamily="34" charset="-122"/>
                <a:cs typeface="Calibri" pitchFamily="34" charset="-120"/>
              </a:rPr>
              <a:t>Author of The Hiring Tree: Laws of Applicant Attraction.</a:t>
            </a:r>
          </a:p>
          <a:p>
            <a:pPr marL="0" indent="0">
              <a:buNone/>
            </a:pPr>
            <a:r>
              <a:rPr lang="en-US" sz="1350" dirty="0">
                <a:solidFill>
                  <a:srgbClr val="2B2B2B"/>
                </a:solidFill>
                <a:latin typeface="Calibri" pitchFamily="34" charset="0"/>
                <a:cs typeface="Calibri" pitchFamily="34" charset="-120"/>
              </a:rPr>
              <a:t>Co-Founder of ApplicantPro</a:t>
            </a:r>
            <a:endParaRPr lang="en-US" sz="1350" dirty="0"/>
          </a:p>
        </p:txBody>
      </p:sp>
      <p:sp>
        <p:nvSpPr>
          <p:cNvPr id="43" name="Shape 39"/>
          <p:cNvSpPr/>
          <p:nvPr/>
        </p:nvSpPr>
        <p:spPr>
          <a:xfrm>
            <a:off x="6309360" y="1828800"/>
            <a:ext cx="5212080" cy="3566160"/>
          </a:xfrm>
          <a:prstGeom prst="roundRect">
            <a:avLst>
              <a:gd name="adj" fmla="val 3077"/>
            </a:avLst>
          </a:prstGeom>
          <a:solidFill>
            <a:srgbClr val="F4F4F4"/>
          </a:solidFill>
          <a:ln/>
        </p:spPr>
        <p:txBody>
          <a:bodyPr/>
          <a:lstStyle/>
          <a:p>
            <a:endParaRPr lang="en-US"/>
          </a:p>
        </p:txBody>
      </p:sp>
      <p:pic>
        <p:nvPicPr>
          <p:cNvPr id="44" name="Image 2" descr="assets/tony_headshot.jpg"/>
          <p:cNvPicPr>
            <a:picLocks noChangeAspect="1"/>
          </p:cNvPicPr>
          <p:nvPr/>
        </p:nvPicPr>
        <p:blipFill>
          <a:blip r:embed="rId4"/>
          <a:srcRect/>
          <a:stretch/>
        </p:blipFill>
        <p:spPr>
          <a:xfrm>
            <a:off x="6629400" y="2148840"/>
            <a:ext cx="1371600" cy="1371600"/>
          </a:xfrm>
          <a:prstGeom prst="ellipse">
            <a:avLst/>
          </a:prstGeom>
        </p:spPr>
      </p:pic>
      <p:sp>
        <p:nvSpPr>
          <p:cNvPr id="45" name="Shape 40"/>
          <p:cNvSpPr/>
          <p:nvPr/>
        </p:nvSpPr>
        <p:spPr>
          <a:xfrm>
            <a:off x="6629400" y="2148840"/>
            <a:ext cx="1371600" cy="1371600"/>
          </a:xfrm>
          <a:prstGeom prst="ellipse">
            <a:avLst/>
          </a:prstGeom>
          <a:ln w="38100">
            <a:solidFill>
              <a:srgbClr val="8A1010"/>
            </a:solidFill>
            <a:prstDash val="solid"/>
          </a:ln>
        </p:spPr>
        <p:txBody>
          <a:bodyPr/>
          <a:lstStyle/>
          <a:p>
            <a:endParaRPr lang="en-US"/>
          </a:p>
        </p:txBody>
      </p:sp>
      <p:pic>
        <p:nvPicPr>
          <p:cNvPr id="46" name="Image 3" descr="assets/grange_logo.png"/>
          <p:cNvPicPr>
            <a:picLocks noChangeAspect="1"/>
          </p:cNvPicPr>
          <p:nvPr/>
        </p:nvPicPr>
        <p:blipFill>
          <a:blip r:embed="rId5"/>
          <a:stretch>
            <a:fillRect/>
          </a:stretch>
        </p:blipFill>
        <p:spPr>
          <a:xfrm>
            <a:off x="8183880" y="2286000"/>
            <a:ext cx="1280160" cy="914400"/>
          </a:xfrm>
          <a:prstGeom prst="rect">
            <a:avLst/>
          </a:prstGeom>
        </p:spPr>
      </p:pic>
      <p:sp>
        <p:nvSpPr>
          <p:cNvPr id="47" name="Text 41"/>
          <p:cNvSpPr txBox="1"/>
          <p:nvPr/>
        </p:nvSpPr>
        <p:spPr>
          <a:xfrm>
            <a:off x="9555480" y="2194560"/>
            <a:ext cx="1874520" cy="365760"/>
          </a:xfrm>
          <a:prstGeom prst="rect">
            <a:avLst/>
          </a:prstGeom>
          <a:noFill/>
          <a:ln/>
        </p:spPr>
        <p:txBody>
          <a:bodyPr wrap="square" lIns="0" tIns="0" rIns="0" bIns="0" rtlCol="0" anchor="ctr"/>
          <a:lstStyle/>
          <a:p>
            <a:pPr marL="0" indent="0">
              <a:buNone/>
            </a:pPr>
            <a:r>
              <a:rPr lang="en-US" sz="1600" b="1" dirty="0">
                <a:solidFill>
                  <a:srgbClr val="1A1A1A"/>
                </a:solidFill>
                <a:latin typeface="Cambria" pitchFamily="34" charset="0"/>
                <a:ea typeface="Cambria" pitchFamily="34" charset="-122"/>
                <a:cs typeface="Cambria" pitchFamily="34" charset="-120"/>
              </a:rPr>
              <a:t>TONY BENJAMIN</a:t>
            </a:r>
            <a:endParaRPr lang="en-US" sz="1600" dirty="0"/>
          </a:p>
        </p:txBody>
      </p:sp>
      <p:sp>
        <p:nvSpPr>
          <p:cNvPr id="48" name="Text 42"/>
          <p:cNvSpPr txBox="1"/>
          <p:nvPr/>
        </p:nvSpPr>
        <p:spPr>
          <a:xfrm>
            <a:off x="9555480" y="2560320"/>
            <a:ext cx="1874520" cy="320040"/>
          </a:xfrm>
          <a:prstGeom prst="rect">
            <a:avLst/>
          </a:prstGeom>
          <a:noFill/>
          <a:ln/>
        </p:spPr>
        <p:txBody>
          <a:bodyPr wrap="square" lIns="0" tIns="0" rIns="0" bIns="0" rtlCol="0" anchor="ctr"/>
          <a:lstStyle/>
          <a:p>
            <a:pPr marL="0" indent="0">
              <a:buNone/>
            </a:pPr>
            <a:r>
              <a:rPr lang="en-US" sz="1200" i="1" dirty="0">
                <a:solidFill>
                  <a:srgbClr val="8A1010"/>
                </a:solidFill>
                <a:latin typeface="Calibri" pitchFamily="34" charset="0"/>
                <a:ea typeface="Calibri" pitchFamily="34" charset="-122"/>
                <a:cs typeface="Calibri" pitchFamily="34" charset="-120"/>
              </a:rPr>
              <a:t>The Grange</a:t>
            </a:r>
            <a:endParaRPr lang="en-US" sz="1200" dirty="0"/>
          </a:p>
        </p:txBody>
      </p:sp>
      <p:sp>
        <p:nvSpPr>
          <p:cNvPr id="49" name="Text 43"/>
          <p:cNvSpPr txBox="1"/>
          <p:nvPr/>
        </p:nvSpPr>
        <p:spPr>
          <a:xfrm>
            <a:off x="6629400" y="3794760"/>
            <a:ext cx="4617720" cy="1463040"/>
          </a:xfrm>
          <a:prstGeom prst="rect">
            <a:avLst/>
          </a:prstGeom>
          <a:noFill/>
          <a:ln/>
        </p:spPr>
        <p:txBody>
          <a:bodyPr wrap="square" lIns="0" tIns="0" rIns="0" bIns="0" rtlCol="0" anchor="t"/>
          <a:lstStyle/>
          <a:p>
            <a:pPr marL="0" indent="0">
              <a:buNone/>
            </a:pPr>
            <a:r>
              <a:rPr lang="en-US" sz="1350" dirty="0">
                <a:solidFill>
                  <a:srgbClr val="2B2B2B"/>
                </a:solidFill>
                <a:latin typeface="Calibri" pitchFamily="34" charset="0"/>
                <a:ea typeface="Calibri" pitchFamily="34" charset="-122"/>
                <a:cs typeface="Calibri" pitchFamily="34" charset="-120"/>
              </a:rPr>
              <a:t>Strategic HR consulting: compliance, performance management, and hands-on HR support.</a:t>
            </a:r>
            <a:endParaRPr lang="en-US" sz="1350" dirty="0"/>
          </a:p>
        </p:txBody>
      </p:sp>
      <p:sp>
        <p:nvSpPr>
          <p:cNvPr id="50" name="Shape 44"/>
          <p:cNvSpPr/>
          <p:nvPr/>
        </p:nvSpPr>
        <p:spPr>
          <a:xfrm>
            <a:off x="640080" y="5577840"/>
            <a:ext cx="10881360" cy="868680"/>
          </a:xfrm>
          <a:prstGeom prst="roundRect">
            <a:avLst>
              <a:gd name="adj" fmla="val 10526"/>
            </a:avLst>
          </a:prstGeom>
          <a:solidFill>
            <a:srgbClr val="1A1A1A"/>
          </a:solidFill>
          <a:ln/>
        </p:spPr>
        <p:txBody>
          <a:bodyPr/>
          <a:lstStyle/>
          <a:p>
            <a:endParaRPr lang="en-US"/>
          </a:p>
        </p:txBody>
      </p:sp>
      <p:pic>
        <p:nvPicPr>
          <p:cNvPr id="51" name="Image 4" descr="assets/hr_life_logo.png"/>
          <p:cNvPicPr>
            <a:picLocks noChangeAspect="1"/>
          </p:cNvPicPr>
          <p:nvPr/>
        </p:nvPicPr>
        <p:blipFill>
          <a:blip r:embed="rId6"/>
          <a:stretch>
            <a:fillRect/>
          </a:stretch>
        </p:blipFill>
        <p:spPr>
          <a:xfrm>
            <a:off x="868680" y="5696712"/>
            <a:ext cx="640080" cy="640080"/>
          </a:xfrm>
          <a:prstGeom prst="rect">
            <a:avLst/>
          </a:prstGeom>
        </p:spPr>
      </p:pic>
      <p:sp>
        <p:nvSpPr>
          <p:cNvPr id="52" name="Text 45"/>
          <p:cNvSpPr txBox="1"/>
          <p:nvPr/>
        </p:nvSpPr>
        <p:spPr>
          <a:xfrm>
            <a:off x="1691640" y="5577840"/>
            <a:ext cx="950976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Co-hosts of The HR Life Podcast, spotlighting HR professionals and real-world lessons from across the country.</a:t>
            </a:r>
            <a:endParaRPr lang="en-US" sz="1300" dirty="0"/>
          </a:p>
        </p:txBody>
      </p:sp>
      <p:pic>
        <p:nvPicPr>
          <p:cNvPr id="56" name="Image 2">
            <a:extLst>
              <a:ext uri="{FF2B5EF4-FFF2-40B4-BE49-F238E27FC236}">
                <a16:creationId xmlns:a16="http://schemas.microsoft.com/office/drawing/2014/main" id="{4264198F-10B4-5260-D341-3C9C034EC027}"/>
              </a:ext>
            </a:extLst>
          </p:cNvPr>
          <p:cNvPicPr>
            <a:picLocks noChangeAspect="1"/>
          </p:cNvPicPr>
          <p:nvPr/>
        </p:nvPicPr>
        <p:blipFill>
          <a:blip r:embed="rId7"/>
          <a:srcRect t="16652" b="16652"/>
          <a:stretch/>
        </p:blipFill>
        <p:spPr>
          <a:xfrm>
            <a:off x="960120" y="2148840"/>
            <a:ext cx="1371600" cy="1371600"/>
          </a:xfrm>
          <a:prstGeom prst="ellipse">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19" name="Text 17"/>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0" name="Text 18"/>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1" name="Text 19"/>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2" name="Text 20"/>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3" name="Text 21"/>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4" name="Text 22"/>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5" name="Text 23"/>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6" name="Text 24"/>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7" name="Text 25"/>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8" name="Text 26"/>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29" name="Text 27"/>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0" name="Text 28"/>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1" name="Text 29"/>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2" name="Text 30"/>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3" name="Text 31"/>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34" name="Text 32"/>
          <p:cNvSpPr txBox="1"/>
          <p:nvPr/>
        </p:nvSpPr>
        <p:spPr>
          <a:xfrm>
            <a:off x="640080" y="502920"/>
            <a:ext cx="7315200" cy="365760"/>
          </a:xfrm>
          <a:prstGeom prst="rect">
            <a:avLst/>
          </a:prstGeom>
          <a:noFill/>
          <a:ln/>
        </p:spPr>
        <p:txBody>
          <a:bodyPr wrap="square" lIns="0" tIns="0" rIns="0" bIns="0" rtlCol="0" anchor="ctr"/>
          <a:lstStyle/>
          <a:p>
            <a:pPr marL="0" indent="0">
              <a:buNone/>
            </a:pPr>
            <a:r>
              <a:rPr lang="en-US" sz="1300" b="1" kern="0" spc="150" dirty="0">
                <a:solidFill>
                  <a:srgbClr val="8A1010"/>
                </a:solidFill>
                <a:latin typeface="Calibri" pitchFamily="34" charset="0"/>
                <a:ea typeface="Calibri" pitchFamily="34" charset="-122"/>
                <a:cs typeface="Calibri" pitchFamily="34" charset="-120"/>
              </a:rPr>
              <a:t>THE PLAN</a:t>
            </a:r>
            <a:endParaRPr lang="en-US" sz="1300" dirty="0"/>
          </a:p>
        </p:txBody>
      </p:sp>
      <p:sp>
        <p:nvSpPr>
          <p:cNvPr id="35" name="Text 33"/>
          <p:cNvSpPr txBox="1"/>
          <p:nvPr/>
        </p:nvSpPr>
        <p:spPr>
          <a:xfrm>
            <a:off x="640080" y="868680"/>
            <a:ext cx="9601200" cy="777240"/>
          </a:xfrm>
          <a:prstGeom prst="rect">
            <a:avLst/>
          </a:prstGeom>
          <a:noFill/>
          <a:ln/>
        </p:spPr>
        <p:txBody>
          <a:bodyPr wrap="square" lIns="0" tIns="0" rIns="0" bIns="0" rtlCol="0" anchor="ctr"/>
          <a:lstStyle/>
          <a:p>
            <a:pPr marL="0" indent="0">
              <a:buNone/>
            </a:pPr>
            <a:r>
              <a:rPr lang="en-US" sz="3200" b="1" dirty="0">
                <a:solidFill>
                  <a:srgbClr val="1A1A1A"/>
                </a:solidFill>
                <a:latin typeface="Cambria" pitchFamily="34" charset="0"/>
                <a:ea typeface="Cambria" pitchFamily="34" charset="-122"/>
                <a:cs typeface="Cambria" pitchFamily="34" charset="-120"/>
              </a:rPr>
              <a:t>Today's Session</a:t>
            </a:r>
            <a:endParaRPr lang="en-US" sz="3200" dirty="0"/>
          </a:p>
        </p:txBody>
      </p:sp>
      <p:sp>
        <p:nvSpPr>
          <p:cNvPr id="36" name="Text 34"/>
          <p:cNvSpPr txBox="1"/>
          <p:nvPr/>
        </p:nvSpPr>
        <p:spPr>
          <a:xfrm>
            <a:off x="640080" y="1600200"/>
            <a:ext cx="10515600" cy="411480"/>
          </a:xfrm>
          <a:prstGeom prst="rect">
            <a:avLst/>
          </a:prstGeom>
          <a:noFill/>
          <a:ln/>
        </p:spPr>
        <p:txBody>
          <a:bodyPr wrap="square" lIns="0" tIns="0" rIns="0" bIns="0" rtlCol="0" anchor="ctr"/>
          <a:lstStyle/>
          <a:p>
            <a:pPr marL="0" indent="0">
              <a:buNone/>
            </a:pPr>
            <a:r>
              <a:rPr lang="en-US" sz="1350" i="1" dirty="0">
                <a:solidFill>
                  <a:srgbClr val="6E6E6E"/>
                </a:solidFill>
                <a:latin typeface="Calibri" pitchFamily="34" charset="0"/>
                <a:ea typeface="Calibri" pitchFamily="34" charset="-122"/>
                <a:cs typeface="Calibri" pitchFamily="34" charset="-120"/>
              </a:rPr>
              <a:t>Two hours, two goals: think clearly about AI, then walk out with two ready-to-test bots.</a:t>
            </a:r>
            <a:endParaRPr lang="en-US" sz="1350" dirty="0"/>
          </a:p>
        </p:txBody>
      </p:sp>
      <p:sp>
        <p:nvSpPr>
          <p:cNvPr id="37" name="Shape 35"/>
          <p:cNvSpPr/>
          <p:nvPr/>
        </p:nvSpPr>
        <p:spPr>
          <a:xfrm>
            <a:off x="640080" y="2194560"/>
            <a:ext cx="5212080" cy="4114800"/>
          </a:xfrm>
          <a:prstGeom prst="roundRect">
            <a:avLst>
              <a:gd name="adj" fmla="val 2667"/>
            </a:avLst>
          </a:prstGeom>
          <a:solidFill>
            <a:srgbClr val="8A1010"/>
          </a:solidFill>
          <a:ln/>
        </p:spPr>
        <p:txBody>
          <a:bodyPr/>
          <a:lstStyle/>
          <a:p>
            <a:endParaRPr lang="en-US"/>
          </a:p>
        </p:txBody>
      </p:sp>
      <p:sp>
        <p:nvSpPr>
          <p:cNvPr id="38" name="Shape 36"/>
          <p:cNvSpPr/>
          <p:nvPr/>
        </p:nvSpPr>
        <p:spPr>
          <a:xfrm>
            <a:off x="914400" y="2423160"/>
            <a:ext cx="1554480" cy="365760"/>
          </a:xfrm>
          <a:prstGeom prst="roundRect">
            <a:avLst>
              <a:gd name="adj" fmla="val 50000"/>
            </a:avLst>
          </a:prstGeom>
          <a:solidFill>
            <a:srgbClr val="FFFFFF"/>
          </a:solidFill>
          <a:ln/>
        </p:spPr>
        <p:txBody>
          <a:bodyPr/>
          <a:lstStyle/>
          <a:p>
            <a:endParaRPr lang="en-US"/>
          </a:p>
        </p:txBody>
      </p:sp>
      <p:sp>
        <p:nvSpPr>
          <p:cNvPr id="39" name="Text 37"/>
          <p:cNvSpPr txBox="1"/>
          <p:nvPr/>
        </p:nvSpPr>
        <p:spPr>
          <a:xfrm>
            <a:off x="914400" y="2423160"/>
            <a:ext cx="1554480" cy="365760"/>
          </a:xfrm>
          <a:prstGeom prst="rect">
            <a:avLst/>
          </a:prstGeom>
          <a:noFill/>
          <a:ln/>
        </p:spPr>
        <p:txBody>
          <a:bodyPr wrap="square" lIns="0" tIns="0" rIns="0" bIns="0" rtlCol="0" anchor="ctr"/>
          <a:lstStyle/>
          <a:p>
            <a:pPr marL="0" indent="0" algn="ctr">
              <a:buNone/>
            </a:pPr>
            <a:r>
              <a:rPr lang="en-US" sz="1100" b="1" kern="0" spc="100" dirty="0">
                <a:solidFill>
                  <a:srgbClr val="8A1010"/>
                </a:solidFill>
                <a:latin typeface="Calibri" pitchFamily="34" charset="0"/>
                <a:ea typeface="Calibri" pitchFamily="34" charset="-122"/>
                <a:cs typeface="Calibri" pitchFamily="34" charset="-120"/>
              </a:rPr>
              <a:t>HOUR ONE</a:t>
            </a:r>
            <a:endParaRPr lang="en-US" sz="1100" dirty="0"/>
          </a:p>
        </p:txBody>
      </p:sp>
      <p:sp>
        <p:nvSpPr>
          <p:cNvPr id="40" name="Text 38"/>
          <p:cNvSpPr txBox="1"/>
          <p:nvPr/>
        </p:nvSpPr>
        <p:spPr>
          <a:xfrm>
            <a:off x="914400" y="2926080"/>
            <a:ext cx="4572000" cy="365760"/>
          </a:xfrm>
          <a:prstGeom prst="rect">
            <a:avLst/>
          </a:prstGeom>
          <a:noFill/>
          <a:ln/>
        </p:spPr>
        <p:txBody>
          <a:bodyPr wrap="square" lIns="0" tIns="0" rIns="0" bIns="0" rtlCol="0" anchor="ctr"/>
          <a:lstStyle/>
          <a:p>
            <a:pPr marL="0" indent="0">
              <a:buNone/>
            </a:pPr>
            <a:r>
              <a:rPr lang="en-US" sz="1300" i="1" dirty="0">
                <a:solidFill>
                  <a:srgbClr val="F2D9D9"/>
                </a:solidFill>
                <a:latin typeface="Calibri" pitchFamily="34" charset="0"/>
                <a:ea typeface="Calibri" pitchFamily="34" charset="-122"/>
                <a:cs typeface="Calibri" pitchFamily="34" charset="-120"/>
              </a:rPr>
              <a:t>Foundation + First Build</a:t>
            </a:r>
            <a:endParaRPr lang="en-US" sz="1300" dirty="0"/>
          </a:p>
        </p:txBody>
      </p:sp>
      <p:sp>
        <p:nvSpPr>
          <p:cNvPr id="41" name="Text 39"/>
          <p:cNvSpPr txBox="1"/>
          <p:nvPr/>
        </p:nvSpPr>
        <p:spPr>
          <a:xfrm>
            <a:off x="914400" y="3520440"/>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5 min</a:t>
            </a:r>
            <a:endParaRPr lang="en-US" sz="1500" dirty="0"/>
          </a:p>
        </p:txBody>
      </p:sp>
      <p:sp>
        <p:nvSpPr>
          <p:cNvPr id="42" name="Text 40"/>
          <p:cNvSpPr txBox="1"/>
          <p:nvPr/>
        </p:nvSpPr>
        <p:spPr>
          <a:xfrm>
            <a:off x="1965960" y="3520440"/>
            <a:ext cx="36576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Why Clarity Beats Tools</a:t>
            </a:r>
            <a:endParaRPr lang="en-US" sz="1400" dirty="0"/>
          </a:p>
        </p:txBody>
      </p:sp>
      <p:sp>
        <p:nvSpPr>
          <p:cNvPr id="43" name="Text 41"/>
          <p:cNvSpPr txBox="1"/>
          <p:nvPr/>
        </p:nvSpPr>
        <p:spPr>
          <a:xfrm>
            <a:off x="914400" y="4233672"/>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15 min</a:t>
            </a:r>
            <a:endParaRPr lang="en-US" sz="1500" dirty="0"/>
          </a:p>
        </p:txBody>
      </p:sp>
      <p:sp>
        <p:nvSpPr>
          <p:cNvPr id="44" name="Text 42"/>
          <p:cNvSpPr txBox="1"/>
          <p:nvPr/>
        </p:nvSpPr>
        <p:spPr>
          <a:xfrm>
            <a:off x="1965960" y="4233672"/>
            <a:ext cx="36576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The IDEAL Framework</a:t>
            </a:r>
            <a:endParaRPr lang="en-US" sz="1400" dirty="0"/>
          </a:p>
        </p:txBody>
      </p:sp>
      <p:sp>
        <p:nvSpPr>
          <p:cNvPr id="45" name="Text 43"/>
          <p:cNvSpPr txBox="1"/>
          <p:nvPr/>
        </p:nvSpPr>
        <p:spPr>
          <a:xfrm>
            <a:off x="914400" y="4946904"/>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40 min</a:t>
            </a:r>
            <a:endParaRPr lang="en-US" sz="1500" dirty="0"/>
          </a:p>
        </p:txBody>
      </p:sp>
      <p:sp>
        <p:nvSpPr>
          <p:cNvPr id="46" name="Text 44"/>
          <p:cNvSpPr txBox="1"/>
          <p:nvPr/>
        </p:nvSpPr>
        <p:spPr>
          <a:xfrm>
            <a:off x="1965960" y="4946904"/>
            <a:ext cx="365760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Tony's Build: Performance Review Bot</a:t>
            </a:r>
            <a:endParaRPr lang="en-US" sz="1400" dirty="0"/>
          </a:p>
        </p:txBody>
      </p:sp>
      <p:sp>
        <p:nvSpPr>
          <p:cNvPr id="47" name="Shape 45"/>
          <p:cNvSpPr/>
          <p:nvPr/>
        </p:nvSpPr>
        <p:spPr>
          <a:xfrm>
            <a:off x="6309360" y="2194560"/>
            <a:ext cx="5212080" cy="4114800"/>
          </a:xfrm>
          <a:prstGeom prst="roundRect">
            <a:avLst>
              <a:gd name="adj" fmla="val 2667"/>
            </a:avLst>
          </a:prstGeom>
          <a:solidFill>
            <a:srgbClr val="1A1A1A"/>
          </a:solidFill>
          <a:ln/>
        </p:spPr>
        <p:txBody>
          <a:bodyPr/>
          <a:lstStyle/>
          <a:p>
            <a:endParaRPr lang="en-US"/>
          </a:p>
        </p:txBody>
      </p:sp>
      <p:sp>
        <p:nvSpPr>
          <p:cNvPr id="48" name="Shape 46"/>
          <p:cNvSpPr/>
          <p:nvPr/>
        </p:nvSpPr>
        <p:spPr>
          <a:xfrm>
            <a:off x="6583680" y="2423160"/>
            <a:ext cx="1554480" cy="365760"/>
          </a:xfrm>
          <a:prstGeom prst="roundRect">
            <a:avLst>
              <a:gd name="adj" fmla="val 50000"/>
            </a:avLst>
          </a:prstGeom>
          <a:solidFill>
            <a:srgbClr val="C41230"/>
          </a:solidFill>
          <a:ln/>
        </p:spPr>
        <p:txBody>
          <a:bodyPr/>
          <a:lstStyle/>
          <a:p>
            <a:endParaRPr lang="en-US"/>
          </a:p>
        </p:txBody>
      </p:sp>
      <p:sp>
        <p:nvSpPr>
          <p:cNvPr id="49" name="Text 47"/>
          <p:cNvSpPr txBox="1"/>
          <p:nvPr/>
        </p:nvSpPr>
        <p:spPr>
          <a:xfrm>
            <a:off x="6583680" y="2423160"/>
            <a:ext cx="1554480" cy="36576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HOUR TWO</a:t>
            </a:r>
            <a:endParaRPr lang="en-US" sz="1100" dirty="0"/>
          </a:p>
        </p:txBody>
      </p:sp>
      <p:sp>
        <p:nvSpPr>
          <p:cNvPr id="50" name="Text 48"/>
          <p:cNvSpPr txBox="1"/>
          <p:nvPr/>
        </p:nvSpPr>
        <p:spPr>
          <a:xfrm>
            <a:off x="6583680" y="2926080"/>
            <a:ext cx="4754880" cy="365760"/>
          </a:xfrm>
          <a:prstGeom prst="rect">
            <a:avLst/>
          </a:prstGeom>
          <a:noFill/>
          <a:ln/>
        </p:spPr>
        <p:txBody>
          <a:bodyPr wrap="square" lIns="0" tIns="0" rIns="0" bIns="0" rtlCol="0" anchor="ctr"/>
          <a:lstStyle/>
          <a:p>
            <a:pPr marL="0" indent="0">
              <a:buNone/>
            </a:pPr>
            <a:r>
              <a:rPr lang="en-US" sz="1300" i="1" dirty="0">
                <a:solidFill>
                  <a:srgbClr val="D9D9D9"/>
                </a:solidFill>
                <a:latin typeface="Calibri" pitchFamily="34" charset="0"/>
                <a:ea typeface="Calibri" pitchFamily="34" charset="-122"/>
                <a:cs typeface="Calibri" pitchFamily="34" charset="-120"/>
              </a:rPr>
              <a:t>Job Ads, From the Book to the Bot</a:t>
            </a:r>
            <a:endParaRPr lang="en-US" sz="1300" dirty="0"/>
          </a:p>
        </p:txBody>
      </p:sp>
      <p:sp>
        <p:nvSpPr>
          <p:cNvPr id="51" name="Text 49"/>
          <p:cNvSpPr txBox="1"/>
          <p:nvPr/>
        </p:nvSpPr>
        <p:spPr>
          <a:xfrm>
            <a:off x="6583680" y="3520440"/>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8 min</a:t>
            </a:r>
            <a:endParaRPr lang="en-US" sz="1500" dirty="0"/>
          </a:p>
        </p:txBody>
      </p:sp>
      <p:sp>
        <p:nvSpPr>
          <p:cNvPr id="52" name="Text 50"/>
          <p:cNvSpPr txBox="1"/>
          <p:nvPr/>
        </p:nvSpPr>
        <p:spPr>
          <a:xfrm>
            <a:off x="7635240" y="3520440"/>
            <a:ext cx="370332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Quick Teaching: Job Ad Basics</a:t>
            </a:r>
            <a:endParaRPr lang="en-US" sz="1400" dirty="0"/>
          </a:p>
        </p:txBody>
      </p:sp>
      <p:sp>
        <p:nvSpPr>
          <p:cNvPr id="53" name="Text 51"/>
          <p:cNvSpPr txBox="1"/>
          <p:nvPr/>
        </p:nvSpPr>
        <p:spPr>
          <a:xfrm>
            <a:off x="6583680" y="4233672"/>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42 min</a:t>
            </a:r>
            <a:endParaRPr lang="en-US" sz="1500" dirty="0"/>
          </a:p>
        </p:txBody>
      </p:sp>
      <p:sp>
        <p:nvSpPr>
          <p:cNvPr id="54" name="Text 52"/>
          <p:cNvSpPr txBox="1"/>
          <p:nvPr/>
        </p:nvSpPr>
        <p:spPr>
          <a:xfrm>
            <a:off x="7635240" y="4233672"/>
            <a:ext cx="370332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Building the Bot in Copilot</a:t>
            </a:r>
            <a:endParaRPr lang="en-US" sz="1400" dirty="0"/>
          </a:p>
        </p:txBody>
      </p:sp>
      <p:sp>
        <p:nvSpPr>
          <p:cNvPr id="55" name="Text 53"/>
          <p:cNvSpPr txBox="1"/>
          <p:nvPr/>
        </p:nvSpPr>
        <p:spPr>
          <a:xfrm>
            <a:off x="6583680" y="4946904"/>
            <a:ext cx="1051560" cy="54864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10 min</a:t>
            </a:r>
            <a:endParaRPr lang="en-US" sz="1500" dirty="0"/>
          </a:p>
        </p:txBody>
      </p:sp>
      <p:sp>
        <p:nvSpPr>
          <p:cNvPr id="56" name="Text 54"/>
          <p:cNvSpPr txBox="1"/>
          <p:nvPr/>
        </p:nvSpPr>
        <p:spPr>
          <a:xfrm>
            <a:off x="7635240" y="4946904"/>
            <a:ext cx="3703320" cy="54864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Launch and Learn, Wrap Up</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173736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187452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5</a:t>
            </a:r>
            <a:endParaRPr lang="en-US" sz="3400" dirty="0"/>
          </a:p>
        </p:txBody>
      </p:sp>
      <p:sp>
        <p:nvSpPr>
          <p:cNvPr id="20" name="Text 18"/>
          <p:cNvSpPr txBox="1"/>
          <p:nvPr/>
        </p:nvSpPr>
        <p:spPr>
          <a:xfrm>
            <a:off x="640080" y="269748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sp>
        <p:nvSpPr>
          <p:cNvPr id="21" name="Text 19"/>
          <p:cNvSpPr txBox="1"/>
          <p:nvPr/>
        </p:nvSpPr>
        <p:spPr>
          <a:xfrm>
            <a:off x="2377440" y="178308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1</a:t>
            </a:r>
            <a:endParaRPr lang="en-US" sz="1200" dirty="0"/>
          </a:p>
        </p:txBody>
      </p:sp>
      <p:sp>
        <p:nvSpPr>
          <p:cNvPr id="22" name="Text 20"/>
          <p:cNvSpPr txBox="1"/>
          <p:nvPr/>
        </p:nvSpPr>
        <p:spPr>
          <a:xfrm>
            <a:off x="2377440" y="2103120"/>
            <a:ext cx="8686800" cy="594360"/>
          </a:xfrm>
          <a:prstGeom prst="rect">
            <a:avLst/>
          </a:prstGeom>
          <a:noFill/>
          <a:ln/>
        </p:spPr>
        <p:txBody>
          <a:bodyPr wrap="square" lIns="0" tIns="0" rIns="0" bIns="0" rtlCol="0" anchor="ctr"/>
          <a:lstStyle/>
          <a:p>
            <a:pPr marL="0" indent="0">
              <a:buNone/>
            </a:pPr>
            <a:r>
              <a:rPr lang="en-US" sz="2800" b="1" dirty="0">
                <a:solidFill>
                  <a:srgbClr val="1A1A1A"/>
                </a:solidFill>
                <a:latin typeface="Cambria" pitchFamily="34" charset="0"/>
                <a:ea typeface="Cambria" pitchFamily="34" charset="-122"/>
                <a:cs typeface="Cambria" pitchFamily="34" charset="-120"/>
              </a:rPr>
              <a:t>Why Clarity Beats Tools</a:t>
            </a:r>
            <a:endParaRPr lang="en-US" sz="2800" dirty="0"/>
          </a:p>
        </p:txBody>
      </p:sp>
      <p:sp>
        <p:nvSpPr>
          <p:cNvPr id="23" name="Shape 21"/>
          <p:cNvSpPr/>
          <p:nvPr/>
        </p:nvSpPr>
        <p:spPr>
          <a:xfrm>
            <a:off x="2377440" y="3182112"/>
            <a:ext cx="292608" cy="292608"/>
          </a:xfrm>
          <a:prstGeom prst="ellipse">
            <a:avLst/>
          </a:prstGeom>
          <a:solidFill>
            <a:srgbClr val="8A1010"/>
          </a:solidFill>
          <a:ln/>
        </p:spPr>
        <p:txBody>
          <a:bodyPr/>
          <a:lstStyle/>
          <a:p>
            <a:endParaRPr lang="en-US"/>
          </a:p>
        </p:txBody>
      </p:sp>
      <p:sp>
        <p:nvSpPr>
          <p:cNvPr id="24" name="Text 22"/>
          <p:cNvSpPr txBox="1"/>
          <p:nvPr/>
        </p:nvSpPr>
        <p:spPr>
          <a:xfrm>
            <a:off x="2377440" y="318211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25" name="Text 23"/>
          <p:cNvSpPr txBox="1"/>
          <p:nvPr/>
        </p:nvSpPr>
        <p:spPr>
          <a:xfrm>
            <a:off x="2880360" y="3108960"/>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Most business owners don't have an AI problem. They have a clarity problem.</a:t>
            </a:r>
            <a:endParaRPr lang="en-US" sz="1550" dirty="0"/>
          </a:p>
        </p:txBody>
      </p:sp>
      <p:sp>
        <p:nvSpPr>
          <p:cNvPr id="26" name="Shape 24"/>
          <p:cNvSpPr/>
          <p:nvPr/>
        </p:nvSpPr>
        <p:spPr>
          <a:xfrm>
            <a:off x="2377440" y="3959352"/>
            <a:ext cx="292608" cy="292608"/>
          </a:xfrm>
          <a:prstGeom prst="ellipse">
            <a:avLst/>
          </a:prstGeom>
          <a:solidFill>
            <a:srgbClr val="8A1010"/>
          </a:solidFill>
          <a:ln/>
        </p:spPr>
        <p:txBody>
          <a:bodyPr/>
          <a:lstStyle/>
          <a:p>
            <a:endParaRPr lang="en-US"/>
          </a:p>
        </p:txBody>
      </p:sp>
      <p:sp>
        <p:nvSpPr>
          <p:cNvPr id="27" name="Text 25"/>
          <p:cNvSpPr txBox="1"/>
          <p:nvPr/>
        </p:nvSpPr>
        <p:spPr>
          <a:xfrm>
            <a:off x="2377440" y="395935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28" name="Text 26"/>
          <p:cNvSpPr txBox="1"/>
          <p:nvPr/>
        </p:nvSpPr>
        <p:spPr>
          <a:xfrm>
            <a:off x="2880360" y="3886200"/>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AI is only as good as the thinking fed into it. Vague input produces vague, generic output.</a:t>
            </a:r>
            <a:endParaRPr lang="en-US" sz="1550" dirty="0"/>
          </a:p>
        </p:txBody>
      </p:sp>
      <p:sp>
        <p:nvSpPr>
          <p:cNvPr id="29" name="Shape 27"/>
          <p:cNvSpPr/>
          <p:nvPr/>
        </p:nvSpPr>
        <p:spPr>
          <a:xfrm>
            <a:off x="2377440" y="4736592"/>
            <a:ext cx="292608" cy="292608"/>
          </a:xfrm>
          <a:prstGeom prst="ellipse">
            <a:avLst/>
          </a:prstGeom>
          <a:solidFill>
            <a:srgbClr val="8A1010"/>
          </a:solidFill>
          <a:ln/>
        </p:spPr>
        <p:txBody>
          <a:bodyPr/>
          <a:lstStyle/>
          <a:p>
            <a:endParaRPr lang="en-US"/>
          </a:p>
        </p:txBody>
      </p:sp>
      <p:sp>
        <p:nvSpPr>
          <p:cNvPr id="30" name="Text 28"/>
          <p:cNvSpPr txBox="1"/>
          <p:nvPr/>
        </p:nvSpPr>
        <p:spPr>
          <a:xfrm>
            <a:off x="2377440" y="473659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31" name="Text 29"/>
          <p:cNvSpPr txBox="1"/>
          <p:nvPr/>
        </p:nvSpPr>
        <p:spPr>
          <a:xfrm>
            <a:off x="2880360" y="4663440"/>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Today isn't a tool tour. It's a repeatable way to think before you type.</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Text 16"/>
          <p:cNvSpPr txBox="1"/>
          <p:nvPr/>
        </p:nvSpPr>
        <p:spPr>
          <a:xfrm>
            <a:off x="640080" y="45720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THE AI MATURITY CURVE</a:t>
            </a:r>
            <a:endParaRPr lang="en-US" sz="1200" dirty="0"/>
          </a:p>
        </p:txBody>
      </p:sp>
      <p:sp>
        <p:nvSpPr>
          <p:cNvPr id="19" name="Text 17"/>
          <p:cNvSpPr txBox="1"/>
          <p:nvPr/>
        </p:nvSpPr>
        <p:spPr>
          <a:xfrm>
            <a:off x="640080" y="777240"/>
            <a:ext cx="9601200" cy="640080"/>
          </a:xfrm>
          <a:prstGeom prst="rect">
            <a:avLst/>
          </a:prstGeom>
          <a:noFill/>
          <a:ln/>
        </p:spPr>
        <p:txBody>
          <a:bodyPr wrap="square" lIns="0" tIns="0" rIns="0" bIns="0" rtlCol="0" anchor="ctr"/>
          <a:lstStyle/>
          <a:p>
            <a:pPr marL="0" indent="0">
              <a:buNone/>
            </a:pPr>
            <a:r>
              <a:rPr lang="en-US" sz="3000" b="1" dirty="0">
                <a:solidFill>
                  <a:srgbClr val="1A1A1A"/>
                </a:solidFill>
                <a:latin typeface="Cambria" pitchFamily="34" charset="0"/>
                <a:ea typeface="Cambria" pitchFamily="34" charset="-122"/>
                <a:cs typeface="Cambria" pitchFamily="34" charset="-120"/>
              </a:rPr>
              <a:t>From Prompt to Agent</a:t>
            </a:r>
            <a:endParaRPr lang="en-US" sz="3000" dirty="0"/>
          </a:p>
        </p:txBody>
      </p:sp>
      <p:sp>
        <p:nvSpPr>
          <p:cNvPr id="20" name="Text 18"/>
          <p:cNvSpPr txBox="1"/>
          <p:nvPr/>
        </p:nvSpPr>
        <p:spPr>
          <a:xfrm>
            <a:off x="640080" y="1371600"/>
            <a:ext cx="10515600" cy="365760"/>
          </a:xfrm>
          <a:prstGeom prst="rect">
            <a:avLst/>
          </a:prstGeom>
          <a:noFill/>
          <a:ln/>
        </p:spPr>
        <p:txBody>
          <a:bodyPr wrap="square" lIns="0" tIns="0" rIns="0" bIns="0" rtlCol="0" anchor="ctr"/>
          <a:lstStyle/>
          <a:p>
            <a:pPr marL="0" indent="0">
              <a:buNone/>
            </a:pPr>
            <a:r>
              <a:rPr lang="en-US" sz="1300" i="1" dirty="0">
                <a:solidFill>
                  <a:srgbClr val="6E6E6E"/>
                </a:solidFill>
                <a:latin typeface="Calibri" pitchFamily="34" charset="0"/>
                <a:ea typeface="Calibri" pitchFamily="34" charset="-122"/>
                <a:cs typeface="Calibri" pitchFamily="34" charset="-120"/>
              </a:rPr>
              <a:t>Five stages of AI adoption at work, and where most people get stuck.</a:t>
            </a:r>
            <a:endParaRPr lang="en-US" sz="1300" dirty="0"/>
          </a:p>
        </p:txBody>
      </p:sp>
      <p:sp>
        <p:nvSpPr>
          <p:cNvPr id="21" name="Shape 19"/>
          <p:cNvSpPr/>
          <p:nvPr/>
        </p:nvSpPr>
        <p:spPr>
          <a:xfrm>
            <a:off x="640080" y="2057400"/>
            <a:ext cx="2084832" cy="2743200"/>
          </a:xfrm>
          <a:prstGeom prst="roundRect">
            <a:avLst>
              <a:gd name="adj" fmla="val 4386"/>
            </a:avLst>
          </a:prstGeom>
          <a:solidFill>
            <a:srgbClr val="8A1010"/>
          </a:solidFill>
          <a:ln/>
        </p:spPr>
        <p:txBody>
          <a:bodyPr/>
          <a:lstStyle/>
          <a:p>
            <a:endParaRPr lang="en-US"/>
          </a:p>
        </p:txBody>
      </p:sp>
      <p:sp>
        <p:nvSpPr>
          <p:cNvPr id="22" name="Shape 20"/>
          <p:cNvSpPr/>
          <p:nvPr/>
        </p:nvSpPr>
        <p:spPr>
          <a:xfrm>
            <a:off x="1389888" y="2258568"/>
            <a:ext cx="585216" cy="585216"/>
          </a:xfrm>
          <a:prstGeom prst="ellipse">
            <a:avLst/>
          </a:prstGeom>
          <a:solidFill>
            <a:srgbClr val="FFFFFF"/>
          </a:solidFill>
          <a:ln/>
        </p:spPr>
        <p:txBody>
          <a:bodyPr/>
          <a:lstStyle/>
          <a:p>
            <a:endParaRPr lang="en-US"/>
          </a:p>
        </p:txBody>
      </p:sp>
      <p:sp>
        <p:nvSpPr>
          <p:cNvPr id="23" name="Text 21"/>
          <p:cNvSpPr txBox="1"/>
          <p:nvPr/>
        </p:nvSpPr>
        <p:spPr>
          <a:xfrm>
            <a:off x="640080" y="2258568"/>
            <a:ext cx="2084832"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1</a:t>
            </a:r>
            <a:endParaRPr lang="en-US" sz="2400" dirty="0"/>
          </a:p>
        </p:txBody>
      </p:sp>
      <p:sp>
        <p:nvSpPr>
          <p:cNvPr id="24" name="Text 22"/>
          <p:cNvSpPr txBox="1"/>
          <p:nvPr/>
        </p:nvSpPr>
        <p:spPr>
          <a:xfrm>
            <a:off x="713232" y="2971800"/>
            <a:ext cx="1938528" cy="365760"/>
          </a:xfrm>
          <a:prstGeom prst="rect">
            <a:avLst/>
          </a:prstGeom>
          <a:noFill/>
          <a:ln/>
        </p:spPr>
        <p:txBody>
          <a:bodyPr wrap="square" lIns="0" tIns="0" rIns="0" bIns="0" rtlCol="0" anchor="ctr"/>
          <a:lstStyle/>
          <a:p>
            <a:pPr marL="0" indent="0" algn="ctr">
              <a:buNone/>
            </a:pPr>
            <a:r>
              <a:rPr lang="en-US" sz="1350" b="1" dirty="0">
                <a:solidFill>
                  <a:srgbClr val="FFFFFF"/>
                </a:solidFill>
                <a:latin typeface="Cambria" pitchFamily="34" charset="0"/>
                <a:ea typeface="Cambria" pitchFamily="34" charset="-122"/>
                <a:cs typeface="Cambria" pitchFamily="34" charset="-120"/>
              </a:rPr>
              <a:t>PROMPTING</a:t>
            </a:r>
            <a:endParaRPr lang="en-US" sz="1350" dirty="0"/>
          </a:p>
        </p:txBody>
      </p:sp>
      <p:sp>
        <p:nvSpPr>
          <p:cNvPr id="25" name="Text 23"/>
          <p:cNvSpPr txBox="1"/>
          <p:nvPr/>
        </p:nvSpPr>
        <p:spPr>
          <a:xfrm>
            <a:off x="777240" y="3383280"/>
            <a:ext cx="1810512" cy="12801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Fast and ad hoc. Using AI on the fly, not repeatable.</a:t>
            </a:r>
            <a:endParaRPr lang="en-US" sz="1050" dirty="0"/>
          </a:p>
        </p:txBody>
      </p:sp>
      <p:sp>
        <p:nvSpPr>
          <p:cNvPr id="26" name="Shape 24"/>
          <p:cNvSpPr/>
          <p:nvPr/>
        </p:nvSpPr>
        <p:spPr>
          <a:xfrm>
            <a:off x="2642616" y="3300984"/>
            <a:ext cx="292608" cy="256032"/>
          </a:xfrm>
          <a:prstGeom prst="chevron">
            <a:avLst/>
          </a:prstGeom>
          <a:solidFill>
            <a:srgbClr val="C41230"/>
          </a:solidFill>
          <a:ln/>
        </p:spPr>
        <p:txBody>
          <a:bodyPr/>
          <a:lstStyle/>
          <a:p>
            <a:endParaRPr lang="en-US"/>
          </a:p>
        </p:txBody>
      </p:sp>
      <p:sp>
        <p:nvSpPr>
          <p:cNvPr id="27" name="Shape 25"/>
          <p:cNvSpPr/>
          <p:nvPr/>
        </p:nvSpPr>
        <p:spPr>
          <a:xfrm>
            <a:off x="2852928" y="2057400"/>
            <a:ext cx="2084832" cy="2743200"/>
          </a:xfrm>
          <a:prstGeom prst="roundRect">
            <a:avLst>
              <a:gd name="adj" fmla="val 4386"/>
            </a:avLst>
          </a:prstGeom>
          <a:solidFill>
            <a:srgbClr val="2B2B2B"/>
          </a:solidFill>
          <a:ln/>
        </p:spPr>
        <p:txBody>
          <a:bodyPr/>
          <a:lstStyle/>
          <a:p>
            <a:endParaRPr lang="en-US"/>
          </a:p>
        </p:txBody>
      </p:sp>
      <p:sp>
        <p:nvSpPr>
          <p:cNvPr id="28" name="Shape 26"/>
          <p:cNvSpPr/>
          <p:nvPr/>
        </p:nvSpPr>
        <p:spPr>
          <a:xfrm>
            <a:off x="3602736" y="2258568"/>
            <a:ext cx="585216" cy="585216"/>
          </a:xfrm>
          <a:prstGeom prst="ellipse">
            <a:avLst/>
          </a:prstGeom>
          <a:solidFill>
            <a:srgbClr val="FFFFFF"/>
          </a:solidFill>
          <a:ln/>
        </p:spPr>
        <p:txBody>
          <a:bodyPr/>
          <a:lstStyle/>
          <a:p>
            <a:endParaRPr lang="en-US"/>
          </a:p>
        </p:txBody>
      </p:sp>
      <p:sp>
        <p:nvSpPr>
          <p:cNvPr id="29" name="Text 27"/>
          <p:cNvSpPr txBox="1"/>
          <p:nvPr/>
        </p:nvSpPr>
        <p:spPr>
          <a:xfrm>
            <a:off x="2852928" y="2258568"/>
            <a:ext cx="2084832" cy="585216"/>
          </a:xfrm>
          <a:prstGeom prst="rect">
            <a:avLst/>
          </a:prstGeom>
          <a:noFill/>
          <a:ln/>
        </p:spPr>
        <p:txBody>
          <a:bodyPr wrap="square" lIns="0" tIns="0" rIns="0" bIns="0" rtlCol="0" anchor="ctr"/>
          <a:lstStyle/>
          <a:p>
            <a:pPr marL="0" indent="0" algn="ctr">
              <a:buNone/>
            </a:pPr>
            <a:r>
              <a:rPr lang="en-US" sz="2400" b="1" dirty="0">
                <a:solidFill>
                  <a:srgbClr val="2B2B2B"/>
                </a:solidFill>
                <a:latin typeface="Cambria" pitchFamily="34" charset="0"/>
                <a:ea typeface="Cambria" pitchFamily="34" charset="-122"/>
                <a:cs typeface="Cambria" pitchFamily="34" charset="-120"/>
              </a:rPr>
              <a:t>2</a:t>
            </a:r>
            <a:endParaRPr lang="en-US" sz="2400" dirty="0"/>
          </a:p>
        </p:txBody>
      </p:sp>
      <p:sp>
        <p:nvSpPr>
          <p:cNvPr id="30" name="Text 28"/>
          <p:cNvSpPr txBox="1"/>
          <p:nvPr/>
        </p:nvSpPr>
        <p:spPr>
          <a:xfrm>
            <a:off x="2926080" y="2971800"/>
            <a:ext cx="1938528" cy="365760"/>
          </a:xfrm>
          <a:prstGeom prst="rect">
            <a:avLst/>
          </a:prstGeom>
          <a:noFill/>
          <a:ln/>
        </p:spPr>
        <p:txBody>
          <a:bodyPr wrap="square" lIns="0" tIns="0" rIns="0" bIns="0" rtlCol="0" anchor="ctr"/>
          <a:lstStyle/>
          <a:p>
            <a:pPr marL="0" indent="0" algn="ctr">
              <a:buNone/>
            </a:pPr>
            <a:r>
              <a:rPr lang="en-US" sz="1350" b="1" dirty="0">
                <a:solidFill>
                  <a:srgbClr val="FFFFFF"/>
                </a:solidFill>
                <a:latin typeface="Cambria" pitchFamily="34" charset="0"/>
                <a:ea typeface="Cambria" pitchFamily="34" charset="-122"/>
                <a:cs typeface="Cambria" pitchFamily="34" charset="-120"/>
              </a:rPr>
              <a:t>PROJECTS</a:t>
            </a:r>
            <a:endParaRPr lang="en-US" sz="1350" dirty="0"/>
          </a:p>
        </p:txBody>
      </p:sp>
      <p:sp>
        <p:nvSpPr>
          <p:cNvPr id="31" name="Text 29"/>
          <p:cNvSpPr txBox="1"/>
          <p:nvPr/>
        </p:nvSpPr>
        <p:spPr>
          <a:xfrm>
            <a:off x="2990088" y="3383280"/>
            <a:ext cx="1810512" cy="12801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Add context, templates, and files. Compounds over time. These are ideal for work settings in HR so that you do not have to keep repeating prompting steps</a:t>
            </a:r>
          </a:p>
          <a:p>
            <a:pPr marL="0" indent="0" algn="ctr">
              <a:buNone/>
            </a:pPr>
            <a:endParaRPr lang="en-US" sz="1050" dirty="0">
              <a:solidFill>
                <a:srgbClr val="FFFFFF"/>
              </a:solidFill>
              <a:latin typeface="Calibri" pitchFamily="34" charset="0"/>
              <a:cs typeface="Calibri" pitchFamily="34" charset="-120"/>
            </a:endParaRPr>
          </a:p>
          <a:p>
            <a:pPr marL="0" indent="0" algn="ctr">
              <a:buNone/>
            </a:pPr>
            <a:r>
              <a:rPr lang="en-US" sz="1050" dirty="0">
                <a:solidFill>
                  <a:srgbClr val="FFFFFF"/>
                </a:solidFill>
                <a:latin typeface="Calibri" pitchFamily="34" charset="0"/>
                <a:cs typeface="Calibri" pitchFamily="34" charset="-120"/>
              </a:rPr>
              <a:t>AI stores memory and follows repeatable instructions</a:t>
            </a:r>
            <a:endParaRPr lang="en-US" sz="1050" dirty="0"/>
          </a:p>
        </p:txBody>
      </p:sp>
      <p:sp>
        <p:nvSpPr>
          <p:cNvPr id="32" name="Shape 30"/>
          <p:cNvSpPr/>
          <p:nvPr/>
        </p:nvSpPr>
        <p:spPr>
          <a:xfrm>
            <a:off x="4855464" y="3300984"/>
            <a:ext cx="292608" cy="256032"/>
          </a:xfrm>
          <a:prstGeom prst="chevron">
            <a:avLst/>
          </a:prstGeom>
          <a:solidFill>
            <a:srgbClr val="C41230"/>
          </a:solidFill>
          <a:ln/>
        </p:spPr>
        <p:txBody>
          <a:bodyPr/>
          <a:lstStyle/>
          <a:p>
            <a:endParaRPr lang="en-US"/>
          </a:p>
        </p:txBody>
      </p:sp>
      <p:sp>
        <p:nvSpPr>
          <p:cNvPr id="33" name="Shape 31"/>
          <p:cNvSpPr/>
          <p:nvPr/>
        </p:nvSpPr>
        <p:spPr>
          <a:xfrm>
            <a:off x="5065776" y="2057400"/>
            <a:ext cx="2084832" cy="2743200"/>
          </a:xfrm>
          <a:prstGeom prst="roundRect">
            <a:avLst>
              <a:gd name="adj" fmla="val 4386"/>
            </a:avLst>
          </a:prstGeom>
          <a:solidFill>
            <a:srgbClr val="8A1010"/>
          </a:solidFill>
          <a:ln/>
        </p:spPr>
        <p:txBody>
          <a:bodyPr/>
          <a:lstStyle/>
          <a:p>
            <a:endParaRPr lang="en-US"/>
          </a:p>
        </p:txBody>
      </p:sp>
      <p:sp>
        <p:nvSpPr>
          <p:cNvPr id="34" name="Shape 32"/>
          <p:cNvSpPr/>
          <p:nvPr/>
        </p:nvSpPr>
        <p:spPr>
          <a:xfrm>
            <a:off x="5815584" y="2258568"/>
            <a:ext cx="585216" cy="585216"/>
          </a:xfrm>
          <a:prstGeom prst="ellipse">
            <a:avLst/>
          </a:prstGeom>
          <a:solidFill>
            <a:srgbClr val="FFFFFF"/>
          </a:solidFill>
          <a:ln/>
        </p:spPr>
        <p:txBody>
          <a:bodyPr/>
          <a:lstStyle/>
          <a:p>
            <a:endParaRPr lang="en-US"/>
          </a:p>
        </p:txBody>
      </p:sp>
      <p:sp>
        <p:nvSpPr>
          <p:cNvPr id="35" name="Text 33"/>
          <p:cNvSpPr txBox="1"/>
          <p:nvPr/>
        </p:nvSpPr>
        <p:spPr>
          <a:xfrm>
            <a:off x="5065776" y="2258568"/>
            <a:ext cx="2084832"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3</a:t>
            </a:r>
            <a:endParaRPr lang="en-US" sz="2400" dirty="0"/>
          </a:p>
        </p:txBody>
      </p:sp>
      <p:sp>
        <p:nvSpPr>
          <p:cNvPr id="38" name="Shape 36"/>
          <p:cNvSpPr/>
          <p:nvPr/>
        </p:nvSpPr>
        <p:spPr>
          <a:xfrm>
            <a:off x="7068312" y="3300984"/>
            <a:ext cx="292608" cy="256032"/>
          </a:xfrm>
          <a:prstGeom prst="chevron">
            <a:avLst/>
          </a:prstGeom>
          <a:solidFill>
            <a:srgbClr val="C41230"/>
          </a:solidFill>
          <a:ln/>
        </p:spPr>
        <p:txBody>
          <a:bodyPr/>
          <a:lstStyle/>
          <a:p>
            <a:endParaRPr lang="en-US"/>
          </a:p>
        </p:txBody>
      </p:sp>
      <p:sp>
        <p:nvSpPr>
          <p:cNvPr id="39" name="Shape 37"/>
          <p:cNvSpPr/>
          <p:nvPr/>
        </p:nvSpPr>
        <p:spPr>
          <a:xfrm>
            <a:off x="7278624" y="2057400"/>
            <a:ext cx="2084832" cy="2743200"/>
          </a:xfrm>
          <a:prstGeom prst="roundRect">
            <a:avLst>
              <a:gd name="adj" fmla="val 4386"/>
            </a:avLst>
          </a:prstGeom>
          <a:solidFill>
            <a:srgbClr val="2B2B2B"/>
          </a:solidFill>
          <a:ln/>
        </p:spPr>
        <p:txBody>
          <a:bodyPr/>
          <a:lstStyle/>
          <a:p>
            <a:endParaRPr lang="en-US"/>
          </a:p>
        </p:txBody>
      </p:sp>
      <p:sp>
        <p:nvSpPr>
          <p:cNvPr id="40" name="Shape 38"/>
          <p:cNvSpPr/>
          <p:nvPr/>
        </p:nvSpPr>
        <p:spPr>
          <a:xfrm>
            <a:off x="8028432" y="2258568"/>
            <a:ext cx="585216" cy="585216"/>
          </a:xfrm>
          <a:prstGeom prst="ellipse">
            <a:avLst/>
          </a:prstGeom>
          <a:solidFill>
            <a:srgbClr val="FFFFFF"/>
          </a:solidFill>
          <a:ln/>
        </p:spPr>
        <p:txBody>
          <a:bodyPr/>
          <a:lstStyle/>
          <a:p>
            <a:endParaRPr lang="en-US"/>
          </a:p>
        </p:txBody>
      </p:sp>
      <p:sp>
        <p:nvSpPr>
          <p:cNvPr id="41" name="Text 39"/>
          <p:cNvSpPr txBox="1"/>
          <p:nvPr/>
        </p:nvSpPr>
        <p:spPr>
          <a:xfrm>
            <a:off x="7278624" y="2258568"/>
            <a:ext cx="2084832" cy="585216"/>
          </a:xfrm>
          <a:prstGeom prst="rect">
            <a:avLst/>
          </a:prstGeom>
          <a:noFill/>
          <a:ln/>
        </p:spPr>
        <p:txBody>
          <a:bodyPr wrap="square" lIns="0" tIns="0" rIns="0" bIns="0" rtlCol="0" anchor="ctr"/>
          <a:lstStyle/>
          <a:p>
            <a:pPr marL="0" indent="0" algn="ctr">
              <a:buNone/>
            </a:pPr>
            <a:r>
              <a:rPr lang="en-US" sz="2400" b="1" dirty="0">
                <a:solidFill>
                  <a:srgbClr val="2B2B2B"/>
                </a:solidFill>
                <a:latin typeface="Cambria" pitchFamily="34" charset="0"/>
                <a:ea typeface="Cambria" pitchFamily="34" charset="-122"/>
                <a:cs typeface="Cambria" pitchFamily="34" charset="-120"/>
              </a:rPr>
              <a:t>4</a:t>
            </a:r>
            <a:endParaRPr lang="en-US" sz="2400" dirty="0"/>
          </a:p>
        </p:txBody>
      </p:sp>
      <p:sp>
        <p:nvSpPr>
          <p:cNvPr id="42" name="Text 40"/>
          <p:cNvSpPr txBox="1"/>
          <p:nvPr/>
        </p:nvSpPr>
        <p:spPr>
          <a:xfrm>
            <a:off x="7351776" y="2971800"/>
            <a:ext cx="1938528" cy="365760"/>
          </a:xfrm>
          <a:prstGeom prst="rect">
            <a:avLst/>
          </a:prstGeom>
          <a:noFill/>
          <a:ln/>
        </p:spPr>
        <p:txBody>
          <a:bodyPr wrap="square" lIns="0" tIns="0" rIns="0" bIns="0" rtlCol="0" anchor="ctr"/>
          <a:lstStyle/>
          <a:p>
            <a:pPr marL="0" indent="0" algn="ctr">
              <a:buNone/>
            </a:pPr>
            <a:r>
              <a:rPr lang="en-US" sz="1350" b="1" dirty="0">
                <a:solidFill>
                  <a:srgbClr val="FFFFFF"/>
                </a:solidFill>
                <a:latin typeface="Cambria" pitchFamily="34" charset="0"/>
                <a:ea typeface="Cambria" pitchFamily="34" charset="-122"/>
                <a:cs typeface="Cambria" pitchFamily="34" charset="-120"/>
              </a:rPr>
              <a:t>CHATBOTS</a:t>
            </a:r>
            <a:endParaRPr lang="en-US" sz="1350" dirty="0"/>
          </a:p>
        </p:txBody>
      </p:sp>
      <p:sp>
        <p:nvSpPr>
          <p:cNvPr id="43" name="Text 41"/>
          <p:cNvSpPr txBox="1"/>
          <p:nvPr/>
        </p:nvSpPr>
        <p:spPr>
          <a:xfrm>
            <a:off x="7415784" y="3383280"/>
            <a:ext cx="1810512" cy="12801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Deployed for employees or customers to use directly.</a:t>
            </a:r>
          </a:p>
          <a:p>
            <a:pPr marL="0" indent="0" algn="ctr">
              <a:buNone/>
            </a:pPr>
            <a:endParaRPr lang="en-US" sz="1050" dirty="0">
              <a:solidFill>
                <a:srgbClr val="FFFFFF"/>
              </a:solidFill>
              <a:latin typeface="Calibri" pitchFamily="34" charset="0"/>
              <a:cs typeface="Calibri" pitchFamily="34" charset="-120"/>
            </a:endParaRPr>
          </a:p>
          <a:p>
            <a:pPr marL="0" indent="0" algn="ctr">
              <a:buNone/>
            </a:pPr>
            <a:r>
              <a:rPr lang="en-US" sz="1050" dirty="0">
                <a:solidFill>
                  <a:srgbClr val="FFFFFF"/>
                </a:solidFill>
                <a:latin typeface="Calibri" pitchFamily="34" charset="0"/>
                <a:cs typeface="Calibri" pitchFamily="34" charset="-120"/>
              </a:rPr>
              <a:t>Prompts still required and many cases, prompts are pre-built and provided</a:t>
            </a:r>
            <a:endParaRPr lang="en-US" sz="1050" dirty="0"/>
          </a:p>
        </p:txBody>
      </p:sp>
      <p:sp>
        <p:nvSpPr>
          <p:cNvPr id="44" name="Shape 42"/>
          <p:cNvSpPr/>
          <p:nvPr/>
        </p:nvSpPr>
        <p:spPr>
          <a:xfrm>
            <a:off x="9281160" y="3300984"/>
            <a:ext cx="292608" cy="256032"/>
          </a:xfrm>
          <a:prstGeom prst="chevron">
            <a:avLst/>
          </a:prstGeom>
          <a:solidFill>
            <a:srgbClr val="C41230"/>
          </a:solidFill>
          <a:ln/>
        </p:spPr>
        <p:txBody>
          <a:bodyPr/>
          <a:lstStyle/>
          <a:p>
            <a:endParaRPr lang="en-US"/>
          </a:p>
        </p:txBody>
      </p:sp>
      <p:sp>
        <p:nvSpPr>
          <p:cNvPr id="45" name="Shape 43"/>
          <p:cNvSpPr/>
          <p:nvPr/>
        </p:nvSpPr>
        <p:spPr>
          <a:xfrm>
            <a:off x="9491472" y="2057400"/>
            <a:ext cx="2084832" cy="2743200"/>
          </a:xfrm>
          <a:prstGeom prst="roundRect">
            <a:avLst>
              <a:gd name="adj" fmla="val 4386"/>
            </a:avLst>
          </a:prstGeom>
          <a:solidFill>
            <a:srgbClr val="8A1010"/>
          </a:solidFill>
          <a:ln/>
        </p:spPr>
        <p:txBody>
          <a:bodyPr/>
          <a:lstStyle/>
          <a:p>
            <a:endParaRPr lang="en-US"/>
          </a:p>
        </p:txBody>
      </p:sp>
      <p:sp>
        <p:nvSpPr>
          <p:cNvPr id="46" name="Shape 44"/>
          <p:cNvSpPr/>
          <p:nvPr/>
        </p:nvSpPr>
        <p:spPr>
          <a:xfrm>
            <a:off x="10241280" y="2258568"/>
            <a:ext cx="585216" cy="585216"/>
          </a:xfrm>
          <a:prstGeom prst="ellipse">
            <a:avLst/>
          </a:prstGeom>
          <a:solidFill>
            <a:srgbClr val="FFFFFF"/>
          </a:solidFill>
          <a:ln/>
        </p:spPr>
        <p:txBody>
          <a:bodyPr/>
          <a:lstStyle/>
          <a:p>
            <a:endParaRPr lang="en-US"/>
          </a:p>
        </p:txBody>
      </p:sp>
      <p:sp>
        <p:nvSpPr>
          <p:cNvPr id="47" name="Text 45"/>
          <p:cNvSpPr txBox="1"/>
          <p:nvPr/>
        </p:nvSpPr>
        <p:spPr>
          <a:xfrm>
            <a:off x="9491472" y="2258568"/>
            <a:ext cx="2084832" cy="585216"/>
          </a:xfrm>
          <a:prstGeom prst="rect">
            <a:avLst/>
          </a:prstGeom>
          <a:noFill/>
          <a:ln/>
        </p:spPr>
        <p:txBody>
          <a:bodyPr wrap="square" lIns="0" tIns="0" rIns="0" bIns="0" rtlCol="0" anchor="ctr"/>
          <a:lstStyle/>
          <a:p>
            <a:pPr marL="0" indent="0" algn="ctr">
              <a:buNone/>
            </a:pPr>
            <a:r>
              <a:rPr lang="en-US" sz="2400" b="1" dirty="0">
                <a:solidFill>
                  <a:srgbClr val="8A1010"/>
                </a:solidFill>
                <a:latin typeface="Cambria" pitchFamily="34" charset="0"/>
                <a:ea typeface="Cambria" pitchFamily="34" charset="-122"/>
                <a:cs typeface="Cambria" pitchFamily="34" charset="-120"/>
              </a:rPr>
              <a:t>5</a:t>
            </a:r>
            <a:endParaRPr lang="en-US" sz="2400" dirty="0"/>
          </a:p>
        </p:txBody>
      </p:sp>
      <p:sp>
        <p:nvSpPr>
          <p:cNvPr id="48" name="Text 46"/>
          <p:cNvSpPr txBox="1"/>
          <p:nvPr/>
        </p:nvSpPr>
        <p:spPr>
          <a:xfrm>
            <a:off x="9564624" y="2971800"/>
            <a:ext cx="1938528" cy="365760"/>
          </a:xfrm>
          <a:prstGeom prst="rect">
            <a:avLst/>
          </a:prstGeom>
          <a:noFill/>
          <a:ln/>
        </p:spPr>
        <p:txBody>
          <a:bodyPr wrap="square" lIns="0" tIns="0" rIns="0" bIns="0" rtlCol="0" anchor="ctr"/>
          <a:lstStyle/>
          <a:p>
            <a:pPr marL="0" indent="0" algn="ctr">
              <a:buNone/>
            </a:pPr>
            <a:r>
              <a:rPr lang="en-US" sz="1350" b="1" dirty="0">
                <a:solidFill>
                  <a:srgbClr val="FFFFFF"/>
                </a:solidFill>
                <a:latin typeface="Cambria" pitchFamily="34" charset="0"/>
                <a:ea typeface="Cambria" pitchFamily="34" charset="-122"/>
                <a:cs typeface="Cambria" pitchFamily="34" charset="-120"/>
              </a:rPr>
              <a:t>AGENTS</a:t>
            </a:r>
            <a:endParaRPr lang="en-US" sz="1350" dirty="0"/>
          </a:p>
        </p:txBody>
      </p:sp>
      <p:sp>
        <p:nvSpPr>
          <p:cNvPr id="49" name="Text 47"/>
          <p:cNvSpPr txBox="1"/>
          <p:nvPr/>
        </p:nvSpPr>
        <p:spPr>
          <a:xfrm>
            <a:off x="9628632" y="3383280"/>
            <a:ext cx="1810512" cy="12801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Fully autonomous. Triggered by events, no prompt needed.</a:t>
            </a:r>
            <a:endParaRPr lang="en-US" sz="1050" dirty="0"/>
          </a:p>
        </p:txBody>
      </p:sp>
      <p:sp>
        <p:nvSpPr>
          <p:cNvPr id="50" name="Shape 48"/>
          <p:cNvSpPr/>
          <p:nvPr/>
        </p:nvSpPr>
        <p:spPr>
          <a:xfrm>
            <a:off x="640080" y="5120640"/>
            <a:ext cx="10936224" cy="0"/>
          </a:xfrm>
          <a:prstGeom prst="line">
            <a:avLst/>
          </a:prstGeom>
          <a:noFill/>
          <a:ln w="19050">
            <a:solidFill>
              <a:srgbClr val="D9D9D9"/>
            </a:solidFill>
            <a:prstDash val="solid"/>
            <a:tailEnd type="triangle"/>
          </a:ln>
        </p:spPr>
        <p:txBody>
          <a:bodyPr/>
          <a:lstStyle/>
          <a:p>
            <a:endParaRPr lang="en-US"/>
          </a:p>
        </p:txBody>
      </p:sp>
      <p:sp>
        <p:nvSpPr>
          <p:cNvPr id="51" name="Text 49"/>
          <p:cNvSpPr txBox="1"/>
          <p:nvPr/>
        </p:nvSpPr>
        <p:spPr>
          <a:xfrm>
            <a:off x="640080" y="5212080"/>
            <a:ext cx="2743200" cy="274320"/>
          </a:xfrm>
          <a:prstGeom prst="rect">
            <a:avLst/>
          </a:prstGeom>
          <a:noFill/>
          <a:ln/>
        </p:spPr>
        <p:txBody>
          <a:bodyPr wrap="square" lIns="0" tIns="0" rIns="0" bIns="0" rtlCol="0" anchor="ctr"/>
          <a:lstStyle/>
          <a:p>
            <a:pPr marL="0" indent="0">
              <a:buNone/>
            </a:pPr>
            <a:r>
              <a:rPr lang="en-US" sz="1000" b="1" kern="0" spc="100" dirty="0">
                <a:solidFill>
                  <a:srgbClr val="6E6E6E"/>
                </a:solidFill>
                <a:latin typeface="Calibri" pitchFamily="34" charset="0"/>
                <a:ea typeface="Calibri" pitchFamily="34" charset="-122"/>
                <a:cs typeface="Calibri" pitchFamily="34" charset="-120"/>
              </a:rPr>
              <a:t>MANUAL, ONE-OFF</a:t>
            </a:r>
            <a:endParaRPr lang="en-US" sz="1000" dirty="0"/>
          </a:p>
        </p:txBody>
      </p:sp>
      <p:sp>
        <p:nvSpPr>
          <p:cNvPr id="52" name="Text 50"/>
          <p:cNvSpPr txBox="1"/>
          <p:nvPr/>
        </p:nvSpPr>
        <p:spPr>
          <a:xfrm>
            <a:off x="8833104" y="5212080"/>
            <a:ext cx="2743200" cy="274320"/>
          </a:xfrm>
          <a:prstGeom prst="rect">
            <a:avLst/>
          </a:prstGeom>
          <a:noFill/>
          <a:ln/>
        </p:spPr>
        <p:txBody>
          <a:bodyPr wrap="square" lIns="0" tIns="0" rIns="0" bIns="0" rtlCol="0" anchor="ctr"/>
          <a:lstStyle/>
          <a:p>
            <a:pPr marL="0" indent="0" algn="r">
              <a:buNone/>
            </a:pPr>
            <a:r>
              <a:rPr lang="en-US" sz="1000" b="1" kern="0" spc="100" dirty="0">
                <a:solidFill>
                  <a:srgbClr val="6E6E6E"/>
                </a:solidFill>
                <a:latin typeface="Calibri" pitchFamily="34" charset="0"/>
                <a:ea typeface="Calibri" pitchFamily="34" charset="-122"/>
                <a:cs typeface="Calibri" pitchFamily="34" charset="-120"/>
              </a:rPr>
              <a:t>AUTONOMOUS, ALWAYS-ON</a:t>
            </a:r>
            <a:endParaRPr lang="en-US" sz="1000" dirty="0"/>
          </a:p>
        </p:txBody>
      </p:sp>
      <p:sp>
        <p:nvSpPr>
          <p:cNvPr id="53" name="Text 51"/>
          <p:cNvSpPr txBox="1"/>
          <p:nvPr/>
        </p:nvSpPr>
        <p:spPr>
          <a:xfrm>
            <a:off x="640080" y="6217920"/>
            <a:ext cx="10908792" cy="502920"/>
          </a:xfrm>
          <a:prstGeom prst="rect">
            <a:avLst/>
          </a:prstGeom>
          <a:noFill/>
          <a:ln/>
        </p:spPr>
        <p:txBody>
          <a:bodyPr wrap="square" lIns="0" tIns="0" rIns="0" bIns="0" rtlCol="0" anchor="ctr"/>
          <a:lstStyle/>
          <a:p>
            <a:r>
              <a:rPr lang="en-US" sz="950" i="1" dirty="0">
                <a:solidFill>
                  <a:srgbClr val="6E6E6E"/>
                </a:solidFill>
                <a:latin typeface="Calibri" pitchFamily="34" charset="0"/>
                <a:ea typeface="Calibri" pitchFamily="34" charset="-122"/>
                <a:cs typeface="Calibri" pitchFamily="34" charset="-120"/>
              </a:rPr>
              <a:t>Every platform has its own name for different stages: GPTs (ChatGPT), Gems (Gemini), Copilot Studio agents, or a shared Claude Project </a:t>
            </a:r>
          </a:p>
          <a:p>
            <a:r>
              <a:rPr lang="en-US" sz="950" i="1" dirty="0">
                <a:solidFill>
                  <a:srgbClr val="6E6E6E"/>
                </a:solidFill>
                <a:latin typeface="Calibri" pitchFamily="34" charset="0"/>
                <a:ea typeface="Calibri" pitchFamily="34" charset="-122"/>
                <a:cs typeface="Calibri" pitchFamily="34" charset="-120"/>
              </a:rPr>
              <a:t>Note for the room: OpenAI is retiring custom GPTs in favor of “Plugins” (Enterprise retirement set for Dec 11, 2026; personal accounts already can't create new GPTs). </a:t>
            </a:r>
            <a:endParaRPr lang="en-US" sz="950" dirty="0"/>
          </a:p>
        </p:txBody>
      </p:sp>
      <p:sp>
        <p:nvSpPr>
          <p:cNvPr id="54" name="Text 34">
            <a:extLst>
              <a:ext uri="{FF2B5EF4-FFF2-40B4-BE49-F238E27FC236}">
                <a16:creationId xmlns:a16="http://schemas.microsoft.com/office/drawing/2014/main" id="{CDFCE29F-396A-5F8B-233A-8FD342E57ECF}"/>
              </a:ext>
            </a:extLst>
          </p:cNvPr>
          <p:cNvSpPr txBox="1"/>
          <p:nvPr/>
        </p:nvSpPr>
        <p:spPr>
          <a:xfrm>
            <a:off x="5138928" y="2971800"/>
            <a:ext cx="1938528" cy="365760"/>
          </a:xfrm>
          <a:prstGeom prst="rect">
            <a:avLst/>
          </a:prstGeom>
          <a:noFill/>
          <a:ln/>
        </p:spPr>
        <p:txBody>
          <a:bodyPr wrap="square" lIns="0" tIns="0" rIns="0" bIns="0" rtlCol="0" anchor="ctr"/>
          <a:lstStyle/>
          <a:p>
            <a:pPr marL="0" indent="0" algn="ctr">
              <a:buNone/>
            </a:pPr>
            <a:r>
              <a:rPr lang="en-US" sz="1350" b="1" dirty="0">
                <a:solidFill>
                  <a:srgbClr val="FFFFFF"/>
                </a:solidFill>
                <a:latin typeface="Cambria" pitchFamily="34" charset="0"/>
                <a:ea typeface="Cambria" pitchFamily="34" charset="-122"/>
                <a:cs typeface="Cambria" pitchFamily="34" charset="-120"/>
              </a:rPr>
              <a:t>CUSTOM ASSISTANTS</a:t>
            </a:r>
            <a:endParaRPr lang="en-US" sz="1350" dirty="0"/>
          </a:p>
        </p:txBody>
      </p:sp>
      <p:sp>
        <p:nvSpPr>
          <p:cNvPr id="55" name="Text 35">
            <a:extLst>
              <a:ext uri="{FF2B5EF4-FFF2-40B4-BE49-F238E27FC236}">
                <a16:creationId xmlns:a16="http://schemas.microsoft.com/office/drawing/2014/main" id="{00832BCE-2C0F-7AB2-8624-96B1C8C4972B}"/>
              </a:ext>
            </a:extLst>
          </p:cNvPr>
          <p:cNvSpPr txBox="1"/>
          <p:nvPr/>
        </p:nvSpPr>
        <p:spPr>
          <a:xfrm>
            <a:off x="5202936" y="3383280"/>
            <a:ext cx="1810512" cy="1280160"/>
          </a:xfrm>
          <a:prstGeom prst="rect">
            <a:avLst/>
          </a:prstGeom>
          <a:noFill/>
          <a:ln/>
        </p:spPr>
        <p:txBody>
          <a:bodyPr wrap="square" lIns="0" tIns="0" rIns="0" bIns="0" rtlCol="0" anchor="t"/>
          <a:lstStyle/>
          <a:p>
            <a:pPr marL="0" indent="0" algn="ctr">
              <a:buNone/>
            </a:pPr>
            <a:r>
              <a:rPr lang="en-US" sz="1050" dirty="0">
                <a:solidFill>
                  <a:srgbClr val="FFFFFF"/>
                </a:solidFill>
                <a:latin typeface="Calibri" pitchFamily="34" charset="0"/>
                <a:ea typeface="Calibri" pitchFamily="34" charset="-122"/>
                <a:cs typeface="Calibri" pitchFamily="34" charset="-120"/>
              </a:rPr>
              <a:t>A packaged, shareable assistant. Teammates use it, no rebuilding required.</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50292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64008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15</a:t>
            </a:r>
            <a:endParaRPr lang="en-US" sz="3400" dirty="0"/>
          </a:p>
        </p:txBody>
      </p:sp>
      <p:sp>
        <p:nvSpPr>
          <p:cNvPr id="20" name="Text 18"/>
          <p:cNvSpPr txBox="1"/>
          <p:nvPr/>
        </p:nvSpPr>
        <p:spPr>
          <a:xfrm>
            <a:off x="640080" y="146304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sp>
        <p:nvSpPr>
          <p:cNvPr id="21" name="Text 19"/>
          <p:cNvSpPr txBox="1"/>
          <p:nvPr/>
        </p:nvSpPr>
        <p:spPr>
          <a:xfrm>
            <a:off x="2377440" y="54864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2</a:t>
            </a:r>
            <a:endParaRPr lang="en-US" sz="1200" dirty="0"/>
          </a:p>
        </p:txBody>
      </p:sp>
      <p:sp>
        <p:nvSpPr>
          <p:cNvPr id="22" name="Text 20"/>
          <p:cNvSpPr txBox="1"/>
          <p:nvPr/>
        </p:nvSpPr>
        <p:spPr>
          <a:xfrm>
            <a:off x="2377440" y="868680"/>
            <a:ext cx="8686800" cy="548640"/>
          </a:xfrm>
          <a:prstGeom prst="rect">
            <a:avLst/>
          </a:prstGeom>
          <a:noFill/>
          <a:ln/>
        </p:spPr>
        <p:txBody>
          <a:bodyPr wrap="square" lIns="0" tIns="0" rIns="0" bIns="0" rtlCol="0" anchor="ctr"/>
          <a:lstStyle/>
          <a:p>
            <a:r>
              <a:rPr lang="en-US" sz="2800" b="1" dirty="0">
                <a:solidFill>
                  <a:srgbClr val="1A1A1A"/>
                </a:solidFill>
                <a:latin typeface="Cambria" pitchFamily="34" charset="0"/>
                <a:ea typeface="Cambria" pitchFamily="34" charset="-122"/>
                <a:cs typeface="Cambria" pitchFamily="34" charset="-120"/>
              </a:rPr>
              <a:t>The IDEAL Framework</a:t>
            </a:r>
            <a:r>
              <a:rPr lang="en-US" sz="2800" dirty="0"/>
              <a:t>™ </a:t>
            </a:r>
            <a:r>
              <a:rPr lang="en-US" sz="1100" dirty="0"/>
              <a:t>(The Hiring Tree)</a:t>
            </a:r>
          </a:p>
        </p:txBody>
      </p:sp>
      <p:sp>
        <p:nvSpPr>
          <p:cNvPr id="23" name="Shape 21"/>
          <p:cNvSpPr/>
          <p:nvPr/>
        </p:nvSpPr>
        <p:spPr>
          <a:xfrm>
            <a:off x="640080" y="2148840"/>
            <a:ext cx="2084832" cy="2788920"/>
          </a:xfrm>
          <a:prstGeom prst="roundRect">
            <a:avLst>
              <a:gd name="adj" fmla="val 4386"/>
            </a:avLst>
          </a:prstGeom>
          <a:solidFill>
            <a:srgbClr val="8A1010"/>
          </a:solidFill>
          <a:ln/>
        </p:spPr>
        <p:txBody>
          <a:bodyPr/>
          <a:lstStyle/>
          <a:p>
            <a:endParaRPr lang="en-US"/>
          </a:p>
        </p:txBody>
      </p:sp>
      <p:sp>
        <p:nvSpPr>
          <p:cNvPr id="24" name="Shape 22"/>
          <p:cNvSpPr/>
          <p:nvPr/>
        </p:nvSpPr>
        <p:spPr>
          <a:xfrm>
            <a:off x="1298448" y="2404872"/>
            <a:ext cx="768096" cy="768096"/>
          </a:xfrm>
          <a:prstGeom prst="ellipse">
            <a:avLst/>
          </a:prstGeom>
          <a:solidFill>
            <a:srgbClr val="FFFFFF"/>
          </a:solidFill>
          <a:ln/>
        </p:spPr>
        <p:txBody>
          <a:bodyPr/>
          <a:lstStyle/>
          <a:p>
            <a:endParaRPr lang="en-US"/>
          </a:p>
        </p:txBody>
      </p:sp>
      <p:sp>
        <p:nvSpPr>
          <p:cNvPr id="25" name="Text 23"/>
          <p:cNvSpPr txBox="1"/>
          <p:nvPr/>
        </p:nvSpPr>
        <p:spPr>
          <a:xfrm>
            <a:off x="640080" y="2404872"/>
            <a:ext cx="2084832" cy="768096"/>
          </a:xfrm>
          <a:prstGeom prst="rect">
            <a:avLst/>
          </a:prstGeom>
          <a:noFill/>
          <a:ln/>
        </p:spPr>
        <p:txBody>
          <a:bodyPr wrap="square" lIns="0" tIns="0" rIns="0" bIns="0" rtlCol="0" anchor="ctr"/>
          <a:lstStyle/>
          <a:p>
            <a:pPr marL="0" indent="0" algn="ctr">
              <a:buNone/>
            </a:pPr>
            <a:r>
              <a:rPr lang="en-US" sz="3200" b="1" dirty="0">
                <a:solidFill>
                  <a:srgbClr val="8A1010"/>
                </a:solidFill>
                <a:latin typeface="Cambria" pitchFamily="34" charset="0"/>
                <a:ea typeface="Cambria" pitchFamily="34" charset="-122"/>
                <a:cs typeface="Cambria" pitchFamily="34" charset="-120"/>
              </a:rPr>
              <a:t>I</a:t>
            </a:r>
            <a:endParaRPr lang="en-US" sz="3200" dirty="0"/>
          </a:p>
        </p:txBody>
      </p:sp>
      <p:sp>
        <p:nvSpPr>
          <p:cNvPr id="26" name="Text 24"/>
          <p:cNvSpPr txBox="1"/>
          <p:nvPr/>
        </p:nvSpPr>
        <p:spPr>
          <a:xfrm>
            <a:off x="749808" y="3337560"/>
            <a:ext cx="1865376"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Identify</a:t>
            </a:r>
            <a:endParaRPr lang="en-US" sz="1400" dirty="0"/>
          </a:p>
        </p:txBody>
      </p:sp>
      <p:sp>
        <p:nvSpPr>
          <p:cNvPr id="27" name="Text 25"/>
          <p:cNvSpPr txBox="1"/>
          <p:nvPr/>
        </p:nvSpPr>
        <p:spPr>
          <a:xfrm>
            <a:off x="777240" y="3776472"/>
            <a:ext cx="1810512" cy="105156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the core problem</a:t>
            </a:r>
          </a:p>
          <a:p>
            <a:pPr marL="0" indent="0" algn="ctr">
              <a:buNone/>
            </a:pPr>
            <a:endParaRPr lang="en-US" sz="1100" dirty="0">
              <a:solidFill>
                <a:srgbClr val="FFFFFF"/>
              </a:solidFill>
              <a:latin typeface="Calibri" pitchFamily="34" charset="0"/>
              <a:ea typeface="Calibri" pitchFamily="34" charset="-122"/>
              <a:cs typeface="Calibri" pitchFamily="34" charset="-120"/>
            </a:endParaRPr>
          </a:p>
          <a:p>
            <a:pPr marL="0" indent="0" algn="ctr">
              <a:buNone/>
            </a:pPr>
            <a:r>
              <a:rPr lang="en-US" sz="1100" dirty="0">
                <a:solidFill>
                  <a:srgbClr val="FFFFFF"/>
                </a:solidFill>
                <a:latin typeface="Calibri" pitchFamily="34" charset="0"/>
                <a:cs typeface="Calibri" pitchFamily="34" charset="-120"/>
              </a:rPr>
              <a:t>Tell it who you want it to be. Define it thoroughly</a:t>
            </a:r>
          </a:p>
          <a:p>
            <a:pPr marL="0" indent="0" algn="ctr">
              <a:buNone/>
            </a:pPr>
            <a:endParaRPr lang="en-US" sz="1100" dirty="0"/>
          </a:p>
        </p:txBody>
      </p:sp>
      <p:sp>
        <p:nvSpPr>
          <p:cNvPr id="28" name="Shape 26"/>
          <p:cNvSpPr/>
          <p:nvPr/>
        </p:nvSpPr>
        <p:spPr>
          <a:xfrm>
            <a:off x="2852928" y="2148840"/>
            <a:ext cx="2084832" cy="2788920"/>
          </a:xfrm>
          <a:prstGeom prst="roundRect">
            <a:avLst>
              <a:gd name="adj" fmla="val 4386"/>
            </a:avLst>
          </a:prstGeom>
          <a:solidFill>
            <a:srgbClr val="1A1A1A"/>
          </a:solidFill>
          <a:ln/>
        </p:spPr>
        <p:txBody>
          <a:bodyPr/>
          <a:lstStyle/>
          <a:p>
            <a:endParaRPr lang="en-US"/>
          </a:p>
        </p:txBody>
      </p:sp>
      <p:sp>
        <p:nvSpPr>
          <p:cNvPr id="29" name="Shape 27"/>
          <p:cNvSpPr/>
          <p:nvPr/>
        </p:nvSpPr>
        <p:spPr>
          <a:xfrm>
            <a:off x="3511296" y="2404872"/>
            <a:ext cx="768096" cy="768096"/>
          </a:xfrm>
          <a:prstGeom prst="ellipse">
            <a:avLst/>
          </a:prstGeom>
          <a:solidFill>
            <a:srgbClr val="FFFFFF"/>
          </a:solidFill>
          <a:ln/>
        </p:spPr>
        <p:txBody>
          <a:bodyPr/>
          <a:lstStyle/>
          <a:p>
            <a:endParaRPr lang="en-US"/>
          </a:p>
        </p:txBody>
      </p:sp>
      <p:sp>
        <p:nvSpPr>
          <p:cNvPr id="30" name="Text 28"/>
          <p:cNvSpPr txBox="1"/>
          <p:nvPr/>
        </p:nvSpPr>
        <p:spPr>
          <a:xfrm>
            <a:off x="2852928" y="2404872"/>
            <a:ext cx="2084832" cy="768096"/>
          </a:xfrm>
          <a:prstGeom prst="rect">
            <a:avLst/>
          </a:prstGeom>
          <a:noFill/>
          <a:ln/>
        </p:spPr>
        <p:txBody>
          <a:bodyPr wrap="square" lIns="0" tIns="0" rIns="0" bIns="0" rtlCol="0" anchor="ctr"/>
          <a:lstStyle/>
          <a:p>
            <a:pPr marL="0" indent="0" algn="ctr">
              <a:buNone/>
            </a:pPr>
            <a:r>
              <a:rPr lang="en-US" sz="3200" b="1" dirty="0">
                <a:solidFill>
                  <a:srgbClr val="1A1A1A"/>
                </a:solidFill>
                <a:latin typeface="Cambria" pitchFamily="34" charset="0"/>
                <a:ea typeface="Cambria" pitchFamily="34" charset="-122"/>
                <a:cs typeface="Cambria" pitchFamily="34" charset="-120"/>
              </a:rPr>
              <a:t>D</a:t>
            </a:r>
            <a:endParaRPr lang="en-US" sz="3200" dirty="0"/>
          </a:p>
        </p:txBody>
      </p:sp>
      <p:sp>
        <p:nvSpPr>
          <p:cNvPr id="31" name="Text 29"/>
          <p:cNvSpPr txBox="1"/>
          <p:nvPr/>
        </p:nvSpPr>
        <p:spPr>
          <a:xfrm>
            <a:off x="2962656" y="3337560"/>
            <a:ext cx="1865376"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Dig Deeper</a:t>
            </a:r>
            <a:endParaRPr lang="en-US" sz="1400" dirty="0"/>
          </a:p>
        </p:txBody>
      </p:sp>
      <p:sp>
        <p:nvSpPr>
          <p:cNvPr id="32" name="Text 30"/>
          <p:cNvSpPr txBox="1"/>
          <p:nvPr/>
        </p:nvSpPr>
        <p:spPr>
          <a:xfrm>
            <a:off x="2990088" y="3776472"/>
            <a:ext cx="1810512" cy="105156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by breaking it into smaller problems</a:t>
            </a:r>
          </a:p>
          <a:p>
            <a:pPr marL="0" indent="0" algn="ctr">
              <a:buNone/>
            </a:pPr>
            <a:endParaRPr lang="en-US" sz="1100" dirty="0">
              <a:solidFill>
                <a:srgbClr val="FFFFFF"/>
              </a:solidFill>
              <a:latin typeface="Calibri" pitchFamily="34" charset="0"/>
              <a:ea typeface="Calibri" pitchFamily="34" charset="-122"/>
              <a:cs typeface="Calibri" pitchFamily="34" charset="-120"/>
            </a:endParaRPr>
          </a:p>
          <a:p>
            <a:pPr marL="0" indent="0" algn="ctr">
              <a:buNone/>
            </a:pPr>
            <a:r>
              <a:rPr lang="en-US" sz="1100" dirty="0">
                <a:solidFill>
                  <a:srgbClr val="FFFFFF"/>
                </a:solidFill>
                <a:latin typeface="Calibri" pitchFamily="34" charset="0"/>
                <a:cs typeface="Calibri" pitchFamily="34" charset="-120"/>
              </a:rPr>
              <a:t>Context is the most important</a:t>
            </a:r>
          </a:p>
          <a:p>
            <a:pPr marL="0" indent="0" algn="ctr">
              <a:buNone/>
            </a:pPr>
            <a:r>
              <a:rPr lang="en-US" sz="1100" dirty="0">
                <a:solidFill>
                  <a:srgbClr val="FFFFFF"/>
                </a:solidFill>
                <a:latin typeface="Calibri" pitchFamily="34" charset="0"/>
                <a:cs typeface="Calibri" pitchFamily="34" charset="-120"/>
              </a:rPr>
              <a:t>Provide examples</a:t>
            </a:r>
          </a:p>
          <a:p>
            <a:pPr marL="0" indent="0" algn="ctr">
              <a:buNone/>
            </a:pPr>
            <a:endParaRPr lang="en-US" sz="1100" dirty="0"/>
          </a:p>
        </p:txBody>
      </p:sp>
      <p:sp>
        <p:nvSpPr>
          <p:cNvPr id="33" name="Shape 31"/>
          <p:cNvSpPr/>
          <p:nvPr/>
        </p:nvSpPr>
        <p:spPr>
          <a:xfrm>
            <a:off x="5065776" y="2148840"/>
            <a:ext cx="2084832" cy="2788920"/>
          </a:xfrm>
          <a:prstGeom prst="roundRect">
            <a:avLst>
              <a:gd name="adj" fmla="val 4386"/>
            </a:avLst>
          </a:prstGeom>
          <a:solidFill>
            <a:srgbClr val="8A1010"/>
          </a:solidFill>
          <a:ln/>
        </p:spPr>
        <p:txBody>
          <a:bodyPr/>
          <a:lstStyle/>
          <a:p>
            <a:endParaRPr lang="en-US"/>
          </a:p>
        </p:txBody>
      </p:sp>
      <p:sp>
        <p:nvSpPr>
          <p:cNvPr id="34" name="Shape 32"/>
          <p:cNvSpPr/>
          <p:nvPr/>
        </p:nvSpPr>
        <p:spPr>
          <a:xfrm>
            <a:off x="5724144" y="2404872"/>
            <a:ext cx="768096" cy="768096"/>
          </a:xfrm>
          <a:prstGeom prst="ellipse">
            <a:avLst/>
          </a:prstGeom>
          <a:solidFill>
            <a:srgbClr val="FFFFFF"/>
          </a:solidFill>
          <a:ln/>
        </p:spPr>
        <p:txBody>
          <a:bodyPr/>
          <a:lstStyle/>
          <a:p>
            <a:endParaRPr lang="en-US"/>
          </a:p>
        </p:txBody>
      </p:sp>
      <p:sp>
        <p:nvSpPr>
          <p:cNvPr id="35" name="Text 33"/>
          <p:cNvSpPr txBox="1"/>
          <p:nvPr/>
        </p:nvSpPr>
        <p:spPr>
          <a:xfrm>
            <a:off x="5065776" y="2404872"/>
            <a:ext cx="2084832" cy="768096"/>
          </a:xfrm>
          <a:prstGeom prst="rect">
            <a:avLst/>
          </a:prstGeom>
          <a:noFill/>
          <a:ln/>
        </p:spPr>
        <p:txBody>
          <a:bodyPr wrap="square" lIns="0" tIns="0" rIns="0" bIns="0" rtlCol="0" anchor="ctr"/>
          <a:lstStyle/>
          <a:p>
            <a:pPr marL="0" indent="0" algn="ctr">
              <a:buNone/>
            </a:pPr>
            <a:r>
              <a:rPr lang="en-US" sz="3200" b="1" dirty="0">
                <a:solidFill>
                  <a:srgbClr val="8A1010"/>
                </a:solidFill>
                <a:latin typeface="Cambria" pitchFamily="34" charset="0"/>
                <a:ea typeface="Cambria" pitchFamily="34" charset="-122"/>
                <a:cs typeface="Cambria" pitchFamily="34" charset="-120"/>
              </a:rPr>
              <a:t>E</a:t>
            </a:r>
            <a:endParaRPr lang="en-US" sz="3200" dirty="0"/>
          </a:p>
        </p:txBody>
      </p:sp>
      <p:sp>
        <p:nvSpPr>
          <p:cNvPr id="36" name="Text 34"/>
          <p:cNvSpPr txBox="1"/>
          <p:nvPr/>
        </p:nvSpPr>
        <p:spPr>
          <a:xfrm>
            <a:off x="5175504" y="3337560"/>
            <a:ext cx="1865376"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Enable</a:t>
            </a:r>
            <a:endParaRPr lang="en-US" sz="1400" dirty="0"/>
          </a:p>
        </p:txBody>
      </p:sp>
      <p:sp>
        <p:nvSpPr>
          <p:cNvPr id="37" name="Text 35"/>
          <p:cNvSpPr txBox="1"/>
          <p:nvPr/>
        </p:nvSpPr>
        <p:spPr>
          <a:xfrm>
            <a:off x="5202936" y="3776472"/>
            <a:ext cx="1810512" cy="105156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perspective by gathering differing views</a:t>
            </a:r>
          </a:p>
          <a:p>
            <a:pPr marL="0" indent="0" algn="ctr">
              <a:buNone/>
            </a:pPr>
            <a:endParaRPr lang="en-US" sz="1100" dirty="0">
              <a:solidFill>
                <a:srgbClr val="FFFFFF"/>
              </a:solidFill>
              <a:latin typeface="Calibri" pitchFamily="34" charset="0"/>
              <a:ea typeface="Calibri" pitchFamily="34" charset="-122"/>
              <a:cs typeface="Calibri" pitchFamily="34" charset="-120"/>
            </a:endParaRPr>
          </a:p>
          <a:p>
            <a:pPr marL="0" indent="0" algn="ctr">
              <a:buNone/>
            </a:pPr>
            <a:r>
              <a:rPr lang="en-US" sz="1100" dirty="0">
                <a:solidFill>
                  <a:srgbClr val="FFFFFF"/>
                </a:solidFill>
                <a:latin typeface="Calibri" pitchFamily="34" charset="0"/>
                <a:cs typeface="Calibri" pitchFamily="34" charset="-120"/>
              </a:rPr>
              <a:t>Ask AI to what it needs to know</a:t>
            </a:r>
          </a:p>
          <a:p>
            <a:pPr marL="0" indent="0" algn="ctr">
              <a:buNone/>
            </a:pPr>
            <a:r>
              <a:rPr lang="en-US" sz="1100" dirty="0">
                <a:solidFill>
                  <a:srgbClr val="FFFFFF"/>
                </a:solidFill>
                <a:latin typeface="Calibri" pitchFamily="34" charset="0"/>
                <a:cs typeface="Calibri" pitchFamily="34" charset="-120"/>
              </a:rPr>
              <a:t>Ask AI how it can help</a:t>
            </a:r>
            <a:endParaRPr lang="en-US" sz="1100" dirty="0"/>
          </a:p>
        </p:txBody>
      </p:sp>
      <p:sp>
        <p:nvSpPr>
          <p:cNvPr id="38" name="Shape 36"/>
          <p:cNvSpPr/>
          <p:nvPr/>
        </p:nvSpPr>
        <p:spPr>
          <a:xfrm>
            <a:off x="7278624" y="2148840"/>
            <a:ext cx="2084832" cy="2788920"/>
          </a:xfrm>
          <a:prstGeom prst="roundRect">
            <a:avLst>
              <a:gd name="adj" fmla="val 4386"/>
            </a:avLst>
          </a:prstGeom>
          <a:solidFill>
            <a:srgbClr val="1A1A1A"/>
          </a:solidFill>
          <a:ln/>
        </p:spPr>
        <p:txBody>
          <a:bodyPr/>
          <a:lstStyle/>
          <a:p>
            <a:endParaRPr lang="en-US"/>
          </a:p>
        </p:txBody>
      </p:sp>
      <p:sp>
        <p:nvSpPr>
          <p:cNvPr id="39" name="Shape 37"/>
          <p:cNvSpPr/>
          <p:nvPr/>
        </p:nvSpPr>
        <p:spPr>
          <a:xfrm>
            <a:off x="7936992" y="2404872"/>
            <a:ext cx="768096" cy="768096"/>
          </a:xfrm>
          <a:prstGeom prst="ellipse">
            <a:avLst/>
          </a:prstGeom>
          <a:solidFill>
            <a:srgbClr val="FFFFFF"/>
          </a:solidFill>
          <a:ln/>
        </p:spPr>
        <p:txBody>
          <a:bodyPr/>
          <a:lstStyle/>
          <a:p>
            <a:endParaRPr lang="en-US"/>
          </a:p>
        </p:txBody>
      </p:sp>
      <p:sp>
        <p:nvSpPr>
          <p:cNvPr id="40" name="Text 38"/>
          <p:cNvSpPr txBox="1"/>
          <p:nvPr/>
        </p:nvSpPr>
        <p:spPr>
          <a:xfrm>
            <a:off x="7278624" y="2404872"/>
            <a:ext cx="2084832" cy="768096"/>
          </a:xfrm>
          <a:prstGeom prst="rect">
            <a:avLst/>
          </a:prstGeom>
          <a:noFill/>
          <a:ln/>
        </p:spPr>
        <p:txBody>
          <a:bodyPr wrap="square" lIns="0" tIns="0" rIns="0" bIns="0" rtlCol="0" anchor="ctr"/>
          <a:lstStyle/>
          <a:p>
            <a:pPr marL="0" indent="0" algn="ctr">
              <a:buNone/>
            </a:pPr>
            <a:r>
              <a:rPr lang="en-US" sz="3200" b="1" dirty="0">
                <a:solidFill>
                  <a:srgbClr val="1A1A1A"/>
                </a:solidFill>
                <a:latin typeface="Cambria" pitchFamily="34" charset="0"/>
                <a:ea typeface="Cambria" pitchFamily="34" charset="-122"/>
                <a:cs typeface="Cambria" pitchFamily="34" charset="-120"/>
              </a:rPr>
              <a:t>A</a:t>
            </a:r>
            <a:endParaRPr lang="en-US" sz="3200" dirty="0"/>
          </a:p>
        </p:txBody>
      </p:sp>
      <p:sp>
        <p:nvSpPr>
          <p:cNvPr id="41" name="Text 39"/>
          <p:cNvSpPr txBox="1"/>
          <p:nvPr/>
        </p:nvSpPr>
        <p:spPr>
          <a:xfrm>
            <a:off x="7388352" y="3337560"/>
            <a:ext cx="1865376"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Apply</a:t>
            </a:r>
            <a:endParaRPr lang="en-US" sz="1400" dirty="0"/>
          </a:p>
        </p:txBody>
      </p:sp>
      <p:sp>
        <p:nvSpPr>
          <p:cNvPr id="42" name="Text 40"/>
          <p:cNvSpPr txBox="1"/>
          <p:nvPr/>
        </p:nvSpPr>
        <p:spPr>
          <a:xfrm>
            <a:off x="7415784" y="3776472"/>
            <a:ext cx="1810512" cy="105156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constraints to data input and output</a:t>
            </a:r>
          </a:p>
          <a:p>
            <a:pPr marL="0" indent="0" algn="ctr">
              <a:buNone/>
            </a:pPr>
            <a:endParaRPr lang="en-US" sz="1100" dirty="0">
              <a:solidFill>
                <a:srgbClr val="FFFFFF"/>
              </a:solidFill>
              <a:latin typeface="Calibri" pitchFamily="34" charset="0"/>
              <a:cs typeface="Calibri" pitchFamily="34" charset="-120"/>
            </a:endParaRPr>
          </a:p>
          <a:p>
            <a:pPr marL="0" indent="0" algn="ctr">
              <a:buNone/>
            </a:pPr>
            <a:r>
              <a:rPr lang="en-US" sz="1100" dirty="0">
                <a:solidFill>
                  <a:srgbClr val="FFFFFF"/>
                </a:solidFill>
                <a:latin typeface="Calibri" pitchFamily="34" charset="0"/>
                <a:cs typeface="Calibri" pitchFamily="34" charset="-120"/>
              </a:rPr>
              <a:t>These are the guardrails to control responses, content, data, output, etc.</a:t>
            </a:r>
            <a:endParaRPr lang="en-US" sz="1100" dirty="0"/>
          </a:p>
        </p:txBody>
      </p:sp>
      <p:sp>
        <p:nvSpPr>
          <p:cNvPr id="43" name="Shape 41"/>
          <p:cNvSpPr/>
          <p:nvPr/>
        </p:nvSpPr>
        <p:spPr>
          <a:xfrm>
            <a:off x="9491472" y="2148840"/>
            <a:ext cx="2084832" cy="2788920"/>
          </a:xfrm>
          <a:prstGeom prst="roundRect">
            <a:avLst>
              <a:gd name="adj" fmla="val 4386"/>
            </a:avLst>
          </a:prstGeom>
          <a:solidFill>
            <a:srgbClr val="8A1010"/>
          </a:solidFill>
          <a:ln/>
        </p:spPr>
        <p:txBody>
          <a:bodyPr/>
          <a:lstStyle/>
          <a:p>
            <a:endParaRPr lang="en-US"/>
          </a:p>
        </p:txBody>
      </p:sp>
      <p:sp>
        <p:nvSpPr>
          <p:cNvPr id="44" name="Shape 42"/>
          <p:cNvSpPr/>
          <p:nvPr/>
        </p:nvSpPr>
        <p:spPr>
          <a:xfrm>
            <a:off x="10149840" y="2404872"/>
            <a:ext cx="768096" cy="768096"/>
          </a:xfrm>
          <a:prstGeom prst="ellipse">
            <a:avLst/>
          </a:prstGeom>
          <a:solidFill>
            <a:srgbClr val="FFFFFF"/>
          </a:solidFill>
          <a:ln/>
        </p:spPr>
        <p:txBody>
          <a:bodyPr/>
          <a:lstStyle/>
          <a:p>
            <a:endParaRPr lang="en-US"/>
          </a:p>
        </p:txBody>
      </p:sp>
      <p:sp>
        <p:nvSpPr>
          <p:cNvPr id="45" name="Text 43"/>
          <p:cNvSpPr txBox="1"/>
          <p:nvPr/>
        </p:nvSpPr>
        <p:spPr>
          <a:xfrm>
            <a:off x="9491472" y="2404872"/>
            <a:ext cx="2084832" cy="768096"/>
          </a:xfrm>
          <a:prstGeom prst="rect">
            <a:avLst/>
          </a:prstGeom>
          <a:noFill/>
          <a:ln/>
        </p:spPr>
        <p:txBody>
          <a:bodyPr wrap="square" lIns="0" tIns="0" rIns="0" bIns="0" rtlCol="0" anchor="ctr"/>
          <a:lstStyle/>
          <a:p>
            <a:pPr marL="0" indent="0" algn="ctr">
              <a:buNone/>
            </a:pPr>
            <a:r>
              <a:rPr lang="en-US" sz="3200" b="1" dirty="0">
                <a:solidFill>
                  <a:srgbClr val="8A1010"/>
                </a:solidFill>
                <a:latin typeface="Cambria" pitchFamily="34" charset="0"/>
                <a:ea typeface="Cambria" pitchFamily="34" charset="-122"/>
                <a:cs typeface="Cambria" pitchFamily="34" charset="-120"/>
              </a:rPr>
              <a:t>L</a:t>
            </a:r>
            <a:endParaRPr lang="en-US" sz="3200" dirty="0"/>
          </a:p>
        </p:txBody>
      </p:sp>
      <p:sp>
        <p:nvSpPr>
          <p:cNvPr id="46" name="Text 44"/>
          <p:cNvSpPr txBox="1"/>
          <p:nvPr/>
        </p:nvSpPr>
        <p:spPr>
          <a:xfrm>
            <a:off x="9601200" y="3337560"/>
            <a:ext cx="1865376" cy="411480"/>
          </a:xfrm>
          <a:prstGeom prst="rect">
            <a:avLst/>
          </a:prstGeom>
          <a:noFill/>
          <a:ln/>
        </p:spPr>
        <p:txBody>
          <a:bodyPr wrap="square" lIns="0" tIns="0" rIns="0" bIns="0"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Launch</a:t>
            </a:r>
            <a:endParaRPr lang="en-US" sz="1400" dirty="0"/>
          </a:p>
        </p:txBody>
      </p:sp>
      <p:sp>
        <p:nvSpPr>
          <p:cNvPr id="47" name="Text 45"/>
          <p:cNvSpPr txBox="1"/>
          <p:nvPr/>
        </p:nvSpPr>
        <p:spPr>
          <a:xfrm>
            <a:off x="9628632" y="3776472"/>
            <a:ext cx="1810512" cy="1051560"/>
          </a:xfrm>
          <a:prstGeom prst="rect">
            <a:avLst/>
          </a:prstGeom>
          <a:noFill/>
          <a:ln/>
        </p:spPr>
        <p:txBody>
          <a:bodyPr wrap="square" lIns="0" tIns="0" rIns="0" bIns="0" rtlCol="0" anchor="t"/>
          <a:lstStyle/>
          <a:p>
            <a:pPr marL="0" indent="0" algn="ctr">
              <a:buNone/>
            </a:pPr>
            <a:r>
              <a:rPr lang="en-US" sz="1100" dirty="0">
                <a:solidFill>
                  <a:srgbClr val="FFFFFF"/>
                </a:solidFill>
                <a:latin typeface="Calibri" pitchFamily="34" charset="0"/>
                <a:ea typeface="Calibri" pitchFamily="34" charset="-122"/>
                <a:cs typeface="Calibri" pitchFamily="34" charset="-120"/>
              </a:rPr>
              <a:t>and learn through iterative implementation</a:t>
            </a:r>
          </a:p>
          <a:p>
            <a:pPr marL="0" indent="0" algn="ctr">
              <a:buNone/>
            </a:pPr>
            <a:endParaRPr lang="en-US" sz="1100" dirty="0">
              <a:solidFill>
                <a:srgbClr val="FFFFFF"/>
              </a:solidFill>
              <a:latin typeface="Calibri" pitchFamily="34" charset="0"/>
              <a:cs typeface="Calibri" pitchFamily="34" charset="-120"/>
            </a:endParaRPr>
          </a:p>
          <a:p>
            <a:pPr marL="0" indent="0" algn="ctr">
              <a:buNone/>
            </a:pPr>
            <a:r>
              <a:rPr lang="en-US" sz="1100" dirty="0">
                <a:solidFill>
                  <a:srgbClr val="FFFFFF"/>
                </a:solidFill>
                <a:latin typeface="Calibri" pitchFamily="34" charset="0"/>
                <a:cs typeface="Calibri" pitchFamily="34" charset="-120"/>
              </a:rPr>
              <a:t>Observe, test, and see the results. </a:t>
            </a:r>
          </a:p>
          <a:p>
            <a:pPr marL="0" indent="0" algn="ctr">
              <a:buNone/>
            </a:pPr>
            <a:r>
              <a:rPr lang="en-US" sz="1100" dirty="0">
                <a:solidFill>
                  <a:srgbClr val="FFFFFF"/>
                </a:solidFill>
                <a:latin typeface="Calibri" pitchFamily="34" charset="0"/>
                <a:cs typeface="Calibri" pitchFamily="34" charset="-120"/>
              </a:rPr>
              <a:t>Adjust as needed</a:t>
            </a:r>
            <a:endParaRPr lang="en-US" sz="1100" dirty="0"/>
          </a:p>
        </p:txBody>
      </p:sp>
      <p:sp>
        <p:nvSpPr>
          <p:cNvPr id="48" name="Shape 46"/>
          <p:cNvSpPr/>
          <p:nvPr/>
        </p:nvSpPr>
        <p:spPr>
          <a:xfrm>
            <a:off x="640080" y="5257800"/>
            <a:ext cx="10881360" cy="868680"/>
          </a:xfrm>
          <a:prstGeom prst="roundRect">
            <a:avLst>
              <a:gd name="adj" fmla="val 10526"/>
            </a:avLst>
          </a:prstGeom>
          <a:solidFill>
            <a:srgbClr val="F4F4F4"/>
          </a:solidFill>
          <a:ln/>
        </p:spPr>
        <p:txBody>
          <a:bodyPr/>
          <a:lstStyle/>
          <a:p>
            <a:endParaRPr lang="en-US"/>
          </a:p>
        </p:txBody>
      </p:sp>
      <p:sp>
        <p:nvSpPr>
          <p:cNvPr id="49" name="Shape 47"/>
          <p:cNvSpPr/>
          <p:nvPr/>
        </p:nvSpPr>
        <p:spPr>
          <a:xfrm>
            <a:off x="914400" y="5468112"/>
            <a:ext cx="1554480" cy="457200"/>
          </a:xfrm>
          <a:prstGeom prst="roundRect">
            <a:avLst>
              <a:gd name="adj" fmla="val 50000"/>
            </a:avLst>
          </a:prstGeom>
          <a:solidFill>
            <a:srgbClr val="8A1010"/>
          </a:solidFill>
          <a:ln/>
        </p:spPr>
        <p:txBody>
          <a:bodyPr/>
          <a:lstStyle/>
          <a:p>
            <a:endParaRPr lang="en-US"/>
          </a:p>
        </p:txBody>
      </p:sp>
      <p:sp>
        <p:nvSpPr>
          <p:cNvPr id="50" name="Text 48"/>
          <p:cNvSpPr txBox="1"/>
          <p:nvPr/>
        </p:nvSpPr>
        <p:spPr>
          <a:xfrm>
            <a:off x="914400" y="5468112"/>
            <a:ext cx="1554480"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PAUSE</a:t>
            </a:r>
            <a:endParaRPr lang="en-US" sz="1200" dirty="0"/>
          </a:p>
        </p:txBody>
      </p:sp>
      <p:sp>
        <p:nvSpPr>
          <p:cNvPr id="51" name="Text 49"/>
          <p:cNvSpPr txBox="1"/>
          <p:nvPr/>
        </p:nvSpPr>
        <p:spPr>
          <a:xfrm>
            <a:off x="2651760" y="5257800"/>
            <a:ext cx="8686800" cy="868680"/>
          </a:xfrm>
          <a:prstGeom prst="rect">
            <a:avLst/>
          </a:prstGeom>
          <a:noFill/>
          <a:ln/>
        </p:spPr>
        <p:txBody>
          <a:bodyPr wrap="square" lIns="0" tIns="0" rIns="0" bIns="0" rtlCol="0" anchor="ctr"/>
          <a:lstStyle/>
          <a:p>
            <a:pPr marL="0" indent="0">
              <a:buNone/>
            </a:pPr>
            <a:r>
              <a:rPr lang="en-US" sz="1350" dirty="0">
                <a:solidFill>
                  <a:srgbClr val="2B2B2B"/>
                </a:solidFill>
                <a:latin typeface="Calibri" pitchFamily="34" charset="0"/>
                <a:ea typeface="Calibri" pitchFamily="34" charset="-122"/>
                <a:cs typeface="Calibri" pitchFamily="34" charset="-120"/>
              </a:rPr>
              <a:t>Write down one people problem you're facing right now. Just Identify and Dig deeper. Two minutes, no sharing.</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50292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64008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40</a:t>
            </a:r>
            <a:endParaRPr lang="en-US" sz="3400" dirty="0"/>
          </a:p>
        </p:txBody>
      </p:sp>
      <p:sp>
        <p:nvSpPr>
          <p:cNvPr id="20" name="Text 18"/>
          <p:cNvSpPr txBox="1"/>
          <p:nvPr/>
        </p:nvSpPr>
        <p:spPr>
          <a:xfrm>
            <a:off x="640080" y="146304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pic>
        <p:nvPicPr>
          <p:cNvPr id="21" name="Picture 20" descr="image.png"/>
          <p:cNvPicPr>
            <a:picLocks noChangeAspect="1"/>
          </p:cNvPicPr>
          <p:nvPr/>
        </p:nvPicPr>
        <p:blipFill>
          <a:blip r:embed="rId2"/>
          <a:stretch>
            <a:fillRect/>
          </a:stretch>
        </p:blipFill>
        <p:spPr>
          <a:xfrm>
            <a:off x="10607040" y="3108960"/>
            <a:ext cx="1005840" cy="713232"/>
          </a:xfrm>
          <a:prstGeom prst="rect">
            <a:avLst/>
          </a:prstGeom>
        </p:spPr>
      </p:pic>
      <p:sp>
        <p:nvSpPr>
          <p:cNvPr id="22" name="Text 19"/>
          <p:cNvSpPr txBox="1"/>
          <p:nvPr/>
        </p:nvSpPr>
        <p:spPr>
          <a:xfrm>
            <a:off x="2377440" y="548640"/>
            <a:ext cx="7772400" cy="320040"/>
          </a:xfrm>
          <a:prstGeom prst="rect">
            <a:avLst/>
          </a:prstGeom>
          <a:noFill/>
          <a:ln/>
        </p:spPr>
        <p:txBody>
          <a:bodyPr wrap="square" lIns="0" tIns="0" rIns="0" bIns="0" rtlCol="0" anchor="ctr"/>
          <a:lstStyle/>
          <a:p>
            <a:pPr marL="0" indent="0">
              <a:buNone/>
            </a:pPr>
            <a:r>
              <a:rPr lang="en-US" sz="1150" b="1" kern="0" spc="120" dirty="0">
                <a:solidFill>
                  <a:srgbClr val="8A1010"/>
                </a:solidFill>
                <a:latin typeface="Calibri" pitchFamily="34" charset="0"/>
                <a:ea typeface="Calibri" pitchFamily="34" charset="-122"/>
                <a:cs typeface="Calibri" pitchFamily="34" charset="-120"/>
              </a:rPr>
              <a:t>SEGMENT 3, PART ONE  ·  LED BY TONY BENJAMIN</a:t>
            </a:r>
            <a:endParaRPr lang="en-US" sz="1150" dirty="0"/>
          </a:p>
        </p:txBody>
      </p:sp>
      <p:sp>
        <p:nvSpPr>
          <p:cNvPr id="23" name="Text 20"/>
          <p:cNvSpPr txBox="1"/>
          <p:nvPr/>
        </p:nvSpPr>
        <p:spPr>
          <a:xfrm>
            <a:off x="2377440" y="868680"/>
            <a:ext cx="8686800" cy="594360"/>
          </a:xfrm>
          <a:prstGeom prst="rect">
            <a:avLst/>
          </a:prstGeom>
          <a:noFill/>
          <a:ln/>
        </p:spPr>
        <p:txBody>
          <a:bodyPr wrap="square" lIns="0" tIns="0" rIns="0" bIns="0" rtlCol="0" anchor="ctr"/>
          <a:lstStyle/>
          <a:p>
            <a:pPr marL="0" indent="0">
              <a:buNone/>
            </a:pPr>
            <a:r>
              <a:rPr lang="en-US" sz="2700" b="1" dirty="0">
                <a:solidFill>
                  <a:srgbClr val="1A1A1A"/>
                </a:solidFill>
                <a:latin typeface="Cambria" pitchFamily="34" charset="0"/>
                <a:ea typeface="Cambria" pitchFamily="34" charset="-122"/>
                <a:cs typeface="Cambria" pitchFamily="34" charset="-120"/>
              </a:rPr>
              <a:t>Making Yourself More Efficient Using AI</a:t>
            </a:r>
            <a:endParaRPr lang="en-US" sz="2700" dirty="0"/>
          </a:p>
        </p:txBody>
      </p:sp>
      <p:sp>
        <p:nvSpPr>
          <p:cNvPr id="24" name="Text 21"/>
          <p:cNvSpPr txBox="1"/>
          <p:nvPr/>
        </p:nvSpPr>
        <p:spPr>
          <a:xfrm>
            <a:off x="2377440" y="1463040"/>
            <a:ext cx="8686800" cy="365760"/>
          </a:xfrm>
          <a:prstGeom prst="rect">
            <a:avLst/>
          </a:prstGeom>
          <a:noFill/>
          <a:ln/>
        </p:spPr>
        <p:txBody>
          <a:bodyPr wrap="square" lIns="0" tIns="0" rIns="0" bIns="0" rtlCol="0" anchor="ctr"/>
          <a:lstStyle/>
          <a:p>
            <a:pPr marL="0" indent="0">
              <a:buNone/>
            </a:pPr>
            <a:r>
              <a:rPr lang="en-US" sz="1300" i="1" dirty="0">
                <a:solidFill>
                  <a:srgbClr val="6E6E6E"/>
                </a:solidFill>
                <a:latin typeface="Calibri" pitchFamily="34" charset="0"/>
                <a:ea typeface="Calibri" pitchFamily="34" charset="-122"/>
                <a:cs typeface="Calibri" pitchFamily="34" charset="-120"/>
              </a:rPr>
              <a:t>Utilizing AI to accomplish more, starting with the tasks that eat your time.</a:t>
            </a:r>
            <a:endParaRPr lang="en-US" sz="1300" dirty="0"/>
          </a:p>
        </p:txBody>
      </p:sp>
      <p:sp>
        <p:nvSpPr>
          <p:cNvPr id="25" name="Shape 22"/>
          <p:cNvSpPr/>
          <p:nvPr/>
        </p:nvSpPr>
        <p:spPr>
          <a:xfrm>
            <a:off x="2377440" y="2542032"/>
            <a:ext cx="292608" cy="292608"/>
          </a:xfrm>
          <a:prstGeom prst="ellipse">
            <a:avLst/>
          </a:prstGeom>
          <a:solidFill>
            <a:srgbClr val="8A1010"/>
          </a:solidFill>
          <a:ln/>
        </p:spPr>
        <p:txBody>
          <a:bodyPr/>
          <a:lstStyle/>
          <a:p>
            <a:endParaRPr lang="en-US"/>
          </a:p>
        </p:txBody>
      </p:sp>
      <p:sp>
        <p:nvSpPr>
          <p:cNvPr id="26" name="Text 23"/>
          <p:cNvSpPr txBox="1"/>
          <p:nvPr/>
        </p:nvSpPr>
        <p:spPr>
          <a:xfrm>
            <a:off x="2377440" y="254203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27" name="Text 24"/>
          <p:cNvSpPr txBox="1"/>
          <p:nvPr/>
        </p:nvSpPr>
        <p:spPr>
          <a:xfrm>
            <a:off x="2880360" y="2468880"/>
            <a:ext cx="8503920" cy="640080"/>
          </a:xfrm>
          <a:prstGeom prst="rect">
            <a:avLst/>
          </a:prstGeom>
          <a:noFill/>
          <a:ln/>
        </p:spPr>
        <p:txBody>
          <a:bodyPr wrap="square" lIns="0" tIns="0" rIns="0" bIns="0" rtlCol="0" anchor="ctr"/>
          <a:lstStyle/>
          <a:p>
            <a:pPr marL="0" indent="0">
              <a:buNone/>
            </a:pPr>
            <a:r>
              <a:rPr lang="en-US" sz="1500" dirty="0">
                <a:solidFill>
                  <a:srgbClr val="2B2B2B"/>
                </a:solidFill>
                <a:latin typeface="Calibri" pitchFamily="34" charset="0"/>
                <a:ea typeface="Calibri" pitchFamily="34" charset="-122"/>
                <a:cs typeface="Calibri" pitchFamily="34" charset="-120"/>
              </a:rPr>
              <a:t>Performance reviews are a task that takes real time, and a place AI can genuinely help.</a:t>
            </a:r>
            <a:endParaRPr lang="en-US" sz="1500" dirty="0"/>
          </a:p>
        </p:txBody>
      </p:sp>
      <p:sp>
        <p:nvSpPr>
          <p:cNvPr id="28" name="Shape 25"/>
          <p:cNvSpPr/>
          <p:nvPr/>
        </p:nvSpPr>
        <p:spPr>
          <a:xfrm>
            <a:off x="2377440" y="3319272"/>
            <a:ext cx="292608" cy="292608"/>
          </a:xfrm>
          <a:prstGeom prst="ellipse">
            <a:avLst/>
          </a:prstGeom>
          <a:solidFill>
            <a:srgbClr val="8A1010"/>
          </a:solidFill>
          <a:ln/>
        </p:spPr>
        <p:txBody>
          <a:bodyPr/>
          <a:lstStyle/>
          <a:p>
            <a:endParaRPr lang="en-US"/>
          </a:p>
        </p:txBody>
      </p:sp>
      <p:sp>
        <p:nvSpPr>
          <p:cNvPr id="29" name="Text 26"/>
          <p:cNvSpPr txBox="1"/>
          <p:nvPr/>
        </p:nvSpPr>
        <p:spPr>
          <a:xfrm>
            <a:off x="2377440" y="331927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30" name="Text 27"/>
          <p:cNvSpPr txBox="1"/>
          <p:nvPr/>
        </p:nvSpPr>
        <p:spPr>
          <a:xfrm>
            <a:off x="2880360" y="3246120"/>
            <a:ext cx="8503920" cy="640080"/>
          </a:xfrm>
          <a:prstGeom prst="rect">
            <a:avLst/>
          </a:prstGeom>
          <a:noFill/>
          <a:ln/>
        </p:spPr>
        <p:txBody>
          <a:bodyPr wrap="square" lIns="0" tIns="0" rIns="0" bIns="0" rtlCol="0" anchor="ctr"/>
          <a:lstStyle/>
          <a:p>
            <a:pPr marL="0" indent="0">
              <a:buNone/>
            </a:pPr>
            <a:r>
              <a:rPr lang="en-US" sz="1500" dirty="0">
                <a:solidFill>
                  <a:srgbClr val="2B2B2B"/>
                </a:solidFill>
                <a:latin typeface="Calibri" pitchFamily="34" charset="0"/>
                <a:ea typeface="Calibri" pitchFamily="34" charset="-122"/>
                <a:cs typeface="Calibri" pitchFamily="34" charset="-120"/>
              </a:rPr>
              <a:t>There's a best process for doing this well, and it starts before you ever open a prompt.</a:t>
            </a:r>
            <a:endParaRPr lang="en-US" sz="1500" dirty="0"/>
          </a:p>
        </p:txBody>
      </p:sp>
      <p:sp>
        <p:nvSpPr>
          <p:cNvPr id="31" name="Shape 28"/>
          <p:cNvSpPr/>
          <p:nvPr/>
        </p:nvSpPr>
        <p:spPr>
          <a:xfrm>
            <a:off x="2377440" y="4096512"/>
            <a:ext cx="292608" cy="292608"/>
          </a:xfrm>
          <a:prstGeom prst="ellipse">
            <a:avLst/>
          </a:prstGeom>
          <a:solidFill>
            <a:srgbClr val="8A1010"/>
          </a:solidFill>
          <a:ln/>
        </p:spPr>
        <p:txBody>
          <a:bodyPr/>
          <a:lstStyle/>
          <a:p>
            <a:endParaRPr lang="en-US"/>
          </a:p>
        </p:txBody>
      </p:sp>
      <p:sp>
        <p:nvSpPr>
          <p:cNvPr id="32" name="Text 29"/>
          <p:cNvSpPr txBox="1"/>
          <p:nvPr/>
        </p:nvSpPr>
        <p:spPr>
          <a:xfrm>
            <a:off x="2377440" y="409651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33" name="Text 30"/>
          <p:cNvSpPr txBox="1"/>
          <p:nvPr/>
        </p:nvSpPr>
        <p:spPr>
          <a:xfrm>
            <a:off x="2880360" y="4023360"/>
            <a:ext cx="8503920" cy="640080"/>
          </a:xfrm>
          <a:prstGeom prst="rect">
            <a:avLst/>
          </a:prstGeom>
          <a:noFill/>
          <a:ln/>
        </p:spPr>
        <p:txBody>
          <a:bodyPr wrap="square" lIns="0" tIns="0" rIns="0" bIns="0" rtlCol="0" anchor="ctr"/>
          <a:lstStyle/>
          <a:p>
            <a:pPr marL="0" indent="0">
              <a:buNone/>
            </a:pPr>
            <a:r>
              <a:rPr lang="en-US" sz="1500" dirty="0">
                <a:solidFill>
                  <a:srgbClr val="2B2B2B"/>
                </a:solidFill>
                <a:latin typeface="Calibri" pitchFamily="34" charset="0"/>
                <a:ea typeface="Calibri" pitchFamily="34" charset="-122"/>
                <a:cs typeface="Calibri" pitchFamily="34" charset="-120"/>
              </a:rPr>
              <a:t>There's also a worst implementation. We'll show you both, live.</a:t>
            </a:r>
            <a:endParaRPr lang="en-US" sz="1500" dirty="0"/>
          </a:p>
        </p:txBody>
      </p:sp>
      <p:sp>
        <p:nvSpPr>
          <p:cNvPr id="34" name="Text 31"/>
          <p:cNvSpPr txBox="1"/>
          <p:nvPr/>
        </p:nvSpPr>
        <p:spPr>
          <a:xfrm>
            <a:off x="640080" y="6446520"/>
            <a:ext cx="11091672" cy="320040"/>
          </a:xfrm>
          <a:prstGeom prst="rect">
            <a:avLst/>
          </a:prstGeom>
          <a:noFill/>
          <a:ln/>
        </p:spPr>
        <p:txBody>
          <a:bodyPr wrap="square" lIns="0" tIns="0" rIns="0" bIns="0" rtlCol="0" anchor="ctr"/>
          <a:lstStyle/>
          <a:p>
            <a:pPr marL="0" indent="0" algn="l">
              <a:buNone/>
            </a:pPr>
            <a:r>
              <a:rPr lang="en-US" sz="1000" dirty="0">
                <a:solidFill>
                  <a:srgbClr val="6E6E6E"/>
                </a:solidFill>
                <a:latin typeface="Calibri" pitchFamily="34" charset="0"/>
                <a:ea typeface="Calibri" pitchFamily="34" charset="-122"/>
                <a:cs typeface="Calibri" pitchFamily="34" charset="-120"/>
              </a:rPr>
              <a:t>Best process vs. worst implementation gets walked through live, this sets up why it matters.</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Text 16"/>
          <p:cNvSpPr txBox="1"/>
          <p:nvPr/>
        </p:nvSpPr>
        <p:spPr>
          <a:xfrm>
            <a:off x="640080" y="45720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3, PART TWO</a:t>
            </a:r>
            <a:endParaRPr lang="en-US" sz="1200" dirty="0"/>
          </a:p>
        </p:txBody>
      </p:sp>
      <p:sp>
        <p:nvSpPr>
          <p:cNvPr id="19" name="Text 17"/>
          <p:cNvSpPr txBox="1"/>
          <p:nvPr/>
        </p:nvSpPr>
        <p:spPr>
          <a:xfrm>
            <a:off x="640080" y="777240"/>
            <a:ext cx="8686800" cy="548640"/>
          </a:xfrm>
          <a:prstGeom prst="rect">
            <a:avLst/>
          </a:prstGeom>
          <a:noFill/>
          <a:ln/>
        </p:spPr>
        <p:txBody>
          <a:bodyPr wrap="square" lIns="0" tIns="0" rIns="0" bIns="0" rtlCol="0" anchor="ctr"/>
          <a:lstStyle/>
          <a:p>
            <a:pPr marL="0" indent="0">
              <a:buNone/>
            </a:pPr>
            <a:r>
              <a:rPr lang="en-US" sz="2700" b="1" dirty="0">
                <a:solidFill>
                  <a:srgbClr val="1A1A1A"/>
                </a:solidFill>
                <a:latin typeface="Cambria" pitchFamily="34" charset="0"/>
                <a:ea typeface="Cambria" pitchFamily="34" charset="-122"/>
                <a:cs typeface="Cambria" pitchFamily="34" charset="-120"/>
              </a:rPr>
              <a:t>Creating a Bot to Implement</a:t>
            </a:r>
            <a:endParaRPr lang="en-US" sz="2700" dirty="0"/>
          </a:p>
        </p:txBody>
      </p:sp>
      <p:sp>
        <p:nvSpPr>
          <p:cNvPr id="20" name="Shape 18"/>
          <p:cNvSpPr/>
          <p:nvPr/>
        </p:nvSpPr>
        <p:spPr>
          <a:xfrm>
            <a:off x="640080" y="1600200"/>
            <a:ext cx="2606040" cy="1417320"/>
          </a:xfrm>
          <a:prstGeom prst="roundRect">
            <a:avLst>
              <a:gd name="adj" fmla="val 6452"/>
            </a:avLst>
          </a:prstGeom>
          <a:solidFill>
            <a:srgbClr val="8A1010"/>
          </a:solidFill>
          <a:ln/>
        </p:spPr>
        <p:txBody>
          <a:bodyPr/>
          <a:lstStyle/>
          <a:p>
            <a:endParaRPr lang="en-US"/>
          </a:p>
        </p:txBody>
      </p:sp>
      <p:sp>
        <p:nvSpPr>
          <p:cNvPr id="21" name="Text 19"/>
          <p:cNvSpPr txBox="1"/>
          <p:nvPr/>
        </p:nvSpPr>
        <p:spPr>
          <a:xfrm>
            <a:off x="749808" y="17099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Ask AI How</a:t>
            </a:r>
            <a:endParaRPr lang="en-US" sz="1300" dirty="0"/>
          </a:p>
        </p:txBody>
      </p:sp>
      <p:sp>
        <p:nvSpPr>
          <p:cNvPr id="22" name="Text 20"/>
          <p:cNvSpPr txBox="1"/>
          <p:nvPr/>
        </p:nvSpPr>
        <p:spPr>
          <a:xfrm>
            <a:off x="749808" y="26517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APPROACH</a:t>
            </a:r>
            <a:endParaRPr lang="en-US" sz="1000" dirty="0"/>
          </a:p>
        </p:txBody>
      </p:sp>
      <p:sp>
        <p:nvSpPr>
          <p:cNvPr id="23" name="Shape 21"/>
          <p:cNvSpPr/>
          <p:nvPr/>
        </p:nvSpPr>
        <p:spPr>
          <a:xfrm>
            <a:off x="3383280" y="1600200"/>
            <a:ext cx="2606040" cy="1417320"/>
          </a:xfrm>
          <a:prstGeom prst="roundRect">
            <a:avLst>
              <a:gd name="adj" fmla="val 6452"/>
            </a:avLst>
          </a:prstGeom>
          <a:solidFill>
            <a:srgbClr val="8A1010"/>
          </a:solidFill>
          <a:ln/>
        </p:spPr>
        <p:txBody>
          <a:bodyPr/>
          <a:lstStyle/>
          <a:p>
            <a:endParaRPr lang="en-US"/>
          </a:p>
        </p:txBody>
      </p:sp>
      <p:sp>
        <p:nvSpPr>
          <p:cNvPr id="24" name="Text 22"/>
          <p:cNvSpPr txBox="1"/>
          <p:nvPr/>
        </p:nvSpPr>
        <p:spPr>
          <a:xfrm>
            <a:off x="3493008" y="17099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Define What You Want</a:t>
            </a:r>
            <a:endParaRPr lang="en-US" sz="1300" dirty="0"/>
          </a:p>
        </p:txBody>
      </p:sp>
      <p:sp>
        <p:nvSpPr>
          <p:cNvPr id="25" name="Text 23"/>
          <p:cNvSpPr txBox="1"/>
          <p:nvPr/>
        </p:nvSpPr>
        <p:spPr>
          <a:xfrm>
            <a:off x="3493008" y="26517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APPROACH</a:t>
            </a:r>
            <a:endParaRPr lang="en-US" sz="1000" dirty="0"/>
          </a:p>
        </p:txBody>
      </p:sp>
      <p:sp>
        <p:nvSpPr>
          <p:cNvPr id="26" name="Shape 24"/>
          <p:cNvSpPr/>
          <p:nvPr/>
        </p:nvSpPr>
        <p:spPr>
          <a:xfrm>
            <a:off x="6126480" y="1600200"/>
            <a:ext cx="2606040" cy="1417320"/>
          </a:xfrm>
          <a:prstGeom prst="roundRect">
            <a:avLst>
              <a:gd name="adj" fmla="val 6452"/>
            </a:avLst>
          </a:prstGeom>
          <a:solidFill>
            <a:srgbClr val="8A1010"/>
          </a:solidFill>
          <a:ln/>
        </p:spPr>
        <p:txBody>
          <a:bodyPr/>
          <a:lstStyle/>
          <a:p>
            <a:endParaRPr lang="en-US"/>
          </a:p>
        </p:txBody>
      </p:sp>
      <p:sp>
        <p:nvSpPr>
          <p:cNvPr id="27" name="Text 25"/>
          <p:cNvSpPr txBox="1"/>
          <p:nvPr/>
        </p:nvSpPr>
        <p:spPr>
          <a:xfrm>
            <a:off x="6236208" y="17099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Provide Completed Examples</a:t>
            </a:r>
            <a:endParaRPr lang="en-US" sz="1300" dirty="0"/>
          </a:p>
        </p:txBody>
      </p:sp>
      <p:sp>
        <p:nvSpPr>
          <p:cNvPr id="28" name="Text 26"/>
          <p:cNvSpPr txBox="1"/>
          <p:nvPr/>
        </p:nvSpPr>
        <p:spPr>
          <a:xfrm>
            <a:off x="6236208" y="26517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APPROACH</a:t>
            </a:r>
            <a:endParaRPr lang="en-US" sz="1000" dirty="0"/>
          </a:p>
        </p:txBody>
      </p:sp>
      <p:sp>
        <p:nvSpPr>
          <p:cNvPr id="29" name="Shape 27"/>
          <p:cNvSpPr/>
          <p:nvPr/>
        </p:nvSpPr>
        <p:spPr>
          <a:xfrm>
            <a:off x="8869680" y="1600200"/>
            <a:ext cx="2606040" cy="1417320"/>
          </a:xfrm>
          <a:prstGeom prst="roundRect">
            <a:avLst>
              <a:gd name="adj" fmla="val 6452"/>
            </a:avLst>
          </a:prstGeom>
          <a:solidFill>
            <a:srgbClr val="8A1010"/>
          </a:solidFill>
          <a:ln/>
        </p:spPr>
        <p:txBody>
          <a:bodyPr/>
          <a:lstStyle/>
          <a:p>
            <a:endParaRPr lang="en-US"/>
          </a:p>
        </p:txBody>
      </p:sp>
      <p:sp>
        <p:nvSpPr>
          <p:cNvPr id="30" name="Text 28"/>
          <p:cNvSpPr txBox="1"/>
          <p:nvPr/>
        </p:nvSpPr>
        <p:spPr>
          <a:xfrm>
            <a:off x="8979408" y="17099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Coach the AI</a:t>
            </a:r>
            <a:endParaRPr lang="en-US" sz="1300" dirty="0"/>
          </a:p>
        </p:txBody>
      </p:sp>
      <p:sp>
        <p:nvSpPr>
          <p:cNvPr id="31" name="Text 29"/>
          <p:cNvSpPr txBox="1"/>
          <p:nvPr/>
        </p:nvSpPr>
        <p:spPr>
          <a:xfrm>
            <a:off x="8979408" y="26517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APPROACH</a:t>
            </a:r>
            <a:endParaRPr lang="en-US" sz="1000" dirty="0"/>
          </a:p>
        </p:txBody>
      </p:sp>
      <p:sp>
        <p:nvSpPr>
          <p:cNvPr id="32" name="Shape 30"/>
          <p:cNvSpPr/>
          <p:nvPr/>
        </p:nvSpPr>
        <p:spPr>
          <a:xfrm>
            <a:off x="640080" y="3200400"/>
            <a:ext cx="2606040" cy="1417320"/>
          </a:xfrm>
          <a:prstGeom prst="roundRect">
            <a:avLst>
              <a:gd name="adj" fmla="val 6452"/>
            </a:avLst>
          </a:prstGeom>
          <a:solidFill>
            <a:srgbClr val="2B2B2B"/>
          </a:solidFill>
          <a:ln/>
        </p:spPr>
        <p:txBody>
          <a:bodyPr/>
          <a:lstStyle/>
          <a:p>
            <a:endParaRPr lang="en-US"/>
          </a:p>
        </p:txBody>
      </p:sp>
      <p:sp>
        <p:nvSpPr>
          <p:cNvPr id="33" name="Text 31"/>
          <p:cNvSpPr txBox="1"/>
          <p:nvPr/>
        </p:nvSpPr>
        <p:spPr>
          <a:xfrm>
            <a:off x="749808" y="33101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Job Descriptions</a:t>
            </a:r>
            <a:endParaRPr lang="en-US" sz="1300" dirty="0"/>
          </a:p>
        </p:txBody>
      </p:sp>
      <p:sp>
        <p:nvSpPr>
          <p:cNvPr id="34" name="Text 32"/>
          <p:cNvSpPr txBox="1"/>
          <p:nvPr/>
        </p:nvSpPr>
        <p:spPr>
          <a:xfrm>
            <a:off x="749808" y="4251960"/>
            <a:ext cx="2386584" cy="274320"/>
          </a:xfrm>
          <a:prstGeom prst="rect">
            <a:avLst/>
          </a:prstGeom>
          <a:noFill/>
          <a:ln/>
        </p:spPr>
        <p:txBody>
          <a:bodyPr wrap="square" lIns="0" tIns="0" rIns="0" bIns="0" rtlCol="0" anchor="ctr"/>
          <a:lstStyle/>
          <a:p>
            <a:pPr marL="0" indent="0" algn="ctr">
              <a:buNone/>
            </a:pPr>
            <a:r>
              <a:rPr lang="en-US" sz="1000" b="1" dirty="0">
                <a:solidFill>
                  <a:srgbClr val="D9D9D9"/>
                </a:solidFill>
                <a:latin typeface="Calibri" pitchFamily="34" charset="0"/>
                <a:ea typeface="Calibri" pitchFamily="34" charset="-122"/>
                <a:cs typeface="Calibri" pitchFamily="34" charset="-120"/>
              </a:rPr>
              <a:t>INPUTS</a:t>
            </a:r>
            <a:endParaRPr lang="en-US" sz="1000" dirty="0"/>
          </a:p>
        </p:txBody>
      </p:sp>
      <p:sp>
        <p:nvSpPr>
          <p:cNvPr id="35" name="Shape 33"/>
          <p:cNvSpPr/>
          <p:nvPr/>
        </p:nvSpPr>
        <p:spPr>
          <a:xfrm>
            <a:off x="3383280" y="3200400"/>
            <a:ext cx="2606040" cy="1417320"/>
          </a:xfrm>
          <a:prstGeom prst="roundRect">
            <a:avLst>
              <a:gd name="adj" fmla="val 6452"/>
            </a:avLst>
          </a:prstGeom>
          <a:solidFill>
            <a:srgbClr val="2B2B2B"/>
          </a:solidFill>
          <a:ln/>
        </p:spPr>
        <p:txBody>
          <a:bodyPr/>
          <a:lstStyle/>
          <a:p>
            <a:endParaRPr lang="en-US"/>
          </a:p>
        </p:txBody>
      </p:sp>
      <p:sp>
        <p:nvSpPr>
          <p:cNvPr id="36" name="Text 34"/>
          <p:cNvSpPr txBox="1"/>
          <p:nvPr/>
        </p:nvSpPr>
        <p:spPr>
          <a:xfrm>
            <a:off x="3493008" y="33101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Utilize Forms</a:t>
            </a:r>
            <a:endParaRPr lang="en-US" sz="1300" dirty="0"/>
          </a:p>
        </p:txBody>
      </p:sp>
      <p:sp>
        <p:nvSpPr>
          <p:cNvPr id="37" name="Text 35"/>
          <p:cNvSpPr txBox="1"/>
          <p:nvPr/>
        </p:nvSpPr>
        <p:spPr>
          <a:xfrm>
            <a:off x="3493008" y="4251960"/>
            <a:ext cx="2386584" cy="274320"/>
          </a:xfrm>
          <a:prstGeom prst="rect">
            <a:avLst/>
          </a:prstGeom>
          <a:noFill/>
          <a:ln/>
        </p:spPr>
        <p:txBody>
          <a:bodyPr wrap="square" lIns="0" tIns="0" rIns="0" bIns="0" rtlCol="0" anchor="ctr"/>
          <a:lstStyle/>
          <a:p>
            <a:pPr marL="0" indent="0" algn="ctr">
              <a:buNone/>
            </a:pPr>
            <a:r>
              <a:rPr lang="en-US" sz="1000" b="1" dirty="0">
                <a:solidFill>
                  <a:srgbClr val="D9D9D9"/>
                </a:solidFill>
                <a:latin typeface="Calibri" pitchFamily="34" charset="0"/>
                <a:ea typeface="Calibri" pitchFamily="34" charset="-122"/>
                <a:cs typeface="Calibri" pitchFamily="34" charset="-120"/>
              </a:rPr>
              <a:t>INPUTS</a:t>
            </a:r>
            <a:endParaRPr lang="en-US" sz="1000" dirty="0"/>
          </a:p>
        </p:txBody>
      </p:sp>
      <p:sp>
        <p:nvSpPr>
          <p:cNvPr id="38" name="Shape 36"/>
          <p:cNvSpPr/>
          <p:nvPr/>
        </p:nvSpPr>
        <p:spPr>
          <a:xfrm>
            <a:off x="6126480" y="3200400"/>
            <a:ext cx="2606040" cy="1417320"/>
          </a:xfrm>
          <a:prstGeom prst="roundRect">
            <a:avLst>
              <a:gd name="adj" fmla="val 6452"/>
            </a:avLst>
          </a:prstGeom>
          <a:solidFill>
            <a:srgbClr val="2B2B2B"/>
          </a:solidFill>
          <a:ln/>
        </p:spPr>
        <p:txBody>
          <a:bodyPr/>
          <a:lstStyle/>
          <a:p>
            <a:endParaRPr lang="en-US"/>
          </a:p>
        </p:txBody>
      </p:sp>
      <p:sp>
        <p:nvSpPr>
          <p:cNvPr id="39" name="Text 37"/>
          <p:cNvSpPr txBox="1"/>
          <p:nvPr/>
        </p:nvSpPr>
        <p:spPr>
          <a:xfrm>
            <a:off x="6236208" y="33101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Build and Create</a:t>
            </a:r>
            <a:endParaRPr lang="en-US" sz="1300" dirty="0"/>
          </a:p>
        </p:txBody>
      </p:sp>
      <p:sp>
        <p:nvSpPr>
          <p:cNvPr id="40" name="Text 38"/>
          <p:cNvSpPr txBox="1"/>
          <p:nvPr/>
        </p:nvSpPr>
        <p:spPr>
          <a:xfrm>
            <a:off x="6236208" y="4251960"/>
            <a:ext cx="2386584" cy="274320"/>
          </a:xfrm>
          <a:prstGeom prst="rect">
            <a:avLst/>
          </a:prstGeom>
          <a:noFill/>
          <a:ln/>
        </p:spPr>
        <p:txBody>
          <a:bodyPr wrap="square" lIns="0" tIns="0" rIns="0" bIns="0" rtlCol="0" anchor="ctr"/>
          <a:lstStyle/>
          <a:p>
            <a:pPr marL="0" indent="0" algn="ctr">
              <a:buNone/>
            </a:pPr>
            <a:r>
              <a:rPr lang="en-US" sz="1000" b="1" dirty="0">
                <a:solidFill>
                  <a:srgbClr val="D9D9D9"/>
                </a:solidFill>
                <a:latin typeface="Calibri" pitchFamily="34" charset="0"/>
                <a:ea typeface="Calibri" pitchFamily="34" charset="-122"/>
                <a:cs typeface="Calibri" pitchFamily="34" charset="-120"/>
              </a:rPr>
              <a:t>INPUTS</a:t>
            </a:r>
            <a:endParaRPr lang="en-US" sz="1000" dirty="0"/>
          </a:p>
        </p:txBody>
      </p:sp>
      <p:sp>
        <p:nvSpPr>
          <p:cNvPr id="41" name="Shape 39"/>
          <p:cNvSpPr/>
          <p:nvPr/>
        </p:nvSpPr>
        <p:spPr>
          <a:xfrm>
            <a:off x="8869680" y="3200400"/>
            <a:ext cx="2606040" cy="1417320"/>
          </a:xfrm>
          <a:prstGeom prst="roundRect">
            <a:avLst>
              <a:gd name="adj" fmla="val 6452"/>
            </a:avLst>
          </a:prstGeom>
          <a:solidFill>
            <a:srgbClr val="2B2B2B"/>
          </a:solidFill>
          <a:ln/>
        </p:spPr>
        <p:txBody>
          <a:bodyPr/>
          <a:lstStyle/>
          <a:p>
            <a:endParaRPr lang="en-US"/>
          </a:p>
        </p:txBody>
      </p:sp>
      <p:sp>
        <p:nvSpPr>
          <p:cNvPr id="42" name="Text 40"/>
          <p:cNvSpPr txBox="1"/>
          <p:nvPr/>
        </p:nvSpPr>
        <p:spPr>
          <a:xfrm>
            <a:off x="8979408" y="33101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Coach and Refine</a:t>
            </a:r>
            <a:endParaRPr lang="en-US" sz="1300" dirty="0"/>
          </a:p>
        </p:txBody>
      </p:sp>
      <p:sp>
        <p:nvSpPr>
          <p:cNvPr id="43" name="Text 41"/>
          <p:cNvSpPr txBox="1"/>
          <p:nvPr/>
        </p:nvSpPr>
        <p:spPr>
          <a:xfrm>
            <a:off x="8979408" y="4251960"/>
            <a:ext cx="2386584" cy="274320"/>
          </a:xfrm>
          <a:prstGeom prst="rect">
            <a:avLst/>
          </a:prstGeom>
          <a:noFill/>
          <a:ln/>
        </p:spPr>
        <p:txBody>
          <a:bodyPr wrap="square" lIns="0" tIns="0" rIns="0" bIns="0" rtlCol="0" anchor="ctr"/>
          <a:lstStyle/>
          <a:p>
            <a:pPr marL="0" indent="0" algn="ctr">
              <a:buNone/>
            </a:pPr>
            <a:r>
              <a:rPr lang="en-US" sz="1000" b="1" dirty="0">
                <a:solidFill>
                  <a:srgbClr val="D9D9D9"/>
                </a:solidFill>
                <a:latin typeface="Calibri" pitchFamily="34" charset="0"/>
                <a:ea typeface="Calibri" pitchFamily="34" charset="-122"/>
                <a:cs typeface="Calibri" pitchFamily="34" charset="-120"/>
              </a:rPr>
              <a:t>INPUTS</a:t>
            </a:r>
            <a:endParaRPr lang="en-US" sz="1000" dirty="0"/>
          </a:p>
        </p:txBody>
      </p:sp>
      <p:sp>
        <p:nvSpPr>
          <p:cNvPr id="44" name="Shape 42"/>
          <p:cNvSpPr/>
          <p:nvPr/>
        </p:nvSpPr>
        <p:spPr>
          <a:xfrm>
            <a:off x="640080" y="5257800"/>
            <a:ext cx="10881360" cy="822960"/>
          </a:xfrm>
          <a:prstGeom prst="roundRect">
            <a:avLst>
              <a:gd name="adj" fmla="val 11111"/>
            </a:avLst>
          </a:prstGeom>
          <a:solidFill>
            <a:srgbClr val="F4F4F4"/>
          </a:solidFill>
          <a:ln/>
        </p:spPr>
        <p:txBody>
          <a:bodyPr/>
          <a:lstStyle/>
          <a:p>
            <a:endParaRPr lang="en-US"/>
          </a:p>
        </p:txBody>
      </p:sp>
      <p:sp>
        <p:nvSpPr>
          <p:cNvPr id="45" name="Text 43"/>
          <p:cNvSpPr txBox="1"/>
          <p:nvPr/>
        </p:nvSpPr>
        <p:spPr>
          <a:xfrm>
            <a:off x="914400" y="5257800"/>
            <a:ext cx="2103120" cy="822960"/>
          </a:xfrm>
          <a:prstGeom prst="rect">
            <a:avLst/>
          </a:prstGeom>
          <a:noFill/>
          <a:ln/>
        </p:spPr>
        <p:txBody>
          <a:bodyPr wrap="square" lIns="0" tIns="0" rIns="0" bIns="0" rtlCol="0" anchor="ctr"/>
          <a:lstStyle/>
          <a:p>
            <a:pPr marL="0" indent="0">
              <a:buNone/>
            </a:pPr>
            <a:r>
              <a:rPr lang="en-US" sz="1200" b="1" dirty="0">
                <a:solidFill>
                  <a:srgbClr val="8A1010"/>
                </a:solidFill>
                <a:latin typeface="Cambria" pitchFamily="34" charset="0"/>
                <a:ea typeface="Cambria" pitchFamily="34" charset="-122"/>
                <a:cs typeface="Cambria" pitchFamily="34" charset="-120"/>
              </a:rPr>
              <a:t>DON’T FORGET COMPLIANCE:</a:t>
            </a:r>
            <a:endParaRPr lang="en-US" sz="1200" dirty="0"/>
          </a:p>
        </p:txBody>
      </p:sp>
      <p:sp>
        <p:nvSpPr>
          <p:cNvPr id="46" name="Text 44"/>
          <p:cNvSpPr txBox="1"/>
          <p:nvPr/>
        </p:nvSpPr>
        <p:spPr>
          <a:xfrm>
            <a:off x="3017520" y="5257800"/>
            <a:ext cx="8321040" cy="822960"/>
          </a:xfrm>
          <a:prstGeom prst="rect">
            <a:avLst/>
          </a:prstGeom>
          <a:noFill/>
          <a:ln/>
        </p:spPr>
        <p:txBody>
          <a:bodyPr wrap="square" lIns="0" tIns="0" rIns="0" bIns="0" rtlCol="0" anchor="ctr"/>
          <a:lstStyle/>
          <a:p>
            <a:pPr marL="0" indent="0">
              <a:buNone/>
            </a:pPr>
            <a:r>
              <a:rPr lang="en-US" sz="1250" i="1" dirty="0">
                <a:solidFill>
                  <a:srgbClr val="2B2B2B"/>
                </a:solidFill>
                <a:latin typeface="Calibri" pitchFamily="34" charset="0"/>
                <a:ea typeface="Calibri" pitchFamily="34" charset="-122"/>
                <a:cs typeface="Calibri" pitchFamily="34" charset="-120"/>
              </a:rPr>
              <a:t>Bias, privacy, and compliance checks in the review criteria, this is where responsible AI use gets taught in context.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50292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64008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8</a:t>
            </a:r>
            <a:endParaRPr lang="en-US" sz="3400" dirty="0"/>
          </a:p>
        </p:txBody>
      </p:sp>
      <p:sp>
        <p:nvSpPr>
          <p:cNvPr id="20" name="Text 18"/>
          <p:cNvSpPr txBox="1"/>
          <p:nvPr/>
        </p:nvSpPr>
        <p:spPr>
          <a:xfrm>
            <a:off x="640080" y="146304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sp>
        <p:nvSpPr>
          <p:cNvPr id="21" name="Text 19"/>
          <p:cNvSpPr txBox="1"/>
          <p:nvPr/>
        </p:nvSpPr>
        <p:spPr>
          <a:xfrm>
            <a:off x="2377440" y="54864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4</a:t>
            </a:r>
            <a:endParaRPr lang="en-US" sz="1200" dirty="0"/>
          </a:p>
        </p:txBody>
      </p:sp>
      <p:sp>
        <p:nvSpPr>
          <p:cNvPr id="22" name="Text 20"/>
          <p:cNvSpPr txBox="1"/>
          <p:nvPr/>
        </p:nvSpPr>
        <p:spPr>
          <a:xfrm>
            <a:off x="2377440" y="868680"/>
            <a:ext cx="8686800" cy="548640"/>
          </a:xfrm>
          <a:prstGeom prst="rect">
            <a:avLst/>
          </a:prstGeom>
          <a:noFill/>
          <a:ln/>
        </p:spPr>
        <p:txBody>
          <a:bodyPr wrap="square" lIns="0" tIns="0" rIns="0" bIns="0" rtlCol="0" anchor="ctr"/>
          <a:lstStyle/>
          <a:p>
            <a:pPr marL="0" indent="0">
              <a:buNone/>
            </a:pPr>
            <a:r>
              <a:rPr lang="en-US" sz="2600" b="1" dirty="0">
                <a:solidFill>
                  <a:srgbClr val="1A1A1A"/>
                </a:solidFill>
                <a:latin typeface="Cambria" pitchFamily="34" charset="0"/>
                <a:ea typeface="Cambria" pitchFamily="34" charset="-122"/>
                <a:cs typeface="Cambria" pitchFamily="34" charset="-120"/>
              </a:rPr>
              <a:t>Quick Teaching: Job Ad Basics</a:t>
            </a:r>
            <a:endParaRPr lang="en-US" sz="2600" dirty="0"/>
          </a:p>
        </p:txBody>
      </p:sp>
      <p:sp>
        <p:nvSpPr>
          <p:cNvPr id="23" name="Shape 21"/>
          <p:cNvSpPr/>
          <p:nvPr/>
        </p:nvSpPr>
        <p:spPr>
          <a:xfrm>
            <a:off x="640080" y="1965960"/>
            <a:ext cx="5212080" cy="3291840"/>
          </a:xfrm>
          <a:prstGeom prst="roundRect">
            <a:avLst>
              <a:gd name="adj" fmla="val 3333"/>
            </a:avLst>
          </a:prstGeom>
          <a:solidFill>
            <a:srgbClr val="F4F4F4"/>
          </a:solidFill>
          <a:ln/>
        </p:spPr>
        <p:txBody>
          <a:bodyPr/>
          <a:lstStyle/>
          <a:p>
            <a:endParaRPr lang="en-US"/>
          </a:p>
        </p:txBody>
      </p:sp>
      <p:sp>
        <p:nvSpPr>
          <p:cNvPr id="24" name="Shape 22"/>
          <p:cNvSpPr/>
          <p:nvPr/>
        </p:nvSpPr>
        <p:spPr>
          <a:xfrm>
            <a:off x="914400" y="2194560"/>
            <a:ext cx="2377440" cy="384048"/>
          </a:xfrm>
          <a:prstGeom prst="roundRect">
            <a:avLst>
              <a:gd name="adj" fmla="val 50000"/>
            </a:avLst>
          </a:prstGeom>
          <a:solidFill>
            <a:srgbClr val="6E6E6E"/>
          </a:solidFill>
          <a:ln/>
        </p:spPr>
        <p:txBody>
          <a:bodyPr/>
          <a:lstStyle/>
          <a:p>
            <a:endParaRPr lang="en-US"/>
          </a:p>
        </p:txBody>
      </p:sp>
      <p:sp>
        <p:nvSpPr>
          <p:cNvPr id="25" name="Text 23"/>
          <p:cNvSpPr txBox="1"/>
          <p:nvPr/>
        </p:nvSpPr>
        <p:spPr>
          <a:xfrm>
            <a:off x="914400" y="2194560"/>
            <a:ext cx="2377440" cy="384048"/>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JOB DESCRIPTION</a:t>
            </a:r>
            <a:endParaRPr lang="en-US" sz="1200" dirty="0"/>
          </a:p>
        </p:txBody>
      </p:sp>
      <p:sp>
        <p:nvSpPr>
          <p:cNvPr id="26" name="Text 24"/>
          <p:cNvSpPr txBox="1"/>
          <p:nvPr/>
        </p:nvSpPr>
        <p:spPr>
          <a:xfrm>
            <a:off x="914400" y="2788920"/>
            <a:ext cx="4663440" cy="2286000"/>
          </a:xfrm>
          <a:prstGeom prst="rect">
            <a:avLst/>
          </a:prstGeom>
          <a:noFill/>
          <a:ln/>
        </p:spPr>
        <p:txBody>
          <a:bodyPr wrap="square" lIns="0" tIns="0" rIns="0" bIns="0" rtlCol="0" anchor="t"/>
          <a:lstStyle/>
          <a:p>
            <a:pPr marL="342900" indent="-342900">
              <a:spcAft>
                <a:spcPts val="1000"/>
              </a:spcAft>
              <a:buSzPct val="100000"/>
              <a:buChar char="•"/>
            </a:pPr>
            <a:r>
              <a:rPr lang="en-US" sz="1450" dirty="0">
                <a:solidFill>
                  <a:srgbClr val="2B2B2B"/>
                </a:solidFill>
                <a:latin typeface="Calibri" pitchFamily="34" charset="0"/>
                <a:ea typeface="Calibri" pitchFamily="34" charset="-122"/>
                <a:cs typeface="Calibri" pitchFamily="34" charset="-120"/>
              </a:rPr>
              <a:t>An internal document.</a:t>
            </a:r>
            <a:endParaRPr lang="en-US" sz="1450" dirty="0"/>
          </a:p>
          <a:p>
            <a:pPr marL="342900" indent="-342900">
              <a:spcAft>
                <a:spcPts val="1000"/>
              </a:spcAft>
              <a:buSzPct val="100000"/>
              <a:buChar char="•"/>
            </a:pPr>
            <a:r>
              <a:rPr lang="en-US" sz="1450" dirty="0">
                <a:solidFill>
                  <a:srgbClr val="2B2B2B"/>
                </a:solidFill>
                <a:latin typeface="Calibri" pitchFamily="34" charset="0"/>
                <a:ea typeface="Calibri" pitchFamily="34" charset="-122"/>
                <a:cs typeface="Calibri" pitchFamily="34" charset="-120"/>
              </a:rPr>
              <a:t>Lists duties and requirements.</a:t>
            </a:r>
            <a:endParaRPr lang="en-US" sz="1450" dirty="0"/>
          </a:p>
          <a:p>
            <a:pPr marL="342900" indent="-342900">
              <a:spcAft>
                <a:spcPts val="1000"/>
              </a:spcAft>
              <a:buSzPct val="100000"/>
              <a:buChar char="•"/>
            </a:pPr>
            <a:r>
              <a:rPr lang="en-US" sz="1450" dirty="0">
                <a:solidFill>
                  <a:srgbClr val="2B2B2B"/>
                </a:solidFill>
                <a:latin typeface="Calibri" pitchFamily="34" charset="0"/>
                <a:ea typeface="Calibri" pitchFamily="34" charset="-122"/>
                <a:cs typeface="Calibri" pitchFamily="34" charset="-120"/>
              </a:rPr>
              <a:t>Written for HR and legal, not applicants.</a:t>
            </a:r>
            <a:endParaRPr lang="en-US" sz="1450" dirty="0"/>
          </a:p>
        </p:txBody>
      </p:sp>
      <p:sp>
        <p:nvSpPr>
          <p:cNvPr id="27" name="Shape 25"/>
          <p:cNvSpPr/>
          <p:nvPr/>
        </p:nvSpPr>
        <p:spPr>
          <a:xfrm>
            <a:off x="6309360" y="1965960"/>
            <a:ext cx="5212080" cy="3291840"/>
          </a:xfrm>
          <a:prstGeom prst="roundRect">
            <a:avLst>
              <a:gd name="adj" fmla="val 3333"/>
            </a:avLst>
          </a:prstGeom>
          <a:solidFill>
            <a:srgbClr val="8A1010"/>
          </a:solidFill>
          <a:ln/>
        </p:spPr>
        <p:txBody>
          <a:bodyPr/>
          <a:lstStyle/>
          <a:p>
            <a:endParaRPr lang="en-US"/>
          </a:p>
        </p:txBody>
      </p:sp>
      <p:sp>
        <p:nvSpPr>
          <p:cNvPr id="28" name="Shape 26"/>
          <p:cNvSpPr/>
          <p:nvPr/>
        </p:nvSpPr>
        <p:spPr>
          <a:xfrm>
            <a:off x="6583680" y="2194560"/>
            <a:ext cx="1463040" cy="384048"/>
          </a:xfrm>
          <a:prstGeom prst="roundRect">
            <a:avLst>
              <a:gd name="adj" fmla="val 50000"/>
            </a:avLst>
          </a:prstGeom>
          <a:solidFill>
            <a:srgbClr val="FFFFFF"/>
          </a:solidFill>
          <a:ln/>
        </p:spPr>
        <p:txBody>
          <a:bodyPr/>
          <a:lstStyle/>
          <a:p>
            <a:endParaRPr lang="en-US"/>
          </a:p>
        </p:txBody>
      </p:sp>
      <p:sp>
        <p:nvSpPr>
          <p:cNvPr id="29" name="Text 27"/>
          <p:cNvSpPr txBox="1"/>
          <p:nvPr/>
        </p:nvSpPr>
        <p:spPr>
          <a:xfrm>
            <a:off x="6583680" y="2194560"/>
            <a:ext cx="1463040" cy="384048"/>
          </a:xfrm>
          <a:prstGeom prst="rect">
            <a:avLst/>
          </a:prstGeom>
          <a:noFill/>
          <a:ln/>
        </p:spPr>
        <p:txBody>
          <a:bodyPr wrap="square" lIns="0" tIns="0" rIns="0" bIns="0" rtlCol="0" anchor="ctr"/>
          <a:lstStyle/>
          <a:p>
            <a:pPr marL="0" indent="0" algn="ctr">
              <a:buNone/>
            </a:pPr>
            <a:r>
              <a:rPr lang="en-US" sz="1200" b="1" kern="0" spc="100" dirty="0">
                <a:solidFill>
                  <a:srgbClr val="8A1010"/>
                </a:solidFill>
                <a:latin typeface="Calibri" pitchFamily="34" charset="0"/>
                <a:ea typeface="Calibri" pitchFamily="34" charset="-122"/>
                <a:cs typeface="Calibri" pitchFamily="34" charset="-120"/>
              </a:rPr>
              <a:t>JOB AD</a:t>
            </a:r>
            <a:endParaRPr lang="en-US" sz="1200" dirty="0"/>
          </a:p>
        </p:txBody>
      </p:sp>
      <p:sp>
        <p:nvSpPr>
          <p:cNvPr id="30" name="Text 28"/>
          <p:cNvSpPr txBox="1"/>
          <p:nvPr/>
        </p:nvSpPr>
        <p:spPr>
          <a:xfrm>
            <a:off x="6583680" y="2788920"/>
            <a:ext cx="4663440" cy="2286000"/>
          </a:xfrm>
          <a:prstGeom prst="rect">
            <a:avLst/>
          </a:prstGeom>
          <a:noFill/>
          <a:ln/>
        </p:spPr>
        <p:txBody>
          <a:bodyPr wrap="square" lIns="0" tIns="0" rIns="0" bIns="0" rtlCol="0" anchor="t"/>
          <a:lstStyle/>
          <a:p>
            <a:pPr marL="342900" indent="-342900">
              <a:spcAft>
                <a:spcPts val="1000"/>
              </a:spcAft>
              <a:buSzPct val="100000"/>
              <a:buChar char="•"/>
            </a:pPr>
            <a:r>
              <a:rPr lang="en-US" sz="1450" dirty="0">
                <a:solidFill>
                  <a:srgbClr val="FFFFFF"/>
                </a:solidFill>
                <a:latin typeface="Calibri" pitchFamily="34" charset="0"/>
                <a:ea typeface="Calibri" pitchFamily="34" charset="-122"/>
                <a:cs typeface="Calibri" pitchFamily="34" charset="-120"/>
              </a:rPr>
              <a:t>An external pitch.</a:t>
            </a:r>
            <a:endParaRPr lang="en-US" sz="1450" dirty="0"/>
          </a:p>
          <a:p>
            <a:pPr marL="342900" indent="-342900">
              <a:spcAft>
                <a:spcPts val="1000"/>
              </a:spcAft>
              <a:buSzPct val="100000"/>
              <a:buChar char="•"/>
            </a:pPr>
            <a:r>
              <a:rPr lang="en-US" sz="1450" dirty="0">
                <a:solidFill>
                  <a:srgbClr val="FFFFFF"/>
                </a:solidFill>
                <a:latin typeface="Calibri" pitchFamily="34" charset="0"/>
                <a:ea typeface="Calibri" pitchFamily="34" charset="-122"/>
                <a:cs typeface="Calibri" pitchFamily="34" charset="-120"/>
              </a:rPr>
              <a:t>Sells the role and the why behind it.</a:t>
            </a:r>
            <a:endParaRPr lang="en-US" sz="1450" dirty="0"/>
          </a:p>
          <a:p>
            <a:pPr marL="342900" indent="-342900">
              <a:spcAft>
                <a:spcPts val="1000"/>
              </a:spcAft>
              <a:buSzPct val="100000"/>
              <a:buChar char="•"/>
            </a:pPr>
            <a:r>
              <a:rPr lang="en-US" sz="1450" dirty="0">
                <a:solidFill>
                  <a:srgbClr val="FFFFFF"/>
                </a:solidFill>
                <a:latin typeface="Calibri" pitchFamily="34" charset="0"/>
                <a:ea typeface="Calibri" pitchFamily="34" charset="-122"/>
                <a:cs typeface="Calibri" pitchFamily="34" charset="-120"/>
              </a:rPr>
              <a:t>Written for the applicant, not for HR.</a:t>
            </a:r>
            <a:endParaRPr lang="en-US" sz="1450" dirty="0"/>
          </a:p>
        </p:txBody>
      </p:sp>
      <p:sp>
        <p:nvSpPr>
          <p:cNvPr id="31" name="Text 29"/>
          <p:cNvSpPr txBox="1"/>
          <p:nvPr/>
        </p:nvSpPr>
        <p:spPr>
          <a:xfrm>
            <a:off x="640080" y="6446520"/>
            <a:ext cx="11091672" cy="320040"/>
          </a:xfrm>
          <a:prstGeom prst="rect">
            <a:avLst/>
          </a:prstGeom>
          <a:noFill/>
          <a:ln/>
        </p:spPr>
        <p:txBody>
          <a:bodyPr wrap="square" lIns="0" tIns="0" rIns="0" bIns="0" rtlCol="0" anchor="ctr"/>
          <a:lstStyle/>
          <a:p>
            <a:pPr marL="0" indent="0" algn="l">
              <a:buNone/>
            </a:pPr>
            <a:r>
              <a:rPr lang="en-US" sz="1000" dirty="0">
                <a:solidFill>
                  <a:srgbClr val="6E6E6E"/>
                </a:solidFill>
                <a:latin typeface="Calibri" pitchFamily="34" charset="0"/>
                <a:ea typeface="Calibri" pitchFamily="34" charset="-122"/>
                <a:cs typeface="Calibri" pitchFamily="34" charset="-120"/>
              </a:rPr>
              <a:t>Want the deep dive? Ask about a free one-on-one consult after the session.</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C5E5F4-08E6-C4F8-EDC0-43F8DDD148D2}"/>
              </a:ext>
            </a:extLst>
          </p:cNvPr>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671592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50292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64008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42</a:t>
            </a:r>
            <a:endParaRPr lang="en-US" sz="3400" dirty="0"/>
          </a:p>
        </p:txBody>
      </p:sp>
      <p:sp>
        <p:nvSpPr>
          <p:cNvPr id="20" name="Text 18"/>
          <p:cNvSpPr txBox="1"/>
          <p:nvPr/>
        </p:nvSpPr>
        <p:spPr>
          <a:xfrm>
            <a:off x="640080" y="146304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sp>
        <p:nvSpPr>
          <p:cNvPr id="21" name="Text 19"/>
          <p:cNvSpPr txBox="1"/>
          <p:nvPr/>
        </p:nvSpPr>
        <p:spPr>
          <a:xfrm>
            <a:off x="2377440" y="54864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5, PART ONE</a:t>
            </a:r>
            <a:endParaRPr lang="en-US" sz="1200" dirty="0"/>
          </a:p>
        </p:txBody>
      </p:sp>
      <p:sp>
        <p:nvSpPr>
          <p:cNvPr id="22" name="Text 20"/>
          <p:cNvSpPr txBox="1"/>
          <p:nvPr/>
        </p:nvSpPr>
        <p:spPr>
          <a:xfrm>
            <a:off x="2377440" y="868680"/>
            <a:ext cx="8686800" cy="548640"/>
          </a:xfrm>
          <a:prstGeom prst="rect">
            <a:avLst/>
          </a:prstGeom>
          <a:noFill/>
          <a:ln/>
        </p:spPr>
        <p:txBody>
          <a:bodyPr wrap="square" lIns="0" tIns="0" rIns="0" bIns="0" rtlCol="0" anchor="ctr"/>
          <a:lstStyle/>
          <a:p>
            <a:pPr marL="0" indent="0">
              <a:buNone/>
            </a:pPr>
            <a:r>
              <a:rPr lang="en-US" sz="2600" b="1" dirty="0">
                <a:solidFill>
                  <a:srgbClr val="1A1A1A"/>
                </a:solidFill>
                <a:latin typeface="Cambria" pitchFamily="34" charset="0"/>
                <a:ea typeface="Cambria" pitchFamily="34" charset="-122"/>
                <a:cs typeface="Cambria" pitchFamily="34" charset="-120"/>
              </a:rPr>
              <a:t>Building the Bot in Copilot</a:t>
            </a:r>
            <a:endParaRPr lang="en-US" sz="2600" dirty="0"/>
          </a:p>
        </p:txBody>
      </p:sp>
      <p:sp>
        <p:nvSpPr>
          <p:cNvPr id="23" name="Shape 21"/>
          <p:cNvSpPr/>
          <p:nvPr/>
        </p:nvSpPr>
        <p:spPr>
          <a:xfrm>
            <a:off x="640080" y="1828800"/>
            <a:ext cx="2606040" cy="1417320"/>
          </a:xfrm>
          <a:prstGeom prst="roundRect">
            <a:avLst>
              <a:gd name="adj" fmla="val 6452"/>
            </a:avLst>
          </a:prstGeom>
          <a:solidFill>
            <a:srgbClr val="F4F4F4"/>
          </a:solidFill>
          <a:ln/>
        </p:spPr>
        <p:txBody>
          <a:bodyPr/>
          <a:lstStyle/>
          <a:p>
            <a:endParaRPr lang="en-US"/>
          </a:p>
        </p:txBody>
      </p:sp>
      <p:sp>
        <p:nvSpPr>
          <p:cNvPr id="24" name="Text 22"/>
          <p:cNvSpPr txBox="1"/>
          <p:nvPr/>
        </p:nvSpPr>
        <p:spPr>
          <a:xfrm>
            <a:off x="749808" y="1938528"/>
            <a:ext cx="2386584" cy="960120"/>
          </a:xfrm>
          <a:prstGeom prst="rect">
            <a:avLst/>
          </a:prstGeom>
          <a:noFill/>
          <a:ln/>
        </p:spPr>
        <p:txBody>
          <a:bodyPr wrap="square" lIns="0" tIns="0" rIns="0" bIns="0" rtlCol="0" anchor="ctr"/>
          <a:lstStyle/>
          <a:p>
            <a:pPr marL="0" indent="0" algn="ctr">
              <a:buNone/>
            </a:pPr>
            <a:r>
              <a:rPr lang="en-US" sz="1300" b="1" dirty="0">
                <a:solidFill>
                  <a:srgbClr val="2B2B2B"/>
                </a:solidFill>
                <a:latin typeface="Calibri" pitchFamily="34" charset="0"/>
                <a:ea typeface="Calibri" pitchFamily="34" charset="-122"/>
                <a:cs typeface="Calibri" pitchFamily="34" charset="-120"/>
              </a:rPr>
              <a:t>Role and Purpose</a:t>
            </a:r>
            <a:endParaRPr lang="en-US" sz="1300" dirty="0"/>
          </a:p>
        </p:txBody>
      </p:sp>
      <p:sp>
        <p:nvSpPr>
          <p:cNvPr id="25" name="Text 23"/>
          <p:cNvSpPr txBox="1"/>
          <p:nvPr/>
        </p:nvSpPr>
        <p:spPr>
          <a:xfrm>
            <a:off x="749808" y="2880360"/>
            <a:ext cx="2386584" cy="274320"/>
          </a:xfrm>
          <a:prstGeom prst="rect">
            <a:avLst/>
          </a:prstGeom>
          <a:noFill/>
          <a:ln/>
        </p:spPr>
        <p:txBody>
          <a:bodyPr wrap="square" lIns="0" tIns="0" rIns="0" bIns="0" rtlCol="0" anchor="ctr"/>
          <a:lstStyle/>
          <a:p>
            <a:pPr marL="0" indent="0" algn="ctr">
              <a:buNone/>
            </a:pPr>
            <a:r>
              <a:rPr lang="en-US" sz="1000" b="1" dirty="0">
                <a:solidFill>
                  <a:srgbClr val="6E6E6E"/>
                </a:solidFill>
                <a:latin typeface="Calibri" pitchFamily="34" charset="0"/>
                <a:ea typeface="Calibri" pitchFamily="34" charset="-122"/>
                <a:cs typeface="Calibri" pitchFamily="34" charset="-120"/>
              </a:rPr>
              <a:t>TAKE HOME</a:t>
            </a:r>
            <a:endParaRPr lang="en-US" sz="1000" dirty="0"/>
          </a:p>
        </p:txBody>
      </p:sp>
      <p:sp>
        <p:nvSpPr>
          <p:cNvPr id="26" name="Shape 24"/>
          <p:cNvSpPr/>
          <p:nvPr/>
        </p:nvSpPr>
        <p:spPr>
          <a:xfrm>
            <a:off x="3383280" y="1828800"/>
            <a:ext cx="2606040" cy="1417320"/>
          </a:xfrm>
          <a:prstGeom prst="roundRect">
            <a:avLst>
              <a:gd name="adj" fmla="val 6452"/>
            </a:avLst>
          </a:prstGeom>
          <a:solidFill>
            <a:srgbClr val="8A1010"/>
          </a:solidFill>
          <a:ln/>
        </p:spPr>
        <p:txBody>
          <a:bodyPr/>
          <a:lstStyle/>
          <a:p>
            <a:endParaRPr lang="en-US"/>
          </a:p>
        </p:txBody>
      </p:sp>
      <p:sp>
        <p:nvSpPr>
          <p:cNvPr id="27" name="Text 25"/>
          <p:cNvSpPr txBox="1"/>
          <p:nvPr/>
        </p:nvSpPr>
        <p:spPr>
          <a:xfrm>
            <a:off x="3493008" y="19385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Company Grounding</a:t>
            </a:r>
            <a:endParaRPr lang="en-US" sz="1300" dirty="0"/>
          </a:p>
        </p:txBody>
      </p:sp>
      <p:sp>
        <p:nvSpPr>
          <p:cNvPr id="28" name="Text 26"/>
          <p:cNvSpPr txBox="1"/>
          <p:nvPr/>
        </p:nvSpPr>
        <p:spPr>
          <a:xfrm>
            <a:off x="3493008" y="28803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LIVE BUILD</a:t>
            </a:r>
            <a:endParaRPr lang="en-US" sz="1000" dirty="0"/>
          </a:p>
        </p:txBody>
      </p:sp>
      <p:sp>
        <p:nvSpPr>
          <p:cNvPr id="29" name="Shape 27"/>
          <p:cNvSpPr/>
          <p:nvPr/>
        </p:nvSpPr>
        <p:spPr>
          <a:xfrm>
            <a:off x="6126480" y="1828800"/>
            <a:ext cx="2606040" cy="1417320"/>
          </a:xfrm>
          <a:prstGeom prst="roundRect">
            <a:avLst>
              <a:gd name="adj" fmla="val 6452"/>
            </a:avLst>
          </a:prstGeom>
          <a:solidFill>
            <a:srgbClr val="8A1010"/>
          </a:solidFill>
          <a:ln/>
        </p:spPr>
        <p:txBody>
          <a:bodyPr/>
          <a:lstStyle/>
          <a:p>
            <a:endParaRPr lang="en-US"/>
          </a:p>
        </p:txBody>
      </p:sp>
      <p:sp>
        <p:nvSpPr>
          <p:cNvPr id="30" name="Text 28"/>
          <p:cNvSpPr txBox="1"/>
          <p:nvPr/>
        </p:nvSpPr>
        <p:spPr>
          <a:xfrm>
            <a:off x="6236208" y="19385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Job Ad Structure and Order</a:t>
            </a:r>
            <a:endParaRPr lang="en-US" sz="1300" dirty="0"/>
          </a:p>
        </p:txBody>
      </p:sp>
      <p:sp>
        <p:nvSpPr>
          <p:cNvPr id="31" name="Text 29"/>
          <p:cNvSpPr txBox="1"/>
          <p:nvPr/>
        </p:nvSpPr>
        <p:spPr>
          <a:xfrm>
            <a:off x="6236208" y="28803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LIVE BUILD</a:t>
            </a:r>
            <a:endParaRPr lang="en-US" sz="1000" dirty="0"/>
          </a:p>
        </p:txBody>
      </p:sp>
      <p:sp>
        <p:nvSpPr>
          <p:cNvPr id="32" name="Shape 30"/>
          <p:cNvSpPr/>
          <p:nvPr/>
        </p:nvSpPr>
        <p:spPr>
          <a:xfrm>
            <a:off x="8869680" y="1828800"/>
            <a:ext cx="2606040" cy="1417320"/>
          </a:xfrm>
          <a:prstGeom prst="roundRect">
            <a:avLst>
              <a:gd name="adj" fmla="val 6452"/>
            </a:avLst>
          </a:prstGeom>
          <a:solidFill>
            <a:srgbClr val="8A1010"/>
          </a:solidFill>
          <a:ln/>
        </p:spPr>
        <p:txBody>
          <a:bodyPr/>
          <a:lstStyle/>
          <a:p>
            <a:endParaRPr lang="en-US"/>
          </a:p>
        </p:txBody>
      </p:sp>
      <p:sp>
        <p:nvSpPr>
          <p:cNvPr id="33" name="Text 31"/>
          <p:cNvSpPr txBox="1"/>
          <p:nvPr/>
        </p:nvSpPr>
        <p:spPr>
          <a:xfrm>
            <a:off x="8979408" y="1938528"/>
            <a:ext cx="2386584" cy="96012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Tone and Voice</a:t>
            </a:r>
            <a:endParaRPr lang="en-US" sz="1300" dirty="0"/>
          </a:p>
        </p:txBody>
      </p:sp>
      <p:sp>
        <p:nvSpPr>
          <p:cNvPr id="34" name="Text 32"/>
          <p:cNvSpPr txBox="1"/>
          <p:nvPr/>
        </p:nvSpPr>
        <p:spPr>
          <a:xfrm>
            <a:off x="8979408" y="2880360"/>
            <a:ext cx="2386584" cy="274320"/>
          </a:xfrm>
          <a:prstGeom prst="rect">
            <a:avLst/>
          </a:prstGeom>
          <a:noFill/>
          <a:ln/>
        </p:spPr>
        <p:txBody>
          <a:bodyPr wrap="square" lIns="0" tIns="0" rIns="0" bIns="0" rtlCol="0" anchor="ctr"/>
          <a:lstStyle/>
          <a:p>
            <a:pPr marL="0" indent="0" algn="ctr">
              <a:buNone/>
            </a:pPr>
            <a:r>
              <a:rPr lang="en-US" sz="1000" b="1" dirty="0">
                <a:solidFill>
                  <a:srgbClr val="F2D9D9"/>
                </a:solidFill>
                <a:latin typeface="Calibri" pitchFamily="34" charset="0"/>
                <a:ea typeface="Calibri" pitchFamily="34" charset="-122"/>
                <a:cs typeface="Calibri" pitchFamily="34" charset="-120"/>
              </a:rPr>
              <a:t>LIVE BUILD</a:t>
            </a:r>
            <a:endParaRPr lang="en-US" sz="1000" dirty="0"/>
          </a:p>
        </p:txBody>
      </p:sp>
      <p:sp>
        <p:nvSpPr>
          <p:cNvPr id="35" name="Shape 33"/>
          <p:cNvSpPr/>
          <p:nvPr/>
        </p:nvSpPr>
        <p:spPr>
          <a:xfrm>
            <a:off x="640080" y="3429000"/>
            <a:ext cx="2606040" cy="1417320"/>
          </a:xfrm>
          <a:prstGeom prst="roundRect">
            <a:avLst>
              <a:gd name="adj" fmla="val 6452"/>
            </a:avLst>
          </a:prstGeom>
          <a:solidFill>
            <a:srgbClr val="F4F4F4"/>
          </a:solidFill>
          <a:ln/>
        </p:spPr>
        <p:txBody>
          <a:bodyPr/>
          <a:lstStyle/>
          <a:p>
            <a:endParaRPr lang="en-US"/>
          </a:p>
        </p:txBody>
      </p:sp>
      <p:sp>
        <p:nvSpPr>
          <p:cNvPr id="36" name="Text 34"/>
          <p:cNvSpPr txBox="1"/>
          <p:nvPr/>
        </p:nvSpPr>
        <p:spPr>
          <a:xfrm>
            <a:off x="749808" y="3538728"/>
            <a:ext cx="2386584" cy="960120"/>
          </a:xfrm>
          <a:prstGeom prst="rect">
            <a:avLst/>
          </a:prstGeom>
          <a:noFill/>
          <a:ln/>
        </p:spPr>
        <p:txBody>
          <a:bodyPr wrap="square" lIns="0" tIns="0" rIns="0" bIns="0" rtlCol="0" anchor="ctr"/>
          <a:lstStyle/>
          <a:p>
            <a:pPr marL="0" indent="0" algn="ctr">
              <a:buNone/>
            </a:pPr>
            <a:r>
              <a:rPr lang="en-US" sz="1300" b="1" dirty="0">
                <a:solidFill>
                  <a:srgbClr val="2B2B2B"/>
                </a:solidFill>
                <a:latin typeface="Calibri" pitchFamily="34" charset="0"/>
                <a:ea typeface="Calibri" pitchFamily="34" charset="-122"/>
                <a:cs typeface="Calibri" pitchFamily="34" charset="-120"/>
              </a:rPr>
              <a:t>Bias and Error Catching</a:t>
            </a:r>
            <a:endParaRPr lang="en-US" sz="1300" dirty="0"/>
          </a:p>
        </p:txBody>
      </p:sp>
      <p:sp>
        <p:nvSpPr>
          <p:cNvPr id="37" name="Text 35"/>
          <p:cNvSpPr txBox="1"/>
          <p:nvPr/>
        </p:nvSpPr>
        <p:spPr>
          <a:xfrm>
            <a:off x="749808" y="4480560"/>
            <a:ext cx="2386584" cy="274320"/>
          </a:xfrm>
          <a:prstGeom prst="rect">
            <a:avLst/>
          </a:prstGeom>
          <a:noFill/>
          <a:ln/>
        </p:spPr>
        <p:txBody>
          <a:bodyPr wrap="square" lIns="0" tIns="0" rIns="0" bIns="0" rtlCol="0" anchor="ctr"/>
          <a:lstStyle/>
          <a:p>
            <a:pPr marL="0" indent="0" algn="ctr">
              <a:buNone/>
            </a:pPr>
            <a:r>
              <a:rPr lang="en-US" sz="1000" b="1" dirty="0">
                <a:solidFill>
                  <a:srgbClr val="6E6E6E"/>
                </a:solidFill>
                <a:latin typeface="Calibri" pitchFamily="34" charset="0"/>
                <a:ea typeface="Calibri" pitchFamily="34" charset="-122"/>
                <a:cs typeface="Calibri" pitchFamily="34" charset="-120"/>
              </a:rPr>
              <a:t>TAKE HOME</a:t>
            </a:r>
            <a:endParaRPr lang="en-US" sz="1000" dirty="0"/>
          </a:p>
        </p:txBody>
      </p:sp>
      <p:sp>
        <p:nvSpPr>
          <p:cNvPr id="38" name="Shape 36"/>
          <p:cNvSpPr/>
          <p:nvPr/>
        </p:nvSpPr>
        <p:spPr>
          <a:xfrm>
            <a:off x="3383280" y="3429000"/>
            <a:ext cx="2606040" cy="1417320"/>
          </a:xfrm>
          <a:prstGeom prst="roundRect">
            <a:avLst>
              <a:gd name="adj" fmla="val 6452"/>
            </a:avLst>
          </a:prstGeom>
          <a:solidFill>
            <a:srgbClr val="F4F4F4"/>
          </a:solidFill>
          <a:ln/>
        </p:spPr>
        <p:txBody>
          <a:bodyPr/>
          <a:lstStyle/>
          <a:p>
            <a:endParaRPr lang="en-US"/>
          </a:p>
        </p:txBody>
      </p:sp>
      <p:sp>
        <p:nvSpPr>
          <p:cNvPr id="39" name="Text 37"/>
          <p:cNvSpPr txBox="1"/>
          <p:nvPr/>
        </p:nvSpPr>
        <p:spPr>
          <a:xfrm>
            <a:off x="3493008" y="3538728"/>
            <a:ext cx="2386584" cy="960120"/>
          </a:xfrm>
          <a:prstGeom prst="rect">
            <a:avLst/>
          </a:prstGeom>
          <a:noFill/>
          <a:ln/>
        </p:spPr>
        <p:txBody>
          <a:bodyPr wrap="square" lIns="0" tIns="0" rIns="0" bIns="0" rtlCol="0" anchor="ctr"/>
          <a:lstStyle/>
          <a:p>
            <a:pPr marL="0" indent="0" algn="ctr">
              <a:buNone/>
            </a:pPr>
            <a:r>
              <a:rPr lang="en-US" sz="1300" b="1" dirty="0">
                <a:solidFill>
                  <a:srgbClr val="2B2B2B"/>
                </a:solidFill>
                <a:latin typeface="Calibri" pitchFamily="34" charset="0"/>
                <a:ea typeface="Calibri" pitchFamily="34" charset="-122"/>
                <a:cs typeface="Calibri" pitchFamily="34" charset="-120"/>
              </a:rPr>
              <a:t>Reposting and Algorithm Guardrails</a:t>
            </a:r>
            <a:endParaRPr lang="en-US" sz="1300" dirty="0"/>
          </a:p>
        </p:txBody>
      </p:sp>
      <p:sp>
        <p:nvSpPr>
          <p:cNvPr id="40" name="Text 38"/>
          <p:cNvSpPr txBox="1"/>
          <p:nvPr/>
        </p:nvSpPr>
        <p:spPr>
          <a:xfrm>
            <a:off x="3493008" y="4480560"/>
            <a:ext cx="2386584" cy="274320"/>
          </a:xfrm>
          <a:prstGeom prst="rect">
            <a:avLst/>
          </a:prstGeom>
          <a:noFill/>
          <a:ln/>
        </p:spPr>
        <p:txBody>
          <a:bodyPr wrap="square" lIns="0" tIns="0" rIns="0" bIns="0" rtlCol="0" anchor="ctr"/>
          <a:lstStyle/>
          <a:p>
            <a:pPr marL="0" indent="0" algn="ctr">
              <a:buNone/>
            </a:pPr>
            <a:r>
              <a:rPr lang="en-US" sz="1000" b="1" dirty="0">
                <a:solidFill>
                  <a:srgbClr val="6E6E6E"/>
                </a:solidFill>
                <a:latin typeface="Calibri" pitchFamily="34" charset="0"/>
                <a:ea typeface="Calibri" pitchFamily="34" charset="-122"/>
                <a:cs typeface="Calibri" pitchFamily="34" charset="-120"/>
              </a:rPr>
              <a:t>TAKE HOME</a:t>
            </a:r>
            <a:endParaRPr lang="en-US" sz="1000" dirty="0"/>
          </a:p>
        </p:txBody>
      </p:sp>
      <p:sp>
        <p:nvSpPr>
          <p:cNvPr id="41" name="Shape 39"/>
          <p:cNvSpPr/>
          <p:nvPr/>
        </p:nvSpPr>
        <p:spPr>
          <a:xfrm>
            <a:off x="6126480" y="3429000"/>
            <a:ext cx="2606040" cy="1417320"/>
          </a:xfrm>
          <a:prstGeom prst="roundRect">
            <a:avLst>
              <a:gd name="adj" fmla="val 6452"/>
            </a:avLst>
          </a:prstGeom>
          <a:solidFill>
            <a:srgbClr val="F4F4F4"/>
          </a:solidFill>
          <a:ln/>
        </p:spPr>
        <p:txBody>
          <a:bodyPr/>
          <a:lstStyle/>
          <a:p>
            <a:endParaRPr lang="en-US"/>
          </a:p>
        </p:txBody>
      </p:sp>
      <p:sp>
        <p:nvSpPr>
          <p:cNvPr id="42" name="Text 40"/>
          <p:cNvSpPr txBox="1"/>
          <p:nvPr/>
        </p:nvSpPr>
        <p:spPr>
          <a:xfrm>
            <a:off x="6236208" y="3538728"/>
            <a:ext cx="2386584" cy="960120"/>
          </a:xfrm>
          <a:prstGeom prst="rect">
            <a:avLst/>
          </a:prstGeom>
          <a:noFill/>
          <a:ln/>
        </p:spPr>
        <p:txBody>
          <a:bodyPr wrap="square" lIns="0" tIns="0" rIns="0" bIns="0" rtlCol="0" anchor="ctr"/>
          <a:lstStyle/>
          <a:p>
            <a:pPr marL="0" indent="0" algn="ctr">
              <a:buNone/>
            </a:pPr>
            <a:r>
              <a:rPr lang="en-US" sz="1300" b="1" dirty="0">
                <a:solidFill>
                  <a:srgbClr val="2B2B2B"/>
                </a:solidFill>
                <a:latin typeface="Calibri" pitchFamily="34" charset="0"/>
                <a:ea typeface="Calibri" pitchFamily="34" charset="-122"/>
                <a:cs typeface="Calibri" pitchFamily="34" charset="-120"/>
              </a:rPr>
              <a:t>Guardrails Against Hallucination</a:t>
            </a:r>
            <a:endParaRPr lang="en-US" sz="1300" dirty="0"/>
          </a:p>
        </p:txBody>
      </p:sp>
      <p:sp>
        <p:nvSpPr>
          <p:cNvPr id="43" name="Text 41"/>
          <p:cNvSpPr txBox="1"/>
          <p:nvPr/>
        </p:nvSpPr>
        <p:spPr>
          <a:xfrm>
            <a:off x="6236208" y="4480560"/>
            <a:ext cx="2386584" cy="274320"/>
          </a:xfrm>
          <a:prstGeom prst="rect">
            <a:avLst/>
          </a:prstGeom>
          <a:noFill/>
          <a:ln/>
        </p:spPr>
        <p:txBody>
          <a:bodyPr wrap="square" lIns="0" tIns="0" rIns="0" bIns="0" rtlCol="0" anchor="ctr"/>
          <a:lstStyle/>
          <a:p>
            <a:pPr marL="0" indent="0" algn="ctr">
              <a:buNone/>
            </a:pPr>
            <a:r>
              <a:rPr lang="en-US" sz="1000" b="1" dirty="0">
                <a:solidFill>
                  <a:srgbClr val="6E6E6E"/>
                </a:solidFill>
                <a:latin typeface="Calibri" pitchFamily="34" charset="0"/>
                <a:ea typeface="Calibri" pitchFamily="34" charset="-122"/>
                <a:cs typeface="Calibri" pitchFamily="34" charset="-120"/>
              </a:rPr>
              <a:t>TAKE HOME</a:t>
            </a:r>
            <a:endParaRPr lang="en-US" sz="1000" dirty="0"/>
          </a:p>
        </p:txBody>
      </p:sp>
      <p:sp>
        <p:nvSpPr>
          <p:cNvPr id="44" name="Shape 42"/>
          <p:cNvSpPr/>
          <p:nvPr/>
        </p:nvSpPr>
        <p:spPr>
          <a:xfrm>
            <a:off x="8869680" y="3429000"/>
            <a:ext cx="2606040" cy="1417320"/>
          </a:xfrm>
          <a:prstGeom prst="roundRect">
            <a:avLst>
              <a:gd name="adj" fmla="val 6452"/>
            </a:avLst>
          </a:prstGeom>
          <a:solidFill>
            <a:srgbClr val="F4F4F4"/>
          </a:solidFill>
          <a:ln/>
        </p:spPr>
        <p:txBody>
          <a:bodyPr/>
          <a:lstStyle/>
          <a:p>
            <a:endParaRPr lang="en-US"/>
          </a:p>
        </p:txBody>
      </p:sp>
      <p:sp>
        <p:nvSpPr>
          <p:cNvPr id="45" name="Text 43"/>
          <p:cNvSpPr txBox="1"/>
          <p:nvPr/>
        </p:nvSpPr>
        <p:spPr>
          <a:xfrm>
            <a:off x="8979408" y="3538728"/>
            <a:ext cx="2386584" cy="960120"/>
          </a:xfrm>
          <a:prstGeom prst="rect">
            <a:avLst/>
          </a:prstGeom>
          <a:noFill/>
          <a:ln/>
        </p:spPr>
        <p:txBody>
          <a:bodyPr wrap="square" lIns="0" tIns="0" rIns="0" bIns="0" rtlCol="0" anchor="ctr"/>
          <a:lstStyle/>
          <a:p>
            <a:pPr marL="0" indent="0" algn="ctr">
              <a:buNone/>
            </a:pPr>
            <a:r>
              <a:rPr lang="en-US" sz="1300" b="1" dirty="0">
                <a:solidFill>
                  <a:srgbClr val="2B2B2B"/>
                </a:solidFill>
                <a:latin typeface="Calibri" pitchFamily="34" charset="0"/>
                <a:ea typeface="Calibri" pitchFamily="34" charset="-122"/>
                <a:cs typeface="Calibri" pitchFamily="34" charset="-120"/>
              </a:rPr>
              <a:t>Output Format</a:t>
            </a:r>
            <a:endParaRPr lang="en-US" sz="1300" dirty="0"/>
          </a:p>
        </p:txBody>
      </p:sp>
      <p:sp>
        <p:nvSpPr>
          <p:cNvPr id="46" name="Text 44"/>
          <p:cNvSpPr txBox="1"/>
          <p:nvPr/>
        </p:nvSpPr>
        <p:spPr>
          <a:xfrm>
            <a:off x="8979408" y="4480560"/>
            <a:ext cx="2386584" cy="274320"/>
          </a:xfrm>
          <a:prstGeom prst="rect">
            <a:avLst/>
          </a:prstGeom>
          <a:noFill/>
          <a:ln/>
        </p:spPr>
        <p:txBody>
          <a:bodyPr wrap="square" lIns="0" tIns="0" rIns="0" bIns="0" rtlCol="0" anchor="ctr"/>
          <a:lstStyle/>
          <a:p>
            <a:pPr marL="0" indent="0" algn="ctr">
              <a:buNone/>
            </a:pPr>
            <a:r>
              <a:rPr lang="en-US" sz="1000" b="1" dirty="0">
                <a:solidFill>
                  <a:srgbClr val="6E6E6E"/>
                </a:solidFill>
                <a:latin typeface="Calibri" pitchFamily="34" charset="0"/>
                <a:ea typeface="Calibri" pitchFamily="34" charset="-122"/>
                <a:cs typeface="Calibri" pitchFamily="34" charset="-120"/>
              </a:rPr>
              <a:t>TAKE HOME</a:t>
            </a:r>
            <a:endParaRPr lang="en-US" sz="1000" dirty="0"/>
          </a:p>
        </p:txBody>
      </p:sp>
      <p:sp>
        <p:nvSpPr>
          <p:cNvPr id="47" name="Text 45"/>
          <p:cNvSpPr txBox="1"/>
          <p:nvPr/>
        </p:nvSpPr>
        <p:spPr>
          <a:xfrm>
            <a:off x="640080" y="6446520"/>
            <a:ext cx="11091672" cy="320040"/>
          </a:xfrm>
          <a:prstGeom prst="rect">
            <a:avLst/>
          </a:prstGeom>
          <a:noFill/>
          <a:ln/>
        </p:spPr>
        <p:txBody>
          <a:bodyPr wrap="square" lIns="0" tIns="0" rIns="0" bIns="0" rtlCol="0" anchor="ctr"/>
          <a:lstStyle/>
          <a:p>
            <a:pPr marL="0" indent="0" algn="l">
              <a:buNone/>
            </a:pPr>
            <a:r>
              <a:rPr lang="en-US" sz="1000" dirty="0">
                <a:solidFill>
                  <a:srgbClr val="6E6E6E"/>
                </a:solidFill>
                <a:latin typeface="Calibri" pitchFamily="34" charset="0"/>
                <a:ea typeface="Calibri" pitchFamily="34" charset="-122"/>
                <a:cs typeface="Calibri" pitchFamily="34" charset="-120"/>
              </a:rPr>
              <a:t>Everyone leaves with all eight sections structured, three built live, five to finish on their own.</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Text 16"/>
          <p:cNvSpPr txBox="1"/>
          <p:nvPr/>
        </p:nvSpPr>
        <p:spPr>
          <a:xfrm>
            <a:off x="640080" y="45720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5, PART TWO</a:t>
            </a:r>
            <a:endParaRPr lang="en-US" sz="1200" dirty="0"/>
          </a:p>
        </p:txBody>
      </p:sp>
      <p:sp>
        <p:nvSpPr>
          <p:cNvPr id="19" name="Text 17"/>
          <p:cNvSpPr txBox="1"/>
          <p:nvPr/>
        </p:nvSpPr>
        <p:spPr>
          <a:xfrm>
            <a:off x="640080" y="777240"/>
            <a:ext cx="8686800" cy="548640"/>
          </a:xfrm>
          <a:prstGeom prst="rect">
            <a:avLst/>
          </a:prstGeom>
          <a:noFill/>
          <a:ln/>
        </p:spPr>
        <p:txBody>
          <a:bodyPr wrap="square" lIns="0" tIns="0" rIns="0" bIns="0" rtlCol="0" anchor="ctr"/>
          <a:lstStyle/>
          <a:p>
            <a:pPr marL="0" indent="0">
              <a:buNone/>
            </a:pPr>
            <a:r>
              <a:rPr lang="en-US" sz="2600" b="1" dirty="0">
                <a:solidFill>
                  <a:srgbClr val="1A1A1A"/>
                </a:solidFill>
                <a:latin typeface="Cambria" pitchFamily="34" charset="0"/>
                <a:ea typeface="Cambria" pitchFamily="34" charset="-122"/>
                <a:cs typeface="Cambria" pitchFamily="34" charset="-120"/>
              </a:rPr>
              <a:t>Building the Bot in Copilot</a:t>
            </a:r>
            <a:endParaRPr lang="en-US" sz="2600" dirty="0"/>
          </a:p>
        </p:txBody>
      </p:sp>
      <p:sp>
        <p:nvSpPr>
          <p:cNvPr id="20" name="Shape 18"/>
          <p:cNvSpPr/>
          <p:nvPr/>
        </p:nvSpPr>
        <p:spPr>
          <a:xfrm>
            <a:off x="640080" y="1508760"/>
            <a:ext cx="3429000" cy="3429000"/>
          </a:xfrm>
          <a:prstGeom prst="roundRect">
            <a:avLst>
              <a:gd name="adj" fmla="val 3200"/>
            </a:avLst>
          </a:prstGeom>
          <a:solidFill>
            <a:srgbClr val="8A1010"/>
          </a:solidFill>
          <a:ln/>
        </p:spPr>
        <p:txBody>
          <a:bodyPr/>
          <a:lstStyle/>
          <a:p>
            <a:endParaRPr lang="en-US"/>
          </a:p>
        </p:txBody>
      </p:sp>
      <p:sp>
        <p:nvSpPr>
          <p:cNvPr id="21" name="Shape 19"/>
          <p:cNvSpPr/>
          <p:nvPr/>
        </p:nvSpPr>
        <p:spPr>
          <a:xfrm>
            <a:off x="868680" y="1737360"/>
            <a:ext cx="548640" cy="548640"/>
          </a:xfrm>
          <a:prstGeom prst="ellipse">
            <a:avLst/>
          </a:prstGeom>
          <a:solidFill>
            <a:srgbClr val="FFFFFF"/>
          </a:solidFill>
          <a:ln/>
        </p:spPr>
        <p:txBody>
          <a:bodyPr/>
          <a:lstStyle/>
          <a:p>
            <a:endParaRPr lang="en-US"/>
          </a:p>
        </p:txBody>
      </p:sp>
      <p:sp>
        <p:nvSpPr>
          <p:cNvPr id="22" name="Text 20"/>
          <p:cNvSpPr txBox="1"/>
          <p:nvPr/>
        </p:nvSpPr>
        <p:spPr>
          <a:xfrm>
            <a:off x="868680" y="1737360"/>
            <a:ext cx="548640" cy="548640"/>
          </a:xfrm>
          <a:prstGeom prst="rect">
            <a:avLst/>
          </a:prstGeom>
          <a:noFill/>
          <a:ln/>
        </p:spPr>
        <p:txBody>
          <a:bodyPr wrap="square" lIns="0" tIns="0" rIns="0" bIns="0" rtlCol="0" anchor="ctr"/>
          <a:lstStyle/>
          <a:p>
            <a:pPr marL="0" indent="0" algn="ctr">
              <a:buNone/>
            </a:pPr>
            <a:r>
              <a:rPr lang="en-US" sz="2000" b="1" dirty="0">
                <a:solidFill>
                  <a:srgbClr val="8A1010"/>
                </a:solidFill>
                <a:latin typeface="Cambria" pitchFamily="34" charset="0"/>
                <a:ea typeface="Cambria" pitchFamily="34" charset="-122"/>
                <a:cs typeface="Cambria" pitchFamily="34" charset="-120"/>
              </a:rPr>
              <a:t>1</a:t>
            </a:r>
            <a:endParaRPr lang="en-US" sz="2000" dirty="0"/>
          </a:p>
        </p:txBody>
      </p:sp>
      <p:sp>
        <p:nvSpPr>
          <p:cNvPr id="23" name="Text 21"/>
          <p:cNvSpPr txBox="1"/>
          <p:nvPr/>
        </p:nvSpPr>
        <p:spPr>
          <a:xfrm>
            <a:off x="868680" y="2423160"/>
            <a:ext cx="2971800" cy="640080"/>
          </a:xfrm>
          <a:prstGeom prst="rect">
            <a:avLst/>
          </a:prstGeom>
          <a:noFill/>
          <a:ln/>
        </p:spPr>
        <p:txBody>
          <a:bodyPr wrap="square" lIns="0" tIns="0" rIns="0" bIns="0" rtlCol="0" anchor="t"/>
          <a:lstStyle/>
          <a:p>
            <a:pPr marL="0" indent="0">
              <a:buNone/>
            </a:pPr>
            <a:r>
              <a:rPr lang="en-US" sz="1550" b="1" dirty="0">
                <a:solidFill>
                  <a:srgbClr val="FFFFFF"/>
                </a:solidFill>
                <a:latin typeface="Cambria" pitchFamily="34" charset="0"/>
                <a:ea typeface="Cambria" pitchFamily="34" charset="-122"/>
                <a:cs typeface="Cambria" pitchFamily="34" charset="-120"/>
              </a:rPr>
              <a:t>Company Grounding</a:t>
            </a:r>
            <a:endParaRPr lang="en-US" sz="1550" dirty="0"/>
          </a:p>
        </p:txBody>
      </p:sp>
      <p:sp>
        <p:nvSpPr>
          <p:cNvPr id="24" name="Text 22"/>
          <p:cNvSpPr txBox="1"/>
          <p:nvPr/>
        </p:nvSpPr>
        <p:spPr>
          <a:xfrm>
            <a:off x="868680" y="3063240"/>
            <a:ext cx="2971800" cy="173736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Without this the bot writes generic ads that could be for anyone. It is the foundation everything else depends on. This is where you can customize the tone and what your AI chatbot will use in creating your job ads.</a:t>
            </a:r>
            <a:endParaRPr lang="en-US" sz="1250" dirty="0"/>
          </a:p>
        </p:txBody>
      </p:sp>
      <p:sp>
        <p:nvSpPr>
          <p:cNvPr id="25" name="Shape 23"/>
          <p:cNvSpPr/>
          <p:nvPr/>
        </p:nvSpPr>
        <p:spPr>
          <a:xfrm>
            <a:off x="4297680" y="1508760"/>
            <a:ext cx="3429000" cy="3429000"/>
          </a:xfrm>
          <a:prstGeom prst="roundRect">
            <a:avLst>
              <a:gd name="adj" fmla="val 3200"/>
            </a:avLst>
          </a:prstGeom>
          <a:solidFill>
            <a:srgbClr val="1A1A1A"/>
          </a:solidFill>
          <a:ln/>
        </p:spPr>
        <p:txBody>
          <a:bodyPr/>
          <a:lstStyle/>
          <a:p>
            <a:endParaRPr lang="en-US"/>
          </a:p>
        </p:txBody>
      </p:sp>
      <p:sp>
        <p:nvSpPr>
          <p:cNvPr id="26" name="Shape 24"/>
          <p:cNvSpPr/>
          <p:nvPr/>
        </p:nvSpPr>
        <p:spPr>
          <a:xfrm>
            <a:off x="4526280" y="1737360"/>
            <a:ext cx="548640" cy="548640"/>
          </a:xfrm>
          <a:prstGeom prst="ellipse">
            <a:avLst/>
          </a:prstGeom>
          <a:solidFill>
            <a:srgbClr val="FFFFFF"/>
          </a:solidFill>
          <a:ln/>
        </p:spPr>
        <p:txBody>
          <a:bodyPr/>
          <a:lstStyle/>
          <a:p>
            <a:endParaRPr lang="en-US"/>
          </a:p>
        </p:txBody>
      </p:sp>
      <p:sp>
        <p:nvSpPr>
          <p:cNvPr id="27" name="Text 25"/>
          <p:cNvSpPr txBox="1"/>
          <p:nvPr/>
        </p:nvSpPr>
        <p:spPr>
          <a:xfrm>
            <a:off x="4526280" y="1737360"/>
            <a:ext cx="548640" cy="548640"/>
          </a:xfrm>
          <a:prstGeom prst="rect">
            <a:avLst/>
          </a:prstGeom>
          <a:noFill/>
          <a:ln/>
        </p:spPr>
        <p:txBody>
          <a:bodyPr wrap="square" lIns="0" tIns="0" rIns="0" bIns="0" rtlCol="0" anchor="ctr"/>
          <a:lstStyle/>
          <a:p>
            <a:pPr marL="0" indent="0" algn="ctr">
              <a:buNone/>
            </a:pPr>
            <a:r>
              <a:rPr lang="en-US" sz="2000" b="1" dirty="0">
                <a:solidFill>
                  <a:srgbClr val="1A1A1A"/>
                </a:solidFill>
                <a:latin typeface="Cambria" pitchFamily="34" charset="0"/>
                <a:ea typeface="Cambria" pitchFamily="34" charset="-122"/>
                <a:cs typeface="Cambria" pitchFamily="34" charset="-120"/>
              </a:rPr>
              <a:t>2</a:t>
            </a:r>
            <a:endParaRPr lang="en-US" sz="2000" dirty="0"/>
          </a:p>
        </p:txBody>
      </p:sp>
      <p:sp>
        <p:nvSpPr>
          <p:cNvPr id="28" name="Text 26"/>
          <p:cNvSpPr txBox="1"/>
          <p:nvPr/>
        </p:nvSpPr>
        <p:spPr>
          <a:xfrm>
            <a:off x="4526280" y="2423160"/>
            <a:ext cx="2971800" cy="640080"/>
          </a:xfrm>
          <a:prstGeom prst="rect">
            <a:avLst/>
          </a:prstGeom>
          <a:noFill/>
          <a:ln/>
        </p:spPr>
        <p:txBody>
          <a:bodyPr wrap="square" lIns="0" tIns="0" rIns="0" bIns="0" rtlCol="0" anchor="t"/>
          <a:lstStyle/>
          <a:p>
            <a:pPr marL="0" indent="0">
              <a:buNone/>
            </a:pPr>
            <a:r>
              <a:rPr lang="en-US" sz="1550" b="1" dirty="0">
                <a:solidFill>
                  <a:srgbClr val="FFFFFF"/>
                </a:solidFill>
                <a:latin typeface="Cambria" pitchFamily="34" charset="0"/>
                <a:ea typeface="Cambria" pitchFamily="34" charset="-122"/>
                <a:cs typeface="Cambria" pitchFamily="34" charset="-120"/>
              </a:rPr>
              <a:t>Job Ad Structure and Order</a:t>
            </a:r>
            <a:endParaRPr lang="en-US" sz="1550" dirty="0"/>
          </a:p>
        </p:txBody>
      </p:sp>
      <p:sp>
        <p:nvSpPr>
          <p:cNvPr id="29" name="Text 27"/>
          <p:cNvSpPr txBox="1"/>
          <p:nvPr/>
        </p:nvSpPr>
        <p:spPr>
          <a:xfrm>
            <a:off x="4526280" y="3063240"/>
            <a:ext cx="2971800" cy="173736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This is where job description versus job ad gets applied. Ties Segment 4 directly to the build.</a:t>
            </a:r>
            <a:endParaRPr lang="en-US" sz="1250" dirty="0"/>
          </a:p>
        </p:txBody>
      </p:sp>
      <p:sp>
        <p:nvSpPr>
          <p:cNvPr id="30" name="Shape 28"/>
          <p:cNvSpPr/>
          <p:nvPr/>
        </p:nvSpPr>
        <p:spPr>
          <a:xfrm>
            <a:off x="7955280" y="1508760"/>
            <a:ext cx="3429000" cy="3429000"/>
          </a:xfrm>
          <a:prstGeom prst="roundRect">
            <a:avLst>
              <a:gd name="adj" fmla="val 3200"/>
            </a:avLst>
          </a:prstGeom>
          <a:solidFill>
            <a:srgbClr val="8A1010"/>
          </a:solidFill>
          <a:ln/>
        </p:spPr>
        <p:txBody>
          <a:bodyPr/>
          <a:lstStyle/>
          <a:p>
            <a:endParaRPr lang="en-US"/>
          </a:p>
        </p:txBody>
      </p:sp>
      <p:sp>
        <p:nvSpPr>
          <p:cNvPr id="31" name="Shape 29"/>
          <p:cNvSpPr/>
          <p:nvPr/>
        </p:nvSpPr>
        <p:spPr>
          <a:xfrm>
            <a:off x="8183880" y="1737360"/>
            <a:ext cx="548640" cy="548640"/>
          </a:xfrm>
          <a:prstGeom prst="ellipse">
            <a:avLst/>
          </a:prstGeom>
          <a:solidFill>
            <a:srgbClr val="FFFFFF"/>
          </a:solidFill>
          <a:ln/>
        </p:spPr>
        <p:txBody>
          <a:bodyPr/>
          <a:lstStyle/>
          <a:p>
            <a:endParaRPr lang="en-US"/>
          </a:p>
        </p:txBody>
      </p:sp>
      <p:sp>
        <p:nvSpPr>
          <p:cNvPr id="32" name="Text 30"/>
          <p:cNvSpPr txBox="1"/>
          <p:nvPr/>
        </p:nvSpPr>
        <p:spPr>
          <a:xfrm>
            <a:off x="8183880" y="1737360"/>
            <a:ext cx="548640" cy="548640"/>
          </a:xfrm>
          <a:prstGeom prst="rect">
            <a:avLst/>
          </a:prstGeom>
          <a:noFill/>
          <a:ln/>
        </p:spPr>
        <p:txBody>
          <a:bodyPr wrap="square" lIns="0" tIns="0" rIns="0" bIns="0" rtlCol="0" anchor="ctr"/>
          <a:lstStyle/>
          <a:p>
            <a:pPr marL="0" indent="0" algn="ctr">
              <a:buNone/>
            </a:pPr>
            <a:r>
              <a:rPr lang="en-US" sz="2000" b="1" dirty="0">
                <a:solidFill>
                  <a:srgbClr val="8A1010"/>
                </a:solidFill>
                <a:latin typeface="Cambria" pitchFamily="34" charset="0"/>
                <a:ea typeface="Cambria" pitchFamily="34" charset="-122"/>
                <a:cs typeface="Cambria" pitchFamily="34" charset="-120"/>
              </a:rPr>
              <a:t>3</a:t>
            </a:r>
            <a:endParaRPr lang="en-US" sz="2000" dirty="0"/>
          </a:p>
        </p:txBody>
      </p:sp>
      <p:sp>
        <p:nvSpPr>
          <p:cNvPr id="33" name="Text 31"/>
          <p:cNvSpPr txBox="1"/>
          <p:nvPr/>
        </p:nvSpPr>
        <p:spPr>
          <a:xfrm>
            <a:off x="8183880" y="2423160"/>
            <a:ext cx="2971800" cy="640080"/>
          </a:xfrm>
          <a:prstGeom prst="rect">
            <a:avLst/>
          </a:prstGeom>
          <a:noFill/>
          <a:ln/>
        </p:spPr>
        <p:txBody>
          <a:bodyPr wrap="square" lIns="0" tIns="0" rIns="0" bIns="0" rtlCol="0" anchor="t"/>
          <a:lstStyle/>
          <a:p>
            <a:pPr marL="0" indent="0">
              <a:buNone/>
            </a:pPr>
            <a:r>
              <a:rPr lang="en-US" sz="1550" b="1" dirty="0">
                <a:solidFill>
                  <a:srgbClr val="FFFFFF"/>
                </a:solidFill>
                <a:latin typeface="Cambria" pitchFamily="34" charset="0"/>
                <a:ea typeface="Cambria" pitchFamily="34" charset="-122"/>
                <a:cs typeface="Cambria" pitchFamily="34" charset="-120"/>
              </a:rPr>
              <a:t>Tone and Voice</a:t>
            </a:r>
            <a:endParaRPr lang="en-US" sz="1550" dirty="0"/>
          </a:p>
        </p:txBody>
      </p:sp>
      <p:sp>
        <p:nvSpPr>
          <p:cNvPr id="34" name="Text 32"/>
          <p:cNvSpPr txBox="1"/>
          <p:nvPr/>
        </p:nvSpPr>
        <p:spPr>
          <a:xfrm>
            <a:off x="8183880" y="3063240"/>
            <a:ext cx="2971800" cy="1737360"/>
          </a:xfrm>
          <a:prstGeom prst="rect">
            <a:avLst/>
          </a:prstGeom>
          <a:noFill/>
          <a:ln/>
        </p:spPr>
        <p:txBody>
          <a:bodyPr wrap="square" lIns="0" tIns="0" rIns="0" bIns="0" rtlCol="0" anchor="t"/>
          <a:lstStyle/>
          <a:p>
            <a:pPr marL="0" indent="0">
              <a:buNone/>
            </a:pPr>
            <a:r>
              <a:rPr lang="en-US" sz="1250" dirty="0">
                <a:solidFill>
                  <a:srgbClr val="FFFFFF"/>
                </a:solidFill>
                <a:latin typeface="Calibri" pitchFamily="34" charset="0"/>
                <a:ea typeface="Calibri" pitchFamily="34" charset="-122"/>
                <a:cs typeface="Calibri" pitchFamily="34" charset="-120"/>
              </a:rPr>
              <a:t>Fast to define and highly visible in the output. Attendees hear their own company in the result right away.</a:t>
            </a:r>
            <a:endParaRPr lang="en-US" sz="1250" dirty="0"/>
          </a:p>
        </p:txBody>
      </p:sp>
      <p:sp>
        <p:nvSpPr>
          <p:cNvPr id="35" name="Shape 33"/>
          <p:cNvSpPr/>
          <p:nvPr/>
        </p:nvSpPr>
        <p:spPr>
          <a:xfrm>
            <a:off x="640080" y="5257800"/>
            <a:ext cx="10881360" cy="914400"/>
          </a:xfrm>
          <a:prstGeom prst="roundRect">
            <a:avLst>
              <a:gd name="adj" fmla="val 10000"/>
            </a:avLst>
          </a:prstGeom>
          <a:solidFill>
            <a:srgbClr val="F4F4F4"/>
          </a:solidFill>
          <a:ln/>
        </p:spPr>
        <p:txBody>
          <a:bodyPr/>
          <a:lstStyle/>
          <a:p>
            <a:endParaRPr lang="en-US"/>
          </a:p>
        </p:txBody>
      </p:sp>
      <p:sp>
        <p:nvSpPr>
          <p:cNvPr id="36" name="Shape 34"/>
          <p:cNvSpPr/>
          <p:nvPr/>
        </p:nvSpPr>
        <p:spPr>
          <a:xfrm>
            <a:off x="914400" y="5468112"/>
            <a:ext cx="1554480" cy="457200"/>
          </a:xfrm>
          <a:prstGeom prst="roundRect">
            <a:avLst>
              <a:gd name="adj" fmla="val 50000"/>
            </a:avLst>
          </a:prstGeom>
          <a:solidFill>
            <a:srgbClr val="8A1010"/>
          </a:solidFill>
          <a:ln/>
        </p:spPr>
        <p:txBody>
          <a:bodyPr/>
          <a:lstStyle/>
          <a:p>
            <a:endParaRPr lang="en-US"/>
          </a:p>
        </p:txBody>
      </p:sp>
      <p:sp>
        <p:nvSpPr>
          <p:cNvPr id="37" name="Text 35"/>
          <p:cNvSpPr txBox="1"/>
          <p:nvPr/>
        </p:nvSpPr>
        <p:spPr>
          <a:xfrm>
            <a:off x="914400" y="5468112"/>
            <a:ext cx="1554480" cy="457200"/>
          </a:xfrm>
          <a:prstGeom prst="rect">
            <a:avLst/>
          </a:prstGeom>
          <a:noFill/>
          <a:ln/>
        </p:spPr>
        <p:txBody>
          <a:bodyPr wrap="square" lIns="0" tIns="0" rIns="0" bIns="0" rtlCol="0" anchor="ctr"/>
          <a:lstStyle/>
          <a:p>
            <a:pPr marL="0" indent="0" algn="ctr">
              <a:buNone/>
            </a:pPr>
            <a:r>
              <a:rPr lang="en-US" sz="1200" b="1" kern="0" spc="100" dirty="0">
                <a:solidFill>
                  <a:srgbClr val="FFFFFF"/>
                </a:solidFill>
                <a:latin typeface="Calibri" pitchFamily="34" charset="0"/>
                <a:ea typeface="Calibri" pitchFamily="34" charset="-122"/>
                <a:cs typeface="Calibri" pitchFamily="34" charset="-120"/>
              </a:rPr>
              <a:t>PAUSE</a:t>
            </a:r>
            <a:endParaRPr lang="en-US" sz="1200" dirty="0"/>
          </a:p>
        </p:txBody>
      </p:sp>
      <p:sp>
        <p:nvSpPr>
          <p:cNvPr id="38" name="Text 36"/>
          <p:cNvSpPr txBox="1"/>
          <p:nvPr/>
        </p:nvSpPr>
        <p:spPr>
          <a:xfrm>
            <a:off x="2651760" y="5257800"/>
            <a:ext cx="8686800" cy="914400"/>
          </a:xfrm>
          <a:prstGeom prst="rect">
            <a:avLst/>
          </a:prstGeom>
          <a:noFill/>
          <a:ln/>
        </p:spPr>
        <p:txBody>
          <a:bodyPr wrap="square" lIns="0" tIns="0" rIns="0" bIns="0" rtlCol="0" anchor="ctr"/>
          <a:lstStyle/>
          <a:p>
            <a:pPr marL="0" indent="0">
              <a:buNone/>
            </a:pPr>
            <a:r>
              <a:rPr lang="en-US" sz="1350" dirty="0">
                <a:solidFill>
                  <a:srgbClr val="2B2B2B"/>
                </a:solidFill>
                <a:latin typeface="Calibri" pitchFamily="34" charset="0"/>
                <a:ea typeface="Calibri" pitchFamily="34" charset="-122"/>
                <a:cs typeface="Calibri" pitchFamily="34" charset="-120"/>
              </a:rPr>
              <a:t>Paste in a real job description. Generate a job and use each time you need to post a new job.</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51560" y="-1051560"/>
            <a:ext cx="1554480" cy="1554480"/>
          </a:xfrm>
          <a:prstGeom prst="ellipse">
            <a:avLst/>
          </a:prstGeom>
          <a:ln w="50800">
            <a:solidFill>
              <a:srgbClr val="5C0B0B"/>
            </a:solidFill>
            <a:prstDash val="solid"/>
          </a:ln>
        </p:spPr>
        <p:txBody>
          <a:bodyPr/>
          <a:lstStyle/>
          <a:p>
            <a:endParaRPr lang="en-US"/>
          </a:p>
        </p:txBody>
      </p:sp>
      <p:sp>
        <p:nvSpPr>
          <p:cNvPr id="3" name="Text 1"/>
          <p:cNvSpPr txBox="1"/>
          <p:nvPr/>
        </p:nvSpPr>
        <p:spPr>
          <a:xfrm>
            <a:off x="11109960"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4" name="Text 2"/>
          <p:cNvSpPr txBox="1"/>
          <p:nvPr/>
        </p:nvSpPr>
        <p:spPr>
          <a:xfrm>
            <a:off x="11283696"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5" name="Text 3"/>
          <p:cNvSpPr txBox="1"/>
          <p:nvPr/>
        </p:nvSpPr>
        <p:spPr>
          <a:xfrm>
            <a:off x="11457432"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6" name="Text 4"/>
          <p:cNvSpPr txBox="1"/>
          <p:nvPr/>
        </p:nvSpPr>
        <p:spPr>
          <a:xfrm>
            <a:off x="11631168"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7" name="Text 5"/>
          <p:cNvSpPr txBox="1"/>
          <p:nvPr/>
        </p:nvSpPr>
        <p:spPr>
          <a:xfrm>
            <a:off x="11804904" y="320040"/>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8" name="Text 6"/>
          <p:cNvSpPr txBox="1"/>
          <p:nvPr/>
        </p:nvSpPr>
        <p:spPr>
          <a:xfrm>
            <a:off x="11109960"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9" name="Text 7"/>
          <p:cNvSpPr txBox="1"/>
          <p:nvPr/>
        </p:nvSpPr>
        <p:spPr>
          <a:xfrm>
            <a:off x="11283696"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0" name="Text 8"/>
          <p:cNvSpPr txBox="1"/>
          <p:nvPr/>
        </p:nvSpPr>
        <p:spPr>
          <a:xfrm>
            <a:off x="11457432"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1" name="Text 9"/>
          <p:cNvSpPr txBox="1"/>
          <p:nvPr/>
        </p:nvSpPr>
        <p:spPr>
          <a:xfrm>
            <a:off x="11631168"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2" name="Text 10"/>
          <p:cNvSpPr txBox="1"/>
          <p:nvPr/>
        </p:nvSpPr>
        <p:spPr>
          <a:xfrm>
            <a:off x="11804904" y="493776"/>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3" name="Text 11"/>
          <p:cNvSpPr txBox="1"/>
          <p:nvPr/>
        </p:nvSpPr>
        <p:spPr>
          <a:xfrm>
            <a:off x="11109960"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4" name="Text 12"/>
          <p:cNvSpPr txBox="1"/>
          <p:nvPr/>
        </p:nvSpPr>
        <p:spPr>
          <a:xfrm>
            <a:off x="11283696"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5" name="Text 13"/>
          <p:cNvSpPr txBox="1"/>
          <p:nvPr/>
        </p:nvSpPr>
        <p:spPr>
          <a:xfrm>
            <a:off x="11457432"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6" name="Text 14"/>
          <p:cNvSpPr txBox="1"/>
          <p:nvPr/>
        </p:nvSpPr>
        <p:spPr>
          <a:xfrm>
            <a:off x="11631168"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7" name="Text 15"/>
          <p:cNvSpPr txBox="1"/>
          <p:nvPr/>
        </p:nvSpPr>
        <p:spPr>
          <a:xfrm>
            <a:off x="11804904" y="667512"/>
            <a:ext cx="173736" cy="173736"/>
          </a:xfrm>
          <a:prstGeom prst="rect">
            <a:avLst/>
          </a:prstGeom>
          <a:noFill/>
          <a:ln/>
        </p:spPr>
        <p:txBody>
          <a:bodyPr wrap="square" lIns="0" tIns="0" rIns="0" bIns="0" rtlCol="0" anchor="ctr"/>
          <a:lstStyle/>
          <a:p>
            <a:pPr marL="0" indent="0" algn="ctr">
              <a:buNone/>
            </a:pPr>
            <a:r>
              <a:rPr lang="en-US" sz="1300" b="1" dirty="0">
                <a:solidFill>
                  <a:srgbClr val="8A1010"/>
                </a:solidFill>
                <a:latin typeface="Calibri" pitchFamily="34" charset="0"/>
                <a:ea typeface="Calibri" pitchFamily="34" charset="-122"/>
                <a:cs typeface="Calibri" pitchFamily="34" charset="-120"/>
              </a:rPr>
              <a:t>+</a:t>
            </a:r>
            <a:endParaRPr lang="en-US" sz="1300" dirty="0"/>
          </a:p>
        </p:txBody>
      </p:sp>
      <p:sp>
        <p:nvSpPr>
          <p:cNvPr id="18" name="Shape 16"/>
          <p:cNvSpPr/>
          <p:nvPr/>
        </p:nvSpPr>
        <p:spPr>
          <a:xfrm>
            <a:off x="640080" y="1737360"/>
            <a:ext cx="1371600" cy="1371600"/>
          </a:xfrm>
          <a:prstGeom prst="roundRect">
            <a:avLst>
              <a:gd name="adj" fmla="val 8000"/>
            </a:avLst>
          </a:prstGeom>
          <a:solidFill>
            <a:srgbClr val="8A1010"/>
          </a:solidFill>
          <a:ln/>
        </p:spPr>
        <p:txBody>
          <a:bodyPr/>
          <a:lstStyle/>
          <a:p>
            <a:endParaRPr lang="en-US"/>
          </a:p>
        </p:txBody>
      </p:sp>
      <p:sp>
        <p:nvSpPr>
          <p:cNvPr id="19" name="Text 17"/>
          <p:cNvSpPr txBox="1"/>
          <p:nvPr/>
        </p:nvSpPr>
        <p:spPr>
          <a:xfrm>
            <a:off x="640080" y="1874520"/>
            <a:ext cx="1371600" cy="86868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10</a:t>
            </a:r>
            <a:endParaRPr lang="en-US" sz="3400" dirty="0"/>
          </a:p>
        </p:txBody>
      </p:sp>
      <p:sp>
        <p:nvSpPr>
          <p:cNvPr id="20" name="Text 18"/>
          <p:cNvSpPr txBox="1"/>
          <p:nvPr/>
        </p:nvSpPr>
        <p:spPr>
          <a:xfrm>
            <a:off x="640080" y="2697480"/>
            <a:ext cx="1371600" cy="365760"/>
          </a:xfrm>
          <a:prstGeom prst="rect">
            <a:avLst/>
          </a:prstGeom>
          <a:noFill/>
          <a:ln/>
        </p:spPr>
        <p:txBody>
          <a:bodyPr wrap="square" lIns="0" tIns="0" rIns="0" bIns="0" rtlCol="0" anchor="t"/>
          <a:lstStyle/>
          <a:p>
            <a:pPr marL="0" indent="0" algn="ctr">
              <a:buNone/>
            </a:pPr>
            <a:r>
              <a:rPr lang="en-US" sz="1100" kern="0" spc="100" dirty="0">
                <a:solidFill>
                  <a:srgbClr val="FFFFFF"/>
                </a:solidFill>
                <a:latin typeface="Calibri" pitchFamily="34" charset="0"/>
                <a:ea typeface="Calibri" pitchFamily="34" charset="-122"/>
                <a:cs typeface="Calibri" pitchFamily="34" charset="-120"/>
              </a:rPr>
              <a:t>MINUTES</a:t>
            </a:r>
            <a:endParaRPr lang="en-US" sz="1100" dirty="0"/>
          </a:p>
        </p:txBody>
      </p:sp>
      <p:sp>
        <p:nvSpPr>
          <p:cNvPr id="21" name="Text 19"/>
          <p:cNvSpPr txBox="1"/>
          <p:nvPr/>
        </p:nvSpPr>
        <p:spPr>
          <a:xfrm>
            <a:off x="2377440" y="1783080"/>
            <a:ext cx="7315200" cy="320040"/>
          </a:xfrm>
          <a:prstGeom prst="rect">
            <a:avLst/>
          </a:prstGeom>
          <a:noFill/>
          <a:ln/>
        </p:spPr>
        <p:txBody>
          <a:bodyPr wrap="square" lIns="0" tIns="0" rIns="0" bIns="0" rtlCol="0" anchor="ctr"/>
          <a:lstStyle/>
          <a:p>
            <a:pPr marL="0" indent="0">
              <a:buNone/>
            </a:pPr>
            <a:r>
              <a:rPr lang="en-US" sz="1200" b="1" kern="0" spc="150" dirty="0">
                <a:solidFill>
                  <a:srgbClr val="8A1010"/>
                </a:solidFill>
                <a:latin typeface="Calibri" pitchFamily="34" charset="0"/>
                <a:ea typeface="Calibri" pitchFamily="34" charset="-122"/>
                <a:cs typeface="Calibri" pitchFamily="34" charset="-120"/>
              </a:rPr>
              <a:t>SEGMENT 6, WRAP UP</a:t>
            </a:r>
            <a:endParaRPr lang="en-US" sz="1200" dirty="0"/>
          </a:p>
        </p:txBody>
      </p:sp>
      <p:sp>
        <p:nvSpPr>
          <p:cNvPr id="22" name="Text 20"/>
          <p:cNvSpPr txBox="1"/>
          <p:nvPr/>
        </p:nvSpPr>
        <p:spPr>
          <a:xfrm>
            <a:off x="2377440" y="2103120"/>
            <a:ext cx="8686800" cy="594360"/>
          </a:xfrm>
          <a:prstGeom prst="rect">
            <a:avLst/>
          </a:prstGeom>
          <a:noFill/>
          <a:ln/>
        </p:spPr>
        <p:txBody>
          <a:bodyPr wrap="square" lIns="0" tIns="0" rIns="0" bIns="0" rtlCol="0" anchor="ctr"/>
          <a:lstStyle/>
          <a:p>
            <a:pPr marL="0" indent="0">
              <a:buNone/>
            </a:pPr>
            <a:r>
              <a:rPr lang="en-US" sz="2800" b="1" dirty="0">
                <a:solidFill>
                  <a:srgbClr val="1A1A1A"/>
                </a:solidFill>
                <a:latin typeface="Cambria" pitchFamily="34" charset="0"/>
                <a:ea typeface="Cambria" pitchFamily="34" charset="-122"/>
                <a:cs typeface="Cambria" pitchFamily="34" charset="-120"/>
              </a:rPr>
              <a:t>Launch and Learn</a:t>
            </a:r>
            <a:endParaRPr lang="en-US" sz="2800" dirty="0"/>
          </a:p>
        </p:txBody>
      </p:sp>
      <p:sp>
        <p:nvSpPr>
          <p:cNvPr id="23" name="Shape 21"/>
          <p:cNvSpPr/>
          <p:nvPr/>
        </p:nvSpPr>
        <p:spPr>
          <a:xfrm>
            <a:off x="2377440" y="3182112"/>
            <a:ext cx="292608" cy="292608"/>
          </a:xfrm>
          <a:prstGeom prst="ellipse">
            <a:avLst/>
          </a:prstGeom>
          <a:solidFill>
            <a:srgbClr val="8A1010"/>
          </a:solidFill>
          <a:ln/>
        </p:spPr>
        <p:txBody>
          <a:bodyPr/>
          <a:lstStyle/>
          <a:p>
            <a:endParaRPr lang="en-US"/>
          </a:p>
        </p:txBody>
      </p:sp>
      <p:sp>
        <p:nvSpPr>
          <p:cNvPr id="24" name="Text 22"/>
          <p:cNvSpPr txBox="1"/>
          <p:nvPr/>
        </p:nvSpPr>
        <p:spPr>
          <a:xfrm>
            <a:off x="2377440" y="318211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25" name="Text 23"/>
          <p:cNvSpPr txBox="1"/>
          <p:nvPr/>
        </p:nvSpPr>
        <p:spPr>
          <a:xfrm>
            <a:off x="2880360" y="3008376"/>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This ties back to the fifth step of IDEAL: launch and learn through iterative implementation.</a:t>
            </a:r>
            <a:endParaRPr lang="en-US" sz="1550" dirty="0"/>
          </a:p>
        </p:txBody>
      </p:sp>
      <p:sp>
        <p:nvSpPr>
          <p:cNvPr id="26" name="Shape 24"/>
          <p:cNvSpPr/>
          <p:nvPr/>
        </p:nvSpPr>
        <p:spPr>
          <a:xfrm>
            <a:off x="2377440" y="3959352"/>
            <a:ext cx="292608" cy="292608"/>
          </a:xfrm>
          <a:prstGeom prst="ellipse">
            <a:avLst/>
          </a:prstGeom>
          <a:solidFill>
            <a:srgbClr val="8A1010"/>
          </a:solidFill>
          <a:ln/>
        </p:spPr>
        <p:txBody>
          <a:bodyPr/>
          <a:lstStyle/>
          <a:p>
            <a:endParaRPr lang="en-US"/>
          </a:p>
        </p:txBody>
      </p:sp>
      <p:sp>
        <p:nvSpPr>
          <p:cNvPr id="27" name="Text 25"/>
          <p:cNvSpPr txBox="1"/>
          <p:nvPr/>
        </p:nvSpPr>
        <p:spPr>
          <a:xfrm>
            <a:off x="2377440" y="395935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28" name="Text 26"/>
          <p:cNvSpPr txBox="1"/>
          <p:nvPr/>
        </p:nvSpPr>
        <p:spPr>
          <a:xfrm>
            <a:off x="2880360" y="3785616"/>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Add to your organization’s AI program and have coworkers test it and provide feedback.</a:t>
            </a:r>
            <a:endParaRPr lang="en-US" sz="1550" dirty="0"/>
          </a:p>
        </p:txBody>
      </p:sp>
      <p:sp>
        <p:nvSpPr>
          <p:cNvPr id="29" name="Shape 27"/>
          <p:cNvSpPr/>
          <p:nvPr/>
        </p:nvSpPr>
        <p:spPr>
          <a:xfrm>
            <a:off x="2377440" y="4736592"/>
            <a:ext cx="292608" cy="292608"/>
          </a:xfrm>
          <a:prstGeom prst="ellipse">
            <a:avLst/>
          </a:prstGeom>
          <a:solidFill>
            <a:srgbClr val="8A1010"/>
          </a:solidFill>
          <a:ln/>
        </p:spPr>
        <p:txBody>
          <a:bodyPr/>
          <a:lstStyle/>
          <a:p>
            <a:endParaRPr lang="en-US"/>
          </a:p>
        </p:txBody>
      </p:sp>
      <p:sp>
        <p:nvSpPr>
          <p:cNvPr id="30" name="Text 28"/>
          <p:cNvSpPr txBox="1"/>
          <p:nvPr/>
        </p:nvSpPr>
        <p:spPr>
          <a:xfrm>
            <a:off x="2377440" y="4736592"/>
            <a:ext cx="292608" cy="292608"/>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31" name="Text 29"/>
          <p:cNvSpPr txBox="1"/>
          <p:nvPr/>
        </p:nvSpPr>
        <p:spPr>
          <a:xfrm>
            <a:off x="2880360" y="4562856"/>
            <a:ext cx="8503920" cy="640080"/>
          </a:xfrm>
          <a:prstGeom prst="rect">
            <a:avLst/>
          </a:prstGeom>
          <a:noFill/>
          <a:ln/>
        </p:spPr>
        <p:txBody>
          <a:bodyPr wrap="square" lIns="0" tIns="0" rIns="0" bIns="0" rtlCol="0" anchor="ctr"/>
          <a:lstStyle/>
          <a:p>
            <a:pPr marL="0" indent="0">
              <a:buNone/>
            </a:pPr>
            <a:r>
              <a:rPr lang="en-US" sz="1550" dirty="0">
                <a:solidFill>
                  <a:srgbClr val="2B2B2B"/>
                </a:solidFill>
                <a:latin typeface="Calibri" pitchFamily="34" charset="0"/>
                <a:ea typeface="Calibri" pitchFamily="34" charset="-122"/>
                <a:cs typeface="Calibri" pitchFamily="34" charset="-120"/>
              </a:rPr>
              <a:t>Learn from what happens, make changes to your chatbot, and continue to test to perfection!</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8503920" y="-2103120"/>
            <a:ext cx="5943600" cy="5943600"/>
          </a:xfrm>
          <a:prstGeom prst="ellipse">
            <a:avLst/>
          </a:prstGeom>
          <a:solidFill>
            <a:srgbClr val="D9D9D9">
              <a:alpha val="12000"/>
            </a:srgbClr>
          </a:solidFill>
          <a:ln/>
        </p:spPr>
        <p:txBody>
          <a:bodyPr/>
          <a:lstStyle/>
          <a:p>
            <a:endParaRPr lang="en-US"/>
          </a:p>
        </p:txBody>
      </p:sp>
      <p:sp>
        <p:nvSpPr>
          <p:cNvPr id="3" name="Shape 1"/>
          <p:cNvSpPr/>
          <p:nvPr/>
        </p:nvSpPr>
        <p:spPr>
          <a:xfrm>
            <a:off x="9692640" y="-548640"/>
            <a:ext cx="4572000" cy="4572000"/>
          </a:xfrm>
          <a:prstGeom prst="ellipse">
            <a:avLst/>
          </a:prstGeom>
          <a:solidFill>
            <a:srgbClr val="5C0B0B"/>
          </a:solidFill>
          <a:ln/>
        </p:spPr>
        <p:txBody>
          <a:bodyPr/>
          <a:lstStyle/>
          <a:p>
            <a:endParaRPr lang="en-US"/>
          </a:p>
        </p:txBody>
      </p:sp>
      <p:sp>
        <p:nvSpPr>
          <p:cNvPr id="4" name="Shape 2"/>
          <p:cNvSpPr/>
          <p:nvPr/>
        </p:nvSpPr>
        <p:spPr>
          <a:xfrm rot="737996">
            <a:off x="8595360" y="-914400"/>
            <a:ext cx="1554480" cy="8686800"/>
          </a:xfrm>
          <a:prstGeom prst="parallelogram">
            <a:avLst/>
          </a:prstGeom>
          <a:solidFill>
            <a:srgbClr val="C41230"/>
          </a:solidFill>
          <a:ln/>
        </p:spPr>
        <p:txBody>
          <a:bodyPr/>
          <a:lstStyle/>
          <a:p>
            <a:endParaRPr lang="en-US"/>
          </a:p>
        </p:txBody>
      </p:sp>
      <p:sp>
        <p:nvSpPr>
          <p:cNvPr id="5" name="Shape 3"/>
          <p:cNvSpPr/>
          <p:nvPr/>
        </p:nvSpPr>
        <p:spPr>
          <a:xfrm>
            <a:off x="10561320" y="457200"/>
            <a:ext cx="2560320" cy="2560320"/>
          </a:xfrm>
          <a:prstGeom prst="ellipse">
            <a:avLst/>
          </a:prstGeom>
          <a:ln w="25400">
            <a:solidFill>
              <a:srgbClr val="FFFFFF">
                <a:alpha val="60000"/>
              </a:srgbClr>
            </a:solidFill>
            <a:prstDash val="solid"/>
          </a:ln>
        </p:spPr>
        <p:txBody>
          <a:bodyPr/>
          <a:lstStyle/>
          <a:p>
            <a:endParaRPr lang="en-US"/>
          </a:p>
        </p:txBody>
      </p:sp>
      <p:sp>
        <p:nvSpPr>
          <p:cNvPr id="6" name="Shape 4"/>
          <p:cNvSpPr/>
          <p:nvPr/>
        </p:nvSpPr>
        <p:spPr>
          <a:xfrm>
            <a:off x="182880" y="5394960"/>
            <a:ext cx="2377440" cy="2377440"/>
          </a:xfrm>
          <a:prstGeom prst="ellipse">
            <a:avLst/>
          </a:prstGeom>
          <a:solidFill>
            <a:srgbClr val="8A1010">
              <a:alpha val="45000"/>
            </a:srgbClr>
          </a:solidFill>
          <a:ln/>
        </p:spPr>
        <p:txBody>
          <a:bodyPr/>
          <a:lstStyle/>
          <a:p>
            <a:endParaRPr lang="en-US"/>
          </a:p>
        </p:txBody>
      </p:sp>
      <p:sp>
        <p:nvSpPr>
          <p:cNvPr id="7" name="Text 5"/>
          <p:cNvSpPr txBox="1"/>
          <p:nvPr/>
        </p:nvSpPr>
        <p:spPr>
          <a:xfrm>
            <a:off x="640080" y="1005840"/>
            <a:ext cx="8229600" cy="9144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THANK </a:t>
            </a:r>
            <a:r>
              <a:rPr lang="en-US" sz="4600" b="1" dirty="0">
                <a:solidFill>
                  <a:srgbClr val="C41230"/>
                </a:solidFill>
                <a:latin typeface="Cambria" pitchFamily="34" charset="0"/>
                <a:ea typeface="Cambria" pitchFamily="34" charset="-122"/>
                <a:cs typeface="Cambria" pitchFamily="34" charset="-120"/>
              </a:rPr>
              <a:t>YOU</a:t>
            </a:r>
            <a:endParaRPr lang="en-US" sz="4600" dirty="0"/>
          </a:p>
        </p:txBody>
      </p:sp>
      <p:sp>
        <p:nvSpPr>
          <p:cNvPr id="8" name="Text 6"/>
          <p:cNvSpPr txBox="1"/>
          <p:nvPr/>
        </p:nvSpPr>
        <p:spPr>
          <a:xfrm>
            <a:off x="640080" y="1874520"/>
            <a:ext cx="7315200" cy="457200"/>
          </a:xfrm>
          <a:prstGeom prst="rect">
            <a:avLst/>
          </a:prstGeom>
          <a:noFill/>
          <a:ln/>
        </p:spPr>
        <p:txBody>
          <a:bodyPr wrap="square" lIns="0" tIns="0" rIns="0" bIns="0" rtlCol="0" anchor="ctr"/>
          <a:lstStyle/>
          <a:p>
            <a:pPr marL="0" indent="0">
              <a:buNone/>
            </a:pPr>
            <a:r>
              <a:rPr lang="en-US" sz="1600" i="1" dirty="0">
                <a:solidFill>
                  <a:srgbClr val="D9D9D9"/>
                </a:solidFill>
                <a:latin typeface="Calibri" pitchFamily="34" charset="0"/>
                <a:ea typeface="Calibri" pitchFamily="34" charset="-122"/>
                <a:cs typeface="Calibri" pitchFamily="34" charset="-120"/>
              </a:rPr>
              <a:t>Keep going after today</a:t>
            </a:r>
            <a:endParaRPr lang="en-US" sz="1600" dirty="0"/>
          </a:p>
        </p:txBody>
      </p:sp>
      <p:sp>
        <p:nvSpPr>
          <p:cNvPr id="26" name="Shape 2">
            <a:extLst>
              <a:ext uri="{FF2B5EF4-FFF2-40B4-BE49-F238E27FC236}">
                <a16:creationId xmlns:a16="http://schemas.microsoft.com/office/drawing/2014/main" id="{FD929E7A-FA05-ABDD-D9AC-DC53C7391B2A}"/>
              </a:ext>
            </a:extLst>
          </p:cNvPr>
          <p:cNvSpPr/>
          <p:nvPr/>
        </p:nvSpPr>
        <p:spPr>
          <a:xfrm rot="20818430">
            <a:off x="5677384" y="-952196"/>
            <a:ext cx="1554480" cy="8686800"/>
          </a:xfrm>
          <a:prstGeom prst="parallelogram">
            <a:avLst/>
          </a:prstGeom>
          <a:solidFill>
            <a:srgbClr val="C41230"/>
          </a:solidFill>
          <a:ln/>
        </p:spPr>
        <p:txBody>
          <a:bodyPr/>
          <a:lstStyle/>
          <a:p>
            <a:endParaRPr lang="en-US"/>
          </a:p>
        </p:txBody>
      </p:sp>
      <p:sp>
        <p:nvSpPr>
          <p:cNvPr id="9" name="Shape 7"/>
          <p:cNvSpPr/>
          <p:nvPr/>
        </p:nvSpPr>
        <p:spPr>
          <a:xfrm>
            <a:off x="640080" y="2606040"/>
            <a:ext cx="5212080" cy="2103120"/>
          </a:xfrm>
          <a:prstGeom prst="roundRect">
            <a:avLst>
              <a:gd name="adj" fmla="val 5217"/>
            </a:avLst>
          </a:prstGeom>
          <a:solidFill>
            <a:srgbClr val="FFFFFF"/>
          </a:solidFill>
          <a:ln/>
        </p:spPr>
        <p:txBody>
          <a:bodyPr/>
          <a:lstStyle/>
          <a:p>
            <a:endParaRPr lang="en-US"/>
          </a:p>
        </p:txBody>
      </p:sp>
      <p:sp>
        <p:nvSpPr>
          <p:cNvPr id="11" name="Shape 8"/>
          <p:cNvSpPr/>
          <p:nvPr/>
        </p:nvSpPr>
        <p:spPr>
          <a:xfrm>
            <a:off x="868680" y="2834640"/>
            <a:ext cx="777240" cy="777240"/>
          </a:xfrm>
          <a:prstGeom prst="ellipse">
            <a:avLst/>
          </a:prstGeom>
          <a:ln w="38100">
            <a:solidFill>
              <a:srgbClr val="8A1010"/>
            </a:solidFill>
            <a:prstDash val="solid"/>
          </a:ln>
        </p:spPr>
        <p:txBody>
          <a:bodyPr/>
          <a:lstStyle/>
          <a:p>
            <a:endParaRPr lang="en-US"/>
          </a:p>
        </p:txBody>
      </p:sp>
      <p:sp>
        <p:nvSpPr>
          <p:cNvPr id="12" name="Text 9"/>
          <p:cNvSpPr txBox="1"/>
          <p:nvPr/>
        </p:nvSpPr>
        <p:spPr>
          <a:xfrm>
            <a:off x="1783080" y="2834640"/>
            <a:ext cx="3749040" cy="365760"/>
          </a:xfrm>
          <a:prstGeom prst="rect">
            <a:avLst/>
          </a:prstGeom>
          <a:noFill/>
          <a:ln/>
        </p:spPr>
        <p:txBody>
          <a:bodyPr wrap="square" lIns="0" tIns="0" rIns="0" bIns="0" rtlCol="0" anchor="ctr"/>
          <a:lstStyle/>
          <a:p>
            <a:pPr marL="0" indent="0">
              <a:buNone/>
            </a:pPr>
            <a:r>
              <a:rPr lang="en-US" sz="1500" b="1" dirty="0">
                <a:solidFill>
                  <a:srgbClr val="8A1010"/>
                </a:solidFill>
                <a:latin typeface="Cambria" pitchFamily="34" charset="0"/>
                <a:ea typeface="Cambria" pitchFamily="34" charset="-122"/>
                <a:cs typeface="Cambria" pitchFamily="34" charset="-120"/>
              </a:rPr>
              <a:t>Steven J Smith, SHRM-CP, PHR, MSHRM</a:t>
            </a:r>
            <a:endParaRPr lang="en-US" sz="1500" dirty="0"/>
          </a:p>
        </p:txBody>
      </p:sp>
      <p:sp>
        <p:nvSpPr>
          <p:cNvPr id="13" name="Text 10"/>
          <p:cNvSpPr txBox="1"/>
          <p:nvPr/>
        </p:nvSpPr>
        <p:spPr>
          <a:xfrm>
            <a:off x="868680" y="3794760"/>
            <a:ext cx="4754880" cy="868680"/>
          </a:xfrm>
          <a:prstGeom prst="rect">
            <a:avLst/>
          </a:prstGeom>
          <a:noFill/>
          <a:ln/>
        </p:spPr>
        <p:txBody>
          <a:bodyPr wrap="square" lIns="0" tIns="0" rIns="0" bIns="0" rtlCol="0" anchor="t"/>
          <a:lstStyle/>
          <a:p>
            <a:pPr marL="0" indent="0">
              <a:buNone/>
            </a:pPr>
            <a:r>
              <a:rPr lang="en-US" sz="1150" dirty="0">
                <a:solidFill>
                  <a:srgbClr val="2B2B2B"/>
                </a:solidFill>
                <a:latin typeface="Calibri" pitchFamily="34" charset="0"/>
                <a:ea typeface="Calibri" pitchFamily="34" charset="-122"/>
                <a:cs typeface="Calibri" pitchFamily="34" charset="-120"/>
              </a:rPr>
              <a:t>The Hiring Tree: Strategic HR + AI Consulting</a:t>
            </a:r>
            <a:endParaRPr lang="en-US" sz="1150" dirty="0"/>
          </a:p>
          <a:p>
            <a:pPr marL="0" indent="0">
              <a:buNone/>
            </a:pPr>
            <a:r>
              <a:rPr lang="en-US" sz="1150" dirty="0">
                <a:solidFill>
                  <a:srgbClr val="2B2B2B"/>
                </a:solidFill>
                <a:latin typeface="Calibri" pitchFamily="34" charset="0"/>
                <a:ea typeface="Calibri" pitchFamily="34" charset="-122"/>
                <a:cs typeface="Calibri" pitchFamily="34" charset="-120"/>
                <a:hlinkClick r:id="rId3"/>
              </a:rPr>
              <a:t>Steve@TheHiringTreeBook.com</a:t>
            </a:r>
            <a:endParaRPr lang="en-US" sz="1150" dirty="0"/>
          </a:p>
          <a:p>
            <a:pPr marL="0" indent="0">
              <a:buNone/>
            </a:pPr>
            <a:r>
              <a:rPr lang="en-US" sz="1150" dirty="0">
                <a:solidFill>
                  <a:srgbClr val="2B2B2B"/>
                </a:solidFill>
                <a:latin typeface="Calibri" pitchFamily="34" charset="0"/>
                <a:ea typeface="Calibri" pitchFamily="34" charset="-122"/>
                <a:cs typeface="Calibri" pitchFamily="34" charset="-120"/>
              </a:rPr>
              <a:t>(256) 419-4218</a:t>
            </a:r>
            <a:endParaRPr lang="en-US" sz="1150" dirty="0"/>
          </a:p>
          <a:p>
            <a:pPr marL="0" indent="0">
              <a:buNone/>
            </a:pPr>
            <a:r>
              <a:rPr lang="en-US" sz="1150" dirty="0">
                <a:solidFill>
                  <a:srgbClr val="2B2B2B"/>
                </a:solidFill>
                <a:latin typeface="Calibri" pitchFamily="34" charset="0"/>
                <a:ea typeface="Calibri" pitchFamily="34" charset="-122"/>
                <a:cs typeface="Calibri" pitchFamily="34" charset="-120"/>
                <a:hlinkClick r:id="rId4"/>
              </a:rPr>
              <a:t>https://thehiringtreebook.com</a:t>
            </a:r>
            <a:r>
              <a:rPr lang="en-US" sz="1150" dirty="0">
                <a:solidFill>
                  <a:srgbClr val="2B2B2B"/>
                </a:solidFill>
                <a:latin typeface="Calibri" pitchFamily="34" charset="0"/>
                <a:ea typeface="Calibri" pitchFamily="34" charset="-122"/>
                <a:cs typeface="Calibri" pitchFamily="34" charset="-120"/>
              </a:rPr>
              <a:t> </a:t>
            </a:r>
            <a:endParaRPr lang="en-US" sz="1150" dirty="0"/>
          </a:p>
        </p:txBody>
      </p:sp>
      <p:sp>
        <p:nvSpPr>
          <p:cNvPr id="14" name="Shape 11"/>
          <p:cNvSpPr/>
          <p:nvPr/>
        </p:nvSpPr>
        <p:spPr>
          <a:xfrm>
            <a:off x="6309360" y="2606040"/>
            <a:ext cx="5212080" cy="2103120"/>
          </a:xfrm>
          <a:prstGeom prst="roundRect">
            <a:avLst>
              <a:gd name="adj" fmla="val 5217"/>
            </a:avLst>
          </a:prstGeom>
          <a:solidFill>
            <a:srgbClr val="FFFFFF"/>
          </a:solidFill>
          <a:ln/>
        </p:spPr>
        <p:txBody>
          <a:bodyPr/>
          <a:lstStyle/>
          <a:p>
            <a:endParaRPr lang="en-US"/>
          </a:p>
        </p:txBody>
      </p:sp>
      <p:pic>
        <p:nvPicPr>
          <p:cNvPr id="15" name="Image 1" descr="assets/tony_headshot.jpg"/>
          <p:cNvPicPr>
            <a:picLocks noChangeAspect="1"/>
          </p:cNvPicPr>
          <p:nvPr/>
        </p:nvPicPr>
        <p:blipFill>
          <a:blip r:embed="rId5"/>
          <a:srcRect/>
          <a:stretch/>
        </p:blipFill>
        <p:spPr>
          <a:xfrm>
            <a:off x="6537960" y="2834640"/>
            <a:ext cx="777240" cy="777240"/>
          </a:xfrm>
          <a:prstGeom prst="ellipse">
            <a:avLst/>
          </a:prstGeom>
        </p:spPr>
      </p:pic>
      <p:sp>
        <p:nvSpPr>
          <p:cNvPr id="16" name="Shape 12"/>
          <p:cNvSpPr/>
          <p:nvPr/>
        </p:nvSpPr>
        <p:spPr>
          <a:xfrm>
            <a:off x="6537960" y="2834640"/>
            <a:ext cx="777240" cy="777240"/>
          </a:xfrm>
          <a:prstGeom prst="ellipse">
            <a:avLst/>
          </a:prstGeom>
          <a:ln w="38100">
            <a:solidFill>
              <a:srgbClr val="8A1010"/>
            </a:solidFill>
            <a:prstDash val="solid"/>
          </a:ln>
        </p:spPr>
        <p:txBody>
          <a:bodyPr/>
          <a:lstStyle/>
          <a:p>
            <a:endParaRPr lang="en-US"/>
          </a:p>
        </p:txBody>
      </p:sp>
      <p:sp>
        <p:nvSpPr>
          <p:cNvPr id="17" name="Text 13"/>
          <p:cNvSpPr txBox="1"/>
          <p:nvPr/>
        </p:nvSpPr>
        <p:spPr>
          <a:xfrm>
            <a:off x="7452360" y="2834640"/>
            <a:ext cx="3840480" cy="365760"/>
          </a:xfrm>
          <a:prstGeom prst="rect">
            <a:avLst/>
          </a:prstGeom>
          <a:noFill/>
          <a:ln/>
        </p:spPr>
        <p:txBody>
          <a:bodyPr wrap="square" lIns="0" tIns="0" rIns="0" bIns="0" rtlCol="0" anchor="ctr"/>
          <a:lstStyle/>
          <a:p>
            <a:pPr marL="0" indent="0">
              <a:buNone/>
            </a:pPr>
            <a:r>
              <a:rPr lang="en-US" sz="1500" b="1" dirty="0">
                <a:solidFill>
                  <a:srgbClr val="8A1010"/>
                </a:solidFill>
                <a:latin typeface="Cambria" pitchFamily="34" charset="0"/>
                <a:ea typeface="Cambria" pitchFamily="34" charset="-122"/>
                <a:cs typeface="Cambria" pitchFamily="34" charset="-120"/>
              </a:rPr>
              <a:t>Tony Benjamin, MBA, PHR</a:t>
            </a:r>
            <a:endParaRPr lang="en-US" sz="1500" dirty="0"/>
          </a:p>
        </p:txBody>
      </p:sp>
      <p:sp>
        <p:nvSpPr>
          <p:cNvPr id="18" name="Text 14"/>
          <p:cNvSpPr txBox="1"/>
          <p:nvPr/>
        </p:nvSpPr>
        <p:spPr>
          <a:xfrm>
            <a:off x="6537960" y="3794760"/>
            <a:ext cx="4754880" cy="868680"/>
          </a:xfrm>
          <a:prstGeom prst="rect">
            <a:avLst/>
          </a:prstGeom>
          <a:noFill/>
          <a:ln/>
        </p:spPr>
        <p:txBody>
          <a:bodyPr wrap="square" lIns="0" tIns="0" rIns="0" bIns="0" rtlCol="0" anchor="t"/>
          <a:lstStyle/>
          <a:p>
            <a:pPr marL="0" indent="0">
              <a:buNone/>
            </a:pPr>
            <a:r>
              <a:rPr lang="en-US" sz="1150" i="1" dirty="0">
                <a:solidFill>
                  <a:srgbClr val="2B2B2B"/>
                </a:solidFill>
                <a:latin typeface="Calibri" pitchFamily="34" charset="0"/>
                <a:ea typeface="Calibri" pitchFamily="34" charset="-122"/>
                <a:cs typeface="Calibri" pitchFamily="34" charset="-120"/>
              </a:rPr>
              <a:t>The Grange</a:t>
            </a:r>
            <a:endParaRPr lang="en-US" sz="1150" dirty="0"/>
          </a:p>
          <a:p>
            <a:pPr marL="0" indent="0">
              <a:buNone/>
            </a:pPr>
            <a:r>
              <a:rPr lang="en-US" sz="1150" i="1" dirty="0">
                <a:solidFill>
                  <a:srgbClr val="2B2B2B"/>
                </a:solidFill>
                <a:latin typeface="Calibri" pitchFamily="34" charset="0"/>
                <a:ea typeface="Calibri" pitchFamily="34" charset="-122"/>
                <a:cs typeface="Calibri" pitchFamily="34" charset="-120"/>
                <a:hlinkClick r:id="rId6"/>
              </a:rPr>
              <a:t>Tony@TheGrangeLLC.com</a:t>
            </a:r>
            <a:endParaRPr lang="en-US" sz="1150" i="1" dirty="0">
              <a:solidFill>
                <a:srgbClr val="2B2B2B"/>
              </a:solidFill>
              <a:latin typeface="Calibri" pitchFamily="34" charset="0"/>
              <a:ea typeface="Calibri" pitchFamily="34" charset="-122"/>
              <a:cs typeface="Calibri" pitchFamily="34" charset="-120"/>
            </a:endParaRPr>
          </a:p>
          <a:p>
            <a:pPr marL="0" indent="0">
              <a:buNone/>
            </a:pPr>
            <a:r>
              <a:rPr lang="en-US" sz="1150" dirty="0"/>
              <a:t>(435) 817-7695</a:t>
            </a:r>
          </a:p>
          <a:p>
            <a:pPr marL="0" indent="0">
              <a:buNone/>
            </a:pPr>
            <a:r>
              <a:rPr lang="en-US" sz="1150" dirty="0">
                <a:hlinkClick r:id="rId7"/>
              </a:rPr>
              <a:t>https://TheGrangeLLC.com</a:t>
            </a:r>
            <a:r>
              <a:rPr lang="en-US" sz="1150" dirty="0"/>
              <a:t> </a:t>
            </a:r>
          </a:p>
        </p:txBody>
      </p:sp>
      <p:sp>
        <p:nvSpPr>
          <p:cNvPr id="19" name="Shape 15"/>
          <p:cNvSpPr/>
          <p:nvPr/>
        </p:nvSpPr>
        <p:spPr>
          <a:xfrm>
            <a:off x="640080" y="5029200"/>
            <a:ext cx="10881360" cy="868680"/>
          </a:xfrm>
          <a:prstGeom prst="roundRect">
            <a:avLst>
              <a:gd name="adj" fmla="val 10526"/>
            </a:avLst>
          </a:prstGeom>
          <a:solidFill>
            <a:srgbClr val="8A1010"/>
          </a:solidFill>
          <a:ln/>
        </p:spPr>
        <p:txBody>
          <a:bodyPr/>
          <a:lstStyle/>
          <a:p>
            <a:endParaRPr lang="en-US"/>
          </a:p>
        </p:txBody>
      </p:sp>
      <p:pic>
        <p:nvPicPr>
          <p:cNvPr id="20" name="Image 2" descr="assets/hr_life_logo.png"/>
          <p:cNvPicPr>
            <a:picLocks noChangeAspect="1"/>
          </p:cNvPicPr>
          <p:nvPr/>
        </p:nvPicPr>
        <p:blipFill>
          <a:blip r:embed="rId8"/>
          <a:stretch>
            <a:fillRect/>
          </a:stretch>
        </p:blipFill>
        <p:spPr>
          <a:xfrm>
            <a:off x="868680" y="5148072"/>
            <a:ext cx="640080" cy="640080"/>
          </a:xfrm>
          <a:prstGeom prst="rect">
            <a:avLst/>
          </a:prstGeom>
        </p:spPr>
      </p:pic>
      <p:sp>
        <p:nvSpPr>
          <p:cNvPr id="21" name="Text 16"/>
          <p:cNvSpPr txBox="1"/>
          <p:nvPr/>
        </p:nvSpPr>
        <p:spPr>
          <a:xfrm>
            <a:off x="1691640" y="5029200"/>
            <a:ext cx="9509760" cy="86868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Catch more conversations like this on The HR Life Podcast.</a:t>
            </a:r>
            <a:endParaRPr lang="en-US" sz="1300" dirty="0"/>
          </a:p>
        </p:txBody>
      </p:sp>
      <p:pic>
        <p:nvPicPr>
          <p:cNvPr id="22" name="Image 2">
            <a:extLst>
              <a:ext uri="{FF2B5EF4-FFF2-40B4-BE49-F238E27FC236}">
                <a16:creationId xmlns:a16="http://schemas.microsoft.com/office/drawing/2014/main" id="{4886F2E2-440C-4E3C-C3D2-93AE98C6AFBE}"/>
              </a:ext>
            </a:extLst>
          </p:cNvPr>
          <p:cNvPicPr>
            <a:picLocks noChangeAspect="1"/>
          </p:cNvPicPr>
          <p:nvPr/>
        </p:nvPicPr>
        <p:blipFill>
          <a:blip r:embed="rId9"/>
          <a:srcRect t="16652" b="16652"/>
          <a:stretch/>
        </p:blipFill>
        <p:spPr>
          <a:xfrm>
            <a:off x="881037" y="2848850"/>
            <a:ext cx="748819" cy="748819"/>
          </a:xfrm>
          <a:prstGeom prst="ellipse">
            <a:avLst/>
          </a:prstGeom>
        </p:spPr>
      </p:pic>
      <p:pic>
        <p:nvPicPr>
          <p:cNvPr id="23" name="Picture 22">
            <a:extLst>
              <a:ext uri="{FF2B5EF4-FFF2-40B4-BE49-F238E27FC236}">
                <a16:creationId xmlns:a16="http://schemas.microsoft.com/office/drawing/2014/main" id="{D5D079D4-FD81-06D8-CB3C-1B496C4FDDC3}"/>
              </a:ext>
            </a:extLst>
          </p:cNvPr>
          <p:cNvPicPr>
            <a:picLocks noChangeAspect="1"/>
          </p:cNvPicPr>
          <p:nvPr/>
        </p:nvPicPr>
        <p:blipFill>
          <a:blip r:embed="rId10"/>
          <a:stretch>
            <a:fillRect/>
          </a:stretch>
        </p:blipFill>
        <p:spPr>
          <a:xfrm>
            <a:off x="6769915" y="4780946"/>
            <a:ext cx="2010675" cy="2010675"/>
          </a:xfrm>
          <a:prstGeom prst="rect">
            <a:avLst/>
          </a:prstGeom>
        </p:spPr>
      </p:pic>
      <p:pic>
        <p:nvPicPr>
          <p:cNvPr id="25" name="Picture 24" descr="Arrows showing direction">
            <a:extLst>
              <a:ext uri="{FF2B5EF4-FFF2-40B4-BE49-F238E27FC236}">
                <a16:creationId xmlns:a16="http://schemas.microsoft.com/office/drawing/2014/main" id="{8E52CB70-4CDC-5C43-18DE-2BE780C6F13F}"/>
              </a:ext>
            </a:extLst>
          </p:cNvPr>
          <p:cNvPicPr>
            <a:picLocks noChangeAspect="1"/>
          </p:cNvPicPr>
          <p:nvPr/>
        </p:nvPicPr>
        <p:blipFill>
          <a:blip r:embed="rId11"/>
          <a:stretch>
            <a:fillRect/>
          </a:stretch>
        </p:blipFill>
        <p:spPr>
          <a:xfrm>
            <a:off x="5645908" y="5286008"/>
            <a:ext cx="591208" cy="39375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4716</TotalTime>
  <Words>1380</Words>
  <Application>Microsoft Macintosh PowerPoint</Application>
  <PresentationFormat>Widescreen</PresentationFormat>
  <Paragraphs>428</Paragraphs>
  <Slides>14</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Steven Smith</cp:lastModifiedBy>
  <cp:revision>8</cp:revision>
  <dcterms:created xsi:type="dcterms:W3CDTF">2026-09-14T14:41:14Z</dcterms:created>
  <dcterms:modified xsi:type="dcterms:W3CDTF">2026-09-21T19:18:04Z</dcterms:modified>
</cp:coreProperties>
</file>