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B79"/>
    <a:srgbClr val="E6B9B8"/>
    <a:srgbClr val="EFE8F9"/>
    <a:srgbClr val="FFFD78"/>
    <a:srgbClr val="D883FF"/>
    <a:srgbClr val="D2BEF0"/>
    <a:srgbClr val="C2D3F7"/>
    <a:srgbClr val="A4C6D8"/>
    <a:srgbClr val="ADE6D2"/>
    <a:srgbClr val="4BAC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70"/>
    <p:restoredTop sz="96966"/>
  </p:normalViewPr>
  <p:slideViewPr>
    <p:cSldViewPr snapToGrid="0">
      <p:cViewPr>
        <p:scale>
          <a:sx n="230" d="100"/>
          <a:sy n="230" d="100"/>
        </p:scale>
        <p:origin x="-888" y="-88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80023" cy="180023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CE4EE-52AC-A34C-8146-49CDDC6020A6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EDF6A-4784-8344-B3B9-CA6422F8B4F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4943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7EDF6A-4784-8344-B3B9-CA6422F8B4F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262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714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80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62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593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32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9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36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145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055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739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C93B-B5B7-4C46-8877-73052363305C}" type="datetimeFigureOut">
              <a:rPr lang="en-AU" smtClean="0"/>
              <a:t>3/6/2025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982-5166-E443-9253-D19BBA48F20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20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8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73">
            <a:extLst>
              <a:ext uri="{FF2B5EF4-FFF2-40B4-BE49-F238E27FC236}">
                <a16:creationId xmlns:a16="http://schemas.microsoft.com/office/drawing/2014/main" id="{55E8DA31-8F70-6CDC-24B4-0DC8CDCAD9E5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931693" y="6212888"/>
            <a:ext cx="699826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5" name="Text Box 73">
            <a:extLst>
              <a:ext uri="{FF2B5EF4-FFF2-40B4-BE49-F238E27FC236}">
                <a16:creationId xmlns:a16="http://schemas.microsoft.com/office/drawing/2014/main" id="{00BE40D4-9C5A-E99F-F886-781CBBBC48D2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54141" y="5190190"/>
            <a:ext cx="759090" cy="249715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4" name="Text Box 73">
            <a:extLst>
              <a:ext uri="{FF2B5EF4-FFF2-40B4-BE49-F238E27FC236}">
                <a16:creationId xmlns:a16="http://schemas.microsoft.com/office/drawing/2014/main" id="{22C6166D-5D41-834A-7EC0-391DA23B720B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863617" y="4036569"/>
            <a:ext cx="739120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18" name="Text Box 37">
            <a:extLst>
              <a:ext uri="{FF2B5EF4-FFF2-40B4-BE49-F238E27FC236}">
                <a16:creationId xmlns:a16="http://schemas.microsoft.com/office/drawing/2014/main" id="{AD5CDFA8-692A-04F6-1933-8FDCD1465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017" y="3585425"/>
            <a:ext cx="2039654" cy="4925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IS</a:t>
            </a:r>
            <a:r>
              <a:rPr lang="en-US" sz="900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900" b="1" dirty="0">
                <a:solidFill>
                  <a:srgbClr val="FF0000"/>
                </a:solidFill>
                <a:ea typeface="MS PGothic" panose="020B0600070205080204" pitchFamily="34" charset="-128"/>
              </a:rPr>
              <a:t>&lt; 12mm</a:t>
            </a:r>
            <a:r>
              <a:rPr lang="en-US" sz="900" b="1" dirty="0">
                <a:ea typeface="MS PGothic" panose="020B0600070205080204" pitchFamily="34" charset="-128"/>
              </a:rPr>
              <a:t>?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(Including flat line at 5 minutes)</a:t>
            </a:r>
          </a:p>
          <a:p>
            <a:pPr algn="ctr" fontAlgn="base">
              <a:lnSpc>
                <a:spcPts val="786"/>
              </a:lnSpc>
              <a:tabLst>
                <a:tab pos="163289" algn="l"/>
              </a:tabLst>
            </a:pPr>
            <a:r>
              <a:rPr lang="en-US" sz="600" b="1" dirty="0">
                <a:ea typeface="MS PGothic" panose="020B0600070205080204" pitchFamily="34" charset="-128"/>
              </a:rPr>
              <a:t>Craniofacial cases, aim for higher FIBTEM target </a:t>
            </a:r>
            <a:r>
              <a:rPr lang="en-US" sz="600" b="1" u="sng" dirty="0">
                <a:ea typeface="MS PGothic" panose="020B0600070205080204" pitchFamily="34" charset="-128"/>
              </a:rPr>
              <a:t>&gt;15mm</a:t>
            </a:r>
            <a:endParaRPr lang="en-AU" sz="600" dirty="0">
              <a:ea typeface="Times New Roman" panose="02020603050405020304" pitchFamily="18" charset="0"/>
            </a:endParaRPr>
          </a:p>
        </p:txBody>
      </p:sp>
      <p:sp>
        <p:nvSpPr>
          <p:cNvPr id="6" name="Text Box 97">
            <a:extLst>
              <a:ext uri="{FF2B5EF4-FFF2-40B4-BE49-F238E27FC236}">
                <a16:creationId xmlns:a16="http://schemas.microsoft.com/office/drawing/2014/main" id="{163D4186-C85A-1E16-10AE-89620E1127E6}"/>
              </a:ext>
            </a:extLst>
          </p:cNvPr>
          <p:cNvSpPr txBox="1"/>
          <p:nvPr/>
        </p:nvSpPr>
        <p:spPr>
          <a:xfrm>
            <a:off x="857419" y="202550"/>
            <a:ext cx="5467491" cy="52071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prstClr val="black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38571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PAEDIATRIC</a:t>
            </a:r>
          </a:p>
          <a:p>
            <a:pPr algn="ctr"/>
            <a:r>
              <a:rPr lang="en-AU" sz="1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ROTEM TRANSFUSION ALGORITHM (2025)</a:t>
            </a:r>
            <a:endParaRPr lang="en-AU" sz="1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7" name="Text Box 19">
            <a:extLst>
              <a:ext uri="{FF2B5EF4-FFF2-40B4-BE49-F238E27FC236}">
                <a16:creationId xmlns:a16="http://schemas.microsoft.com/office/drawing/2014/main" id="{64CFED28-4C41-235E-7128-DA8F6D2E38C7}"/>
              </a:ext>
            </a:extLst>
          </p:cNvPr>
          <p:cNvSpPr txBox="1"/>
          <p:nvPr/>
        </p:nvSpPr>
        <p:spPr>
          <a:xfrm>
            <a:off x="139754" y="818461"/>
            <a:ext cx="5296522" cy="326066"/>
          </a:xfrm>
          <a:prstGeom prst="rect">
            <a:avLst/>
          </a:prstGeom>
          <a:solidFill>
            <a:srgbClr val="8EB4E3"/>
          </a:solidFill>
          <a:ln w="1587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25714" rIns="65314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Temp &gt;36</a:t>
            </a:r>
            <a:r>
              <a:rPr lang="en-US" sz="1050" b="1" dirty="0"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C, pH &gt;7.2, iCalcium &gt;1.1 mmol/L, Platelets &gt;70x10</a:t>
            </a:r>
            <a:r>
              <a:rPr lang="en-US" sz="800" b="1" baseline="30000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9</a:t>
            </a:r>
            <a:r>
              <a:rPr lang="en-US" sz="80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/L, Hb &gt;75 g/L</a:t>
            </a:r>
            <a:endParaRPr lang="en-AU" sz="11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4" name="Text Box 106">
            <a:extLst>
              <a:ext uri="{FF2B5EF4-FFF2-40B4-BE49-F238E27FC236}">
                <a16:creationId xmlns:a16="http://schemas.microsoft.com/office/drawing/2014/main" id="{BDD37A26-0480-68A4-26DF-B7B48AC5B193}"/>
              </a:ext>
            </a:extLst>
          </p:cNvPr>
          <p:cNvSpPr txBox="1"/>
          <p:nvPr/>
        </p:nvSpPr>
        <p:spPr>
          <a:xfrm>
            <a:off x="4703764" y="1735307"/>
            <a:ext cx="728216" cy="234765"/>
          </a:xfrm>
          <a:prstGeom prst="rect">
            <a:avLst/>
          </a:prstGeom>
          <a:solidFill>
            <a:schemeClr val="bg1"/>
          </a:solidFill>
          <a:ln w="76200">
            <a:solidFill>
              <a:srgbClr val="4BACC7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1000" b="1" dirty="0">
                <a:solidFill>
                  <a:srgbClr val="17365D"/>
                </a:solidFill>
                <a:ea typeface="MS PGothic" panose="020B0600070205080204" pitchFamily="34" charset="-128"/>
              </a:rPr>
              <a:t>Observe</a:t>
            </a:r>
            <a:endParaRPr lang="en-AU" sz="1429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95" name="Text Box 67">
            <a:extLst>
              <a:ext uri="{FF2B5EF4-FFF2-40B4-BE49-F238E27FC236}">
                <a16:creationId xmlns:a16="http://schemas.microsoft.com/office/drawing/2014/main" id="{E339DE1B-B71B-7614-3D38-22B66BA4E326}"/>
              </a:ext>
            </a:extLst>
          </p:cNvPr>
          <p:cNvSpPr txBox="1">
            <a:spLocks noChangeAspect="1"/>
          </p:cNvSpPr>
          <p:nvPr/>
        </p:nvSpPr>
        <p:spPr>
          <a:xfrm>
            <a:off x="2927374" y="4801999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1EBA33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Poor Platelet Contribution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7" name="Text Box 88">
            <a:extLst>
              <a:ext uri="{FF2B5EF4-FFF2-40B4-BE49-F238E27FC236}">
                <a16:creationId xmlns:a16="http://schemas.microsoft.com/office/drawing/2014/main" id="{07CE5B7D-B72A-0FB7-9D59-40F842296842}"/>
              </a:ext>
            </a:extLst>
          </p:cNvPr>
          <p:cNvSpPr txBox="1">
            <a:spLocks noChangeAspect="1"/>
          </p:cNvSpPr>
          <p:nvPr/>
        </p:nvSpPr>
        <p:spPr>
          <a:xfrm>
            <a:off x="2927374" y="3495049"/>
            <a:ext cx="1825625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948A54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643"/>
              </a:lnSpc>
            </a:pPr>
            <a:r>
              <a:rPr lang="en-US" sz="8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Fibrinogen</a:t>
            </a:r>
            <a:endParaRPr lang="en-AU" sz="8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0" name="Text Box 69">
            <a:extLst>
              <a:ext uri="{FF2B5EF4-FFF2-40B4-BE49-F238E27FC236}">
                <a16:creationId xmlns:a16="http://schemas.microsoft.com/office/drawing/2014/main" id="{5D6A18F3-33A2-7775-9F0F-1ACFEDA63B7B}"/>
              </a:ext>
            </a:extLst>
          </p:cNvPr>
          <p:cNvSpPr txBox="1">
            <a:spLocks noChangeAspect="1"/>
          </p:cNvSpPr>
          <p:nvPr/>
        </p:nvSpPr>
        <p:spPr>
          <a:xfrm>
            <a:off x="2941988" y="5793428"/>
            <a:ext cx="1821543" cy="462643"/>
          </a:xfrm>
          <a:prstGeom prst="rightArrow">
            <a:avLst>
              <a:gd name="adj1" fmla="val 50000"/>
              <a:gd name="adj2" fmla="val 72441"/>
            </a:avLst>
          </a:prstGeom>
          <a:solidFill>
            <a:srgbClr val="558ED5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Low Coagulation Factors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Correct fibrinogen before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2" name="Text Box 73">
            <a:extLst>
              <a:ext uri="{FF2B5EF4-FFF2-40B4-BE49-F238E27FC236}">
                <a16:creationId xmlns:a16="http://schemas.microsoft.com/office/drawing/2014/main" id="{A6F15D9E-A457-0564-24D3-E0D42EAC7874}"/>
              </a:ext>
            </a:extLst>
          </p:cNvPr>
          <p:cNvSpPr txBox="1">
            <a:spLocks noChangeAspect="1"/>
          </p:cNvSpPr>
          <p:nvPr/>
        </p:nvSpPr>
        <p:spPr>
          <a:xfrm>
            <a:off x="2931075" y="2472524"/>
            <a:ext cx="1821543" cy="462643"/>
          </a:xfrm>
          <a:prstGeom prst="rightArrow">
            <a:avLst>
              <a:gd name="adj1" fmla="val 50000"/>
              <a:gd name="adj2" fmla="val 67869"/>
            </a:avLst>
          </a:prstGeom>
          <a:solidFill>
            <a:srgbClr val="B3A2C8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Hyperfibrinolysis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5" name="Text Box 73">
            <a:extLst>
              <a:ext uri="{FF2B5EF4-FFF2-40B4-BE49-F238E27FC236}">
                <a16:creationId xmlns:a16="http://schemas.microsoft.com/office/drawing/2014/main" id="{0FC1ECE7-2EE1-5EDB-3488-8959A2574E0E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4947549" y="1424970"/>
            <a:ext cx="259076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7" name="Chevron 1106">
            <a:extLst>
              <a:ext uri="{FF2B5EF4-FFF2-40B4-BE49-F238E27FC236}">
                <a16:creationId xmlns:a16="http://schemas.microsoft.com/office/drawing/2014/main" id="{8A019509-A70E-99A7-1476-4D229BCD320A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8347" y="3835278"/>
            <a:ext cx="1187566" cy="329462"/>
          </a:xfrm>
          <a:prstGeom prst="chevron">
            <a:avLst>
              <a:gd name="adj" fmla="val 46187"/>
            </a:avLst>
          </a:prstGeom>
          <a:solidFill>
            <a:srgbClr val="948A54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FIBRINOGEN</a:t>
            </a:r>
          </a:p>
        </p:txBody>
      </p:sp>
      <p:sp>
        <p:nvSpPr>
          <p:cNvPr id="1108" name="Chevron 1107">
            <a:extLst>
              <a:ext uri="{FF2B5EF4-FFF2-40B4-BE49-F238E27FC236}">
                <a16:creationId xmlns:a16="http://schemas.microsoft.com/office/drawing/2014/main" id="{F60408A9-4296-5364-BA0F-72A4DE5DA65D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8469" y="4871556"/>
            <a:ext cx="1187566" cy="329462"/>
          </a:xfrm>
          <a:prstGeom prst="chevron">
            <a:avLst>
              <a:gd name="adj" fmla="val 46187"/>
            </a:avLst>
          </a:prstGeom>
          <a:solidFill>
            <a:srgbClr val="1EBA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PLATELETS</a:t>
            </a:r>
          </a:p>
        </p:txBody>
      </p:sp>
      <p:sp>
        <p:nvSpPr>
          <p:cNvPr id="1109" name="Chevron 1108">
            <a:extLst>
              <a:ext uri="{FF2B5EF4-FFF2-40B4-BE49-F238E27FC236}">
                <a16:creationId xmlns:a16="http://schemas.microsoft.com/office/drawing/2014/main" id="{9E3514A1-9C94-1B19-0E53-1914143CD904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2929" y="5925728"/>
            <a:ext cx="1187566" cy="329462"/>
          </a:xfrm>
          <a:prstGeom prst="chevron">
            <a:avLst>
              <a:gd name="adj" fmla="val 46187"/>
            </a:avLst>
          </a:prstGeom>
          <a:solidFill>
            <a:srgbClr val="558ED5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FACTORS</a:t>
            </a:r>
          </a:p>
        </p:txBody>
      </p:sp>
      <p:sp>
        <p:nvSpPr>
          <p:cNvPr id="1110" name="Chevron 1109">
            <a:extLst>
              <a:ext uri="{FF2B5EF4-FFF2-40B4-BE49-F238E27FC236}">
                <a16:creationId xmlns:a16="http://schemas.microsoft.com/office/drawing/2014/main" id="{524C3F2F-983E-7565-AFD2-A313AF3C8540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2929" y="2799962"/>
            <a:ext cx="1187566" cy="329462"/>
          </a:xfrm>
          <a:prstGeom prst="chevron">
            <a:avLst>
              <a:gd name="adj" fmla="val 46187"/>
            </a:avLst>
          </a:prstGeom>
          <a:solidFill>
            <a:srgbClr val="B3A2C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FIBRINOLYSIS</a:t>
            </a:r>
          </a:p>
        </p:txBody>
      </p:sp>
      <p:sp>
        <p:nvSpPr>
          <p:cNvPr id="1111" name="Chevron 1110">
            <a:extLst>
              <a:ext uri="{FF2B5EF4-FFF2-40B4-BE49-F238E27FC236}">
                <a16:creationId xmlns:a16="http://schemas.microsoft.com/office/drawing/2014/main" id="{A5328262-B82D-16F5-E2E1-87A3BD0555F9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7023" y="8017622"/>
            <a:ext cx="1187564" cy="326571"/>
          </a:xfrm>
          <a:prstGeom prst="chevron">
            <a:avLst>
              <a:gd name="adj" fmla="val 46187"/>
            </a:avLst>
          </a:prstGeom>
          <a:solidFill>
            <a:srgbClr val="E46C0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NORMAL</a:t>
            </a:r>
          </a:p>
        </p:txBody>
      </p:sp>
      <p:sp>
        <p:nvSpPr>
          <p:cNvPr id="1119" name="Text Box 73">
            <a:extLst>
              <a:ext uri="{FF2B5EF4-FFF2-40B4-BE49-F238E27FC236}">
                <a16:creationId xmlns:a16="http://schemas.microsoft.com/office/drawing/2014/main" id="{E750B118-1C45-977C-A33C-63D2F9F65FB5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608500" y="4139475"/>
            <a:ext cx="348915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0" name="TextBox 1">
            <a:extLst>
              <a:ext uri="{FF2B5EF4-FFF2-40B4-BE49-F238E27FC236}">
                <a16:creationId xmlns:a16="http://schemas.microsoft.com/office/drawing/2014/main" id="{CEE58DE4-5B11-6652-8A3C-5C2CC8378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60" y="4465521"/>
            <a:ext cx="2035093" cy="889454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NORMAL</a:t>
            </a:r>
            <a:r>
              <a:rPr lang="en-US" sz="900" b="1" dirty="0">
                <a:solidFill>
                  <a:srgbClr val="996633"/>
                </a:solidFill>
                <a:ea typeface="MS PGothic" panose="020B0600070205080204" pitchFamily="34" charset="-128"/>
              </a:rPr>
              <a:t> FIBTEM A5 </a:t>
            </a:r>
            <a:r>
              <a:rPr lang="en-US" sz="900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 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u="sng" dirty="0">
                <a:ea typeface="MS PGothic" panose="020B0600070205080204" pitchFamily="34" charset="-128"/>
              </a:rPr>
              <a:t>AND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US" sz="900" b="1" dirty="0">
                <a:ea typeface="MS PGothic" panose="020B0600070205080204" pitchFamily="34" charset="-128"/>
              </a:rPr>
              <a:t>IS </a:t>
            </a:r>
            <a:r>
              <a:rPr lang="en-US" sz="900" b="1" dirty="0">
                <a:solidFill>
                  <a:srgbClr val="00B050"/>
                </a:solidFill>
                <a:ea typeface="MS PGothic" panose="020B0600070205080204" pitchFamily="34" charset="-128"/>
              </a:rPr>
              <a:t>EXTEM A5</a:t>
            </a:r>
            <a:r>
              <a:rPr lang="en-US" sz="900" b="1" dirty="0">
                <a:solidFill>
                  <a:srgbClr val="000000"/>
                </a:solidFill>
                <a:ea typeface="MS PGothic" panose="020B0600070205080204" pitchFamily="34" charset="-128"/>
              </a:rPr>
              <a:t> </a:t>
            </a:r>
            <a:r>
              <a:rPr lang="en-US" sz="900" b="1" dirty="0">
                <a:solidFill>
                  <a:srgbClr val="FF0000"/>
                </a:solidFill>
                <a:ea typeface="MS PGothic" panose="020B0600070205080204" pitchFamily="34" charset="-128"/>
              </a:rPr>
              <a:t>&lt; 35mm</a:t>
            </a:r>
            <a:r>
              <a:rPr lang="en-US" sz="900" b="1" dirty="0">
                <a:ea typeface="MS PGothic" panose="020B0600070205080204" pitchFamily="34" charset="-128"/>
              </a:rPr>
              <a:t>?</a:t>
            </a:r>
          </a:p>
        </p:txBody>
      </p:sp>
      <p:sp>
        <p:nvSpPr>
          <p:cNvPr id="1121" name="Text Box 73">
            <a:extLst>
              <a:ext uri="{FF2B5EF4-FFF2-40B4-BE49-F238E27FC236}">
                <a16:creationId xmlns:a16="http://schemas.microsoft.com/office/drawing/2014/main" id="{2EBA5954-AB34-C016-2451-D9F5629562A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87938" y="5361717"/>
            <a:ext cx="265146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2" name="TextBox 1">
            <a:extLst>
              <a:ext uri="{FF2B5EF4-FFF2-40B4-BE49-F238E27FC236}">
                <a16:creationId xmlns:a16="http://schemas.microsoft.com/office/drawing/2014/main" id="{9A0470B7-CB37-907F-AA67-268E4B70B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384" y="5617118"/>
            <a:ext cx="2035093" cy="871311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NORMAL </a:t>
            </a:r>
            <a:r>
              <a:rPr lang="en-US" sz="900" b="1" dirty="0">
                <a:solidFill>
                  <a:srgbClr val="996633"/>
                </a:solidFill>
                <a:ea typeface="MS PGothic" panose="020B0600070205080204" pitchFamily="34" charset="-128"/>
              </a:rPr>
              <a:t>FIBTEM A5 </a:t>
            </a:r>
            <a:r>
              <a:rPr lang="en-US" sz="900" b="1" dirty="0">
                <a:solidFill>
                  <a:srgbClr val="E36C0A"/>
                </a:solidFill>
                <a:ea typeface="MS PGothic" panose="020B0600070205080204" pitchFamily="34" charset="-128"/>
              </a:rPr>
              <a:t>≥ 12mm</a:t>
            </a:r>
            <a:r>
              <a:rPr lang="en-US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u="sng" dirty="0">
                <a:ea typeface="MS PGothic" panose="020B0600070205080204" pitchFamily="34" charset="-128"/>
              </a:rPr>
              <a:t>AND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IS </a:t>
            </a:r>
            <a:r>
              <a:rPr lang="en-US" sz="900" b="1" dirty="0">
                <a:solidFill>
                  <a:srgbClr val="0070C0"/>
                </a:solidFill>
                <a:ea typeface="MS PGothic" panose="020B0600070205080204" pitchFamily="34" charset="-128"/>
              </a:rPr>
              <a:t>EXTEM CT </a:t>
            </a:r>
            <a:r>
              <a:rPr lang="en-US" sz="900" b="1" dirty="0">
                <a:solidFill>
                  <a:srgbClr val="FF0000"/>
                </a:solidFill>
                <a:ea typeface="MS PGothic" panose="020B0600070205080204" pitchFamily="34" charset="-128"/>
              </a:rPr>
              <a:t>&gt; 85 sec</a:t>
            </a:r>
            <a:r>
              <a:rPr lang="en-US" sz="900" b="1" dirty="0">
                <a:ea typeface="MS PGothic" panose="020B0600070205080204" pitchFamily="34" charset="-128"/>
              </a:rPr>
              <a:t>?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Ensure core temperature &gt;36</a:t>
            </a:r>
            <a:r>
              <a:rPr lang="en-US" sz="900" b="1" dirty="0">
                <a:ea typeface="MS PGothic" panose="020B0600070205080204" pitchFamily="34" charset="-128"/>
                <a:cs typeface="Calibri" panose="020F0502020204030204" pitchFamily="34" charset="0"/>
                <a:sym typeface="Symbol" pitchFamily="2" charset="2"/>
              </a:rPr>
              <a:t></a:t>
            </a:r>
            <a:r>
              <a:rPr lang="en-US" sz="900" b="1" dirty="0">
                <a:ea typeface="MS PGothic" panose="020B0600070205080204" pitchFamily="34" charset="-128"/>
              </a:rPr>
              <a:t>C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tabLst>
                <a:tab pos="163289" algn="l"/>
              </a:tabLst>
            </a:pPr>
            <a:r>
              <a:rPr lang="en-US" sz="900" b="1" dirty="0">
                <a:ea typeface="MS PGothic" panose="020B0600070205080204" pitchFamily="34" charset="-128"/>
              </a:rPr>
              <a:t>And Fibrinogen corrected first</a:t>
            </a:r>
            <a:endParaRPr lang="en-AU" sz="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3" name="Text Box 73">
            <a:extLst>
              <a:ext uri="{FF2B5EF4-FFF2-40B4-BE49-F238E27FC236}">
                <a16:creationId xmlns:a16="http://schemas.microsoft.com/office/drawing/2014/main" id="{A62A5F7E-4EF6-2DE1-B86E-0F40D699F7D9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572391" y="6497933"/>
            <a:ext cx="265149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25" name="Text Box 73">
            <a:extLst>
              <a:ext uri="{FF2B5EF4-FFF2-40B4-BE49-F238E27FC236}">
                <a16:creationId xmlns:a16="http://schemas.microsoft.com/office/drawing/2014/main" id="{FAC8575D-DA56-2BB0-FE0E-0F891C0B2948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612898" y="3232902"/>
            <a:ext cx="394008" cy="257143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NO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1" name="Text Box 73">
            <a:extLst>
              <a:ext uri="{FF2B5EF4-FFF2-40B4-BE49-F238E27FC236}">
                <a16:creationId xmlns:a16="http://schemas.microsoft.com/office/drawing/2014/main" id="{932A6580-92D6-4FD1-5104-44233480BEEF}"/>
              </a:ext>
            </a:extLst>
          </p:cNvPr>
          <p:cNvSpPr txBox="1">
            <a:spLocks noChangeAspect="1"/>
          </p:cNvSpPr>
          <p:nvPr/>
        </p:nvSpPr>
        <p:spPr>
          <a:xfrm>
            <a:off x="2554671" y="3558346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2" name="Text Box 73">
            <a:extLst>
              <a:ext uri="{FF2B5EF4-FFF2-40B4-BE49-F238E27FC236}">
                <a16:creationId xmlns:a16="http://schemas.microsoft.com/office/drawing/2014/main" id="{D57DEF33-95E7-D23A-020F-A922ADF17117}"/>
              </a:ext>
            </a:extLst>
          </p:cNvPr>
          <p:cNvSpPr txBox="1">
            <a:spLocks noChangeAspect="1"/>
          </p:cNvSpPr>
          <p:nvPr/>
        </p:nvSpPr>
        <p:spPr>
          <a:xfrm>
            <a:off x="2566307" y="4866406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3" name="Text Box 73">
            <a:extLst>
              <a:ext uri="{FF2B5EF4-FFF2-40B4-BE49-F238E27FC236}">
                <a16:creationId xmlns:a16="http://schemas.microsoft.com/office/drawing/2014/main" id="{81BAE99D-96B9-4A5C-21B7-8D5D5AD6B681}"/>
              </a:ext>
            </a:extLst>
          </p:cNvPr>
          <p:cNvSpPr txBox="1">
            <a:spLocks noChangeAspect="1"/>
          </p:cNvSpPr>
          <p:nvPr/>
        </p:nvSpPr>
        <p:spPr>
          <a:xfrm>
            <a:off x="2574249" y="5857835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cxnSp>
        <p:nvCxnSpPr>
          <p:cNvPr id="1150" name="Straight Arrow Connector 1149">
            <a:extLst>
              <a:ext uri="{FF2B5EF4-FFF2-40B4-BE49-F238E27FC236}">
                <a16:creationId xmlns:a16="http://schemas.microsoft.com/office/drawing/2014/main" id="{74FD8AFC-675F-56AD-CC70-5B87A2C1A3C7}"/>
              </a:ext>
            </a:extLst>
          </p:cNvPr>
          <p:cNvCxnSpPr>
            <a:cxnSpLocks/>
            <a:stCxn id="34" idx="3"/>
          </p:cNvCxnSpPr>
          <p:nvPr/>
        </p:nvCxnSpPr>
        <p:spPr>
          <a:xfrm flipH="1" flipV="1">
            <a:off x="6597569" y="1547018"/>
            <a:ext cx="14640" cy="5643494"/>
          </a:xfrm>
          <a:prstGeom prst="straightConnector1">
            <a:avLst/>
          </a:prstGeom>
          <a:ln w="57150">
            <a:solidFill>
              <a:srgbClr val="1EBA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" name="Text Box 1">
            <a:extLst>
              <a:ext uri="{FF2B5EF4-FFF2-40B4-BE49-F238E27FC236}">
                <a16:creationId xmlns:a16="http://schemas.microsoft.com/office/drawing/2014/main" id="{8A8AEA55-3520-0BB3-95AF-86FE31B6EC7B}"/>
              </a:ext>
            </a:extLst>
          </p:cNvPr>
          <p:cNvSpPr txBox="1"/>
          <p:nvPr/>
        </p:nvSpPr>
        <p:spPr>
          <a:xfrm>
            <a:off x="4813254" y="3307811"/>
            <a:ext cx="1186890" cy="1196306"/>
          </a:xfrm>
          <a:prstGeom prst="rect">
            <a:avLst/>
          </a:prstGeom>
          <a:ln w="38100">
            <a:solidFill>
              <a:srgbClr val="948A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25714" rIns="0" bIns="2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786"/>
              </a:lnSpc>
            </a:pPr>
            <a:r>
              <a:rPr lang="en-US" sz="900" b="1" dirty="0">
                <a:ea typeface="MS PGothic" panose="020B0600070205080204" pitchFamily="34" charset="-128"/>
                <a:cs typeface="Calibri" panose="020F0502020204030204" pitchFamily="34" charset="0"/>
              </a:rPr>
              <a:t>Cryo or FibConc</a:t>
            </a:r>
          </a:p>
          <a:p>
            <a:pPr algn="ctr" fontAlgn="base">
              <a:lnSpc>
                <a:spcPts val="786"/>
              </a:lnSpc>
            </a:pPr>
            <a:endParaRPr lang="en-US" sz="9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9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US" sz="700" b="1" dirty="0"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 fontAlgn="base">
              <a:lnSpc>
                <a:spcPts val="786"/>
              </a:lnSpc>
            </a:pP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</a:pPr>
            <a:r>
              <a:rPr lang="en-US" sz="500" dirty="0">
                <a:ea typeface="MS PGothic" panose="020B0600070205080204" pitchFamily="34" charset="-128"/>
                <a:cs typeface="Calibri" panose="020F0502020204030204" pitchFamily="34" charset="0"/>
              </a:rPr>
              <a:t>If FIBTEM A5&lt; 6 ensure platelets are also available</a:t>
            </a:r>
            <a:endParaRPr lang="en-AU" sz="8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39" name="Text Box 35">
            <a:extLst>
              <a:ext uri="{FF2B5EF4-FFF2-40B4-BE49-F238E27FC236}">
                <a16:creationId xmlns:a16="http://schemas.microsoft.com/office/drawing/2014/main" id="{36FB1F11-5DAB-4C22-3D9F-8F95E419D320}"/>
              </a:ext>
            </a:extLst>
          </p:cNvPr>
          <p:cNvSpPr txBox="1"/>
          <p:nvPr/>
        </p:nvSpPr>
        <p:spPr>
          <a:xfrm>
            <a:off x="4791996" y="4669953"/>
            <a:ext cx="1208148" cy="940655"/>
          </a:xfrm>
          <a:prstGeom prst="rect">
            <a:avLst/>
          </a:prstGeom>
          <a:ln w="38100">
            <a:solidFill>
              <a:srgbClr val="1EBA3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0" tIns="32657" rIns="0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ea typeface="MS Mincho" panose="02020609040205080304" pitchFamily="49" charset="-128"/>
                <a:cs typeface="Calibri" panose="020F0502020204030204" pitchFamily="34" charset="0"/>
              </a:rPr>
              <a:t>Pool Platelets </a:t>
            </a:r>
          </a:p>
          <a:p>
            <a:pPr algn="ctr"/>
            <a:r>
              <a:rPr lang="en-US" sz="900" b="1" dirty="0">
                <a:ea typeface="MS Mincho" panose="02020609040205080304" pitchFamily="49" charset="-128"/>
                <a:cs typeface="Calibri" panose="020F0502020204030204" pitchFamily="34" charset="0"/>
              </a:rPr>
              <a:t>20mLs/kg</a:t>
            </a:r>
            <a:endParaRPr lang="en-US" sz="200" b="1" dirty="0">
              <a:ea typeface="MS Mincho" panose="02020609040205080304" pitchFamily="49" charset="-128"/>
              <a:cs typeface="Calibri" panose="020F0502020204030204" pitchFamily="34" charset="0"/>
            </a:endParaRPr>
          </a:p>
          <a:p>
            <a:pPr algn="ctr"/>
            <a:endParaRPr lang="en-AU" sz="100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600" dirty="0">
                <a:ea typeface="MS Mincho" panose="02020609040205080304" pitchFamily="49" charset="-128"/>
                <a:cs typeface="Calibri" panose="020F0502020204030204" pitchFamily="34" charset="0"/>
              </a:rPr>
              <a:t>If chronic renal dysfunction also consider </a:t>
            </a: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Desmopressin</a:t>
            </a:r>
            <a:r>
              <a:rPr lang="en-US" sz="800" dirty="0">
                <a:ea typeface="MS Mincho" panose="02020609040205080304" pitchFamily="49" charset="-128"/>
                <a:cs typeface="Calibri" panose="020F0502020204030204" pitchFamily="34" charset="0"/>
              </a:rPr>
              <a:t> / </a:t>
            </a:r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DDAVP</a:t>
            </a:r>
          </a:p>
          <a:p>
            <a:pPr algn="ctr"/>
            <a:r>
              <a:rPr lang="en-US" sz="800" b="1" dirty="0">
                <a:ea typeface="MS Mincho" panose="02020609040205080304" pitchFamily="49" charset="-128"/>
                <a:cs typeface="Calibri" panose="020F0502020204030204" pitchFamily="34" charset="0"/>
              </a:rPr>
              <a:t>0.3microg/kg IV</a:t>
            </a:r>
          </a:p>
          <a:p>
            <a:pPr algn="ctr"/>
            <a:r>
              <a:rPr lang="en-AU" sz="600" dirty="0">
                <a:ea typeface="Malgun Gothic" panose="020B0503020000020004" pitchFamily="34" charset="-127"/>
                <a:cs typeface="Times New Roman" panose="02020603050405020304" pitchFamily="18" charset="0"/>
              </a:rPr>
              <a:t>Slow infusion over 30min</a:t>
            </a:r>
          </a:p>
        </p:txBody>
      </p:sp>
      <p:sp>
        <p:nvSpPr>
          <p:cNvPr id="1140" name="Text Box 30">
            <a:extLst>
              <a:ext uri="{FF2B5EF4-FFF2-40B4-BE49-F238E27FC236}">
                <a16:creationId xmlns:a16="http://schemas.microsoft.com/office/drawing/2014/main" id="{EDFF1FD3-B9F2-3E01-0E15-C29593DE304C}"/>
              </a:ext>
            </a:extLst>
          </p:cNvPr>
          <p:cNvSpPr txBox="1"/>
          <p:nvPr/>
        </p:nvSpPr>
        <p:spPr>
          <a:xfrm>
            <a:off x="4776363" y="5731474"/>
            <a:ext cx="1165455" cy="947652"/>
          </a:xfrm>
          <a:prstGeom prst="rect">
            <a:avLst/>
          </a:prstGeom>
          <a:ln w="38100">
            <a:solidFill>
              <a:srgbClr val="558ED5"/>
            </a:solidFill>
          </a:ln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9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ELP* </a:t>
            </a:r>
            <a:r>
              <a:rPr lang="en-AU" sz="9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20mLs/kg</a:t>
            </a:r>
            <a:endParaRPr lang="en-AU" sz="9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5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OR </a:t>
            </a:r>
            <a:endParaRPr lang="en-AU" sz="5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857"/>
              </a:lnSpc>
            </a:pPr>
            <a:r>
              <a:rPr lang="en-US" sz="1200" b="1" dirty="0">
                <a:ea typeface="Malgun Gothic" panose="020B0503020000020004" pitchFamily="34" charset="-127"/>
                <a:cs typeface="Calibri" panose="020F0502020204030204" pitchFamily="34" charset="0"/>
              </a:rPr>
              <a:t>Beriplex</a:t>
            </a:r>
            <a:endParaRPr lang="en-US" sz="10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/>
            <a:r>
              <a:rPr lang="en-US" sz="600" dirty="0">
                <a:ea typeface="Malgun Gothic" panose="020B0503020000020004" pitchFamily="34" charset="-127"/>
                <a:cs typeface="Calibri" panose="020F0502020204030204" pitchFamily="34" charset="0"/>
              </a:rPr>
              <a:t>(If volume overloaded)</a:t>
            </a:r>
            <a:r>
              <a:rPr lang="en-US" sz="700" b="1" dirty="0">
                <a:ea typeface="Malgun Gothic" panose="020B0503020000020004" pitchFamily="34" charset="-127"/>
                <a:cs typeface="Calibri" panose="020F0502020204030204" pitchFamily="34" charset="0"/>
              </a:rPr>
              <a:t> </a:t>
            </a:r>
            <a:endParaRPr lang="en-US" sz="1000" b="1" dirty="0">
              <a:ea typeface="Malgun Gothic" panose="020B0503020000020004" pitchFamily="34" charset="-127"/>
              <a:cs typeface="Calibri" panose="020F0502020204030204" pitchFamily="34" charset="0"/>
            </a:endParaRPr>
          </a:p>
          <a:p>
            <a:pPr algn="ctr">
              <a:lnSpc>
                <a:spcPts val="857"/>
              </a:lnSpc>
            </a:pPr>
            <a:r>
              <a:rPr lang="en-US" sz="1000" b="1" dirty="0">
                <a:ea typeface="Malgun Gothic" panose="020B0503020000020004" pitchFamily="34" charset="-127"/>
                <a:cs typeface="Calibri" panose="020F0502020204030204" pitchFamily="34" charset="0"/>
              </a:rPr>
              <a:t>12.5 Units/kg IV</a:t>
            </a:r>
          </a:p>
          <a:p>
            <a:pPr algn="ctr">
              <a:lnSpc>
                <a:spcPct val="115000"/>
              </a:lnSpc>
            </a:pPr>
            <a:endParaRPr lang="en-US" sz="6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* FFP for Neonates</a:t>
            </a:r>
            <a:endParaRPr lang="en-AU" sz="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41" name="Text Box 73">
            <a:extLst>
              <a:ext uri="{FF2B5EF4-FFF2-40B4-BE49-F238E27FC236}">
                <a16:creationId xmlns:a16="http://schemas.microsoft.com/office/drawing/2014/main" id="{94FE606F-24E1-E5F8-2B2E-17433289F5E9}"/>
              </a:ext>
            </a:extLst>
          </p:cNvPr>
          <p:cNvSpPr txBox="1">
            <a:spLocks noChangeAspect="1"/>
          </p:cNvSpPr>
          <p:nvPr/>
        </p:nvSpPr>
        <p:spPr>
          <a:xfrm>
            <a:off x="2556332" y="2524522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" name="Text Box 73">
            <a:extLst>
              <a:ext uri="{FF2B5EF4-FFF2-40B4-BE49-F238E27FC236}">
                <a16:creationId xmlns:a16="http://schemas.microsoft.com/office/drawing/2014/main" id="{1759E5C1-875B-6770-16EB-5B88FA82E8F5}"/>
              </a:ext>
            </a:extLst>
          </p:cNvPr>
          <p:cNvSpPr txBox="1">
            <a:spLocks noChangeAspect="1"/>
          </p:cNvSpPr>
          <p:nvPr/>
        </p:nvSpPr>
        <p:spPr>
          <a:xfrm rot="10366593" flipV="1">
            <a:off x="1349832" y="3200307"/>
            <a:ext cx="4563310" cy="206931"/>
          </a:xfrm>
          <a:prstGeom prst="rightArrow">
            <a:avLst>
              <a:gd name="adj1" fmla="val 57883"/>
              <a:gd name="adj2" fmla="val 104894"/>
            </a:avLst>
          </a:prstGeom>
          <a:solidFill>
            <a:srgbClr val="73FB79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8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PROCEED WITH ALGORITHM</a:t>
            </a:r>
            <a:endParaRPr lang="en-AU" sz="8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0D2A9F-09B5-EFA2-4AAC-2B990E331D43}"/>
              </a:ext>
            </a:extLst>
          </p:cNvPr>
          <p:cNvSpPr txBox="1"/>
          <p:nvPr/>
        </p:nvSpPr>
        <p:spPr>
          <a:xfrm>
            <a:off x="2967140" y="3829102"/>
            <a:ext cx="1441706" cy="400110"/>
          </a:xfrm>
          <a:prstGeom prst="rect">
            <a:avLst/>
          </a:prstGeom>
          <a:solidFill>
            <a:srgbClr val="E6B9B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500" b="1" dirty="0"/>
              <a:t>Clinician discretion for Fibrinogen Concentrate</a:t>
            </a:r>
          </a:p>
          <a:p>
            <a:pPr algn="ctr"/>
            <a:r>
              <a:rPr lang="en-AU" sz="500" dirty="0"/>
              <a:t>Usually single dose</a:t>
            </a:r>
          </a:p>
          <a:p>
            <a:pPr algn="ctr"/>
            <a:r>
              <a:rPr lang="en-AU" sz="500" dirty="0"/>
              <a:t>Only for severely low FIBTEM – e.g.. </a:t>
            </a:r>
            <a:r>
              <a:rPr lang="en-AU" sz="500" u="sng" dirty="0"/>
              <a:t>&lt;</a:t>
            </a:r>
            <a:r>
              <a:rPr lang="en-AU" sz="500" dirty="0"/>
              <a:t>6mm or earlier for craniofacial procedures</a:t>
            </a:r>
          </a:p>
        </p:txBody>
      </p:sp>
      <p:sp>
        <p:nvSpPr>
          <p:cNvPr id="4" name="Text Box 44">
            <a:extLst>
              <a:ext uri="{FF2B5EF4-FFF2-40B4-BE49-F238E27FC236}">
                <a16:creationId xmlns:a16="http://schemas.microsoft.com/office/drawing/2014/main" id="{C0960A33-72D9-F877-8EC0-871C032C79B1}"/>
              </a:ext>
            </a:extLst>
          </p:cNvPr>
          <p:cNvSpPr txBox="1"/>
          <p:nvPr/>
        </p:nvSpPr>
        <p:spPr>
          <a:xfrm>
            <a:off x="144158" y="1192383"/>
            <a:ext cx="5296522" cy="245378"/>
          </a:xfrm>
          <a:prstGeom prst="rect">
            <a:avLst/>
          </a:prstGeom>
          <a:solidFill>
            <a:srgbClr val="FFFC00"/>
          </a:solidFill>
          <a:ln w="28575">
            <a:solidFill>
              <a:srgbClr val="FF0000"/>
            </a:solidFill>
            <a:prstDash val="dash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1050" b="1" dirty="0">
                <a:solidFill>
                  <a:srgbClr val="FF0000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IS THERE CLINICALLY SIGNIFICANT BLEEDING?</a:t>
            </a:r>
            <a:r>
              <a:rPr lang="en-US" sz="9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 </a:t>
            </a:r>
            <a:endParaRPr lang="en-AU" sz="1000" b="1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27633AE0-DD44-A0AF-17AC-BDA39CD6112C}"/>
              </a:ext>
            </a:extLst>
          </p:cNvPr>
          <p:cNvSpPr txBox="1"/>
          <p:nvPr/>
        </p:nvSpPr>
        <p:spPr>
          <a:xfrm>
            <a:off x="149627" y="1733929"/>
            <a:ext cx="972119" cy="374406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ROTEM</a:t>
            </a:r>
          </a:p>
          <a:p>
            <a:pPr algn="ctr" fontAlgn="base"/>
            <a:r>
              <a:rPr lang="en-US" sz="857" b="1" dirty="0">
                <a:solidFill>
                  <a:srgbClr val="FF0000"/>
                </a:solidFill>
                <a:ea typeface="MS PGothic" panose="020B0600070205080204" pitchFamily="34" charset="-128"/>
              </a:rPr>
              <a:t>Results in 10 min</a:t>
            </a:r>
            <a:endParaRPr lang="en-AU" sz="962" dirty="0">
              <a:ea typeface="Times New Roman" panose="02020603050405020304" pitchFamily="18" charset="0"/>
            </a:endParaRPr>
          </a:p>
        </p:txBody>
      </p:sp>
      <p:sp>
        <p:nvSpPr>
          <p:cNvPr id="20" name="Text Box 73">
            <a:extLst>
              <a:ext uri="{FF2B5EF4-FFF2-40B4-BE49-F238E27FC236}">
                <a16:creationId xmlns:a16="http://schemas.microsoft.com/office/drawing/2014/main" id="{F2E8478A-C535-9A01-5760-1C96669F7722}"/>
              </a:ext>
            </a:extLst>
          </p:cNvPr>
          <p:cNvSpPr txBox="1">
            <a:spLocks noChangeAspect="1"/>
          </p:cNvSpPr>
          <p:nvPr/>
        </p:nvSpPr>
        <p:spPr>
          <a:xfrm rot="5400000">
            <a:off x="2336935" y="1459736"/>
            <a:ext cx="258343" cy="282857"/>
          </a:xfrm>
          <a:prstGeom prst="rightArrow">
            <a:avLst>
              <a:gd name="adj1" fmla="val 59014"/>
              <a:gd name="adj2" fmla="val 59470"/>
            </a:avLst>
          </a:prstGeom>
          <a:solidFill>
            <a:schemeClr val="bg1">
              <a:lumMod val="75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vert270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5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5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2" name="Down Arrow 21">
            <a:extLst>
              <a:ext uri="{FF2B5EF4-FFF2-40B4-BE49-F238E27FC236}">
                <a16:creationId xmlns:a16="http://schemas.microsoft.com/office/drawing/2014/main" id="{0E4141CB-5FFA-80E6-59F9-6FABB3CFBC73}"/>
              </a:ext>
            </a:extLst>
          </p:cNvPr>
          <p:cNvSpPr>
            <a:spLocks noChangeAspect="1"/>
          </p:cNvSpPr>
          <p:nvPr/>
        </p:nvSpPr>
        <p:spPr>
          <a:xfrm rot="5400000">
            <a:off x="1186231" y="1712998"/>
            <a:ext cx="272074" cy="379727"/>
          </a:xfrm>
          <a:prstGeom prst="downArrow">
            <a:avLst/>
          </a:prstGeom>
          <a:solidFill>
            <a:schemeClr val="accent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AU" sz="700" dirty="0"/>
              <a:t>Then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1659F209-EA33-28D6-656E-0325A5A28FB1}"/>
              </a:ext>
            </a:extLst>
          </p:cNvPr>
          <p:cNvSpPr>
            <a:spLocks noChangeAspect="1"/>
          </p:cNvSpPr>
          <p:nvPr/>
        </p:nvSpPr>
        <p:spPr>
          <a:xfrm>
            <a:off x="184817" y="2199879"/>
            <a:ext cx="272074" cy="303463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962"/>
          </a:p>
        </p:txBody>
      </p:sp>
      <p:sp>
        <p:nvSpPr>
          <p:cNvPr id="12" name="Footer Placeholder 1">
            <a:extLst>
              <a:ext uri="{FF2B5EF4-FFF2-40B4-BE49-F238E27FC236}">
                <a16:creationId xmlns:a16="http://schemas.microsoft.com/office/drawing/2014/main" id="{B9357947-A33C-01FD-8437-97056D6CD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400093" y="9542503"/>
            <a:ext cx="4915471" cy="378554"/>
          </a:xfrm>
        </p:spPr>
        <p:txBody>
          <a:bodyPr/>
          <a:lstStyle/>
          <a:p>
            <a:r>
              <a:rPr lang="en-AU" dirty="0"/>
              <a:t>Version 2 June 2025 – Reviewed by RANDWICK CAMPUS TRANSFUSION COMMITTEE</a:t>
            </a:r>
          </a:p>
        </p:txBody>
      </p:sp>
      <p:sp>
        <p:nvSpPr>
          <p:cNvPr id="19" name="Text Box 63">
            <a:extLst>
              <a:ext uri="{FF2B5EF4-FFF2-40B4-BE49-F238E27FC236}">
                <a16:creationId xmlns:a16="http://schemas.microsoft.com/office/drawing/2014/main" id="{65207864-4203-B1E0-EAF5-1BEEF13ED609}"/>
              </a:ext>
            </a:extLst>
          </p:cNvPr>
          <p:cNvSpPr txBox="1"/>
          <p:nvPr/>
        </p:nvSpPr>
        <p:spPr>
          <a:xfrm>
            <a:off x="5555046" y="777319"/>
            <a:ext cx="980181" cy="773607"/>
          </a:xfrm>
          <a:prstGeom prst="rect">
            <a:avLst/>
          </a:prstGeom>
          <a:solidFill>
            <a:srgbClr val="92D050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5314" tIns="0" rIns="65314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b="1" dirty="0">
                <a:ea typeface="Malgun Gothic" panose="020B0503020000020004" pitchFamily="34" charset="-127"/>
                <a:cs typeface="Times New Roman" panose="02020603050405020304" pitchFamily="18" charset="0"/>
              </a:rPr>
              <a:t>Repeat test 10 mins </a:t>
            </a:r>
          </a:p>
          <a:p>
            <a:pPr algn="ctr"/>
            <a:r>
              <a:rPr lang="en-US" sz="900" dirty="0">
                <a:ea typeface="Malgun Gothic" panose="020B0503020000020004" pitchFamily="34" charset="-127"/>
                <a:cs typeface="Times New Roman" panose="02020603050405020304" pitchFamily="18" charset="0"/>
              </a:rPr>
              <a:t>After each intervention</a:t>
            </a:r>
            <a:endParaRPr lang="en-US" sz="900" u="sng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sz="900" b="1" i="1" u="sng" dirty="0">
                <a:ea typeface="Malgun Gothic" panose="020B0503020000020004" pitchFamily="34" charset="-127"/>
                <a:cs typeface="Times New Roman" panose="02020603050405020304" pitchFamily="18" charset="0"/>
              </a:rPr>
              <a:t>IF BLEEDING CONTINUES</a:t>
            </a:r>
            <a:endParaRPr lang="en-AU" sz="900" b="1" i="1" dirty="0"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1" name="Text Box 53">
            <a:extLst>
              <a:ext uri="{FF2B5EF4-FFF2-40B4-BE49-F238E27FC236}">
                <a16:creationId xmlns:a16="http://schemas.microsoft.com/office/drawing/2014/main" id="{16B5951A-F744-D759-B297-DB791C8802F3}"/>
              </a:ext>
            </a:extLst>
          </p:cNvPr>
          <p:cNvSpPr txBox="1"/>
          <p:nvPr/>
        </p:nvSpPr>
        <p:spPr>
          <a:xfrm>
            <a:off x="1565989" y="1757591"/>
            <a:ext cx="1927019" cy="554814"/>
          </a:xfrm>
          <a:prstGeom prst="rect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51429" tIns="32657" rIns="51429" bIns="334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/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High risk of Fibrinolysis?</a:t>
            </a:r>
          </a:p>
          <a:p>
            <a:pPr algn="ctr" fontAlgn="base"/>
            <a:r>
              <a:rPr lang="en-US" sz="7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E.g. trauma, craniofacial, major ortho</a:t>
            </a:r>
            <a:b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lang="en-US" sz="800" b="1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Consider Tranexamic Acid now</a:t>
            </a:r>
            <a:endParaRPr lang="en-AU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Chevron 24">
            <a:extLst>
              <a:ext uri="{FF2B5EF4-FFF2-40B4-BE49-F238E27FC236}">
                <a16:creationId xmlns:a16="http://schemas.microsoft.com/office/drawing/2014/main" id="{85A4DCC4-DEFF-A69C-E410-01F4182087B9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-276010" y="6967756"/>
            <a:ext cx="1187566" cy="329462"/>
          </a:xfrm>
          <a:prstGeom prst="chevron">
            <a:avLst>
              <a:gd name="adj" fmla="val 46187"/>
            </a:avLst>
          </a:prstGeom>
          <a:solidFill>
            <a:srgbClr val="B3A2C8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AU" sz="1000" dirty="0">
                <a:solidFill>
                  <a:schemeClr val="tx1"/>
                </a:solidFill>
              </a:rPr>
              <a:t>FIBRINOLYSIS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9F308689-F613-3756-2934-3AB49C8B9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08" y="6758557"/>
            <a:ext cx="2035093" cy="871311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/>
            <a:r>
              <a:rPr lang="en-US" sz="1000" b="1" dirty="0">
                <a:ea typeface="MS PGothic" panose="020B0600070205080204" pitchFamily="34" charset="-128"/>
              </a:rPr>
              <a:t>Clot Instability</a:t>
            </a:r>
            <a:endParaRPr lang="en-US" sz="800" b="1" dirty="0">
              <a:ea typeface="MS PGothic" panose="020B0600070205080204" pitchFamily="34" charset="-128"/>
            </a:endParaRPr>
          </a:p>
          <a:p>
            <a:pPr algn="ctr" fontAlgn="base"/>
            <a:r>
              <a:rPr lang="en-US" sz="800" b="1" dirty="0">
                <a:ea typeface="MS PGothic" panose="020B0600070205080204" pitchFamily="34" charset="-128"/>
              </a:rPr>
              <a:t>LATE DIAGNOSIS:</a:t>
            </a:r>
            <a:endParaRPr lang="en-AU" sz="800" dirty="0">
              <a:ea typeface="Times New Roman" panose="02020603050405020304" pitchFamily="18" charset="0"/>
            </a:endParaRPr>
          </a:p>
          <a:p>
            <a:pPr algn="ctr" fontAlgn="base"/>
            <a:r>
              <a:rPr lang="en-US" sz="800" b="1" dirty="0">
                <a:ea typeface="MS PGothic" panose="020B0600070205080204" pitchFamily="34" charset="-128"/>
              </a:rPr>
              <a:t> </a:t>
            </a:r>
            <a:r>
              <a:rPr lang="en-US" sz="800" dirty="0">
                <a:ea typeface="MS PGothic" panose="020B0600070205080204" pitchFamily="34" charset="-128"/>
                <a:cs typeface="Times New Roman" panose="02020603050405020304" pitchFamily="18" charset="0"/>
              </a:rPr>
              <a:t>Leave test running for up to 60 min</a:t>
            </a:r>
            <a:endParaRPr lang="en-AU" sz="8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fontAlgn="base">
              <a:lnSpc>
                <a:spcPts val="1000"/>
              </a:lnSpc>
            </a:pPr>
            <a:r>
              <a:rPr lang="en-US" sz="800" b="1" dirty="0">
                <a:ea typeface="MS PGothic" panose="020B0600070205080204" pitchFamily="34" charset="-128"/>
                <a:cs typeface="Times New Roman" panose="02020603050405020304" pitchFamily="18" charset="0"/>
              </a:rPr>
              <a:t>IS </a:t>
            </a:r>
            <a:r>
              <a:rPr lang="en-US" sz="800" b="1" dirty="0">
                <a:solidFill>
                  <a:srgbClr val="7030A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FIBTEM ML</a:t>
            </a:r>
            <a:r>
              <a:rPr lang="en-US" sz="800" b="1" dirty="0"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en-US" sz="800" b="1" dirty="0">
                <a:solidFill>
                  <a:srgbClr val="FF0000"/>
                </a:solidFill>
                <a:ea typeface="MS PGothic" panose="020B0600070205080204" pitchFamily="34" charset="-128"/>
                <a:cs typeface="Times New Roman" panose="02020603050405020304" pitchFamily="18" charset="0"/>
              </a:rPr>
              <a:t>≥ 10%</a:t>
            </a:r>
            <a:r>
              <a:rPr lang="en-US" sz="800" b="1" dirty="0">
                <a:ea typeface="MS PGothic" panose="020B0600070205080204" pitchFamily="34" charset="-128"/>
                <a:cs typeface="Times New Roman" panose="02020603050405020304" pitchFamily="18" charset="0"/>
              </a:rPr>
              <a:t>?</a:t>
            </a:r>
            <a:endParaRPr lang="en-AU" sz="8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fontAlgn="base">
              <a:lnSpc>
                <a:spcPts val="800"/>
              </a:lnSpc>
            </a:pPr>
            <a:r>
              <a:rPr lang="en-AU" sz="700" dirty="0">
                <a:ea typeface="Times New Roman" panose="02020603050405020304" pitchFamily="18" charset="0"/>
              </a:rPr>
              <a:t>Clot should be stable for 1 hour, not tapering away</a:t>
            </a:r>
            <a:endParaRPr lang="en-A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 Box 73">
            <a:extLst>
              <a:ext uri="{FF2B5EF4-FFF2-40B4-BE49-F238E27FC236}">
                <a16:creationId xmlns:a16="http://schemas.microsoft.com/office/drawing/2014/main" id="{C92488EA-483A-5366-6677-5096D17386E4}"/>
              </a:ext>
            </a:extLst>
          </p:cNvPr>
          <p:cNvSpPr txBox="1">
            <a:spLocks noChangeAspect="1"/>
          </p:cNvSpPr>
          <p:nvPr/>
        </p:nvSpPr>
        <p:spPr>
          <a:xfrm>
            <a:off x="2934081" y="6877724"/>
            <a:ext cx="1821543" cy="462643"/>
          </a:xfrm>
          <a:prstGeom prst="rightArrow">
            <a:avLst>
              <a:gd name="adj1" fmla="val 50000"/>
              <a:gd name="adj2" fmla="val 67869"/>
            </a:avLst>
          </a:prstGeom>
          <a:solidFill>
            <a:srgbClr val="B3A2C8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Hyperfibrinolysis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8" name="Text Box 73">
            <a:extLst>
              <a:ext uri="{FF2B5EF4-FFF2-40B4-BE49-F238E27FC236}">
                <a16:creationId xmlns:a16="http://schemas.microsoft.com/office/drawing/2014/main" id="{C01CDE65-3600-596D-DDAA-2160F3463F5D}"/>
              </a:ext>
            </a:extLst>
          </p:cNvPr>
          <p:cNvSpPr txBox="1">
            <a:spLocks noChangeAspect="1"/>
          </p:cNvSpPr>
          <p:nvPr/>
        </p:nvSpPr>
        <p:spPr>
          <a:xfrm>
            <a:off x="2558954" y="6956475"/>
            <a:ext cx="490057" cy="333829"/>
          </a:xfrm>
          <a:prstGeom prst="rightArrow">
            <a:avLst>
              <a:gd name="adj1" fmla="val 36765"/>
              <a:gd name="adj2" fmla="val 42617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786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YES</a:t>
            </a:r>
            <a:endParaRPr lang="en-AU" sz="786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9" name="Text Box 50">
            <a:extLst>
              <a:ext uri="{FF2B5EF4-FFF2-40B4-BE49-F238E27FC236}">
                <a16:creationId xmlns:a16="http://schemas.microsoft.com/office/drawing/2014/main" id="{49E53075-19A2-B1C9-8B64-9371AA376045}"/>
              </a:ext>
            </a:extLst>
          </p:cNvPr>
          <p:cNvSpPr txBox="1"/>
          <p:nvPr/>
        </p:nvSpPr>
        <p:spPr>
          <a:xfrm>
            <a:off x="4744940" y="6837487"/>
            <a:ext cx="1222462" cy="818869"/>
          </a:xfrm>
          <a:prstGeom prst="rect">
            <a:avLst/>
          </a:prstGeom>
          <a:ln w="38100">
            <a:solidFill>
              <a:srgbClr val="B3A2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25714" tIns="32657" rIns="257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Consider additional tranexamic acid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F7172043-5513-D4D4-EF6D-4B24CF200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78" y="2491424"/>
            <a:ext cx="2035092" cy="672903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25714" tIns="0" rIns="25714" bIns="0" anchor="ctr" anchorCtr="0" upright="1">
            <a:noAutofit/>
          </a:bodyPr>
          <a:lstStyle/>
          <a:p>
            <a:pPr algn="ctr" fontAlgn="base"/>
            <a:r>
              <a:rPr lang="en-US" sz="1000" b="1" kern="1200" dirty="0">
                <a:effectLst/>
                <a:ea typeface="MS PGothic" panose="020B0600070205080204" pitchFamily="34" charset="-128"/>
              </a:rPr>
              <a:t>Clot Instability</a:t>
            </a:r>
            <a:endParaRPr lang="en-US" sz="800" b="1" kern="1200" dirty="0">
              <a:effectLst/>
              <a:ea typeface="MS PGothic" panose="020B0600070205080204" pitchFamily="34" charset="-128"/>
            </a:endParaRPr>
          </a:p>
          <a:p>
            <a:pPr algn="ctr" fontAlgn="base"/>
            <a:r>
              <a:rPr lang="en-US" sz="800" b="1" kern="1200" dirty="0">
                <a:effectLst/>
                <a:ea typeface="MS PGothic" panose="020B0600070205080204" pitchFamily="34" charset="-128"/>
              </a:rPr>
              <a:t>EARLY DIAGNOSIS: </a:t>
            </a:r>
            <a:endParaRPr lang="en-AU" sz="800" dirty="0">
              <a:effectLst/>
              <a:ea typeface="Times New Roman" panose="02020603050405020304" pitchFamily="18" charset="0"/>
            </a:endParaRPr>
          </a:p>
          <a:p>
            <a:pPr algn="ctr" fontAlgn="base">
              <a:lnSpc>
                <a:spcPts val="1000"/>
              </a:lnSpc>
            </a:pPr>
            <a:r>
              <a:rPr lang="en-US" sz="800" b="1" kern="1200" dirty="0">
                <a:effectLst/>
                <a:ea typeface="MS PGothic" panose="020B0600070205080204" pitchFamily="34" charset="-128"/>
              </a:rPr>
              <a:t>IS </a:t>
            </a:r>
            <a:r>
              <a:rPr lang="en-US" sz="800" b="1" kern="1200" dirty="0">
                <a:solidFill>
                  <a:srgbClr val="008000"/>
                </a:solidFill>
                <a:effectLst/>
                <a:ea typeface="MS PGothic" panose="020B0600070205080204" pitchFamily="34" charset="-128"/>
              </a:rPr>
              <a:t>EXTEM A5</a:t>
            </a:r>
            <a:r>
              <a:rPr lang="en-US" sz="800" b="1" kern="1200" dirty="0">
                <a:solidFill>
                  <a:srgbClr val="FF0000"/>
                </a:solidFill>
                <a:effectLst/>
                <a:ea typeface="MS PGothic" panose="020B0600070205080204" pitchFamily="34" charset="-128"/>
              </a:rPr>
              <a:t> &lt; 35 mm</a:t>
            </a:r>
            <a:r>
              <a:rPr lang="en-US" sz="800" b="1" kern="1200" dirty="0">
                <a:effectLst/>
                <a:ea typeface="MS PGothic" panose="020B0600070205080204" pitchFamily="34" charset="-128"/>
              </a:rPr>
              <a:t>?</a:t>
            </a:r>
          </a:p>
          <a:p>
            <a:pPr algn="ctr" fontAlgn="base">
              <a:lnSpc>
                <a:spcPts val="1000"/>
              </a:lnSpc>
            </a:pPr>
            <a:r>
              <a:rPr lang="en-US" sz="800" b="1" dirty="0">
                <a:ea typeface="MS PGothic" panose="020B0600070205080204" pitchFamily="34" charset="-128"/>
              </a:rPr>
              <a:t>Including flatline FIBTEM at 5min</a:t>
            </a:r>
            <a:endParaRPr lang="en-AU" sz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1" name="Text Box 50">
            <a:extLst>
              <a:ext uri="{FF2B5EF4-FFF2-40B4-BE49-F238E27FC236}">
                <a16:creationId xmlns:a16="http://schemas.microsoft.com/office/drawing/2014/main" id="{76E39DBA-6238-9397-FE59-A58BCA03C11B}"/>
              </a:ext>
            </a:extLst>
          </p:cNvPr>
          <p:cNvSpPr txBox="1"/>
          <p:nvPr/>
        </p:nvSpPr>
        <p:spPr>
          <a:xfrm>
            <a:off x="4813254" y="2156383"/>
            <a:ext cx="1188755" cy="1021672"/>
          </a:xfrm>
          <a:prstGeom prst="rect">
            <a:avLst/>
          </a:prstGeom>
          <a:ln w="38100">
            <a:solidFill>
              <a:srgbClr val="B3A2C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25714" tIns="32657" rIns="257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Tranexamic Acid</a:t>
            </a:r>
            <a:endParaRPr lang="en-AU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15mg/kg</a:t>
            </a:r>
          </a:p>
          <a:p>
            <a:pPr algn="ctr"/>
            <a:endParaRPr lang="en-AU" sz="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Consider repeat dose if patient has lost over one blood volume since initial dose</a:t>
            </a:r>
            <a:endParaRPr lang="en-AU" sz="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/>
            <a:r>
              <a:rPr lang="en-US" sz="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Adjust subsequent dose for renal dysfunction</a:t>
            </a:r>
            <a:endParaRPr lang="en-AU" sz="6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4" name="Text Box 73">
            <a:extLst>
              <a:ext uri="{FF2B5EF4-FFF2-40B4-BE49-F238E27FC236}">
                <a16:creationId xmlns:a16="http://schemas.microsoft.com/office/drawing/2014/main" id="{CFFFF959-AC7F-1262-9D8F-51F10C914B90}"/>
              </a:ext>
            </a:extLst>
          </p:cNvPr>
          <p:cNvSpPr txBox="1">
            <a:spLocks noChangeAspect="1"/>
          </p:cNvSpPr>
          <p:nvPr/>
        </p:nvSpPr>
        <p:spPr>
          <a:xfrm rot="9377144" flipH="1" flipV="1">
            <a:off x="5941929" y="7227773"/>
            <a:ext cx="699826" cy="206931"/>
          </a:xfrm>
          <a:prstGeom prst="rightArrow">
            <a:avLst>
              <a:gd name="adj1" fmla="val 34084"/>
              <a:gd name="adj2" fmla="val 60271"/>
            </a:avLst>
          </a:prstGeom>
          <a:solidFill>
            <a:srgbClr val="1EBA33"/>
          </a:solidFill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rot="0" spcFirstLastPara="0" vert="horz" wrap="square" lIns="65314" tIns="32657" rIns="65314" bIns="3265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600" b="1" dirty="0">
                <a:latin typeface="Calibri" panose="020F050202020403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RETEST</a:t>
            </a:r>
            <a:endParaRPr lang="en-AU" sz="70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93DC0AA6-D295-73F6-9564-AA35656668ED}"/>
              </a:ext>
            </a:extLst>
          </p:cNvPr>
          <p:cNvSpPr txBox="1"/>
          <p:nvPr/>
        </p:nvSpPr>
        <p:spPr>
          <a:xfrm>
            <a:off x="139754" y="9253002"/>
            <a:ext cx="5054858" cy="243641"/>
          </a:xfrm>
          <a:prstGeom prst="rect">
            <a:avLst/>
          </a:prstGeom>
          <a:solidFill>
            <a:srgbClr val="73FB79"/>
          </a:solidFill>
          <a:ln w="22225">
            <a:solidFill>
              <a:sysClr val="windowText" lastClr="000000"/>
            </a:solidFill>
          </a:ln>
          <a:effectLst/>
        </p:spPr>
        <p:txBody>
          <a:bodyPr rot="0" spcFirstLastPara="0" vert="horz" wrap="square" lIns="65314" tIns="0" rIns="65314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When clinically possible always complete the algorithm in a stepwise manner and check the ROTEM between steps as indicated. This reduces unnecessary transfusion, especially of Platelets, ELP and </a:t>
            </a:r>
            <a:r>
              <a:rPr lang="en-US" sz="750" b="1" dirty="0" err="1">
                <a:latin typeface="Arial" panose="020B06040202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Beriplex</a:t>
            </a:r>
            <a:endParaRPr lang="en-AU" sz="750" dirty="0">
              <a:latin typeface="Calibri" panose="020F050202020403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37" name="Table 11">
            <a:extLst>
              <a:ext uri="{FF2B5EF4-FFF2-40B4-BE49-F238E27FC236}">
                <a16:creationId xmlns:a16="http://schemas.microsoft.com/office/drawing/2014/main" id="{0FFE68FA-9F0C-1DE4-B81B-00C5217B5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091065"/>
              </p:ext>
            </p:extLst>
          </p:nvPr>
        </p:nvGraphicFramePr>
        <p:xfrm>
          <a:off x="529508" y="7816524"/>
          <a:ext cx="4556302" cy="12510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2307">
                  <a:extLst>
                    <a:ext uri="{9D8B030D-6E8A-4147-A177-3AD203B41FA5}">
                      <a16:colId xmlns:a16="http://schemas.microsoft.com/office/drawing/2014/main" val="1476179998"/>
                    </a:ext>
                  </a:extLst>
                </a:gridCol>
                <a:gridCol w="2543995">
                  <a:extLst>
                    <a:ext uri="{9D8B030D-6E8A-4147-A177-3AD203B41FA5}">
                      <a16:colId xmlns:a16="http://schemas.microsoft.com/office/drawing/2014/main" val="3581124650"/>
                    </a:ext>
                  </a:extLst>
                </a:gridCol>
              </a:tblGrid>
              <a:tr h="376895">
                <a:tc gridSpan="2">
                  <a:txBody>
                    <a:bodyPr/>
                    <a:lstStyle/>
                    <a:p>
                      <a:pPr algn="ctr" fontAlgn="base">
                        <a:tabLst>
                          <a:tab pos="163289" algn="l"/>
                        </a:tabLst>
                      </a:pPr>
                      <a:r>
                        <a:rPr lang="en-AU" sz="900" b="1" noProof="0" dirty="0">
                          <a:solidFill>
                            <a:srgbClr val="FF0000"/>
                          </a:solidFill>
                        </a:rPr>
                        <a:t>STILL BLEEDING? </a:t>
                      </a:r>
                      <a:r>
                        <a:rPr lang="en-AU" sz="900" b="1" noProof="0" dirty="0">
                          <a:solidFill>
                            <a:schemeClr val="tx1"/>
                          </a:solidFill>
                          <a:effectLst/>
                        </a:rPr>
                        <a:t>Consider</a:t>
                      </a:r>
                      <a:r>
                        <a:rPr lang="en-AU" sz="900" b="1" noProof="0" dirty="0">
                          <a:effectLst/>
                        </a:rPr>
                        <a:t> </a:t>
                      </a:r>
                      <a:r>
                        <a:rPr lang="en-AU" sz="900" b="1" noProof="0" dirty="0">
                          <a:solidFill>
                            <a:srgbClr val="FF0000"/>
                          </a:solidFill>
                          <a:effectLst/>
                        </a:rPr>
                        <a:t>SURGICAL PROBLEM </a:t>
                      </a:r>
                      <a:endParaRPr lang="en-AU" sz="600" b="1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600" b="1" noProof="0" dirty="0">
                          <a:solidFill>
                            <a:schemeClr val="tx1"/>
                          </a:solidFill>
                          <a:effectLst/>
                        </a:rPr>
                        <a:t>and discuss with surgeon and blood bank/haematologist</a:t>
                      </a:r>
                      <a:endParaRPr lang="en-AU" sz="500" b="1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349654"/>
                  </a:ext>
                </a:extLst>
              </a:tr>
              <a:tr h="874113">
                <a:tc>
                  <a:txBody>
                    <a:bodyPr/>
                    <a:lstStyle/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</a:rPr>
                        <a:t>Make a stronger clot?</a:t>
                      </a:r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163289" algn="l"/>
                        </a:tabLst>
                      </a:pPr>
                      <a:r>
                        <a:rPr lang="en-AU" sz="700" b="1" noProof="0" dirty="0"/>
                        <a:t>Give Cryo to </a:t>
                      </a:r>
                      <a:r>
                        <a:rPr lang="en-AU" sz="700" b="1" noProof="0" dirty="0">
                          <a:solidFill>
                            <a:srgbClr val="996633"/>
                          </a:solidFill>
                        </a:rPr>
                        <a:t>FIBTEM A5</a:t>
                      </a:r>
                      <a:r>
                        <a:rPr lang="en-AU" sz="700" b="1" noProof="0" dirty="0">
                          <a:solidFill>
                            <a:srgbClr val="663300"/>
                          </a:solidFill>
                        </a:rPr>
                        <a:t>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&gt; 14mm</a:t>
                      </a:r>
                      <a:endParaRPr lang="en-AU" sz="900" noProof="0" dirty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700" b="1" noProof="0" dirty="0"/>
                        <a:t>Give platelets to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EXTEM A5 &gt; 40 mm</a:t>
                      </a:r>
                      <a:r>
                        <a:rPr lang="en-AU" sz="700" b="1" noProof="0" dirty="0"/>
                        <a:t> or consider Platelet Function testing (in hours)</a:t>
                      </a:r>
                      <a:endParaRPr lang="en-AU" sz="900" noProof="0" dirty="0"/>
                    </a:p>
                    <a:p>
                      <a:pPr marL="171450" indent="-171450" fontAlgn="base">
                        <a:buFont typeface="Arial" panose="020B0604020202020204" pitchFamily="34" charset="0"/>
                        <a:buChar char="•"/>
                        <a:tabLst>
                          <a:tab pos="64408" algn="l"/>
                          <a:tab pos="163289" algn="l"/>
                        </a:tabLst>
                      </a:pPr>
                      <a:r>
                        <a:rPr lang="en-AU" sz="700" b="1" noProof="0" dirty="0"/>
                        <a:t>Consider ELP to shorten clotting time to </a:t>
                      </a:r>
                      <a:r>
                        <a:rPr lang="en-AU" sz="700" b="1" noProof="0" dirty="0">
                          <a:solidFill>
                            <a:srgbClr val="0070C0"/>
                          </a:solidFill>
                        </a:rPr>
                        <a:t>EXTEM CT </a:t>
                      </a:r>
                      <a:r>
                        <a:rPr lang="en-AU" sz="700" b="1" noProof="0" dirty="0">
                          <a:solidFill>
                            <a:srgbClr val="00B050"/>
                          </a:solidFill>
                        </a:rPr>
                        <a:t>&lt; 80 sec</a:t>
                      </a:r>
                      <a:endParaRPr lang="en-AU" sz="700" b="1" noProof="0" dirty="0">
                        <a:solidFill>
                          <a:srgbClr val="00B050"/>
                        </a:solidFill>
                        <a:ea typeface="MS PGothic" panose="020B0600070205080204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3289" algn="l"/>
                        </a:tabLst>
                        <a:defRPr/>
                      </a:pPr>
                      <a:r>
                        <a:rPr lang="en-AU" sz="700" b="1" noProof="0" dirty="0">
                          <a:effectLst/>
                        </a:rPr>
                        <a:t>Re check temperature, pH, </a:t>
                      </a:r>
                      <a:r>
                        <a:rPr lang="en-AU" sz="700" b="1" noProof="0" dirty="0" err="1">
                          <a:effectLst/>
                        </a:rPr>
                        <a:t>iCalcium</a:t>
                      </a:r>
                      <a:r>
                        <a:rPr lang="en-AU" sz="700" b="1" noProof="0" dirty="0">
                          <a:effectLst/>
                        </a:rPr>
                        <a:t>, platelets and haemoglobin</a:t>
                      </a:r>
                      <a:endParaRPr lang="en-AU" sz="700" noProof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200" b="1" noProof="0" dirty="0">
                          <a:solidFill>
                            <a:srgbClr val="FF0000"/>
                          </a:solidFill>
                        </a:rPr>
                        <a:t> </a:t>
                      </a:r>
                    </a:p>
                    <a:p>
                      <a:pPr fontAlgn="base">
                        <a:tabLst>
                          <a:tab pos="163289" algn="l"/>
                        </a:tabLst>
                      </a:pPr>
                      <a:r>
                        <a:rPr lang="en-AU" sz="700" b="1" noProof="0" dirty="0">
                          <a:solidFill>
                            <a:srgbClr val="FF0000"/>
                          </a:solidFill>
                          <a:effectLst/>
                        </a:rPr>
                        <a:t>Consider other contributors to bleeding</a:t>
                      </a:r>
                      <a:endParaRPr lang="en-AU" sz="1050" noProof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/>
                        <a:t>P</a:t>
                      </a:r>
                      <a:r>
                        <a:rPr lang="en-AU" sz="700" b="1" noProof="0" dirty="0">
                          <a:effectLst/>
                        </a:rPr>
                        <a:t>latelet inhibitors (do Multiplate Platelet Function test)</a:t>
                      </a:r>
                      <a:endParaRPr lang="en-AU" sz="1050" noProof="0" dirty="0">
                        <a:effectLst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  <a:tabLst>
                          <a:tab pos="180340" algn="l"/>
                        </a:tabLst>
                      </a:pPr>
                      <a:r>
                        <a:rPr lang="en-AU" sz="700" b="1" noProof="0" dirty="0">
                          <a:effectLst/>
                        </a:rPr>
                        <a:t>Consider Von Willebrand’s Disease, warfarin (INR), enoxaparin etc.</a:t>
                      </a:r>
                      <a:endParaRPr lang="en-AU" sz="1050" noProof="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15390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5B08BFE-60BD-7313-BCB7-486BB1D0B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12" y="294345"/>
            <a:ext cx="739342" cy="3338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AE41D2-04D2-0847-74F7-9B91B18400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9379" y="7814814"/>
            <a:ext cx="1788621" cy="17777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16580F-9C2C-2798-36AA-6E4CF49E06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4802" y="3466520"/>
            <a:ext cx="1186691" cy="76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70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1120</TotalTime>
  <Words>474</Words>
  <Application>Microsoft Macintosh PowerPoint</Application>
  <PresentationFormat>A4 Paper (210x297 mm)</PresentationFormat>
  <Paragraphs>108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Malgun Gothic</vt:lpstr>
      <vt:lpstr>MS Mincho</vt:lpstr>
      <vt:lpstr>MS PGothic</vt:lpstr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 Santifort</dc:creator>
  <cp:lastModifiedBy>K Santifort</cp:lastModifiedBy>
  <cp:revision>36</cp:revision>
  <cp:lastPrinted>2023-01-23T13:23:57Z</cp:lastPrinted>
  <dcterms:created xsi:type="dcterms:W3CDTF">2023-01-23T11:46:35Z</dcterms:created>
  <dcterms:modified xsi:type="dcterms:W3CDTF">2025-06-03T05:56:38Z</dcterms:modified>
</cp:coreProperties>
</file>