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E6B9B8"/>
    <a:srgbClr val="EFE8F9"/>
    <a:srgbClr val="FFFD78"/>
    <a:srgbClr val="D883FF"/>
    <a:srgbClr val="D2BEF0"/>
    <a:srgbClr val="C2D3F7"/>
    <a:srgbClr val="A4C6D8"/>
    <a:srgbClr val="ADE6D2"/>
    <a:srgbClr val="4BA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>
        <p:scale>
          <a:sx n="86" d="100"/>
          <a:sy n="86" d="100"/>
        </p:scale>
        <p:origin x="384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8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73">
            <a:extLst>
              <a:ext uri="{FF2B5EF4-FFF2-40B4-BE49-F238E27FC236}">
                <a16:creationId xmlns:a16="http://schemas.microsoft.com/office/drawing/2014/main" id="{55E8DA31-8F70-6CDC-24B4-0DC8CDCAD9E5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905260" y="6731000"/>
            <a:ext cx="699826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 Box 73">
            <a:extLst>
              <a:ext uri="{FF2B5EF4-FFF2-40B4-BE49-F238E27FC236}">
                <a16:creationId xmlns:a16="http://schemas.microsoft.com/office/drawing/2014/main" id="{00BE40D4-9C5A-E99F-F886-781CBBBC48D2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55128" y="5337105"/>
            <a:ext cx="759090" cy="249715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22C6166D-5D41-834A-7EC0-391DA23B720B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64620" y="4161238"/>
            <a:ext cx="739120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8" name="Text Box 37">
            <a:extLst>
              <a:ext uri="{FF2B5EF4-FFF2-40B4-BE49-F238E27FC236}">
                <a16:creationId xmlns:a16="http://schemas.microsoft.com/office/drawing/2014/main" id="{AD5CDFA8-692A-04F6-1933-8FDCD146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47" y="3981051"/>
            <a:ext cx="2039654" cy="4925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IS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12mm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(Including flat line at 5 minutes)</a:t>
            </a: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600" b="1" dirty="0">
                <a:ea typeface="MS PGothic" panose="020B0600070205080204" pitchFamily="34" charset="-128"/>
              </a:rPr>
              <a:t>Craniofacial cases, aim for higher FIBTEM target </a:t>
            </a:r>
            <a:r>
              <a:rPr lang="en-US" sz="600" b="1" u="sng" dirty="0">
                <a:ea typeface="MS PGothic" panose="020B0600070205080204" pitchFamily="34" charset="-128"/>
              </a:rPr>
              <a:t>&gt;15mm</a:t>
            </a:r>
            <a:endParaRPr lang="en-AU" sz="600" dirty="0">
              <a:ea typeface="Times New Roman" panose="02020603050405020304" pitchFamily="18" charset="0"/>
            </a:endParaRPr>
          </a:p>
        </p:txBody>
      </p:sp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857419" y="202550"/>
            <a:ext cx="5467491" cy="52071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PAEDIATRIC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ROTEM TRANSFUSION ALGORITHM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64CFED28-4C41-235E-7128-DA8F6D2E38C7}"/>
              </a:ext>
            </a:extLst>
          </p:cNvPr>
          <p:cNvSpPr txBox="1"/>
          <p:nvPr/>
        </p:nvSpPr>
        <p:spPr>
          <a:xfrm>
            <a:off x="139754" y="818461"/>
            <a:ext cx="5296522" cy="326066"/>
          </a:xfrm>
          <a:prstGeom prst="rect">
            <a:avLst/>
          </a:prstGeom>
          <a:solidFill>
            <a:srgbClr val="8EB4E3"/>
          </a:solidFill>
          <a:ln w="1587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25714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Temp &gt;36</a:t>
            </a:r>
            <a:r>
              <a:rPr lang="en-US" sz="105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C, pH &gt;7.2, iCalcium &gt;1.1 mmol/L, Platelets &gt;70x10</a:t>
            </a:r>
            <a:r>
              <a:rPr lang="en-US" sz="800" b="1" baseline="30000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9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/L, Hb &gt;75 g/L</a:t>
            </a:r>
            <a:endParaRPr lang="en-AU" sz="11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72" name="Text Box 63">
            <a:extLst>
              <a:ext uri="{FF2B5EF4-FFF2-40B4-BE49-F238E27FC236}">
                <a16:creationId xmlns:a16="http://schemas.microsoft.com/office/drawing/2014/main" id="{CC9E00C0-7080-0003-884B-94547141E3FA}"/>
              </a:ext>
            </a:extLst>
          </p:cNvPr>
          <p:cNvSpPr txBox="1"/>
          <p:nvPr/>
        </p:nvSpPr>
        <p:spPr>
          <a:xfrm>
            <a:off x="5555046" y="777319"/>
            <a:ext cx="1145870" cy="773607"/>
          </a:xfrm>
          <a:prstGeom prst="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ea typeface="Malgun Gothic" panose="020B0503020000020004" pitchFamily="34" charset="-127"/>
                <a:cs typeface="Times New Roman" panose="02020603050405020304" pitchFamily="18" charset="0"/>
              </a:rPr>
              <a:t>Repeat ROTEM test 10 mins </a:t>
            </a:r>
          </a:p>
          <a:p>
            <a:pPr algn="ctr"/>
            <a:r>
              <a:rPr lang="en-US" sz="1000" b="1" u="sng" dirty="0">
                <a:ea typeface="Malgun Gothic" panose="020B0503020000020004" pitchFamily="34" charset="-127"/>
                <a:cs typeface="Times New Roman" panose="02020603050405020304" pitchFamily="18" charset="0"/>
              </a:rPr>
              <a:t>AFTER EACH INTERVENTION</a:t>
            </a:r>
            <a:endParaRPr lang="en-AU" sz="786" b="1" u="sng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4" name="Text Box 106">
            <a:extLst>
              <a:ext uri="{FF2B5EF4-FFF2-40B4-BE49-F238E27FC236}">
                <a16:creationId xmlns:a16="http://schemas.microsoft.com/office/drawing/2014/main" id="{BDD37A26-0480-68A4-26DF-B7B48AC5B193}"/>
              </a:ext>
            </a:extLst>
          </p:cNvPr>
          <p:cNvSpPr txBox="1"/>
          <p:nvPr/>
        </p:nvSpPr>
        <p:spPr>
          <a:xfrm>
            <a:off x="4703764" y="1735307"/>
            <a:ext cx="728216" cy="234765"/>
          </a:xfrm>
          <a:prstGeom prst="rect">
            <a:avLst/>
          </a:prstGeom>
          <a:solidFill>
            <a:schemeClr val="bg1"/>
          </a:solidFill>
          <a:ln w="76200">
            <a:solidFill>
              <a:srgbClr val="4BACC7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000" b="1" dirty="0">
                <a:solidFill>
                  <a:srgbClr val="17365D"/>
                </a:solidFill>
                <a:ea typeface="MS PGothic" panose="020B0600070205080204" pitchFamily="34" charset="-128"/>
              </a:rPr>
              <a:t>Observe</a:t>
            </a:r>
            <a:endParaRPr lang="en-AU" sz="1429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5" name="Text Box 67">
            <a:extLst>
              <a:ext uri="{FF2B5EF4-FFF2-40B4-BE49-F238E27FC236}">
                <a16:creationId xmlns:a16="http://schemas.microsoft.com/office/drawing/2014/main" id="{E339DE1B-B71B-7614-3D38-22B66BA4E326}"/>
              </a:ext>
            </a:extLst>
          </p:cNvPr>
          <p:cNvSpPr txBox="1">
            <a:spLocks noChangeAspect="1"/>
          </p:cNvSpPr>
          <p:nvPr/>
        </p:nvSpPr>
        <p:spPr>
          <a:xfrm>
            <a:off x="2936641" y="5272971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1EBA33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Poor Platelet Contribution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7" name="Text Box 88">
            <a:extLst>
              <a:ext uri="{FF2B5EF4-FFF2-40B4-BE49-F238E27FC236}">
                <a16:creationId xmlns:a16="http://schemas.microsoft.com/office/drawing/2014/main" id="{07CE5B7D-B72A-0FB7-9D59-40F842296842}"/>
              </a:ext>
            </a:extLst>
          </p:cNvPr>
          <p:cNvSpPr txBox="1">
            <a:spLocks noChangeAspect="1"/>
          </p:cNvSpPr>
          <p:nvPr/>
        </p:nvSpPr>
        <p:spPr>
          <a:xfrm>
            <a:off x="2947274" y="4008314"/>
            <a:ext cx="1825625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948A54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643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Fibrinogen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0" name="Text Box 69">
            <a:extLst>
              <a:ext uri="{FF2B5EF4-FFF2-40B4-BE49-F238E27FC236}">
                <a16:creationId xmlns:a16="http://schemas.microsoft.com/office/drawing/2014/main" id="{5D6A18F3-33A2-7775-9F0F-1ACFEDA63B7B}"/>
              </a:ext>
            </a:extLst>
          </p:cNvPr>
          <p:cNvSpPr txBox="1">
            <a:spLocks noChangeAspect="1"/>
          </p:cNvSpPr>
          <p:nvPr/>
        </p:nvSpPr>
        <p:spPr>
          <a:xfrm>
            <a:off x="2930742" y="6643877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558ED5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Coagulation Factors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Correct fibrinogen before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2" name="Text Box 73">
            <a:extLst>
              <a:ext uri="{FF2B5EF4-FFF2-40B4-BE49-F238E27FC236}">
                <a16:creationId xmlns:a16="http://schemas.microsoft.com/office/drawing/2014/main" id="{A6F15D9E-A457-0564-24D3-E0D42EAC7874}"/>
              </a:ext>
            </a:extLst>
          </p:cNvPr>
          <p:cNvSpPr txBox="1">
            <a:spLocks noChangeAspect="1"/>
          </p:cNvSpPr>
          <p:nvPr/>
        </p:nvSpPr>
        <p:spPr>
          <a:xfrm>
            <a:off x="2935464" y="2663243"/>
            <a:ext cx="1821543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Hyperfibrinolysis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5" name="Text Box 73">
            <a:extLst>
              <a:ext uri="{FF2B5EF4-FFF2-40B4-BE49-F238E27FC236}">
                <a16:creationId xmlns:a16="http://schemas.microsoft.com/office/drawing/2014/main" id="{0FC1ECE7-2EE1-5EDB-3488-8959A2574E0E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4947549" y="1424970"/>
            <a:ext cx="259076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7" name="Chevron 1106">
            <a:extLst>
              <a:ext uri="{FF2B5EF4-FFF2-40B4-BE49-F238E27FC236}">
                <a16:creationId xmlns:a16="http://schemas.microsoft.com/office/drawing/2014/main" id="{8A019509-A70E-99A7-1476-4D229BCD320A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68792" y="418576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948A5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FIBRINOGEN</a:t>
            </a:r>
          </a:p>
        </p:txBody>
      </p:sp>
      <p:sp>
        <p:nvSpPr>
          <p:cNvPr id="1108" name="Chevron 1107">
            <a:extLst>
              <a:ext uri="{FF2B5EF4-FFF2-40B4-BE49-F238E27FC236}">
                <a16:creationId xmlns:a16="http://schemas.microsoft.com/office/drawing/2014/main" id="{F60408A9-4296-5364-BA0F-72A4DE5DA65D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9425" y="5507146"/>
            <a:ext cx="1187566" cy="329462"/>
          </a:xfrm>
          <a:prstGeom prst="chevron">
            <a:avLst>
              <a:gd name="adj" fmla="val 46187"/>
            </a:avLst>
          </a:prstGeom>
          <a:solidFill>
            <a:srgbClr val="1EBA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PLATELETS</a:t>
            </a:r>
          </a:p>
        </p:txBody>
      </p:sp>
      <p:sp>
        <p:nvSpPr>
          <p:cNvPr id="1109" name="Chevron 1108">
            <a:extLst>
              <a:ext uri="{FF2B5EF4-FFF2-40B4-BE49-F238E27FC236}">
                <a16:creationId xmlns:a16="http://schemas.microsoft.com/office/drawing/2014/main" id="{9E3514A1-9C94-1B19-0E53-1914143CD9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6822977"/>
            <a:ext cx="1187566" cy="329462"/>
          </a:xfrm>
          <a:prstGeom prst="chevron">
            <a:avLst>
              <a:gd name="adj" fmla="val 46187"/>
            </a:avLst>
          </a:prstGeom>
          <a:solidFill>
            <a:srgbClr val="558ED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FACTORS</a:t>
            </a:r>
          </a:p>
        </p:txBody>
      </p:sp>
      <p:sp>
        <p:nvSpPr>
          <p:cNvPr id="1110" name="Chevron 1109">
            <a:extLst>
              <a:ext uri="{FF2B5EF4-FFF2-40B4-BE49-F238E27FC236}">
                <a16:creationId xmlns:a16="http://schemas.microsoft.com/office/drawing/2014/main" id="{524C3F2F-983E-7565-AFD2-A313AF3C8540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1992" y="286029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FIBRINOLYSIS</a:t>
            </a:r>
          </a:p>
        </p:txBody>
      </p:sp>
      <p:sp>
        <p:nvSpPr>
          <p:cNvPr id="1111" name="Chevron 1110">
            <a:extLst>
              <a:ext uri="{FF2B5EF4-FFF2-40B4-BE49-F238E27FC236}">
                <a16:creationId xmlns:a16="http://schemas.microsoft.com/office/drawing/2014/main" id="{A5328262-B82D-16F5-E2E1-87A3BD0555F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7023" y="8135919"/>
            <a:ext cx="1187564" cy="326571"/>
          </a:xfrm>
          <a:prstGeom prst="chevron">
            <a:avLst>
              <a:gd name="adj" fmla="val 46187"/>
            </a:avLst>
          </a:prstGeom>
          <a:solidFill>
            <a:srgbClr val="E46C0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NORMAL</a:t>
            </a:r>
          </a:p>
        </p:txBody>
      </p:sp>
      <p:sp>
        <p:nvSpPr>
          <p:cNvPr id="1119" name="Text Box 73">
            <a:extLst>
              <a:ext uri="{FF2B5EF4-FFF2-40B4-BE49-F238E27FC236}">
                <a16:creationId xmlns:a16="http://schemas.microsoft.com/office/drawing/2014/main" id="{E750B118-1C45-977C-A33C-63D2F9F65FB5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7171" y="4639474"/>
            <a:ext cx="594178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0" name="TextBox 1">
            <a:extLst>
              <a:ext uri="{FF2B5EF4-FFF2-40B4-BE49-F238E27FC236}">
                <a16:creationId xmlns:a16="http://schemas.microsoft.com/office/drawing/2014/main" id="{CEE58DE4-5B11-6652-8A3C-5C2CC8378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08" y="5065135"/>
            <a:ext cx="2035093" cy="8894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NORMAL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9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 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u="sng" dirty="0">
                <a:ea typeface="MS PGothic" panose="020B0600070205080204" pitchFamily="34" charset="-128"/>
              </a:rPr>
              <a:t>AND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900" b="1" dirty="0">
                <a:ea typeface="MS PGothic" panose="020B0600070205080204" pitchFamily="34" charset="-128"/>
              </a:rPr>
              <a:t>IS </a:t>
            </a:r>
            <a:r>
              <a:rPr lang="en-US" sz="900" b="1" dirty="0">
                <a:solidFill>
                  <a:srgbClr val="00B050"/>
                </a:solidFill>
                <a:ea typeface="MS PGothic" panose="020B0600070205080204" pitchFamily="34" charset="-128"/>
              </a:rPr>
              <a:t>EXTEM A5</a:t>
            </a:r>
            <a:r>
              <a:rPr lang="en-US" sz="900" b="1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35mm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</a:p>
        </p:txBody>
      </p:sp>
      <p:sp>
        <p:nvSpPr>
          <p:cNvPr id="1121" name="Text Box 73">
            <a:extLst>
              <a:ext uri="{FF2B5EF4-FFF2-40B4-BE49-F238E27FC236}">
                <a16:creationId xmlns:a16="http://schemas.microsoft.com/office/drawing/2014/main" id="{2EBA5954-AB34-C016-2451-D9F5629562A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91116" y="6067274"/>
            <a:ext cx="465026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2" name="TextBox 1">
            <a:extLst>
              <a:ext uri="{FF2B5EF4-FFF2-40B4-BE49-F238E27FC236}">
                <a16:creationId xmlns:a16="http://schemas.microsoft.com/office/drawing/2014/main" id="{9A0470B7-CB37-907F-AA67-268E4B70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43" y="6428359"/>
            <a:ext cx="2035093" cy="8713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NORMAL 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FIBTEM A5 </a:t>
            </a:r>
            <a:r>
              <a:rPr lang="en-US" sz="9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</a:t>
            </a:r>
            <a:r>
              <a:rPr lang="en-US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u="sng" dirty="0">
                <a:ea typeface="MS PGothic" panose="020B0600070205080204" pitchFamily="34" charset="-128"/>
              </a:rPr>
              <a:t>AND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IS </a:t>
            </a:r>
            <a:r>
              <a:rPr lang="en-US" sz="900" b="1" dirty="0">
                <a:solidFill>
                  <a:srgbClr val="0070C0"/>
                </a:solidFill>
                <a:ea typeface="MS PGothic" panose="020B0600070205080204" pitchFamily="34" charset="-128"/>
              </a:rPr>
              <a:t>EXTEM CT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&gt; 85 sec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Ensure core temperature &gt;36</a:t>
            </a:r>
            <a:r>
              <a:rPr lang="en-US" sz="900" b="1" dirty="0"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900" b="1" dirty="0">
                <a:ea typeface="MS PGothic" panose="020B0600070205080204" pitchFamily="34" charset="-128"/>
              </a:rPr>
              <a:t>C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And Fibrinogen corrected first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3" name="Text Box 73">
            <a:extLst>
              <a:ext uri="{FF2B5EF4-FFF2-40B4-BE49-F238E27FC236}">
                <a16:creationId xmlns:a16="http://schemas.microsoft.com/office/drawing/2014/main" id="{A62A5F7E-4EF6-2DE1-B86E-0F40D699F7D9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92481" y="7372815"/>
            <a:ext cx="403434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4" name="TextBox 1">
            <a:extLst>
              <a:ext uri="{FF2B5EF4-FFF2-40B4-BE49-F238E27FC236}">
                <a16:creationId xmlns:a16="http://schemas.microsoft.com/office/drawing/2014/main" id="{BC0B8544-6D43-C045-DA04-E3CA3A7D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78" y="2491424"/>
            <a:ext cx="2035092" cy="85588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EARLY DIAGNOSIS: 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kern="1200" dirty="0">
                <a:effectLst/>
                <a:ea typeface="MS PGothic" panose="020B0600070205080204" pitchFamily="34" charset="-128"/>
              </a:rPr>
              <a:t>IS </a:t>
            </a:r>
            <a:r>
              <a:rPr lang="en-US" sz="800" b="1" kern="1200" dirty="0">
                <a:solidFill>
                  <a:srgbClr val="008000"/>
                </a:solidFill>
                <a:effectLst/>
                <a:ea typeface="MS PGothic" panose="020B0600070205080204" pitchFamily="34" charset="-128"/>
              </a:rPr>
              <a:t>EXTEM A5</a:t>
            </a:r>
            <a:r>
              <a:rPr lang="en-US" sz="800" b="1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</a:rPr>
              <a:t> &lt; 35 mm</a:t>
            </a:r>
            <a:r>
              <a:rPr lang="en-US" sz="800" b="1" kern="1200" dirty="0">
                <a:effectLst/>
                <a:ea typeface="MS PGothic" panose="020B0600070205080204" pitchFamily="34" charset="-128"/>
              </a:rPr>
              <a:t>?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OR LATE DIAGNOSIS: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 </a:t>
            </a:r>
            <a:r>
              <a:rPr lang="en-US" sz="800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Leave test running for up to 60 min</a:t>
            </a:r>
            <a:endParaRPr lang="en-AU" sz="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IS </a:t>
            </a:r>
            <a:r>
              <a:rPr lang="en-US" sz="800" b="1" kern="1200" dirty="0">
                <a:solidFill>
                  <a:srgbClr val="7030A0"/>
                </a:solidFill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FIBTEM ML</a:t>
            </a: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800" b="1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≥ 10%</a:t>
            </a: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?</a:t>
            </a:r>
            <a:endParaRPr lang="en-AU" sz="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800"/>
              </a:lnSpc>
            </a:pPr>
            <a:r>
              <a:rPr lang="en-AU" sz="700" dirty="0">
                <a:effectLst/>
                <a:ea typeface="Times New Roman" panose="02020603050405020304" pitchFamily="18" charset="0"/>
              </a:rPr>
              <a:t>Clot should be stable for 1 hour, not tapering </a:t>
            </a:r>
            <a:r>
              <a:rPr lang="en-AU" sz="700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</a:rPr>
              <a:t>&gt; 10 %</a:t>
            </a:r>
            <a:endParaRPr lang="en-AU" sz="7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25" name="Text Box 73">
            <a:extLst>
              <a:ext uri="{FF2B5EF4-FFF2-40B4-BE49-F238E27FC236}">
                <a16:creationId xmlns:a16="http://schemas.microsoft.com/office/drawing/2014/main" id="{FAC8575D-DA56-2BB0-FE0E-0F891C0B2948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22824" y="3541043"/>
            <a:ext cx="622873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1" name="Text Box 73">
            <a:extLst>
              <a:ext uri="{FF2B5EF4-FFF2-40B4-BE49-F238E27FC236}">
                <a16:creationId xmlns:a16="http://schemas.microsoft.com/office/drawing/2014/main" id="{932A6580-92D6-4FD1-5104-44233480BEEF}"/>
              </a:ext>
            </a:extLst>
          </p:cNvPr>
          <p:cNvSpPr txBox="1">
            <a:spLocks noChangeAspect="1"/>
          </p:cNvSpPr>
          <p:nvPr/>
        </p:nvSpPr>
        <p:spPr>
          <a:xfrm>
            <a:off x="2574571" y="4071611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2" name="Text Box 73">
            <a:extLst>
              <a:ext uri="{FF2B5EF4-FFF2-40B4-BE49-F238E27FC236}">
                <a16:creationId xmlns:a16="http://schemas.microsoft.com/office/drawing/2014/main" id="{D57DEF33-95E7-D23A-020F-A922ADF17117}"/>
              </a:ext>
            </a:extLst>
          </p:cNvPr>
          <p:cNvSpPr txBox="1">
            <a:spLocks noChangeAspect="1"/>
          </p:cNvSpPr>
          <p:nvPr/>
        </p:nvSpPr>
        <p:spPr>
          <a:xfrm>
            <a:off x="2575574" y="5337378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3" name="Text Box 73">
            <a:extLst>
              <a:ext uri="{FF2B5EF4-FFF2-40B4-BE49-F238E27FC236}">
                <a16:creationId xmlns:a16="http://schemas.microsoft.com/office/drawing/2014/main" id="{81BAE99D-96B9-4A5C-21B7-8D5D5AD6B681}"/>
              </a:ext>
            </a:extLst>
          </p:cNvPr>
          <p:cNvSpPr txBox="1">
            <a:spLocks noChangeAspect="1"/>
          </p:cNvSpPr>
          <p:nvPr/>
        </p:nvSpPr>
        <p:spPr>
          <a:xfrm>
            <a:off x="2563003" y="6708284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74FD8AFC-675F-56AD-CC70-5B87A2C1A3C7}"/>
              </a:ext>
            </a:extLst>
          </p:cNvPr>
          <p:cNvCxnSpPr>
            <a:cxnSpLocks/>
          </p:cNvCxnSpPr>
          <p:nvPr/>
        </p:nvCxnSpPr>
        <p:spPr>
          <a:xfrm flipH="1" flipV="1">
            <a:off x="6597569" y="1547018"/>
            <a:ext cx="16577" cy="5120170"/>
          </a:xfrm>
          <a:prstGeom prst="straightConnector1">
            <a:avLst/>
          </a:prstGeom>
          <a:ln w="57150">
            <a:solidFill>
              <a:srgbClr val="1EB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8" name="Picture 1147">
            <a:extLst>
              <a:ext uri="{FF2B5EF4-FFF2-40B4-BE49-F238E27FC236}">
                <a16:creationId xmlns:a16="http://schemas.microsoft.com/office/drawing/2014/main" id="{D0B454AE-038B-28EF-C8FF-15A81F3CD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379" y="7545118"/>
            <a:ext cx="1788621" cy="1777781"/>
          </a:xfrm>
          <a:prstGeom prst="rect">
            <a:avLst/>
          </a:prstGeom>
        </p:spPr>
      </p:pic>
      <p:sp>
        <p:nvSpPr>
          <p:cNvPr id="1129" name="Text Box 1">
            <a:extLst>
              <a:ext uri="{FF2B5EF4-FFF2-40B4-BE49-F238E27FC236}">
                <a16:creationId xmlns:a16="http://schemas.microsoft.com/office/drawing/2014/main" id="{8A8AEA55-3520-0BB3-95AF-86FE31B6EC7B}"/>
              </a:ext>
            </a:extLst>
          </p:cNvPr>
          <p:cNvSpPr txBox="1"/>
          <p:nvPr/>
        </p:nvSpPr>
        <p:spPr>
          <a:xfrm>
            <a:off x="4790435" y="3669202"/>
            <a:ext cx="1144986" cy="1315735"/>
          </a:xfrm>
          <a:prstGeom prst="rect">
            <a:avLst/>
          </a:prstGeom>
          <a:ln w="38100">
            <a:solidFill>
              <a:srgbClr val="948A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25714" rIns="0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</a:pPr>
            <a:r>
              <a:rPr lang="en-US" sz="900" b="1" dirty="0">
                <a:ea typeface="MS PGothic" panose="020B0600070205080204" pitchFamily="34" charset="-128"/>
                <a:cs typeface="Calibri" panose="020F0502020204030204" pitchFamily="34" charset="0"/>
              </a:rPr>
              <a:t>Cryo or FibConc</a:t>
            </a:r>
          </a:p>
          <a:p>
            <a:pPr algn="ctr" fontAlgn="base">
              <a:lnSpc>
                <a:spcPts val="786"/>
              </a:lnSpc>
            </a:pPr>
            <a:endParaRPr lang="en-US" sz="9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9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</a:pPr>
            <a:r>
              <a:rPr lang="en-US" sz="500" dirty="0">
                <a:ea typeface="MS PGothic" panose="020B0600070205080204" pitchFamily="34" charset="-128"/>
                <a:cs typeface="Calibri" panose="020F0502020204030204" pitchFamily="34" charset="0"/>
              </a:rPr>
              <a:t>If FIBTEM A5&lt; 6 ensure platelets are also available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9" name="Text Box 35">
            <a:extLst>
              <a:ext uri="{FF2B5EF4-FFF2-40B4-BE49-F238E27FC236}">
                <a16:creationId xmlns:a16="http://schemas.microsoft.com/office/drawing/2014/main" id="{36FB1F11-5DAB-4C22-3D9F-8F95E419D320}"/>
              </a:ext>
            </a:extLst>
          </p:cNvPr>
          <p:cNvSpPr txBox="1"/>
          <p:nvPr/>
        </p:nvSpPr>
        <p:spPr>
          <a:xfrm>
            <a:off x="4801263" y="5140925"/>
            <a:ext cx="1165455" cy="940655"/>
          </a:xfrm>
          <a:prstGeom prst="rect">
            <a:avLst/>
          </a:prstGeom>
          <a:ln w="38100">
            <a:solidFill>
              <a:srgbClr val="1EBA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32657" rIns="0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Pool Platelets </a:t>
            </a:r>
          </a:p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20mLs/kg</a:t>
            </a:r>
            <a:endParaRPr lang="en-US" sz="200" b="1" dirty="0"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ctr"/>
            <a:endParaRPr lang="en-AU" sz="1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a typeface="MS Mincho" panose="02020609040205080304" pitchFamily="49" charset="-128"/>
                <a:cs typeface="Calibri" panose="020F0502020204030204" pitchFamily="34" charset="0"/>
              </a:rPr>
              <a:t>If chronic renal dysfunction also consider 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Desmopressin</a:t>
            </a:r>
            <a:r>
              <a:rPr lang="en-US" sz="800" dirty="0">
                <a:ea typeface="MS Mincho" panose="02020609040205080304" pitchFamily="49" charset="-128"/>
                <a:cs typeface="Calibri" panose="020F0502020204030204" pitchFamily="34" charset="0"/>
              </a:rPr>
              <a:t> / </a:t>
            </a:r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DDAVP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0.3microg/kg IV</a:t>
            </a:r>
          </a:p>
          <a:p>
            <a:pPr algn="ctr"/>
            <a:r>
              <a:rPr lang="en-AU" sz="600" dirty="0">
                <a:ea typeface="Malgun Gothic" panose="020B0503020000020004" pitchFamily="34" charset="-127"/>
                <a:cs typeface="Times New Roman" panose="02020603050405020304" pitchFamily="18" charset="0"/>
              </a:rPr>
              <a:t>Slow infusion over 30min</a:t>
            </a:r>
          </a:p>
        </p:txBody>
      </p:sp>
      <p:sp>
        <p:nvSpPr>
          <p:cNvPr id="1140" name="Text Box 30">
            <a:extLst>
              <a:ext uri="{FF2B5EF4-FFF2-40B4-BE49-F238E27FC236}">
                <a16:creationId xmlns:a16="http://schemas.microsoft.com/office/drawing/2014/main" id="{EDFF1FD3-B9F2-3E01-0E15-C29593DE304C}"/>
              </a:ext>
            </a:extLst>
          </p:cNvPr>
          <p:cNvSpPr txBox="1"/>
          <p:nvPr/>
        </p:nvSpPr>
        <p:spPr>
          <a:xfrm>
            <a:off x="4800339" y="6229541"/>
            <a:ext cx="1165455" cy="1328025"/>
          </a:xfrm>
          <a:prstGeom prst="rect">
            <a:avLst/>
          </a:prstGeom>
          <a:ln w="38100">
            <a:solidFill>
              <a:srgbClr val="558ED5"/>
            </a:solidFill>
          </a:ln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ELP* </a:t>
            </a:r>
            <a:r>
              <a:rPr lang="en-AU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20mLs/kg</a:t>
            </a:r>
            <a:endParaRPr lang="en-AU" sz="9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5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OR </a:t>
            </a:r>
            <a:endParaRPr lang="en-AU" sz="5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857"/>
              </a:lnSpc>
            </a:pPr>
            <a:r>
              <a:rPr lang="en-US" sz="1200" b="1" dirty="0">
                <a:ea typeface="Malgun Gothic" panose="020B0503020000020004" pitchFamily="34" charset="-127"/>
                <a:cs typeface="Calibri" panose="020F0502020204030204" pitchFamily="34" charset="0"/>
              </a:rPr>
              <a:t>Beriplex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/>
            <a:r>
              <a:rPr lang="en-US" sz="600" dirty="0">
                <a:ea typeface="Malgun Gothic" panose="020B0503020000020004" pitchFamily="34" charset="-127"/>
                <a:cs typeface="Calibri" panose="020F0502020204030204" pitchFamily="34" charset="0"/>
              </a:rPr>
              <a:t>(If volume overloaded)</a:t>
            </a:r>
            <a:r>
              <a:rPr lang="en-US" sz="700" b="1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>
              <a:lnSpc>
                <a:spcPts val="857"/>
              </a:lnSpc>
            </a:pPr>
            <a:r>
              <a:rPr lang="en-US" sz="1000" b="1" dirty="0">
                <a:ea typeface="Malgun Gothic" panose="020B0503020000020004" pitchFamily="34" charset="-127"/>
                <a:cs typeface="Calibri" panose="020F0502020204030204" pitchFamily="34" charset="0"/>
              </a:rPr>
              <a:t>12.5 Units/kg IV</a:t>
            </a:r>
          </a:p>
          <a:p>
            <a:pPr algn="ctr">
              <a:lnSpc>
                <a:spcPts val="1200"/>
              </a:lnSpc>
            </a:pPr>
            <a:r>
              <a:rPr lang="en-US" sz="7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If volume overloaded</a:t>
            </a:r>
            <a:endParaRPr lang="en-AU" sz="7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* FFP for Neonates – see protocol</a:t>
            </a:r>
            <a:endParaRPr lang="en-AU" sz="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41" name="Text Box 73">
            <a:extLst>
              <a:ext uri="{FF2B5EF4-FFF2-40B4-BE49-F238E27FC236}">
                <a16:creationId xmlns:a16="http://schemas.microsoft.com/office/drawing/2014/main" id="{94FE606F-24E1-E5F8-2B2E-17433289F5E9}"/>
              </a:ext>
            </a:extLst>
          </p:cNvPr>
          <p:cNvSpPr txBox="1">
            <a:spLocks noChangeAspect="1"/>
          </p:cNvSpPr>
          <p:nvPr/>
        </p:nvSpPr>
        <p:spPr>
          <a:xfrm>
            <a:off x="2560337" y="2741994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" name="Text Box 73">
            <a:extLst>
              <a:ext uri="{FF2B5EF4-FFF2-40B4-BE49-F238E27FC236}">
                <a16:creationId xmlns:a16="http://schemas.microsoft.com/office/drawing/2014/main" id="{1759E5C1-875B-6770-16EB-5B88FA82E8F5}"/>
              </a:ext>
            </a:extLst>
          </p:cNvPr>
          <p:cNvSpPr txBox="1">
            <a:spLocks noChangeAspect="1"/>
          </p:cNvSpPr>
          <p:nvPr/>
        </p:nvSpPr>
        <p:spPr>
          <a:xfrm rot="10366593" flipV="1">
            <a:off x="1405989" y="3567917"/>
            <a:ext cx="4563310" cy="206931"/>
          </a:xfrm>
          <a:prstGeom prst="rightArrow">
            <a:avLst>
              <a:gd name="adj1" fmla="val 57883"/>
              <a:gd name="adj2" fmla="val 104894"/>
            </a:avLst>
          </a:prstGeom>
          <a:solidFill>
            <a:srgbClr val="73FB79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PROCEED WITH ALGORITHM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2" name="Text Box 50">
            <a:extLst>
              <a:ext uri="{FF2B5EF4-FFF2-40B4-BE49-F238E27FC236}">
                <a16:creationId xmlns:a16="http://schemas.microsoft.com/office/drawing/2014/main" id="{12E0D4D9-12A9-11A0-7152-F23B08ABFDCD}"/>
              </a:ext>
            </a:extLst>
          </p:cNvPr>
          <p:cNvSpPr txBox="1"/>
          <p:nvPr/>
        </p:nvSpPr>
        <p:spPr>
          <a:xfrm>
            <a:off x="4777039" y="2207626"/>
            <a:ext cx="1188755" cy="1236159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Tranexamic Acid</a:t>
            </a:r>
            <a:endParaRPr lang="en-AU" sz="9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15mg/kg </a:t>
            </a:r>
          </a:p>
          <a:p>
            <a:pPr algn="ctr"/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US" sz="7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Consider repeat dose if patient has lost over one blood volume since initial dose</a:t>
            </a:r>
            <a:endParaRPr lang="en-AU" sz="7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endParaRPr lang="en-US" sz="7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7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Adjust subsequent dose for renal dysfunction</a:t>
            </a:r>
            <a:endParaRPr lang="en-AU" sz="7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0D2A9F-09B5-EFA2-4AAC-2B990E331D43}"/>
              </a:ext>
            </a:extLst>
          </p:cNvPr>
          <p:cNvSpPr txBox="1"/>
          <p:nvPr/>
        </p:nvSpPr>
        <p:spPr>
          <a:xfrm>
            <a:off x="2987040" y="4342367"/>
            <a:ext cx="1441706" cy="400110"/>
          </a:xfrm>
          <a:prstGeom prst="rect">
            <a:avLst/>
          </a:prstGeom>
          <a:solidFill>
            <a:srgbClr val="E6B9B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500" b="1" dirty="0"/>
              <a:t>Clinician discretion for Fibrinogen Concentrate</a:t>
            </a:r>
          </a:p>
          <a:p>
            <a:pPr algn="ctr"/>
            <a:r>
              <a:rPr lang="en-AU" sz="500" dirty="0"/>
              <a:t>Usually single dose</a:t>
            </a:r>
          </a:p>
          <a:p>
            <a:pPr algn="ctr"/>
            <a:r>
              <a:rPr lang="en-AU" sz="500" dirty="0"/>
              <a:t>Only for severely low FIBTEM – e.g.. </a:t>
            </a:r>
            <a:r>
              <a:rPr lang="en-AU" sz="500" u="sng" dirty="0"/>
              <a:t>&lt;</a:t>
            </a:r>
            <a:r>
              <a:rPr lang="en-AU" sz="500" dirty="0"/>
              <a:t>6mm or earlier for craniofacial procedures</a:t>
            </a:r>
          </a:p>
        </p:txBody>
      </p: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6B3F2B81-FE42-C64D-C305-8393ED7A1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266587"/>
              </p:ext>
            </p:extLst>
          </p:nvPr>
        </p:nvGraphicFramePr>
        <p:xfrm>
          <a:off x="529508" y="7843238"/>
          <a:ext cx="4619290" cy="13129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9825">
                  <a:extLst>
                    <a:ext uri="{9D8B030D-6E8A-4147-A177-3AD203B41FA5}">
                      <a16:colId xmlns:a16="http://schemas.microsoft.com/office/drawing/2014/main" val="1476179998"/>
                    </a:ext>
                  </a:extLst>
                </a:gridCol>
                <a:gridCol w="2439465">
                  <a:extLst>
                    <a:ext uri="{9D8B030D-6E8A-4147-A177-3AD203B41FA5}">
                      <a16:colId xmlns:a16="http://schemas.microsoft.com/office/drawing/2014/main" val="3581124650"/>
                    </a:ext>
                  </a:extLst>
                </a:gridCol>
              </a:tblGrid>
              <a:tr h="368037">
                <a:tc gridSpan="2">
                  <a:txBody>
                    <a:bodyPr/>
                    <a:lstStyle/>
                    <a:p>
                      <a:pPr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289" algn="l"/>
                        </a:tabLst>
                      </a:pPr>
                      <a:r>
                        <a:rPr lang="en-AU" sz="900" b="1" noProof="0" dirty="0">
                          <a:solidFill>
                            <a:srgbClr val="FF0000"/>
                          </a:solidFill>
                        </a:rPr>
                        <a:t>STILL BLEEDING? </a:t>
                      </a:r>
                      <a:r>
                        <a:rPr lang="en-AU" sz="900" b="1" noProof="0" dirty="0">
                          <a:solidFill>
                            <a:schemeClr val="tx1"/>
                          </a:solidFill>
                          <a:effectLst/>
                        </a:rPr>
                        <a:t>Consider</a:t>
                      </a:r>
                      <a:r>
                        <a:rPr lang="en-AU" sz="900" b="1" noProof="0" dirty="0">
                          <a:effectLst/>
                        </a:rPr>
                        <a:t> </a:t>
                      </a:r>
                      <a:r>
                        <a:rPr lang="en-AU" sz="900" b="1" noProof="0" dirty="0">
                          <a:solidFill>
                            <a:srgbClr val="FF0000"/>
                          </a:solidFill>
                          <a:effectLst/>
                        </a:rPr>
                        <a:t>SURGICAL PROBLEM </a:t>
                      </a:r>
                    </a:p>
                    <a:p>
                      <a:pPr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289" algn="l"/>
                        </a:tabLst>
                      </a:pPr>
                      <a:r>
                        <a:rPr lang="en-AU" sz="800" b="1" noProof="0" dirty="0">
                          <a:solidFill>
                            <a:schemeClr val="tx1"/>
                          </a:solidFill>
                          <a:effectLst/>
                        </a:rPr>
                        <a:t>and discuss with surgeon and blood bank</a:t>
                      </a:r>
                      <a:r>
                        <a:rPr lang="en-AU" sz="800" b="1" noProof="0">
                          <a:solidFill>
                            <a:schemeClr val="tx1"/>
                          </a:solidFill>
                          <a:effectLst/>
                        </a:rPr>
                        <a:t>/haematologist</a:t>
                      </a:r>
                      <a:endParaRPr lang="en-AU" sz="8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9654"/>
                  </a:ext>
                </a:extLst>
              </a:tr>
              <a:tr h="829707">
                <a:tc>
                  <a:txBody>
                    <a:bodyPr/>
                    <a:lstStyle/>
                    <a:p>
                      <a:pPr fontAlgn="base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289" algn="l"/>
                        </a:tabLst>
                      </a:pPr>
                      <a:r>
                        <a:rPr lang="en-AU" sz="800" b="1" noProof="0" dirty="0">
                          <a:solidFill>
                            <a:srgbClr val="FF0000"/>
                          </a:solidFill>
                        </a:rPr>
                        <a:t>Make a stronger clot?</a:t>
                      </a:r>
                    </a:p>
                    <a:p>
                      <a:pPr marL="171450" indent="-17145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63289" algn="l"/>
                        </a:tabLst>
                      </a:pPr>
                      <a:r>
                        <a:rPr lang="en-AU" sz="800" b="1" noProof="0" dirty="0"/>
                        <a:t>Give Cryo to </a:t>
                      </a:r>
                      <a:r>
                        <a:rPr lang="en-AU" sz="800" b="1" noProof="0" dirty="0">
                          <a:solidFill>
                            <a:srgbClr val="996633"/>
                          </a:solidFill>
                        </a:rPr>
                        <a:t>FIBTEM A5</a:t>
                      </a:r>
                      <a:r>
                        <a:rPr lang="en-AU" sz="800" b="1" noProof="0" dirty="0">
                          <a:solidFill>
                            <a:srgbClr val="663300"/>
                          </a:solidFill>
                        </a:rPr>
                        <a:t> </a:t>
                      </a:r>
                      <a:r>
                        <a:rPr lang="en-AU" sz="800" b="1" noProof="0" dirty="0">
                          <a:solidFill>
                            <a:srgbClr val="00B050"/>
                          </a:solidFill>
                        </a:rPr>
                        <a:t>&gt; 14mm</a:t>
                      </a:r>
                      <a:endParaRPr lang="en-AU" sz="1000" noProof="0" dirty="0"/>
                    </a:p>
                    <a:p>
                      <a:pPr marL="171450" indent="-17145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800" b="1" noProof="0" dirty="0"/>
                        <a:t>Give platelets to </a:t>
                      </a:r>
                      <a:r>
                        <a:rPr lang="en-AU" sz="800" b="1" noProof="0" dirty="0">
                          <a:solidFill>
                            <a:srgbClr val="00B050"/>
                          </a:solidFill>
                        </a:rPr>
                        <a:t>EXTEM A5 &gt; 40 mm</a:t>
                      </a:r>
                      <a:r>
                        <a:rPr lang="en-AU" sz="800" b="1" noProof="0" dirty="0"/>
                        <a:t> or consider Platelet Function testing (in hours)</a:t>
                      </a:r>
                      <a:endParaRPr lang="en-AU" sz="1000" noProof="0" dirty="0"/>
                    </a:p>
                    <a:p>
                      <a:pPr marL="171450" indent="-17145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800" b="1" noProof="0" dirty="0"/>
                        <a:t>Consider ELP to shorten clotting time to </a:t>
                      </a:r>
                      <a:r>
                        <a:rPr lang="en-AU" sz="800" b="1" noProof="0" dirty="0">
                          <a:solidFill>
                            <a:srgbClr val="0070C0"/>
                          </a:solidFill>
                        </a:rPr>
                        <a:t>EXTEM CT </a:t>
                      </a:r>
                      <a:r>
                        <a:rPr lang="en-AU" sz="800" b="1" noProof="0" dirty="0">
                          <a:solidFill>
                            <a:srgbClr val="00B050"/>
                          </a:solidFill>
                        </a:rPr>
                        <a:t>&lt; 80 sec</a:t>
                      </a:r>
                      <a:endParaRPr lang="en-AU" sz="800" b="1" noProof="0" dirty="0">
                        <a:solidFill>
                          <a:srgbClr val="00B050"/>
                        </a:solidFill>
                        <a:ea typeface="MS PGothic" panose="020B060007020508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700" b="1" noProof="0" dirty="0">
                          <a:effectLst/>
                        </a:rPr>
                        <a:t>Re check temperature, pH, </a:t>
                      </a:r>
                      <a:r>
                        <a:rPr lang="en-AU" sz="700" b="1" noProof="0" dirty="0" err="1">
                          <a:effectLst/>
                        </a:rPr>
                        <a:t>iCalcium</a:t>
                      </a:r>
                      <a:r>
                        <a:rPr lang="en-AU" sz="700" b="1" noProof="0" dirty="0">
                          <a:effectLst/>
                        </a:rPr>
                        <a:t>, platelets and haemoglobin</a:t>
                      </a:r>
                      <a:endParaRPr lang="en-AU" sz="7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289" algn="l"/>
                        </a:tabLst>
                      </a:pPr>
                      <a:r>
                        <a:rPr lang="en-AU" sz="100" b="1" noProof="0" dirty="0">
                          <a:solidFill>
                            <a:srgbClr val="FF0000"/>
                          </a:solidFill>
                        </a:rPr>
                        <a:t> </a:t>
                      </a:r>
                    </a:p>
                    <a:p>
                      <a:pPr fontAlgn="base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  <a:effectLst/>
                        </a:rPr>
                        <a:t>Consider other contributors to bleeding</a:t>
                      </a:r>
                      <a:endParaRPr lang="en-AU" sz="105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/>
                        <a:t>P</a:t>
                      </a:r>
                      <a:r>
                        <a:rPr lang="en-AU" sz="700" b="1" noProof="0" dirty="0">
                          <a:effectLst/>
                        </a:rPr>
                        <a:t>latelet inhibitors (do Multiplate Platelet Function test)</a:t>
                      </a:r>
                      <a:endParaRPr lang="en-AU" sz="1050" noProof="0" dirty="0"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>
                          <a:effectLst/>
                        </a:rPr>
                        <a:t>Consider Von </a:t>
                      </a:r>
                      <a:r>
                        <a:rPr lang="en-AU" sz="700" b="1" noProof="0" dirty="0" err="1">
                          <a:effectLst/>
                        </a:rPr>
                        <a:t>Willebrands</a:t>
                      </a:r>
                      <a:r>
                        <a:rPr lang="en-AU" sz="700" b="1" noProof="0" dirty="0">
                          <a:effectLst/>
                        </a:rPr>
                        <a:t> Disease, warfarin (INR), </a:t>
                      </a:r>
                      <a:r>
                        <a:rPr lang="en-AU" sz="700" b="1" noProof="0" dirty="0" err="1">
                          <a:effectLst/>
                        </a:rPr>
                        <a:t>clexane</a:t>
                      </a:r>
                      <a:r>
                        <a:rPr lang="en-AU" sz="700" b="1" noProof="0" dirty="0">
                          <a:effectLst/>
                        </a:rPr>
                        <a:t> etc.</a:t>
                      </a:r>
                      <a:endParaRPr lang="en-AU" sz="1050" noProof="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53908"/>
                  </a:ext>
                </a:extLst>
              </a:tr>
            </a:tbl>
          </a:graphicData>
        </a:graphic>
      </p:graphicFrame>
      <p:sp>
        <p:nvSpPr>
          <p:cNvPr id="3" name="Text Box 3">
            <a:extLst>
              <a:ext uri="{FF2B5EF4-FFF2-40B4-BE49-F238E27FC236}">
                <a16:creationId xmlns:a16="http://schemas.microsoft.com/office/drawing/2014/main" id="{066C867E-39DE-B967-DAA2-7D722A7AA706}"/>
              </a:ext>
            </a:extLst>
          </p:cNvPr>
          <p:cNvSpPr txBox="1"/>
          <p:nvPr/>
        </p:nvSpPr>
        <p:spPr>
          <a:xfrm>
            <a:off x="522384" y="9298863"/>
            <a:ext cx="4680938" cy="268514"/>
          </a:xfrm>
          <a:prstGeom prst="rect">
            <a:avLst/>
          </a:prstGeom>
          <a:solidFill>
            <a:srgbClr val="73FB79"/>
          </a:solidFill>
          <a:ln w="2222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When clinically possible always complete the algorithm in a stepwise manner and check the ROTEM between steps as indicated. This reduces unnecessary transfusion especially of ELP.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C0960A33-72D9-F877-8EC0-871C032C79B1}"/>
              </a:ext>
            </a:extLst>
          </p:cNvPr>
          <p:cNvSpPr txBox="1"/>
          <p:nvPr/>
        </p:nvSpPr>
        <p:spPr>
          <a:xfrm>
            <a:off x="144158" y="1192383"/>
            <a:ext cx="5296522" cy="245378"/>
          </a:xfrm>
          <a:prstGeom prst="rect">
            <a:avLst/>
          </a:prstGeom>
          <a:solidFill>
            <a:srgbClr val="FFFC00"/>
          </a:solidFill>
          <a:ln w="28575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 THERE CLINICALLY SIGNIFICANT BLEEDING?</a:t>
            </a:r>
            <a:r>
              <a:rPr lang="en-US" sz="9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AU" sz="1000" b="1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B0B621-61F1-E10A-B9BD-5B9A09474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640" y="292459"/>
            <a:ext cx="784691" cy="3543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0C9BA2-7545-A4C1-75D3-363575942A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879" y="3940260"/>
            <a:ext cx="1194810" cy="773618"/>
          </a:xfrm>
          <a:prstGeom prst="rect">
            <a:avLst/>
          </a:prstGeom>
        </p:spPr>
      </p:pic>
      <p:sp>
        <p:nvSpPr>
          <p:cNvPr id="17" name="Text Box 53">
            <a:extLst>
              <a:ext uri="{FF2B5EF4-FFF2-40B4-BE49-F238E27FC236}">
                <a16:creationId xmlns:a16="http://schemas.microsoft.com/office/drawing/2014/main" id="{E1CDFAF2-A9DA-C66D-60D7-73D3BE5FD1D8}"/>
              </a:ext>
            </a:extLst>
          </p:cNvPr>
          <p:cNvSpPr txBox="1"/>
          <p:nvPr/>
        </p:nvSpPr>
        <p:spPr>
          <a:xfrm>
            <a:off x="1565989" y="1757591"/>
            <a:ext cx="2344030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1429" tIns="32657" rIns="51429" bIns="334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High risk of Fibrinolysis?</a:t>
            </a:r>
            <a:b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</a:br>
            <a: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Consider Tranexamic Acid 15mg/Kg</a:t>
            </a:r>
            <a:endParaRPr lang="en-AU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27633AE0-DD44-A0AF-17AC-BDA39CD6112C}"/>
              </a:ext>
            </a:extLst>
          </p:cNvPr>
          <p:cNvSpPr txBox="1"/>
          <p:nvPr/>
        </p:nvSpPr>
        <p:spPr>
          <a:xfrm>
            <a:off x="149627" y="1733929"/>
            <a:ext cx="97211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ROTEM</a:t>
            </a:r>
          </a:p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Results in 10 min</a:t>
            </a:r>
            <a:endParaRPr lang="en-AU" sz="962" dirty="0">
              <a:ea typeface="Times New Roman" panose="02020603050405020304" pitchFamily="18" charset="0"/>
            </a:endParaRPr>
          </a:p>
        </p:txBody>
      </p:sp>
      <p:sp>
        <p:nvSpPr>
          <p:cNvPr id="20" name="Text Box 73">
            <a:extLst>
              <a:ext uri="{FF2B5EF4-FFF2-40B4-BE49-F238E27FC236}">
                <a16:creationId xmlns:a16="http://schemas.microsoft.com/office/drawing/2014/main" id="{F2E8478A-C535-9A01-5760-1C96669F772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2336935" y="1459736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0E4141CB-5FFA-80E6-59F9-6FABB3CFBC73}"/>
              </a:ext>
            </a:extLst>
          </p:cNvPr>
          <p:cNvSpPr>
            <a:spLocks noChangeAspect="1"/>
          </p:cNvSpPr>
          <p:nvPr/>
        </p:nvSpPr>
        <p:spPr>
          <a:xfrm rot="5400000">
            <a:off x="1186231" y="1712998"/>
            <a:ext cx="272074" cy="379727"/>
          </a:xfrm>
          <a:prstGeom prst="downArrow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700" dirty="0"/>
              <a:t>Then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1659F209-EA33-28D6-656E-0325A5A28FB1}"/>
              </a:ext>
            </a:extLst>
          </p:cNvPr>
          <p:cNvSpPr>
            <a:spLocks noChangeAspect="1"/>
          </p:cNvSpPr>
          <p:nvPr/>
        </p:nvSpPr>
        <p:spPr>
          <a:xfrm>
            <a:off x="184817" y="2199879"/>
            <a:ext cx="272074" cy="303463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62"/>
          </a:p>
        </p:txBody>
      </p:sp>
      <p:sp>
        <p:nvSpPr>
          <p:cNvPr id="24" name="Footer Placeholder 1">
            <a:extLst>
              <a:ext uri="{FF2B5EF4-FFF2-40B4-BE49-F238E27FC236}">
                <a16:creationId xmlns:a16="http://schemas.microsoft.com/office/drawing/2014/main" id="{E4347D16-D3C2-C798-DB6B-59904F21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50608" y="9564606"/>
            <a:ext cx="4915471" cy="378554"/>
          </a:xfrm>
        </p:spPr>
        <p:txBody>
          <a:bodyPr/>
          <a:lstStyle/>
          <a:p>
            <a:r>
              <a:rPr lang="en-AU" dirty="0"/>
              <a:t>Version 1 Jan 2025 – Reviewed by RANDWICK CAMPUS TRANSFUSION COMITTEE</a:t>
            </a: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969</TotalTime>
  <Words>452</Words>
  <Application>Microsoft Macintosh PowerPoint</Application>
  <PresentationFormat>A4 Paper (210x297 mm)</PresentationFormat>
  <Paragraphs>100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Malgun Gothic</vt:lpstr>
      <vt:lpstr>MS Mincho</vt:lpstr>
      <vt:lpstr>MS PGothic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31</cp:revision>
  <cp:lastPrinted>2023-01-23T13:23:57Z</cp:lastPrinted>
  <dcterms:created xsi:type="dcterms:W3CDTF">2023-01-23T11:46:35Z</dcterms:created>
  <dcterms:modified xsi:type="dcterms:W3CDTF">2025-01-23T08:04:56Z</dcterms:modified>
</cp:coreProperties>
</file>