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B9B8"/>
    <a:srgbClr val="4BACC7"/>
    <a:srgbClr val="1EBA33"/>
    <a:srgbClr val="00B1F1"/>
    <a:srgbClr val="948A54"/>
    <a:srgbClr val="558ED5"/>
    <a:srgbClr val="B3A2C8"/>
    <a:srgbClr val="E46C09"/>
    <a:srgbClr val="E6E1EC"/>
    <a:srgbClr val="8EB4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227"/>
    <p:restoredTop sz="96233"/>
  </p:normalViewPr>
  <p:slideViewPr>
    <p:cSldViewPr snapToGrid="0">
      <p:cViewPr>
        <p:scale>
          <a:sx n="130" d="100"/>
          <a:sy n="130" d="100"/>
        </p:scale>
        <p:origin x="2888" y="-253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180023" cy="180023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FCE4EE-52AC-A34C-8146-49CDDC6020A6}" type="datetimeFigureOut">
              <a:rPr lang="en-AU" smtClean="0"/>
              <a:t>23/1/2025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7EDF6A-4784-8344-B3B9-CA6422F8B4F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4943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1pPr>
    <a:lvl2pPr marL="342077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2pPr>
    <a:lvl3pPr marL="684154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3pPr>
    <a:lvl4pPr marL="1026231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4pPr>
    <a:lvl5pPr marL="1368308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5pPr>
    <a:lvl6pPr marL="1710385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6pPr>
    <a:lvl7pPr marL="2052462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7pPr>
    <a:lvl8pPr marL="2394539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8pPr>
    <a:lvl9pPr marL="2736616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7EDF6A-4784-8344-B3B9-CA6422F8B4F0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12629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1706-9786-3045-9CC3-7F547A1C38D5}" type="datetime1">
              <a:rPr lang="en-US" smtClean="0"/>
              <a:t>1/23/25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Version 1 2025 - DRAFT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7140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86C2A-4A60-CC46-AFF7-0F299A54C7B3}" type="datetime1">
              <a:rPr lang="en-US" smtClean="0"/>
              <a:t>1/23/25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Version 1 2025 - DRAFT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9805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5F7FE-C4C0-7648-BBF4-4536F85EB5BE}" type="datetime1">
              <a:rPr lang="en-US" smtClean="0"/>
              <a:t>1/23/25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Version 1 2025 - DRAFT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46261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2C7C-CC34-BA46-B087-FE3407C164F5}" type="datetime1">
              <a:rPr lang="en-US" smtClean="0"/>
              <a:t>1/23/25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Version 1 2025 - DRAFT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25938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9DA9F-9B2D-C64A-B104-7B161B34FE96}" type="datetime1">
              <a:rPr lang="en-US" smtClean="0"/>
              <a:t>1/23/25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Version 1 2025 - DRAFT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11326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A1464-A396-7646-93F2-3EE163CF4F25}" type="datetime1">
              <a:rPr lang="en-US" smtClean="0"/>
              <a:t>1/23/25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Version 1 2025 - DRAFT ONLY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33944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3534A-9EBD-8C4B-8C60-1BD346096C75}" type="datetime1">
              <a:rPr lang="en-US" smtClean="0"/>
              <a:t>1/23/25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Version 1 2025 - DRAFT ONLY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69360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6F444-8D2A-2243-815D-E2351229FC15}" type="datetime1">
              <a:rPr lang="en-US" smtClean="0"/>
              <a:t>1/23/25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Version 1 2025 - DRAFT ONLY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1185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65FDF-FF1A-3D40-9086-C5F90244B0BC}" type="datetime1">
              <a:rPr lang="en-US" smtClean="0"/>
              <a:t>1/23/25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Version 1 2025 - DRAFT ONLY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1450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64D84-BBAD-F346-87F8-16900E182F4E}" type="datetime1">
              <a:rPr lang="en-US" smtClean="0"/>
              <a:t>1/23/25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Version 1 2025 - DRAFT ONLY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0550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31D23-1C48-E248-B462-4AB09D06215F}" type="datetime1">
              <a:rPr lang="en-US" smtClean="0"/>
              <a:t>1/23/25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Version 1 2025 - DRAFT ONLY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07397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8BE00-A3E9-3849-91DA-98F40516CE8F}" type="datetime1">
              <a:rPr lang="en-US" smtClean="0"/>
              <a:t>1/23/25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AU"/>
              <a:t>Version 1 2025 - DRAFT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29205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C01EBDD-7BAD-19A5-7125-0264AA7B75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231" y="186296"/>
            <a:ext cx="503396" cy="503396"/>
          </a:xfrm>
          <a:prstGeom prst="rect">
            <a:avLst/>
          </a:prstGeom>
        </p:spPr>
      </p:pic>
      <p:sp>
        <p:nvSpPr>
          <p:cNvPr id="6" name="Text Box 97">
            <a:extLst>
              <a:ext uri="{FF2B5EF4-FFF2-40B4-BE49-F238E27FC236}">
                <a16:creationId xmlns:a16="http://schemas.microsoft.com/office/drawing/2014/main" id="{163D4186-C85A-1E16-10AE-89620E1127E6}"/>
              </a:ext>
            </a:extLst>
          </p:cNvPr>
          <p:cNvSpPr txBox="1"/>
          <p:nvPr/>
        </p:nvSpPr>
        <p:spPr>
          <a:xfrm>
            <a:off x="761521" y="187404"/>
            <a:ext cx="5265251" cy="1026643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prstClr val="black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5314" tIns="38571" rIns="65314" bIns="2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AU" sz="16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GENERAL / OBSTETRIC / CARDIAC / VASCULAR</a:t>
            </a:r>
          </a:p>
          <a:p>
            <a:pPr algn="ctr"/>
            <a:r>
              <a:rPr lang="en-AU" sz="16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ROTEM TRANSFUSION ALGORITHMS </a:t>
            </a:r>
          </a:p>
          <a:p>
            <a:pPr algn="ctr"/>
            <a:r>
              <a:rPr lang="en-AU" sz="16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DOSING SCHEDULE (2025)</a:t>
            </a:r>
            <a:endParaRPr lang="en-AU" sz="16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6556345-C4CF-5DDA-0FFF-30F1BA3597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7173473"/>
              </p:ext>
            </p:extLst>
          </p:nvPr>
        </p:nvGraphicFramePr>
        <p:xfrm>
          <a:off x="857419" y="2712983"/>
          <a:ext cx="5294909" cy="3804112"/>
        </p:xfrm>
        <a:graphic>
          <a:graphicData uri="http://schemas.openxmlformats.org/drawingml/2006/table">
            <a:tbl>
              <a:tblPr/>
              <a:tblGrid>
                <a:gridCol w="1236396">
                  <a:extLst>
                    <a:ext uri="{9D8B030D-6E8A-4147-A177-3AD203B41FA5}">
                      <a16:colId xmlns:a16="http://schemas.microsoft.com/office/drawing/2014/main" val="535177941"/>
                    </a:ext>
                  </a:extLst>
                </a:gridCol>
                <a:gridCol w="2103281">
                  <a:extLst>
                    <a:ext uri="{9D8B030D-6E8A-4147-A177-3AD203B41FA5}">
                      <a16:colId xmlns:a16="http://schemas.microsoft.com/office/drawing/2014/main" val="3554800662"/>
                    </a:ext>
                  </a:extLst>
                </a:gridCol>
                <a:gridCol w="1955232">
                  <a:extLst>
                    <a:ext uri="{9D8B030D-6E8A-4147-A177-3AD203B41FA5}">
                      <a16:colId xmlns:a16="http://schemas.microsoft.com/office/drawing/2014/main" val="4126709164"/>
                    </a:ext>
                  </a:extLst>
                </a:gridCol>
              </a:tblGrid>
              <a:tr h="8631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If the FIBTEM A5 is:</a:t>
                      </a:r>
                      <a:endParaRPr lang="en-AU" sz="1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9D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Cryoprecipitate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 unit  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Calibri" panose="020F0502020204030204" pitchFamily="34" charset="0"/>
                          <a:sym typeface="Symbol" pitchFamily="2" charset="2"/>
                        </a:rPr>
                        <a:t>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35mLs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9D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Fibrinogen Concentrate</a:t>
                      </a:r>
                      <a:r>
                        <a:rPr lang="en-AU" sz="1200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1,2</a:t>
                      </a:r>
                      <a:endParaRPr lang="en-AU" sz="1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 ampoule = 1g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Administer over 10 min</a:t>
                      </a:r>
                      <a:endParaRPr lang="en-AU" sz="28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9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58089"/>
                  </a:ext>
                </a:extLst>
              </a:tr>
              <a:tr h="3958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12mm or greater</a:t>
                      </a:r>
                      <a:endParaRPr lang="en-AU" sz="1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Cambria" panose="020405030504060302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NONE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AU" sz="1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627908"/>
                  </a:ext>
                </a:extLst>
              </a:tr>
              <a:tr h="38127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10-11mm</a:t>
                      </a:r>
                      <a:endParaRPr lang="en-AU" sz="1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6 U per 70 kg</a:t>
                      </a:r>
                      <a:endParaRPr lang="en-AU" sz="1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2g per 70 kg</a:t>
                      </a:r>
                      <a:endParaRPr lang="en-AU" sz="1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476651"/>
                  </a:ext>
                </a:extLst>
              </a:tr>
              <a:tr h="3666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8-9mm</a:t>
                      </a:r>
                      <a:endParaRPr lang="en-AU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12 U per 70 kg</a:t>
                      </a:r>
                      <a:endParaRPr lang="en-AU" sz="1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3g per 70 kg</a:t>
                      </a:r>
                      <a:endParaRPr lang="en-AU" sz="1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786239"/>
                  </a:ext>
                </a:extLst>
              </a:tr>
              <a:tr h="386154">
                <a:tc gridSpan="3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Consider fibrinogen concentrate for uncontrolled critical haemorrhage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or if FIBTEM A5 is less than 6mm (Consult senior clinician first)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AU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4296244"/>
                  </a:ext>
                </a:extLst>
              </a:tr>
              <a:tr h="34371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6-7mm</a:t>
                      </a:r>
                      <a:endParaRPr lang="en-AU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18 U per 70 kg</a:t>
                      </a:r>
                      <a:endParaRPr lang="en-AU" sz="1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4g per 70 kg </a:t>
                      </a:r>
                      <a:endParaRPr lang="en-AU" sz="1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220427"/>
                  </a:ext>
                </a:extLst>
              </a:tr>
              <a:tr h="28772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4-5mm</a:t>
                      </a:r>
                      <a:endParaRPr lang="en-AU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24 U per 70 kg</a:t>
                      </a:r>
                      <a:endParaRPr lang="en-AU" sz="1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5g per 70 kg</a:t>
                      </a:r>
                      <a:endParaRPr lang="en-AU" sz="1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9977122"/>
                  </a:ext>
                </a:extLst>
              </a:tr>
              <a:tr h="3958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0-3 mm</a:t>
                      </a:r>
                      <a:endParaRPr lang="en-AU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30 U per 70 kg</a:t>
                      </a:r>
                      <a:endParaRPr lang="en-AU" sz="1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6g per 70 kg</a:t>
                      </a:r>
                      <a:endParaRPr lang="en-AU" sz="1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195973"/>
                  </a:ext>
                </a:extLst>
              </a:tr>
              <a:tr h="383635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200" i="1" baseline="300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AU" sz="1200" i="1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Maximum single dose of fibrinogen concentrate is 6g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AU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2439295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E7FDCFC2-87A2-E3FB-6D21-1DB3A9480614}"/>
              </a:ext>
            </a:extLst>
          </p:cNvPr>
          <p:cNvSpPr txBox="1"/>
          <p:nvPr/>
        </p:nvSpPr>
        <p:spPr>
          <a:xfrm>
            <a:off x="1009338" y="2275818"/>
            <a:ext cx="48393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dirty="0"/>
              <a:t>Consider rounding up to complete the nearest unit or ampoule for weight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0ACA462-BA24-E4DF-C057-8B015C024A24}"/>
              </a:ext>
            </a:extLst>
          </p:cNvPr>
          <p:cNvSpPr txBox="1"/>
          <p:nvPr/>
        </p:nvSpPr>
        <p:spPr>
          <a:xfrm>
            <a:off x="735330" y="6613714"/>
            <a:ext cx="53873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/>
              <a:t>If FIBTEM A5 remains low after dose of fibrinogen concentrate, consider using cryoprecipitate for subsequent doses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D67061F-26BC-9B86-EE66-404AC84852F6}"/>
              </a:ext>
            </a:extLst>
          </p:cNvPr>
          <p:cNvSpPr txBox="1"/>
          <p:nvPr/>
        </p:nvSpPr>
        <p:spPr>
          <a:xfrm>
            <a:off x="698467" y="7272066"/>
            <a:ext cx="53873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/>
              <a:t>If FIBTEM A5 is less than 6, please ensure that platelets are readily available as they may be indicated on retesting, after the dose of fibrinogen or cryoprecipitate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3AC1D99-3512-E7DC-153D-5C0483AEE026}"/>
              </a:ext>
            </a:extLst>
          </p:cNvPr>
          <p:cNvSpPr txBox="1"/>
          <p:nvPr/>
        </p:nvSpPr>
        <p:spPr>
          <a:xfrm>
            <a:off x="297951" y="1647922"/>
            <a:ext cx="61883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Cryoprecipitate and Fibrinogen Concentrate Dosing Schedule</a:t>
            </a:r>
            <a:endParaRPr lang="en-AU" sz="1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1D6A588-9FFD-0819-48CD-5CCAB98287F3}"/>
              </a:ext>
            </a:extLst>
          </p:cNvPr>
          <p:cNvSpPr txBox="1"/>
          <p:nvPr/>
        </p:nvSpPr>
        <p:spPr>
          <a:xfrm>
            <a:off x="228196" y="8145862"/>
            <a:ext cx="60413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700" dirty="0"/>
              <a:t>References:</a:t>
            </a:r>
          </a:p>
          <a:p>
            <a:endParaRPr lang="en-AU" sz="700" dirty="0"/>
          </a:p>
          <a:p>
            <a:r>
              <a:rPr lang="en-AU" sz="700" b="0" i="0" dirty="0">
                <a:solidFill>
                  <a:srgbClr val="212121"/>
                </a:solidFill>
                <a:effectLst/>
                <a:latin typeface="system-ui"/>
              </a:rPr>
              <a:t>1. </a:t>
            </a:r>
            <a:r>
              <a:rPr lang="en-AU" sz="700" b="0" i="0" dirty="0" err="1">
                <a:solidFill>
                  <a:srgbClr val="212121"/>
                </a:solidFill>
                <a:effectLst/>
                <a:latin typeface="system-ui"/>
              </a:rPr>
              <a:t>Görlinger</a:t>
            </a:r>
            <a:r>
              <a:rPr lang="en-AU" sz="700" b="0" i="0" dirty="0">
                <a:solidFill>
                  <a:srgbClr val="212121"/>
                </a:solidFill>
                <a:effectLst/>
                <a:latin typeface="system-ui"/>
              </a:rPr>
              <a:t> K, Pérez-Ferrer A, </a:t>
            </a:r>
            <a:r>
              <a:rPr lang="en-AU" sz="700" b="0" i="0" dirty="0" err="1">
                <a:solidFill>
                  <a:srgbClr val="212121"/>
                </a:solidFill>
                <a:effectLst/>
                <a:latin typeface="system-ui"/>
              </a:rPr>
              <a:t>Dirkmann</a:t>
            </a:r>
            <a:r>
              <a:rPr lang="en-AU" sz="700" b="0" i="0" dirty="0">
                <a:solidFill>
                  <a:srgbClr val="212121"/>
                </a:solidFill>
                <a:effectLst/>
                <a:latin typeface="system-ui"/>
              </a:rPr>
              <a:t> D, Saner F, </a:t>
            </a:r>
            <a:r>
              <a:rPr lang="en-AU" sz="700" b="0" i="0" dirty="0" err="1">
                <a:solidFill>
                  <a:srgbClr val="212121"/>
                </a:solidFill>
                <a:effectLst/>
                <a:latin typeface="system-ui"/>
              </a:rPr>
              <a:t>Maegele</a:t>
            </a:r>
            <a:r>
              <a:rPr lang="en-AU" sz="700" b="0" i="0" dirty="0">
                <a:solidFill>
                  <a:srgbClr val="212121"/>
                </a:solidFill>
                <a:effectLst/>
                <a:latin typeface="system-ui"/>
              </a:rPr>
              <a:t> M, </a:t>
            </a:r>
            <a:r>
              <a:rPr lang="en-AU" sz="700" b="0" i="0" dirty="0" err="1">
                <a:solidFill>
                  <a:srgbClr val="212121"/>
                </a:solidFill>
                <a:effectLst/>
                <a:latin typeface="system-ui"/>
              </a:rPr>
              <a:t>Calatayud</a:t>
            </a:r>
            <a:r>
              <a:rPr lang="en-AU" sz="700" b="0" i="0" dirty="0">
                <a:solidFill>
                  <a:srgbClr val="212121"/>
                </a:solidFill>
                <a:effectLst/>
                <a:latin typeface="system-ui"/>
              </a:rPr>
              <a:t> ÁAP, Kim TY. The role of evidence-based algorithms for rotational </a:t>
            </a:r>
            <a:r>
              <a:rPr lang="en-AU" sz="700" b="0" i="0" dirty="0" err="1">
                <a:solidFill>
                  <a:srgbClr val="212121"/>
                </a:solidFill>
                <a:effectLst/>
                <a:latin typeface="system-ui"/>
              </a:rPr>
              <a:t>thromboelastometry</a:t>
            </a:r>
            <a:r>
              <a:rPr lang="en-AU" sz="700" b="0" i="0" dirty="0">
                <a:solidFill>
                  <a:srgbClr val="212121"/>
                </a:solidFill>
                <a:effectLst/>
                <a:latin typeface="system-ui"/>
              </a:rPr>
              <a:t>-guided bleeding management. Korean J </a:t>
            </a:r>
            <a:r>
              <a:rPr lang="en-AU" sz="700" b="0" i="0" dirty="0" err="1">
                <a:solidFill>
                  <a:srgbClr val="212121"/>
                </a:solidFill>
                <a:effectLst/>
                <a:latin typeface="system-ui"/>
              </a:rPr>
              <a:t>Anesthesiol</a:t>
            </a:r>
            <a:r>
              <a:rPr lang="en-AU" sz="700" b="0" i="0" dirty="0">
                <a:solidFill>
                  <a:srgbClr val="212121"/>
                </a:solidFill>
                <a:effectLst/>
                <a:latin typeface="system-ui"/>
              </a:rPr>
              <a:t>. 2019 Aug;72(4):297-322. </a:t>
            </a:r>
            <a:r>
              <a:rPr lang="en-AU" sz="700" b="0" i="0" dirty="0" err="1">
                <a:solidFill>
                  <a:srgbClr val="212121"/>
                </a:solidFill>
                <a:effectLst/>
                <a:latin typeface="system-ui"/>
              </a:rPr>
              <a:t>doi</a:t>
            </a:r>
            <a:r>
              <a:rPr lang="en-AU" sz="700" b="0" i="0" dirty="0">
                <a:solidFill>
                  <a:srgbClr val="212121"/>
                </a:solidFill>
                <a:effectLst/>
                <a:latin typeface="system-ui"/>
              </a:rPr>
              <a:t>: 10.4097/kja.19169. </a:t>
            </a:r>
            <a:r>
              <a:rPr lang="en-AU" sz="700" b="0" i="0" dirty="0" err="1">
                <a:solidFill>
                  <a:srgbClr val="212121"/>
                </a:solidFill>
                <a:effectLst/>
                <a:latin typeface="system-ui"/>
              </a:rPr>
              <a:t>Epub</a:t>
            </a:r>
            <a:r>
              <a:rPr lang="en-AU" sz="700" b="0" i="0" dirty="0">
                <a:solidFill>
                  <a:srgbClr val="212121"/>
                </a:solidFill>
                <a:effectLst/>
                <a:latin typeface="system-ui"/>
              </a:rPr>
              <a:t> 2019 May 17. PMID: 31096732; PMCID: PMC6676023.</a:t>
            </a:r>
            <a:endParaRPr lang="en-AU" sz="700" dirty="0">
              <a:solidFill>
                <a:srgbClr val="212121"/>
              </a:solidFill>
              <a:latin typeface="system-ui"/>
            </a:endParaRPr>
          </a:p>
          <a:p>
            <a:r>
              <a:rPr lang="en-AU" sz="700" dirty="0">
                <a:solidFill>
                  <a:srgbClr val="212121"/>
                </a:solidFill>
                <a:latin typeface="system-ui"/>
              </a:rPr>
              <a:t>2. NSW Health Northern Sydney Local Health District Blood Management Committee</a:t>
            </a:r>
          </a:p>
          <a:p>
            <a:r>
              <a:rPr lang="en-AU" sz="700" dirty="0">
                <a:solidFill>
                  <a:srgbClr val="212121"/>
                </a:solidFill>
                <a:latin typeface="system-ui"/>
              </a:rPr>
              <a:t>Administration of Fibrinogen Concentrate (</a:t>
            </a:r>
            <a:r>
              <a:rPr lang="en-AU" sz="700" dirty="0" err="1">
                <a:solidFill>
                  <a:srgbClr val="212121"/>
                </a:solidFill>
                <a:latin typeface="system-ui"/>
              </a:rPr>
              <a:t>RiaStap</a:t>
            </a:r>
            <a:r>
              <a:rPr lang="en-AU" sz="700" dirty="0">
                <a:solidFill>
                  <a:srgbClr val="212121"/>
                </a:solidFill>
                <a:latin typeface="system-ui"/>
              </a:rPr>
              <a:t>®) - NSLHD 07/22</a:t>
            </a:r>
          </a:p>
          <a:p>
            <a:r>
              <a:rPr lang="en-AU" sz="700" dirty="0">
                <a:solidFill>
                  <a:srgbClr val="212121"/>
                </a:solidFill>
                <a:latin typeface="system-ui"/>
              </a:rPr>
              <a:t>3. National Blood Authority  guideline for adults with critical bleeding , Australia, 8</a:t>
            </a:r>
            <a:r>
              <a:rPr lang="en-AU" sz="700" baseline="30000" dirty="0">
                <a:solidFill>
                  <a:srgbClr val="212121"/>
                </a:solidFill>
                <a:latin typeface="system-ui"/>
              </a:rPr>
              <a:t>th</a:t>
            </a:r>
            <a:r>
              <a:rPr lang="en-AU" sz="700" dirty="0">
                <a:solidFill>
                  <a:srgbClr val="212121"/>
                </a:solidFill>
                <a:latin typeface="system-ui"/>
              </a:rPr>
              <a:t> August 2023 (blood.gov.au)</a:t>
            </a:r>
          </a:p>
          <a:p>
            <a:r>
              <a:rPr lang="en-AU" sz="700" dirty="0">
                <a:solidFill>
                  <a:srgbClr val="212121"/>
                </a:solidFill>
                <a:latin typeface="system-ui"/>
              </a:rPr>
              <a:t>4. Lifeblood Health News 27</a:t>
            </a:r>
            <a:r>
              <a:rPr lang="en-AU" sz="700" baseline="30000" dirty="0">
                <a:solidFill>
                  <a:srgbClr val="212121"/>
                </a:solidFill>
                <a:latin typeface="system-ui"/>
              </a:rPr>
              <a:t>th</a:t>
            </a:r>
            <a:r>
              <a:rPr lang="en-AU" sz="700" dirty="0">
                <a:solidFill>
                  <a:srgbClr val="212121"/>
                </a:solidFill>
                <a:latin typeface="system-ui"/>
              </a:rPr>
              <a:t> November 2024</a:t>
            </a:r>
          </a:p>
          <a:p>
            <a:r>
              <a:rPr lang="en-AU" sz="700" dirty="0">
                <a:solidFill>
                  <a:srgbClr val="212121"/>
                </a:solidFill>
                <a:latin typeface="system-ui"/>
              </a:rPr>
              <a:t>https://www.lifeblood.com.au/news-and-stories/health-professionals-news/update-transition-split-apheresis-cryoprecipitate-and</a:t>
            </a:r>
            <a:endParaRPr lang="en-AU" sz="700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9C07CE1-FA03-C86C-C80E-4FC023D1AE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26772" y="280567"/>
            <a:ext cx="696477" cy="646331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52BE7E-55D8-B28F-B1D5-D113E23C4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279463" y="9473424"/>
            <a:ext cx="4915471" cy="378554"/>
          </a:xfrm>
        </p:spPr>
        <p:txBody>
          <a:bodyPr/>
          <a:lstStyle/>
          <a:p>
            <a:r>
              <a:rPr lang="en-AU" dirty="0"/>
              <a:t>Version 1 Jan 2025 – Reviewed by RANDWICK CAMPUS TRANSFUSION COMITTEE</a:t>
            </a:r>
          </a:p>
        </p:txBody>
      </p:sp>
    </p:spTree>
    <p:extLst>
      <p:ext uri="{BB962C8B-B14F-4D97-AF65-F5344CB8AC3E}">
        <p14:creationId xmlns:p14="http://schemas.microsoft.com/office/powerpoint/2010/main" val="2275702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490</TotalTime>
  <Words>335</Words>
  <Application>Microsoft Macintosh PowerPoint</Application>
  <PresentationFormat>A4 Paper (210x297 mm)</PresentationFormat>
  <Paragraphs>44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system-ui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Kathryn Santifort</dc:creator>
  <cp:lastModifiedBy>K Santifort</cp:lastModifiedBy>
  <cp:revision>23</cp:revision>
  <cp:lastPrinted>2023-01-23T13:23:57Z</cp:lastPrinted>
  <dcterms:created xsi:type="dcterms:W3CDTF">2023-01-23T11:46:35Z</dcterms:created>
  <dcterms:modified xsi:type="dcterms:W3CDTF">2025-01-23T08:08:24Z</dcterms:modified>
</cp:coreProperties>
</file>