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521970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4F"/>
    <a:srgbClr val="DDDAC3"/>
    <a:srgbClr val="FEC0EC"/>
    <a:srgbClr val="79FAFF"/>
    <a:srgbClr val="DAE3F3"/>
    <a:srgbClr val="E6B9B8"/>
    <a:srgbClr val="4BACC7"/>
    <a:srgbClr val="1EBA33"/>
    <a:srgbClr val="00B1F1"/>
    <a:srgbClr val="948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C44574-9C5B-448F-AACB-4515DC67E2CB}" v="4" dt="2025-09-28T09:06:06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227"/>
    <p:restoredTop sz="94778"/>
  </p:normalViewPr>
  <p:slideViewPr>
    <p:cSldViewPr snapToGrid="0">
      <p:cViewPr varScale="1">
        <p:scale>
          <a:sx n="80" d="100"/>
          <a:sy n="80" d="100"/>
        </p:scale>
        <p:origin x="7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Young" userId="dd4a5dca3f5a29ce" providerId="LiveId" clId="{DA69F1D5-EC95-4789-B007-DC7F75BD8B78}"/>
    <pc:docChg chg="modSld">
      <pc:chgData name="Jason Young" userId="dd4a5dca3f5a29ce" providerId="LiveId" clId="{DA69F1D5-EC95-4789-B007-DC7F75BD8B78}" dt="2025-09-28T09:06:06.153" v="41"/>
      <pc:docMkLst>
        <pc:docMk/>
      </pc:docMkLst>
      <pc:sldChg chg="modSp mod">
        <pc:chgData name="Jason Young" userId="dd4a5dca3f5a29ce" providerId="LiveId" clId="{DA69F1D5-EC95-4789-B007-DC7F75BD8B78}" dt="2025-09-28T09:06:06.153" v="41"/>
        <pc:sldMkLst>
          <pc:docMk/>
          <pc:sldMk cId="2275702032" sldId="256"/>
        </pc:sldMkLst>
        <pc:graphicFrameChg chg="mod modGraphic">
          <ac:chgData name="Jason Young" userId="dd4a5dca3f5a29ce" providerId="LiveId" clId="{DA69F1D5-EC95-4789-B007-DC7F75BD8B78}" dt="2025-09-28T09:06:06.153" v="41"/>
          <ac:graphicFrameMkLst>
            <pc:docMk/>
            <pc:sldMk cId="2275702032" sldId="256"/>
            <ac:graphicFrameMk id="8" creationId="{D9CBB122-EF51-707C-35D6-152B2A3A121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CE4EE-52AC-A34C-8146-49CDDC6020A6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43000"/>
            <a:ext cx="2130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EDF6A-4784-8344-B3B9-CA6422F8B4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9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1pPr>
    <a:lvl2pPr marL="260765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2pPr>
    <a:lvl3pPr marL="521531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3pPr>
    <a:lvl4pPr marL="782296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4pPr>
    <a:lvl5pPr marL="1043061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5pPr>
    <a:lvl6pPr marL="1303826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6pPr>
    <a:lvl7pPr marL="1564592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7pPr>
    <a:lvl8pPr marL="1825357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8pPr>
    <a:lvl9pPr marL="2086122" algn="l" defTabSz="521531" rtl="0" eaLnBrk="1" latinLnBrk="0" hangingPunct="1">
      <a:defRPr sz="6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3788" y="1143000"/>
            <a:ext cx="2130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EDF6A-4784-8344-B3B9-CA6422F8B4F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6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478" y="1237197"/>
            <a:ext cx="4436745" cy="2631887"/>
          </a:xfrm>
        </p:spPr>
        <p:txBody>
          <a:bodyPr anchor="b"/>
          <a:lstStyle>
            <a:lvl1pPr algn="ctr">
              <a:defRPr sz="342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463" y="3970580"/>
            <a:ext cx="3914775" cy="1825171"/>
          </a:xfrm>
        </p:spPr>
        <p:txBody>
          <a:bodyPr/>
          <a:lstStyle>
            <a:lvl1pPr marL="0" indent="0" algn="ctr">
              <a:buNone/>
              <a:defRPr sz="1370"/>
            </a:lvl1pPr>
            <a:lvl2pPr marL="260970" indent="0" algn="ctr">
              <a:buNone/>
              <a:defRPr sz="1142"/>
            </a:lvl2pPr>
            <a:lvl3pPr marL="521940" indent="0" algn="ctr">
              <a:buNone/>
              <a:defRPr sz="1027"/>
            </a:lvl3pPr>
            <a:lvl4pPr marL="782909" indent="0" algn="ctr">
              <a:buNone/>
              <a:defRPr sz="913"/>
            </a:lvl4pPr>
            <a:lvl5pPr marL="1043879" indent="0" algn="ctr">
              <a:buNone/>
              <a:defRPr sz="913"/>
            </a:lvl5pPr>
            <a:lvl6pPr marL="1304849" indent="0" algn="ctr">
              <a:buNone/>
              <a:defRPr sz="913"/>
            </a:lvl6pPr>
            <a:lvl7pPr marL="1565819" indent="0" algn="ctr">
              <a:buNone/>
              <a:defRPr sz="913"/>
            </a:lvl7pPr>
            <a:lvl8pPr marL="1826788" indent="0" algn="ctr">
              <a:buNone/>
              <a:defRPr sz="913"/>
            </a:lvl8pPr>
            <a:lvl9pPr marL="2087758" indent="0" algn="ctr">
              <a:buNone/>
              <a:defRPr sz="91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34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764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35348" y="402483"/>
            <a:ext cx="1125498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855" y="402483"/>
            <a:ext cx="3311247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1358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142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136" y="1884671"/>
            <a:ext cx="4501991" cy="3144614"/>
          </a:xfrm>
        </p:spPr>
        <p:txBody>
          <a:bodyPr anchor="b"/>
          <a:lstStyle>
            <a:lvl1pPr>
              <a:defRPr sz="342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36" y="5059035"/>
            <a:ext cx="4501991" cy="1653678"/>
          </a:xfrm>
        </p:spPr>
        <p:txBody>
          <a:bodyPr/>
          <a:lstStyle>
            <a:lvl1pPr marL="0" indent="0">
              <a:buNone/>
              <a:defRPr sz="1370">
                <a:solidFill>
                  <a:schemeClr val="tx1"/>
                </a:solidFill>
              </a:defRPr>
            </a:lvl1pPr>
            <a:lvl2pPr marL="260970" indent="0">
              <a:buNone/>
              <a:defRPr sz="1142">
                <a:solidFill>
                  <a:schemeClr val="tx1">
                    <a:tint val="75000"/>
                  </a:schemeClr>
                </a:solidFill>
              </a:defRPr>
            </a:lvl2pPr>
            <a:lvl3pPr marL="521940" indent="0">
              <a:buNone/>
              <a:defRPr sz="1027">
                <a:solidFill>
                  <a:schemeClr val="tx1">
                    <a:tint val="75000"/>
                  </a:schemeClr>
                </a:solidFill>
              </a:defRPr>
            </a:lvl3pPr>
            <a:lvl4pPr marL="78290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4pPr>
            <a:lvl5pPr marL="104387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5pPr>
            <a:lvl6pPr marL="130484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6pPr>
            <a:lvl7pPr marL="1565819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7pPr>
            <a:lvl8pPr marL="182678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8pPr>
            <a:lvl9pPr marL="2087758" indent="0">
              <a:buNone/>
              <a:defRPr sz="9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262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854" y="2012414"/>
            <a:ext cx="2218373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2473" y="2012414"/>
            <a:ext cx="2218373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808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402484"/>
            <a:ext cx="4501991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535" y="1853171"/>
            <a:ext cx="2208177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535" y="2761381"/>
            <a:ext cx="220817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42474" y="1853171"/>
            <a:ext cx="2219052" cy="908210"/>
          </a:xfrm>
        </p:spPr>
        <p:txBody>
          <a:bodyPr anchor="b"/>
          <a:lstStyle>
            <a:lvl1pPr marL="0" indent="0">
              <a:buNone/>
              <a:defRPr sz="1370" b="1"/>
            </a:lvl1pPr>
            <a:lvl2pPr marL="260970" indent="0">
              <a:buNone/>
              <a:defRPr sz="1142" b="1"/>
            </a:lvl2pPr>
            <a:lvl3pPr marL="521940" indent="0">
              <a:buNone/>
              <a:defRPr sz="1027" b="1"/>
            </a:lvl3pPr>
            <a:lvl4pPr marL="782909" indent="0">
              <a:buNone/>
              <a:defRPr sz="913" b="1"/>
            </a:lvl4pPr>
            <a:lvl5pPr marL="1043879" indent="0">
              <a:buNone/>
              <a:defRPr sz="913" b="1"/>
            </a:lvl5pPr>
            <a:lvl6pPr marL="1304849" indent="0">
              <a:buNone/>
              <a:defRPr sz="913" b="1"/>
            </a:lvl6pPr>
            <a:lvl7pPr marL="1565819" indent="0">
              <a:buNone/>
              <a:defRPr sz="913" b="1"/>
            </a:lvl7pPr>
            <a:lvl8pPr marL="1826788" indent="0">
              <a:buNone/>
              <a:defRPr sz="913" b="1"/>
            </a:lvl8pPr>
            <a:lvl9pPr marL="2087758" indent="0">
              <a:buNone/>
              <a:defRPr sz="91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42474" y="2761381"/>
            <a:ext cx="2219052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066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021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04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052" y="1088455"/>
            <a:ext cx="2642473" cy="5372269"/>
          </a:xfrm>
        </p:spPr>
        <p:txBody>
          <a:bodyPr/>
          <a:lstStyle>
            <a:lvl1pPr>
              <a:defRPr sz="1827"/>
            </a:lvl1pPr>
            <a:lvl2pPr>
              <a:defRPr sz="1598"/>
            </a:lvl2pPr>
            <a:lvl3pPr>
              <a:defRPr sz="1370"/>
            </a:lvl3pPr>
            <a:lvl4pPr>
              <a:defRPr sz="1142"/>
            </a:lvl4pPr>
            <a:lvl5pPr>
              <a:defRPr sz="1142"/>
            </a:lvl5pPr>
            <a:lvl6pPr>
              <a:defRPr sz="1142"/>
            </a:lvl6pPr>
            <a:lvl7pPr>
              <a:defRPr sz="1142"/>
            </a:lvl7pPr>
            <a:lvl8pPr>
              <a:defRPr sz="1142"/>
            </a:lvl8pPr>
            <a:lvl9pPr>
              <a:defRPr sz="114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249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34" y="503978"/>
            <a:ext cx="1683489" cy="1763924"/>
          </a:xfrm>
        </p:spPr>
        <p:txBody>
          <a:bodyPr anchor="b"/>
          <a:lstStyle>
            <a:lvl1pPr>
              <a:defRPr sz="182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19052" y="1088455"/>
            <a:ext cx="2642473" cy="5372269"/>
          </a:xfrm>
        </p:spPr>
        <p:txBody>
          <a:bodyPr anchor="t"/>
          <a:lstStyle>
            <a:lvl1pPr marL="0" indent="0">
              <a:buNone/>
              <a:defRPr sz="1827"/>
            </a:lvl1pPr>
            <a:lvl2pPr marL="260970" indent="0">
              <a:buNone/>
              <a:defRPr sz="1598"/>
            </a:lvl2pPr>
            <a:lvl3pPr marL="521940" indent="0">
              <a:buNone/>
              <a:defRPr sz="1370"/>
            </a:lvl3pPr>
            <a:lvl4pPr marL="782909" indent="0">
              <a:buNone/>
              <a:defRPr sz="1142"/>
            </a:lvl4pPr>
            <a:lvl5pPr marL="1043879" indent="0">
              <a:buNone/>
              <a:defRPr sz="1142"/>
            </a:lvl5pPr>
            <a:lvl6pPr marL="1304849" indent="0">
              <a:buNone/>
              <a:defRPr sz="1142"/>
            </a:lvl6pPr>
            <a:lvl7pPr marL="1565819" indent="0">
              <a:buNone/>
              <a:defRPr sz="1142"/>
            </a:lvl7pPr>
            <a:lvl8pPr marL="1826788" indent="0">
              <a:buNone/>
              <a:defRPr sz="1142"/>
            </a:lvl8pPr>
            <a:lvl9pPr marL="2087758" indent="0">
              <a:buNone/>
              <a:defRPr sz="114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9534" y="2267902"/>
            <a:ext cx="1683489" cy="4201570"/>
          </a:xfrm>
        </p:spPr>
        <p:txBody>
          <a:bodyPr/>
          <a:lstStyle>
            <a:lvl1pPr marL="0" indent="0">
              <a:buNone/>
              <a:defRPr sz="913"/>
            </a:lvl1pPr>
            <a:lvl2pPr marL="260970" indent="0">
              <a:buNone/>
              <a:defRPr sz="799"/>
            </a:lvl2pPr>
            <a:lvl3pPr marL="521940" indent="0">
              <a:buNone/>
              <a:defRPr sz="685"/>
            </a:lvl3pPr>
            <a:lvl4pPr marL="782909" indent="0">
              <a:buNone/>
              <a:defRPr sz="571"/>
            </a:lvl4pPr>
            <a:lvl5pPr marL="1043879" indent="0">
              <a:buNone/>
              <a:defRPr sz="571"/>
            </a:lvl5pPr>
            <a:lvl6pPr marL="1304849" indent="0">
              <a:buNone/>
              <a:defRPr sz="571"/>
            </a:lvl6pPr>
            <a:lvl7pPr marL="1565819" indent="0">
              <a:buNone/>
              <a:defRPr sz="571"/>
            </a:lvl7pPr>
            <a:lvl8pPr marL="1826788" indent="0">
              <a:buNone/>
              <a:defRPr sz="571"/>
            </a:lvl8pPr>
            <a:lvl9pPr marL="2087758" indent="0">
              <a:buNone/>
              <a:defRPr sz="57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227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855" y="402484"/>
            <a:ext cx="4501991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855" y="2012414"/>
            <a:ext cx="4501991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854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C93B-B5B7-4C46-8877-73052363305C}" type="datetimeFigureOut">
              <a:rPr lang="en-AU" smtClean="0"/>
              <a:t>28/09/2025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29026" y="7006700"/>
            <a:ext cx="17616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413" y="7006700"/>
            <a:ext cx="117443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893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21940" rtl="0" eaLnBrk="1" latinLnBrk="0" hangingPunct="1">
        <a:lnSpc>
          <a:spcPct val="90000"/>
        </a:lnSpc>
        <a:spcBef>
          <a:spcPct val="0"/>
        </a:spcBef>
        <a:buNone/>
        <a:defRPr sz="25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0485" indent="-130485" algn="l" defTabSz="52194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391455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370" kern="1200">
          <a:solidFill>
            <a:schemeClr val="tx1"/>
          </a:solidFill>
          <a:latin typeface="+mn-lt"/>
          <a:ea typeface="+mn-ea"/>
          <a:cs typeface="+mn-cs"/>
        </a:defRPr>
      </a:lvl2pPr>
      <a:lvl3pPr marL="65242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142" kern="1200">
          <a:solidFill>
            <a:schemeClr val="tx1"/>
          </a:solidFill>
          <a:latin typeface="+mn-lt"/>
          <a:ea typeface="+mn-ea"/>
          <a:cs typeface="+mn-cs"/>
        </a:defRPr>
      </a:lvl3pPr>
      <a:lvl4pPr marL="91339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17436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435334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69630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95727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218243" indent="-130485" algn="l" defTabSz="521940" rtl="0" eaLnBrk="1" latinLnBrk="0" hangingPunct="1">
        <a:lnSpc>
          <a:spcPct val="90000"/>
        </a:lnSpc>
        <a:spcBef>
          <a:spcPts val="285"/>
        </a:spcBef>
        <a:buFont typeface="Arial" panose="020B0604020202020204" pitchFamily="34" charset="0"/>
        <a:buChar char="•"/>
        <a:defRPr sz="10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1pPr>
      <a:lvl2pPr marL="26097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2pPr>
      <a:lvl3pPr marL="521940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3pPr>
      <a:lvl4pPr marL="78290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4pPr>
      <a:lvl5pPr marL="104387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5pPr>
      <a:lvl6pPr marL="130484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6pPr>
      <a:lvl7pPr marL="1565819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7pPr>
      <a:lvl8pPr marL="1826788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8pPr>
      <a:lvl9pPr marL="2087758" algn="l" defTabSz="521940" rtl="0" eaLnBrk="1" latinLnBrk="0" hangingPunct="1">
        <a:defRPr sz="10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9CBB122-EF51-707C-35D6-152B2A3A1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744415"/>
              </p:ext>
            </p:extLst>
          </p:nvPr>
        </p:nvGraphicFramePr>
        <p:xfrm>
          <a:off x="385635" y="95702"/>
          <a:ext cx="4360731" cy="731150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1128">
                  <a:extLst>
                    <a:ext uri="{9D8B030D-6E8A-4147-A177-3AD203B41FA5}">
                      <a16:colId xmlns:a16="http://schemas.microsoft.com/office/drawing/2014/main" val="533847420"/>
                    </a:ext>
                  </a:extLst>
                </a:gridCol>
                <a:gridCol w="194069">
                  <a:extLst>
                    <a:ext uri="{9D8B030D-6E8A-4147-A177-3AD203B41FA5}">
                      <a16:colId xmlns:a16="http://schemas.microsoft.com/office/drawing/2014/main" val="488806272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1731624450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3202189885"/>
                    </a:ext>
                  </a:extLst>
                </a:gridCol>
                <a:gridCol w="494442">
                  <a:extLst>
                    <a:ext uri="{9D8B030D-6E8A-4147-A177-3AD203B41FA5}">
                      <a16:colId xmlns:a16="http://schemas.microsoft.com/office/drawing/2014/main" val="2129310292"/>
                    </a:ext>
                  </a:extLst>
                </a:gridCol>
                <a:gridCol w="87329">
                  <a:extLst>
                    <a:ext uri="{9D8B030D-6E8A-4147-A177-3AD203B41FA5}">
                      <a16:colId xmlns:a16="http://schemas.microsoft.com/office/drawing/2014/main" val="3585489400"/>
                    </a:ext>
                  </a:extLst>
                </a:gridCol>
                <a:gridCol w="407113">
                  <a:extLst>
                    <a:ext uri="{9D8B030D-6E8A-4147-A177-3AD203B41FA5}">
                      <a16:colId xmlns:a16="http://schemas.microsoft.com/office/drawing/2014/main" val="1506251793"/>
                    </a:ext>
                  </a:extLst>
                </a:gridCol>
                <a:gridCol w="147598">
                  <a:extLst>
                    <a:ext uri="{9D8B030D-6E8A-4147-A177-3AD203B41FA5}">
                      <a16:colId xmlns:a16="http://schemas.microsoft.com/office/drawing/2014/main" val="346563340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6125985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675206319"/>
                    </a:ext>
                  </a:extLst>
                </a:gridCol>
                <a:gridCol w="157012">
                  <a:extLst>
                    <a:ext uri="{9D8B030D-6E8A-4147-A177-3AD203B41FA5}">
                      <a16:colId xmlns:a16="http://schemas.microsoft.com/office/drawing/2014/main" val="511073080"/>
                    </a:ext>
                  </a:extLst>
                </a:gridCol>
                <a:gridCol w="442714">
                  <a:extLst>
                    <a:ext uri="{9D8B030D-6E8A-4147-A177-3AD203B41FA5}">
                      <a16:colId xmlns:a16="http://schemas.microsoft.com/office/drawing/2014/main" val="672036981"/>
                    </a:ext>
                  </a:extLst>
                </a:gridCol>
                <a:gridCol w="582442">
                  <a:extLst>
                    <a:ext uri="{9D8B030D-6E8A-4147-A177-3AD203B41FA5}">
                      <a16:colId xmlns:a16="http://schemas.microsoft.com/office/drawing/2014/main" val="2165698439"/>
                    </a:ext>
                  </a:extLst>
                </a:gridCol>
              </a:tblGrid>
              <a:tr h="489086">
                <a:tc gridSpan="13"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rgbClr val="002060"/>
                          </a:solidFill>
                          <a:effectLst/>
                        </a:rPr>
                        <a:t>TEG ANALYSIS AND TREATMENT PLAN</a:t>
                      </a:r>
                      <a:r>
                        <a:rPr lang="en-AU" sz="2400" dirty="0">
                          <a:solidFill>
                            <a:srgbClr val="002060"/>
                          </a:solidFill>
                          <a:effectLst/>
                        </a:rPr>
                        <a:t> -</a:t>
                      </a:r>
                      <a:r>
                        <a:rPr lang="en-AU" sz="2400" b="1" dirty="0">
                          <a:effectLst/>
                        </a:rPr>
                        <a:t>Circle algorithm used</a:t>
                      </a:r>
                      <a:endParaRPr lang="en-AU" sz="2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295671"/>
                  </a:ext>
                </a:extLst>
              </a:tr>
              <a:tr h="400601"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Date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           /           /</a:t>
                      </a:r>
                      <a:endParaRPr lang="en-AU" dirty="0"/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/           /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Time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Time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: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>
                          <a:effectLst/>
                        </a:rPr>
                        <a:t>: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/>
                </a:tc>
                <a:extLst>
                  <a:ext uri="{0D108BD9-81ED-4DB2-BD59-A6C34878D82A}">
                    <a16:rowId xmlns:a16="http://schemas.microsoft.com/office/drawing/2014/main" val="3896144068"/>
                  </a:ext>
                </a:extLst>
              </a:tr>
              <a:tr h="466854">
                <a:tc gridSpan="13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1" dirty="0">
                        <a:effectLst/>
                      </a:endParaRP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>
                          <a:effectLst/>
                        </a:rPr>
                        <a:t>U</a:t>
                      </a:r>
                      <a:r>
                        <a:rPr lang="en-AU" sz="1100" dirty="0">
                          <a:effectLst/>
                        </a:rPr>
                        <a:t>se the appropriate algorithm to create a management plan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/>
                      <a:r>
                        <a:rPr lang="en-AU" sz="1200" b="1" dirty="0">
                          <a:effectLst/>
                        </a:rPr>
                        <a:t>Insert results </a:t>
                      </a:r>
                      <a:r>
                        <a:rPr lang="en-AU" sz="1100" dirty="0">
                          <a:effectLst/>
                        </a:rPr>
                        <a:t>from TEG and circle </a:t>
                      </a:r>
                      <a:r>
                        <a:rPr lang="en-AU" sz="1100" dirty="0">
                          <a:solidFill>
                            <a:srgbClr val="FF0000"/>
                          </a:solidFill>
                          <a:effectLst/>
                        </a:rPr>
                        <a:t>red</a:t>
                      </a:r>
                      <a:r>
                        <a:rPr lang="en-AU" sz="1100" dirty="0">
                          <a:effectLst/>
                        </a:rPr>
                        <a:t>/ </a:t>
                      </a:r>
                      <a:r>
                        <a:rPr lang="en-AU" sz="1100" dirty="0">
                          <a:solidFill>
                            <a:srgbClr val="FFC000"/>
                          </a:solidFill>
                          <a:effectLst/>
                        </a:rPr>
                        <a:t>orange</a:t>
                      </a:r>
                      <a:r>
                        <a:rPr lang="en-AU" sz="1100" dirty="0">
                          <a:effectLst/>
                        </a:rPr>
                        <a:t>/ </a:t>
                      </a:r>
                      <a:r>
                        <a:rPr lang="en-AU" sz="1100" dirty="0">
                          <a:solidFill>
                            <a:srgbClr val="00B14F"/>
                          </a:solidFill>
                          <a:effectLst/>
                        </a:rPr>
                        <a:t>green</a:t>
                      </a:r>
                      <a:r>
                        <a:rPr lang="en-AU" sz="1100" dirty="0">
                          <a:effectLst/>
                        </a:rPr>
                        <a:t> as applicable.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Action the red range only (read off graph before MA)</a:t>
                      </a:r>
                      <a:endParaRPr lang="en-AU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F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60736"/>
                  </a:ext>
                </a:extLst>
              </a:tr>
              <a:tr h="452274">
                <a:tc gridSpan="9">
                  <a:txBody>
                    <a:bodyPr/>
                    <a:lstStyle/>
                    <a:p>
                      <a:pPr algn="ctr"/>
                      <a:r>
                        <a:rPr lang="en-AU" sz="1800" dirty="0">
                          <a:effectLst/>
                        </a:rPr>
                        <a:t>Cardiac / Vascular</a:t>
                      </a:r>
                    </a:p>
                    <a:p>
                      <a:pPr algn="ctr"/>
                      <a:r>
                        <a:rPr lang="en-AU" sz="1400" dirty="0">
                          <a:effectLst/>
                        </a:rPr>
                        <a:t>Bypass / Post Protamine / ICU/ Other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800" dirty="0">
                          <a:effectLst/>
                        </a:rPr>
                        <a:t>General / Obstetric</a:t>
                      </a:r>
                      <a:endParaRPr lang="en-A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225662"/>
                  </a:ext>
                </a:extLst>
              </a:tr>
              <a:tr h="155618">
                <a:tc rowSpan="12">
                  <a:txBody>
                    <a:bodyPr/>
                    <a:lstStyle/>
                    <a:p>
                      <a:pPr algn="ctr"/>
                      <a:r>
                        <a:rPr lang="en-AU" sz="1200" dirty="0">
                          <a:effectLst/>
                        </a:rPr>
                        <a:t> </a:t>
                      </a:r>
                      <a:endParaRPr lang="en-A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For CARDIAC / VASCULAR start here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A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814663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CKR=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400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CKR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Ratio &gt;1.25?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YES</a:t>
                      </a:r>
                      <a:r>
                        <a:rPr lang="en-AU" sz="1400" b="1" dirty="0">
                          <a:effectLst/>
                        </a:rPr>
                        <a:t>/ </a:t>
                      </a:r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NO</a:t>
                      </a:r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356766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CKH-R=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CKH-R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69375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For GENERAL / OBSTETRIC start here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240206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CFF A10 =</a:t>
                      </a:r>
                    </a:p>
                    <a:p>
                      <a:pPr algn="ctr"/>
                      <a:r>
                        <a:rPr lang="en-AU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mins after R time 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Below 15mm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>
                          <a:effectLst/>
                        </a:rPr>
                        <a:t>Below 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15-20</a:t>
                      </a:r>
                    </a:p>
                    <a:p>
                      <a:pPr algn="ctr"/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adequate </a:t>
                      </a: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Above 20mm </a:t>
                      </a:r>
                    </a:p>
                    <a:p>
                      <a:pPr algn="ctr"/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095139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CRT A10 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Below 47mm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12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47-65</a:t>
                      </a: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adequate </a:t>
                      </a: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Above 65mm </a:t>
                      </a:r>
                    </a:p>
                    <a:p>
                      <a:pPr algn="ctr"/>
                      <a:endParaRPr lang="en-AU" b="1" dirty="0">
                        <a:solidFill>
                          <a:srgbClr val="00B14F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548052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CKH-R=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>
                          <a:effectLst/>
                        </a:rPr>
                        <a:t> </a:t>
                      </a:r>
                      <a:endParaRPr lang="en-AU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Below 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8</a:t>
                      </a:r>
                    </a:p>
                    <a:p>
                      <a:pPr algn="ctr"/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80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8-10</a:t>
                      </a:r>
                    </a:p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b="1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adequate</a:t>
                      </a:r>
                      <a:endParaRPr lang="en-AU" sz="14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Above 10 min</a:t>
                      </a:r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902499"/>
                  </a:ext>
                </a:extLst>
              </a:tr>
              <a:tr h="6925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600" b="1" dirty="0">
                          <a:effectLst/>
                        </a:rPr>
                        <a:t>CRT (LY30)</a:t>
                      </a:r>
                      <a:endParaRPr lang="en-A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400" b="1" dirty="0">
                          <a:effectLst/>
                        </a:rPr>
                        <a:t> 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Below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</a:rPr>
                        <a:t>2.2%</a:t>
                      </a:r>
                      <a:endParaRPr lang="en-AU" dirty="0"/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AU" sz="1400" dirty="0">
                          <a:effectLst/>
                        </a:rPr>
                        <a:t>Below 5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</a:rPr>
                        <a:t>Above</a:t>
                      </a:r>
                    </a:p>
                    <a:p>
                      <a:pPr algn="ctr"/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</a:rPr>
                        <a:t>2.2%</a:t>
                      </a:r>
                      <a:endParaRPr lang="en-AU" b="1" dirty="0">
                        <a:solidFill>
                          <a:srgbClr val="FF0000"/>
                        </a:solidFill>
                      </a:endParaRPr>
                    </a:p>
                  </a:txBody>
                  <a:tcPr marL="37335" marR="37335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535557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TEG platelet test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dirty="0">
                          <a:effectLst/>
                        </a:rPr>
                        <a:t>Management Plan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608621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</a:rPr>
                        <a:t>  ADP</a:t>
                      </a:r>
                      <a:endParaRPr lang="en-A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AU" sz="1400" b="1" u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&gt;46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033608"/>
                  </a:ext>
                </a:extLst>
              </a:tr>
              <a:tr h="23659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AU" sz="1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solidFill>
                            <a:srgbClr val="00B14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&gt;?</a:t>
                      </a: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561302"/>
                  </a:ext>
                </a:extLst>
              </a:tr>
              <a:tr h="1556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TRAP</a:t>
                      </a:r>
                    </a:p>
                  </a:txBody>
                  <a:tcPr marL="37335" marR="37335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A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A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35" marR="373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840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7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922</TotalTime>
  <Words>163</Words>
  <Application>Microsoft Office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Santifort</dc:creator>
  <cp:lastModifiedBy>catherine downs</cp:lastModifiedBy>
  <cp:revision>26</cp:revision>
  <cp:lastPrinted>2023-01-23T13:23:57Z</cp:lastPrinted>
  <dcterms:created xsi:type="dcterms:W3CDTF">2023-01-23T11:46:35Z</dcterms:created>
  <dcterms:modified xsi:type="dcterms:W3CDTF">2025-09-28T09:06:15Z</dcterms:modified>
</cp:coreProperties>
</file>