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9B8"/>
    <a:srgbClr val="73FB79"/>
    <a:srgbClr val="4BACC7"/>
    <a:srgbClr val="1EBA33"/>
    <a:srgbClr val="00B1F1"/>
    <a:srgbClr val="948A54"/>
    <a:srgbClr val="558ED5"/>
    <a:srgbClr val="B3A2C8"/>
    <a:srgbClr val="E46C09"/>
    <a:srgbClr val="E6E1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270"/>
    <p:restoredTop sz="96966"/>
  </p:normalViewPr>
  <p:slideViewPr>
    <p:cSldViewPr snapToGrid="0">
      <p:cViewPr>
        <p:scale>
          <a:sx n="262" d="100"/>
          <a:sy n="262" d="100"/>
        </p:scale>
        <p:origin x="328" y="-106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CE4EE-52AC-A34C-8146-49CDDC6020A6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EDF6A-4784-8344-B3B9-CA6422F8B4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4943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7EDF6A-4784-8344-B3B9-CA6422F8B4F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2629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14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80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62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593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132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94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36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18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145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55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39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20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7">
            <a:extLst>
              <a:ext uri="{FF2B5EF4-FFF2-40B4-BE49-F238E27FC236}">
                <a16:creationId xmlns:a16="http://schemas.microsoft.com/office/drawing/2014/main" id="{163D4186-C85A-1E16-10AE-89620E1127E6}"/>
              </a:ext>
            </a:extLst>
          </p:cNvPr>
          <p:cNvSpPr txBox="1"/>
          <p:nvPr/>
        </p:nvSpPr>
        <p:spPr>
          <a:xfrm>
            <a:off x="887939" y="254112"/>
            <a:ext cx="5265251" cy="1026643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prstClr val="black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38571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2000" b="1" dirty="0">
                <a:solidFill>
                  <a:srgbClr val="FF0000"/>
                </a:solidFill>
                <a:effectLst/>
                <a:ea typeface="Arial Unicode MS" panose="020B0604020202020204" pitchFamily="34" charset="-128"/>
                <a:cs typeface="Times New Roman" panose="02020603050405020304" pitchFamily="18" charset="0"/>
              </a:rPr>
              <a:t>PAEDIATRIC ROTEM TRANSFUSION ALGORITHM</a:t>
            </a:r>
          </a:p>
          <a:p>
            <a:pPr algn="ctr"/>
            <a:r>
              <a:rPr lang="en-AU" sz="2000" b="1" dirty="0">
                <a:solidFill>
                  <a:srgbClr val="FF0000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DOSING SCHEDULE</a:t>
            </a:r>
            <a:r>
              <a:rPr lang="en-AU" sz="2000" b="1" dirty="0">
                <a:solidFill>
                  <a:srgbClr val="FF0000"/>
                </a:solidFill>
                <a:effectLst/>
                <a:ea typeface="Arial Unicode MS" panose="020B0604020202020204" pitchFamily="34" charset="-128"/>
                <a:cs typeface="Times New Roman" panose="02020603050405020304" pitchFamily="18" charset="0"/>
              </a:rPr>
              <a:t> (2025)</a:t>
            </a:r>
            <a:endParaRPr lang="en-AU" sz="20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FDCFC2-87A2-E3FB-6D21-1DB3A9480614}"/>
              </a:ext>
            </a:extLst>
          </p:cNvPr>
          <p:cNvSpPr txBox="1"/>
          <p:nvPr/>
        </p:nvSpPr>
        <p:spPr>
          <a:xfrm>
            <a:off x="1009338" y="1955546"/>
            <a:ext cx="4839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Consider rounding up to complete the nearest unit or ampoule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ACA462-BA24-E4DF-C057-8B015C024A24}"/>
              </a:ext>
            </a:extLst>
          </p:cNvPr>
          <p:cNvSpPr txBox="1"/>
          <p:nvPr/>
        </p:nvSpPr>
        <p:spPr>
          <a:xfrm>
            <a:off x="735330" y="4720015"/>
            <a:ext cx="538734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200" dirty="0"/>
              <a:t>If FIBTEM A5 remains low after dose of fibrinogen concentrate, consider using cryoprecipitate for subsequent doses</a:t>
            </a:r>
          </a:p>
          <a:p>
            <a:pPr>
              <a:spcAft>
                <a:spcPts val="600"/>
              </a:spcAft>
            </a:pPr>
            <a:r>
              <a:rPr lang="en-AU" sz="1200" dirty="0"/>
              <a:t>If FIBTEM A5 is less than 6, please ensure that platelets are readily available as they may be indicated on retesting, after the dose of fibrinogen or cryoprecipitate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77250B26-98EE-2DD3-62FB-0BBD93002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316247"/>
              </p:ext>
            </p:extLst>
          </p:nvPr>
        </p:nvGraphicFramePr>
        <p:xfrm>
          <a:off x="796373" y="2289416"/>
          <a:ext cx="5075817" cy="2299062"/>
        </p:xfrm>
        <a:graphic>
          <a:graphicData uri="http://schemas.openxmlformats.org/drawingml/2006/table">
            <a:tbl>
              <a:tblPr/>
              <a:tblGrid>
                <a:gridCol w="1542017">
                  <a:extLst>
                    <a:ext uri="{9D8B030D-6E8A-4147-A177-3AD203B41FA5}">
                      <a16:colId xmlns:a16="http://schemas.microsoft.com/office/drawing/2014/main" val="2032522046"/>
                    </a:ext>
                  </a:extLst>
                </a:gridCol>
                <a:gridCol w="1826260">
                  <a:extLst>
                    <a:ext uri="{9D8B030D-6E8A-4147-A177-3AD203B41FA5}">
                      <a16:colId xmlns:a16="http://schemas.microsoft.com/office/drawing/2014/main" val="2773609957"/>
                    </a:ext>
                  </a:extLst>
                </a:gridCol>
                <a:gridCol w="1707540">
                  <a:extLst>
                    <a:ext uri="{9D8B030D-6E8A-4147-A177-3AD203B41FA5}">
                      <a16:colId xmlns:a16="http://schemas.microsoft.com/office/drawing/2014/main" val="2039500199"/>
                    </a:ext>
                  </a:extLst>
                </a:gridCol>
              </a:tblGrid>
              <a:tr h="3562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If the FIBTEM A5 is: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Cryoprecipitate</a:t>
                      </a:r>
                      <a:endParaRPr lang="en-AU" sz="11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ml/kg IV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 unit 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Calibri" panose="020F0502020204030204" pitchFamily="34" charset="0"/>
                          <a:sym typeface="Symbol" pitchFamily="2" charset="2"/>
                        </a:rPr>
                        <a:t>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35mLs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Fibrinogen Concentrate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mg/kg IV</a:t>
                      </a:r>
                      <a:r>
                        <a:rPr lang="en-AU" sz="1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 ampoule = 1g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Administer over 10 min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620471"/>
                  </a:ext>
                </a:extLst>
              </a:tr>
              <a:tr h="215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12mm or greater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76810"/>
                  </a:ext>
                </a:extLst>
              </a:tr>
              <a:tr h="215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10-11mm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 mL/kg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15mg/kg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032151"/>
                  </a:ext>
                </a:extLst>
              </a:tr>
              <a:tr h="215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8-9mm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 mL/kg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30mg/kg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130710"/>
                  </a:ext>
                </a:extLst>
              </a:tr>
              <a:tr h="215537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1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Consider fibrinogen concentrate for uncontrolled critical haemorrhage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1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or if FIBTEM A5 is less than 6mm (Consult senior clinician first)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735160"/>
                  </a:ext>
                </a:extLst>
              </a:tr>
              <a:tr h="215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6-7mm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6mL/kg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45mg/kg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01993"/>
                  </a:ext>
                </a:extLst>
              </a:tr>
              <a:tr h="215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4-5mm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8 mL/kg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60mg/kg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838150"/>
                  </a:ext>
                </a:extLst>
              </a:tr>
              <a:tr h="215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0-3 mm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12mL/kg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75mg/kg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1460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52002558-EA15-6F42-5043-199CF162E722}"/>
              </a:ext>
            </a:extLst>
          </p:cNvPr>
          <p:cNvSpPr txBox="1"/>
          <p:nvPr/>
        </p:nvSpPr>
        <p:spPr>
          <a:xfrm>
            <a:off x="796374" y="1309191"/>
            <a:ext cx="5387340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1. Cryoprecipitate and Fibrinogen Concentrate Dosing Schedule</a:t>
            </a:r>
            <a:endParaRPr lang="en-AU" sz="1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9F4DDFE-7378-4272-6321-01A316E27227}"/>
              </a:ext>
            </a:extLst>
          </p:cNvPr>
          <p:cNvSpPr txBox="1"/>
          <p:nvPr/>
        </p:nvSpPr>
        <p:spPr>
          <a:xfrm>
            <a:off x="857418" y="5911634"/>
            <a:ext cx="532629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AU" sz="18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2. Platelets- 20mLs/kg/dose</a:t>
            </a:r>
            <a:endParaRPr lang="en-AU" sz="1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B24F06-3655-59CF-526F-AE2E94A7ED74}"/>
              </a:ext>
            </a:extLst>
          </p:cNvPr>
          <p:cNvSpPr txBox="1"/>
          <p:nvPr/>
        </p:nvSpPr>
        <p:spPr>
          <a:xfrm>
            <a:off x="857419" y="6295393"/>
            <a:ext cx="5326295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AU" sz="18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3. Extended Life Plasma* (ELP)- 20mLs/kg/dose</a:t>
            </a:r>
          </a:p>
          <a:p>
            <a:pPr lvl="0"/>
            <a:r>
              <a:rPr lang="en-AU" sz="1600" dirty="0">
                <a:ea typeface="MS Mincho" panose="02020609040205080304" pitchFamily="49" charset="-128"/>
                <a:cs typeface="Times New Roman" panose="02020603050405020304" pitchFamily="18" charset="0"/>
              </a:rPr>
              <a:t>* FFP for Neonates</a:t>
            </a:r>
            <a:endParaRPr lang="en-AU" sz="11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8A17DE-BB29-423A-39BE-726CEE29B8B4}"/>
              </a:ext>
            </a:extLst>
          </p:cNvPr>
          <p:cNvSpPr txBox="1"/>
          <p:nvPr/>
        </p:nvSpPr>
        <p:spPr>
          <a:xfrm>
            <a:off x="857420" y="6913090"/>
            <a:ext cx="5326294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AU" sz="18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4. Tranexamic Acid- </a:t>
            </a:r>
            <a:r>
              <a:rPr lang="en-AU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15mg/kg/dose (consider infusion or repeat dose as indicated)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8EF2A0F-7E02-4E97-DC12-026C529AF90F}"/>
              </a:ext>
            </a:extLst>
          </p:cNvPr>
          <p:cNvSpPr txBox="1"/>
          <p:nvPr/>
        </p:nvSpPr>
        <p:spPr>
          <a:xfrm>
            <a:off x="365659" y="7606128"/>
            <a:ext cx="6097249" cy="1721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*</a:t>
            </a:r>
            <a:r>
              <a:rPr lang="en-AU" sz="11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*Below three months of age, as limited scientific data is available, use clinical judgement</a:t>
            </a:r>
            <a:endParaRPr lang="en-US" sz="1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References</a:t>
            </a:r>
            <a:endParaRPr lang="en-AU" sz="5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Blood Component Information:  An extension of Blood component labels.  June 2019</a:t>
            </a:r>
            <a:endParaRPr lang="en-AU" sz="5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5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Görlinger</a:t>
            </a: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K, </a:t>
            </a:r>
            <a:r>
              <a:rPr lang="en-US" sz="5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Pérez-Ferrer</a:t>
            </a: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 et al. The role of evidence-based algorithms for rotational </a:t>
            </a:r>
            <a:r>
              <a:rPr lang="en-US" sz="5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thromboelastometry</a:t>
            </a: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-guided bleeding management.  KJA 2019; 72(4) 297 </a:t>
            </a:r>
            <a:endParaRPr lang="en-AU" sz="5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Rahe-Meyer N, Solomon C et al.  </a:t>
            </a:r>
            <a:r>
              <a:rPr lang="en-US" sz="5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Thromboelastometry</a:t>
            </a: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-guided administration of fibrinogen concentrate for the treatment of excessive intraoperative bleeding in thoracoabdominal aortic aneurysm surgery.  J Thor &amp; CV Surg 2019; 138(3), 694.</a:t>
            </a:r>
            <a:endParaRPr lang="en-AU" sz="5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5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Seebold</a:t>
            </a: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JA, Campbell D et al. Targeted fibrinogen concentrate use in severe traumatic </a:t>
            </a:r>
            <a:r>
              <a:rPr lang="en-US" sz="5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haemorrhage</a:t>
            </a: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Crit Care Resus 2019; 21(3): 171</a:t>
            </a:r>
            <a:endParaRPr lang="en-AU" sz="5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Patient Blood Management Guidelines: Module 6 | Neonatal and </a:t>
            </a:r>
            <a:r>
              <a:rPr lang="en-US" sz="5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Paediatrics</a:t>
            </a: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 © National Blood Authority, 2016. ISBN 978-0-9944061-0-1</a:t>
            </a:r>
            <a:endParaRPr lang="en-AU" sz="5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Oswald E, </a:t>
            </a:r>
            <a:r>
              <a:rPr lang="en-US" sz="5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Stalzer</a:t>
            </a: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 et al.  </a:t>
            </a:r>
            <a:r>
              <a:rPr lang="en-US" sz="5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Thromboelastometry</a:t>
            </a: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(ROTEM) in children: age-related reference ranges and correlations with standard coagulation tests.  BJA 105 (6): 827–35 (2010))</a:t>
            </a:r>
            <a:endParaRPr lang="en-AU" sz="5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Siemens K, Hunt BJ, Harris J, Nyman AG, Parmar K, </a:t>
            </a:r>
            <a:r>
              <a:rPr lang="en-US" sz="5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Tibby</a:t>
            </a: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SM. Individualized, Intraoperative Dosing of Fibrinogen Concentrate for the Prevention of Bleeding in Neonatal and Infant Cardiac Surgery Using Cardiopulmonary Bypass (FIBCON): A Phase 1b/2a </a:t>
            </a:r>
            <a:r>
              <a:rPr lang="en-US" sz="5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Randomised</a:t>
            </a: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Controlled Trial. Circ </a:t>
            </a:r>
            <a:r>
              <a:rPr lang="en-US" sz="5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Cardivasc</a:t>
            </a: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5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Interv</a:t>
            </a:r>
            <a:r>
              <a:rPr lang="en-US" sz="5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.. 2020 Dec;13(12):3009465.</a:t>
            </a:r>
            <a:endParaRPr lang="en-AU" sz="500" dirty="0">
              <a:solidFill>
                <a:srgbClr val="212121"/>
              </a:solidFill>
              <a:effectLst/>
              <a:latin typeface="system-ui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AU" sz="500" dirty="0">
                <a:solidFill>
                  <a:srgbClr val="212121"/>
                </a:solidFill>
                <a:latin typeface="system-ui"/>
              </a:rPr>
              <a:t>NSW Health Northern Sydney Local Health District Blood Management Committee; Administration of Fibrinogen Concentrate (</a:t>
            </a:r>
            <a:r>
              <a:rPr lang="en-AU" sz="500" dirty="0" err="1">
                <a:solidFill>
                  <a:srgbClr val="212121"/>
                </a:solidFill>
                <a:latin typeface="system-ui"/>
              </a:rPr>
              <a:t>RiaStap</a:t>
            </a:r>
            <a:r>
              <a:rPr lang="en-AU" sz="500" dirty="0">
                <a:solidFill>
                  <a:srgbClr val="212121"/>
                </a:solidFill>
                <a:latin typeface="system-ui"/>
              </a:rPr>
              <a:t>®) - NSLHD 07/22</a:t>
            </a:r>
            <a:endParaRPr lang="en-AU" sz="500" dirty="0"/>
          </a:p>
          <a:p>
            <a:pPr marL="342900" lvl="0" indent="-342900">
              <a:buFont typeface="+mj-lt"/>
              <a:buAutoNum type="arabicPeriod"/>
            </a:pPr>
            <a:r>
              <a:rPr lang="en-AU" sz="500" dirty="0">
                <a:solidFill>
                  <a:srgbClr val="212121"/>
                </a:solidFill>
                <a:latin typeface="system-ui"/>
              </a:rPr>
              <a:t>National Blood Authority  guideline for adults with critical bleeding , Australia, 8</a:t>
            </a:r>
            <a:r>
              <a:rPr lang="en-AU" sz="500" baseline="30000" dirty="0">
                <a:solidFill>
                  <a:srgbClr val="212121"/>
                </a:solidFill>
                <a:latin typeface="system-ui"/>
              </a:rPr>
              <a:t>th</a:t>
            </a:r>
            <a:r>
              <a:rPr lang="en-AU" sz="500" dirty="0">
                <a:solidFill>
                  <a:srgbClr val="212121"/>
                </a:solidFill>
                <a:latin typeface="system-ui"/>
              </a:rPr>
              <a:t> August 2023 (</a:t>
            </a:r>
            <a:r>
              <a:rPr lang="en-AU" sz="500" dirty="0" err="1">
                <a:solidFill>
                  <a:srgbClr val="212121"/>
                </a:solidFill>
                <a:latin typeface="system-ui"/>
              </a:rPr>
              <a:t>blood.gov.au</a:t>
            </a:r>
            <a:r>
              <a:rPr lang="en-AU" sz="500" dirty="0">
                <a:solidFill>
                  <a:srgbClr val="212121"/>
                </a:solidFill>
                <a:latin typeface="system-ui"/>
              </a:rPr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AU" sz="500" dirty="0">
                <a:solidFill>
                  <a:srgbClr val="212121"/>
                </a:solidFill>
                <a:latin typeface="system-ui"/>
              </a:rPr>
              <a:t>Lifeblood Health News 27</a:t>
            </a:r>
            <a:r>
              <a:rPr lang="en-AU" sz="500" baseline="30000" dirty="0">
                <a:solidFill>
                  <a:srgbClr val="212121"/>
                </a:solidFill>
                <a:latin typeface="system-ui"/>
              </a:rPr>
              <a:t>th</a:t>
            </a:r>
            <a:r>
              <a:rPr lang="en-AU" sz="500" dirty="0">
                <a:solidFill>
                  <a:srgbClr val="212121"/>
                </a:solidFill>
                <a:latin typeface="system-ui"/>
              </a:rPr>
              <a:t> November 2024 https://</a:t>
            </a:r>
            <a:r>
              <a:rPr lang="en-AU" sz="500" dirty="0" err="1">
                <a:solidFill>
                  <a:srgbClr val="212121"/>
                </a:solidFill>
                <a:latin typeface="system-ui"/>
              </a:rPr>
              <a:t>www.lifeblood.com.au</a:t>
            </a:r>
            <a:r>
              <a:rPr lang="en-AU" sz="500" dirty="0">
                <a:solidFill>
                  <a:srgbClr val="212121"/>
                </a:solidFill>
                <a:latin typeface="system-ui"/>
              </a:rPr>
              <a:t>/news-and-stories/health-professionals-news/update-transition-split-apheresis-cryoprecipitate-and</a:t>
            </a:r>
            <a:endParaRPr lang="en-AU" sz="500" dirty="0"/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en-AU" sz="10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57B3EE-DCCB-A410-F3C6-BF80321EA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12" y="294345"/>
            <a:ext cx="739342" cy="333896"/>
          </a:xfrm>
          <a:prstGeom prst="rect">
            <a:avLst/>
          </a:prstGeom>
        </p:spPr>
      </p:pic>
      <p:sp>
        <p:nvSpPr>
          <p:cNvPr id="3" name="Footer Placeholder 1">
            <a:extLst>
              <a:ext uri="{FF2B5EF4-FFF2-40B4-BE49-F238E27FC236}">
                <a16:creationId xmlns:a16="http://schemas.microsoft.com/office/drawing/2014/main" id="{4AABE422-0F26-D513-BC3A-7A0C074E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79463" y="9473424"/>
            <a:ext cx="4915471" cy="378554"/>
          </a:xfrm>
        </p:spPr>
        <p:txBody>
          <a:bodyPr/>
          <a:lstStyle/>
          <a:p>
            <a:r>
              <a:rPr lang="en-AU" dirty="0"/>
              <a:t>Version 1 Jan 2025 – Reviewed by RANDWICK CAMPUS TRANSFUSION COMITTEE</a:t>
            </a:r>
          </a:p>
        </p:txBody>
      </p:sp>
    </p:spTree>
    <p:extLst>
      <p:ext uri="{BB962C8B-B14F-4D97-AF65-F5344CB8AC3E}">
        <p14:creationId xmlns:p14="http://schemas.microsoft.com/office/powerpoint/2010/main" val="227570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543</TotalTime>
  <Words>526</Words>
  <Application>Microsoft Macintosh PowerPoint</Application>
  <PresentationFormat>A4 Paper (210x297 mm)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 Unicode MS</vt:lpstr>
      <vt:lpstr>MS Mincho</vt:lpstr>
      <vt:lpstr>Arial</vt:lpstr>
      <vt:lpstr>Calibri</vt:lpstr>
      <vt:lpstr>Calibri Light</vt:lpstr>
      <vt:lpstr>system-ui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Santifort</dc:creator>
  <cp:lastModifiedBy>K Santifort</cp:lastModifiedBy>
  <cp:revision>26</cp:revision>
  <cp:lastPrinted>2023-01-23T13:23:57Z</cp:lastPrinted>
  <dcterms:created xsi:type="dcterms:W3CDTF">2023-01-23T11:46:35Z</dcterms:created>
  <dcterms:modified xsi:type="dcterms:W3CDTF">2025-01-23T08:09:12Z</dcterms:modified>
</cp:coreProperties>
</file>