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9B8"/>
    <a:srgbClr val="4BACC7"/>
    <a:srgbClr val="1EBA33"/>
    <a:srgbClr val="00B1F1"/>
    <a:srgbClr val="948A54"/>
    <a:srgbClr val="558ED5"/>
    <a:srgbClr val="B3A2C8"/>
    <a:srgbClr val="E46C09"/>
    <a:srgbClr val="E6E1EC"/>
    <a:srgbClr val="8EB4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176"/>
    <p:restoredTop sz="96966"/>
  </p:normalViewPr>
  <p:slideViewPr>
    <p:cSldViewPr snapToGrid="0">
      <p:cViewPr varScale="1">
        <p:scale>
          <a:sx n="82" d="100"/>
          <a:sy n="82" d="100"/>
        </p:scale>
        <p:origin x="3600" y="192"/>
      </p:cViewPr>
      <p:guideLst/>
    </p:cSldViewPr>
  </p:slideViewPr>
  <p:outlineViewPr>
    <p:cViewPr>
      <p:scale>
        <a:sx n="33" d="100"/>
        <a:sy n="33" d="100"/>
      </p:scale>
      <p:origin x="0" y="0"/>
    </p:cViewPr>
  </p:outlineViewPr>
  <p:notesTextViewPr>
    <p:cViewPr>
      <p:scale>
        <a:sx n="1" d="1"/>
        <a:sy n="1" d="1"/>
      </p:scale>
      <p:origin x="0" y="0"/>
    </p:cViewPr>
  </p:notesTextViewPr>
  <p:gridSpacing cx="180023" cy="180023"/>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CE4EE-52AC-A34C-8146-49CDDC6020A6}" type="datetimeFigureOut">
              <a:rPr lang="en-AU" smtClean="0"/>
              <a:t>10/5/2023</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7EDF6A-4784-8344-B3B9-CA6422F8B4F0}" type="slidenum">
              <a:rPr lang="en-AU" smtClean="0"/>
              <a:t>‹#›</a:t>
            </a:fld>
            <a:endParaRPr lang="en-AU"/>
          </a:p>
        </p:txBody>
      </p:sp>
    </p:spTree>
    <p:extLst>
      <p:ext uri="{BB962C8B-B14F-4D97-AF65-F5344CB8AC3E}">
        <p14:creationId xmlns:p14="http://schemas.microsoft.com/office/powerpoint/2010/main" val="874943131"/>
      </p:ext>
    </p:extLst>
  </p:cSld>
  <p:clrMap bg1="lt1" tx1="dk1" bg2="lt2" tx2="dk2" accent1="accent1" accent2="accent2" accent3="accent3" accent4="accent4" accent5="accent5" accent6="accent6" hlink="hlink" folHlink="folHlink"/>
  <p:notesStyle>
    <a:lvl1pPr marL="0" algn="l" defTabSz="684154" rtl="0" eaLnBrk="1" latinLnBrk="0" hangingPunct="1">
      <a:defRPr sz="898" kern="1200">
        <a:solidFill>
          <a:schemeClr val="tx1"/>
        </a:solidFill>
        <a:latin typeface="+mn-lt"/>
        <a:ea typeface="+mn-ea"/>
        <a:cs typeface="+mn-cs"/>
      </a:defRPr>
    </a:lvl1pPr>
    <a:lvl2pPr marL="342077" algn="l" defTabSz="684154" rtl="0" eaLnBrk="1" latinLnBrk="0" hangingPunct="1">
      <a:defRPr sz="898" kern="1200">
        <a:solidFill>
          <a:schemeClr val="tx1"/>
        </a:solidFill>
        <a:latin typeface="+mn-lt"/>
        <a:ea typeface="+mn-ea"/>
        <a:cs typeface="+mn-cs"/>
      </a:defRPr>
    </a:lvl2pPr>
    <a:lvl3pPr marL="684154" algn="l" defTabSz="684154" rtl="0" eaLnBrk="1" latinLnBrk="0" hangingPunct="1">
      <a:defRPr sz="898" kern="1200">
        <a:solidFill>
          <a:schemeClr val="tx1"/>
        </a:solidFill>
        <a:latin typeface="+mn-lt"/>
        <a:ea typeface="+mn-ea"/>
        <a:cs typeface="+mn-cs"/>
      </a:defRPr>
    </a:lvl3pPr>
    <a:lvl4pPr marL="1026231" algn="l" defTabSz="684154" rtl="0" eaLnBrk="1" latinLnBrk="0" hangingPunct="1">
      <a:defRPr sz="898" kern="1200">
        <a:solidFill>
          <a:schemeClr val="tx1"/>
        </a:solidFill>
        <a:latin typeface="+mn-lt"/>
        <a:ea typeface="+mn-ea"/>
        <a:cs typeface="+mn-cs"/>
      </a:defRPr>
    </a:lvl4pPr>
    <a:lvl5pPr marL="1368308" algn="l" defTabSz="684154" rtl="0" eaLnBrk="1" latinLnBrk="0" hangingPunct="1">
      <a:defRPr sz="898" kern="1200">
        <a:solidFill>
          <a:schemeClr val="tx1"/>
        </a:solidFill>
        <a:latin typeface="+mn-lt"/>
        <a:ea typeface="+mn-ea"/>
        <a:cs typeface="+mn-cs"/>
      </a:defRPr>
    </a:lvl5pPr>
    <a:lvl6pPr marL="1710385" algn="l" defTabSz="684154" rtl="0" eaLnBrk="1" latinLnBrk="0" hangingPunct="1">
      <a:defRPr sz="898" kern="1200">
        <a:solidFill>
          <a:schemeClr val="tx1"/>
        </a:solidFill>
        <a:latin typeface="+mn-lt"/>
        <a:ea typeface="+mn-ea"/>
        <a:cs typeface="+mn-cs"/>
      </a:defRPr>
    </a:lvl6pPr>
    <a:lvl7pPr marL="2052462" algn="l" defTabSz="684154" rtl="0" eaLnBrk="1" latinLnBrk="0" hangingPunct="1">
      <a:defRPr sz="898" kern="1200">
        <a:solidFill>
          <a:schemeClr val="tx1"/>
        </a:solidFill>
        <a:latin typeface="+mn-lt"/>
        <a:ea typeface="+mn-ea"/>
        <a:cs typeface="+mn-cs"/>
      </a:defRPr>
    </a:lvl7pPr>
    <a:lvl8pPr marL="2394539" algn="l" defTabSz="684154" rtl="0" eaLnBrk="1" latinLnBrk="0" hangingPunct="1">
      <a:defRPr sz="898" kern="1200">
        <a:solidFill>
          <a:schemeClr val="tx1"/>
        </a:solidFill>
        <a:latin typeface="+mn-lt"/>
        <a:ea typeface="+mn-ea"/>
        <a:cs typeface="+mn-cs"/>
      </a:defRPr>
    </a:lvl8pPr>
    <a:lvl9pPr marL="2736616" algn="l" defTabSz="684154" rtl="0" eaLnBrk="1" latinLnBrk="0" hangingPunct="1">
      <a:defRPr sz="8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C7EDF6A-4784-8344-B3B9-CA6422F8B4F0}" type="slidenum">
              <a:rPr lang="en-AU" smtClean="0"/>
              <a:t>1</a:t>
            </a:fld>
            <a:endParaRPr lang="en-AU"/>
          </a:p>
        </p:txBody>
      </p:sp>
    </p:spTree>
    <p:extLst>
      <p:ext uri="{BB962C8B-B14F-4D97-AF65-F5344CB8AC3E}">
        <p14:creationId xmlns:p14="http://schemas.microsoft.com/office/powerpoint/2010/main" val="1812629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10/5/2023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3157140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10/5/2023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208980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10/5/2023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384626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520C93B-B5B7-4C46-8877-73052363305C}" type="datetimeFigureOut">
              <a:rPr lang="en-AU" smtClean="0"/>
              <a:t>10/5/2023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312593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520C93B-B5B7-4C46-8877-73052363305C}" type="datetimeFigureOut">
              <a:rPr lang="en-AU" smtClean="0"/>
              <a:t>10/5/2023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511326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520C93B-B5B7-4C46-8877-73052363305C}" type="datetimeFigureOut">
              <a:rPr lang="en-AU" smtClean="0"/>
              <a:t>10/5/2023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63394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520C93B-B5B7-4C46-8877-73052363305C}" type="datetimeFigureOut">
              <a:rPr lang="en-AU" smtClean="0"/>
              <a:t>10/5/2023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1569360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520C93B-B5B7-4C46-8877-73052363305C}" type="datetimeFigureOut">
              <a:rPr lang="en-AU" smtClean="0"/>
              <a:t>10/5/2023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411185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0C93B-B5B7-4C46-8877-73052363305C}" type="datetimeFigureOut">
              <a:rPr lang="en-AU" smtClean="0"/>
              <a:t>10/5/2023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138145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520C93B-B5B7-4C46-8877-73052363305C}" type="datetimeFigureOut">
              <a:rPr lang="en-AU" smtClean="0"/>
              <a:t>10/5/2023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404055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520C93B-B5B7-4C46-8877-73052363305C}" type="datetimeFigureOut">
              <a:rPr lang="en-AU" smtClean="0"/>
              <a:t>10/5/2023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D303982-5166-E443-9253-D19BBA48F209}" type="slidenum">
              <a:rPr lang="en-AU" smtClean="0"/>
              <a:t>‹#›</a:t>
            </a:fld>
            <a:endParaRPr lang="en-AU"/>
          </a:p>
        </p:txBody>
      </p:sp>
    </p:spTree>
    <p:extLst>
      <p:ext uri="{BB962C8B-B14F-4D97-AF65-F5344CB8AC3E}">
        <p14:creationId xmlns:p14="http://schemas.microsoft.com/office/powerpoint/2010/main" val="50739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520C93B-B5B7-4C46-8877-73052363305C}" type="datetimeFigureOut">
              <a:rPr lang="en-AU" smtClean="0"/>
              <a:t>10/5/2023</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D303982-5166-E443-9253-D19BBA48F209}" type="slidenum">
              <a:rPr lang="en-AU" smtClean="0"/>
              <a:t>‹#›</a:t>
            </a:fld>
            <a:endParaRPr lang="en-AU"/>
          </a:p>
        </p:txBody>
      </p:sp>
    </p:spTree>
    <p:extLst>
      <p:ext uri="{BB962C8B-B14F-4D97-AF65-F5344CB8AC3E}">
        <p14:creationId xmlns:p14="http://schemas.microsoft.com/office/powerpoint/2010/main" val="34292055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alpha val="75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C01EBDD-7BAD-19A5-7125-0264AA7B7529}"/>
              </a:ext>
            </a:extLst>
          </p:cNvPr>
          <p:cNvPicPr>
            <a:picLocks noChangeAspect="1"/>
          </p:cNvPicPr>
          <p:nvPr/>
        </p:nvPicPr>
        <p:blipFill>
          <a:blip r:embed="rId3"/>
          <a:stretch>
            <a:fillRect/>
          </a:stretch>
        </p:blipFill>
        <p:spPr>
          <a:xfrm>
            <a:off x="162231" y="186296"/>
            <a:ext cx="503396" cy="503396"/>
          </a:xfrm>
          <a:prstGeom prst="rect">
            <a:avLst/>
          </a:prstGeom>
        </p:spPr>
      </p:pic>
      <p:sp>
        <p:nvSpPr>
          <p:cNvPr id="6" name="Text Box 97">
            <a:extLst>
              <a:ext uri="{FF2B5EF4-FFF2-40B4-BE49-F238E27FC236}">
                <a16:creationId xmlns:a16="http://schemas.microsoft.com/office/drawing/2014/main" id="{163D4186-C85A-1E16-10AE-89620E1127E6}"/>
              </a:ext>
            </a:extLst>
          </p:cNvPr>
          <p:cNvSpPr txBox="1"/>
          <p:nvPr/>
        </p:nvSpPr>
        <p:spPr>
          <a:xfrm>
            <a:off x="857419" y="202549"/>
            <a:ext cx="5265251" cy="1026643"/>
          </a:xfrm>
          <a:prstGeom prst="rect">
            <a:avLst/>
          </a:prstGeom>
          <a:solidFill>
            <a:schemeClr val="bg1">
              <a:lumMod val="85000"/>
            </a:schemeClr>
          </a:solidFill>
          <a:ln w="6350">
            <a:solidFill>
              <a:prstClr val="black"/>
            </a:solidFill>
          </a:ln>
          <a:effectLst>
            <a:outerShdw blurRad="63500" sx="102000" sy="102000" algn="ctr" rotWithShape="0">
              <a:prstClr val="black">
                <a:alpha val="40000"/>
              </a:prstClr>
            </a:outerShdw>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8571" rIns="65314" bIns="25714" numCol="1" spcCol="0" rtlCol="0" fromWordArt="0" anchor="ctr" anchorCtr="0" forceAA="0" compatLnSpc="1">
            <a:prstTxWarp prst="textNoShape">
              <a:avLst/>
            </a:prstTxWarp>
            <a:noAutofit/>
          </a:bodyPr>
          <a:lstStyle/>
          <a:p>
            <a:pPr algn="ct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GENERAL / OBSTETRIC / CARDIAC / VASCULAR</a:t>
            </a:r>
          </a:p>
          <a:p>
            <a:pPr algn="ct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ROTEM TRANSFUSION ALGORITHM</a:t>
            </a:r>
          </a:p>
          <a:p>
            <a:pPr algn="ct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PLATELET FUNCTION (</a:t>
            </a:r>
            <a:r>
              <a:rPr lang="en-AU" sz="1600" b="1" dirty="0">
                <a:solidFill>
                  <a:srgbClr val="FF0000"/>
                </a:solidFill>
                <a:latin typeface="Arial" panose="020B0604020202020204" pitchFamily="34" charset="0"/>
                <a:ea typeface="Arial Unicode MS" panose="020B0604020202020204" pitchFamily="34" charset="-128"/>
                <a:cs typeface="Times New Roman" panose="02020603050405020304" pitchFamily="18" charset="0"/>
              </a:rPr>
              <a:t>2023</a:t>
            </a:r>
            <a:r>
              <a:rPr lang="en-AU" sz="1600" b="1" dirty="0">
                <a:solidFill>
                  <a:srgbClr val="FF0000"/>
                </a:solidFill>
                <a:effectLst/>
                <a:latin typeface="Arial" panose="020B0604020202020204" pitchFamily="34" charset="0"/>
                <a:ea typeface="Arial Unicode MS" panose="020B0604020202020204" pitchFamily="34" charset="-128"/>
                <a:cs typeface="Times New Roman" panose="02020603050405020304" pitchFamily="18" charset="0"/>
              </a:rPr>
              <a:t>)</a:t>
            </a:r>
            <a:endParaRPr lang="en-AU" sz="16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7" name="TextBox 6">
            <a:extLst>
              <a:ext uri="{FF2B5EF4-FFF2-40B4-BE49-F238E27FC236}">
                <a16:creationId xmlns:a16="http://schemas.microsoft.com/office/drawing/2014/main" id="{F2F8B87E-D403-65BD-68E3-91CD18ABE681}"/>
              </a:ext>
            </a:extLst>
          </p:cNvPr>
          <p:cNvSpPr txBox="1"/>
          <p:nvPr/>
        </p:nvSpPr>
        <p:spPr>
          <a:xfrm>
            <a:off x="413928" y="1376908"/>
            <a:ext cx="5708741" cy="390363"/>
          </a:xfrm>
          <a:prstGeom prst="rect">
            <a:avLst/>
          </a:prstGeom>
          <a:noFill/>
        </p:spPr>
        <p:txBody>
          <a:bodyPr wrap="square">
            <a:spAutoFit/>
          </a:bodyPr>
          <a:lstStyle/>
          <a:p>
            <a:pPr algn="ctr">
              <a:lnSpc>
                <a:spcPct val="115000"/>
              </a:lnSpc>
              <a:spcAft>
                <a:spcPts val="1000"/>
              </a:spcAft>
            </a:pPr>
            <a:r>
              <a:rPr lang="en-US" sz="1800" b="1" u="sng" dirty="0">
                <a:effectLst/>
                <a:latin typeface="Calibri" panose="020F0502020204030204" pitchFamily="34" charset="0"/>
                <a:ea typeface="MS Mincho" panose="02020609040205080304" pitchFamily="49" charset="-128"/>
                <a:cs typeface="Times New Roman" panose="02020603050405020304" pitchFamily="18" charset="0"/>
              </a:rPr>
              <a:t>Platelet Function Testing - MULTIPLATE SCHEDULE</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9" name="TextBox 8">
            <a:extLst>
              <a:ext uri="{FF2B5EF4-FFF2-40B4-BE49-F238E27FC236}">
                <a16:creationId xmlns:a16="http://schemas.microsoft.com/office/drawing/2014/main" id="{139B199D-526F-1FD4-ECAD-C6156FE5B885}"/>
              </a:ext>
            </a:extLst>
          </p:cNvPr>
          <p:cNvSpPr txBox="1"/>
          <p:nvPr/>
        </p:nvSpPr>
        <p:spPr>
          <a:xfrm>
            <a:off x="532530" y="1810812"/>
            <a:ext cx="5915025" cy="2092881"/>
          </a:xfrm>
          <a:prstGeom prst="rect">
            <a:avLst/>
          </a:prstGeom>
          <a:noFill/>
        </p:spPr>
        <p:txBody>
          <a:bodyPr wrap="square">
            <a:spAutoFit/>
          </a:bodyPr>
          <a:lstStyle/>
          <a:p>
            <a:pPr algn="ct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Platelet function testing is used for where platelet dysfunction is suspected, or the patient is on platelet inhibiting medications. It can be used in the context of clinically significant bleeding in conjunction with ROTEM, or as an assessment of pre op appropriateness for surgery in patients who have been on antiplatelet therapies.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r>
              <a:rPr lang="en-US" sz="1200" dirty="0">
                <a:effectLst/>
                <a:latin typeface="Calibri" panose="020F0502020204030204" pitchFamily="34" charset="0"/>
                <a:ea typeface="MS Mincho" panose="02020609040205080304" pitchFamily="49" charset="-128"/>
                <a:cs typeface="Times New Roman" panose="02020603050405020304" pitchFamily="18" charset="0"/>
              </a:rPr>
              <a:t>If the platelet count is known to be low (&lt;100 x </a:t>
            </a:r>
            <a:r>
              <a:rPr lang="en-AU" sz="12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10</a:t>
            </a:r>
            <a:r>
              <a:rPr lang="en-AU" sz="1200" baseline="300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9 </a:t>
            </a:r>
            <a:r>
              <a:rPr lang="en-AU" sz="12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/L</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multiplate may be impaired.</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lgn="ctr">
              <a:tabLst>
                <a:tab pos="3302000" algn="l"/>
              </a:tabLst>
            </a:pPr>
            <a:r>
              <a:rPr lang="en-US" sz="1400" b="1" dirty="0">
                <a:effectLst/>
                <a:latin typeface="Calibri" panose="020F0502020204030204" pitchFamily="34" charset="0"/>
                <a:ea typeface="MS Mincho" panose="02020609040205080304" pitchFamily="49" charset="-128"/>
                <a:cs typeface="Times New Roman" panose="02020603050405020304" pitchFamily="18" charset="0"/>
              </a:rPr>
              <a:t>If there is clinically significant bleeding </a:t>
            </a:r>
            <a:r>
              <a:rPr lang="en-US" b="1" i="1" u="sng" dirty="0">
                <a:effectLst/>
                <a:latin typeface="Calibri" panose="020F0502020204030204" pitchFamily="34" charset="0"/>
                <a:ea typeface="MS Mincho" panose="02020609040205080304" pitchFamily="49" charset="-128"/>
                <a:cs typeface="Times New Roman" panose="02020603050405020304" pitchFamily="18" charset="0"/>
              </a:rPr>
              <a:t>and</a:t>
            </a:r>
            <a:r>
              <a:rPr lang="en-US" sz="1400" b="1" dirty="0">
                <a:effectLst/>
                <a:latin typeface="Calibri" panose="020F0502020204030204" pitchFamily="34" charset="0"/>
                <a:ea typeface="MS Mincho" panose="02020609040205080304" pitchFamily="49" charset="-128"/>
                <a:cs typeface="Times New Roman" panose="02020603050405020304" pitchFamily="18" charset="0"/>
              </a:rPr>
              <a:t> any of the following multiplate tests are abnormal in the red zone, then platelets are likely contributing factors.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p:txBody>
      </p:sp>
      <p:graphicFrame>
        <p:nvGraphicFramePr>
          <p:cNvPr id="10" name="Table 9">
            <a:extLst>
              <a:ext uri="{FF2B5EF4-FFF2-40B4-BE49-F238E27FC236}">
                <a16:creationId xmlns:a16="http://schemas.microsoft.com/office/drawing/2014/main" id="{2EF9D899-BB56-1F1F-7E03-CBB99C3834AC}"/>
              </a:ext>
            </a:extLst>
          </p:cNvPr>
          <p:cNvGraphicFramePr>
            <a:graphicFrameLocks noGrp="1"/>
          </p:cNvGraphicFramePr>
          <p:nvPr>
            <p:extLst>
              <p:ext uri="{D42A27DB-BD31-4B8C-83A1-F6EECF244321}">
                <p14:modId xmlns:p14="http://schemas.microsoft.com/office/powerpoint/2010/main" val="453719951"/>
              </p:ext>
            </p:extLst>
          </p:nvPr>
        </p:nvGraphicFramePr>
        <p:xfrm>
          <a:off x="532531" y="3873138"/>
          <a:ext cx="5915025" cy="1569720"/>
        </p:xfrm>
        <a:graphic>
          <a:graphicData uri="http://schemas.openxmlformats.org/drawingml/2006/table">
            <a:tbl>
              <a:tblPr/>
              <a:tblGrid>
                <a:gridCol w="3127865">
                  <a:extLst>
                    <a:ext uri="{9D8B030D-6E8A-4147-A177-3AD203B41FA5}">
                      <a16:colId xmlns:a16="http://schemas.microsoft.com/office/drawing/2014/main" val="2431463122"/>
                    </a:ext>
                  </a:extLst>
                </a:gridCol>
                <a:gridCol w="1476390">
                  <a:extLst>
                    <a:ext uri="{9D8B030D-6E8A-4147-A177-3AD203B41FA5}">
                      <a16:colId xmlns:a16="http://schemas.microsoft.com/office/drawing/2014/main" val="3972858750"/>
                    </a:ext>
                  </a:extLst>
                </a:gridCol>
                <a:gridCol w="1310770">
                  <a:extLst>
                    <a:ext uri="{9D8B030D-6E8A-4147-A177-3AD203B41FA5}">
                      <a16:colId xmlns:a16="http://schemas.microsoft.com/office/drawing/2014/main" val="1397084074"/>
                    </a:ext>
                  </a:extLst>
                </a:gridCol>
              </a:tblGrid>
              <a:tr h="356870">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Multiplate – platelet function </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3 separate tests and results</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6C0A"/>
                    </a:solidFill>
                  </a:tcPr>
                </a:tc>
                <a:tc>
                  <a:txBody>
                    <a:bodyPr/>
                    <a:lstStyle/>
                    <a:p>
                      <a:pPr algn="ctr">
                        <a:lnSpc>
                          <a:spcPct val="100000"/>
                        </a:lnSpc>
                        <a:spcAft>
                          <a:spcPts val="0"/>
                        </a:spcAft>
                        <a:tabLst>
                          <a:tab pos="446405" algn="ctr"/>
                        </a:tabLs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Red Zone</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ABNORMAL</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6423F"/>
                    </a:solidFill>
                  </a:tcPr>
                </a:tc>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Green Zone</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Normal</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76923C"/>
                    </a:solidFill>
                  </a:tcPr>
                </a:tc>
                <a:extLst>
                  <a:ext uri="{0D108BD9-81ED-4DB2-BD59-A6C34878D82A}">
                    <a16:rowId xmlns:a16="http://schemas.microsoft.com/office/drawing/2014/main" val="3782998944"/>
                  </a:ext>
                </a:extLst>
              </a:tr>
              <a:tr h="231140">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ADP</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10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e.g. Clopidogrel, cardiac bypass and tirofiban</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a:lnSpc>
                          <a:spcPct val="100000"/>
                        </a:lnSpc>
                        <a:spcAft>
                          <a:spcPts val="0"/>
                        </a:spcAft>
                      </a:pPr>
                      <a:r>
                        <a:rPr lang="en-US" sz="1800">
                          <a:solidFill>
                            <a:srgbClr val="000000"/>
                          </a:solidFill>
                          <a:effectLst/>
                          <a:latin typeface="Calibri" panose="020F0502020204030204" pitchFamily="34" charset="0"/>
                          <a:ea typeface="Cambria" panose="02040503050406030204" pitchFamily="18" charset="0"/>
                          <a:cs typeface="Calibri" panose="020F0502020204030204" pitchFamily="34" charset="0"/>
                          <a:sym typeface="Symbol" pitchFamily="2" charset="2"/>
                        </a:rPr>
                        <a:t></a:t>
                      </a: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40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5B8B7"/>
                    </a:solidFill>
                  </a:tcPr>
                </a:tc>
                <a:tc>
                  <a:txBody>
                    <a:bodyPr/>
                    <a:lstStyle/>
                    <a:p>
                      <a:pPr algn="ctr">
                        <a:lnSpc>
                          <a:spcPct val="100000"/>
                        </a:lnSpc>
                        <a:spcAft>
                          <a:spcPts val="0"/>
                        </a:spcAft>
                      </a:pP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&gt;40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D69B"/>
                    </a:solidFill>
                  </a:tcPr>
                </a:tc>
                <a:extLst>
                  <a:ext uri="{0D108BD9-81ED-4DB2-BD59-A6C34878D82A}">
                    <a16:rowId xmlns:a16="http://schemas.microsoft.com/office/drawing/2014/main" val="2453788711"/>
                  </a:ext>
                </a:extLst>
              </a:tr>
              <a:tr h="231140">
                <a:tc>
                  <a:txBody>
                    <a:bodyPr/>
                    <a:lstStyle/>
                    <a:p>
                      <a:pPr algn="ctr">
                        <a:lnSpc>
                          <a:spcPct val="100000"/>
                        </a:lnSpc>
                        <a:spcAft>
                          <a:spcPts val="0"/>
                        </a:spcAft>
                      </a:pPr>
                      <a:r>
                        <a:rPr lang="en-US" sz="14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ASPI/ ARACHADONIC ACID (AA)</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10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e.g. Aspirin, cardiac bypass and tirofiban</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a:lnSpc>
                          <a:spcPct val="100000"/>
                        </a:lnSpc>
                        <a:spcAft>
                          <a:spcPts val="0"/>
                        </a:spcAft>
                      </a:pPr>
                      <a:r>
                        <a:rPr lang="en-US" sz="1800">
                          <a:solidFill>
                            <a:srgbClr val="000000"/>
                          </a:solidFill>
                          <a:effectLst/>
                          <a:latin typeface="Calibri" panose="020F0502020204030204" pitchFamily="34" charset="0"/>
                          <a:ea typeface="Cambria" panose="02040503050406030204" pitchFamily="18" charset="0"/>
                          <a:cs typeface="Calibri" panose="020F0502020204030204" pitchFamily="34" charset="0"/>
                          <a:sym typeface="Symbol" pitchFamily="2" charset="2"/>
                        </a:rPr>
                        <a:t></a:t>
                      </a: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20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5B8B7"/>
                    </a:solidFill>
                  </a:tcPr>
                </a:tc>
                <a:tc>
                  <a:txBody>
                    <a:bodyPr/>
                    <a:lstStyle/>
                    <a:p>
                      <a:pPr algn="ctr">
                        <a:lnSpc>
                          <a:spcPct val="100000"/>
                        </a:lnSpc>
                        <a:spcAft>
                          <a:spcPts val="0"/>
                        </a:spcAft>
                      </a:pP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&gt;20</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D69B"/>
                    </a:solidFill>
                  </a:tcPr>
                </a:tc>
                <a:extLst>
                  <a:ext uri="{0D108BD9-81ED-4DB2-BD59-A6C34878D82A}">
                    <a16:rowId xmlns:a16="http://schemas.microsoft.com/office/drawing/2014/main" val="1154254904"/>
                  </a:ext>
                </a:extLst>
              </a:tr>
              <a:tr h="231140">
                <a:tc>
                  <a:txBody>
                    <a:bodyPr/>
                    <a:lstStyle/>
                    <a:p>
                      <a:pPr algn="ctr">
                        <a:lnSpc>
                          <a:spcPct val="100000"/>
                        </a:lnSpc>
                        <a:spcAft>
                          <a:spcPts val="0"/>
                        </a:spcAft>
                      </a:pPr>
                      <a:r>
                        <a:rPr lang="en-US" sz="1400" b="1"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TRAP</a:t>
                      </a:r>
                      <a:endParaRPr lang="en-AU" sz="1400" dirty="0">
                        <a:effectLst/>
                        <a:latin typeface="Cambria" panose="02040503050406030204" pitchFamily="18" charset="0"/>
                        <a:ea typeface="MS Mincho" panose="02020609040205080304" pitchFamily="49" charset="-128"/>
                        <a:cs typeface="Times New Roman" panose="02020603050405020304" pitchFamily="18" charset="0"/>
                      </a:endParaRPr>
                    </a:p>
                    <a:p>
                      <a:pPr algn="ctr">
                        <a:lnSpc>
                          <a:spcPct val="100000"/>
                        </a:lnSpc>
                        <a:spcAft>
                          <a:spcPts val="0"/>
                        </a:spcAft>
                      </a:pPr>
                      <a:r>
                        <a:rPr lang="en-US" sz="1100"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e.g. Low platelet count, cardiac bypass and tirofiban</a:t>
                      </a:r>
                      <a:endParaRPr lang="en-AU"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BF8F"/>
                    </a:solidFill>
                  </a:tcPr>
                </a:tc>
                <a:tc>
                  <a:txBody>
                    <a:bodyPr/>
                    <a:lstStyle/>
                    <a:p>
                      <a:pPr algn="ctr">
                        <a:lnSpc>
                          <a:spcPct val="100000"/>
                        </a:lnSpc>
                        <a:spcAft>
                          <a:spcPts val="0"/>
                        </a:spcAft>
                      </a:pPr>
                      <a:r>
                        <a:rPr lang="en-US" sz="1800">
                          <a:solidFill>
                            <a:srgbClr val="000000"/>
                          </a:solidFill>
                          <a:effectLst/>
                          <a:latin typeface="Calibri" panose="020F0502020204030204" pitchFamily="34" charset="0"/>
                          <a:ea typeface="Cambria" panose="02040503050406030204" pitchFamily="18" charset="0"/>
                          <a:cs typeface="Calibri" panose="020F0502020204030204" pitchFamily="34" charset="0"/>
                          <a:sym typeface="Symbol" pitchFamily="2" charset="2"/>
                        </a:rPr>
                        <a:t></a:t>
                      </a:r>
                      <a:r>
                        <a:rPr lang="en-US" sz="1800" b="1">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77</a:t>
                      </a:r>
                      <a:endParaRPr lang="en-AU"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5B8B7"/>
                    </a:solidFill>
                  </a:tcPr>
                </a:tc>
                <a:tc>
                  <a:txBody>
                    <a:bodyPr/>
                    <a:lstStyle/>
                    <a:p>
                      <a:pPr algn="ctr">
                        <a:lnSpc>
                          <a:spcPct val="100000"/>
                        </a:lnSpc>
                        <a:spcAft>
                          <a:spcPts val="0"/>
                        </a:spcAft>
                      </a:pPr>
                      <a:r>
                        <a:rPr lang="en-US" sz="1800" b="1" dirty="0">
                          <a:solidFill>
                            <a:srgbClr val="000000"/>
                          </a:solidFill>
                          <a:effectLst/>
                          <a:latin typeface="Calibri" panose="020F0502020204030204" pitchFamily="34" charset="0"/>
                          <a:ea typeface="Cambria" panose="02040503050406030204" pitchFamily="18" charset="0"/>
                          <a:cs typeface="Times New Roman" panose="02020603050405020304" pitchFamily="18" charset="0"/>
                        </a:rPr>
                        <a:t>&gt;77</a:t>
                      </a:r>
                      <a:endParaRPr lang="en-AU"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D69B"/>
                    </a:solidFill>
                  </a:tcPr>
                </a:tc>
                <a:extLst>
                  <a:ext uri="{0D108BD9-81ED-4DB2-BD59-A6C34878D82A}">
                    <a16:rowId xmlns:a16="http://schemas.microsoft.com/office/drawing/2014/main" val="3660471118"/>
                  </a:ext>
                </a:extLst>
              </a:tr>
            </a:tbl>
          </a:graphicData>
        </a:graphic>
      </p:graphicFrame>
      <p:sp>
        <p:nvSpPr>
          <p:cNvPr id="14" name="TextBox 13">
            <a:extLst>
              <a:ext uri="{FF2B5EF4-FFF2-40B4-BE49-F238E27FC236}">
                <a16:creationId xmlns:a16="http://schemas.microsoft.com/office/drawing/2014/main" id="{5BD24C5E-C452-0CB0-33C6-39D7A7630A1A}"/>
              </a:ext>
            </a:extLst>
          </p:cNvPr>
          <p:cNvSpPr txBox="1"/>
          <p:nvPr/>
        </p:nvSpPr>
        <p:spPr>
          <a:xfrm>
            <a:off x="471487" y="6750665"/>
            <a:ext cx="6037112" cy="2323713"/>
          </a:xfrm>
          <a:prstGeom prst="rect">
            <a:avLst/>
          </a:prstGeom>
          <a:noFill/>
        </p:spPr>
        <p:txBody>
          <a:bodyPr wrap="square">
            <a:spAutoFit/>
          </a:bodyPr>
          <a:lstStyle/>
          <a:p>
            <a:pPr marL="342900" lvl="0" indent="-342900">
              <a:buFont typeface="+mj-lt"/>
              <a:buAutoNum type="arabicPeriod"/>
              <a:tabLst>
                <a:tab pos="3302000" algn="l"/>
              </a:tabLst>
            </a:pPr>
            <a:r>
              <a:rPr lang="en-US" sz="1400" b="1" dirty="0">
                <a:effectLst/>
                <a:latin typeface="Calibri" panose="020F0502020204030204" pitchFamily="34" charset="0"/>
                <a:ea typeface="MS Mincho" panose="02020609040205080304" pitchFamily="49" charset="-128"/>
                <a:cs typeface="Times New Roman" panose="02020603050405020304" pitchFamily="18" charset="0"/>
              </a:rPr>
              <a:t>Testing is available Monday – Friday  in the COAG </a:t>
            </a:r>
            <a:r>
              <a:rPr lang="en-US" sz="1400" b="1" dirty="0">
                <a:latin typeface="Calibri" panose="020F0502020204030204" pitchFamily="34" charset="0"/>
                <a:ea typeface="MS Mincho" panose="02020609040205080304" pitchFamily="49" charset="-128"/>
                <a:cs typeface="Times New Roman" panose="02020603050405020304" pitchFamily="18" charset="0"/>
              </a:rPr>
              <a:t>LAB </a:t>
            </a:r>
            <a:r>
              <a:rPr lang="en-US" sz="1400" b="1" dirty="0">
                <a:effectLst/>
                <a:latin typeface="Calibri" panose="020F0502020204030204" pitchFamily="34" charset="0"/>
                <a:ea typeface="MS Mincho" panose="02020609040205080304" pitchFamily="49" charset="-128"/>
                <a:cs typeface="Times New Roman" panose="02020603050405020304" pitchFamily="18" charset="0"/>
              </a:rPr>
              <a:t>from 0900 – 1600</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To run the test, call the coagulation lab </a:t>
            </a:r>
            <a:r>
              <a:rPr lang="en-US" sz="1200" b="1" dirty="0">
                <a:effectLst/>
                <a:latin typeface="Calibri" panose="020F0502020204030204" pitchFamily="34" charset="0"/>
                <a:ea typeface="MS Mincho" panose="02020609040205080304" pitchFamily="49" charset="-128"/>
                <a:cs typeface="Times New Roman" panose="02020603050405020304" pitchFamily="18" charset="0"/>
              </a:rPr>
              <a:t>(Ext. 23482)</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r>
              <a:rPr lang="en-US" sz="1200" b="1" i="1" dirty="0">
                <a:effectLst/>
                <a:latin typeface="Calibri" panose="020F0502020204030204" pitchFamily="34" charset="0"/>
                <a:ea typeface="MS Mincho" panose="02020609040205080304" pitchFamily="49" charset="-128"/>
                <a:cs typeface="Times New Roman" panose="02020603050405020304" pitchFamily="18" charset="0"/>
              </a:rPr>
              <a:t>before</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collecting a sample, so that the machine can be warmed up. This process takes 30 minutes.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The patient sample must be coll­­ected in </a:t>
            </a:r>
            <a:r>
              <a:rPr lang="en-US" sz="1200" dirty="0">
                <a:effectLst/>
                <a:highlight>
                  <a:srgbClr val="00FF00"/>
                </a:highlight>
                <a:latin typeface="Calibri" panose="020F0502020204030204" pitchFamily="34" charset="0"/>
                <a:ea typeface="MS Mincho" panose="02020609040205080304" pitchFamily="49" charset="-128"/>
                <a:cs typeface="Times New Roman" panose="02020603050405020304" pitchFamily="18" charset="0"/>
              </a:rPr>
              <a:t>x2 specialty Hirudin tubes</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A pathology request form or </a:t>
            </a:r>
            <a:r>
              <a:rPr lang="en-US" sz="1200" dirty="0" err="1">
                <a:effectLst/>
                <a:latin typeface="Calibri" panose="020F0502020204030204" pitchFamily="34" charset="0"/>
                <a:ea typeface="MS Mincho" panose="02020609040205080304" pitchFamily="49" charset="-128"/>
                <a:cs typeface="Times New Roman" panose="02020603050405020304" pitchFamily="18" charset="0"/>
              </a:rPr>
              <a:t>eMR</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requesting; </a:t>
            </a:r>
            <a:r>
              <a:rPr lang="en-US" sz="1200" i="1" dirty="0">
                <a:effectLst/>
                <a:latin typeface="Calibri" panose="020F0502020204030204" pitchFamily="34" charset="0"/>
                <a:ea typeface="MS Mincho" panose="02020609040205080304" pitchFamily="49" charset="-128"/>
                <a:cs typeface="Times New Roman" panose="02020603050405020304" pitchFamily="18" charset="0"/>
              </a:rPr>
              <a:t>‘</a:t>
            </a:r>
            <a:r>
              <a:rPr lang="en-US" sz="1200" b="1" i="1" dirty="0">
                <a:effectLst/>
                <a:latin typeface="Calibri" panose="020F0502020204030204" pitchFamily="34" charset="0"/>
                <a:ea typeface="MS Mincho" panose="02020609040205080304" pitchFamily="49" charset="-128"/>
                <a:cs typeface="Times New Roman" panose="02020603050405020304" pitchFamily="18" charset="0"/>
              </a:rPr>
              <a:t>multiplate- platelet function - ROTEM</a:t>
            </a:r>
            <a:r>
              <a:rPr lang="en-US" sz="1200" i="1" dirty="0">
                <a:effectLst/>
                <a:latin typeface="Calibri" panose="020F0502020204030204" pitchFamily="34" charset="0"/>
                <a:ea typeface="MS Mincho" panose="02020609040205080304" pitchFamily="49" charset="-128"/>
                <a:cs typeface="Times New Roman" panose="02020603050405020304" pitchFamily="18" charset="0"/>
              </a:rPr>
              <a:t>’</a:t>
            </a:r>
            <a:endParaRPr lang="en-AU" sz="1200" i="1" dirty="0">
              <a:latin typeface="Cambria" panose="02040503050406030204" pitchFamily="18" charset="0"/>
              <a:ea typeface="MS Mincho" panose="02020609040205080304" pitchFamily="49" charset="-128"/>
              <a:cs typeface="Times New Roman" panose="02020603050405020304" pitchFamily="18" charset="0"/>
            </a:endParaRPr>
          </a:p>
          <a:p>
            <a:pPr marL="360363" lvl="1">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Please indicate which antiplatelet agent the patient has been on, if any.</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marL="457200">
              <a:tabLst>
                <a:tab pos="3302000" algn="l"/>
              </a:tabLst>
            </a:pPr>
            <a:r>
              <a:rPr lang="en-US" sz="1100" i="1" dirty="0">
                <a:effectLst/>
                <a:latin typeface="Calibri" panose="020F0502020204030204" pitchFamily="34" charset="0"/>
                <a:ea typeface="MS Mincho" panose="02020609040205080304" pitchFamily="49" charset="-128"/>
                <a:cs typeface="Times New Roman" panose="02020603050405020304" pitchFamily="18" charset="0"/>
              </a:rPr>
              <a:t>Please leave a contact number or extension for the lab to call results through on if urgent.</a:t>
            </a:r>
            <a:endParaRPr lang="en-AU" sz="11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buFont typeface="+mj-lt"/>
              <a:buAutoNum type="arabicPeriod" startAt="5"/>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The x2 Hirudin tubes and request form </a:t>
            </a:r>
            <a:r>
              <a:rPr lang="en-US" sz="1200" b="1" dirty="0">
                <a:effectLst/>
                <a:latin typeface="Calibri" panose="020F0502020204030204" pitchFamily="34" charset="0"/>
                <a:ea typeface="MS Mincho" panose="02020609040205080304" pitchFamily="49" charset="-128"/>
                <a:cs typeface="Times New Roman" panose="02020603050405020304" pitchFamily="18" charset="0"/>
              </a:rPr>
              <a:t>must be hand delivered</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to the lab (pneumatic tube transport can impact results).</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 </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p>
            <a:pPr>
              <a:tabLst>
                <a:tab pos="3302000" algn="l"/>
              </a:tabLst>
            </a:pPr>
            <a:r>
              <a:rPr lang="en-US" sz="1200" dirty="0">
                <a:effectLst/>
                <a:latin typeface="Calibri" panose="020F0502020204030204" pitchFamily="34" charset="0"/>
                <a:ea typeface="MS Mincho" panose="02020609040205080304" pitchFamily="49" charset="-128"/>
                <a:cs typeface="Times New Roman" panose="02020603050405020304" pitchFamily="18" charset="0"/>
              </a:rPr>
              <a:t>Results will appear </a:t>
            </a:r>
            <a:r>
              <a:rPr lang="en-US" sz="1200" dirty="0">
                <a:latin typeface="Calibri" panose="020F0502020204030204" pitchFamily="34" charset="0"/>
                <a:ea typeface="MS Mincho" panose="02020609040205080304" pitchFamily="49" charset="-128"/>
                <a:cs typeface="Times New Roman" panose="02020603050405020304" pitchFamily="18" charset="0"/>
              </a:rPr>
              <a:t>on POWERCHART or SEALs results enquiry page</a:t>
            </a:r>
            <a:r>
              <a:rPr lang="en-US" sz="1200" dirty="0">
                <a:effectLst/>
                <a:latin typeface="Calibri" panose="020F0502020204030204" pitchFamily="34" charset="0"/>
                <a:ea typeface="MS Mincho" panose="02020609040205080304" pitchFamily="49" charset="-128"/>
                <a:cs typeface="Times New Roman" panose="02020603050405020304" pitchFamily="18" charset="0"/>
              </a:rPr>
              <a:t>. Lab will only call with results if specifically requested (including extension)</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15" name="TextBox 14">
            <a:extLst>
              <a:ext uri="{FF2B5EF4-FFF2-40B4-BE49-F238E27FC236}">
                <a16:creationId xmlns:a16="http://schemas.microsoft.com/office/drawing/2014/main" id="{9B941DA7-963E-486F-BDD7-1D1CBB1E301F}"/>
              </a:ext>
            </a:extLst>
          </p:cNvPr>
          <p:cNvSpPr txBox="1"/>
          <p:nvPr/>
        </p:nvSpPr>
        <p:spPr>
          <a:xfrm>
            <a:off x="471487" y="6381333"/>
            <a:ext cx="1198983" cy="369332"/>
          </a:xfrm>
          <a:prstGeom prst="rect">
            <a:avLst/>
          </a:prstGeom>
          <a:noFill/>
        </p:spPr>
        <p:txBody>
          <a:bodyPr wrap="none" rtlCol="0">
            <a:spAutoFit/>
          </a:bodyPr>
          <a:lstStyle/>
          <a:p>
            <a:r>
              <a:rPr lang="en-AU" dirty="0"/>
              <a:t>SEQUENCE</a:t>
            </a:r>
          </a:p>
        </p:txBody>
      </p:sp>
      <p:pic>
        <p:nvPicPr>
          <p:cNvPr id="8" name="Picture 7">
            <a:extLst>
              <a:ext uri="{FF2B5EF4-FFF2-40B4-BE49-F238E27FC236}">
                <a16:creationId xmlns:a16="http://schemas.microsoft.com/office/drawing/2014/main" id="{F0D7C1EB-E7E3-60DD-EC2C-D565EB39EC78}"/>
              </a:ext>
            </a:extLst>
          </p:cNvPr>
          <p:cNvPicPr>
            <a:picLocks noChangeAspect="1"/>
          </p:cNvPicPr>
          <p:nvPr/>
        </p:nvPicPr>
        <p:blipFill>
          <a:blip r:embed="rId4"/>
          <a:stretch>
            <a:fillRect/>
          </a:stretch>
        </p:blipFill>
        <p:spPr>
          <a:xfrm>
            <a:off x="994493" y="5505033"/>
            <a:ext cx="4991100" cy="876300"/>
          </a:xfrm>
          <a:prstGeom prst="rect">
            <a:avLst/>
          </a:prstGeom>
        </p:spPr>
      </p:pic>
      <p:sp>
        <p:nvSpPr>
          <p:cNvPr id="2" name="TextBox 1">
            <a:extLst>
              <a:ext uri="{FF2B5EF4-FFF2-40B4-BE49-F238E27FC236}">
                <a16:creationId xmlns:a16="http://schemas.microsoft.com/office/drawing/2014/main" id="{EB2A3AEB-2824-4CC2-1C9E-45A86158BE71}"/>
              </a:ext>
            </a:extLst>
          </p:cNvPr>
          <p:cNvSpPr txBox="1"/>
          <p:nvPr/>
        </p:nvSpPr>
        <p:spPr>
          <a:xfrm>
            <a:off x="0" y="9697851"/>
            <a:ext cx="3204723" cy="215444"/>
          </a:xfrm>
          <a:prstGeom prst="rect">
            <a:avLst/>
          </a:prstGeom>
          <a:noFill/>
        </p:spPr>
        <p:txBody>
          <a:bodyPr wrap="none" rtlCol="0">
            <a:spAutoFit/>
          </a:bodyPr>
          <a:lstStyle/>
          <a:p>
            <a:r>
              <a:rPr lang="en-AU" sz="800" dirty="0"/>
              <a:t>Versions 3 2023 – Reviewed by Randwick Campus ROTEM Working Party</a:t>
            </a:r>
          </a:p>
        </p:txBody>
      </p:sp>
      <p:pic>
        <p:nvPicPr>
          <p:cNvPr id="4" name="Picture 3">
            <a:extLst>
              <a:ext uri="{FF2B5EF4-FFF2-40B4-BE49-F238E27FC236}">
                <a16:creationId xmlns:a16="http://schemas.microsoft.com/office/drawing/2014/main" id="{7B0E28A9-A64F-CB54-F6FF-15FC39601A40}"/>
              </a:ext>
            </a:extLst>
          </p:cNvPr>
          <p:cNvPicPr>
            <a:picLocks noChangeAspect="1"/>
          </p:cNvPicPr>
          <p:nvPr/>
        </p:nvPicPr>
        <p:blipFill>
          <a:blip r:embed="rId5"/>
          <a:stretch>
            <a:fillRect/>
          </a:stretch>
        </p:blipFill>
        <p:spPr>
          <a:xfrm>
            <a:off x="6223862" y="315822"/>
            <a:ext cx="569473" cy="528471"/>
          </a:xfrm>
          <a:prstGeom prst="rect">
            <a:avLst/>
          </a:prstGeom>
        </p:spPr>
      </p:pic>
    </p:spTree>
    <p:extLst>
      <p:ext uri="{BB962C8B-B14F-4D97-AF65-F5344CB8AC3E}">
        <p14:creationId xmlns:p14="http://schemas.microsoft.com/office/powerpoint/2010/main" val="22757020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245</TotalTime>
  <Words>364</Words>
  <Application>Microsoft Macintosh PowerPoint</Application>
  <PresentationFormat>A4 Paper (210x297 mm)</PresentationFormat>
  <Paragraphs>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Santifort</dc:creator>
  <cp:lastModifiedBy>Kathryn Santifort</cp:lastModifiedBy>
  <cp:revision>18</cp:revision>
  <cp:lastPrinted>2023-01-23T13:23:57Z</cp:lastPrinted>
  <dcterms:created xsi:type="dcterms:W3CDTF">2023-01-23T11:46:35Z</dcterms:created>
  <dcterms:modified xsi:type="dcterms:W3CDTF">2023-05-09T22:58:31Z</dcterms:modified>
</cp:coreProperties>
</file>