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9B8"/>
    <a:srgbClr val="4BACC7"/>
    <a:srgbClr val="1EBA33"/>
    <a:srgbClr val="00B1F1"/>
    <a:srgbClr val="948A54"/>
    <a:srgbClr val="558ED5"/>
    <a:srgbClr val="B3A2C8"/>
    <a:srgbClr val="E46C09"/>
    <a:srgbClr val="E6E1EC"/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227"/>
    <p:restoredTop sz="96228"/>
  </p:normalViewPr>
  <p:slideViewPr>
    <p:cSldViewPr snapToGrid="0">
      <p:cViewPr>
        <p:scale>
          <a:sx n="62" d="100"/>
          <a:sy n="62" d="100"/>
        </p:scale>
        <p:origin x="2916" y="1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Young" userId="dd4a5dca3f5a29ce" providerId="LiveId" clId="{C2E3278B-0854-4E0E-97D9-6742565CE65F}"/>
    <pc:docChg chg="custSel modSld">
      <pc:chgData name="Jason Young" userId="dd4a5dca3f5a29ce" providerId="LiveId" clId="{C2E3278B-0854-4E0E-97D9-6742565CE65F}" dt="2025-01-12T05:30:47.780" v="19" actId="5793"/>
      <pc:docMkLst>
        <pc:docMk/>
      </pc:docMkLst>
      <pc:sldChg chg="modSp mod">
        <pc:chgData name="Jason Young" userId="dd4a5dca3f5a29ce" providerId="LiveId" clId="{C2E3278B-0854-4E0E-97D9-6742565CE65F}" dt="2025-01-12T05:30:47.780" v="19" actId="5793"/>
        <pc:sldMkLst>
          <pc:docMk/>
          <pc:sldMk cId="2275702032" sldId="256"/>
        </pc:sldMkLst>
        <pc:graphicFrameChg chg="modGraphic">
          <ac:chgData name="Jason Young" userId="dd4a5dca3f5a29ce" providerId="LiveId" clId="{C2E3278B-0854-4E0E-97D9-6742565CE65F}" dt="2025-01-12T05:30:47.780" v="19" actId="5793"/>
          <ac:graphicFrameMkLst>
            <pc:docMk/>
            <pc:sldMk cId="2275702032" sldId="256"/>
            <ac:graphicFrameMk id="3" creationId="{B6556345-C4CF-5DDA-0FFF-30F1BA35970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CE4EE-52AC-A34C-8146-49CDDC6020A6}" type="datetimeFigureOut">
              <a:rPr lang="en-AU" smtClean="0"/>
              <a:t>12/01/2025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EDF6A-4784-8344-B3B9-CA6422F8B4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4943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7EDF6A-4784-8344-B3B9-CA6422F8B4F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2629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12/01/2025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14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12/01/2025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80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12/01/2025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62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12/01/2025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593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12/01/2025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132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12/01/2025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94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12/01/2025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36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12/01/2025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18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12/01/2025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145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12/01/2025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55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12/01/2025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39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C93B-B5B7-4C46-8877-73052363305C}" type="datetimeFigureOut">
              <a:rPr lang="en-AU" smtClean="0"/>
              <a:t>12/01/2025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20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01EBDD-7BAD-19A5-7125-0264AA7B75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31" y="186296"/>
            <a:ext cx="503396" cy="503396"/>
          </a:xfrm>
          <a:prstGeom prst="rect">
            <a:avLst/>
          </a:prstGeom>
        </p:spPr>
      </p:pic>
      <p:sp>
        <p:nvSpPr>
          <p:cNvPr id="6" name="Text Box 97">
            <a:extLst>
              <a:ext uri="{FF2B5EF4-FFF2-40B4-BE49-F238E27FC236}">
                <a16:creationId xmlns:a16="http://schemas.microsoft.com/office/drawing/2014/main" id="{163D4186-C85A-1E16-10AE-89620E1127E6}"/>
              </a:ext>
            </a:extLst>
          </p:cNvPr>
          <p:cNvSpPr txBox="1"/>
          <p:nvPr/>
        </p:nvSpPr>
        <p:spPr>
          <a:xfrm>
            <a:off x="761521" y="187404"/>
            <a:ext cx="5265251" cy="1026643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prstClr val="black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38571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GENERAL / OBSTETRIC / CARDIAC / VASCULAR</a:t>
            </a:r>
          </a:p>
          <a:p>
            <a:pPr algn="ctr"/>
            <a:r>
              <a:rPr lang="en-A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ROTEM TRANSFUSION ALGORITHMS </a:t>
            </a:r>
          </a:p>
          <a:p>
            <a:pPr algn="ctr"/>
            <a:r>
              <a:rPr lang="en-A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DOSING SCHEDULE (2025)</a:t>
            </a:r>
            <a:endParaRPr lang="en-AU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6556345-C4CF-5DDA-0FFF-30F1BA359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142431"/>
              </p:ext>
            </p:extLst>
          </p:nvPr>
        </p:nvGraphicFramePr>
        <p:xfrm>
          <a:off x="857419" y="2712983"/>
          <a:ext cx="5294909" cy="3804112"/>
        </p:xfrm>
        <a:graphic>
          <a:graphicData uri="http://schemas.openxmlformats.org/drawingml/2006/table">
            <a:tbl>
              <a:tblPr/>
              <a:tblGrid>
                <a:gridCol w="1236396">
                  <a:extLst>
                    <a:ext uri="{9D8B030D-6E8A-4147-A177-3AD203B41FA5}">
                      <a16:colId xmlns:a16="http://schemas.microsoft.com/office/drawing/2014/main" val="535177941"/>
                    </a:ext>
                  </a:extLst>
                </a:gridCol>
                <a:gridCol w="1242031">
                  <a:extLst>
                    <a:ext uri="{9D8B030D-6E8A-4147-A177-3AD203B41FA5}">
                      <a16:colId xmlns:a16="http://schemas.microsoft.com/office/drawing/2014/main" val="3554800662"/>
                    </a:ext>
                  </a:extLst>
                </a:gridCol>
                <a:gridCol w="1242031">
                  <a:extLst>
                    <a:ext uri="{9D8B030D-6E8A-4147-A177-3AD203B41FA5}">
                      <a16:colId xmlns:a16="http://schemas.microsoft.com/office/drawing/2014/main" val="2358451363"/>
                    </a:ext>
                  </a:extLst>
                </a:gridCol>
                <a:gridCol w="1574451">
                  <a:extLst>
                    <a:ext uri="{9D8B030D-6E8A-4147-A177-3AD203B41FA5}">
                      <a16:colId xmlns:a16="http://schemas.microsoft.com/office/drawing/2014/main" val="43667557"/>
                    </a:ext>
                  </a:extLst>
                </a:gridCol>
              </a:tblGrid>
              <a:tr h="8631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If the FIBTEM A5 is:</a:t>
                      </a: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Apheresis Cryoprecipitate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(phased out 2025)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Split </a:t>
                      </a:r>
                      <a:r>
                        <a:rPr lang="en-AU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Aph</a:t>
                      </a:r>
                      <a:r>
                        <a:rPr lang="en-A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2025=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Whole Blood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Cryoprecipitate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Fibrinogen Concentrate</a:t>
                      </a:r>
                      <a:r>
                        <a:rPr lang="en-AU" sz="12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 ampoule = 1g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Slowly over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 min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58089"/>
                  </a:ext>
                </a:extLst>
              </a:tr>
              <a:tr h="395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12mm or greater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27908"/>
                  </a:ext>
                </a:extLst>
              </a:tr>
              <a:tr h="3812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10-11mm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 U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 U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2g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476651"/>
                  </a:ext>
                </a:extLst>
              </a:tr>
              <a:tr h="3666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8-9mm</a:t>
                      </a: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 U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 U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3g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786239"/>
                  </a:ext>
                </a:extLst>
              </a:tr>
              <a:tr h="386154"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Consider fibrinogen concentrate for uncontrolled critical haemorrhage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or if FIBTEM A5 is less than 6mm (Consult senior clinician first)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296244"/>
                  </a:ext>
                </a:extLst>
              </a:tr>
              <a:tr h="343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6-7mm</a:t>
                      </a: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8 U per 70 kg</a:t>
                      </a: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18 U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4g per 70 kg 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220427"/>
                  </a:ext>
                </a:extLst>
              </a:tr>
              <a:tr h="2877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4-5mm</a:t>
                      </a: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 U per 70 kg</a:t>
                      </a: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24 U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5g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977122"/>
                  </a:ext>
                </a:extLst>
              </a:tr>
              <a:tr h="395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0-3 mm</a:t>
                      </a: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12 U per 70 kg</a:t>
                      </a: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30 U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6g per 70 kg</a:t>
                      </a: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195973"/>
                  </a:ext>
                </a:extLst>
              </a:tr>
              <a:tr h="383635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200" i="1" baseline="30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AU" sz="1200" i="1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Maximum single dose of fibrinogen concentrate is 6g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43929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7FDCFC2-87A2-E3FB-6D21-1DB3A9480614}"/>
              </a:ext>
            </a:extLst>
          </p:cNvPr>
          <p:cNvSpPr txBox="1"/>
          <p:nvPr/>
        </p:nvSpPr>
        <p:spPr>
          <a:xfrm>
            <a:off x="1009338" y="2275818"/>
            <a:ext cx="4839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Consider rounding up to complete the nearest unit or ampoule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ACA462-BA24-E4DF-C057-8B015C024A24}"/>
              </a:ext>
            </a:extLst>
          </p:cNvPr>
          <p:cNvSpPr txBox="1"/>
          <p:nvPr/>
        </p:nvSpPr>
        <p:spPr>
          <a:xfrm>
            <a:off x="735330" y="6613714"/>
            <a:ext cx="5387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If FIBTEM A5 remains low after dose of fibrinogen concentrate, consider using apheresis cryoprecipitate for subsequent doses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67061F-26BC-9B86-EE66-404AC84852F6}"/>
              </a:ext>
            </a:extLst>
          </p:cNvPr>
          <p:cNvSpPr txBox="1"/>
          <p:nvPr/>
        </p:nvSpPr>
        <p:spPr>
          <a:xfrm>
            <a:off x="698467" y="7272066"/>
            <a:ext cx="53873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If FIBTEM A5 is less than 6, please ensure that platelets are readily available as they may be indicated on retesting, after the dose of fibrinogen or cryoprecipitate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AC1D99-3512-E7DC-153D-5C0483AEE026}"/>
              </a:ext>
            </a:extLst>
          </p:cNvPr>
          <p:cNvSpPr txBox="1"/>
          <p:nvPr/>
        </p:nvSpPr>
        <p:spPr>
          <a:xfrm>
            <a:off x="297951" y="1647922"/>
            <a:ext cx="61883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Cryoprecipitate and Fibrinogen Concentrate Dosing Schedule</a:t>
            </a:r>
            <a:endParaRPr lang="en-AU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6A588-9FFD-0819-48CD-5CCAB98287F3}"/>
              </a:ext>
            </a:extLst>
          </p:cNvPr>
          <p:cNvSpPr txBox="1"/>
          <p:nvPr/>
        </p:nvSpPr>
        <p:spPr>
          <a:xfrm>
            <a:off x="246484" y="8397499"/>
            <a:ext cx="60413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700" dirty="0"/>
              <a:t>References:</a:t>
            </a:r>
          </a:p>
          <a:p>
            <a:endParaRPr lang="en-AU" sz="700" dirty="0"/>
          </a:p>
          <a:p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1.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Görlinger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 K, Pérez-Ferrer A,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Dirkmann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 D, Saner F,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Maegele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 M,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Calatayud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 ÁAP, Kim TY. The role of evidence-based algorithms for rotational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thromboelastometry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-guided bleeding management. Korean J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Anesthesiol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. 2019 Aug;72(4):297-322.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doi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: 10.4097/kja.19169. </a:t>
            </a:r>
            <a:r>
              <a:rPr lang="en-AU" sz="700" b="0" i="0" dirty="0" err="1">
                <a:solidFill>
                  <a:srgbClr val="212121"/>
                </a:solidFill>
                <a:effectLst/>
                <a:latin typeface="system-ui"/>
              </a:rPr>
              <a:t>Epub</a:t>
            </a:r>
            <a:r>
              <a:rPr lang="en-AU" sz="700" b="0" i="0" dirty="0">
                <a:solidFill>
                  <a:srgbClr val="212121"/>
                </a:solidFill>
                <a:effectLst/>
                <a:latin typeface="system-ui"/>
              </a:rPr>
              <a:t> 2019 May 17. PMID: 31096732; PMCID: PMC6676023.</a:t>
            </a:r>
            <a:endParaRPr lang="en-AU" sz="700" dirty="0">
              <a:solidFill>
                <a:srgbClr val="212121"/>
              </a:solidFill>
              <a:latin typeface="system-ui"/>
            </a:endParaRPr>
          </a:p>
          <a:p>
            <a:r>
              <a:rPr lang="en-AU" sz="700" dirty="0">
                <a:solidFill>
                  <a:srgbClr val="212121"/>
                </a:solidFill>
                <a:latin typeface="system-ui"/>
              </a:rPr>
              <a:t>2. NSW Health Northern Sydney Local Health District Blood Management Committee</a:t>
            </a:r>
          </a:p>
          <a:p>
            <a:r>
              <a:rPr lang="en-AU" sz="700" dirty="0">
                <a:solidFill>
                  <a:srgbClr val="212121"/>
                </a:solidFill>
                <a:latin typeface="system-ui"/>
              </a:rPr>
              <a:t>Administration of Fibrinogen Concentrate (</a:t>
            </a:r>
            <a:r>
              <a:rPr lang="en-AU" sz="700" dirty="0" err="1">
                <a:solidFill>
                  <a:srgbClr val="212121"/>
                </a:solidFill>
                <a:latin typeface="system-ui"/>
              </a:rPr>
              <a:t>RiaStap</a:t>
            </a:r>
            <a:r>
              <a:rPr lang="en-AU" sz="700" dirty="0">
                <a:solidFill>
                  <a:srgbClr val="212121"/>
                </a:solidFill>
                <a:latin typeface="system-ui"/>
              </a:rPr>
              <a:t>®) - NSLHD 07/22</a:t>
            </a:r>
          </a:p>
          <a:p>
            <a:r>
              <a:rPr lang="en-AU" sz="700" dirty="0">
                <a:solidFill>
                  <a:srgbClr val="212121"/>
                </a:solidFill>
                <a:latin typeface="system-ui"/>
              </a:rPr>
              <a:t>3. National Blood Authority  guideline for adults with critical bleeding , Australia, 8</a:t>
            </a:r>
            <a:r>
              <a:rPr lang="en-AU" sz="700" baseline="30000" dirty="0">
                <a:solidFill>
                  <a:srgbClr val="212121"/>
                </a:solidFill>
                <a:latin typeface="system-ui"/>
              </a:rPr>
              <a:t>th</a:t>
            </a:r>
            <a:r>
              <a:rPr lang="en-AU" sz="700" dirty="0">
                <a:solidFill>
                  <a:srgbClr val="212121"/>
                </a:solidFill>
                <a:latin typeface="system-ui"/>
              </a:rPr>
              <a:t> August 2023 (blood.gov.au)</a:t>
            </a:r>
          </a:p>
          <a:p>
            <a:r>
              <a:rPr lang="en-AU" sz="700" dirty="0">
                <a:solidFill>
                  <a:srgbClr val="212121"/>
                </a:solidFill>
                <a:latin typeface="system-ui"/>
              </a:rPr>
              <a:t>4. Lifeblood Health News 27</a:t>
            </a:r>
            <a:r>
              <a:rPr lang="en-AU" sz="700" baseline="30000" dirty="0">
                <a:solidFill>
                  <a:srgbClr val="212121"/>
                </a:solidFill>
                <a:latin typeface="system-ui"/>
              </a:rPr>
              <a:t>th</a:t>
            </a:r>
            <a:r>
              <a:rPr lang="en-AU" sz="700" dirty="0">
                <a:solidFill>
                  <a:srgbClr val="212121"/>
                </a:solidFill>
                <a:latin typeface="system-ui"/>
              </a:rPr>
              <a:t> November 2024</a:t>
            </a:r>
          </a:p>
          <a:p>
            <a:r>
              <a:rPr lang="en-AU" sz="700" dirty="0">
                <a:solidFill>
                  <a:srgbClr val="212121"/>
                </a:solidFill>
                <a:latin typeface="system-ui"/>
              </a:rPr>
              <a:t>https://www.lifeblood.com.au/news-and-stories/health-professionals-news/update-transition-split-apheresis-cryoprecipitate-and</a:t>
            </a:r>
            <a:endParaRPr lang="en-AU" sz="7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A2F8A6-3F89-605D-B258-0AC1A9BD221B}"/>
              </a:ext>
            </a:extLst>
          </p:cNvPr>
          <p:cNvSpPr txBox="1"/>
          <p:nvPr/>
        </p:nvSpPr>
        <p:spPr>
          <a:xfrm>
            <a:off x="0" y="9697851"/>
            <a:ext cx="37465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dirty="0"/>
              <a:t>Versions 1 2025 –DRAFT TO BE  Reviewed by Randwick Campus ROTEM Working Party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C07CE1-FA03-C86C-C80E-4FC023D1AE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6772" y="280567"/>
            <a:ext cx="696477" cy="64633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1E9622D-1654-2E94-5DB4-19401272B908}"/>
              </a:ext>
            </a:extLst>
          </p:cNvPr>
          <p:cNvSpPr txBox="1"/>
          <p:nvPr/>
        </p:nvSpPr>
        <p:spPr>
          <a:xfrm rot="19030172">
            <a:off x="3326323" y="6666162"/>
            <a:ext cx="47723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600" b="1" dirty="0">
                <a:solidFill>
                  <a:schemeClr val="bg1">
                    <a:lumMod val="85000"/>
                  </a:schemeClr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227570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427</TotalTime>
  <Words>373</Words>
  <Application>Microsoft Office PowerPoint</Application>
  <PresentationFormat>A4 Paper (210x297 mm)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system-ui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Santifort</dc:creator>
  <cp:lastModifiedBy>catherine downs</cp:lastModifiedBy>
  <cp:revision>21</cp:revision>
  <cp:lastPrinted>2023-01-23T13:23:57Z</cp:lastPrinted>
  <dcterms:created xsi:type="dcterms:W3CDTF">2023-01-23T11:46:35Z</dcterms:created>
  <dcterms:modified xsi:type="dcterms:W3CDTF">2025-01-12T05:30:52Z</dcterms:modified>
</cp:coreProperties>
</file>