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FB79"/>
    <a:srgbClr val="E6E1EC"/>
    <a:srgbClr val="E6B9B8"/>
    <a:srgbClr val="4BACC7"/>
    <a:srgbClr val="1EBA33"/>
    <a:srgbClr val="00B1F1"/>
    <a:srgbClr val="948A54"/>
    <a:srgbClr val="558ED5"/>
    <a:srgbClr val="B3A2C8"/>
    <a:srgbClr val="E46C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270"/>
    <p:restoredTop sz="96966"/>
  </p:normalViewPr>
  <p:slideViewPr>
    <p:cSldViewPr snapToGrid="0">
      <p:cViewPr varScale="1">
        <p:scale>
          <a:sx n="75" d="100"/>
          <a:sy n="75" d="100"/>
        </p:scale>
        <p:origin x="4064" y="4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CE4EE-52AC-A34C-8146-49CDDC6020A6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EDF6A-4784-8344-B3B9-CA6422F8B4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943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7EDF6A-4784-8344-B3B9-CA6422F8B4F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262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14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80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62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593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132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94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36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8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145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55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39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C93B-B5B7-4C46-8877-73052363305C}" type="datetimeFigureOut">
              <a:rPr lang="en-AU" smtClean="0"/>
              <a:t>23/1/2025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20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B9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73">
            <a:extLst>
              <a:ext uri="{FF2B5EF4-FFF2-40B4-BE49-F238E27FC236}">
                <a16:creationId xmlns:a16="http://schemas.microsoft.com/office/drawing/2014/main" id="{22C6166D-5D41-834A-7EC0-391DA23B720B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48675" y="4133764"/>
            <a:ext cx="755767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5" name="Text Box 73">
            <a:extLst>
              <a:ext uri="{FF2B5EF4-FFF2-40B4-BE49-F238E27FC236}">
                <a16:creationId xmlns:a16="http://schemas.microsoft.com/office/drawing/2014/main" id="{00BE40D4-9C5A-E99F-F886-781CBBBC48D2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82196" y="5300600"/>
            <a:ext cx="721846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6" name="Text Box 73">
            <a:extLst>
              <a:ext uri="{FF2B5EF4-FFF2-40B4-BE49-F238E27FC236}">
                <a16:creationId xmlns:a16="http://schemas.microsoft.com/office/drawing/2014/main" id="{55E8DA31-8F70-6CDC-24B4-0DC8CDCAD9E5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80277" y="6695149"/>
            <a:ext cx="725909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18" name="Text Box 37">
            <a:extLst>
              <a:ext uri="{FF2B5EF4-FFF2-40B4-BE49-F238E27FC236}">
                <a16:creationId xmlns:a16="http://schemas.microsoft.com/office/drawing/2014/main" id="{AD5CDFA8-692A-04F6-1933-8FDCD1465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547" y="3950229"/>
            <a:ext cx="2039654" cy="492579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800" b="1" dirty="0">
                <a:ea typeface="MS PGothic" panose="020B0600070205080204" pitchFamily="34" charset="-128"/>
              </a:rPr>
              <a:t>IS</a:t>
            </a:r>
            <a:r>
              <a:rPr lang="en-US" sz="800" b="1" dirty="0">
                <a:solidFill>
                  <a:srgbClr val="996633"/>
                </a:solidFill>
                <a:ea typeface="MS PGothic" panose="020B0600070205080204" pitchFamily="34" charset="-128"/>
              </a:rPr>
              <a:t> FIBTEM A5 </a:t>
            </a:r>
            <a:r>
              <a:rPr lang="en-US" sz="800" b="1" dirty="0">
                <a:solidFill>
                  <a:srgbClr val="FF0000"/>
                </a:solidFill>
                <a:ea typeface="MS PGothic" panose="020B0600070205080204" pitchFamily="34" charset="-128"/>
              </a:rPr>
              <a:t>&lt; 12mm</a:t>
            </a:r>
            <a:r>
              <a:rPr lang="en-US" sz="800" b="1" dirty="0">
                <a:ea typeface="MS PGothic" panose="020B0600070205080204" pitchFamily="34" charset="-128"/>
              </a:rPr>
              <a:t>?</a:t>
            </a:r>
            <a:endParaRPr lang="en-A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800" b="1" dirty="0">
                <a:ea typeface="MS PGothic" panose="020B0600070205080204" pitchFamily="34" charset="-128"/>
              </a:rPr>
              <a:t>(Including flat line at 5 minutes)</a:t>
            </a:r>
            <a:endParaRPr lang="en-A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01EBDD-7BAD-19A5-7125-0264AA7B75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31" y="186296"/>
            <a:ext cx="503396" cy="503396"/>
          </a:xfrm>
          <a:prstGeom prst="rect">
            <a:avLst/>
          </a:prstGeom>
        </p:spPr>
      </p:pic>
      <p:sp>
        <p:nvSpPr>
          <p:cNvPr id="6" name="Text Box 97">
            <a:extLst>
              <a:ext uri="{FF2B5EF4-FFF2-40B4-BE49-F238E27FC236}">
                <a16:creationId xmlns:a16="http://schemas.microsoft.com/office/drawing/2014/main" id="{163D4186-C85A-1E16-10AE-89620E1127E6}"/>
              </a:ext>
            </a:extLst>
          </p:cNvPr>
          <p:cNvSpPr txBox="1"/>
          <p:nvPr/>
        </p:nvSpPr>
        <p:spPr>
          <a:xfrm>
            <a:off x="784726" y="172599"/>
            <a:ext cx="5288548" cy="52071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prstClr val="black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38571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GENERAL SURGICAL / OBSTETRIC HAEMORRHAGE ROTEM TRANSFUSION ALGORITHM (2025)</a:t>
            </a:r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64CFED28-4C41-235E-7128-DA8F6D2E38C7}"/>
              </a:ext>
            </a:extLst>
          </p:cNvPr>
          <p:cNvSpPr txBox="1"/>
          <p:nvPr/>
        </p:nvSpPr>
        <p:spPr>
          <a:xfrm>
            <a:off x="139754" y="818461"/>
            <a:ext cx="4217143" cy="326066"/>
          </a:xfrm>
          <a:prstGeom prst="rect">
            <a:avLst/>
          </a:prstGeom>
          <a:solidFill>
            <a:srgbClr val="8EB4E3"/>
          </a:solidFill>
          <a:ln w="15875">
            <a:solidFill>
              <a:sysClr val="windowText" lastClr="000000"/>
            </a:solidFill>
          </a:ln>
          <a:effectLst/>
        </p:spPr>
        <p:txBody>
          <a:bodyPr rot="0" spcFirstLastPara="0" vert="horz" wrap="square" lIns="65314" tIns="25714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Temp &gt;36</a:t>
            </a:r>
            <a:r>
              <a:rPr lang="en-US" sz="1050" b="1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Symbol" pitchFamily="2" charset="2"/>
              </a:rPr>
              <a:t></a:t>
            </a: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C, pH &gt;7.2, iCalcium &gt;1.1 mmol/L, Platelets &gt;70x10</a:t>
            </a:r>
            <a:r>
              <a:rPr lang="en-US" sz="800" b="1" baseline="30000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9</a:t>
            </a: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/L, Hb &gt;75 g/L</a:t>
            </a:r>
            <a:endParaRPr lang="en-AU" sz="11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443C94AC-BE91-4427-8DAE-678237E4A3C2}"/>
              </a:ext>
            </a:extLst>
          </p:cNvPr>
          <p:cNvSpPr txBox="1"/>
          <p:nvPr/>
        </p:nvSpPr>
        <p:spPr>
          <a:xfrm>
            <a:off x="4515378" y="814841"/>
            <a:ext cx="971022" cy="610443"/>
          </a:xfrm>
          <a:prstGeom prst="rect">
            <a:avLst/>
          </a:prstGeom>
          <a:ln w="38100">
            <a:solidFill>
              <a:srgbClr val="4BACC7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25714" tIns="25714" rIns="257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AU" sz="800" dirty="0">
                <a:ea typeface="MS PGothic" panose="020B0600070205080204" pitchFamily="34" charset="-128"/>
                <a:cs typeface="Calibri" panose="020F0502020204030204" pitchFamily="34" charset="0"/>
              </a:rPr>
              <a:t>Adjust dose of blood  products for patients &lt;50kg after consulting senior clinician</a:t>
            </a:r>
            <a:endParaRPr lang="en-AU" sz="1400" dirty="0">
              <a:ea typeface="Times New Roman" panose="02020603050405020304" pitchFamily="18" charset="0"/>
            </a:endParaRPr>
          </a:p>
        </p:txBody>
      </p:sp>
      <p:sp>
        <p:nvSpPr>
          <p:cNvPr id="1072" name="Text Box 63">
            <a:extLst>
              <a:ext uri="{FF2B5EF4-FFF2-40B4-BE49-F238E27FC236}">
                <a16:creationId xmlns:a16="http://schemas.microsoft.com/office/drawing/2014/main" id="{CC9E00C0-7080-0003-884B-94547141E3FA}"/>
              </a:ext>
            </a:extLst>
          </p:cNvPr>
          <p:cNvSpPr txBox="1"/>
          <p:nvPr/>
        </p:nvSpPr>
        <p:spPr>
          <a:xfrm>
            <a:off x="5555046" y="777319"/>
            <a:ext cx="1145870" cy="773607"/>
          </a:xfrm>
          <a:prstGeom prst="rect">
            <a:avLst/>
          </a:prstGeom>
          <a:solidFill>
            <a:srgbClr val="92D050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0" rIns="65314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ea typeface="Malgun Gothic" panose="020B0503020000020004" pitchFamily="34" charset="-127"/>
                <a:cs typeface="Times New Roman" panose="02020603050405020304" pitchFamily="18" charset="0"/>
              </a:rPr>
              <a:t>Repeat ROTEM test 10 mins </a:t>
            </a:r>
          </a:p>
          <a:p>
            <a:pPr algn="ctr"/>
            <a:r>
              <a:rPr lang="en-US" sz="1000" b="1" u="sng" dirty="0">
                <a:ea typeface="Malgun Gothic" panose="020B0503020000020004" pitchFamily="34" charset="-127"/>
                <a:cs typeface="Times New Roman" panose="02020603050405020304" pitchFamily="18" charset="0"/>
              </a:rPr>
              <a:t>AFTER EACH INTERVENTION</a:t>
            </a:r>
            <a:endParaRPr lang="en-AU" sz="786" b="1" u="sng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91" name="Text Box 53">
            <a:extLst>
              <a:ext uri="{FF2B5EF4-FFF2-40B4-BE49-F238E27FC236}">
                <a16:creationId xmlns:a16="http://schemas.microsoft.com/office/drawing/2014/main" id="{4DE27522-8F39-FDD6-2ACE-98270197A975}"/>
              </a:ext>
            </a:extLst>
          </p:cNvPr>
          <p:cNvSpPr txBox="1"/>
          <p:nvPr/>
        </p:nvSpPr>
        <p:spPr>
          <a:xfrm>
            <a:off x="1565989" y="1757591"/>
            <a:ext cx="1902161" cy="374406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51429" tIns="32657" rIns="51429" bIns="334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9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High risk of Fibrinolysis?</a:t>
            </a:r>
            <a:br>
              <a:rPr lang="en-US" sz="9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</a:br>
            <a:r>
              <a:rPr lang="en-US" sz="9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Consider Tranexamic Acid 1g IV now</a:t>
            </a:r>
            <a:endParaRPr lang="en-AU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92" name="Down Arrow 1091">
            <a:extLst>
              <a:ext uri="{FF2B5EF4-FFF2-40B4-BE49-F238E27FC236}">
                <a16:creationId xmlns:a16="http://schemas.microsoft.com/office/drawing/2014/main" id="{711864BB-22D8-8B90-1686-9C91A58C5589}"/>
              </a:ext>
            </a:extLst>
          </p:cNvPr>
          <p:cNvSpPr>
            <a:spLocks noChangeAspect="1"/>
          </p:cNvSpPr>
          <p:nvPr/>
        </p:nvSpPr>
        <p:spPr>
          <a:xfrm>
            <a:off x="184817" y="2199879"/>
            <a:ext cx="272074" cy="303463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962"/>
          </a:p>
        </p:txBody>
      </p:sp>
      <p:sp>
        <p:nvSpPr>
          <p:cNvPr id="1093" name="Text Box 2">
            <a:extLst>
              <a:ext uri="{FF2B5EF4-FFF2-40B4-BE49-F238E27FC236}">
                <a16:creationId xmlns:a16="http://schemas.microsoft.com/office/drawing/2014/main" id="{2293E167-2D1D-AAD7-3AF9-36B779F98D09}"/>
              </a:ext>
            </a:extLst>
          </p:cNvPr>
          <p:cNvSpPr txBox="1"/>
          <p:nvPr/>
        </p:nvSpPr>
        <p:spPr>
          <a:xfrm>
            <a:off x="149627" y="1733929"/>
            <a:ext cx="972119" cy="374406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857" b="1" dirty="0">
                <a:solidFill>
                  <a:srgbClr val="FF0000"/>
                </a:solidFill>
                <a:ea typeface="MS PGothic" panose="020B0600070205080204" pitchFamily="34" charset="-128"/>
              </a:rPr>
              <a:t>ROTEM</a:t>
            </a:r>
          </a:p>
          <a:p>
            <a:pPr algn="ctr" fontAlgn="base"/>
            <a:r>
              <a:rPr lang="en-US" sz="857" b="1" dirty="0">
                <a:solidFill>
                  <a:srgbClr val="FF0000"/>
                </a:solidFill>
                <a:ea typeface="MS PGothic" panose="020B0600070205080204" pitchFamily="34" charset="-128"/>
              </a:rPr>
              <a:t>Results in 10 min</a:t>
            </a:r>
            <a:endParaRPr lang="en-AU" sz="962" dirty="0">
              <a:ea typeface="Times New Roman" panose="02020603050405020304" pitchFamily="18" charset="0"/>
            </a:endParaRPr>
          </a:p>
        </p:txBody>
      </p:sp>
      <p:sp>
        <p:nvSpPr>
          <p:cNvPr id="1094" name="Text Box 106">
            <a:extLst>
              <a:ext uri="{FF2B5EF4-FFF2-40B4-BE49-F238E27FC236}">
                <a16:creationId xmlns:a16="http://schemas.microsoft.com/office/drawing/2014/main" id="{BDD37A26-0480-68A4-26DF-B7B48AC5B193}"/>
              </a:ext>
            </a:extLst>
          </p:cNvPr>
          <p:cNvSpPr txBox="1"/>
          <p:nvPr/>
        </p:nvSpPr>
        <p:spPr>
          <a:xfrm>
            <a:off x="3634497" y="1744518"/>
            <a:ext cx="728216" cy="234765"/>
          </a:xfrm>
          <a:prstGeom prst="rect">
            <a:avLst/>
          </a:prstGeom>
          <a:solidFill>
            <a:schemeClr val="bg1"/>
          </a:solidFill>
          <a:ln w="76200">
            <a:solidFill>
              <a:srgbClr val="4BACC7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1000" b="1" dirty="0">
                <a:solidFill>
                  <a:srgbClr val="17365D"/>
                </a:solidFill>
                <a:ea typeface="MS PGothic" panose="020B0600070205080204" pitchFamily="34" charset="-128"/>
              </a:rPr>
              <a:t>Observe</a:t>
            </a:r>
            <a:endParaRPr lang="en-AU" sz="1429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95" name="Text Box 67">
            <a:extLst>
              <a:ext uri="{FF2B5EF4-FFF2-40B4-BE49-F238E27FC236}">
                <a16:creationId xmlns:a16="http://schemas.microsoft.com/office/drawing/2014/main" id="{E339DE1B-B71B-7614-3D38-22B66BA4E326}"/>
              </a:ext>
            </a:extLst>
          </p:cNvPr>
          <p:cNvSpPr txBox="1">
            <a:spLocks noChangeAspect="1"/>
          </p:cNvSpPr>
          <p:nvPr/>
        </p:nvSpPr>
        <p:spPr>
          <a:xfrm>
            <a:off x="2936641" y="5036667"/>
            <a:ext cx="1821543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1EBA33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Poor Platelet Contribution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97" name="Text Box 88">
            <a:extLst>
              <a:ext uri="{FF2B5EF4-FFF2-40B4-BE49-F238E27FC236}">
                <a16:creationId xmlns:a16="http://schemas.microsoft.com/office/drawing/2014/main" id="{07CE5B7D-B72A-0FB7-9D59-40F842296842}"/>
              </a:ext>
            </a:extLst>
          </p:cNvPr>
          <p:cNvSpPr txBox="1">
            <a:spLocks noChangeAspect="1"/>
          </p:cNvSpPr>
          <p:nvPr/>
        </p:nvSpPr>
        <p:spPr>
          <a:xfrm>
            <a:off x="2947274" y="3977492"/>
            <a:ext cx="1825625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948A54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0" rIns="65314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Low Fibrinogen</a:t>
            </a:r>
            <a:endParaRPr lang="en-AU" sz="8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0" name="Text Box 69">
            <a:extLst>
              <a:ext uri="{FF2B5EF4-FFF2-40B4-BE49-F238E27FC236}">
                <a16:creationId xmlns:a16="http://schemas.microsoft.com/office/drawing/2014/main" id="{5D6A18F3-33A2-7775-9F0F-1ACFEDA63B7B}"/>
              </a:ext>
            </a:extLst>
          </p:cNvPr>
          <p:cNvSpPr txBox="1">
            <a:spLocks noChangeAspect="1"/>
          </p:cNvSpPr>
          <p:nvPr/>
        </p:nvSpPr>
        <p:spPr>
          <a:xfrm>
            <a:off x="2930742" y="6602781"/>
            <a:ext cx="1821543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558ED5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Low Coagulation Factors or Oral anticoagulants (Warfarin or DOACs)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2" name="Text Box 73">
            <a:extLst>
              <a:ext uri="{FF2B5EF4-FFF2-40B4-BE49-F238E27FC236}">
                <a16:creationId xmlns:a16="http://schemas.microsoft.com/office/drawing/2014/main" id="{A6F15D9E-A457-0564-24D3-E0D42EAC7874}"/>
              </a:ext>
            </a:extLst>
          </p:cNvPr>
          <p:cNvSpPr txBox="1">
            <a:spLocks noChangeAspect="1"/>
          </p:cNvSpPr>
          <p:nvPr/>
        </p:nvSpPr>
        <p:spPr>
          <a:xfrm>
            <a:off x="2935464" y="2663243"/>
            <a:ext cx="1821543" cy="462643"/>
          </a:xfrm>
          <a:prstGeom prst="rightArrow">
            <a:avLst>
              <a:gd name="adj1" fmla="val 50000"/>
              <a:gd name="adj2" fmla="val 67869"/>
            </a:avLst>
          </a:prstGeom>
          <a:solidFill>
            <a:srgbClr val="B3A2C8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Hyperfibrinolysis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4" name="Text Box 73">
            <a:extLst>
              <a:ext uri="{FF2B5EF4-FFF2-40B4-BE49-F238E27FC236}">
                <a16:creationId xmlns:a16="http://schemas.microsoft.com/office/drawing/2014/main" id="{6955CBB2-7214-BA7A-457B-8F2D5C6353B2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2336935" y="1459736"/>
            <a:ext cx="258343" cy="282857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5" name="Text Box 73">
            <a:extLst>
              <a:ext uri="{FF2B5EF4-FFF2-40B4-BE49-F238E27FC236}">
                <a16:creationId xmlns:a16="http://schemas.microsoft.com/office/drawing/2014/main" id="{0FC1ECE7-2EE1-5EDB-3488-8959A2574E0E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3878282" y="1434181"/>
            <a:ext cx="259076" cy="282857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7" name="Chevron 1106">
            <a:extLst>
              <a:ext uri="{FF2B5EF4-FFF2-40B4-BE49-F238E27FC236}">
                <a16:creationId xmlns:a16="http://schemas.microsoft.com/office/drawing/2014/main" id="{8A019509-A70E-99A7-1476-4D229BCD320A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68792" y="4154940"/>
            <a:ext cx="1187566" cy="329462"/>
          </a:xfrm>
          <a:prstGeom prst="chevron">
            <a:avLst>
              <a:gd name="adj" fmla="val 46187"/>
            </a:avLst>
          </a:prstGeom>
          <a:solidFill>
            <a:srgbClr val="948A5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FIBRINOGEN</a:t>
            </a:r>
          </a:p>
        </p:txBody>
      </p:sp>
      <p:sp>
        <p:nvSpPr>
          <p:cNvPr id="1108" name="Chevron 1107">
            <a:extLst>
              <a:ext uri="{FF2B5EF4-FFF2-40B4-BE49-F238E27FC236}">
                <a16:creationId xmlns:a16="http://schemas.microsoft.com/office/drawing/2014/main" id="{F60408A9-4296-5364-BA0F-72A4DE5DA65D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9425" y="5476324"/>
            <a:ext cx="1187566" cy="329462"/>
          </a:xfrm>
          <a:prstGeom prst="chevron">
            <a:avLst>
              <a:gd name="adj" fmla="val 46187"/>
            </a:avLst>
          </a:prstGeom>
          <a:solidFill>
            <a:srgbClr val="1EBA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PLATELETS</a:t>
            </a:r>
          </a:p>
        </p:txBody>
      </p:sp>
      <p:sp>
        <p:nvSpPr>
          <p:cNvPr id="1109" name="Chevron 1108">
            <a:extLst>
              <a:ext uri="{FF2B5EF4-FFF2-40B4-BE49-F238E27FC236}">
                <a16:creationId xmlns:a16="http://schemas.microsoft.com/office/drawing/2014/main" id="{9E3514A1-9C94-1B19-0E53-1914143CD904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2929" y="6781881"/>
            <a:ext cx="1187566" cy="329462"/>
          </a:xfrm>
          <a:prstGeom prst="chevron">
            <a:avLst>
              <a:gd name="adj" fmla="val 46187"/>
            </a:avLst>
          </a:prstGeom>
          <a:solidFill>
            <a:srgbClr val="558ED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FACTORS</a:t>
            </a:r>
          </a:p>
        </p:txBody>
      </p:sp>
      <p:sp>
        <p:nvSpPr>
          <p:cNvPr id="1110" name="Chevron 1109">
            <a:extLst>
              <a:ext uri="{FF2B5EF4-FFF2-40B4-BE49-F238E27FC236}">
                <a16:creationId xmlns:a16="http://schemas.microsoft.com/office/drawing/2014/main" id="{524C3F2F-983E-7565-AFD2-A313AF3C8540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1992" y="2860292"/>
            <a:ext cx="1187566" cy="329462"/>
          </a:xfrm>
          <a:prstGeom prst="chevron">
            <a:avLst>
              <a:gd name="adj" fmla="val 46187"/>
            </a:avLst>
          </a:prstGeom>
          <a:solidFill>
            <a:srgbClr val="B3A2C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FIBRINOLYSIS</a:t>
            </a:r>
          </a:p>
        </p:txBody>
      </p:sp>
      <p:sp>
        <p:nvSpPr>
          <p:cNvPr id="1111" name="Chevron 1110">
            <a:extLst>
              <a:ext uri="{FF2B5EF4-FFF2-40B4-BE49-F238E27FC236}">
                <a16:creationId xmlns:a16="http://schemas.microsoft.com/office/drawing/2014/main" id="{A5328262-B82D-16F5-E2E1-87A3BD0555F9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7023" y="8177015"/>
            <a:ext cx="1187564" cy="326571"/>
          </a:xfrm>
          <a:prstGeom prst="chevron">
            <a:avLst>
              <a:gd name="adj" fmla="val 46187"/>
            </a:avLst>
          </a:prstGeom>
          <a:solidFill>
            <a:srgbClr val="E46C0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NORMAL</a:t>
            </a:r>
          </a:p>
        </p:txBody>
      </p:sp>
      <p:sp>
        <p:nvSpPr>
          <p:cNvPr id="1119" name="Text Box 73">
            <a:extLst>
              <a:ext uri="{FF2B5EF4-FFF2-40B4-BE49-F238E27FC236}">
                <a16:creationId xmlns:a16="http://schemas.microsoft.com/office/drawing/2014/main" id="{E750B118-1C45-977C-A33C-63D2F9F65FB5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38234" y="4607589"/>
            <a:ext cx="592051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0" name="TextBox 1">
            <a:extLst>
              <a:ext uri="{FF2B5EF4-FFF2-40B4-BE49-F238E27FC236}">
                <a16:creationId xmlns:a16="http://schemas.microsoft.com/office/drawing/2014/main" id="{CEE58DE4-5B11-6652-8A3C-5C2CC8378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08" y="5034313"/>
            <a:ext cx="2035093" cy="8894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tabLst>
                <a:tab pos="163289" algn="l"/>
              </a:tabLst>
            </a:pPr>
            <a:r>
              <a:rPr lang="en-US" sz="700" b="1" dirty="0">
                <a:ea typeface="MS PGothic" panose="020B0600070205080204" pitchFamily="34" charset="-128"/>
              </a:rPr>
              <a:t>NORMAL</a:t>
            </a:r>
            <a:r>
              <a:rPr lang="en-US" sz="700" b="1" dirty="0">
                <a:solidFill>
                  <a:srgbClr val="996633"/>
                </a:solidFill>
                <a:ea typeface="MS PGothic" panose="020B0600070205080204" pitchFamily="34" charset="-128"/>
              </a:rPr>
              <a:t> FIBTEM A5 </a:t>
            </a:r>
            <a:r>
              <a:rPr lang="en-US" sz="700" b="1" dirty="0">
                <a:solidFill>
                  <a:srgbClr val="E36C0A"/>
                </a:solidFill>
                <a:ea typeface="MS PGothic" panose="020B0600070205080204" pitchFamily="34" charset="-128"/>
              </a:rPr>
              <a:t>≥ 12mm </a:t>
            </a:r>
            <a:endParaRPr lang="en-A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700" b="1" u="sng" dirty="0">
                <a:ea typeface="MS PGothic" panose="020B0600070205080204" pitchFamily="34" charset="-128"/>
              </a:rPr>
              <a:t>AND</a:t>
            </a:r>
            <a:endParaRPr lang="en-A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700" b="1" dirty="0">
                <a:ea typeface="MS PGothic" panose="020B0600070205080204" pitchFamily="34" charset="-128"/>
              </a:rPr>
              <a:t>IS </a:t>
            </a:r>
            <a:r>
              <a:rPr lang="en-US" sz="700" b="1" dirty="0">
                <a:solidFill>
                  <a:srgbClr val="00B050"/>
                </a:solidFill>
                <a:ea typeface="MS PGothic" panose="020B0600070205080204" pitchFamily="34" charset="-128"/>
              </a:rPr>
              <a:t>EXTEM A5</a:t>
            </a:r>
            <a:r>
              <a:rPr lang="en-US" sz="700" b="1" dirty="0">
                <a:solidFill>
                  <a:srgbClr val="000000"/>
                </a:solidFill>
                <a:ea typeface="MS PGothic" panose="020B0600070205080204" pitchFamily="34" charset="-128"/>
              </a:rPr>
              <a:t> </a:t>
            </a:r>
            <a:r>
              <a:rPr lang="en-US" sz="700" b="1" dirty="0">
                <a:solidFill>
                  <a:srgbClr val="FF0000"/>
                </a:solidFill>
                <a:ea typeface="MS PGothic" panose="020B0600070205080204" pitchFamily="34" charset="-128"/>
              </a:rPr>
              <a:t>&lt; 35mm</a:t>
            </a:r>
            <a:r>
              <a:rPr lang="en-US" sz="700" b="1" dirty="0">
                <a:ea typeface="MS PGothic" panose="020B0600070205080204" pitchFamily="34" charset="-128"/>
              </a:rPr>
              <a:t>?</a:t>
            </a:r>
            <a:endParaRPr lang="en-A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700" b="1" u="sng" dirty="0">
                <a:ea typeface="MS PGothic" panose="020B0600070205080204" pitchFamily="34" charset="-128"/>
              </a:rPr>
              <a:t>OR</a:t>
            </a:r>
            <a:endParaRPr lang="en-A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700" b="1" dirty="0">
                <a:ea typeface="MS PGothic" panose="020B0600070205080204" pitchFamily="34" charset="-128"/>
              </a:rPr>
              <a:t>Is </a:t>
            </a:r>
            <a:r>
              <a:rPr lang="en-US" sz="700" b="1" dirty="0">
                <a:solidFill>
                  <a:srgbClr val="943634"/>
                </a:solidFill>
                <a:ea typeface="MS PGothic" panose="020B0600070205080204" pitchFamily="34" charset="-128"/>
              </a:rPr>
              <a:t>MULTIPLATE </a:t>
            </a:r>
            <a:r>
              <a:rPr lang="en-US" sz="700" b="1" dirty="0">
                <a:ea typeface="MS PGothic" panose="020B0600070205080204" pitchFamily="34" charset="-128"/>
              </a:rPr>
              <a:t>abnormal?</a:t>
            </a:r>
            <a:endParaRPr lang="en-A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600" dirty="0">
                <a:ea typeface="MS PGothic" panose="020B0600070205080204" pitchFamily="34" charset="-128"/>
              </a:rPr>
              <a:t>Abnormal = any test in red zone</a:t>
            </a:r>
            <a:endParaRPr lang="en-AU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600" b="1" dirty="0">
                <a:ea typeface="MS PGothic" panose="020B0600070205080204" pitchFamily="34" charset="-128"/>
              </a:rPr>
              <a:t> Platelet function test 0900-1600 M-F Call lab first</a:t>
            </a:r>
          </a:p>
          <a:p>
            <a:pPr algn="ctr" fontAlgn="base"/>
            <a:r>
              <a:rPr lang="en-US" sz="600" b="1" dirty="0">
                <a:solidFill>
                  <a:srgbClr val="7030A0"/>
                </a:solidFill>
                <a:ea typeface="MS PGothic" panose="020B0600070205080204" pitchFamily="34" charset="-128"/>
              </a:rPr>
              <a:t>Note: ROTEM is not sensitive to antiplatelet drugs</a:t>
            </a:r>
            <a:endParaRPr lang="en-AU" sz="800" dirty="0">
              <a:solidFill>
                <a:srgbClr val="7030A0"/>
              </a:solidFill>
              <a:ea typeface="Times New Roman" panose="02020603050405020304" pitchFamily="18" charset="0"/>
            </a:endParaRPr>
          </a:p>
        </p:txBody>
      </p:sp>
      <p:sp>
        <p:nvSpPr>
          <p:cNvPr id="1121" name="Text Box 73">
            <a:extLst>
              <a:ext uri="{FF2B5EF4-FFF2-40B4-BE49-F238E27FC236}">
                <a16:creationId xmlns:a16="http://schemas.microsoft.com/office/drawing/2014/main" id="{2EBA5954-AB34-C016-2451-D9F5629562A2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96253" y="6031315"/>
            <a:ext cx="454752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2" name="TextBox 1">
            <a:extLst>
              <a:ext uri="{FF2B5EF4-FFF2-40B4-BE49-F238E27FC236}">
                <a16:creationId xmlns:a16="http://schemas.microsoft.com/office/drawing/2014/main" id="{9A0470B7-CB37-907F-AA67-268E4B70B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43" y="6387263"/>
            <a:ext cx="2035093" cy="871311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tabLst>
                <a:tab pos="163289" algn="l"/>
              </a:tabLst>
            </a:pPr>
            <a:r>
              <a:rPr lang="en-US" sz="800" b="1" dirty="0">
                <a:ea typeface="MS PGothic" panose="020B0600070205080204" pitchFamily="34" charset="-128"/>
              </a:rPr>
              <a:t>NORMAL </a:t>
            </a:r>
            <a:r>
              <a:rPr lang="en-US" sz="800" b="1" dirty="0">
                <a:solidFill>
                  <a:srgbClr val="996633"/>
                </a:solidFill>
                <a:ea typeface="MS PGothic" panose="020B0600070205080204" pitchFamily="34" charset="-128"/>
              </a:rPr>
              <a:t>FIBTEM A5 </a:t>
            </a:r>
            <a:r>
              <a:rPr lang="en-US" sz="800" b="1" dirty="0">
                <a:solidFill>
                  <a:srgbClr val="E36C0A"/>
                </a:solidFill>
                <a:ea typeface="MS PGothic" panose="020B0600070205080204" pitchFamily="34" charset="-128"/>
              </a:rPr>
              <a:t>≥ 12mm</a:t>
            </a:r>
            <a:r>
              <a:rPr lang="en-US" sz="1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A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800" b="1" u="sng" dirty="0">
                <a:ea typeface="MS PGothic" panose="020B0600070205080204" pitchFamily="34" charset="-128"/>
              </a:rPr>
              <a:t>AND</a:t>
            </a:r>
            <a:endParaRPr lang="en-A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800" b="1" dirty="0">
                <a:ea typeface="MS PGothic" panose="020B0600070205080204" pitchFamily="34" charset="-128"/>
              </a:rPr>
              <a:t>IS </a:t>
            </a:r>
            <a:r>
              <a:rPr lang="en-US" sz="800" b="1" dirty="0">
                <a:solidFill>
                  <a:srgbClr val="0070C0"/>
                </a:solidFill>
                <a:ea typeface="MS PGothic" panose="020B0600070205080204" pitchFamily="34" charset="-128"/>
              </a:rPr>
              <a:t>EXTEM CT </a:t>
            </a:r>
            <a:r>
              <a:rPr lang="en-US" sz="800" b="1" dirty="0">
                <a:solidFill>
                  <a:srgbClr val="FF0000"/>
                </a:solidFill>
                <a:ea typeface="MS PGothic" panose="020B0600070205080204" pitchFamily="34" charset="-128"/>
              </a:rPr>
              <a:t>&gt; 85 sec</a:t>
            </a:r>
            <a:r>
              <a:rPr lang="en-US" sz="800" b="1" dirty="0">
                <a:ea typeface="MS PGothic" panose="020B0600070205080204" pitchFamily="34" charset="-128"/>
              </a:rPr>
              <a:t>?</a:t>
            </a:r>
            <a:endParaRPr lang="en-A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800" b="1" dirty="0">
                <a:ea typeface="MS PGothic" panose="020B0600070205080204" pitchFamily="34" charset="-128"/>
              </a:rPr>
              <a:t>Ensure core temperature &gt;36</a:t>
            </a:r>
            <a:r>
              <a:rPr lang="en-US" sz="800" b="1" dirty="0">
                <a:ea typeface="MS PGothic" panose="020B0600070205080204" pitchFamily="34" charset="-128"/>
                <a:cs typeface="Calibri" panose="020F0502020204030204" pitchFamily="34" charset="0"/>
                <a:sym typeface="Symbol" pitchFamily="2" charset="2"/>
              </a:rPr>
              <a:t></a:t>
            </a:r>
            <a:r>
              <a:rPr lang="en-US" sz="800" b="1" dirty="0">
                <a:ea typeface="MS PGothic" panose="020B0600070205080204" pitchFamily="34" charset="-128"/>
              </a:rPr>
              <a:t>C</a:t>
            </a:r>
            <a:endParaRPr lang="en-A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800" b="1" dirty="0">
                <a:ea typeface="MS PGothic" panose="020B0600070205080204" pitchFamily="34" charset="-128"/>
              </a:rPr>
              <a:t>And Fibrinogen corrected first</a:t>
            </a:r>
            <a:endParaRPr lang="en-A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3" name="Text Box 73">
            <a:extLst>
              <a:ext uri="{FF2B5EF4-FFF2-40B4-BE49-F238E27FC236}">
                <a16:creationId xmlns:a16="http://schemas.microsoft.com/office/drawing/2014/main" id="{A62A5F7E-4EF6-2DE1-B86E-0F40D699F7D9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51385" y="7372815"/>
            <a:ext cx="485626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4" name="TextBox 1">
            <a:extLst>
              <a:ext uri="{FF2B5EF4-FFF2-40B4-BE49-F238E27FC236}">
                <a16:creationId xmlns:a16="http://schemas.microsoft.com/office/drawing/2014/main" id="{BC0B8544-6D43-C045-DA04-E3CA3A7DA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78" y="2491424"/>
            <a:ext cx="2035092" cy="855889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/>
            <a:r>
              <a:rPr lang="en-US" sz="800" b="1" kern="1200" dirty="0">
                <a:effectLst/>
                <a:ea typeface="MS PGothic" panose="020B0600070205080204" pitchFamily="34" charset="-128"/>
              </a:rPr>
              <a:t>EARLY DIAGNOSIS: </a:t>
            </a:r>
            <a:endParaRPr lang="en-AU" sz="800" dirty="0">
              <a:effectLst/>
              <a:ea typeface="Times New Roman" panose="02020603050405020304" pitchFamily="18" charset="0"/>
            </a:endParaRPr>
          </a:p>
          <a:p>
            <a:pPr algn="ctr" fontAlgn="base">
              <a:lnSpc>
                <a:spcPts val="1000"/>
              </a:lnSpc>
            </a:pPr>
            <a:r>
              <a:rPr lang="en-US" sz="800" b="1" kern="1200" dirty="0">
                <a:effectLst/>
                <a:ea typeface="MS PGothic" panose="020B0600070205080204" pitchFamily="34" charset="-128"/>
              </a:rPr>
              <a:t>IS </a:t>
            </a:r>
            <a:r>
              <a:rPr lang="en-US" sz="800" b="1" kern="1200" dirty="0">
                <a:solidFill>
                  <a:srgbClr val="008000"/>
                </a:solidFill>
                <a:effectLst/>
                <a:ea typeface="MS PGothic" panose="020B0600070205080204" pitchFamily="34" charset="-128"/>
              </a:rPr>
              <a:t>EXTEM A5</a:t>
            </a:r>
            <a:r>
              <a:rPr lang="en-US" sz="800" b="1" kern="1200" dirty="0">
                <a:solidFill>
                  <a:srgbClr val="FF0000"/>
                </a:solidFill>
                <a:effectLst/>
                <a:ea typeface="MS PGothic" panose="020B0600070205080204" pitchFamily="34" charset="-128"/>
              </a:rPr>
              <a:t> &lt; 35 mm</a:t>
            </a:r>
            <a:r>
              <a:rPr lang="en-US" sz="800" b="1" kern="1200" dirty="0">
                <a:effectLst/>
                <a:ea typeface="MS PGothic" panose="020B0600070205080204" pitchFamily="34" charset="-128"/>
              </a:rPr>
              <a:t>?</a:t>
            </a:r>
            <a:endParaRPr lang="en-AU" sz="800" dirty="0">
              <a:effectLst/>
              <a:ea typeface="Times New Roman" panose="02020603050405020304" pitchFamily="18" charset="0"/>
            </a:endParaRPr>
          </a:p>
          <a:p>
            <a:pPr algn="ctr" fontAlgn="base"/>
            <a:r>
              <a:rPr lang="en-US" sz="800" b="1" kern="1200" dirty="0">
                <a:effectLst/>
                <a:ea typeface="MS PGothic" panose="020B0600070205080204" pitchFamily="34" charset="-128"/>
              </a:rPr>
              <a:t>OR LATE DIAGNOSIS:</a:t>
            </a:r>
            <a:endParaRPr lang="en-AU" sz="800" dirty="0">
              <a:effectLst/>
              <a:ea typeface="Times New Roman" panose="02020603050405020304" pitchFamily="18" charset="0"/>
            </a:endParaRPr>
          </a:p>
          <a:p>
            <a:pPr algn="ctr" fontAlgn="base"/>
            <a:r>
              <a:rPr lang="en-US" sz="800" b="1" kern="1200" dirty="0">
                <a:effectLst/>
                <a:ea typeface="MS PGothic" panose="020B0600070205080204" pitchFamily="34" charset="-128"/>
              </a:rPr>
              <a:t> </a:t>
            </a:r>
            <a:r>
              <a:rPr lang="en-US" sz="800" kern="1200" dirty="0">
                <a:effectLst/>
                <a:ea typeface="MS PGothic" panose="020B0600070205080204" pitchFamily="34" charset="-128"/>
                <a:cs typeface="Times New Roman" panose="02020603050405020304" pitchFamily="18" charset="0"/>
              </a:rPr>
              <a:t>Leave test running for up to 60 min</a:t>
            </a:r>
            <a:endParaRPr lang="en-AU" sz="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fontAlgn="base">
              <a:lnSpc>
                <a:spcPts val="1000"/>
              </a:lnSpc>
            </a:pPr>
            <a:r>
              <a:rPr lang="en-US" sz="800" b="1" kern="1200" dirty="0">
                <a:effectLst/>
                <a:ea typeface="MS PGothic" panose="020B0600070205080204" pitchFamily="34" charset="-128"/>
                <a:cs typeface="Times New Roman" panose="02020603050405020304" pitchFamily="18" charset="0"/>
              </a:rPr>
              <a:t>IS </a:t>
            </a:r>
            <a:r>
              <a:rPr lang="en-US" sz="800" b="1" kern="1200" dirty="0">
                <a:solidFill>
                  <a:srgbClr val="7030A0"/>
                </a:solidFill>
                <a:effectLst/>
                <a:ea typeface="MS PGothic" panose="020B0600070205080204" pitchFamily="34" charset="-128"/>
                <a:cs typeface="Times New Roman" panose="02020603050405020304" pitchFamily="18" charset="0"/>
              </a:rPr>
              <a:t>FIBTEM ML</a:t>
            </a:r>
            <a:r>
              <a:rPr lang="en-US" sz="800" b="1" kern="1200" dirty="0">
                <a:effectLst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800" b="1" kern="1200" dirty="0">
                <a:solidFill>
                  <a:srgbClr val="FF0000"/>
                </a:solidFill>
                <a:effectLst/>
                <a:ea typeface="MS PGothic" panose="020B0600070205080204" pitchFamily="34" charset="-128"/>
                <a:cs typeface="Times New Roman" panose="02020603050405020304" pitchFamily="18" charset="0"/>
              </a:rPr>
              <a:t>≥ 10%</a:t>
            </a:r>
            <a:r>
              <a:rPr lang="en-US" sz="800" b="1" kern="1200" dirty="0">
                <a:effectLst/>
                <a:ea typeface="MS PGothic" panose="020B0600070205080204" pitchFamily="34" charset="-128"/>
                <a:cs typeface="Times New Roman" panose="02020603050405020304" pitchFamily="18" charset="0"/>
              </a:rPr>
              <a:t>?</a:t>
            </a:r>
            <a:endParaRPr lang="en-AU" sz="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fontAlgn="base">
              <a:lnSpc>
                <a:spcPts val="800"/>
              </a:lnSpc>
            </a:pPr>
            <a:r>
              <a:rPr lang="en-AU" sz="700" dirty="0">
                <a:effectLst/>
                <a:ea typeface="Times New Roman" panose="02020603050405020304" pitchFamily="18" charset="0"/>
              </a:rPr>
              <a:t>Clot should be stable for 1 hour, not tapering away</a:t>
            </a:r>
          </a:p>
        </p:txBody>
      </p:sp>
      <p:sp>
        <p:nvSpPr>
          <p:cNvPr id="1125" name="Text Box 73">
            <a:extLst>
              <a:ext uri="{FF2B5EF4-FFF2-40B4-BE49-F238E27FC236}">
                <a16:creationId xmlns:a16="http://schemas.microsoft.com/office/drawing/2014/main" id="{FAC8575D-DA56-2BB0-FE0E-0F891C0B2948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38235" y="3525632"/>
            <a:ext cx="592051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2" name="Text Box 73">
            <a:extLst>
              <a:ext uri="{FF2B5EF4-FFF2-40B4-BE49-F238E27FC236}">
                <a16:creationId xmlns:a16="http://schemas.microsoft.com/office/drawing/2014/main" id="{D57DEF33-95E7-D23A-020F-A922ADF17117}"/>
              </a:ext>
            </a:extLst>
          </p:cNvPr>
          <p:cNvSpPr txBox="1">
            <a:spLocks noChangeAspect="1"/>
          </p:cNvSpPr>
          <p:nvPr/>
        </p:nvSpPr>
        <p:spPr>
          <a:xfrm>
            <a:off x="2575574" y="5101074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3" name="Text Box 73">
            <a:extLst>
              <a:ext uri="{FF2B5EF4-FFF2-40B4-BE49-F238E27FC236}">
                <a16:creationId xmlns:a16="http://schemas.microsoft.com/office/drawing/2014/main" id="{81BAE99D-96B9-4A5C-21B7-8D5D5AD6B681}"/>
              </a:ext>
            </a:extLst>
          </p:cNvPr>
          <p:cNvSpPr txBox="1">
            <a:spLocks noChangeAspect="1"/>
          </p:cNvSpPr>
          <p:nvPr/>
        </p:nvSpPr>
        <p:spPr>
          <a:xfrm>
            <a:off x="2563003" y="6667188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cxnSp>
        <p:nvCxnSpPr>
          <p:cNvPr id="1150" name="Straight Arrow Connector 1149">
            <a:extLst>
              <a:ext uri="{FF2B5EF4-FFF2-40B4-BE49-F238E27FC236}">
                <a16:creationId xmlns:a16="http://schemas.microsoft.com/office/drawing/2014/main" id="{74FD8AFC-675F-56AD-CC70-5B87A2C1A3C7}"/>
              </a:ext>
            </a:extLst>
          </p:cNvPr>
          <p:cNvCxnSpPr>
            <a:cxnSpLocks/>
          </p:cNvCxnSpPr>
          <p:nvPr/>
        </p:nvCxnSpPr>
        <p:spPr>
          <a:xfrm flipH="1" flipV="1">
            <a:off x="6597569" y="1547018"/>
            <a:ext cx="16577" cy="5120170"/>
          </a:xfrm>
          <a:prstGeom prst="straightConnector1">
            <a:avLst/>
          </a:prstGeom>
          <a:ln w="57150">
            <a:solidFill>
              <a:srgbClr val="1EBA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8" name="Picture 1147">
            <a:extLst>
              <a:ext uri="{FF2B5EF4-FFF2-40B4-BE49-F238E27FC236}">
                <a16:creationId xmlns:a16="http://schemas.microsoft.com/office/drawing/2014/main" id="{D0B454AE-038B-28EF-C8FF-15A81F3CD8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9379" y="7586214"/>
            <a:ext cx="1788621" cy="1777781"/>
          </a:xfrm>
          <a:prstGeom prst="rect">
            <a:avLst/>
          </a:prstGeom>
        </p:spPr>
      </p:pic>
      <p:sp>
        <p:nvSpPr>
          <p:cNvPr id="1129" name="Text Box 1">
            <a:extLst>
              <a:ext uri="{FF2B5EF4-FFF2-40B4-BE49-F238E27FC236}">
                <a16:creationId xmlns:a16="http://schemas.microsoft.com/office/drawing/2014/main" id="{8A8AEA55-3520-0BB3-95AF-86FE31B6EC7B}"/>
              </a:ext>
            </a:extLst>
          </p:cNvPr>
          <p:cNvSpPr txBox="1"/>
          <p:nvPr/>
        </p:nvSpPr>
        <p:spPr>
          <a:xfrm>
            <a:off x="4790435" y="3638380"/>
            <a:ext cx="1144986" cy="1315735"/>
          </a:xfrm>
          <a:prstGeom prst="rect">
            <a:avLst/>
          </a:prstGeom>
          <a:ln w="38100">
            <a:solidFill>
              <a:srgbClr val="948A5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25714" rIns="0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786"/>
              </a:lnSpc>
            </a:pPr>
            <a:r>
              <a:rPr lang="en-US" sz="900" b="1" dirty="0">
                <a:ea typeface="MS PGothic" panose="020B0600070205080204" pitchFamily="34" charset="-128"/>
                <a:cs typeface="Calibri" panose="020F0502020204030204" pitchFamily="34" charset="0"/>
              </a:rPr>
              <a:t>Cryo or FibConc</a:t>
            </a: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AU" sz="8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fontAlgn="base">
              <a:lnSpc>
                <a:spcPts val="786"/>
              </a:lnSpc>
            </a:pPr>
            <a:endParaRPr lang="en-AU" sz="8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</a:pPr>
            <a:r>
              <a:rPr lang="en-US" sz="500" dirty="0">
                <a:ea typeface="MS PGothic" panose="020B0600070205080204" pitchFamily="34" charset="-128"/>
                <a:cs typeface="Calibri" panose="020F0502020204030204" pitchFamily="34" charset="0"/>
              </a:rPr>
              <a:t>If FIBTEM A5&lt; 6 ensure platelets are also available</a:t>
            </a:r>
            <a:endParaRPr lang="en-AU" sz="8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9" name="Text Box 35">
            <a:extLst>
              <a:ext uri="{FF2B5EF4-FFF2-40B4-BE49-F238E27FC236}">
                <a16:creationId xmlns:a16="http://schemas.microsoft.com/office/drawing/2014/main" id="{36FB1F11-5DAB-4C22-3D9F-8F95E419D320}"/>
              </a:ext>
            </a:extLst>
          </p:cNvPr>
          <p:cNvSpPr txBox="1"/>
          <p:nvPr/>
        </p:nvSpPr>
        <p:spPr>
          <a:xfrm>
            <a:off x="4801263" y="5110103"/>
            <a:ext cx="1165455" cy="1004129"/>
          </a:xfrm>
          <a:prstGeom prst="rect">
            <a:avLst/>
          </a:prstGeom>
          <a:ln w="38100">
            <a:solidFill>
              <a:srgbClr val="1EBA3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0" tIns="32657" rIns="0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ea typeface="MS Mincho" panose="02020609040205080304" pitchFamily="49" charset="-128"/>
                <a:cs typeface="Calibri" panose="020F0502020204030204" pitchFamily="34" charset="0"/>
              </a:rPr>
              <a:t>1 Pool Platelets</a:t>
            </a:r>
            <a:endParaRPr lang="en-AU" sz="8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/>
            <a:r>
              <a:rPr lang="en-US" sz="600" dirty="0">
                <a:ea typeface="MS Mincho" panose="02020609040205080304" pitchFamily="49" charset="-128"/>
                <a:cs typeface="Calibri" panose="020F0502020204030204" pitchFamily="34" charset="0"/>
              </a:rPr>
              <a:t>If chronic renal dysfunction also consider </a:t>
            </a:r>
          </a:p>
          <a:p>
            <a:pPr algn="ctr"/>
            <a:r>
              <a:rPr lang="en-US" sz="800" b="1" dirty="0">
                <a:ea typeface="MS Mincho" panose="02020609040205080304" pitchFamily="49" charset="-128"/>
                <a:cs typeface="Calibri" panose="020F0502020204030204" pitchFamily="34" charset="0"/>
              </a:rPr>
              <a:t>Desmopressin</a:t>
            </a:r>
            <a:r>
              <a:rPr lang="en-US" sz="800" dirty="0">
                <a:ea typeface="MS Mincho" panose="02020609040205080304" pitchFamily="49" charset="-128"/>
                <a:cs typeface="Calibri" panose="020F0502020204030204" pitchFamily="34" charset="0"/>
              </a:rPr>
              <a:t> / </a:t>
            </a:r>
            <a:r>
              <a:rPr lang="en-US" sz="800" b="1" dirty="0">
                <a:ea typeface="MS Mincho" panose="02020609040205080304" pitchFamily="49" charset="-128"/>
                <a:cs typeface="Calibri" panose="020F0502020204030204" pitchFamily="34" charset="0"/>
              </a:rPr>
              <a:t>DDAVP</a:t>
            </a:r>
          </a:p>
          <a:p>
            <a:pPr algn="ctr"/>
            <a:r>
              <a:rPr lang="en-US" sz="800" b="1" dirty="0">
                <a:ea typeface="MS Mincho" panose="02020609040205080304" pitchFamily="49" charset="-128"/>
                <a:cs typeface="Calibri" panose="020F0502020204030204" pitchFamily="34" charset="0"/>
              </a:rPr>
              <a:t>0.3microg/kg IV</a:t>
            </a:r>
          </a:p>
          <a:p>
            <a:pPr algn="ctr"/>
            <a:r>
              <a:rPr lang="en-AU" sz="600" dirty="0">
                <a:ea typeface="Malgun Gothic" panose="020B0503020000020004" pitchFamily="34" charset="-127"/>
                <a:cs typeface="Times New Roman" panose="02020603050405020304" pitchFamily="18" charset="0"/>
              </a:rPr>
              <a:t>Slow infusion over 30min</a:t>
            </a:r>
          </a:p>
        </p:txBody>
      </p:sp>
      <p:sp>
        <p:nvSpPr>
          <p:cNvPr id="1140" name="Text Box 30">
            <a:extLst>
              <a:ext uri="{FF2B5EF4-FFF2-40B4-BE49-F238E27FC236}">
                <a16:creationId xmlns:a16="http://schemas.microsoft.com/office/drawing/2014/main" id="{EDFF1FD3-B9F2-3E01-0E15-C29593DE304C}"/>
              </a:ext>
            </a:extLst>
          </p:cNvPr>
          <p:cNvSpPr txBox="1"/>
          <p:nvPr/>
        </p:nvSpPr>
        <p:spPr>
          <a:xfrm>
            <a:off x="4800339" y="6352829"/>
            <a:ext cx="1165455" cy="1328025"/>
          </a:xfrm>
          <a:prstGeom prst="rect">
            <a:avLst/>
          </a:prstGeom>
          <a:ln w="38100">
            <a:solidFill>
              <a:srgbClr val="558ED5"/>
            </a:solidFill>
          </a:ln>
          <a:extLst>
            <a:ext uri="{C572A759-6A51-4108-AA02-DFA0A04FC94B}">
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050" b="1" dirty="0">
                <a:ea typeface="Malgun Gothic" panose="020B0503020000020004" pitchFamily="34" charset="-127"/>
                <a:cs typeface="Calibri" panose="020F0502020204030204" pitchFamily="34" charset="0"/>
              </a:rPr>
              <a:t>ELP* 4 units</a:t>
            </a:r>
            <a:endParaRPr lang="en-AU" sz="105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700" dirty="0">
                <a:ea typeface="Malgun Gothic" panose="020B0503020000020004" pitchFamily="34" charset="-127"/>
                <a:cs typeface="Calibri" panose="020F0502020204030204" pitchFamily="34" charset="0"/>
              </a:rPr>
              <a:t>OR</a:t>
            </a:r>
          </a:p>
          <a:p>
            <a:pPr algn="ctr">
              <a:lnSpc>
                <a:spcPct val="115000"/>
              </a:lnSpc>
            </a:pPr>
            <a:r>
              <a:rPr lang="en-US" sz="700" dirty="0">
                <a:ea typeface="Malgun Gothic" panose="020B0503020000020004" pitchFamily="34" charset="-127"/>
                <a:cs typeface="Calibri" panose="020F0502020204030204" pitchFamily="34" charset="0"/>
              </a:rPr>
              <a:t> </a:t>
            </a:r>
            <a:endParaRPr lang="en-AU" sz="7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>
              <a:lnSpc>
                <a:spcPts val="857"/>
              </a:lnSpc>
            </a:pPr>
            <a:r>
              <a:rPr lang="en-US" b="1" dirty="0" err="1">
                <a:ea typeface="Malgun Gothic" panose="020B0503020000020004" pitchFamily="34" charset="-127"/>
                <a:cs typeface="Calibri" panose="020F0502020204030204" pitchFamily="34" charset="0"/>
              </a:rPr>
              <a:t>Beriplex</a:t>
            </a:r>
            <a:endParaRPr lang="en-US" sz="1100" b="1" dirty="0">
              <a:ea typeface="Malgun Gothic" panose="020B0503020000020004" pitchFamily="34" charset="-127"/>
              <a:cs typeface="Calibri" panose="020F0502020204030204" pitchFamily="34" charset="0"/>
            </a:endParaRPr>
          </a:p>
          <a:p>
            <a:pPr algn="ctr"/>
            <a:r>
              <a:rPr lang="en-US" sz="700" dirty="0">
                <a:ea typeface="Malgun Gothic" panose="020B0503020000020004" pitchFamily="34" charset="-127"/>
                <a:cs typeface="Calibri" panose="020F0502020204030204" pitchFamily="34" charset="0"/>
              </a:rPr>
              <a:t>(If volume overloaded)</a:t>
            </a:r>
            <a:r>
              <a:rPr lang="en-US" sz="700" b="1" dirty="0">
                <a:ea typeface="Malgun Gothic" panose="020B0503020000020004" pitchFamily="34" charset="-127"/>
                <a:cs typeface="Calibri" panose="020F0502020204030204" pitchFamily="34" charset="0"/>
              </a:rPr>
              <a:t> </a:t>
            </a:r>
            <a:endParaRPr lang="en-US" sz="1100" b="1" dirty="0">
              <a:ea typeface="Malgun Gothic" panose="020B0503020000020004" pitchFamily="34" charset="-127"/>
              <a:cs typeface="Calibri" panose="020F0502020204030204" pitchFamily="34" charset="0"/>
            </a:endParaRPr>
          </a:p>
          <a:p>
            <a:pPr algn="ctr">
              <a:lnSpc>
                <a:spcPts val="857"/>
              </a:lnSpc>
            </a:pPr>
            <a:r>
              <a:rPr lang="en-US" sz="1100" b="1" dirty="0">
                <a:ea typeface="Malgun Gothic" panose="020B0503020000020004" pitchFamily="34" charset="-127"/>
                <a:cs typeface="Calibri" panose="020F0502020204030204" pitchFamily="34" charset="0"/>
              </a:rPr>
              <a:t>10-15 Units/kg IV</a:t>
            </a:r>
          </a:p>
          <a:p>
            <a:pPr algn="ctr"/>
            <a:r>
              <a:rPr lang="en-US" sz="700" b="1" dirty="0">
                <a:ea typeface="Malgun Gothic" panose="020B0503020000020004" pitchFamily="34" charset="-127"/>
                <a:cs typeface="Calibri" panose="020F0502020204030204" pitchFamily="34" charset="0"/>
              </a:rPr>
              <a:t>Use lower dose for high thromboembolic risk</a:t>
            </a:r>
            <a:endParaRPr lang="en-AU" sz="7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700" dirty="0">
                <a:ea typeface="Malgun Gothic" panose="020B0503020000020004" pitchFamily="34" charset="-127"/>
                <a:cs typeface="Calibri" panose="020F0502020204030204" pitchFamily="34" charset="0"/>
              </a:rPr>
              <a:t>* FFP for Neonates – see protocol</a:t>
            </a:r>
            <a:endParaRPr lang="en-AU" sz="7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41" name="Text Box 73">
            <a:extLst>
              <a:ext uri="{FF2B5EF4-FFF2-40B4-BE49-F238E27FC236}">
                <a16:creationId xmlns:a16="http://schemas.microsoft.com/office/drawing/2014/main" id="{94FE606F-24E1-E5F8-2B2E-17433289F5E9}"/>
              </a:ext>
            </a:extLst>
          </p:cNvPr>
          <p:cNvSpPr txBox="1">
            <a:spLocks noChangeAspect="1"/>
          </p:cNvSpPr>
          <p:nvPr/>
        </p:nvSpPr>
        <p:spPr>
          <a:xfrm>
            <a:off x="2560337" y="2741994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44" name="Text Box 3">
            <a:extLst>
              <a:ext uri="{FF2B5EF4-FFF2-40B4-BE49-F238E27FC236}">
                <a16:creationId xmlns:a16="http://schemas.microsoft.com/office/drawing/2014/main" id="{FD68BD60-1950-420A-BB71-C5359209B871}"/>
              </a:ext>
            </a:extLst>
          </p:cNvPr>
          <p:cNvSpPr txBox="1"/>
          <p:nvPr/>
        </p:nvSpPr>
        <p:spPr>
          <a:xfrm>
            <a:off x="522384" y="9298863"/>
            <a:ext cx="4680938" cy="268514"/>
          </a:xfrm>
          <a:prstGeom prst="rect">
            <a:avLst/>
          </a:prstGeom>
          <a:solidFill>
            <a:srgbClr val="73FB79"/>
          </a:solidFill>
          <a:ln w="22225">
            <a:solidFill>
              <a:sysClr val="windowText" lastClr="000000"/>
            </a:solidFill>
          </a:ln>
          <a:effectLst/>
        </p:spPr>
        <p:txBody>
          <a:bodyPr rot="0" spcFirstLastPara="0" vert="horz" wrap="square" lIns="65314" tIns="0" rIns="65314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When clinically possible always complete the algorithm in a stepwise manner and check the ROTEM between steps as indicated. This reduces unnecessary transfusion especially of ELP.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555542-CFE9-91D4-3626-7CEF464A09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0391" y="5405105"/>
            <a:ext cx="1457337" cy="562851"/>
          </a:xfrm>
          <a:prstGeom prst="rect">
            <a:avLst/>
          </a:prstGeom>
        </p:spPr>
      </p:pic>
      <p:sp>
        <p:nvSpPr>
          <p:cNvPr id="10" name="Text Box 73">
            <a:extLst>
              <a:ext uri="{FF2B5EF4-FFF2-40B4-BE49-F238E27FC236}">
                <a16:creationId xmlns:a16="http://schemas.microsoft.com/office/drawing/2014/main" id="{1759E5C1-875B-6770-16EB-5B88FA82E8F5}"/>
              </a:ext>
            </a:extLst>
          </p:cNvPr>
          <p:cNvSpPr txBox="1">
            <a:spLocks noChangeAspect="1"/>
          </p:cNvSpPr>
          <p:nvPr/>
        </p:nvSpPr>
        <p:spPr>
          <a:xfrm rot="10398137" flipV="1">
            <a:off x="1405989" y="3567917"/>
            <a:ext cx="4563310" cy="206931"/>
          </a:xfrm>
          <a:prstGeom prst="rightArrow">
            <a:avLst>
              <a:gd name="adj1" fmla="val 57883"/>
              <a:gd name="adj2" fmla="val 104894"/>
            </a:avLst>
          </a:prstGeom>
          <a:solidFill>
            <a:srgbClr val="73FB79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8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PROCEED WITH ALGORITHM</a:t>
            </a:r>
            <a:endParaRPr lang="en-AU" sz="8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42" name="Text Box 50">
            <a:extLst>
              <a:ext uri="{FF2B5EF4-FFF2-40B4-BE49-F238E27FC236}">
                <a16:creationId xmlns:a16="http://schemas.microsoft.com/office/drawing/2014/main" id="{12E0D4D9-12A9-11A0-7152-F23B08ABFDCD}"/>
              </a:ext>
            </a:extLst>
          </p:cNvPr>
          <p:cNvSpPr txBox="1"/>
          <p:nvPr/>
        </p:nvSpPr>
        <p:spPr>
          <a:xfrm>
            <a:off x="4777039" y="2207626"/>
            <a:ext cx="1188755" cy="1236159"/>
          </a:xfrm>
          <a:prstGeom prst="rect">
            <a:avLst/>
          </a:prstGeom>
          <a:ln w="38100">
            <a:solidFill>
              <a:srgbClr val="B3A2C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25714" tIns="32657" rIns="257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Tranexamic Acid</a:t>
            </a:r>
            <a:endParaRPr lang="en-AU" sz="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8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 gram </a:t>
            </a:r>
            <a:endParaRPr lang="en-AU" sz="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8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(Or 15mg/kg)</a:t>
            </a:r>
            <a:endParaRPr lang="en-AU" sz="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Consider repeat dose if patient has lost over one blood volume since initial dose</a:t>
            </a:r>
            <a:endParaRPr lang="en-AU" sz="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Adjust subsequent dose for renal dysfunction</a:t>
            </a:r>
            <a:endParaRPr lang="en-AU" sz="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4CB7B2-E255-F0D5-D167-C86D3BEB2BC7}"/>
              </a:ext>
            </a:extLst>
          </p:cNvPr>
          <p:cNvSpPr txBox="1"/>
          <p:nvPr/>
        </p:nvSpPr>
        <p:spPr>
          <a:xfrm>
            <a:off x="2960391" y="4326463"/>
            <a:ext cx="1472331" cy="323165"/>
          </a:xfrm>
          <a:prstGeom prst="rect">
            <a:avLst/>
          </a:prstGeom>
          <a:solidFill>
            <a:srgbClr val="E6E1E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500" b="1" dirty="0"/>
              <a:t>Clinician discretion for Fibrinogen Concentrate</a:t>
            </a:r>
          </a:p>
          <a:p>
            <a:pPr algn="ctr"/>
            <a:r>
              <a:rPr lang="en-AU" sz="500" dirty="0"/>
              <a:t>Usually for massive obstetric haemorrhage or severely low FIBTEM  – e.g.. </a:t>
            </a:r>
            <a:r>
              <a:rPr lang="en-AU" sz="500" u="sng" dirty="0"/>
              <a:t>&lt;</a:t>
            </a:r>
            <a:r>
              <a:rPr lang="en-AU" sz="500" dirty="0"/>
              <a:t>6mm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01B5E404-7EB3-C972-B115-CC2FB52FA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606189"/>
              </p:ext>
            </p:extLst>
          </p:nvPr>
        </p:nvGraphicFramePr>
        <p:xfrm>
          <a:off x="529508" y="7797156"/>
          <a:ext cx="4673814" cy="13687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86260">
                  <a:extLst>
                    <a:ext uri="{9D8B030D-6E8A-4147-A177-3AD203B41FA5}">
                      <a16:colId xmlns:a16="http://schemas.microsoft.com/office/drawing/2014/main" val="1476179998"/>
                    </a:ext>
                  </a:extLst>
                </a:gridCol>
                <a:gridCol w="2487554">
                  <a:extLst>
                    <a:ext uri="{9D8B030D-6E8A-4147-A177-3AD203B41FA5}">
                      <a16:colId xmlns:a16="http://schemas.microsoft.com/office/drawing/2014/main" val="3581124650"/>
                    </a:ext>
                  </a:extLst>
                </a:gridCol>
              </a:tblGrid>
              <a:tr h="423917">
                <a:tc gridSpan="2"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AU" sz="1050" b="1" noProof="0" dirty="0">
                          <a:solidFill>
                            <a:srgbClr val="FF0000"/>
                          </a:solidFill>
                        </a:rPr>
                        <a:t>STILL BLEEDING? </a:t>
                      </a:r>
                      <a:r>
                        <a:rPr lang="en-AU" sz="1050" b="1" noProof="0" dirty="0">
                          <a:solidFill>
                            <a:schemeClr val="tx1"/>
                          </a:solidFill>
                          <a:effectLst/>
                        </a:rPr>
                        <a:t>Consider</a:t>
                      </a:r>
                      <a:r>
                        <a:rPr lang="en-AU" sz="1050" b="1" noProof="0" dirty="0">
                          <a:effectLst/>
                        </a:rPr>
                        <a:t> </a:t>
                      </a:r>
                      <a:r>
                        <a:rPr lang="en-AU" sz="1050" b="1" noProof="0" dirty="0">
                          <a:solidFill>
                            <a:srgbClr val="FF0000"/>
                          </a:solidFill>
                          <a:effectLst/>
                        </a:rPr>
                        <a:t>SURGICAL/OBSTETRIC PROBLEM </a:t>
                      </a:r>
                    </a:p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AU" sz="800" b="1" noProof="0" dirty="0">
                          <a:solidFill>
                            <a:schemeClr val="tx1"/>
                          </a:solidFill>
                          <a:effectLst/>
                        </a:rPr>
                        <a:t>and discuss with surgeon/obstetrician and blood bank/haematologist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349654"/>
                  </a:ext>
                </a:extLst>
              </a:tr>
              <a:tr h="829707">
                <a:tc>
                  <a:txBody>
                    <a:bodyPr/>
                    <a:lstStyle/>
                    <a:p>
                      <a:pPr fontAlgn="base">
                        <a:tabLst>
                          <a:tab pos="163289" algn="l"/>
                        </a:tabLst>
                      </a:pPr>
                      <a:r>
                        <a:rPr lang="en-AU" sz="800" b="1" noProof="0" dirty="0">
                          <a:solidFill>
                            <a:srgbClr val="FF0000"/>
                          </a:solidFill>
                        </a:rPr>
                        <a:t>Make a stronger clot?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  <a:tabLst>
                          <a:tab pos="163289" algn="l"/>
                        </a:tabLst>
                      </a:pPr>
                      <a:r>
                        <a:rPr lang="en-AU" sz="800" b="1" noProof="0" dirty="0"/>
                        <a:t>Give Cryo to </a:t>
                      </a:r>
                      <a:r>
                        <a:rPr lang="en-AU" sz="800" b="1" noProof="0" dirty="0">
                          <a:solidFill>
                            <a:srgbClr val="996633"/>
                          </a:solidFill>
                        </a:rPr>
                        <a:t>FIBTEM A5</a:t>
                      </a:r>
                      <a:r>
                        <a:rPr lang="en-AU" sz="800" b="1" noProof="0" dirty="0">
                          <a:solidFill>
                            <a:srgbClr val="663300"/>
                          </a:solidFill>
                        </a:rPr>
                        <a:t> </a:t>
                      </a:r>
                      <a:r>
                        <a:rPr lang="en-AU" sz="800" b="1" noProof="0" dirty="0">
                          <a:solidFill>
                            <a:srgbClr val="00B050"/>
                          </a:solidFill>
                        </a:rPr>
                        <a:t>&gt; 14mm</a:t>
                      </a:r>
                      <a:endParaRPr lang="en-AU" sz="1000" noProof="0" dirty="0"/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  <a:tabLst>
                          <a:tab pos="64408" algn="l"/>
                          <a:tab pos="163289" algn="l"/>
                        </a:tabLst>
                      </a:pPr>
                      <a:r>
                        <a:rPr lang="en-AU" sz="800" b="1" noProof="0"/>
                        <a:t>Give platelets to </a:t>
                      </a:r>
                      <a:r>
                        <a:rPr lang="en-AU" sz="800" b="1" noProof="0">
                          <a:solidFill>
                            <a:srgbClr val="00B050"/>
                          </a:solidFill>
                        </a:rPr>
                        <a:t>EXTEM A5 &gt; 40 mm</a:t>
                      </a:r>
                      <a:r>
                        <a:rPr lang="en-AU" sz="800" b="1" noProof="0"/>
                        <a:t> or consider Platelet Function testing (in hours)</a:t>
                      </a:r>
                      <a:endParaRPr lang="en-AU" sz="1000" noProof="0"/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  <a:tabLst>
                          <a:tab pos="64408" algn="l"/>
                          <a:tab pos="163289" algn="l"/>
                        </a:tabLst>
                      </a:pPr>
                      <a:r>
                        <a:rPr lang="en-AU" sz="800" b="1" noProof="0" dirty="0"/>
                        <a:t>Consider ELP to shorten clotting time to </a:t>
                      </a:r>
                      <a:r>
                        <a:rPr lang="en-AU" sz="800" b="1" noProof="0" dirty="0">
                          <a:solidFill>
                            <a:srgbClr val="0070C0"/>
                          </a:solidFill>
                        </a:rPr>
                        <a:t>EXTEM CT </a:t>
                      </a:r>
                      <a:r>
                        <a:rPr lang="en-AU" sz="800" b="1" noProof="0" dirty="0">
                          <a:solidFill>
                            <a:srgbClr val="00B050"/>
                          </a:solidFill>
                        </a:rPr>
                        <a:t>&lt; 80 sec</a:t>
                      </a:r>
                      <a:endParaRPr lang="en-AU" sz="800" b="1" noProof="0" dirty="0">
                        <a:solidFill>
                          <a:srgbClr val="00B050"/>
                        </a:solidFill>
                        <a:ea typeface="MS PGothic" panose="020B060007020508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3289" algn="l"/>
                        </a:tabLst>
                        <a:defRPr/>
                      </a:pPr>
                      <a:r>
                        <a:rPr lang="en-AU" sz="700" b="1" noProof="0" dirty="0">
                          <a:effectLst/>
                        </a:rPr>
                        <a:t>Re check temperature, pH, iCalcium, platelets and haemoglobin</a:t>
                      </a:r>
                      <a:endParaRPr lang="en-AU" sz="7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tabLst>
                          <a:tab pos="163289" algn="l"/>
                        </a:tabLst>
                      </a:pPr>
                      <a:r>
                        <a:rPr lang="en-AU" sz="100" b="1" noProof="0" dirty="0">
                          <a:solidFill>
                            <a:srgbClr val="FF0000"/>
                          </a:solidFill>
                        </a:rPr>
                        <a:t> </a:t>
                      </a:r>
                    </a:p>
                    <a:p>
                      <a:pPr fontAlgn="base">
                        <a:tabLst>
                          <a:tab pos="163289" algn="l"/>
                        </a:tabLst>
                      </a:pPr>
                      <a:r>
                        <a:rPr lang="en-AU" sz="700" b="1" noProof="0" dirty="0">
                          <a:solidFill>
                            <a:srgbClr val="FF0000"/>
                          </a:solidFill>
                          <a:effectLst/>
                        </a:rPr>
                        <a:t>Consider other contributors to bleeding</a:t>
                      </a:r>
                      <a:endParaRPr lang="en-AU" sz="1050" noProof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buFont typeface="Arial" panose="020B0604020202020204" pitchFamily="34" charset="0"/>
                        <a:buChar char="•"/>
                        <a:tabLst>
                          <a:tab pos="180340" algn="l"/>
                        </a:tabLst>
                      </a:pPr>
                      <a:r>
                        <a:rPr lang="en-AU" sz="700" b="1" noProof="0" dirty="0"/>
                        <a:t>P</a:t>
                      </a:r>
                      <a:r>
                        <a:rPr lang="en-AU" sz="700" b="1" noProof="0" dirty="0">
                          <a:effectLst/>
                        </a:rPr>
                        <a:t>latelet inhibitors (do Multiplate Platelet Function test)</a:t>
                      </a:r>
                      <a:endParaRPr lang="en-AU" sz="1050" noProof="0" dirty="0">
                        <a:effectLst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180340" algn="l"/>
                        </a:tabLst>
                      </a:pPr>
                      <a:r>
                        <a:rPr lang="en-AU" sz="700" b="1" noProof="0" dirty="0">
                          <a:effectLst/>
                        </a:rPr>
                        <a:t>Consider Von </a:t>
                      </a:r>
                      <a:r>
                        <a:rPr lang="en-AU" sz="700" b="1" noProof="0" dirty="0" err="1">
                          <a:effectLst/>
                        </a:rPr>
                        <a:t>Willebrands</a:t>
                      </a:r>
                      <a:r>
                        <a:rPr lang="en-AU" sz="700" b="1" noProof="0" dirty="0">
                          <a:effectLst/>
                        </a:rPr>
                        <a:t> Disease, warfarin (INR), </a:t>
                      </a:r>
                      <a:r>
                        <a:rPr lang="en-AU" sz="700" b="1" noProof="0" dirty="0" err="1">
                          <a:effectLst/>
                        </a:rPr>
                        <a:t>clexane</a:t>
                      </a:r>
                      <a:r>
                        <a:rPr lang="en-AU" sz="700" b="1" noProof="0" dirty="0">
                          <a:effectLst/>
                        </a:rPr>
                        <a:t> etc.</a:t>
                      </a:r>
                      <a:endParaRPr lang="en-AU" sz="1050" noProof="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153908"/>
                  </a:ext>
                </a:extLst>
              </a:tr>
            </a:tbl>
          </a:graphicData>
        </a:graphic>
      </p:graphicFrame>
      <p:sp>
        <p:nvSpPr>
          <p:cNvPr id="1131" name="Text Box 73">
            <a:extLst>
              <a:ext uri="{FF2B5EF4-FFF2-40B4-BE49-F238E27FC236}">
                <a16:creationId xmlns:a16="http://schemas.microsoft.com/office/drawing/2014/main" id="{932A6580-92D6-4FD1-5104-44233480BEEF}"/>
              </a:ext>
            </a:extLst>
          </p:cNvPr>
          <p:cNvSpPr txBox="1">
            <a:spLocks noChangeAspect="1"/>
          </p:cNvSpPr>
          <p:nvPr/>
        </p:nvSpPr>
        <p:spPr>
          <a:xfrm>
            <a:off x="2574571" y="4040789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3" name="Text Box 44">
            <a:extLst>
              <a:ext uri="{FF2B5EF4-FFF2-40B4-BE49-F238E27FC236}">
                <a16:creationId xmlns:a16="http://schemas.microsoft.com/office/drawing/2014/main" id="{D8FC5C2B-E089-5874-78B3-6A25A95B1B85}"/>
              </a:ext>
            </a:extLst>
          </p:cNvPr>
          <p:cNvSpPr txBox="1"/>
          <p:nvPr/>
        </p:nvSpPr>
        <p:spPr>
          <a:xfrm>
            <a:off x="144158" y="1202295"/>
            <a:ext cx="4217143" cy="235465"/>
          </a:xfrm>
          <a:prstGeom prst="rect">
            <a:avLst/>
          </a:prstGeom>
          <a:solidFill>
            <a:srgbClr val="FFFC00"/>
          </a:solidFill>
          <a:ln w="28575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050" b="1" dirty="0">
                <a:solidFill>
                  <a:srgbClr val="FF0000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 THERE CLINICALLY SIGNIFICANT BLEEDING?</a:t>
            </a:r>
            <a:r>
              <a:rPr lang="en-US" sz="9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 </a:t>
            </a:r>
            <a:endParaRPr lang="en-AU" sz="1000" b="1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4042F5E-F2E3-7BA9-49A2-F24B710A81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8063" y="221881"/>
            <a:ext cx="591499" cy="548911"/>
          </a:xfrm>
          <a:prstGeom prst="rect">
            <a:avLst/>
          </a:prstGeom>
        </p:spPr>
      </p:pic>
      <p:sp>
        <p:nvSpPr>
          <p:cNvPr id="12" name="Down Arrow 11">
            <a:extLst>
              <a:ext uri="{FF2B5EF4-FFF2-40B4-BE49-F238E27FC236}">
                <a16:creationId xmlns:a16="http://schemas.microsoft.com/office/drawing/2014/main" id="{5E5F870E-3C9A-012E-32B0-6E76709F47D6}"/>
              </a:ext>
            </a:extLst>
          </p:cNvPr>
          <p:cNvSpPr>
            <a:spLocks noChangeAspect="1"/>
          </p:cNvSpPr>
          <p:nvPr/>
        </p:nvSpPr>
        <p:spPr>
          <a:xfrm rot="5400000">
            <a:off x="1186231" y="1712998"/>
            <a:ext cx="272074" cy="379727"/>
          </a:xfrm>
          <a:prstGeom prst="downArrow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AU" sz="700" dirty="0"/>
              <a:t>Then</a:t>
            </a:r>
          </a:p>
        </p:txBody>
      </p:sp>
      <p:sp>
        <p:nvSpPr>
          <p:cNvPr id="19" name="Footer Placeholder 1">
            <a:extLst>
              <a:ext uri="{FF2B5EF4-FFF2-40B4-BE49-F238E27FC236}">
                <a16:creationId xmlns:a16="http://schemas.microsoft.com/office/drawing/2014/main" id="{D1C3F407-F6FA-E506-A75F-41931B60A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00093" y="9542503"/>
            <a:ext cx="4915471" cy="378554"/>
          </a:xfrm>
        </p:spPr>
        <p:txBody>
          <a:bodyPr/>
          <a:lstStyle/>
          <a:p>
            <a:r>
              <a:rPr lang="en-AU" dirty="0"/>
              <a:t>Version 1 Jan 2025 – Reviewed by RANDWICK CAMPUS TRANSFUSION COMITTEE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36E6442-272D-1D05-FF46-E79DC0ABEE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92" y="3907619"/>
            <a:ext cx="1159579" cy="74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70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878</TotalTime>
  <Words>499</Words>
  <Application>Microsoft Macintosh PowerPoint</Application>
  <PresentationFormat>A4 Paper (210x297 mm)</PresentationFormat>
  <Paragraphs>98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Malgun Gothic</vt:lpstr>
      <vt:lpstr>MS Mincho</vt:lpstr>
      <vt:lpstr>MS PGothic</vt:lpstr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Santifort</dc:creator>
  <cp:lastModifiedBy>K Santifort</cp:lastModifiedBy>
  <cp:revision>34</cp:revision>
  <cp:lastPrinted>2023-01-23T13:23:57Z</cp:lastPrinted>
  <dcterms:created xsi:type="dcterms:W3CDTF">2023-01-23T11:46:35Z</dcterms:created>
  <dcterms:modified xsi:type="dcterms:W3CDTF">2025-01-23T08:05:11Z</dcterms:modified>
</cp:coreProperties>
</file>