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4BACC7"/>
    <a:srgbClr val="1EBA33"/>
    <a:srgbClr val="00B1F1"/>
    <a:srgbClr val="948A54"/>
    <a:srgbClr val="558ED5"/>
    <a:srgbClr val="B3A2C8"/>
    <a:srgbClr val="E46C09"/>
    <a:srgbClr val="E6E1EC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176"/>
    <p:restoredTop sz="96966"/>
  </p:normalViewPr>
  <p:slideViewPr>
    <p:cSldViewPr snapToGrid="0">
      <p:cViewPr>
        <p:scale>
          <a:sx n="200" d="100"/>
          <a:sy n="200" d="100"/>
        </p:scale>
        <p:origin x="1360" y="-39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73">
            <a:extLst>
              <a:ext uri="{FF2B5EF4-FFF2-40B4-BE49-F238E27FC236}">
                <a16:creationId xmlns:a16="http://schemas.microsoft.com/office/drawing/2014/main" id="{35C7273A-840D-D73E-34D5-7469A7A1BC1A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71578" y="2298872"/>
            <a:ext cx="714547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3" name="Text Box 73">
            <a:extLst>
              <a:ext uri="{FF2B5EF4-FFF2-40B4-BE49-F238E27FC236}">
                <a16:creationId xmlns:a16="http://schemas.microsoft.com/office/drawing/2014/main" id="{E58E0A48-63AD-74CC-3BDA-1DD2157FF13F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70084" y="2918564"/>
            <a:ext cx="733279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22C6166D-5D41-834A-7EC0-391DA23B720B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63799" y="3762896"/>
            <a:ext cx="727662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 Box 73">
            <a:extLst>
              <a:ext uri="{FF2B5EF4-FFF2-40B4-BE49-F238E27FC236}">
                <a16:creationId xmlns:a16="http://schemas.microsoft.com/office/drawing/2014/main" id="{00BE40D4-9C5A-E99F-F886-781CBBBC48D2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70083" y="4870495"/>
            <a:ext cx="733279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6" name="Text Box 73">
            <a:extLst>
              <a:ext uri="{FF2B5EF4-FFF2-40B4-BE49-F238E27FC236}">
                <a16:creationId xmlns:a16="http://schemas.microsoft.com/office/drawing/2014/main" id="{55E8DA31-8F70-6CDC-24B4-0DC8CDCAD9E5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54096" y="6077243"/>
            <a:ext cx="740929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7" name="Text Box 73">
            <a:extLst>
              <a:ext uri="{FF2B5EF4-FFF2-40B4-BE49-F238E27FC236}">
                <a16:creationId xmlns:a16="http://schemas.microsoft.com/office/drawing/2014/main" id="{FF137407-9ABF-3C31-55A6-1F1A773398CE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69017" y="7224923"/>
            <a:ext cx="725350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8" name="Text Box 37">
            <a:extLst>
              <a:ext uri="{FF2B5EF4-FFF2-40B4-BE49-F238E27FC236}">
                <a16:creationId xmlns:a16="http://schemas.microsoft.com/office/drawing/2014/main" id="{AD5CDFA8-692A-04F6-1933-8FDCD146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2" y="3722173"/>
            <a:ext cx="2039654" cy="4925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IS</a:t>
            </a:r>
            <a:r>
              <a:rPr lang="en-US" sz="786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786" b="1" dirty="0">
                <a:solidFill>
                  <a:srgbClr val="FF0000"/>
                </a:solidFill>
                <a:ea typeface="MS PGothic" panose="020B0600070205080204" pitchFamily="34" charset="-128"/>
              </a:rPr>
              <a:t>&lt; 12mm</a:t>
            </a:r>
            <a:r>
              <a:rPr lang="en-US" sz="786" b="1" dirty="0">
                <a:ea typeface="MS PGothic" panose="020B0600070205080204" pitchFamily="34" charset="-128"/>
              </a:rPr>
              <a:t>?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(Including flat line at 5 minutes)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73">
            <a:extLst>
              <a:ext uri="{FF2B5EF4-FFF2-40B4-BE49-F238E27FC236}">
                <a16:creationId xmlns:a16="http://schemas.microsoft.com/office/drawing/2014/main" id="{C1DCC264-C6C0-F2BD-9830-3FBC2D12F037}"/>
              </a:ext>
            </a:extLst>
          </p:cNvPr>
          <p:cNvSpPr txBox="1">
            <a:spLocks noChangeAspect="1"/>
          </p:cNvSpPr>
          <p:nvPr/>
        </p:nvSpPr>
        <p:spPr>
          <a:xfrm rot="10398137" flipV="1">
            <a:off x="1406158" y="3368200"/>
            <a:ext cx="4563310" cy="206931"/>
          </a:xfrm>
          <a:prstGeom prst="rightArrow">
            <a:avLst>
              <a:gd name="adj1" fmla="val 57883"/>
              <a:gd name="adj2" fmla="val 104894"/>
            </a:avLst>
          </a:prstGeom>
          <a:solidFill>
            <a:srgbClr val="73FB79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IF SEVERE BLEEEDING, PROCEED WITH ALGORITHM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1EBDD-7BAD-19A5-7125-0264AA7B7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1" y="186296"/>
            <a:ext cx="503396" cy="503396"/>
          </a:xfrm>
          <a:prstGeom prst="rect">
            <a:avLst/>
          </a:prstGeom>
        </p:spPr>
      </p:pic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857419" y="202550"/>
            <a:ext cx="5467491" cy="52071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CARDIAC AND VASCULAR</a:t>
            </a:r>
            <a:endParaRPr lang="en-AU" sz="16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ROTEM TRANSFUSION ALGORITHM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64CFED28-4C41-235E-7128-DA8F6D2E38C7}"/>
              </a:ext>
            </a:extLst>
          </p:cNvPr>
          <p:cNvSpPr txBox="1"/>
          <p:nvPr/>
        </p:nvSpPr>
        <p:spPr>
          <a:xfrm>
            <a:off x="139754" y="818461"/>
            <a:ext cx="4217143" cy="326066"/>
          </a:xfrm>
          <a:prstGeom prst="rect">
            <a:avLst/>
          </a:prstGeom>
          <a:solidFill>
            <a:srgbClr val="8EB4E3"/>
          </a:solidFill>
          <a:ln w="1587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25714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5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Temp &gt;36</a:t>
            </a:r>
            <a:r>
              <a:rPr lang="en-US" sz="857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75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C, pH &gt;7.2, iCalcium &gt;1.1 mmol/L, Platelets &gt;70x10</a:t>
            </a:r>
            <a:r>
              <a:rPr lang="en-US" sz="750" b="1" baseline="30000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9</a:t>
            </a:r>
            <a:r>
              <a:rPr lang="en-US" sz="75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/L, Hb &gt;75 g/L</a:t>
            </a:r>
            <a:endParaRPr lang="en-AU" sz="10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443C94AC-BE91-4427-8DAE-678237E4A3C2}"/>
              </a:ext>
            </a:extLst>
          </p:cNvPr>
          <p:cNvSpPr txBox="1"/>
          <p:nvPr/>
        </p:nvSpPr>
        <p:spPr>
          <a:xfrm>
            <a:off x="4515378" y="814841"/>
            <a:ext cx="971022" cy="610443"/>
          </a:xfrm>
          <a:prstGeom prst="rect">
            <a:avLst/>
          </a:prstGeom>
          <a:ln w="38100">
            <a:solidFill>
              <a:srgbClr val="4BACC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25714" tIns="25714" rIns="257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AU" sz="800" dirty="0">
                <a:ea typeface="MS PGothic" panose="020B0600070205080204" pitchFamily="34" charset="-128"/>
                <a:cs typeface="Calibri" panose="020F0502020204030204" pitchFamily="34" charset="0"/>
              </a:rPr>
              <a:t>Adjust dose of blood  products for patients &lt;50kg after consulting senior clinician</a:t>
            </a:r>
            <a:endParaRPr lang="en-AU" sz="1400" dirty="0">
              <a:ea typeface="Times New Roman" panose="02020603050405020304" pitchFamily="18" charset="0"/>
            </a:endParaRPr>
          </a:p>
        </p:txBody>
      </p:sp>
      <p:sp>
        <p:nvSpPr>
          <p:cNvPr id="1072" name="Text Box 63">
            <a:extLst>
              <a:ext uri="{FF2B5EF4-FFF2-40B4-BE49-F238E27FC236}">
                <a16:creationId xmlns:a16="http://schemas.microsoft.com/office/drawing/2014/main" id="{CC9E00C0-7080-0003-884B-94547141E3FA}"/>
              </a:ext>
            </a:extLst>
          </p:cNvPr>
          <p:cNvSpPr txBox="1"/>
          <p:nvPr/>
        </p:nvSpPr>
        <p:spPr>
          <a:xfrm>
            <a:off x="5555046" y="777319"/>
            <a:ext cx="1145870" cy="773607"/>
          </a:xfrm>
          <a:prstGeom prst="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ea typeface="Malgun Gothic" panose="020B0503020000020004" pitchFamily="34" charset="-127"/>
                <a:cs typeface="Times New Roman" panose="02020603050405020304" pitchFamily="18" charset="0"/>
              </a:rPr>
              <a:t>Repeat ROTEM test 10 mins </a:t>
            </a:r>
          </a:p>
          <a:p>
            <a:pPr algn="ctr"/>
            <a:r>
              <a:rPr lang="en-US" sz="1000" b="1" u="sng" dirty="0">
                <a:ea typeface="Malgun Gothic" panose="020B0503020000020004" pitchFamily="34" charset="-127"/>
                <a:cs typeface="Times New Roman" panose="02020603050405020304" pitchFamily="18" charset="0"/>
              </a:rPr>
              <a:t>AFTER EACH INTERVENTION</a:t>
            </a:r>
            <a:endParaRPr lang="en-AU" sz="786" b="1" u="sng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1" name="Text Box 53">
            <a:extLst>
              <a:ext uri="{FF2B5EF4-FFF2-40B4-BE49-F238E27FC236}">
                <a16:creationId xmlns:a16="http://schemas.microsoft.com/office/drawing/2014/main" id="{4DE27522-8F39-FDD6-2ACE-98270197A975}"/>
              </a:ext>
            </a:extLst>
          </p:cNvPr>
          <p:cNvSpPr txBox="1"/>
          <p:nvPr/>
        </p:nvSpPr>
        <p:spPr>
          <a:xfrm>
            <a:off x="1602360" y="1747110"/>
            <a:ext cx="221224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1429" tIns="32657" rIns="51429" bIns="334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750" b="1" dirty="0">
                <a:solidFill>
                  <a:srgbClr val="FF00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High risk of Fibrinolysis?  Give Tranexamic Acid initial 15mg/kg then check cardiac infusion schedule</a:t>
            </a:r>
            <a:endParaRPr lang="en-AU" sz="750" b="1" dirty="0">
              <a:ea typeface="Times New Roman" panose="02020603050405020304" pitchFamily="18" charset="0"/>
            </a:endParaRPr>
          </a:p>
        </p:txBody>
      </p:sp>
      <p:sp>
        <p:nvSpPr>
          <p:cNvPr id="1092" name="Down Arrow 1091">
            <a:extLst>
              <a:ext uri="{FF2B5EF4-FFF2-40B4-BE49-F238E27FC236}">
                <a16:creationId xmlns:a16="http://schemas.microsoft.com/office/drawing/2014/main" id="{711864BB-22D8-8B90-1686-9C91A58C5589}"/>
              </a:ext>
            </a:extLst>
          </p:cNvPr>
          <p:cNvSpPr>
            <a:spLocks noChangeAspect="1"/>
          </p:cNvSpPr>
          <p:nvPr/>
        </p:nvSpPr>
        <p:spPr>
          <a:xfrm rot="5400000">
            <a:off x="1235492" y="1743006"/>
            <a:ext cx="272074" cy="379727"/>
          </a:xfrm>
          <a:prstGeom prst="downArrow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700" dirty="0"/>
              <a:t>Then</a:t>
            </a:r>
          </a:p>
        </p:txBody>
      </p:sp>
      <p:sp>
        <p:nvSpPr>
          <p:cNvPr id="1093" name="Text Box 2">
            <a:extLst>
              <a:ext uri="{FF2B5EF4-FFF2-40B4-BE49-F238E27FC236}">
                <a16:creationId xmlns:a16="http://schemas.microsoft.com/office/drawing/2014/main" id="{2293E167-2D1D-AAD7-3AF9-36B779F98D09}"/>
              </a:ext>
            </a:extLst>
          </p:cNvPr>
          <p:cNvSpPr txBox="1"/>
          <p:nvPr/>
        </p:nvSpPr>
        <p:spPr>
          <a:xfrm>
            <a:off x="179567" y="1744518"/>
            <a:ext cx="97211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ROTEM</a:t>
            </a:r>
          </a:p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Results in 10 min</a:t>
            </a:r>
            <a:endParaRPr lang="en-AU" sz="962" dirty="0">
              <a:ea typeface="Times New Roman" panose="02020603050405020304" pitchFamily="18" charset="0"/>
            </a:endParaRPr>
          </a:p>
        </p:txBody>
      </p:sp>
      <p:sp>
        <p:nvSpPr>
          <p:cNvPr id="1094" name="Text Box 106">
            <a:extLst>
              <a:ext uri="{FF2B5EF4-FFF2-40B4-BE49-F238E27FC236}">
                <a16:creationId xmlns:a16="http://schemas.microsoft.com/office/drawing/2014/main" id="{BDD37A26-0480-68A4-26DF-B7B48AC5B193}"/>
              </a:ext>
            </a:extLst>
          </p:cNvPr>
          <p:cNvSpPr txBox="1"/>
          <p:nvPr/>
        </p:nvSpPr>
        <p:spPr>
          <a:xfrm>
            <a:off x="3917961" y="1744518"/>
            <a:ext cx="728216" cy="234765"/>
          </a:xfrm>
          <a:prstGeom prst="rect">
            <a:avLst/>
          </a:prstGeom>
          <a:solidFill>
            <a:schemeClr val="bg1"/>
          </a:solidFill>
          <a:ln w="76200">
            <a:solidFill>
              <a:srgbClr val="4BACC7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000" b="1" dirty="0">
                <a:solidFill>
                  <a:srgbClr val="17365D"/>
                </a:solidFill>
                <a:ea typeface="MS PGothic" panose="020B0600070205080204" pitchFamily="34" charset="-128"/>
              </a:rPr>
              <a:t>Observe</a:t>
            </a:r>
            <a:endParaRPr lang="en-AU" sz="1429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5" name="Text Box 67">
            <a:extLst>
              <a:ext uri="{FF2B5EF4-FFF2-40B4-BE49-F238E27FC236}">
                <a16:creationId xmlns:a16="http://schemas.microsoft.com/office/drawing/2014/main" id="{E339DE1B-B71B-7614-3D38-22B66BA4E326}"/>
              </a:ext>
            </a:extLst>
          </p:cNvPr>
          <p:cNvSpPr txBox="1">
            <a:spLocks noChangeAspect="1"/>
          </p:cNvSpPr>
          <p:nvPr/>
        </p:nvSpPr>
        <p:spPr>
          <a:xfrm>
            <a:off x="2935479" y="4502663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1EBA33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Poor Platelet Contribution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7" name="Text Box 88">
            <a:extLst>
              <a:ext uri="{FF2B5EF4-FFF2-40B4-BE49-F238E27FC236}">
                <a16:creationId xmlns:a16="http://schemas.microsoft.com/office/drawing/2014/main" id="{07CE5B7D-B72A-0FB7-9D59-40F842296842}"/>
              </a:ext>
            </a:extLst>
          </p:cNvPr>
          <p:cNvSpPr txBox="1">
            <a:spLocks noChangeAspect="1"/>
          </p:cNvSpPr>
          <p:nvPr/>
        </p:nvSpPr>
        <p:spPr>
          <a:xfrm>
            <a:off x="2935479" y="3749436"/>
            <a:ext cx="1825625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948A54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643"/>
              </a:lnSpc>
            </a:pPr>
            <a:r>
              <a:rPr lang="en-US" sz="714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Fibrinogen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8" name="Text Box 11">
            <a:extLst>
              <a:ext uri="{FF2B5EF4-FFF2-40B4-BE49-F238E27FC236}">
                <a16:creationId xmlns:a16="http://schemas.microsoft.com/office/drawing/2014/main" id="{C0356082-C800-4134-EFD2-D90E4DF8612F}"/>
              </a:ext>
            </a:extLst>
          </p:cNvPr>
          <p:cNvSpPr txBox="1">
            <a:spLocks noChangeAspect="1"/>
          </p:cNvSpPr>
          <p:nvPr/>
        </p:nvSpPr>
        <p:spPr>
          <a:xfrm>
            <a:off x="2935478" y="2852185"/>
            <a:ext cx="1825625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00B1F1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571"/>
              </a:lnSpc>
            </a:pP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 excess protamine</a:t>
            </a:r>
            <a:r>
              <a:rPr lang="en-AU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inhibiting factor V </a:t>
            </a:r>
          </a:p>
          <a:p>
            <a:pPr algn="ctr">
              <a:lnSpc>
                <a:spcPts val="571"/>
              </a:lnSpc>
            </a:pPr>
            <a:r>
              <a:rPr lang="en-AU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(or intrinsic factor deficiency or factor </a:t>
            </a:r>
            <a:r>
              <a:rPr lang="en-AU" sz="500" b="1" dirty="0" err="1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Xa</a:t>
            </a:r>
            <a:r>
              <a:rPr lang="en-AU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inhibitor)</a:t>
            </a:r>
            <a:endParaRPr lang="en-AU" sz="7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9" name="Text Box 10">
            <a:extLst>
              <a:ext uri="{FF2B5EF4-FFF2-40B4-BE49-F238E27FC236}">
                <a16:creationId xmlns:a16="http://schemas.microsoft.com/office/drawing/2014/main" id="{2A318114-809E-688C-0917-F59483B282F0}"/>
              </a:ext>
            </a:extLst>
          </p:cNvPr>
          <p:cNvSpPr txBox="1">
            <a:spLocks noChangeAspect="1"/>
          </p:cNvSpPr>
          <p:nvPr/>
        </p:nvSpPr>
        <p:spPr>
          <a:xfrm>
            <a:off x="2928091" y="2268915"/>
            <a:ext cx="1817914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00B1F1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257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14" b="1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Any difference is Heparin Effect</a:t>
            </a:r>
            <a:endParaRPr lang="en-AU" sz="786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0" name="Text Box 69">
            <a:extLst>
              <a:ext uri="{FF2B5EF4-FFF2-40B4-BE49-F238E27FC236}">
                <a16:creationId xmlns:a16="http://schemas.microsoft.com/office/drawing/2014/main" id="{5D6A18F3-33A2-7775-9F0F-1ACFEDA63B7B}"/>
              </a:ext>
            </a:extLst>
          </p:cNvPr>
          <p:cNvSpPr txBox="1">
            <a:spLocks noChangeAspect="1"/>
          </p:cNvSpPr>
          <p:nvPr/>
        </p:nvSpPr>
        <p:spPr>
          <a:xfrm>
            <a:off x="2918947" y="5981855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558ED5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Coagulation Factors or Oral anticoagulants (Warfarin or DOACs)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1" name="Text Box 73">
            <a:extLst>
              <a:ext uri="{FF2B5EF4-FFF2-40B4-BE49-F238E27FC236}">
                <a16:creationId xmlns:a16="http://schemas.microsoft.com/office/drawing/2014/main" id="{00A8DADC-2A3C-E930-C419-3B6050146939}"/>
              </a:ext>
            </a:extLst>
          </p:cNvPr>
          <p:cNvSpPr txBox="1">
            <a:spLocks noChangeAspect="1"/>
          </p:cNvSpPr>
          <p:nvPr/>
        </p:nvSpPr>
        <p:spPr>
          <a:xfrm>
            <a:off x="2574411" y="2327882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2" name="Text Box 73">
            <a:extLst>
              <a:ext uri="{FF2B5EF4-FFF2-40B4-BE49-F238E27FC236}">
                <a16:creationId xmlns:a16="http://schemas.microsoft.com/office/drawing/2014/main" id="{A6F15D9E-A457-0564-24D3-E0D42EAC7874}"/>
              </a:ext>
            </a:extLst>
          </p:cNvPr>
          <p:cNvSpPr txBox="1">
            <a:spLocks noChangeAspect="1"/>
          </p:cNvSpPr>
          <p:nvPr/>
        </p:nvSpPr>
        <p:spPr>
          <a:xfrm>
            <a:off x="2935479" y="7146516"/>
            <a:ext cx="1821543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Hyperfibrinolysis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1138" name="Picture 1137">
            <a:extLst>
              <a:ext uri="{FF2B5EF4-FFF2-40B4-BE49-F238E27FC236}">
                <a16:creationId xmlns:a16="http://schemas.microsoft.com/office/drawing/2014/main" id="{4607504C-1247-55ED-6E32-1B5BEFF48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1901" y="4857944"/>
            <a:ext cx="1457337" cy="562851"/>
          </a:xfrm>
          <a:prstGeom prst="rect">
            <a:avLst/>
          </a:prstGeom>
        </p:spPr>
      </p:pic>
      <p:sp>
        <p:nvSpPr>
          <p:cNvPr id="1104" name="Text Box 73">
            <a:extLst>
              <a:ext uri="{FF2B5EF4-FFF2-40B4-BE49-F238E27FC236}">
                <a16:creationId xmlns:a16="http://schemas.microsoft.com/office/drawing/2014/main" id="{6955CBB2-7214-BA7A-457B-8F2D5C6353B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2284485" y="1463870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5" name="Text Box 73">
            <a:extLst>
              <a:ext uri="{FF2B5EF4-FFF2-40B4-BE49-F238E27FC236}">
                <a16:creationId xmlns:a16="http://schemas.microsoft.com/office/drawing/2014/main" id="{0FC1ECE7-2EE1-5EDB-3488-8959A2574E0E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4148271" y="1434279"/>
            <a:ext cx="259076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6" name="Chevron 1105">
            <a:extLst>
              <a:ext uri="{FF2B5EF4-FFF2-40B4-BE49-F238E27FC236}">
                <a16:creationId xmlns:a16="http://schemas.microsoft.com/office/drawing/2014/main" id="{81ECC954-D24D-9F51-2A4E-89C6D0C18912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80588" y="2789593"/>
            <a:ext cx="1187566" cy="329462"/>
          </a:xfrm>
          <a:prstGeom prst="chevron">
            <a:avLst>
              <a:gd name="adj" fmla="val 46187"/>
            </a:avLst>
          </a:prstGeom>
          <a:solidFill>
            <a:srgbClr val="00B1F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HEPARIN</a:t>
            </a:r>
          </a:p>
        </p:txBody>
      </p:sp>
      <p:sp>
        <p:nvSpPr>
          <p:cNvPr id="1107" name="Chevron 1106">
            <a:extLst>
              <a:ext uri="{FF2B5EF4-FFF2-40B4-BE49-F238E27FC236}">
                <a16:creationId xmlns:a16="http://schemas.microsoft.com/office/drawing/2014/main" id="{8A019509-A70E-99A7-1476-4D229BCD320A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80587" y="3926884"/>
            <a:ext cx="1187566" cy="329462"/>
          </a:xfrm>
          <a:prstGeom prst="chevron">
            <a:avLst>
              <a:gd name="adj" fmla="val 46187"/>
            </a:avLst>
          </a:prstGeom>
          <a:solidFill>
            <a:srgbClr val="948A5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FIBRINOGEN</a:t>
            </a:r>
          </a:p>
        </p:txBody>
      </p:sp>
      <p:sp>
        <p:nvSpPr>
          <p:cNvPr id="1108" name="Chevron 1107">
            <a:extLst>
              <a:ext uri="{FF2B5EF4-FFF2-40B4-BE49-F238E27FC236}">
                <a16:creationId xmlns:a16="http://schemas.microsoft.com/office/drawing/2014/main" id="{F60408A9-4296-5364-BA0F-72A4DE5DA65D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80587" y="5043920"/>
            <a:ext cx="1187566" cy="329462"/>
          </a:xfrm>
          <a:prstGeom prst="chevron">
            <a:avLst>
              <a:gd name="adj" fmla="val 46187"/>
            </a:avLst>
          </a:prstGeom>
          <a:solidFill>
            <a:srgbClr val="1EBA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PLATELETS</a:t>
            </a:r>
          </a:p>
        </p:txBody>
      </p:sp>
      <p:sp>
        <p:nvSpPr>
          <p:cNvPr id="1109" name="Chevron 1108">
            <a:extLst>
              <a:ext uri="{FF2B5EF4-FFF2-40B4-BE49-F238E27FC236}">
                <a16:creationId xmlns:a16="http://schemas.microsoft.com/office/drawing/2014/main" id="{9E3514A1-9C94-1B19-0E53-1914143CD9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84724" y="6160955"/>
            <a:ext cx="1187566" cy="329462"/>
          </a:xfrm>
          <a:prstGeom prst="chevron">
            <a:avLst>
              <a:gd name="adj" fmla="val 46187"/>
            </a:avLst>
          </a:prstGeom>
          <a:solidFill>
            <a:srgbClr val="558ED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FACTORS</a:t>
            </a:r>
          </a:p>
        </p:txBody>
      </p:sp>
      <p:sp>
        <p:nvSpPr>
          <p:cNvPr id="1110" name="Chevron 1109">
            <a:extLst>
              <a:ext uri="{FF2B5EF4-FFF2-40B4-BE49-F238E27FC236}">
                <a16:creationId xmlns:a16="http://schemas.microsoft.com/office/drawing/2014/main" id="{524C3F2F-983E-7565-AFD2-A313AF3C8540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84894" y="7268846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FIBRINOLYSIS</a:t>
            </a:r>
          </a:p>
        </p:txBody>
      </p:sp>
      <p:sp>
        <p:nvSpPr>
          <p:cNvPr id="1111" name="Chevron 1110">
            <a:extLst>
              <a:ext uri="{FF2B5EF4-FFF2-40B4-BE49-F238E27FC236}">
                <a16:creationId xmlns:a16="http://schemas.microsoft.com/office/drawing/2014/main" id="{A5328262-B82D-16F5-E2E1-87A3BD0555F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7023" y="8405615"/>
            <a:ext cx="1187564" cy="326571"/>
          </a:xfrm>
          <a:prstGeom prst="chevron">
            <a:avLst>
              <a:gd name="adj" fmla="val 46187"/>
            </a:avLst>
          </a:prstGeom>
          <a:solidFill>
            <a:srgbClr val="E46C0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NORMAL</a:t>
            </a:r>
          </a:p>
        </p:txBody>
      </p:sp>
      <p:sp>
        <p:nvSpPr>
          <p:cNvPr id="1112" name="TextBox 1">
            <a:extLst>
              <a:ext uri="{FF2B5EF4-FFF2-40B4-BE49-F238E27FC236}">
                <a16:creationId xmlns:a16="http://schemas.microsoft.com/office/drawing/2014/main" id="{10E80DFF-17B4-FA0B-01A3-7AB589AE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92" y="2366209"/>
            <a:ext cx="2058203" cy="3744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fontAlgn="base">
              <a:tabLst>
                <a:tab pos="163289" algn="l"/>
              </a:tabLst>
            </a:pPr>
            <a:r>
              <a:rPr lang="en-US" sz="714" b="1" dirty="0">
                <a:ea typeface="MS PGothic" panose="020B0600070205080204" pitchFamily="34" charset="-128"/>
              </a:rPr>
              <a:t> 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14" name="Table 1113">
            <a:extLst>
              <a:ext uri="{FF2B5EF4-FFF2-40B4-BE49-F238E27FC236}">
                <a16:creationId xmlns:a16="http://schemas.microsoft.com/office/drawing/2014/main" id="{104AF33F-6F9F-8878-B5DE-71E951889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172069"/>
              </p:ext>
            </p:extLst>
          </p:nvPr>
        </p:nvGraphicFramePr>
        <p:xfrm>
          <a:off x="741288" y="2382325"/>
          <a:ext cx="1452820" cy="348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410">
                  <a:extLst>
                    <a:ext uri="{9D8B030D-6E8A-4147-A177-3AD203B41FA5}">
                      <a16:colId xmlns:a16="http://schemas.microsoft.com/office/drawing/2014/main" val="4226497741"/>
                    </a:ext>
                  </a:extLst>
                </a:gridCol>
                <a:gridCol w="726410">
                  <a:extLst>
                    <a:ext uri="{9D8B030D-6E8A-4147-A177-3AD203B41FA5}">
                      <a16:colId xmlns:a16="http://schemas.microsoft.com/office/drawing/2014/main" val="1786089625"/>
                    </a:ext>
                  </a:extLst>
                </a:gridCol>
              </a:tblGrid>
              <a:tr h="174171"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rgbClr val="00B0F0"/>
                          </a:solidFill>
                          <a:effectLst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INTEM CT</a:t>
                      </a:r>
                      <a:endParaRPr lang="en-AU" sz="600" dirty="0">
                        <a:effectLst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5314" marR="65314" marT="32657" marB="3265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Ratio &gt;1.25?</a:t>
                      </a:r>
                      <a:endParaRPr lang="en-AU" sz="700" dirty="0">
                        <a:solidFill>
                          <a:schemeClr val="tx1"/>
                        </a:solidFill>
                        <a:effectLst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5314" marR="65314" marT="32657" marB="3265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353943"/>
                  </a:ext>
                </a:extLst>
              </a:tr>
              <a:tr h="174171"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rgbClr val="00B0F0"/>
                          </a:solidFill>
                          <a:effectLst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HEPTEM CT</a:t>
                      </a:r>
                      <a:endParaRPr lang="en-AU" sz="600" dirty="0">
                        <a:effectLst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5314" marR="65314" marT="32657" marB="32657" anchor="ctr">
                    <a:lnL w="12700" cmpd="sng">
                      <a:noFill/>
                    </a:lnL>
                    <a:lnR w="381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10962"/>
                  </a:ext>
                </a:extLst>
              </a:tr>
            </a:tbl>
          </a:graphicData>
        </a:graphic>
      </p:graphicFrame>
      <p:sp>
        <p:nvSpPr>
          <p:cNvPr id="1115" name="Text Box 73">
            <a:extLst>
              <a:ext uri="{FF2B5EF4-FFF2-40B4-BE49-F238E27FC236}">
                <a16:creationId xmlns:a16="http://schemas.microsoft.com/office/drawing/2014/main" id="{F6364241-F9E4-296E-22FC-625735C62566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739654" y="2731312"/>
            <a:ext cx="235528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29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429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6" name="TextBox 1">
            <a:extLst>
              <a:ext uri="{FF2B5EF4-FFF2-40B4-BE49-F238E27FC236}">
                <a16:creationId xmlns:a16="http://schemas.microsoft.com/office/drawing/2014/main" id="{F00BF646-0CBD-2841-386C-16EE06F1B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91" y="2973764"/>
            <a:ext cx="2058203" cy="3744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/>
            <a:r>
              <a:rPr lang="en-US" sz="571" b="1" dirty="0">
                <a:ea typeface="MS PGothic" panose="020B0600070205080204" pitchFamily="34" charset="-128"/>
              </a:rPr>
              <a:t> </a:t>
            </a:r>
            <a:r>
              <a:rPr lang="en-US" sz="1000" b="1" dirty="0"/>
              <a:t>ARE </a:t>
            </a:r>
            <a:r>
              <a:rPr lang="en-US" sz="1000" b="1" dirty="0">
                <a:solidFill>
                  <a:srgbClr val="00B1F1"/>
                </a:solidFill>
              </a:rPr>
              <a:t>INTEM</a:t>
            </a:r>
            <a:r>
              <a:rPr lang="en-US" sz="1000" b="1" dirty="0"/>
              <a:t> &amp; </a:t>
            </a:r>
            <a:r>
              <a:rPr lang="en-US" sz="1000" b="1" dirty="0">
                <a:solidFill>
                  <a:srgbClr val="00B1F1"/>
                </a:solidFill>
              </a:rPr>
              <a:t>HEPTEM</a:t>
            </a:r>
            <a:r>
              <a:rPr lang="en-US" sz="1000" b="1" dirty="0"/>
              <a:t> </a:t>
            </a:r>
            <a:r>
              <a:rPr lang="en-US" sz="1000" b="1" dirty="0">
                <a:solidFill>
                  <a:srgbClr val="00B1F1"/>
                </a:solidFill>
              </a:rPr>
              <a:t>CT</a:t>
            </a:r>
            <a:endParaRPr lang="en-AU" sz="1000" dirty="0">
              <a:solidFill>
                <a:srgbClr val="00B1F1"/>
              </a:solidFill>
            </a:endParaRPr>
          </a:p>
          <a:p>
            <a:pPr algn="ctr" fontAlgn="base"/>
            <a:r>
              <a:rPr lang="en-US" sz="1000" b="1" dirty="0"/>
              <a:t>both </a:t>
            </a:r>
            <a:r>
              <a:rPr lang="en-US" sz="1000" b="1" dirty="0">
                <a:solidFill>
                  <a:srgbClr val="FF0000"/>
                </a:solidFill>
              </a:rPr>
              <a:t>&gt;205 sec</a:t>
            </a:r>
            <a:r>
              <a:rPr lang="en-US" sz="1000" b="1" dirty="0"/>
              <a:t>?</a:t>
            </a:r>
            <a:endParaRPr lang="en-AU" sz="1000" dirty="0"/>
          </a:p>
        </p:txBody>
      </p:sp>
      <p:sp>
        <p:nvSpPr>
          <p:cNvPr id="1117" name="Text Box 73">
            <a:extLst>
              <a:ext uri="{FF2B5EF4-FFF2-40B4-BE49-F238E27FC236}">
                <a16:creationId xmlns:a16="http://schemas.microsoft.com/office/drawing/2014/main" id="{43F9D66F-5D9B-BEEC-8DFC-A0DB9878803E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72679" y="3408862"/>
            <a:ext cx="369478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9" name="Text Box 73">
            <a:extLst>
              <a:ext uri="{FF2B5EF4-FFF2-40B4-BE49-F238E27FC236}">
                <a16:creationId xmlns:a16="http://schemas.microsoft.com/office/drawing/2014/main" id="{E750B118-1C45-977C-A33C-63D2F9F65FB5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85021" y="4267295"/>
            <a:ext cx="329892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0" name="TextBox 1">
            <a:extLst>
              <a:ext uri="{FF2B5EF4-FFF2-40B4-BE49-F238E27FC236}">
                <a16:creationId xmlns:a16="http://schemas.microsoft.com/office/drawing/2014/main" id="{CEE58DE4-5B11-6652-8A3C-5C2CC8378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46" y="4560813"/>
            <a:ext cx="2035093" cy="8894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NORMAL</a:t>
            </a:r>
            <a:r>
              <a:rPr lang="en-US" sz="786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786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 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u="sng" dirty="0">
                <a:ea typeface="MS PGothic" panose="020B0600070205080204" pitchFamily="34" charset="-128"/>
              </a:rPr>
              <a:t>AND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86" b="1" dirty="0">
                <a:ea typeface="MS PGothic" panose="020B0600070205080204" pitchFamily="34" charset="-128"/>
              </a:rPr>
              <a:t>IS </a:t>
            </a:r>
            <a:r>
              <a:rPr lang="en-US" sz="786" b="1" dirty="0">
                <a:solidFill>
                  <a:srgbClr val="00B050"/>
                </a:solidFill>
                <a:ea typeface="MS PGothic" panose="020B0600070205080204" pitchFamily="34" charset="-128"/>
              </a:rPr>
              <a:t>EXTEM A5</a:t>
            </a:r>
            <a:r>
              <a:rPr lang="en-US" sz="786" b="1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  <a:r>
              <a:rPr lang="en-US" sz="786" b="1" dirty="0">
                <a:solidFill>
                  <a:srgbClr val="FF0000"/>
                </a:solidFill>
                <a:ea typeface="MS PGothic" panose="020B0600070205080204" pitchFamily="34" charset="-128"/>
              </a:rPr>
              <a:t>&lt; 35mm</a:t>
            </a:r>
            <a:r>
              <a:rPr lang="en-US" sz="786" b="1" dirty="0">
                <a:ea typeface="MS PGothic" panose="020B0600070205080204" pitchFamily="34" charset="-128"/>
              </a:rPr>
              <a:t>?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86" b="1" u="sng" dirty="0">
                <a:ea typeface="MS PGothic" panose="020B0600070205080204" pitchFamily="34" charset="-128"/>
              </a:rPr>
              <a:t>OR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50" b="1" dirty="0">
                <a:ea typeface="MS PGothic" panose="020B0600070205080204" pitchFamily="34" charset="-128"/>
              </a:rPr>
              <a:t>Is </a:t>
            </a:r>
            <a:r>
              <a:rPr lang="en-US" sz="750" b="1" dirty="0">
                <a:solidFill>
                  <a:srgbClr val="943634"/>
                </a:solidFill>
                <a:ea typeface="MS PGothic" panose="020B0600070205080204" pitchFamily="34" charset="-128"/>
              </a:rPr>
              <a:t>MULTIPLATE </a:t>
            </a:r>
            <a:r>
              <a:rPr lang="en-US" sz="750" b="1" dirty="0">
                <a:ea typeface="MS PGothic" panose="020B0600070205080204" pitchFamily="34" charset="-128"/>
              </a:rPr>
              <a:t>abnormal?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643" dirty="0">
                <a:ea typeface="MS PGothic" panose="020B0600070205080204" pitchFamily="34" charset="-128"/>
              </a:rPr>
              <a:t>Abnormal = any test in red zone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571" b="1" dirty="0">
                <a:ea typeface="MS PGothic" panose="020B0600070205080204" pitchFamily="34" charset="-128"/>
              </a:rPr>
              <a:t> Platelet function test 0900-1600 M-F Call lab first</a:t>
            </a:r>
          </a:p>
          <a:p>
            <a:pPr algn="ctr" fontAlgn="base"/>
            <a:r>
              <a:rPr lang="en-US" sz="571" b="1" dirty="0">
                <a:solidFill>
                  <a:srgbClr val="7030A0"/>
                </a:solidFill>
                <a:ea typeface="MS PGothic" panose="020B0600070205080204" pitchFamily="34" charset="-128"/>
              </a:rPr>
              <a:t>Note: ROTEM is not sensitive to antiplatelet drugs</a:t>
            </a:r>
            <a:endParaRPr lang="en-AU" sz="857" dirty="0">
              <a:solidFill>
                <a:srgbClr val="7030A0"/>
              </a:solidFill>
              <a:ea typeface="Times New Roman" panose="02020603050405020304" pitchFamily="18" charset="0"/>
            </a:endParaRPr>
          </a:p>
        </p:txBody>
      </p:sp>
      <p:sp>
        <p:nvSpPr>
          <p:cNvPr id="1121" name="Text Box 73">
            <a:extLst>
              <a:ext uri="{FF2B5EF4-FFF2-40B4-BE49-F238E27FC236}">
                <a16:creationId xmlns:a16="http://schemas.microsoft.com/office/drawing/2014/main" id="{2EBA5954-AB34-C016-2451-D9F5629562A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68804" y="5484102"/>
            <a:ext cx="307326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2" name="TextBox 1">
            <a:extLst>
              <a:ext uri="{FF2B5EF4-FFF2-40B4-BE49-F238E27FC236}">
                <a16:creationId xmlns:a16="http://schemas.microsoft.com/office/drawing/2014/main" id="{9A0470B7-CB37-907F-AA67-268E4B70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48" y="5766337"/>
            <a:ext cx="2035093" cy="8713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NORMAL </a:t>
            </a:r>
            <a:r>
              <a:rPr lang="en-US" sz="786" b="1" dirty="0">
                <a:solidFill>
                  <a:srgbClr val="996633"/>
                </a:solidFill>
                <a:ea typeface="MS PGothic" panose="020B0600070205080204" pitchFamily="34" charset="-128"/>
              </a:rPr>
              <a:t>FIBTEM A5 </a:t>
            </a:r>
            <a:r>
              <a:rPr lang="en-US" sz="786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</a:t>
            </a:r>
            <a:r>
              <a:rPr lang="en-US" sz="85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u="sng" dirty="0">
                <a:ea typeface="MS PGothic" panose="020B0600070205080204" pitchFamily="34" charset="-128"/>
              </a:rPr>
              <a:t>AND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IS </a:t>
            </a:r>
            <a:r>
              <a:rPr lang="en-US" sz="786" b="1" dirty="0">
                <a:solidFill>
                  <a:srgbClr val="0070C0"/>
                </a:solidFill>
                <a:ea typeface="MS PGothic" panose="020B0600070205080204" pitchFamily="34" charset="-128"/>
              </a:rPr>
              <a:t>EXTEM CT </a:t>
            </a:r>
            <a:r>
              <a:rPr lang="en-US" sz="786" b="1" dirty="0">
                <a:solidFill>
                  <a:srgbClr val="FF0000"/>
                </a:solidFill>
                <a:ea typeface="MS PGothic" panose="020B0600070205080204" pitchFamily="34" charset="-128"/>
              </a:rPr>
              <a:t>&gt; 85 sec</a:t>
            </a:r>
            <a:r>
              <a:rPr lang="en-US" sz="786" b="1" dirty="0">
                <a:ea typeface="MS PGothic" panose="020B0600070205080204" pitchFamily="34" charset="-128"/>
              </a:rPr>
              <a:t>?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Ensure core temperature &gt;36</a:t>
            </a:r>
            <a:r>
              <a:rPr lang="en-US" sz="786" b="1" dirty="0"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786" b="1" dirty="0">
                <a:ea typeface="MS PGothic" panose="020B0600070205080204" pitchFamily="34" charset="-128"/>
              </a:rPr>
              <a:t>C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and Fibrinogen corrected first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3" name="Text Box 73">
            <a:extLst>
              <a:ext uri="{FF2B5EF4-FFF2-40B4-BE49-F238E27FC236}">
                <a16:creationId xmlns:a16="http://schemas.microsoft.com/office/drawing/2014/main" id="{A62A5F7E-4EF6-2DE1-B86E-0F40D699F7D9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48688" y="6681646"/>
            <a:ext cx="328959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4" name="TextBox 1">
            <a:extLst>
              <a:ext uri="{FF2B5EF4-FFF2-40B4-BE49-F238E27FC236}">
                <a16:creationId xmlns:a16="http://schemas.microsoft.com/office/drawing/2014/main" id="{BC0B8544-6D43-C045-DA04-E3CA3A7D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93" y="6974697"/>
            <a:ext cx="2035092" cy="85588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CLOT LYSIS INDEX after 30 minutes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IS</a:t>
            </a:r>
            <a:r>
              <a:rPr lang="en-US" sz="786" b="1" dirty="0">
                <a:solidFill>
                  <a:srgbClr val="7030A0"/>
                </a:solidFill>
                <a:ea typeface="MS PGothic" panose="020B0600070205080204" pitchFamily="34" charset="-128"/>
              </a:rPr>
              <a:t> FIBTEM ML </a:t>
            </a:r>
            <a:r>
              <a:rPr lang="en-AU" sz="786" b="1" dirty="0">
                <a:solidFill>
                  <a:srgbClr val="FF0000"/>
                </a:solidFill>
                <a:latin typeface="MS PGothic" panose="020B0600070205080204" pitchFamily="34" charset="-128"/>
                <a:ea typeface="Times New Roman" panose="02020603050405020304" pitchFamily="18" charset="0"/>
                <a:cs typeface="Calibri" panose="020F0502020204030204" pitchFamily="34" charset="0"/>
              </a:rPr>
              <a:t>≥</a:t>
            </a:r>
            <a:r>
              <a:rPr lang="en-US" sz="786" b="1" dirty="0">
                <a:solidFill>
                  <a:srgbClr val="FF0000"/>
                </a:solidFill>
                <a:ea typeface="MS PGothic" panose="020B0600070205080204" pitchFamily="34" charset="-128"/>
              </a:rPr>
              <a:t> 10 %</a:t>
            </a:r>
            <a:r>
              <a:rPr lang="en-US" sz="786" b="1" dirty="0">
                <a:ea typeface="MS PGothic" panose="020B0600070205080204" pitchFamily="34" charset="-128"/>
              </a:rPr>
              <a:t>?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86" b="1" dirty="0">
                <a:ea typeface="MS PGothic" panose="020B0600070205080204" pitchFamily="34" charset="-128"/>
              </a:rPr>
              <a:t> 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86" b="1" dirty="0">
                <a:ea typeface="MS PGothic" panose="020B0600070205080204" pitchFamily="34" charset="-128"/>
              </a:rPr>
              <a:t>Leave test running as long as possible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AU" sz="500" dirty="0">
                <a:ea typeface="Times New Roman" panose="02020603050405020304" pitchFamily="18" charset="0"/>
              </a:rPr>
              <a:t>Clot should be stable for 1 hour, not tapering away</a:t>
            </a:r>
            <a:endParaRPr lang="en-AU" sz="85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5" name="Text Box 73">
            <a:extLst>
              <a:ext uri="{FF2B5EF4-FFF2-40B4-BE49-F238E27FC236}">
                <a16:creationId xmlns:a16="http://schemas.microsoft.com/office/drawing/2014/main" id="{FAC8575D-DA56-2BB0-FE0E-0F891C0B2948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45282" y="7883107"/>
            <a:ext cx="354060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7" name="Text Box 33">
            <a:extLst>
              <a:ext uri="{FF2B5EF4-FFF2-40B4-BE49-F238E27FC236}">
                <a16:creationId xmlns:a16="http://schemas.microsoft.com/office/drawing/2014/main" id="{7B4C94AC-10CF-0F33-F45C-721D953B146A}"/>
              </a:ext>
            </a:extLst>
          </p:cNvPr>
          <p:cNvSpPr txBox="1"/>
          <p:nvPr/>
        </p:nvSpPr>
        <p:spPr>
          <a:xfrm>
            <a:off x="4772681" y="2304533"/>
            <a:ext cx="1164442" cy="354693"/>
          </a:xfrm>
          <a:prstGeom prst="rect">
            <a:avLst/>
          </a:prstGeom>
          <a:ln w="38100">
            <a:solidFill>
              <a:srgbClr val="00B1F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857" b="1" dirty="0">
                <a:ea typeface="MS PGothic" panose="020B0600070205080204" pitchFamily="34" charset="-128"/>
              </a:rPr>
              <a:t>Protamine IV</a:t>
            </a:r>
            <a:endParaRPr lang="en-AU" sz="857" dirty="0"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US" sz="714" dirty="0">
                <a:ea typeface="MS PGothic" panose="020B0600070205080204" pitchFamily="34" charset="-128"/>
              </a:rPr>
              <a:t>0.5-1 mg/kg</a:t>
            </a:r>
            <a:endParaRPr lang="en-AU" sz="857" dirty="0">
              <a:ea typeface="Times New Roman" panose="02020603050405020304" pitchFamily="18" charset="0"/>
            </a:endParaRPr>
          </a:p>
        </p:txBody>
      </p:sp>
      <p:sp>
        <p:nvSpPr>
          <p:cNvPr id="1128" name="Text Box 5">
            <a:extLst>
              <a:ext uri="{FF2B5EF4-FFF2-40B4-BE49-F238E27FC236}">
                <a16:creationId xmlns:a16="http://schemas.microsoft.com/office/drawing/2014/main" id="{74F2949E-BF52-C7C8-F02A-CEA700782451}"/>
              </a:ext>
            </a:extLst>
          </p:cNvPr>
          <p:cNvSpPr txBox="1"/>
          <p:nvPr/>
        </p:nvSpPr>
        <p:spPr>
          <a:xfrm>
            <a:off x="4791820" y="2912387"/>
            <a:ext cx="1159588" cy="333829"/>
          </a:xfrm>
          <a:prstGeom prst="rect">
            <a:avLst/>
          </a:prstGeom>
          <a:ln w="38100">
            <a:solidFill>
              <a:srgbClr val="00B1F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714" b="1" dirty="0">
                <a:ea typeface="MS PGothic" panose="020B0600070205080204" pitchFamily="34" charset="-128"/>
              </a:rPr>
              <a:t>Wait &gt;10min then re-test</a:t>
            </a:r>
            <a:endParaRPr lang="en-AU" sz="962" b="1" dirty="0">
              <a:ea typeface="Times New Roman" panose="02020603050405020304" pitchFamily="18" charset="0"/>
            </a:endParaRPr>
          </a:p>
          <a:p>
            <a:pPr algn="ctr" fontAlgn="base"/>
            <a:r>
              <a:rPr lang="en-US" sz="571" dirty="0">
                <a:ea typeface="MS PGothic" panose="020B0600070205080204" pitchFamily="34" charset="-128"/>
              </a:rPr>
              <a:t>If prolonged after re-test, consider coagulation factor deficiency</a:t>
            </a:r>
            <a:endParaRPr lang="en-AU" sz="962" dirty="0">
              <a:ea typeface="Times New Roman" panose="02020603050405020304" pitchFamily="18" charset="0"/>
            </a:endParaRPr>
          </a:p>
        </p:txBody>
      </p:sp>
      <p:sp>
        <p:nvSpPr>
          <p:cNvPr id="1130" name="Text Box 73">
            <a:extLst>
              <a:ext uri="{FF2B5EF4-FFF2-40B4-BE49-F238E27FC236}">
                <a16:creationId xmlns:a16="http://schemas.microsoft.com/office/drawing/2014/main" id="{9A080C0E-EA1E-BFA5-587A-2F181C2E44AC}"/>
              </a:ext>
            </a:extLst>
          </p:cNvPr>
          <p:cNvSpPr txBox="1">
            <a:spLocks noChangeAspect="1"/>
          </p:cNvSpPr>
          <p:nvPr/>
        </p:nvSpPr>
        <p:spPr>
          <a:xfrm>
            <a:off x="2578193" y="2917658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1" name="Text Box 73">
            <a:extLst>
              <a:ext uri="{FF2B5EF4-FFF2-40B4-BE49-F238E27FC236}">
                <a16:creationId xmlns:a16="http://schemas.microsoft.com/office/drawing/2014/main" id="{932A6580-92D6-4FD1-5104-44233480BEEF}"/>
              </a:ext>
            </a:extLst>
          </p:cNvPr>
          <p:cNvSpPr txBox="1">
            <a:spLocks noChangeAspect="1"/>
          </p:cNvSpPr>
          <p:nvPr/>
        </p:nvSpPr>
        <p:spPr>
          <a:xfrm>
            <a:off x="2562776" y="3812733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2" name="Text Box 73">
            <a:extLst>
              <a:ext uri="{FF2B5EF4-FFF2-40B4-BE49-F238E27FC236}">
                <a16:creationId xmlns:a16="http://schemas.microsoft.com/office/drawing/2014/main" id="{D57DEF33-95E7-D23A-020F-A922ADF17117}"/>
              </a:ext>
            </a:extLst>
          </p:cNvPr>
          <p:cNvSpPr txBox="1">
            <a:spLocks noChangeAspect="1"/>
          </p:cNvSpPr>
          <p:nvPr/>
        </p:nvSpPr>
        <p:spPr>
          <a:xfrm>
            <a:off x="2574412" y="4567070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3" name="Text Box 73">
            <a:extLst>
              <a:ext uri="{FF2B5EF4-FFF2-40B4-BE49-F238E27FC236}">
                <a16:creationId xmlns:a16="http://schemas.microsoft.com/office/drawing/2014/main" id="{81BAE99D-96B9-4A5C-21B7-8D5D5AD6B681}"/>
              </a:ext>
            </a:extLst>
          </p:cNvPr>
          <p:cNvSpPr txBox="1">
            <a:spLocks noChangeAspect="1"/>
          </p:cNvSpPr>
          <p:nvPr/>
        </p:nvSpPr>
        <p:spPr>
          <a:xfrm>
            <a:off x="2551208" y="6046262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74FD8AFC-675F-56AD-CC70-5B87A2C1A3C7}"/>
              </a:ext>
            </a:extLst>
          </p:cNvPr>
          <p:cNvCxnSpPr>
            <a:cxnSpLocks/>
          </p:cNvCxnSpPr>
          <p:nvPr/>
        </p:nvCxnSpPr>
        <p:spPr>
          <a:xfrm flipV="1">
            <a:off x="6597569" y="1547018"/>
            <a:ext cx="0" cy="5678249"/>
          </a:xfrm>
          <a:prstGeom prst="straightConnector1">
            <a:avLst/>
          </a:prstGeom>
          <a:ln w="57150">
            <a:solidFill>
              <a:srgbClr val="1EB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8" name="Picture 1147">
            <a:extLst>
              <a:ext uri="{FF2B5EF4-FFF2-40B4-BE49-F238E27FC236}">
                <a16:creationId xmlns:a16="http://schemas.microsoft.com/office/drawing/2014/main" id="{D0B454AE-038B-28EF-C8FF-15A81F3CD8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9379" y="7814814"/>
            <a:ext cx="1788621" cy="1777781"/>
          </a:xfrm>
          <a:prstGeom prst="rect">
            <a:avLst/>
          </a:prstGeom>
        </p:spPr>
      </p:pic>
      <p:sp>
        <p:nvSpPr>
          <p:cNvPr id="1129" name="Text Box 1">
            <a:extLst>
              <a:ext uri="{FF2B5EF4-FFF2-40B4-BE49-F238E27FC236}">
                <a16:creationId xmlns:a16="http://schemas.microsoft.com/office/drawing/2014/main" id="{8A8AEA55-3520-0BB3-95AF-86FE31B6EC7B}"/>
              </a:ext>
            </a:extLst>
          </p:cNvPr>
          <p:cNvSpPr txBox="1"/>
          <p:nvPr/>
        </p:nvSpPr>
        <p:spPr>
          <a:xfrm>
            <a:off x="4791822" y="3502027"/>
            <a:ext cx="1159587" cy="972216"/>
          </a:xfrm>
          <a:prstGeom prst="rect">
            <a:avLst/>
          </a:prstGeom>
          <a:ln w="38100">
            <a:solidFill>
              <a:srgbClr val="948A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25714" rIns="0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</a:pPr>
            <a:r>
              <a:rPr lang="en-US" sz="857" b="1" dirty="0">
                <a:ea typeface="MS PGothic" panose="020B0600070205080204" pitchFamily="34" charset="-128"/>
                <a:cs typeface="Calibri" panose="020F0502020204030204" pitchFamily="34" charset="0"/>
              </a:rPr>
              <a:t>Cryo or FibConc</a:t>
            </a:r>
          </a:p>
          <a:p>
            <a:pPr algn="ctr" fontAlgn="base">
              <a:lnSpc>
                <a:spcPts val="786"/>
              </a:lnSpc>
            </a:pPr>
            <a:endParaRPr lang="en-US" sz="607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607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607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607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607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786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</a:pPr>
            <a:endParaRPr lang="en-AU" sz="786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</a:pPr>
            <a:r>
              <a:rPr lang="en-US" sz="393" dirty="0">
                <a:ea typeface="MS PGothic" panose="020B0600070205080204" pitchFamily="34" charset="-128"/>
                <a:cs typeface="Calibri" panose="020F0502020204030204" pitchFamily="34" charset="0"/>
              </a:rPr>
              <a:t>If FIBTEM A5&lt; 6 ensure platelets are also available</a:t>
            </a:r>
            <a:endParaRPr lang="en-AU" sz="786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9" name="Text Box 35">
            <a:extLst>
              <a:ext uri="{FF2B5EF4-FFF2-40B4-BE49-F238E27FC236}">
                <a16:creationId xmlns:a16="http://schemas.microsoft.com/office/drawing/2014/main" id="{36FB1F11-5DAB-4C22-3D9F-8F95E419D320}"/>
              </a:ext>
            </a:extLst>
          </p:cNvPr>
          <p:cNvSpPr txBox="1"/>
          <p:nvPr/>
        </p:nvSpPr>
        <p:spPr>
          <a:xfrm>
            <a:off x="4800101" y="4677699"/>
            <a:ext cx="1151307" cy="761093"/>
          </a:xfrm>
          <a:prstGeom prst="rect">
            <a:avLst/>
          </a:prstGeom>
          <a:ln w="38100">
            <a:solidFill>
              <a:srgbClr val="1EBA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32657" rIns="0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1 unit Pool Platelets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a typeface="MS Mincho" panose="02020609040205080304" pitchFamily="49" charset="-128"/>
                <a:cs typeface="Calibri" panose="020F0502020204030204" pitchFamily="34" charset="0"/>
              </a:rPr>
              <a:t>If chronic renal dysfunction also consider 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Desmopressin</a:t>
            </a:r>
            <a:r>
              <a:rPr lang="en-US" sz="800" dirty="0">
                <a:ea typeface="MS Mincho" panose="02020609040205080304" pitchFamily="49" charset="-128"/>
                <a:cs typeface="Calibri" panose="020F0502020204030204" pitchFamily="34" charset="0"/>
              </a:rPr>
              <a:t> / </a:t>
            </a:r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DDAVP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0.3microg/kg IV</a:t>
            </a:r>
          </a:p>
          <a:p>
            <a:pPr algn="ctr"/>
            <a:r>
              <a:rPr lang="en-AU" sz="600" dirty="0">
                <a:ea typeface="Malgun Gothic" panose="020B0503020000020004" pitchFamily="34" charset="-127"/>
                <a:cs typeface="Times New Roman" panose="02020603050405020304" pitchFamily="18" charset="0"/>
              </a:rPr>
              <a:t>Slow infusion over 30min</a:t>
            </a:r>
          </a:p>
        </p:txBody>
      </p:sp>
      <p:sp>
        <p:nvSpPr>
          <p:cNvPr id="1140" name="Text Box 30">
            <a:extLst>
              <a:ext uri="{FF2B5EF4-FFF2-40B4-BE49-F238E27FC236}">
                <a16:creationId xmlns:a16="http://schemas.microsoft.com/office/drawing/2014/main" id="{EDFF1FD3-B9F2-3E01-0E15-C29593DE304C}"/>
              </a:ext>
            </a:extLst>
          </p:cNvPr>
          <p:cNvSpPr txBox="1"/>
          <p:nvPr/>
        </p:nvSpPr>
        <p:spPr>
          <a:xfrm>
            <a:off x="4788544" y="5731903"/>
            <a:ext cx="1165455" cy="1008289"/>
          </a:xfrm>
          <a:prstGeom prst="rect">
            <a:avLst/>
          </a:prstGeom>
          <a:ln w="38100">
            <a:solidFill>
              <a:srgbClr val="558ED5"/>
            </a:solidFill>
          </a:ln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57" b="1" dirty="0">
                <a:ea typeface="Malgun Gothic" panose="020B0503020000020004" pitchFamily="34" charset="-127"/>
                <a:cs typeface="Calibri" panose="020F0502020204030204" pitchFamily="34" charset="0"/>
              </a:rPr>
              <a:t>ELP* 4 units</a:t>
            </a:r>
            <a:endParaRPr lang="en-AU" sz="857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500" dirty="0">
                <a:ea typeface="Malgun Gothic" panose="020B0503020000020004" pitchFamily="34" charset="-127"/>
                <a:cs typeface="Calibri" panose="020F0502020204030204" pitchFamily="34" charset="0"/>
              </a:rPr>
              <a:t>OR</a:t>
            </a:r>
          </a:p>
          <a:p>
            <a:pPr algn="ctr">
              <a:lnSpc>
                <a:spcPct val="115000"/>
              </a:lnSpc>
            </a:pPr>
            <a:r>
              <a:rPr lang="en-US" sz="500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AU" sz="5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ts val="857"/>
              </a:lnSpc>
            </a:pPr>
            <a:r>
              <a:rPr lang="en-US" sz="1400" b="1" dirty="0" err="1">
                <a:ea typeface="Malgun Gothic" panose="020B0503020000020004" pitchFamily="34" charset="-127"/>
                <a:cs typeface="Calibri" panose="020F0502020204030204" pitchFamily="34" charset="0"/>
              </a:rPr>
              <a:t>Beriplex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/>
            <a:r>
              <a:rPr lang="en-US" sz="600" dirty="0">
                <a:ea typeface="Malgun Gothic" panose="020B0503020000020004" pitchFamily="34" charset="-127"/>
                <a:cs typeface="Calibri" panose="020F0502020204030204" pitchFamily="34" charset="0"/>
              </a:rPr>
              <a:t>(If volume overloaded)</a:t>
            </a:r>
            <a:r>
              <a:rPr lang="en-US" sz="700" b="1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>
              <a:lnSpc>
                <a:spcPts val="857"/>
              </a:lnSpc>
            </a:pPr>
            <a:r>
              <a:rPr lang="en-US" sz="1000" b="1" dirty="0">
                <a:ea typeface="Malgun Gothic" panose="020B0503020000020004" pitchFamily="34" charset="-127"/>
                <a:cs typeface="Calibri" panose="020F0502020204030204" pitchFamily="34" charset="0"/>
              </a:rPr>
              <a:t>10-15 Units/kg IV</a:t>
            </a:r>
          </a:p>
          <a:p>
            <a:pPr algn="ctr"/>
            <a:r>
              <a:rPr lang="en-US" sz="500" b="1" dirty="0">
                <a:ea typeface="Malgun Gothic" panose="020B0503020000020004" pitchFamily="34" charset="-127"/>
                <a:cs typeface="Calibri" panose="020F0502020204030204" pitchFamily="34" charset="0"/>
              </a:rPr>
              <a:t>Use lower dose for high thromboembolic risk</a:t>
            </a:r>
            <a:endParaRPr lang="en-AU" sz="786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464" dirty="0">
                <a:ea typeface="Malgun Gothic" panose="020B0503020000020004" pitchFamily="34" charset="-127"/>
                <a:cs typeface="Calibri" panose="020F0502020204030204" pitchFamily="34" charset="0"/>
              </a:rPr>
              <a:t>* FFP for Neonates – see protocol</a:t>
            </a:r>
            <a:endParaRPr lang="en-AU" sz="786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1" name="Text Box 73">
            <a:extLst>
              <a:ext uri="{FF2B5EF4-FFF2-40B4-BE49-F238E27FC236}">
                <a16:creationId xmlns:a16="http://schemas.microsoft.com/office/drawing/2014/main" id="{94FE606F-24E1-E5F8-2B2E-17433289F5E9}"/>
              </a:ext>
            </a:extLst>
          </p:cNvPr>
          <p:cNvSpPr txBox="1">
            <a:spLocks noChangeAspect="1"/>
          </p:cNvSpPr>
          <p:nvPr/>
        </p:nvSpPr>
        <p:spPr>
          <a:xfrm>
            <a:off x="2560352" y="7225267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2" name="Text Box 50">
            <a:extLst>
              <a:ext uri="{FF2B5EF4-FFF2-40B4-BE49-F238E27FC236}">
                <a16:creationId xmlns:a16="http://schemas.microsoft.com/office/drawing/2014/main" id="{12E0D4D9-12A9-11A0-7152-F23B08ABFDCD}"/>
              </a:ext>
            </a:extLst>
          </p:cNvPr>
          <p:cNvSpPr txBox="1"/>
          <p:nvPr/>
        </p:nvSpPr>
        <p:spPr>
          <a:xfrm>
            <a:off x="4791822" y="7019635"/>
            <a:ext cx="1171321" cy="771071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857" b="1" dirty="0">
                <a:ea typeface="MS PGothic" panose="020B0600070205080204" pitchFamily="34" charset="-128"/>
              </a:rPr>
              <a:t>Consider Additional </a:t>
            </a: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857" b="1" dirty="0">
                <a:ea typeface="MS PGothic" panose="020B0600070205080204" pitchFamily="34" charset="-128"/>
              </a:rPr>
              <a:t>Tranexamic Acid</a:t>
            </a: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endParaRPr lang="en-AU" sz="100" dirty="0"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643" dirty="0">
                <a:ea typeface="MS PGothic" panose="020B0600070205080204" pitchFamily="34" charset="-128"/>
              </a:rPr>
              <a:t>Adjust subsequent dose for renal dysfunction and long bypass time </a:t>
            </a:r>
            <a:endParaRPr lang="en-AU" sz="643" dirty="0"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643" dirty="0">
                <a:ea typeface="MS PGothic" panose="020B0600070205080204" pitchFamily="34" charset="-128"/>
              </a:rPr>
              <a:t>Max dose 80mg/kg per case</a:t>
            </a:r>
            <a:endParaRPr lang="en-AU" sz="643" dirty="0"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3371B8-0749-27E4-4ABC-74CDF666FCD4}"/>
              </a:ext>
            </a:extLst>
          </p:cNvPr>
          <p:cNvSpPr txBox="1"/>
          <p:nvPr/>
        </p:nvSpPr>
        <p:spPr>
          <a:xfrm>
            <a:off x="2974470" y="4098928"/>
            <a:ext cx="1441706" cy="323165"/>
          </a:xfrm>
          <a:prstGeom prst="rect">
            <a:avLst/>
          </a:prstGeom>
          <a:solidFill>
            <a:srgbClr val="E6E1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500" b="1" dirty="0"/>
              <a:t>Clinician discretion for Fibrinogen Concentrate</a:t>
            </a:r>
          </a:p>
          <a:p>
            <a:pPr algn="ctr"/>
            <a:r>
              <a:rPr lang="en-AU" sz="500" dirty="0"/>
              <a:t>Usually single dose</a:t>
            </a:r>
          </a:p>
          <a:p>
            <a:pPr algn="ctr"/>
            <a:r>
              <a:rPr lang="en-AU" sz="500" dirty="0"/>
              <a:t>Only for severely low FIBTEM – e.g.. </a:t>
            </a:r>
            <a:r>
              <a:rPr lang="en-AU" sz="500" u="sng" dirty="0"/>
              <a:t>&lt;</a:t>
            </a:r>
            <a:r>
              <a:rPr lang="en-AU" sz="500" dirty="0"/>
              <a:t>6mm</a:t>
            </a:r>
          </a:p>
        </p:txBody>
      </p:sp>
      <p:graphicFrame>
        <p:nvGraphicFramePr>
          <p:cNvPr id="4" name="Table 11">
            <a:extLst>
              <a:ext uri="{FF2B5EF4-FFF2-40B4-BE49-F238E27FC236}">
                <a16:creationId xmlns:a16="http://schemas.microsoft.com/office/drawing/2014/main" id="{8EA6CFC1-E167-A081-D49B-78B52826A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5789"/>
              </p:ext>
            </p:extLst>
          </p:nvPr>
        </p:nvGraphicFramePr>
        <p:xfrm>
          <a:off x="531388" y="8183470"/>
          <a:ext cx="4556302" cy="10622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2307">
                  <a:extLst>
                    <a:ext uri="{9D8B030D-6E8A-4147-A177-3AD203B41FA5}">
                      <a16:colId xmlns:a16="http://schemas.microsoft.com/office/drawing/2014/main" val="1476179998"/>
                    </a:ext>
                  </a:extLst>
                </a:gridCol>
                <a:gridCol w="2543995">
                  <a:extLst>
                    <a:ext uri="{9D8B030D-6E8A-4147-A177-3AD203B41FA5}">
                      <a16:colId xmlns:a16="http://schemas.microsoft.com/office/drawing/2014/main" val="3581124650"/>
                    </a:ext>
                  </a:extLst>
                </a:gridCol>
              </a:tblGrid>
              <a:tr h="311533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900" b="1" noProof="0" dirty="0">
                          <a:solidFill>
                            <a:srgbClr val="FF0000"/>
                          </a:solidFill>
                        </a:rPr>
                        <a:t>STILL BLEEDING? </a:t>
                      </a:r>
                      <a:r>
                        <a:rPr lang="en-AU" sz="900" b="1" noProof="0" dirty="0">
                          <a:solidFill>
                            <a:schemeClr val="tx1"/>
                          </a:solidFill>
                          <a:effectLst/>
                        </a:rPr>
                        <a:t>Consider</a:t>
                      </a:r>
                      <a:r>
                        <a:rPr lang="en-AU" sz="900" b="1" noProof="0" dirty="0">
                          <a:effectLst/>
                        </a:rPr>
                        <a:t> </a:t>
                      </a:r>
                      <a:r>
                        <a:rPr lang="en-AU" sz="900" b="1" noProof="0" dirty="0">
                          <a:solidFill>
                            <a:srgbClr val="FF0000"/>
                          </a:solidFill>
                          <a:effectLst/>
                        </a:rPr>
                        <a:t>SURGICAL PROBLEM </a:t>
                      </a:r>
                      <a:endParaRPr lang="en-AU" sz="600" b="1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600" b="1" noProof="0" dirty="0">
                          <a:solidFill>
                            <a:schemeClr val="tx1"/>
                          </a:solidFill>
                          <a:effectLst/>
                        </a:rPr>
                        <a:t>and discuss with surgeon and blood bank/haematologist</a:t>
                      </a:r>
                      <a:endParaRPr lang="en-AU" sz="5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9654"/>
                  </a:ext>
                </a:extLst>
              </a:tr>
              <a:tr h="691777">
                <a:tc>
                  <a:txBody>
                    <a:bodyPr/>
                    <a:lstStyle/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</a:rPr>
                        <a:t>Make a stronger clot?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163289" algn="l"/>
                        </a:tabLst>
                      </a:pPr>
                      <a:r>
                        <a:rPr lang="en-AU" sz="700" b="1" noProof="0" dirty="0"/>
                        <a:t>Give Cryo to </a:t>
                      </a:r>
                      <a:r>
                        <a:rPr lang="en-AU" sz="700" b="1" noProof="0" dirty="0">
                          <a:solidFill>
                            <a:srgbClr val="996633"/>
                          </a:solidFill>
                        </a:rPr>
                        <a:t>FIBTEM A5</a:t>
                      </a:r>
                      <a:r>
                        <a:rPr lang="en-AU" sz="700" b="1" noProof="0" dirty="0">
                          <a:solidFill>
                            <a:srgbClr val="663300"/>
                          </a:solidFill>
                        </a:rPr>
                        <a:t>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&gt; 14mm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Give platelets to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EXTEM A5 &gt; 40 mm</a:t>
                      </a:r>
                      <a:r>
                        <a:rPr lang="en-AU" sz="700" b="1" noProof="0" dirty="0"/>
                        <a:t> or consider Platelet Function testing (in hours)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Consider ELP to shorten clotting time to </a:t>
                      </a:r>
                      <a:r>
                        <a:rPr lang="en-AU" sz="700" b="1" noProof="0" dirty="0">
                          <a:solidFill>
                            <a:srgbClr val="0070C0"/>
                          </a:solidFill>
                        </a:rPr>
                        <a:t>EXTEM CT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&lt; 80 sec</a:t>
                      </a:r>
                      <a:endParaRPr lang="en-AU" sz="700" b="1" noProof="0" dirty="0">
                        <a:solidFill>
                          <a:srgbClr val="00B050"/>
                        </a:solidFill>
                        <a:ea typeface="MS PGothic" panose="020B060007020508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700" b="1" noProof="0" dirty="0">
                          <a:effectLst/>
                        </a:rPr>
                        <a:t>Re check temperature, pH, </a:t>
                      </a:r>
                      <a:r>
                        <a:rPr lang="en-AU" sz="700" b="1" noProof="0" dirty="0" err="1">
                          <a:effectLst/>
                        </a:rPr>
                        <a:t>iCalcium</a:t>
                      </a:r>
                      <a:r>
                        <a:rPr lang="en-AU" sz="700" b="1" noProof="0" dirty="0">
                          <a:effectLst/>
                        </a:rPr>
                        <a:t>, platelets and haemoglobin</a:t>
                      </a:r>
                      <a:endParaRPr lang="en-AU" sz="7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200" b="1" noProof="0" dirty="0">
                          <a:solidFill>
                            <a:srgbClr val="FF0000"/>
                          </a:solidFill>
                        </a:rPr>
                        <a:t> </a:t>
                      </a: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  <a:effectLst/>
                        </a:rPr>
                        <a:t>Consider other contributors to bleeding</a:t>
                      </a:r>
                      <a:endParaRPr lang="en-AU" sz="105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/>
                        <a:t>P</a:t>
                      </a:r>
                      <a:r>
                        <a:rPr lang="en-AU" sz="700" b="1" noProof="0" dirty="0">
                          <a:effectLst/>
                        </a:rPr>
                        <a:t>latelet inhibitors (do Multiplate Platelet Function test)</a:t>
                      </a:r>
                      <a:endParaRPr lang="en-AU" sz="1050" noProof="0" dirty="0"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>
                          <a:effectLst/>
                        </a:rPr>
                        <a:t>Consider Von </a:t>
                      </a:r>
                      <a:r>
                        <a:rPr lang="en-AU" sz="700" b="1" noProof="0" dirty="0" err="1">
                          <a:effectLst/>
                        </a:rPr>
                        <a:t>Willebrands</a:t>
                      </a:r>
                      <a:r>
                        <a:rPr lang="en-AU" sz="700" b="1" noProof="0" dirty="0">
                          <a:effectLst/>
                        </a:rPr>
                        <a:t> Disease, warfarin (INR), </a:t>
                      </a:r>
                      <a:r>
                        <a:rPr lang="en-AU" sz="700" b="1" noProof="0" dirty="0" err="1">
                          <a:effectLst/>
                        </a:rPr>
                        <a:t>clexane</a:t>
                      </a:r>
                      <a:r>
                        <a:rPr lang="en-AU" sz="700" b="1" noProof="0" dirty="0">
                          <a:effectLst/>
                        </a:rPr>
                        <a:t> etc.</a:t>
                      </a:r>
                      <a:endParaRPr lang="en-AU" sz="1050" noProof="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53908"/>
                  </a:ext>
                </a:extLst>
              </a:tr>
            </a:tbl>
          </a:graphicData>
        </a:graphic>
      </p:graphicFrame>
      <p:sp>
        <p:nvSpPr>
          <p:cNvPr id="11" name="Text Box 3">
            <a:extLst>
              <a:ext uri="{FF2B5EF4-FFF2-40B4-BE49-F238E27FC236}">
                <a16:creationId xmlns:a16="http://schemas.microsoft.com/office/drawing/2014/main" id="{FC301242-6A93-FE2C-2082-64615EFFE91B}"/>
              </a:ext>
            </a:extLst>
          </p:cNvPr>
          <p:cNvSpPr txBox="1"/>
          <p:nvPr/>
        </p:nvSpPr>
        <p:spPr>
          <a:xfrm>
            <a:off x="522384" y="9298863"/>
            <a:ext cx="4680938" cy="268514"/>
          </a:xfrm>
          <a:prstGeom prst="rect">
            <a:avLst/>
          </a:prstGeom>
          <a:solidFill>
            <a:srgbClr val="73FB79"/>
          </a:solidFill>
          <a:ln w="2222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When clinically possible always complete the algorithm in a stepwise manner and check the ROTEM between steps as indicated. This reduces unnecessary transfusion especially of ELP.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8" name="Text Box 44">
            <a:extLst>
              <a:ext uri="{FF2B5EF4-FFF2-40B4-BE49-F238E27FC236}">
                <a16:creationId xmlns:a16="http://schemas.microsoft.com/office/drawing/2014/main" id="{BF1C11F8-FA3C-4CB5-E1A7-30E364DB731C}"/>
              </a:ext>
            </a:extLst>
          </p:cNvPr>
          <p:cNvSpPr txBox="1"/>
          <p:nvPr/>
        </p:nvSpPr>
        <p:spPr>
          <a:xfrm>
            <a:off x="144158" y="1202295"/>
            <a:ext cx="4217143" cy="235465"/>
          </a:xfrm>
          <a:prstGeom prst="rect">
            <a:avLst/>
          </a:prstGeom>
          <a:solidFill>
            <a:srgbClr val="FFFC00"/>
          </a:solidFill>
          <a:ln w="28575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 THERE CLINICALLY SIGNIFICANT BLEEDING?</a:t>
            </a:r>
            <a:r>
              <a:rPr lang="en-US" sz="9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AU" sz="1000" b="1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8A3DB93-899B-BE26-92F2-35AFC3CAB9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998" y="3642124"/>
            <a:ext cx="1159579" cy="742464"/>
          </a:xfrm>
          <a:prstGeom prst="rect">
            <a:avLst/>
          </a:prstGeom>
        </p:spPr>
      </p:pic>
      <p:sp>
        <p:nvSpPr>
          <p:cNvPr id="25" name="Text Box 73">
            <a:extLst>
              <a:ext uri="{FF2B5EF4-FFF2-40B4-BE49-F238E27FC236}">
                <a16:creationId xmlns:a16="http://schemas.microsoft.com/office/drawing/2014/main" id="{88B4670E-DD5A-58E7-EDE3-888CACA92C38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194297" y="2171583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6" name="Footer Placeholder 1">
            <a:extLst>
              <a:ext uri="{FF2B5EF4-FFF2-40B4-BE49-F238E27FC236}">
                <a16:creationId xmlns:a16="http://schemas.microsoft.com/office/drawing/2014/main" id="{B2AE3BAC-6772-EFA3-0391-7BDA76C4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00093" y="9542503"/>
            <a:ext cx="4915471" cy="378554"/>
          </a:xfrm>
        </p:spPr>
        <p:txBody>
          <a:bodyPr/>
          <a:lstStyle/>
          <a:p>
            <a:r>
              <a:rPr lang="en-AU" dirty="0"/>
              <a:t>Version 1 Jan 2025 – Reviewed by RANDWICK CAMPUS TRANSFUSION COMITTEE</a:t>
            </a: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999</TotalTime>
  <Words>551</Words>
  <Application>Microsoft Macintosh PowerPoint</Application>
  <PresentationFormat>A4 Paper (210x297 mm)</PresentationFormat>
  <Paragraphs>120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Malgun Gothic</vt:lpstr>
      <vt:lpstr>MS Mincho</vt:lpstr>
      <vt:lpstr>MS PGothic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27</cp:revision>
  <cp:lastPrinted>2023-01-23T13:23:57Z</cp:lastPrinted>
  <dcterms:created xsi:type="dcterms:W3CDTF">2023-01-23T11:46:35Z</dcterms:created>
  <dcterms:modified xsi:type="dcterms:W3CDTF">2025-01-23T08:02:38Z</dcterms:modified>
</cp:coreProperties>
</file>