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4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47C833-8EF2-4C38-AD0F-2492F6343BD7}" type="datetimeFigureOut">
              <a:rPr lang="en-US" smtClean="0"/>
              <a:pPr/>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7C833-8EF2-4C38-AD0F-2492F6343BD7}" type="datetimeFigureOut">
              <a:rPr lang="en-US" smtClean="0"/>
              <a:pPr/>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7C833-8EF2-4C38-AD0F-2492F6343BD7}" type="datetimeFigureOut">
              <a:rPr lang="en-US" smtClean="0"/>
              <a:pPr/>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7C833-8EF2-4C38-AD0F-2492F6343BD7}" type="datetimeFigureOut">
              <a:rPr lang="en-US" smtClean="0"/>
              <a:pPr/>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47C833-8EF2-4C38-AD0F-2492F6343BD7}" type="datetimeFigureOut">
              <a:rPr lang="en-US" smtClean="0"/>
              <a:pPr/>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47C833-8EF2-4C38-AD0F-2492F6343BD7}" type="datetimeFigureOut">
              <a:rPr lang="en-US" smtClean="0"/>
              <a:pPr/>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7C833-8EF2-4C38-AD0F-2492F6343BD7}" type="datetimeFigureOut">
              <a:rPr lang="en-US" smtClean="0"/>
              <a:pPr/>
              <a:t>5/14/2021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47C833-8EF2-4C38-AD0F-2492F6343BD7}" type="datetimeFigureOut">
              <a:rPr lang="en-US" smtClean="0"/>
              <a:pPr/>
              <a:t>5/14/2021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7C833-8EF2-4C38-AD0F-2492F6343BD7}" type="datetimeFigureOut">
              <a:rPr lang="en-US" smtClean="0"/>
              <a:pPr/>
              <a:t>5/14/2021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7C833-8EF2-4C38-AD0F-2492F6343BD7}" type="datetimeFigureOut">
              <a:rPr lang="en-US" smtClean="0"/>
              <a:pPr/>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7C833-8EF2-4C38-AD0F-2492F6343BD7}" type="datetimeFigureOut">
              <a:rPr lang="en-US" smtClean="0"/>
              <a:pPr/>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03076E-C1AF-4D2F-B5CC-8B2C607DC9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47C833-8EF2-4C38-AD0F-2492F6343BD7}" type="datetimeFigureOut">
              <a:rPr lang="en-US" smtClean="0"/>
              <a:pPr/>
              <a:t>5/14/2021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03076E-C1AF-4D2F-B5CC-8B2C607DC9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8600" y="1143000"/>
            <a:ext cx="8686799" cy="2594758"/>
          </a:xfrm>
          <a:prstGeom prst="rect">
            <a:avLst/>
          </a:prstGeom>
          <a:noFill/>
          <a:ln w="9525">
            <a:noFill/>
            <a:miter lim="800000"/>
            <a:headEnd/>
            <a:tailEnd/>
          </a:ln>
        </p:spPr>
      </p:pic>
      <p:sp>
        <p:nvSpPr>
          <p:cNvPr id="5" name="Title 4"/>
          <p:cNvSpPr>
            <a:spLocks noGrp="1"/>
          </p:cNvSpPr>
          <p:nvPr>
            <p:ph type="title"/>
          </p:nvPr>
        </p:nvSpPr>
        <p:spPr>
          <a:xfrm>
            <a:off x="457200" y="152400"/>
            <a:ext cx="8229600" cy="1020762"/>
          </a:xfrm>
        </p:spPr>
        <p:txBody>
          <a:bodyPr>
            <a:normAutofit/>
          </a:bodyPr>
          <a:lstStyle/>
          <a:p>
            <a:r>
              <a:rPr lang="en-US" sz="2800" dirty="0" smtClean="0"/>
              <a:t>1790 US Federal Census</a:t>
            </a:r>
            <a:br>
              <a:rPr lang="en-US" sz="2800" dirty="0" smtClean="0"/>
            </a:br>
            <a:r>
              <a:rPr lang="en-US" sz="2800" dirty="0" smtClean="0"/>
              <a:t>Johnston County, North Carolina</a:t>
            </a:r>
            <a:endParaRPr lang="en-US" sz="2800" dirty="0"/>
          </a:p>
        </p:txBody>
      </p:sp>
      <p:sp>
        <p:nvSpPr>
          <p:cNvPr id="6" name="TextBox 5"/>
          <p:cNvSpPr txBox="1"/>
          <p:nvPr/>
        </p:nvSpPr>
        <p:spPr>
          <a:xfrm>
            <a:off x="152400" y="3886200"/>
            <a:ext cx="8839200" cy="2492990"/>
          </a:xfrm>
          <a:prstGeom prst="rect">
            <a:avLst/>
          </a:prstGeom>
          <a:noFill/>
        </p:spPr>
        <p:txBody>
          <a:bodyPr wrap="square" rtlCol="0">
            <a:spAutoFit/>
          </a:bodyPr>
          <a:lstStyle/>
          <a:p>
            <a:r>
              <a:rPr lang="en-US" sz="1200" dirty="0"/>
              <a:t>The six inquiries in 1790 called for the name of the head of the family and the number of persons in each household of the following descriptions:</a:t>
            </a:r>
          </a:p>
          <a:p>
            <a:pPr>
              <a:buFont typeface="Arial" pitchFamily="34" charset="0"/>
              <a:buChar char="•"/>
            </a:pPr>
            <a:r>
              <a:rPr lang="en-US" sz="1200" dirty="0"/>
              <a:t>Free White males of 16 years and upward (to assess the country's industrial and military potential)</a:t>
            </a:r>
          </a:p>
          <a:p>
            <a:pPr>
              <a:buFont typeface="Arial" pitchFamily="34" charset="0"/>
              <a:buChar char="•"/>
            </a:pPr>
            <a:r>
              <a:rPr lang="en-US" sz="1200" dirty="0"/>
              <a:t>Free White males under 16 years</a:t>
            </a:r>
          </a:p>
          <a:p>
            <a:pPr>
              <a:buFont typeface="Arial" pitchFamily="34" charset="0"/>
              <a:buChar char="•"/>
            </a:pPr>
            <a:r>
              <a:rPr lang="en-US" sz="1200" dirty="0"/>
              <a:t>Free White females</a:t>
            </a:r>
          </a:p>
          <a:p>
            <a:pPr>
              <a:buFont typeface="Arial" pitchFamily="34" charset="0"/>
              <a:buChar char="•"/>
            </a:pPr>
            <a:r>
              <a:rPr lang="en-US" sz="1200" dirty="0"/>
              <a:t>All other free persons</a:t>
            </a:r>
          </a:p>
          <a:p>
            <a:pPr>
              <a:buFont typeface="Arial" pitchFamily="34" charset="0"/>
              <a:buChar char="•"/>
            </a:pPr>
            <a:r>
              <a:rPr lang="en-US" sz="1200" dirty="0" smtClean="0"/>
              <a:t>Slaves</a:t>
            </a:r>
          </a:p>
          <a:p>
            <a:endParaRPr lang="en-US" sz="1200" dirty="0"/>
          </a:p>
          <a:p>
            <a:r>
              <a:rPr lang="en-US" sz="1200" dirty="0"/>
              <a:t>Under the general direction of Thomas Jefferson, the Secretary of State, marshals took the census in the original 13 States, plus the districts of Kentucky, Maine, and Vermont, and the Southwest Territory (Tennessee</a:t>
            </a:r>
            <a:r>
              <a:rPr lang="en-US" sz="1200" dirty="0" smtClean="0"/>
              <a:t>).</a:t>
            </a:r>
          </a:p>
          <a:p>
            <a:endParaRPr lang="en-US" sz="1200" dirty="0"/>
          </a:p>
          <a:p>
            <a:r>
              <a:rPr lang="en-US" sz="1200" dirty="0"/>
              <a:t>Both George Washington and Thomas Jefferson expressed skepticism over the final count, expecting a number that exceeded the 3.9 million inhabitants counted in the census</a:t>
            </a:r>
            <a:r>
              <a:rPr lang="en-US" sz="1200" dirty="0" smtClean="0"/>
              <a:t>.</a:t>
            </a:r>
            <a:endParaRPr lang="en-US" sz="1200" dirty="0"/>
          </a:p>
        </p:txBody>
      </p:sp>
      <p:sp>
        <p:nvSpPr>
          <p:cNvPr id="7" name="Rectangle 6"/>
          <p:cNvSpPr/>
          <p:nvPr/>
        </p:nvSpPr>
        <p:spPr>
          <a:xfrm>
            <a:off x="838200" y="3352800"/>
            <a:ext cx="3733800" cy="228600"/>
          </a:xfrm>
          <a:prstGeom prst="rect">
            <a:avLst/>
          </a:prstGeom>
          <a:solidFill>
            <a:srgbClr val="FFFF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1" y="1371600"/>
            <a:ext cx="9144000" cy="1684205"/>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1" y="3048001"/>
            <a:ext cx="9144000" cy="457199"/>
          </a:xfrm>
          <a:prstGeom prst="rect">
            <a:avLst/>
          </a:prstGeom>
          <a:noFill/>
          <a:ln w="9525">
            <a:noFill/>
            <a:miter lim="800000"/>
            <a:headEnd/>
            <a:tailEnd/>
          </a:ln>
        </p:spPr>
      </p:pic>
      <p:sp>
        <p:nvSpPr>
          <p:cNvPr id="4" name="Rectangle 3"/>
          <p:cNvSpPr/>
          <p:nvPr/>
        </p:nvSpPr>
        <p:spPr>
          <a:xfrm>
            <a:off x="0" y="3048000"/>
            <a:ext cx="4572000" cy="381000"/>
          </a:xfrm>
          <a:prstGeom prst="rect">
            <a:avLst/>
          </a:prstGeom>
          <a:solidFill>
            <a:srgbClr val="FFFF00">
              <a:alpha val="2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132</Words>
  <Application>Microsoft Office PowerPoint</Application>
  <PresentationFormat>On-screen Show (4:3)</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1790 US Federal Census Johnston County, North Carolina</vt:lpstr>
      <vt:lpstr>Slide 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1790 US Federal Census Johnston County, North Carolina</dc:title>
  <dc:creator>John Sharp</dc:creator>
  <cp:lastModifiedBy>John Sharp</cp:lastModifiedBy>
  <cp:revision>2</cp:revision>
  <dcterms:created xsi:type="dcterms:W3CDTF">2021-05-14T03:38:48Z</dcterms:created>
  <dcterms:modified xsi:type="dcterms:W3CDTF">2021-05-14T22:42:54Z</dcterms:modified>
</cp:coreProperties>
</file>