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57" r:id="rId17"/>
    <p:sldId id="258" r:id="rId18"/>
    <p:sldId id="25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E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234"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E885C1-185E-4C0B-99F2-D78C21FF319A}"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E885C1-185E-4C0B-99F2-D78C21FF319A}"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E885C1-185E-4C0B-99F2-D78C21FF319A}"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E885C1-185E-4C0B-99F2-D78C21FF319A}"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E885C1-185E-4C0B-99F2-D78C21FF319A}"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E885C1-185E-4C0B-99F2-D78C21FF319A}" type="datetimeFigureOut">
              <a:rPr lang="en-US" smtClean="0"/>
              <a:pPr/>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E885C1-185E-4C0B-99F2-D78C21FF319A}" type="datetimeFigureOut">
              <a:rPr lang="en-US" smtClean="0"/>
              <a:pPr/>
              <a:t>8/23/2023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E885C1-185E-4C0B-99F2-D78C21FF319A}" type="datetimeFigureOut">
              <a:rPr lang="en-US" smtClean="0"/>
              <a:pPr/>
              <a:t>8/23/2023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E885C1-185E-4C0B-99F2-D78C21FF319A}" type="datetimeFigureOut">
              <a:rPr lang="en-US" smtClean="0"/>
              <a:pPr/>
              <a:t>8/23/2023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E885C1-185E-4C0B-99F2-D78C21FF319A}" type="datetimeFigureOut">
              <a:rPr lang="en-US" smtClean="0"/>
              <a:pPr/>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E885C1-185E-4C0B-99F2-D78C21FF319A}" type="datetimeFigureOut">
              <a:rPr lang="en-US" smtClean="0"/>
              <a:pPr/>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3F256-26CE-4F1F-B123-EAC942385A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E885C1-185E-4C0B-99F2-D78C21FF319A}" type="datetimeFigureOut">
              <a:rPr lang="en-US" smtClean="0"/>
              <a:pPr/>
              <a:t>8/23/2023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3F256-26CE-4F1F-B123-EAC942385A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dutchforkchapter.org/index.html"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findagrave.com/memorial/243595442/martin-kinard"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findagrave.com/memorial/243597396/william-kinard"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findagrave.com/memorial/243595915/catherine-long" TargetMode="External"/><Relationship Id="rId2" Type="http://schemas.openxmlformats.org/officeDocument/2006/relationships/hyperlink" Target="https://www.findagrave.com/memorial/243596658/christina-barbara-whitma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findagrave.com/memorial/243590480/elizabeth-kinard" TargetMode="External"/><Relationship Id="rId2" Type="http://schemas.openxmlformats.org/officeDocument/2006/relationships/hyperlink" Target="https://www.findagrave.com/memorial/243590437/andrew-kinard"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findagrave.com/memorial/111816800/catherine-kinard" TargetMode="External"/><Relationship Id="rId2" Type="http://schemas.openxmlformats.org/officeDocument/2006/relationships/hyperlink" Target="https://www.findagrave.com/memorial/24567297/john-peter-kinard"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findagrave.com/memorial/24567174/catherine-kinard" TargetMode="External"/><Relationship Id="rId7" Type="http://schemas.openxmlformats.org/officeDocument/2006/relationships/hyperlink" Target="https://www.findagrave.com/memorial/70719539/ruma-elizabeth-kinard" TargetMode="External"/><Relationship Id="rId2" Type="http://schemas.openxmlformats.org/officeDocument/2006/relationships/hyperlink" Target="https://www.findagrave.com/memorial/24567153/george-kinard" TargetMode="External"/><Relationship Id="rId1" Type="http://schemas.openxmlformats.org/officeDocument/2006/relationships/slideLayout" Target="../slideLayouts/slideLayout7.xml"/><Relationship Id="rId6" Type="http://schemas.openxmlformats.org/officeDocument/2006/relationships/hyperlink" Target="https://www.findagrave.com/memorial/104839217/martha-kinard" TargetMode="External"/><Relationship Id="rId5" Type="http://schemas.openxmlformats.org/officeDocument/2006/relationships/hyperlink" Target="https://www.findagrave.com/memorial/104839121/george-kinard" TargetMode="External"/><Relationship Id="rId4" Type="http://schemas.openxmlformats.org/officeDocument/2006/relationships/hyperlink" Target="https://www.findagrave.com/memorial/70719499/jacob-kinard"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findagrave.com/memorial/243592337/maria-sophia-kinard" TargetMode="External"/><Relationship Id="rId3" Type="http://schemas.openxmlformats.org/officeDocument/2006/relationships/hyperlink" Target="https://www.findagrave.com/memorial/241633888/johannes_john-keinat_%2F_kinard" TargetMode="External"/><Relationship Id="rId7" Type="http://schemas.openxmlformats.org/officeDocument/2006/relationships/hyperlink" Target="https://www.findagrave.com/memorial/229849219/maria_'mary'-magdalena_'magdalene'-lagronne" TargetMode="External"/><Relationship Id="rId2" Type="http://schemas.openxmlformats.org/officeDocument/2006/relationships/hyperlink" Target="https://www.findagrave.com/memorial/241635140/johannes_'john'-michel_'michael'-keinat__kinard" TargetMode="External"/><Relationship Id="rId1" Type="http://schemas.openxmlformats.org/officeDocument/2006/relationships/slideLayout" Target="../slideLayouts/slideLayout7.xml"/><Relationship Id="rId6" Type="http://schemas.openxmlformats.org/officeDocument/2006/relationships/hyperlink" Target="https://www.findagrave.com/memorial/241648010/johann_'john'-keinat__kinard" TargetMode="External"/><Relationship Id="rId5" Type="http://schemas.openxmlformats.org/officeDocument/2006/relationships/hyperlink" Target="https://www.findagrave.com/memorial/73740779/johannes-friedrich-kinard" TargetMode="External"/><Relationship Id="rId4" Type="http://schemas.openxmlformats.org/officeDocument/2006/relationships/hyperlink" Target="https://www.findagrave.com/memorial/241634593/lucia-keinat__kinard"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findagrave.com/memorial/241633888/johannes_john-keinat_%2F_kinard" TargetMode="External"/><Relationship Id="rId2" Type="http://schemas.openxmlformats.org/officeDocument/2006/relationships/hyperlink" Target="https://www.findagrave.com/memorial/241635140/johannes_'john'-michel_'michael'-keinat__kinard" TargetMode="External"/><Relationship Id="rId1" Type="http://schemas.openxmlformats.org/officeDocument/2006/relationships/slideLayout" Target="../slideLayouts/slideLayout7.xml"/><Relationship Id="rId6" Type="http://schemas.openxmlformats.org/officeDocument/2006/relationships/hyperlink" Target="https://www.findagrave.com/memorial/229849219/maria_'mary'-magdalena_'magdalene'-lagronne" TargetMode="External"/><Relationship Id="rId5" Type="http://schemas.openxmlformats.org/officeDocument/2006/relationships/hyperlink" Target="https://www.findagrave.com/memorial/241648010/johann_'john'-keinat__kinard" TargetMode="External"/><Relationship Id="rId4" Type="http://schemas.openxmlformats.org/officeDocument/2006/relationships/hyperlink" Target="https://www.findagrave.com/memorial/241634593/lucia-keinat__kinard"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findagrave.com/memorial/241647566/anna-maria-keinat__kinard" TargetMode="External"/><Relationship Id="rId3" Type="http://schemas.openxmlformats.org/officeDocument/2006/relationships/hyperlink" Target="https://www.findagrave.com/memorial/241648117/johann-martin-kinard" TargetMode="External"/><Relationship Id="rId7" Type="http://schemas.openxmlformats.org/officeDocument/2006/relationships/hyperlink" Target="https://www.findagrave.com/memorial/241635140/johannes_'john'-michel_'michael'-keinat__kinard" TargetMode="External"/><Relationship Id="rId2" Type="http://schemas.openxmlformats.org/officeDocument/2006/relationships/hyperlink" Target="https://www.findagrave.com/memorial/117362205/matthias-kinard" TargetMode="External"/><Relationship Id="rId1" Type="http://schemas.openxmlformats.org/officeDocument/2006/relationships/slideLayout" Target="../slideLayouts/slideLayout7.xml"/><Relationship Id="rId6" Type="http://schemas.openxmlformats.org/officeDocument/2006/relationships/hyperlink" Target="https://www.findagrave.com/memorial/243592337/maria-sophia-kinard" TargetMode="External"/><Relationship Id="rId5" Type="http://schemas.openxmlformats.org/officeDocument/2006/relationships/hyperlink" Target="https://www.findagrave.com/memorial/73740779/johannes-friedrich-kinard" TargetMode="External"/><Relationship Id="rId4" Type="http://schemas.openxmlformats.org/officeDocument/2006/relationships/hyperlink" Target="https://www.findagrave.com/memorial/241653700/mary-kinard" TargetMode="External"/><Relationship Id="rId9" Type="http://schemas.openxmlformats.org/officeDocument/2006/relationships/hyperlink" Target="https://lib.utulsa.edu/speccoll/marccarlson/lgrone/hypodoc.htm"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findagrave.com/memorial/111812250/catherine-kinard" TargetMode="External"/><Relationship Id="rId13" Type="http://schemas.openxmlformats.org/officeDocument/2006/relationships/hyperlink" Target="https://www.findagrave.com/memorial/243590437/andrew-kinard" TargetMode="External"/><Relationship Id="rId3" Type="http://schemas.openxmlformats.org/officeDocument/2006/relationships/hyperlink" Target="https://www.findagrave.com/memorial/243592337/maria-sophia-kinard" TargetMode="External"/><Relationship Id="rId7" Type="http://schemas.openxmlformats.org/officeDocument/2006/relationships/hyperlink" Target="https://www.findagrave.com/memorial/73741107/michael-kinard" TargetMode="External"/><Relationship Id="rId12" Type="http://schemas.openxmlformats.org/officeDocument/2006/relationships/hyperlink" Target="https://www.findagrave.com/memorial/243595915/catherine-long" TargetMode="External"/><Relationship Id="rId2" Type="http://schemas.openxmlformats.org/officeDocument/2006/relationships/hyperlink" Target="https://www.findagrave.com/memorial/73740779/johannes-friedrich-kinard" TargetMode="External"/><Relationship Id="rId1" Type="http://schemas.openxmlformats.org/officeDocument/2006/relationships/slideLayout" Target="../slideLayouts/slideLayout7.xml"/><Relationship Id="rId6" Type="http://schemas.openxmlformats.org/officeDocument/2006/relationships/hyperlink" Target="https://www.findagrave.com/memorial/24567133/anna-elizabetha_margaretha-kinard" TargetMode="External"/><Relationship Id="rId11" Type="http://schemas.openxmlformats.org/officeDocument/2006/relationships/hyperlink" Target="https://www.findagrave.com/memorial/243596658/christina-barbara-whitman" TargetMode="External"/><Relationship Id="rId5" Type="http://schemas.openxmlformats.org/officeDocument/2006/relationships/hyperlink" Target="https://www.findagrave.com/memorial/24567121/john-kinard" TargetMode="External"/><Relationship Id="rId10" Type="http://schemas.openxmlformats.org/officeDocument/2006/relationships/hyperlink" Target="https://www.findagrave.com/memorial/243597396/william-kinard" TargetMode="External"/><Relationship Id="rId4" Type="http://schemas.openxmlformats.org/officeDocument/2006/relationships/hyperlink" Target="https://www.findagrave.com/memorial/243595631/george-kinard" TargetMode="External"/><Relationship Id="rId9" Type="http://schemas.openxmlformats.org/officeDocument/2006/relationships/hyperlink" Target="https://www.findagrave.com/memorial/243595442/martin-kinard" TargetMode="External"/><Relationship Id="rId14" Type="http://schemas.openxmlformats.org/officeDocument/2006/relationships/hyperlink" Target="https://www.findagrave.com/memorial/243590480/elizabeth-kinar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findagrave.com/memorial/241653700/mary-kinard" TargetMode="External"/><Relationship Id="rId2" Type="http://schemas.openxmlformats.org/officeDocument/2006/relationships/hyperlink" Target="https://www.findagrave.com/memorial/241648117/johann-martin-kinard" TargetMode="External"/><Relationship Id="rId1" Type="http://schemas.openxmlformats.org/officeDocument/2006/relationships/slideLayout" Target="../slideLayouts/slideLayout7.xml"/><Relationship Id="rId6" Type="http://schemas.openxmlformats.org/officeDocument/2006/relationships/hyperlink" Target="https://freepages.rootsweb.com/~geyerseybold/genealogy/folder/np18.htm" TargetMode="External"/><Relationship Id="rId5" Type="http://schemas.openxmlformats.org/officeDocument/2006/relationships/hyperlink" Target="https://www.findagrave.com/memorial/7260608/eve-katherine-kinard" TargetMode="External"/><Relationship Id="rId4" Type="http://schemas.openxmlformats.org/officeDocument/2006/relationships/hyperlink" Target="https://www.findagrave.com/memorial/7260607/johannes-martin-kinard"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findagrave.com/memorial/243595631/george-kinard"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www.findagrave.com/memorial/24567153/george-kinard" TargetMode="External"/><Relationship Id="rId3" Type="http://schemas.openxmlformats.org/officeDocument/2006/relationships/hyperlink" Target="https://www.findagrave.com/memorial/24567133/anna-elizabetha_margaretha-kinard" TargetMode="External"/><Relationship Id="rId7" Type="http://schemas.openxmlformats.org/officeDocument/2006/relationships/hyperlink" Target="https://www.findagrave.com/memorial/76630102/margaret-kinard" TargetMode="External"/><Relationship Id="rId2" Type="http://schemas.openxmlformats.org/officeDocument/2006/relationships/hyperlink" Target="https://www.findagrave.com/memorial/24567121/john-kinard" TargetMode="External"/><Relationship Id="rId1" Type="http://schemas.openxmlformats.org/officeDocument/2006/relationships/slideLayout" Target="../slideLayouts/slideLayout7.xml"/><Relationship Id="rId6" Type="http://schemas.openxmlformats.org/officeDocument/2006/relationships/hyperlink" Target="https://www.findagrave.com/memorial/76629605/john-michael-kinard" TargetMode="External"/><Relationship Id="rId5" Type="http://schemas.openxmlformats.org/officeDocument/2006/relationships/hyperlink" Target="https://www.findagrave.com/memorial/111816800/catherine-kinard" TargetMode="External"/><Relationship Id="rId4" Type="http://schemas.openxmlformats.org/officeDocument/2006/relationships/hyperlink" Target="https://www.findagrave.com/memorial/24567297/john-peter-kinard" TargetMode="External"/><Relationship Id="rId9" Type="http://schemas.openxmlformats.org/officeDocument/2006/relationships/hyperlink" Target="https://www.findagrave.com/memorial/24567174/catherine-kinard"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findagrave.com/memorial/83352359/eve-r-bowers" TargetMode="External"/><Relationship Id="rId3" Type="http://schemas.openxmlformats.org/officeDocument/2006/relationships/hyperlink" Target="https://www.findagrave.com/memorial/111812250/catherine-kinard" TargetMode="External"/><Relationship Id="rId7" Type="http://schemas.openxmlformats.org/officeDocument/2006/relationships/hyperlink" Target="https://www.findagrave.com/memorial/22254418/fredrick-abney-schumpert" TargetMode="External"/><Relationship Id="rId2" Type="http://schemas.openxmlformats.org/officeDocument/2006/relationships/hyperlink" Target="https://www.findagrave.com/memorial/73741107/michael-kinard" TargetMode="External"/><Relationship Id="rId1" Type="http://schemas.openxmlformats.org/officeDocument/2006/relationships/slideLayout" Target="../slideLayouts/slideLayout7.xml"/><Relationship Id="rId6" Type="http://schemas.openxmlformats.org/officeDocument/2006/relationships/hyperlink" Target="https://www.findagrave.com/memorial/22254507/mary-schumpert" TargetMode="External"/><Relationship Id="rId11" Type="http://schemas.openxmlformats.org/officeDocument/2006/relationships/hyperlink" Target="https://www.findagrave.com/memorial/38441219/nancy-stockman" TargetMode="External"/><Relationship Id="rId5" Type="http://schemas.openxmlformats.org/officeDocument/2006/relationships/hyperlink" Target="https://www.findagrave.com/memorial/87979141/henry-shealy" TargetMode="External"/><Relationship Id="rId10" Type="http://schemas.openxmlformats.org/officeDocument/2006/relationships/hyperlink" Target="https://www.findagrave.com/memorial/38441138/michael-kinard" TargetMode="External"/><Relationship Id="rId4" Type="http://schemas.openxmlformats.org/officeDocument/2006/relationships/hyperlink" Target="https://www.findagrave.com/memorial/87979529/elizabeth-shealy" TargetMode="External"/><Relationship Id="rId9" Type="http://schemas.openxmlformats.org/officeDocument/2006/relationships/hyperlink" Target="https://www.findagrave.com/memorial/83352428/david-bow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41BA3C-EBEF-E1B3-731D-35CD67458A6E}"/>
              </a:ext>
            </a:extLst>
          </p:cNvPr>
          <p:cNvSpPr txBox="1"/>
          <p:nvPr/>
        </p:nvSpPr>
        <p:spPr>
          <a:xfrm>
            <a:off x="1253053" y="1683039"/>
            <a:ext cx="1162498" cy="430887"/>
          </a:xfrm>
          <a:prstGeom prst="rect">
            <a:avLst/>
          </a:prstGeom>
          <a:noFill/>
          <a:ln>
            <a:solidFill>
              <a:schemeClr val="tx1"/>
            </a:solidFill>
          </a:ln>
        </p:spPr>
        <p:txBody>
          <a:bodyPr wrap="none" rtlCol="0">
            <a:spAutoFit/>
          </a:bodyPr>
          <a:lstStyle/>
          <a:p>
            <a:pPr algn="ctr"/>
            <a:r>
              <a:rPr lang="en-US" sz="1100" dirty="0"/>
              <a:t>Michael </a:t>
            </a:r>
            <a:r>
              <a:rPr lang="en-US" sz="1100" dirty="0" err="1"/>
              <a:t>Keinat</a:t>
            </a:r>
            <a:endParaRPr lang="en-US" sz="1100" dirty="0"/>
          </a:p>
          <a:p>
            <a:pPr algn="ctr"/>
            <a:r>
              <a:rPr lang="en-US" sz="1100" dirty="0"/>
              <a:t>(31-Oct-1697 - ?)</a:t>
            </a:r>
          </a:p>
        </p:txBody>
      </p:sp>
      <p:sp>
        <p:nvSpPr>
          <p:cNvPr id="3" name="TextBox 2">
            <a:extLst>
              <a:ext uri="{FF2B5EF4-FFF2-40B4-BE49-F238E27FC236}">
                <a16:creationId xmlns:a16="http://schemas.microsoft.com/office/drawing/2014/main" id="{0E8AB166-E0C7-6767-E5A5-421536065082}"/>
              </a:ext>
            </a:extLst>
          </p:cNvPr>
          <p:cNvSpPr txBox="1"/>
          <p:nvPr/>
        </p:nvSpPr>
        <p:spPr>
          <a:xfrm>
            <a:off x="4588174" y="1683040"/>
            <a:ext cx="1316386" cy="430887"/>
          </a:xfrm>
          <a:prstGeom prst="rect">
            <a:avLst/>
          </a:prstGeom>
          <a:noFill/>
          <a:ln>
            <a:solidFill>
              <a:schemeClr val="tx1"/>
            </a:solidFill>
          </a:ln>
        </p:spPr>
        <p:txBody>
          <a:bodyPr wrap="none" rtlCol="0">
            <a:spAutoFit/>
          </a:bodyPr>
          <a:lstStyle/>
          <a:p>
            <a:pPr algn="ctr"/>
            <a:r>
              <a:rPr lang="en-US" sz="1100" dirty="0"/>
              <a:t>Anna Maria </a:t>
            </a:r>
            <a:r>
              <a:rPr lang="en-US" sz="1100" dirty="0" err="1"/>
              <a:t>Letsche</a:t>
            </a:r>
            <a:endParaRPr lang="en-US" sz="1100" dirty="0"/>
          </a:p>
          <a:p>
            <a:pPr algn="ctr"/>
            <a:r>
              <a:rPr lang="en-US" sz="1100" dirty="0"/>
              <a:t>(9-Jun-1694 - ?)</a:t>
            </a:r>
          </a:p>
        </p:txBody>
      </p:sp>
      <p:sp>
        <p:nvSpPr>
          <p:cNvPr id="4" name="TextBox 3">
            <a:extLst>
              <a:ext uri="{FF2B5EF4-FFF2-40B4-BE49-F238E27FC236}">
                <a16:creationId xmlns:a16="http://schemas.microsoft.com/office/drawing/2014/main" id="{3739741B-B0C1-08FC-B11A-072B664BD987}"/>
              </a:ext>
            </a:extLst>
          </p:cNvPr>
          <p:cNvSpPr txBox="1"/>
          <p:nvPr/>
        </p:nvSpPr>
        <p:spPr>
          <a:xfrm>
            <a:off x="183138" y="760172"/>
            <a:ext cx="1112804" cy="430887"/>
          </a:xfrm>
          <a:prstGeom prst="rect">
            <a:avLst/>
          </a:prstGeom>
          <a:noFill/>
          <a:ln>
            <a:solidFill>
              <a:schemeClr val="tx1"/>
            </a:solidFill>
          </a:ln>
        </p:spPr>
        <p:txBody>
          <a:bodyPr wrap="none" rtlCol="0">
            <a:spAutoFit/>
          </a:bodyPr>
          <a:lstStyle/>
          <a:p>
            <a:pPr algn="ctr"/>
            <a:r>
              <a:rPr lang="en-US" sz="1100" dirty="0"/>
              <a:t>Johannes </a:t>
            </a:r>
            <a:r>
              <a:rPr lang="en-US" sz="1100" dirty="0" err="1"/>
              <a:t>Keinat</a:t>
            </a:r>
            <a:endParaRPr lang="en-US" sz="1100" dirty="0"/>
          </a:p>
          <a:p>
            <a:pPr algn="ctr"/>
            <a:r>
              <a:rPr lang="en-US" sz="1100" dirty="0"/>
              <a:t>(? - ?)</a:t>
            </a:r>
          </a:p>
        </p:txBody>
      </p:sp>
      <p:sp>
        <p:nvSpPr>
          <p:cNvPr id="5" name="TextBox 4">
            <a:extLst>
              <a:ext uri="{FF2B5EF4-FFF2-40B4-BE49-F238E27FC236}">
                <a16:creationId xmlns:a16="http://schemas.microsoft.com/office/drawing/2014/main" id="{4F5CAD43-D49E-14A8-8BFE-41294A8C2A14}"/>
              </a:ext>
            </a:extLst>
          </p:cNvPr>
          <p:cNvSpPr txBox="1"/>
          <p:nvPr/>
        </p:nvSpPr>
        <p:spPr>
          <a:xfrm>
            <a:off x="2512508" y="760172"/>
            <a:ext cx="788999" cy="430887"/>
          </a:xfrm>
          <a:prstGeom prst="rect">
            <a:avLst/>
          </a:prstGeom>
          <a:noFill/>
          <a:ln>
            <a:solidFill>
              <a:schemeClr val="tx1"/>
            </a:solidFill>
          </a:ln>
        </p:spPr>
        <p:txBody>
          <a:bodyPr wrap="none" rtlCol="0">
            <a:spAutoFit/>
          </a:bodyPr>
          <a:lstStyle/>
          <a:p>
            <a:pPr algn="ctr"/>
            <a:r>
              <a:rPr lang="en-US" sz="1100" dirty="0"/>
              <a:t>Lucia Koch</a:t>
            </a:r>
          </a:p>
          <a:p>
            <a:pPr algn="ctr"/>
            <a:r>
              <a:rPr lang="en-US" sz="1100" dirty="0"/>
              <a:t>(? - ?)</a:t>
            </a:r>
          </a:p>
        </p:txBody>
      </p:sp>
      <p:sp>
        <p:nvSpPr>
          <p:cNvPr id="6" name="TextBox 5">
            <a:extLst>
              <a:ext uri="{FF2B5EF4-FFF2-40B4-BE49-F238E27FC236}">
                <a16:creationId xmlns:a16="http://schemas.microsoft.com/office/drawing/2014/main" id="{3936D8F0-54D3-B707-B2C9-8EFB087EAEAA}"/>
              </a:ext>
            </a:extLst>
          </p:cNvPr>
          <p:cNvSpPr txBox="1"/>
          <p:nvPr/>
        </p:nvSpPr>
        <p:spPr>
          <a:xfrm>
            <a:off x="3624730" y="760171"/>
            <a:ext cx="1409360" cy="430887"/>
          </a:xfrm>
          <a:prstGeom prst="rect">
            <a:avLst/>
          </a:prstGeom>
          <a:noFill/>
          <a:ln>
            <a:solidFill>
              <a:schemeClr val="tx1"/>
            </a:solidFill>
          </a:ln>
        </p:spPr>
        <p:txBody>
          <a:bodyPr wrap="none" rtlCol="0">
            <a:spAutoFit/>
          </a:bodyPr>
          <a:lstStyle/>
          <a:p>
            <a:pPr algn="ctr"/>
            <a:r>
              <a:rPr lang="en-US" sz="1100" dirty="0"/>
              <a:t>Johann Jacob </a:t>
            </a:r>
            <a:r>
              <a:rPr lang="en-US" sz="1100" dirty="0" err="1"/>
              <a:t>Letsche</a:t>
            </a:r>
            <a:endParaRPr lang="en-US" sz="1100" dirty="0"/>
          </a:p>
          <a:p>
            <a:pPr algn="ctr"/>
            <a:r>
              <a:rPr lang="en-US" sz="1100" dirty="0"/>
              <a:t>(? - ?)</a:t>
            </a:r>
          </a:p>
        </p:txBody>
      </p:sp>
      <p:sp>
        <p:nvSpPr>
          <p:cNvPr id="7" name="TextBox 6">
            <a:extLst>
              <a:ext uri="{FF2B5EF4-FFF2-40B4-BE49-F238E27FC236}">
                <a16:creationId xmlns:a16="http://schemas.microsoft.com/office/drawing/2014/main" id="{A09C376C-DEE5-0154-D63A-DAA8FB6A67A4}"/>
              </a:ext>
            </a:extLst>
          </p:cNvPr>
          <p:cNvSpPr txBox="1"/>
          <p:nvPr/>
        </p:nvSpPr>
        <p:spPr>
          <a:xfrm>
            <a:off x="6362193" y="760170"/>
            <a:ext cx="845103" cy="430887"/>
          </a:xfrm>
          <a:prstGeom prst="rect">
            <a:avLst/>
          </a:prstGeom>
          <a:noFill/>
          <a:ln>
            <a:solidFill>
              <a:schemeClr val="tx1"/>
            </a:solidFill>
          </a:ln>
        </p:spPr>
        <p:txBody>
          <a:bodyPr wrap="none" rtlCol="0">
            <a:spAutoFit/>
          </a:bodyPr>
          <a:lstStyle/>
          <a:p>
            <a:pPr algn="ctr"/>
            <a:r>
              <a:rPr lang="en-US" sz="1100" dirty="0"/>
              <a:t>Anna </a:t>
            </a:r>
            <a:r>
              <a:rPr lang="en-US" sz="1100" dirty="0" err="1"/>
              <a:t>Gugel</a:t>
            </a:r>
            <a:endParaRPr lang="en-US" sz="1100" dirty="0"/>
          </a:p>
          <a:p>
            <a:pPr algn="ctr"/>
            <a:r>
              <a:rPr lang="en-US" sz="1100" dirty="0"/>
              <a:t>(? - ?)</a:t>
            </a:r>
          </a:p>
        </p:txBody>
      </p:sp>
      <p:cxnSp>
        <p:nvCxnSpPr>
          <p:cNvPr id="9" name="Connector: Elbow 8">
            <a:extLst>
              <a:ext uri="{FF2B5EF4-FFF2-40B4-BE49-F238E27FC236}">
                <a16:creationId xmlns:a16="http://schemas.microsoft.com/office/drawing/2014/main" id="{F7F469A7-AD9A-D886-AB7B-598D235DB3B1}"/>
              </a:ext>
            </a:extLst>
          </p:cNvPr>
          <p:cNvCxnSpPr>
            <a:stCxn id="4" idx="2"/>
            <a:endCxn id="2" idx="0"/>
          </p:cNvCxnSpPr>
          <p:nvPr/>
        </p:nvCxnSpPr>
        <p:spPr>
          <a:xfrm rot="16200000" flipH="1">
            <a:off x="1040931" y="889668"/>
            <a:ext cx="491980" cy="109476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or: Elbow 10">
            <a:extLst>
              <a:ext uri="{FF2B5EF4-FFF2-40B4-BE49-F238E27FC236}">
                <a16:creationId xmlns:a16="http://schemas.microsoft.com/office/drawing/2014/main" id="{AAE6C263-48C9-B495-1339-ACA2D006A02B}"/>
              </a:ext>
            </a:extLst>
          </p:cNvPr>
          <p:cNvCxnSpPr>
            <a:stCxn id="5" idx="2"/>
            <a:endCxn id="2" idx="0"/>
          </p:cNvCxnSpPr>
          <p:nvPr/>
        </p:nvCxnSpPr>
        <p:spPr>
          <a:xfrm rot="5400000">
            <a:off x="2124665" y="900696"/>
            <a:ext cx="491980" cy="107270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6B4C4C03-B757-10FD-D6E9-54BFE8120544}"/>
              </a:ext>
            </a:extLst>
          </p:cNvPr>
          <p:cNvCxnSpPr>
            <a:stCxn id="6" idx="2"/>
            <a:endCxn id="3" idx="0"/>
          </p:cNvCxnSpPr>
          <p:nvPr/>
        </p:nvCxnSpPr>
        <p:spPr>
          <a:xfrm rot="16200000" flipH="1">
            <a:off x="4541897" y="978570"/>
            <a:ext cx="491982" cy="91695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A4BB7176-3563-10E1-3BAB-8B2C99EF2ECE}"/>
              </a:ext>
            </a:extLst>
          </p:cNvPr>
          <p:cNvCxnSpPr>
            <a:stCxn id="7" idx="2"/>
            <a:endCxn id="3" idx="0"/>
          </p:cNvCxnSpPr>
          <p:nvPr/>
        </p:nvCxnSpPr>
        <p:spPr>
          <a:xfrm rot="5400000">
            <a:off x="5769565" y="667859"/>
            <a:ext cx="491983" cy="15383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AC83669-8592-3538-7BBE-49478BE75F2C}"/>
              </a:ext>
            </a:extLst>
          </p:cNvPr>
          <p:cNvSpPr txBox="1"/>
          <p:nvPr/>
        </p:nvSpPr>
        <p:spPr>
          <a:xfrm>
            <a:off x="318382" y="2868372"/>
            <a:ext cx="1524776" cy="430887"/>
          </a:xfrm>
          <a:prstGeom prst="rect">
            <a:avLst/>
          </a:prstGeom>
          <a:noFill/>
          <a:ln>
            <a:solidFill>
              <a:schemeClr val="tx1"/>
            </a:solidFill>
          </a:ln>
        </p:spPr>
        <p:txBody>
          <a:bodyPr wrap="none" rtlCol="0">
            <a:spAutoFit/>
          </a:bodyPr>
          <a:lstStyle/>
          <a:p>
            <a:pPr algn="ctr"/>
            <a:r>
              <a:rPr lang="en-US" sz="1100" dirty="0"/>
              <a:t>Johann </a:t>
            </a:r>
            <a:r>
              <a:rPr lang="en-US" sz="1100" dirty="0" err="1"/>
              <a:t>Friderich</a:t>
            </a:r>
            <a:r>
              <a:rPr lang="en-US" sz="1100" dirty="0"/>
              <a:t> </a:t>
            </a:r>
            <a:r>
              <a:rPr lang="en-US" sz="1100" dirty="0" err="1"/>
              <a:t>Keinat</a:t>
            </a:r>
            <a:endParaRPr lang="en-US" sz="1100" dirty="0"/>
          </a:p>
          <a:p>
            <a:pPr algn="ctr"/>
            <a:r>
              <a:rPr lang="en-US" sz="1100" dirty="0"/>
              <a:t>(6-Nov-1724 - ?)</a:t>
            </a:r>
          </a:p>
        </p:txBody>
      </p:sp>
      <p:sp>
        <p:nvSpPr>
          <p:cNvPr id="19" name="TextBox 18">
            <a:extLst>
              <a:ext uri="{FF2B5EF4-FFF2-40B4-BE49-F238E27FC236}">
                <a16:creationId xmlns:a16="http://schemas.microsoft.com/office/drawing/2014/main" id="{DF8C4E1D-DEA5-A717-CBBD-CAA22498FC7E}"/>
              </a:ext>
            </a:extLst>
          </p:cNvPr>
          <p:cNvSpPr txBox="1"/>
          <p:nvPr/>
        </p:nvSpPr>
        <p:spPr>
          <a:xfrm>
            <a:off x="2180687" y="2868372"/>
            <a:ext cx="1120820" cy="430887"/>
          </a:xfrm>
          <a:prstGeom prst="rect">
            <a:avLst/>
          </a:prstGeom>
          <a:noFill/>
          <a:ln>
            <a:solidFill>
              <a:schemeClr val="tx1"/>
            </a:solidFill>
          </a:ln>
        </p:spPr>
        <p:txBody>
          <a:bodyPr wrap="none" rtlCol="0">
            <a:spAutoFit/>
          </a:bodyPr>
          <a:lstStyle/>
          <a:p>
            <a:pPr algn="ctr"/>
            <a:r>
              <a:rPr lang="en-US" sz="1100" dirty="0"/>
              <a:t>Johannes </a:t>
            </a:r>
            <a:r>
              <a:rPr lang="en-US" sz="1100" dirty="0" err="1"/>
              <a:t>Keinat</a:t>
            </a:r>
            <a:endParaRPr lang="en-US" sz="1100" dirty="0"/>
          </a:p>
          <a:p>
            <a:pPr algn="ctr"/>
            <a:r>
              <a:rPr lang="en-US" sz="1100" dirty="0"/>
              <a:t>(9-Jul-1726 - ?)</a:t>
            </a:r>
          </a:p>
        </p:txBody>
      </p:sp>
      <p:sp>
        <p:nvSpPr>
          <p:cNvPr id="20" name="TextBox 19">
            <a:extLst>
              <a:ext uri="{FF2B5EF4-FFF2-40B4-BE49-F238E27FC236}">
                <a16:creationId xmlns:a16="http://schemas.microsoft.com/office/drawing/2014/main" id="{68FD6FBD-E81C-EA4F-D723-6AADA803D28E}"/>
              </a:ext>
            </a:extLst>
          </p:cNvPr>
          <p:cNvSpPr txBox="1"/>
          <p:nvPr/>
        </p:nvSpPr>
        <p:spPr>
          <a:xfrm>
            <a:off x="3437744" y="2868371"/>
            <a:ext cx="1633781" cy="430887"/>
          </a:xfrm>
          <a:prstGeom prst="rect">
            <a:avLst/>
          </a:prstGeom>
          <a:noFill/>
          <a:ln>
            <a:solidFill>
              <a:schemeClr val="tx1"/>
            </a:solidFill>
          </a:ln>
        </p:spPr>
        <p:txBody>
          <a:bodyPr wrap="none" rtlCol="0">
            <a:spAutoFit/>
          </a:bodyPr>
          <a:lstStyle/>
          <a:p>
            <a:pPr algn="ctr"/>
            <a:r>
              <a:rPr lang="en-US" sz="1100" dirty="0" err="1"/>
              <a:t>Matthaus</a:t>
            </a:r>
            <a:r>
              <a:rPr lang="en-US" sz="1100" dirty="0"/>
              <a:t> </a:t>
            </a:r>
            <a:r>
              <a:rPr lang="en-US" sz="1100" dirty="0" err="1"/>
              <a:t>Keinat</a:t>
            </a:r>
            <a:endParaRPr lang="en-US" sz="1100" dirty="0"/>
          </a:p>
          <a:p>
            <a:pPr algn="ctr"/>
            <a:r>
              <a:rPr lang="en-US" sz="1100" dirty="0"/>
              <a:t>(7-Mar-1728 – bef. 1790)</a:t>
            </a:r>
          </a:p>
        </p:txBody>
      </p:sp>
      <p:sp>
        <p:nvSpPr>
          <p:cNvPr id="21" name="TextBox 20">
            <a:extLst>
              <a:ext uri="{FF2B5EF4-FFF2-40B4-BE49-F238E27FC236}">
                <a16:creationId xmlns:a16="http://schemas.microsoft.com/office/drawing/2014/main" id="{E65C5D2A-062C-E62F-96CD-3C04B170B1CA}"/>
              </a:ext>
            </a:extLst>
          </p:cNvPr>
          <p:cNvSpPr txBox="1"/>
          <p:nvPr/>
        </p:nvSpPr>
        <p:spPr>
          <a:xfrm>
            <a:off x="5512778" y="2868372"/>
            <a:ext cx="1473480" cy="430887"/>
          </a:xfrm>
          <a:prstGeom prst="rect">
            <a:avLst/>
          </a:prstGeom>
          <a:noFill/>
          <a:ln>
            <a:solidFill>
              <a:schemeClr val="tx1"/>
            </a:solidFill>
          </a:ln>
        </p:spPr>
        <p:txBody>
          <a:bodyPr wrap="none" rtlCol="0">
            <a:spAutoFit/>
          </a:bodyPr>
          <a:lstStyle/>
          <a:p>
            <a:pPr algn="ctr"/>
            <a:r>
              <a:rPr lang="en-US" sz="1100" dirty="0"/>
              <a:t>Johann Martin </a:t>
            </a:r>
            <a:r>
              <a:rPr lang="en-US" sz="1100" dirty="0" err="1"/>
              <a:t>Keinat</a:t>
            </a:r>
            <a:endParaRPr lang="en-US" sz="1100" dirty="0"/>
          </a:p>
          <a:p>
            <a:pPr algn="ctr"/>
            <a:r>
              <a:rPr lang="en-US" sz="1100" dirty="0"/>
              <a:t>(11-Dec-1736 - ~1805)</a:t>
            </a:r>
          </a:p>
        </p:txBody>
      </p:sp>
      <p:cxnSp>
        <p:nvCxnSpPr>
          <p:cNvPr id="23" name="Connector: Elbow 22">
            <a:extLst>
              <a:ext uri="{FF2B5EF4-FFF2-40B4-BE49-F238E27FC236}">
                <a16:creationId xmlns:a16="http://schemas.microsoft.com/office/drawing/2014/main" id="{442DC10C-A6C7-484F-3776-3C8E7E854CC9}"/>
              </a:ext>
            </a:extLst>
          </p:cNvPr>
          <p:cNvCxnSpPr>
            <a:stCxn id="2" idx="2"/>
            <a:endCxn id="18" idx="0"/>
          </p:cNvCxnSpPr>
          <p:nvPr/>
        </p:nvCxnSpPr>
        <p:spPr>
          <a:xfrm rot="5400000">
            <a:off x="1080313" y="2114383"/>
            <a:ext cx="754446" cy="75353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35EB2F68-7673-D9AB-5E48-230AB5A4D5D6}"/>
              </a:ext>
            </a:extLst>
          </p:cNvPr>
          <p:cNvCxnSpPr>
            <a:stCxn id="2" idx="2"/>
            <a:endCxn id="19" idx="0"/>
          </p:cNvCxnSpPr>
          <p:nvPr/>
        </p:nvCxnSpPr>
        <p:spPr>
          <a:xfrm rot="16200000" flipH="1">
            <a:off x="1910476" y="2037751"/>
            <a:ext cx="754446" cy="90679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or: Elbow 26">
            <a:extLst>
              <a:ext uri="{FF2B5EF4-FFF2-40B4-BE49-F238E27FC236}">
                <a16:creationId xmlns:a16="http://schemas.microsoft.com/office/drawing/2014/main" id="{8E93BE23-9BE5-8327-55E3-44F3AE9BC01C}"/>
              </a:ext>
            </a:extLst>
          </p:cNvPr>
          <p:cNvCxnSpPr>
            <a:stCxn id="2" idx="2"/>
            <a:endCxn id="20" idx="0"/>
          </p:cNvCxnSpPr>
          <p:nvPr/>
        </p:nvCxnSpPr>
        <p:spPr>
          <a:xfrm rot="16200000" flipH="1">
            <a:off x="2667246" y="1280981"/>
            <a:ext cx="754445" cy="242033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or: Elbow 28">
            <a:extLst>
              <a:ext uri="{FF2B5EF4-FFF2-40B4-BE49-F238E27FC236}">
                <a16:creationId xmlns:a16="http://schemas.microsoft.com/office/drawing/2014/main" id="{5E0996D6-EE1B-AAEB-7087-C621C767A75F}"/>
              </a:ext>
            </a:extLst>
          </p:cNvPr>
          <p:cNvCxnSpPr>
            <a:stCxn id="2" idx="2"/>
            <a:endCxn id="21" idx="0"/>
          </p:cNvCxnSpPr>
          <p:nvPr/>
        </p:nvCxnSpPr>
        <p:spPr>
          <a:xfrm rot="16200000" flipH="1">
            <a:off x="3664687" y="283541"/>
            <a:ext cx="754446" cy="441521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AE139EA8-FFE6-C591-137A-A9E405C39457}"/>
              </a:ext>
            </a:extLst>
          </p:cNvPr>
          <p:cNvCxnSpPr>
            <a:stCxn id="3" idx="2"/>
            <a:endCxn id="18" idx="0"/>
          </p:cNvCxnSpPr>
          <p:nvPr/>
        </p:nvCxnSpPr>
        <p:spPr>
          <a:xfrm rot="5400000">
            <a:off x="2786347" y="408351"/>
            <a:ext cx="754445" cy="416559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696A10B2-5240-2141-F73A-CCDF6D9562CE}"/>
              </a:ext>
            </a:extLst>
          </p:cNvPr>
          <p:cNvCxnSpPr>
            <a:stCxn id="3" idx="2"/>
            <a:endCxn id="19" idx="0"/>
          </p:cNvCxnSpPr>
          <p:nvPr/>
        </p:nvCxnSpPr>
        <p:spPr>
          <a:xfrm rot="5400000">
            <a:off x="3616510" y="1238514"/>
            <a:ext cx="754445" cy="250527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Connector: Elbow 34">
            <a:extLst>
              <a:ext uri="{FF2B5EF4-FFF2-40B4-BE49-F238E27FC236}">
                <a16:creationId xmlns:a16="http://schemas.microsoft.com/office/drawing/2014/main" id="{E6D595B8-6160-810F-D84B-80C0483F9E78}"/>
              </a:ext>
            </a:extLst>
          </p:cNvPr>
          <p:cNvCxnSpPr>
            <a:stCxn id="3" idx="2"/>
            <a:endCxn id="20" idx="0"/>
          </p:cNvCxnSpPr>
          <p:nvPr/>
        </p:nvCxnSpPr>
        <p:spPr>
          <a:xfrm rot="5400000">
            <a:off x="4373279" y="1995283"/>
            <a:ext cx="754444" cy="99173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8A236E77-CB52-F6F2-D56B-F4BE8B5D41B9}"/>
              </a:ext>
            </a:extLst>
          </p:cNvPr>
          <p:cNvCxnSpPr>
            <a:stCxn id="3" idx="2"/>
            <a:endCxn id="21" idx="0"/>
          </p:cNvCxnSpPr>
          <p:nvPr/>
        </p:nvCxnSpPr>
        <p:spPr>
          <a:xfrm rot="16200000" flipH="1">
            <a:off x="5370720" y="1989573"/>
            <a:ext cx="754445" cy="100315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A17F99AA-A6C4-D855-4B2E-720E679A9BEF}"/>
              </a:ext>
            </a:extLst>
          </p:cNvPr>
          <p:cNvSpPr txBox="1"/>
          <p:nvPr/>
        </p:nvSpPr>
        <p:spPr>
          <a:xfrm>
            <a:off x="2228694" y="2229539"/>
            <a:ext cx="2307042" cy="261610"/>
          </a:xfrm>
          <a:prstGeom prst="rect">
            <a:avLst/>
          </a:prstGeom>
          <a:noFill/>
        </p:spPr>
        <p:txBody>
          <a:bodyPr wrap="none" rtlCol="0">
            <a:spAutoFit/>
          </a:bodyPr>
          <a:lstStyle/>
          <a:p>
            <a:r>
              <a:rPr lang="en-US" sz="1100" dirty="0"/>
              <a:t>m. 15-Feb-1724, </a:t>
            </a:r>
            <a:r>
              <a:rPr lang="en-US" sz="1100" dirty="0" err="1"/>
              <a:t>Undingen</a:t>
            </a:r>
            <a:r>
              <a:rPr lang="en-US" sz="1100" dirty="0"/>
              <a:t>, Germany</a:t>
            </a:r>
          </a:p>
        </p:txBody>
      </p:sp>
      <p:sp>
        <p:nvSpPr>
          <p:cNvPr id="39" name="TextBox 38">
            <a:extLst>
              <a:ext uri="{FF2B5EF4-FFF2-40B4-BE49-F238E27FC236}">
                <a16:creationId xmlns:a16="http://schemas.microsoft.com/office/drawing/2014/main" id="{1EABBFC5-8769-93B7-1D82-6DFC799A0B5D}"/>
              </a:ext>
            </a:extLst>
          </p:cNvPr>
          <p:cNvSpPr txBox="1"/>
          <p:nvPr/>
        </p:nvSpPr>
        <p:spPr>
          <a:xfrm>
            <a:off x="318382" y="3737771"/>
            <a:ext cx="3093674" cy="1615827"/>
          </a:xfrm>
          <a:prstGeom prst="rect">
            <a:avLst/>
          </a:prstGeom>
          <a:noFill/>
        </p:spPr>
        <p:txBody>
          <a:bodyPr wrap="square" rtlCol="0">
            <a:spAutoFit/>
          </a:bodyPr>
          <a:lstStyle/>
          <a:p>
            <a:r>
              <a:rPr lang="en-US" sz="1100" dirty="0"/>
              <a:t>Both of these men were known as John Kinard, Sr. in the Colonial records of South Carolina.  One of them lived from an early age in the area of Bethlehem Lutheran Church in </a:t>
            </a:r>
            <a:r>
              <a:rPr lang="en-US" sz="1100" dirty="0" err="1"/>
              <a:t>Pomaria</a:t>
            </a:r>
            <a:r>
              <a:rPr lang="en-US" sz="1100" dirty="0"/>
              <a:t>, SC, and died before 1786.  The other one lived in PA for a while and did not petition for a land grant in SC until 1772.  His family lived in the area of Prosperity, SC and his descendants left Newberry County at an early date. </a:t>
            </a:r>
          </a:p>
        </p:txBody>
      </p:sp>
      <p:cxnSp>
        <p:nvCxnSpPr>
          <p:cNvPr id="41" name="Connector: Elbow 40">
            <a:extLst>
              <a:ext uri="{FF2B5EF4-FFF2-40B4-BE49-F238E27FC236}">
                <a16:creationId xmlns:a16="http://schemas.microsoft.com/office/drawing/2014/main" id="{4ADC9473-044A-9D9F-B0D9-1EAEECCDEB3A}"/>
              </a:ext>
            </a:extLst>
          </p:cNvPr>
          <p:cNvCxnSpPr>
            <a:stCxn id="18" idx="2"/>
            <a:endCxn id="39" idx="0"/>
          </p:cNvCxnSpPr>
          <p:nvPr/>
        </p:nvCxnSpPr>
        <p:spPr>
          <a:xfrm rot="16200000" flipH="1">
            <a:off x="1253738" y="3126290"/>
            <a:ext cx="438512" cy="78444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0412C07E-5AF1-B2D8-D733-375DABE540E2}"/>
              </a:ext>
            </a:extLst>
          </p:cNvPr>
          <p:cNvCxnSpPr>
            <a:stCxn id="19" idx="2"/>
            <a:endCxn id="39" idx="0"/>
          </p:cNvCxnSpPr>
          <p:nvPr/>
        </p:nvCxnSpPr>
        <p:spPr>
          <a:xfrm rot="5400000">
            <a:off x="2083902" y="3080576"/>
            <a:ext cx="438512" cy="87587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26FA8DAB-0784-3D42-B3BC-9B8B81439289}"/>
              </a:ext>
            </a:extLst>
          </p:cNvPr>
          <p:cNvSpPr txBox="1"/>
          <p:nvPr/>
        </p:nvSpPr>
        <p:spPr>
          <a:xfrm>
            <a:off x="5553486" y="3737771"/>
            <a:ext cx="1409360" cy="430887"/>
          </a:xfrm>
          <a:prstGeom prst="rect">
            <a:avLst/>
          </a:prstGeom>
          <a:noFill/>
          <a:ln>
            <a:solidFill>
              <a:schemeClr val="tx1"/>
            </a:solidFill>
          </a:ln>
        </p:spPr>
        <p:txBody>
          <a:bodyPr wrap="none" rtlCol="0">
            <a:spAutoFit/>
          </a:bodyPr>
          <a:lstStyle/>
          <a:p>
            <a:r>
              <a:rPr lang="en-US" sz="1100" dirty="0"/>
              <a:t>Johann Martin </a:t>
            </a:r>
            <a:r>
              <a:rPr lang="en-US" sz="1100" dirty="0" err="1"/>
              <a:t>Keinat</a:t>
            </a:r>
            <a:endParaRPr lang="en-US" sz="1100" dirty="0"/>
          </a:p>
          <a:p>
            <a:r>
              <a:rPr lang="en-US" sz="1100" dirty="0"/>
              <a:t>(b./d. 23-Apr-1730)</a:t>
            </a:r>
          </a:p>
        </p:txBody>
      </p:sp>
      <p:sp>
        <p:nvSpPr>
          <p:cNvPr id="51" name="TextBox 50">
            <a:extLst>
              <a:ext uri="{FF2B5EF4-FFF2-40B4-BE49-F238E27FC236}">
                <a16:creationId xmlns:a16="http://schemas.microsoft.com/office/drawing/2014/main" id="{304AFFF4-8D20-4A70-F458-872490913CF6}"/>
              </a:ext>
            </a:extLst>
          </p:cNvPr>
          <p:cNvSpPr txBox="1"/>
          <p:nvPr/>
        </p:nvSpPr>
        <p:spPr>
          <a:xfrm>
            <a:off x="5553486" y="4391726"/>
            <a:ext cx="1957587" cy="430887"/>
          </a:xfrm>
          <a:prstGeom prst="rect">
            <a:avLst/>
          </a:prstGeom>
          <a:noFill/>
          <a:ln>
            <a:solidFill>
              <a:schemeClr val="tx1"/>
            </a:solidFill>
          </a:ln>
        </p:spPr>
        <p:txBody>
          <a:bodyPr wrap="none" rtlCol="0">
            <a:spAutoFit/>
          </a:bodyPr>
          <a:lstStyle/>
          <a:p>
            <a:r>
              <a:rPr lang="en-US" sz="1100" dirty="0"/>
              <a:t>Johann Martin </a:t>
            </a:r>
            <a:r>
              <a:rPr lang="en-US" sz="1100" dirty="0" err="1"/>
              <a:t>Keinat</a:t>
            </a:r>
            <a:endParaRPr lang="en-US" sz="1100" dirty="0"/>
          </a:p>
          <a:p>
            <a:r>
              <a:rPr lang="en-US" sz="1100" dirty="0"/>
              <a:t>(b 3-Apr-1731 – d. 4-Apr-1731)</a:t>
            </a:r>
          </a:p>
        </p:txBody>
      </p:sp>
      <p:sp>
        <p:nvSpPr>
          <p:cNvPr id="52" name="TextBox 51">
            <a:extLst>
              <a:ext uri="{FF2B5EF4-FFF2-40B4-BE49-F238E27FC236}">
                <a16:creationId xmlns:a16="http://schemas.microsoft.com/office/drawing/2014/main" id="{B7C61A30-05F9-2465-FCBE-F3D693C43F3D}"/>
              </a:ext>
            </a:extLst>
          </p:cNvPr>
          <p:cNvSpPr txBox="1"/>
          <p:nvPr/>
        </p:nvSpPr>
        <p:spPr>
          <a:xfrm>
            <a:off x="5553486" y="5070629"/>
            <a:ext cx="2137125" cy="430887"/>
          </a:xfrm>
          <a:prstGeom prst="rect">
            <a:avLst/>
          </a:prstGeom>
          <a:noFill/>
          <a:ln>
            <a:solidFill>
              <a:schemeClr val="tx1"/>
            </a:solidFill>
          </a:ln>
        </p:spPr>
        <p:txBody>
          <a:bodyPr wrap="none" rtlCol="0">
            <a:spAutoFit/>
          </a:bodyPr>
          <a:lstStyle/>
          <a:p>
            <a:r>
              <a:rPr lang="en-US" sz="1100" dirty="0"/>
              <a:t>Hans Jacob </a:t>
            </a:r>
            <a:r>
              <a:rPr lang="en-US" sz="1100" dirty="0" err="1"/>
              <a:t>Keinat</a:t>
            </a:r>
            <a:endParaRPr lang="en-US" sz="1100" dirty="0"/>
          </a:p>
          <a:p>
            <a:r>
              <a:rPr lang="en-US" sz="1100" dirty="0"/>
              <a:t>(b 20-Mar-1732 – d. 14-Feb-1733)</a:t>
            </a:r>
          </a:p>
        </p:txBody>
      </p:sp>
      <p:sp>
        <p:nvSpPr>
          <p:cNvPr id="53" name="TextBox 52">
            <a:extLst>
              <a:ext uri="{FF2B5EF4-FFF2-40B4-BE49-F238E27FC236}">
                <a16:creationId xmlns:a16="http://schemas.microsoft.com/office/drawing/2014/main" id="{32841538-330D-0106-1179-E7AC4A237193}"/>
              </a:ext>
            </a:extLst>
          </p:cNvPr>
          <p:cNvSpPr txBox="1"/>
          <p:nvPr/>
        </p:nvSpPr>
        <p:spPr>
          <a:xfrm>
            <a:off x="5553486" y="5703222"/>
            <a:ext cx="1896674" cy="430887"/>
          </a:xfrm>
          <a:prstGeom prst="rect">
            <a:avLst/>
          </a:prstGeom>
          <a:noFill/>
          <a:ln>
            <a:solidFill>
              <a:schemeClr val="tx1"/>
            </a:solidFill>
          </a:ln>
        </p:spPr>
        <p:txBody>
          <a:bodyPr wrap="none" rtlCol="0">
            <a:spAutoFit/>
          </a:bodyPr>
          <a:lstStyle/>
          <a:p>
            <a:r>
              <a:rPr lang="en-US" sz="1100" dirty="0"/>
              <a:t>Clara </a:t>
            </a:r>
            <a:r>
              <a:rPr lang="en-US" sz="1100" dirty="0" err="1"/>
              <a:t>Keinat</a:t>
            </a:r>
            <a:endParaRPr lang="en-US" sz="1100" dirty="0"/>
          </a:p>
          <a:p>
            <a:r>
              <a:rPr lang="en-US" sz="1100" dirty="0"/>
              <a:t>(b 7-Jul-1734 – d. 1-Oct-1735)</a:t>
            </a:r>
          </a:p>
        </p:txBody>
      </p:sp>
      <p:cxnSp>
        <p:nvCxnSpPr>
          <p:cNvPr id="57" name="Connector: Elbow 56">
            <a:extLst>
              <a:ext uri="{FF2B5EF4-FFF2-40B4-BE49-F238E27FC236}">
                <a16:creationId xmlns:a16="http://schemas.microsoft.com/office/drawing/2014/main" id="{EFB06835-877F-E623-3237-FE611103A70C}"/>
              </a:ext>
            </a:extLst>
          </p:cNvPr>
          <p:cNvCxnSpPr>
            <a:stCxn id="3" idx="2"/>
            <a:endCxn id="50" idx="1"/>
          </p:cNvCxnSpPr>
          <p:nvPr/>
        </p:nvCxnSpPr>
        <p:spPr>
          <a:xfrm rot="16200000" flipH="1">
            <a:off x="4480282" y="2880011"/>
            <a:ext cx="1839288" cy="30711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Connector: Elbow 58">
            <a:extLst>
              <a:ext uri="{FF2B5EF4-FFF2-40B4-BE49-F238E27FC236}">
                <a16:creationId xmlns:a16="http://schemas.microsoft.com/office/drawing/2014/main" id="{10727ABD-6F43-8634-90F3-74A151916BB5}"/>
              </a:ext>
            </a:extLst>
          </p:cNvPr>
          <p:cNvCxnSpPr>
            <a:stCxn id="3" idx="2"/>
            <a:endCxn id="51" idx="1"/>
          </p:cNvCxnSpPr>
          <p:nvPr/>
        </p:nvCxnSpPr>
        <p:spPr>
          <a:xfrm rot="16200000" flipH="1">
            <a:off x="4153305" y="3206988"/>
            <a:ext cx="2493243" cy="30711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Connector: Elbow 60">
            <a:extLst>
              <a:ext uri="{FF2B5EF4-FFF2-40B4-BE49-F238E27FC236}">
                <a16:creationId xmlns:a16="http://schemas.microsoft.com/office/drawing/2014/main" id="{53BE02AF-8BA9-36A9-95E2-C91E1346117B}"/>
              </a:ext>
            </a:extLst>
          </p:cNvPr>
          <p:cNvCxnSpPr>
            <a:stCxn id="3" idx="2"/>
            <a:endCxn id="52" idx="1"/>
          </p:cNvCxnSpPr>
          <p:nvPr/>
        </p:nvCxnSpPr>
        <p:spPr>
          <a:xfrm rot="16200000" flipH="1">
            <a:off x="3813853" y="3546440"/>
            <a:ext cx="3172146" cy="30711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Connector: Elbow 62">
            <a:extLst>
              <a:ext uri="{FF2B5EF4-FFF2-40B4-BE49-F238E27FC236}">
                <a16:creationId xmlns:a16="http://schemas.microsoft.com/office/drawing/2014/main" id="{843D1E0C-DA10-E4AC-88DD-CF45D66646D6}"/>
              </a:ext>
            </a:extLst>
          </p:cNvPr>
          <p:cNvCxnSpPr>
            <a:stCxn id="3" idx="2"/>
            <a:endCxn id="53" idx="1"/>
          </p:cNvCxnSpPr>
          <p:nvPr/>
        </p:nvCxnSpPr>
        <p:spPr>
          <a:xfrm rot="16200000" flipH="1">
            <a:off x="3497557" y="3862736"/>
            <a:ext cx="3804739" cy="30711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Left Brace 63">
            <a:extLst>
              <a:ext uri="{FF2B5EF4-FFF2-40B4-BE49-F238E27FC236}">
                <a16:creationId xmlns:a16="http://schemas.microsoft.com/office/drawing/2014/main" id="{FD6577CE-A06D-FB21-770C-913B89C30CCF}"/>
              </a:ext>
            </a:extLst>
          </p:cNvPr>
          <p:cNvSpPr/>
          <p:nvPr/>
        </p:nvSpPr>
        <p:spPr>
          <a:xfrm>
            <a:off x="4961453" y="3606800"/>
            <a:ext cx="169333" cy="252730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TextBox 64">
            <a:extLst>
              <a:ext uri="{FF2B5EF4-FFF2-40B4-BE49-F238E27FC236}">
                <a16:creationId xmlns:a16="http://schemas.microsoft.com/office/drawing/2014/main" id="{E96BAAB7-7BAC-A100-C89C-0CB8E8191E76}"/>
              </a:ext>
            </a:extLst>
          </p:cNvPr>
          <p:cNvSpPr txBox="1"/>
          <p:nvPr/>
        </p:nvSpPr>
        <p:spPr>
          <a:xfrm>
            <a:off x="3564454" y="4391725"/>
            <a:ext cx="1347335" cy="769441"/>
          </a:xfrm>
          <a:prstGeom prst="rect">
            <a:avLst/>
          </a:prstGeom>
          <a:noFill/>
        </p:spPr>
        <p:txBody>
          <a:bodyPr wrap="square" rtlCol="0">
            <a:spAutoFit/>
          </a:bodyPr>
          <a:lstStyle/>
          <a:p>
            <a:r>
              <a:rPr lang="en-US" sz="1100" dirty="0"/>
              <a:t>All of these children died very young – at birth or about a year after birth.</a:t>
            </a:r>
          </a:p>
        </p:txBody>
      </p:sp>
      <p:sp>
        <p:nvSpPr>
          <p:cNvPr id="66" name="TextBox 65">
            <a:extLst>
              <a:ext uri="{FF2B5EF4-FFF2-40B4-BE49-F238E27FC236}">
                <a16:creationId xmlns:a16="http://schemas.microsoft.com/office/drawing/2014/main" id="{1212E732-D15B-34D8-3362-944BB6D86039}"/>
              </a:ext>
            </a:extLst>
          </p:cNvPr>
          <p:cNvSpPr txBox="1"/>
          <p:nvPr/>
        </p:nvSpPr>
        <p:spPr>
          <a:xfrm>
            <a:off x="7629497" y="2868371"/>
            <a:ext cx="833882" cy="430887"/>
          </a:xfrm>
          <a:prstGeom prst="rect">
            <a:avLst/>
          </a:prstGeom>
          <a:noFill/>
          <a:ln>
            <a:solidFill>
              <a:schemeClr val="tx1"/>
            </a:solidFill>
          </a:ln>
        </p:spPr>
        <p:txBody>
          <a:bodyPr wrap="none" rtlCol="0">
            <a:spAutoFit/>
          </a:bodyPr>
          <a:lstStyle/>
          <a:p>
            <a:pPr algn="ctr"/>
            <a:r>
              <a:rPr lang="en-US" sz="1100" dirty="0"/>
              <a:t>Mary Witt?</a:t>
            </a:r>
          </a:p>
          <a:p>
            <a:pPr algn="ctr"/>
            <a:r>
              <a:rPr lang="en-US" sz="1100" dirty="0"/>
              <a:t>(? - ?)</a:t>
            </a:r>
          </a:p>
        </p:txBody>
      </p:sp>
      <p:cxnSp>
        <p:nvCxnSpPr>
          <p:cNvPr id="68" name="Connector: Elbow 67">
            <a:extLst>
              <a:ext uri="{FF2B5EF4-FFF2-40B4-BE49-F238E27FC236}">
                <a16:creationId xmlns:a16="http://schemas.microsoft.com/office/drawing/2014/main" id="{0F6D3CC5-FF0D-7216-1E12-93CA7487FBB1}"/>
              </a:ext>
            </a:extLst>
          </p:cNvPr>
          <p:cNvCxnSpPr>
            <a:stCxn id="21" idx="2"/>
            <a:endCxn id="66" idx="2"/>
          </p:cNvCxnSpPr>
          <p:nvPr/>
        </p:nvCxnSpPr>
        <p:spPr>
          <a:xfrm rot="5400000" flipH="1" flipV="1">
            <a:off x="7147977" y="2400799"/>
            <a:ext cx="1" cy="1796920"/>
          </a:xfrm>
          <a:prstGeom prst="bentConnector3">
            <a:avLst>
              <a:gd name="adj1" fmla="val -22860000000"/>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645818A-3396-2D1A-5A34-6D37FD3FF8B6}"/>
              </a:ext>
            </a:extLst>
          </p:cNvPr>
          <p:cNvSpPr txBox="1"/>
          <p:nvPr/>
        </p:nvSpPr>
        <p:spPr>
          <a:xfrm>
            <a:off x="1891530" y="198281"/>
            <a:ext cx="5094728" cy="369332"/>
          </a:xfrm>
          <a:prstGeom prst="rect">
            <a:avLst/>
          </a:prstGeom>
          <a:noFill/>
        </p:spPr>
        <p:txBody>
          <a:bodyPr wrap="none" rtlCol="0">
            <a:spAutoFit/>
          </a:bodyPr>
          <a:lstStyle/>
          <a:p>
            <a:r>
              <a:rPr lang="en-US" dirty="0"/>
              <a:t>From </a:t>
            </a:r>
            <a:r>
              <a:rPr lang="en-US" sz="1800" b="1" dirty="0">
                <a:effectLst/>
                <a:latin typeface="Calibri" panose="020F0502020204030204" pitchFamily="34" charset="0"/>
                <a:ea typeface="Calibri" panose="020F0502020204030204" pitchFamily="34" charset="0"/>
                <a:cs typeface="Times New Roman" panose="02020603050405020304" pitchFamily="18" charset="0"/>
                <a:hlinkClick r:id="rId2"/>
              </a:rPr>
              <a:t>http://www.dutchforkchapter.org/index.html</a:t>
            </a:r>
            <a:endParaRPr lang="en-US" dirty="0"/>
          </a:p>
        </p:txBody>
      </p:sp>
      <p:sp>
        <p:nvSpPr>
          <p:cNvPr id="10" name="TextBox 9">
            <a:extLst>
              <a:ext uri="{FF2B5EF4-FFF2-40B4-BE49-F238E27FC236}">
                <a16:creationId xmlns:a16="http://schemas.microsoft.com/office/drawing/2014/main" id="{CBCFF543-32EF-897A-AF27-B7CA88AC6272}"/>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A</a:t>
            </a:r>
          </a:p>
        </p:txBody>
      </p:sp>
    </p:spTree>
    <p:extLst>
      <p:ext uri="{BB962C8B-B14F-4D97-AF65-F5344CB8AC3E}">
        <p14:creationId xmlns:p14="http://schemas.microsoft.com/office/powerpoint/2010/main" val="1722882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35089" cy="707886"/>
          </a:xfrm>
          <a:prstGeom prst="rect">
            <a:avLst/>
          </a:prstGeom>
          <a:noFill/>
          <a:ln>
            <a:solidFill>
              <a:schemeClr val="tx1"/>
            </a:solidFill>
          </a:ln>
        </p:spPr>
        <p:txBody>
          <a:bodyPr wrap="square" rtlCol="0">
            <a:spAutoFit/>
          </a:bodyPr>
          <a:lstStyle/>
          <a:p>
            <a:r>
              <a:rPr lang="en-US" sz="4000" dirty="0">
                <a:ln>
                  <a:solidFill>
                    <a:schemeClr val="tx1"/>
                  </a:solidFill>
                </a:ln>
              </a:rPr>
              <a:t>J</a:t>
            </a:r>
          </a:p>
        </p:txBody>
      </p:sp>
      <p:sp>
        <p:nvSpPr>
          <p:cNvPr id="28" name="TextBox 27">
            <a:extLst>
              <a:ext uri="{FF2B5EF4-FFF2-40B4-BE49-F238E27FC236}">
                <a16:creationId xmlns:a16="http://schemas.microsoft.com/office/drawing/2014/main" id="{6F546344-045B-D4AF-0438-0869020F7E30}"/>
              </a:ext>
            </a:extLst>
          </p:cNvPr>
          <p:cNvSpPr txBox="1"/>
          <p:nvPr/>
        </p:nvSpPr>
        <p:spPr>
          <a:xfrm>
            <a:off x="1037898" y="1070098"/>
            <a:ext cx="1823836" cy="430887"/>
          </a:xfrm>
          <a:prstGeom prst="rect">
            <a:avLst/>
          </a:prstGeom>
          <a:noFill/>
          <a:ln>
            <a:solidFill>
              <a:schemeClr val="tx1"/>
            </a:solidFill>
          </a:ln>
        </p:spPr>
        <p:txBody>
          <a:bodyPr wrap="square" rtlCol="0">
            <a:spAutoFit/>
          </a:bodyPr>
          <a:lstStyle/>
          <a:p>
            <a:pPr algn="ctr"/>
            <a:r>
              <a:rPr lang="en-US" sz="1100" dirty="0">
                <a:hlinkClick r:id="rId2"/>
              </a:rPr>
              <a:t>Martin Kinard</a:t>
            </a:r>
            <a:endParaRPr lang="en-US" sz="1100" dirty="0"/>
          </a:p>
          <a:p>
            <a:pPr algn="ctr"/>
            <a:r>
              <a:rPr lang="en-US" sz="1100" dirty="0"/>
              <a:t>(1756 – 29-Sep-1846)</a:t>
            </a:r>
          </a:p>
        </p:txBody>
      </p:sp>
      <p:sp>
        <p:nvSpPr>
          <p:cNvPr id="29" name="TextBox 28">
            <a:extLst>
              <a:ext uri="{FF2B5EF4-FFF2-40B4-BE49-F238E27FC236}">
                <a16:creationId xmlns:a16="http://schemas.microsoft.com/office/drawing/2014/main" id="{62DD9AB8-6B2D-CA21-29DA-AC1EF81708A1}"/>
              </a:ext>
            </a:extLst>
          </p:cNvPr>
          <p:cNvSpPr txBox="1"/>
          <p:nvPr/>
        </p:nvSpPr>
        <p:spPr>
          <a:xfrm>
            <a:off x="3077117" y="1070098"/>
            <a:ext cx="1823836" cy="430887"/>
          </a:xfrm>
          <a:prstGeom prst="rect">
            <a:avLst/>
          </a:prstGeom>
          <a:noFill/>
          <a:ln>
            <a:solidFill>
              <a:schemeClr val="tx1"/>
            </a:solidFill>
          </a:ln>
        </p:spPr>
        <p:txBody>
          <a:bodyPr wrap="square" rtlCol="0">
            <a:spAutoFit/>
          </a:bodyPr>
          <a:lstStyle/>
          <a:p>
            <a:pPr algn="ctr"/>
            <a:r>
              <a:rPr lang="en-US" sz="1100" dirty="0"/>
              <a:t> Elizabeth ?</a:t>
            </a:r>
          </a:p>
          <a:p>
            <a:pPr algn="ctr"/>
            <a:r>
              <a:rPr lang="en-US" sz="1100" dirty="0"/>
              <a:t>(1760 – 1837)</a:t>
            </a:r>
          </a:p>
        </p:txBody>
      </p:sp>
      <p:cxnSp>
        <p:nvCxnSpPr>
          <p:cNvPr id="30" name="Straight Connector 29">
            <a:extLst>
              <a:ext uri="{FF2B5EF4-FFF2-40B4-BE49-F238E27FC236}">
                <a16:creationId xmlns:a16="http://schemas.microsoft.com/office/drawing/2014/main" id="{1B5DBB63-358E-BAF0-99DE-2E57217C6734}"/>
              </a:ext>
            </a:extLst>
          </p:cNvPr>
          <p:cNvCxnSpPr>
            <a:cxnSpLocks/>
          </p:cNvCxnSpPr>
          <p:nvPr/>
        </p:nvCxnSpPr>
        <p:spPr>
          <a:xfrm>
            <a:off x="2861734" y="1285541"/>
            <a:ext cx="215383"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24B2DF27-0C5A-3AAA-029E-D9C9BB115A83}"/>
              </a:ext>
            </a:extLst>
          </p:cNvPr>
          <p:cNvSpPr txBox="1"/>
          <p:nvPr/>
        </p:nvSpPr>
        <p:spPr>
          <a:xfrm>
            <a:off x="2189364" y="1844432"/>
            <a:ext cx="1823836" cy="430887"/>
          </a:xfrm>
          <a:prstGeom prst="rect">
            <a:avLst/>
          </a:prstGeom>
          <a:noFill/>
          <a:ln>
            <a:solidFill>
              <a:schemeClr val="tx1"/>
            </a:solidFill>
          </a:ln>
        </p:spPr>
        <p:txBody>
          <a:bodyPr wrap="square" rtlCol="0">
            <a:spAutoFit/>
          </a:bodyPr>
          <a:lstStyle/>
          <a:p>
            <a:pPr algn="ctr"/>
            <a:r>
              <a:rPr lang="en-US" sz="1100" dirty="0"/>
              <a:t>Christina Kinard</a:t>
            </a:r>
          </a:p>
          <a:p>
            <a:pPr algn="ctr"/>
            <a:r>
              <a:rPr lang="en-US" sz="1100" dirty="0"/>
              <a:t>(1796 – 1896)</a:t>
            </a:r>
          </a:p>
        </p:txBody>
      </p:sp>
      <p:sp>
        <p:nvSpPr>
          <p:cNvPr id="9" name="TextBox 8">
            <a:extLst>
              <a:ext uri="{FF2B5EF4-FFF2-40B4-BE49-F238E27FC236}">
                <a16:creationId xmlns:a16="http://schemas.microsoft.com/office/drawing/2014/main" id="{6560EEED-96C6-5002-C8E4-6EF4EE4587BE}"/>
              </a:ext>
            </a:extLst>
          </p:cNvPr>
          <p:cNvSpPr txBox="1"/>
          <p:nvPr/>
        </p:nvSpPr>
        <p:spPr>
          <a:xfrm>
            <a:off x="2189364" y="2479432"/>
            <a:ext cx="1823836" cy="430887"/>
          </a:xfrm>
          <a:prstGeom prst="rect">
            <a:avLst/>
          </a:prstGeom>
          <a:noFill/>
          <a:ln>
            <a:solidFill>
              <a:schemeClr val="tx1"/>
            </a:solidFill>
          </a:ln>
        </p:spPr>
        <p:txBody>
          <a:bodyPr wrap="square" rtlCol="0">
            <a:spAutoFit/>
          </a:bodyPr>
          <a:lstStyle/>
          <a:p>
            <a:pPr algn="ctr"/>
            <a:r>
              <a:rPr lang="en-US" sz="1100" dirty="0"/>
              <a:t>John George Kinard</a:t>
            </a:r>
          </a:p>
          <a:p>
            <a:pPr algn="ctr"/>
            <a:r>
              <a:rPr lang="en-US" sz="1100" dirty="0"/>
              <a:t>(1801 – 1889)</a:t>
            </a:r>
          </a:p>
        </p:txBody>
      </p:sp>
      <p:sp>
        <p:nvSpPr>
          <p:cNvPr id="14" name="TextBox 13">
            <a:extLst>
              <a:ext uri="{FF2B5EF4-FFF2-40B4-BE49-F238E27FC236}">
                <a16:creationId xmlns:a16="http://schemas.microsoft.com/office/drawing/2014/main" id="{60418378-3659-765E-50B5-BB47CBEFD22E}"/>
              </a:ext>
            </a:extLst>
          </p:cNvPr>
          <p:cNvSpPr txBox="1"/>
          <p:nvPr/>
        </p:nvSpPr>
        <p:spPr>
          <a:xfrm>
            <a:off x="2189364" y="3114432"/>
            <a:ext cx="1823836" cy="430887"/>
          </a:xfrm>
          <a:prstGeom prst="rect">
            <a:avLst/>
          </a:prstGeom>
          <a:noFill/>
          <a:ln>
            <a:solidFill>
              <a:schemeClr val="tx1"/>
            </a:solidFill>
          </a:ln>
        </p:spPr>
        <p:txBody>
          <a:bodyPr wrap="square" rtlCol="0">
            <a:spAutoFit/>
          </a:bodyPr>
          <a:lstStyle/>
          <a:p>
            <a:pPr algn="ctr"/>
            <a:r>
              <a:rPr lang="en-US" sz="1100" dirty="0"/>
              <a:t>Matthias Kinard</a:t>
            </a:r>
          </a:p>
          <a:p>
            <a:pPr algn="ctr"/>
            <a:r>
              <a:rPr lang="en-US" sz="1100" dirty="0"/>
              <a:t>(1809 – 1878)</a:t>
            </a:r>
          </a:p>
        </p:txBody>
      </p:sp>
      <p:sp>
        <p:nvSpPr>
          <p:cNvPr id="15" name="TextBox 14">
            <a:extLst>
              <a:ext uri="{FF2B5EF4-FFF2-40B4-BE49-F238E27FC236}">
                <a16:creationId xmlns:a16="http://schemas.microsoft.com/office/drawing/2014/main" id="{A59E65A5-54AA-439F-E335-38328C51AFA9}"/>
              </a:ext>
            </a:extLst>
          </p:cNvPr>
          <p:cNvSpPr txBox="1"/>
          <p:nvPr/>
        </p:nvSpPr>
        <p:spPr>
          <a:xfrm>
            <a:off x="2191834" y="3732238"/>
            <a:ext cx="1823836" cy="430887"/>
          </a:xfrm>
          <a:prstGeom prst="rect">
            <a:avLst/>
          </a:prstGeom>
          <a:noFill/>
          <a:ln>
            <a:solidFill>
              <a:schemeClr val="tx1"/>
            </a:solidFill>
          </a:ln>
        </p:spPr>
        <p:txBody>
          <a:bodyPr wrap="square" rtlCol="0">
            <a:spAutoFit/>
          </a:bodyPr>
          <a:lstStyle/>
          <a:p>
            <a:pPr algn="ctr"/>
            <a:r>
              <a:rPr lang="en-US" sz="1100" dirty="0"/>
              <a:t>John Adam Kinard</a:t>
            </a:r>
          </a:p>
          <a:p>
            <a:pPr algn="ctr"/>
            <a:r>
              <a:rPr lang="en-US" sz="1100" dirty="0"/>
              <a:t>(1813 – 1878)</a:t>
            </a:r>
          </a:p>
        </p:txBody>
      </p:sp>
      <p:cxnSp>
        <p:nvCxnSpPr>
          <p:cNvPr id="20" name="Connector: Elbow 19">
            <a:extLst>
              <a:ext uri="{FF2B5EF4-FFF2-40B4-BE49-F238E27FC236}">
                <a16:creationId xmlns:a16="http://schemas.microsoft.com/office/drawing/2014/main" id="{FAF799E7-E1FE-C97B-3BB1-90A936C6C914}"/>
              </a:ext>
            </a:extLst>
          </p:cNvPr>
          <p:cNvCxnSpPr>
            <a:stCxn id="28" idx="2"/>
            <a:endCxn id="5" idx="1"/>
          </p:cNvCxnSpPr>
          <p:nvPr/>
        </p:nvCxnSpPr>
        <p:spPr>
          <a:xfrm rot="16200000" flipH="1">
            <a:off x="1790145" y="1660656"/>
            <a:ext cx="558891" cy="23954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B23CA893-5577-D6A3-2341-99294C753F8E}"/>
              </a:ext>
            </a:extLst>
          </p:cNvPr>
          <p:cNvCxnSpPr>
            <a:stCxn id="28" idx="2"/>
            <a:endCxn id="9" idx="1"/>
          </p:cNvCxnSpPr>
          <p:nvPr/>
        </p:nvCxnSpPr>
        <p:spPr>
          <a:xfrm rot="16200000" flipH="1">
            <a:off x="1472645" y="1978156"/>
            <a:ext cx="1193891" cy="23954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or: Elbow 26">
            <a:extLst>
              <a:ext uri="{FF2B5EF4-FFF2-40B4-BE49-F238E27FC236}">
                <a16:creationId xmlns:a16="http://schemas.microsoft.com/office/drawing/2014/main" id="{E9C33920-CBAA-5067-9242-B826AC4871E4}"/>
              </a:ext>
            </a:extLst>
          </p:cNvPr>
          <p:cNvCxnSpPr>
            <a:stCxn id="28" idx="2"/>
            <a:endCxn id="14" idx="1"/>
          </p:cNvCxnSpPr>
          <p:nvPr/>
        </p:nvCxnSpPr>
        <p:spPr>
          <a:xfrm rot="16200000" flipH="1">
            <a:off x="1155145" y="2295656"/>
            <a:ext cx="1828891" cy="23954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E1B82D37-8E46-052B-9318-E21375AB203D}"/>
              </a:ext>
            </a:extLst>
          </p:cNvPr>
          <p:cNvCxnSpPr>
            <a:stCxn id="28" idx="2"/>
            <a:endCxn id="15" idx="1"/>
          </p:cNvCxnSpPr>
          <p:nvPr/>
        </p:nvCxnSpPr>
        <p:spPr>
          <a:xfrm rot="16200000" flipH="1">
            <a:off x="847477" y="2603324"/>
            <a:ext cx="2446697" cy="24201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ight Brace 38">
            <a:extLst>
              <a:ext uri="{FF2B5EF4-FFF2-40B4-BE49-F238E27FC236}">
                <a16:creationId xmlns:a16="http://schemas.microsoft.com/office/drawing/2014/main" id="{93F82BE5-A49A-0D98-0CDB-EB5FB7B03EC9}"/>
              </a:ext>
            </a:extLst>
          </p:cNvPr>
          <p:cNvSpPr/>
          <p:nvPr/>
        </p:nvSpPr>
        <p:spPr>
          <a:xfrm>
            <a:off x="5029200" y="906167"/>
            <a:ext cx="433868" cy="348803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9A6B4ED4-FDC5-EEC5-9260-935812A6393A}"/>
              </a:ext>
            </a:extLst>
          </p:cNvPr>
          <p:cNvSpPr txBox="1"/>
          <p:nvPr/>
        </p:nvSpPr>
        <p:spPr>
          <a:xfrm>
            <a:off x="5935134" y="2059876"/>
            <a:ext cx="2861734" cy="1785104"/>
          </a:xfrm>
          <a:prstGeom prst="rect">
            <a:avLst/>
          </a:prstGeom>
          <a:noFill/>
        </p:spPr>
        <p:txBody>
          <a:bodyPr wrap="square" rtlCol="0">
            <a:spAutoFit/>
          </a:bodyPr>
          <a:lstStyle/>
          <a:p>
            <a:r>
              <a:rPr lang="en-US" sz="1100" dirty="0"/>
              <a:t>There are no </a:t>
            </a:r>
            <a:r>
              <a:rPr lang="en-US" sz="1100" dirty="0" err="1"/>
              <a:t>FindaGrave</a:t>
            </a:r>
            <a:r>
              <a:rPr lang="en-US" sz="1100" dirty="0"/>
              <a:t> webpages for these children attached to Martin’s </a:t>
            </a:r>
            <a:r>
              <a:rPr lang="en-US" sz="1100" dirty="0" err="1"/>
              <a:t>FindaGrave</a:t>
            </a:r>
            <a:r>
              <a:rPr lang="en-US" sz="1100" dirty="0"/>
              <a:t> webpage.  That’s not to say that there are no </a:t>
            </a:r>
            <a:r>
              <a:rPr lang="en-US" sz="1100" dirty="0" err="1"/>
              <a:t>FindaGrave</a:t>
            </a:r>
            <a:r>
              <a:rPr lang="en-US" sz="1100" dirty="0"/>
              <a:t> webpages for them – they just aren’t attached to Martin’s webpage.  At any rate, it seems a little weird that Martin’s and Elizabeth’s first child was born when Martin was 40 and Elizabeth was 36, and their last child (John Adam) was born when Elizabeth was 53 years old!</a:t>
            </a:r>
          </a:p>
        </p:txBody>
      </p:sp>
    </p:spTree>
    <p:extLst>
      <p:ext uri="{BB962C8B-B14F-4D97-AF65-F5344CB8AC3E}">
        <p14:creationId xmlns:p14="http://schemas.microsoft.com/office/powerpoint/2010/main" val="121882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K</a:t>
            </a:r>
          </a:p>
        </p:txBody>
      </p:sp>
      <p:sp>
        <p:nvSpPr>
          <p:cNvPr id="36" name="TextBox 35">
            <a:extLst>
              <a:ext uri="{FF2B5EF4-FFF2-40B4-BE49-F238E27FC236}">
                <a16:creationId xmlns:a16="http://schemas.microsoft.com/office/drawing/2014/main" id="{00A90096-7799-AE71-92F0-BD4D2013782A}"/>
              </a:ext>
            </a:extLst>
          </p:cNvPr>
          <p:cNvSpPr txBox="1"/>
          <p:nvPr/>
        </p:nvSpPr>
        <p:spPr>
          <a:xfrm>
            <a:off x="796915" y="1105158"/>
            <a:ext cx="1823836" cy="430887"/>
          </a:xfrm>
          <a:prstGeom prst="rect">
            <a:avLst/>
          </a:prstGeom>
          <a:noFill/>
          <a:ln>
            <a:solidFill>
              <a:schemeClr val="tx1"/>
            </a:solidFill>
          </a:ln>
        </p:spPr>
        <p:txBody>
          <a:bodyPr wrap="square" rtlCol="0">
            <a:spAutoFit/>
          </a:bodyPr>
          <a:lstStyle/>
          <a:p>
            <a:pPr algn="ctr"/>
            <a:r>
              <a:rPr lang="en-US" sz="1100" dirty="0">
                <a:hlinkClick r:id="rId2"/>
              </a:rPr>
              <a:t>William Kinard</a:t>
            </a:r>
            <a:endParaRPr lang="en-US" sz="1100" dirty="0"/>
          </a:p>
          <a:p>
            <a:pPr algn="ctr"/>
            <a:r>
              <a:rPr lang="en-US" sz="1100" dirty="0"/>
              <a:t>(1765 – 1848)</a:t>
            </a:r>
          </a:p>
        </p:txBody>
      </p:sp>
      <p:sp>
        <p:nvSpPr>
          <p:cNvPr id="38" name="TextBox 37">
            <a:extLst>
              <a:ext uri="{FF2B5EF4-FFF2-40B4-BE49-F238E27FC236}">
                <a16:creationId xmlns:a16="http://schemas.microsoft.com/office/drawing/2014/main" id="{2AEFA36E-1D11-C81D-234B-D5C4D06AA179}"/>
              </a:ext>
            </a:extLst>
          </p:cNvPr>
          <p:cNvSpPr txBox="1"/>
          <p:nvPr/>
        </p:nvSpPr>
        <p:spPr>
          <a:xfrm>
            <a:off x="2836134" y="1105158"/>
            <a:ext cx="1823836" cy="430887"/>
          </a:xfrm>
          <a:prstGeom prst="rect">
            <a:avLst/>
          </a:prstGeom>
          <a:noFill/>
          <a:ln>
            <a:solidFill>
              <a:schemeClr val="tx1"/>
            </a:solidFill>
          </a:ln>
        </p:spPr>
        <p:txBody>
          <a:bodyPr wrap="square" rtlCol="0">
            <a:spAutoFit/>
          </a:bodyPr>
          <a:lstStyle/>
          <a:p>
            <a:pPr algn="ctr"/>
            <a:r>
              <a:rPr lang="en-US" sz="1100" dirty="0"/>
              <a:t>?</a:t>
            </a:r>
          </a:p>
          <a:p>
            <a:pPr algn="ctr"/>
            <a:r>
              <a:rPr lang="en-US" sz="1100" dirty="0"/>
              <a:t>(? – ?)</a:t>
            </a:r>
          </a:p>
        </p:txBody>
      </p:sp>
      <p:cxnSp>
        <p:nvCxnSpPr>
          <p:cNvPr id="42" name="Straight Connector 41">
            <a:extLst>
              <a:ext uri="{FF2B5EF4-FFF2-40B4-BE49-F238E27FC236}">
                <a16:creationId xmlns:a16="http://schemas.microsoft.com/office/drawing/2014/main" id="{DC6D4899-CEB8-922B-407A-2A5CD1D19965}"/>
              </a:ext>
            </a:extLst>
          </p:cNvPr>
          <p:cNvCxnSpPr>
            <a:cxnSpLocks/>
          </p:cNvCxnSpPr>
          <p:nvPr/>
        </p:nvCxnSpPr>
        <p:spPr>
          <a:xfrm>
            <a:off x="2620751" y="1320601"/>
            <a:ext cx="215383"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4FA0E2-A419-EF50-A3AF-F80864096D39}"/>
              </a:ext>
            </a:extLst>
          </p:cNvPr>
          <p:cNvSpPr txBox="1"/>
          <p:nvPr/>
        </p:nvSpPr>
        <p:spPr>
          <a:xfrm>
            <a:off x="1261533" y="1868386"/>
            <a:ext cx="3682418" cy="261610"/>
          </a:xfrm>
          <a:prstGeom prst="rect">
            <a:avLst/>
          </a:prstGeom>
          <a:noFill/>
        </p:spPr>
        <p:txBody>
          <a:bodyPr wrap="none" rtlCol="0">
            <a:spAutoFit/>
          </a:bodyPr>
          <a:lstStyle/>
          <a:p>
            <a:r>
              <a:rPr lang="en-US" sz="1100" dirty="0" err="1"/>
              <a:t>FindaGrave</a:t>
            </a:r>
            <a:r>
              <a:rPr lang="en-US" sz="1100" dirty="0"/>
              <a:t> has no information on William’s family members.</a:t>
            </a:r>
          </a:p>
        </p:txBody>
      </p:sp>
    </p:spTree>
    <p:extLst>
      <p:ext uri="{BB962C8B-B14F-4D97-AF65-F5344CB8AC3E}">
        <p14:creationId xmlns:p14="http://schemas.microsoft.com/office/powerpoint/2010/main" val="1010125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7535333" y="198281"/>
            <a:ext cx="1425528" cy="707886"/>
          </a:xfrm>
          <a:prstGeom prst="rect">
            <a:avLst/>
          </a:prstGeom>
          <a:noFill/>
          <a:ln>
            <a:solidFill>
              <a:schemeClr val="tx1"/>
            </a:solidFill>
          </a:ln>
        </p:spPr>
        <p:txBody>
          <a:bodyPr wrap="square" rtlCol="0">
            <a:spAutoFit/>
          </a:bodyPr>
          <a:lstStyle/>
          <a:p>
            <a:r>
              <a:rPr lang="en-US" sz="4000" dirty="0">
                <a:ln>
                  <a:solidFill>
                    <a:schemeClr val="tx1"/>
                  </a:solidFill>
                </a:ln>
              </a:rPr>
              <a:t>L &amp; M</a:t>
            </a:r>
          </a:p>
        </p:txBody>
      </p:sp>
      <p:sp>
        <p:nvSpPr>
          <p:cNvPr id="51" name="TextBox 50">
            <a:extLst>
              <a:ext uri="{FF2B5EF4-FFF2-40B4-BE49-F238E27FC236}">
                <a16:creationId xmlns:a16="http://schemas.microsoft.com/office/drawing/2014/main" id="{657D31C8-5277-8ACC-6A8F-D64FC4DFCA6C}"/>
              </a:ext>
            </a:extLst>
          </p:cNvPr>
          <p:cNvSpPr txBox="1"/>
          <p:nvPr/>
        </p:nvSpPr>
        <p:spPr>
          <a:xfrm>
            <a:off x="581532" y="1177358"/>
            <a:ext cx="1823836" cy="430887"/>
          </a:xfrm>
          <a:prstGeom prst="rect">
            <a:avLst/>
          </a:prstGeom>
          <a:noFill/>
          <a:ln>
            <a:solidFill>
              <a:schemeClr val="tx1"/>
            </a:solidFill>
          </a:ln>
        </p:spPr>
        <p:txBody>
          <a:bodyPr wrap="square" rtlCol="0">
            <a:spAutoFit/>
          </a:bodyPr>
          <a:lstStyle/>
          <a:p>
            <a:pPr algn="ctr"/>
            <a:r>
              <a:rPr lang="en-US" sz="1100" dirty="0">
                <a:hlinkClick r:id="rId2"/>
              </a:rPr>
              <a:t>Christina Barbara Kinard</a:t>
            </a:r>
            <a:endParaRPr lang="en-US" sz="1100" dirty="0"/>
          </a:p>
          <a:p>
            <a:pPr algn="ctr"/>
            <a:r>
              <a:rPr lang="en-US" sz="1100" dirty="0"/>
              <a:t>(1769 – 1799)</a:t>
            </a:r>
          </a:p>
        </p:txBody>
      </p:sp>
      <p:sp>
        <p:nvSpPr>
          <p:cNvPr id="53" name="TextBox 52">
            <a:extLst>
              <a:ext uri="{FF2B5EF4-FFF2-40B4-BE49-F238E27FC236}">
                <a16:creationId xmlns:a16="http://schemas.microsoft.com/office/drawing/2014/main" id="{152111DC-C5E5-2553-B8CF-2D0E833161C2}"/>
              </a:ext>
            </a:extLst>
          </p:cNvPr>
          <p:cNvSpPr txBox="1"/>
          <p:nvPr/>
        </p:nvSpPr>
        <p:spPr>
          <a:xfrm>
            <a:off x="2620751" y="1177358"/>
            <a:ext cx="1823836" cy="430887"/>
          </a:xfrm>
          <a:prstGeom prst="rect">
            <a:avLst/>
          </a:prstGeom>
          <a:noFill/>
          <a:ln>
            <a:solidFill>
              <a:schemeClr val="tx1"/>
            </a:solidFill>
          </a:ln>
        </p:spPr>
        <p:txBody>
          <a:bodyPr wrap="square" rtlCol="0">
            <a:spAutoFit/>
          </a:bodyPr>
          <a:lstStyle/>
          <a:p>
            <a:pPr algn="ctr"/>
            <a:r>
              <a:rPr lang="en-US" sz="1100" dirty="0"/>
              <a:t>? Whitman</a:t>
            </a:r>
          </a:p>
          <a:p>
            <a:pPr algn="ctr"/>
            <a:r>
              <a:rPr lang="en-US" sz="1100" dirty="0"/>
              <a:t>(? – ?)</a:t>
            </a:r>
          </a:p>
        </p:txBody>
      </p:sp>
      <p:cxnSp>
        <p:nvCxnSpPr>
          <p:cNvPr id="54" name="Straight Connector 53">
            <a:extLst>
              <a:ext uri="{FF2B5EF4-FFF2-40B4-BE49-F238E27FC236}">
                <a16:creationId xmlns:a16="http://schemas.microsoft.com/office/drawing/2014/main" id="{9A0BA8D7-723B-D93D-4972-27967C97D6FF}"/>
              </a:ext>
            </a:extLst>
          </p:cNvPr>
          <p:cNvCxnSpPr>
            <a:cxnSpLocks/>
          </p:cNvCxnSpPr>
          <p:nvPr/>
        </p:nvCxnSpPr>
        <p:spPr>
          <a:xfrm>
            <a:off x="2405368" y="1392801"/>
            <a:ext cx="215383" cy="0"/>
          </a:xfrm>
          <a:prstGeom prst="line">
            <a:avLst/>
          </a:prstGeom>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C69CE153-5C3B-3FAF-6476-9567C8DA24C8}"/>
              </a:ext>
            </a:extLst>
          </p:cNvPr>
          <p:cNvSpPr txBox="1"/>
          <p:nvPr/>
        </p:nvSpPr>
        <p:spPr>
          <a:xfrm>
            <a:off x="581532" y="1743111"/>
            <a:ext cx="1823836" cy="430887"/>
          </a:xfrm>
          <a:prstGeom prst="rect">
            <a:avLst/>
          </a:prstGeom>
          <a:noFill/>
          <a:ln>
            <a:solidFill>
              <a:schemeClr val="tx1"/>
            </a:solidFill>
          </a:ln>
        </p:spPr>
        <p:txBody>
          <a:bodyPr wrap="square" rtlCol="0">
            <a:spAutoFit/>
          </a:bodyPr>
          <a:lstStyle/>
          <a:p>
            <a:pPr algn="ctr"/>
            <a:r>
              <a:rPr lang="en-US" sz="1100" dirty="0">
                <a:hlinkClick r:id="rId3"/>
              </a:rPr>
              <a:t>Catharine Kinard</a:t>
            </a:r>
            <a:endParaRPr lang="en-US" sz="1100" dirty="0"/>
          </a:p>
          <a:p>
            <a:pPr algn="ctr"/>
            <a:r>
              <a:rPr lang="en-US" sz="1100" dirty="0"/>
              <a:t>(1769 – 1834)</a:t>
            </a:r>
          </a:p>
        </p:txBody>
      </p:sp>
      <p:sp>
        <p:nvSpPr>
          <p:cNvPr id="63" name="TextBox 62">
            <a:extLst>
              <a:ext uri="{FF2B5EF4-FFF2-40B4-BE49-F238E27FC236}">
                <a16:creationId xmlns:a16="http://schemas.microsoft.com/office/drawing/2014/main" id="{5C63F4C8-E68D-16EE-5878-01EB17D4094C}"/>
              </a:ext>
            </a:extLst>
          </p:cNvPr>
          <p:cNvSpPr txBox="1"/>
          <p:nvPr/>
        </p:nvSpPr>
        <p:spPr>
          <a:xfrm>
            <a:off x="2620751" y="1743111"/>
            <a:ext cx="1823836" cy="430887"/>
          </a:xfrm>
          <a:prstGeom prst="rect">
            <a:avLst/>
          </a:prstGeom>
          <a:noFill/>
          <a:ln>
            <a:solidFill>
              <a:schemeClr val="tx1"/>
            </a:solidFill>
          </a:ln>
        </p:spPr>
        <p:txBody>
          <a:bodyPr wrap="square" rtlCol="0">
            <a:spAutoFit/>
          </a:bodyPr>
          <a:lstStyle/>
          <a:p>
            <a:pPr algn="ctr"/>
            <a:r>
              <a:rPr lang="en-US" sz="1100" dirty="0"/>
              <a:t>John Jacob Long</a:t>
            </a:r>
          </a:p>
          <a:p>
            <a:pPr algn="ctr"/>
            <a:r>
              <a:rPr lang="en-US" sz="1100" dirty="0"/>
              <a:t>(1760  – 1834)</a:t>
            </a:r>
          </a:p>
        </p:txBody>
      </p:sp>
      <p:cxnSp>
        <p:nvCxnSpPr>
          <p:cNvPr id="65" name="Straight Connector 64">
            <a:extLst>
              <a:ext uri="{FF2B5EF4-FFF2-40B4-BE49-F238E27FC236}">
                <a16:creationId xmlns:a16="http://schemas.microsoft.com/office/drawing/2014/main" id="{17DF147E-1D2B-2AE8-D88C-F8267E8C1F41}"/>
              </a:ext>
            </a:extLst>
          </p:cNvPr>
          <p:cNvCxnSpPr>
            <a:cxnSpLocks/>
          </p:cNvCxnSpPr>
          <p:nvPr/>
        </p:nvCxnSpPr>
        <p:spPr>
          <a:xfrm>
            <a:off x="2405368" y="1958554"/>
            <a:ext cx="215383"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F16BC88-E12A-4C7D-277A-602C8BD81A85}"/>
              </a:ext>
            </a:extLst>
          </p:cNvPr>
          <p:cNvSpPr txBox="1"/>
          <p:nvPr/>
        </p:nvSpPr>
        <p:spPr>
          <a:xfrm>
            <a:off x="1049867" y="2760133"/>
            <a:ext cx="6224781" cy="261610"/>
          </a:xfrm>
          <a:prstGeom prst="rect">
            <a:avLst/>
          </a:prstGeom>
          <a:noFill/>
        </p:spPr>
        <p:txBody>
          <a:bodyPr wrap="none" rtlCol="0">
            <a:spAutoFit/>
          </a:bodyPr>
          <a:lstStyle/>
          <a:p>
            <a:r>
              <a:rPr lang="en-US" sz="1100" dirty="0"/>
              <a:t>I will not trace either of these women as they could not be the mother of Jacob Kinard (wrong last name!).</a:t>
            </a:r>
          </a:p>
        </p:txBody>
      </p:sp>
    </p:spTree>
    <p:extLst>
      <p:ext uri="{BB962C8B-B14F-4D97-AF65-F5344CB8AC3E}">
        <p14:creationId xmlns:p14="http://schemas.microsoft.com/office/powerpoint/2010/main" val="2052244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N</a:t>
            </a:r>
          </a:p>
        </p:txBody>
      </p:sp>
      <p:sp>
        <p:nvSpPr>
          <p:cNvPr id="72" name="TextBox 71">
            <a:extLst>
              <a:ext uri="{FF2B5EF4-FFF2-40B4-BE49-F238E27FC236}">
                <a16:creationId xmlns:a16="http://schemas.microsoft.com/office/drawing/2014/main" id="{613AB13F-975E-3996-D22D-AC7FA759F4E5}"/>
              </a:ext>
            </a:extLst>
          </p:cNvPr>
          <p:cNvSpPr txBox="1"/>
          <p:nvPr/>
        </p:nvSpPr>
        <p:spPr>
          <a:xfrm>
            <a:off x="800831" y="1140461"/>
            <a:ext cx="1823836" cy="430887"/>
          </a:xfrm>
          <a:prstGeom prst="rect">
            <a:avLst/>
          </a:prstGeom>
          <a:noFill/>
          <a:ln>
            <a:solidFill>
              <a:schemeClr val="tx1"/>
            </a:solidFill>
          </a:ln>
        </p:spPr>
        <p:txBody>
          <a:bodyPr wrap="square" rtlCol="0">
            <a:spAutoFit/>
          </a:bodyPr>
          <a:lstStyle/>
          <a:p>
            <a:pPr algn="ctr"/>
            <a:r>
              <a:rPr lang="en-US" sz="1100" dirty="0">
                <a:hlinkClick r:id="rId2"/>
              </a:rPr>
              <a:t>Andrew Kinard</a:t>
            </a:r>
            <a:endParaRPr lang="en-US" sz="1100" dirty="0"/>
          </a:p>
          <a:p>
            <a:pPr algn="ctr"/>
            <a:r>
              <a:rPr lang="en-US" sz="1100" dirty="0"/>
              <a:t>(1780 – 14-May-1846)</a:t>
            </a:r>
          </a:p>
        </p:txBody>
      </p:sp>
      <p:sp>
        <p:nvSpPr>
          <p:cNvPr id="73" name="TextBox 72">
            <a:extLst>
              <a:ext uri="{FF2B5EF4-FFF2-40B4-BE49-F238E27FC236}">
                <a16:creationId xmlns:a16="http://schemas.microsoft.com/office/drawing/2014/main" id="{58E23AEA-DF56-667D-9C82-9AA31C303C27}"/>
              </a:ext>
            </a:extLst>
          </p:cNvPr>
          <p:cNvSpPr txBox="1"/>
          <p:nvPr/>
        </p:nvSpPr>
        <p:spPr>
          <a:xfrm>
            <a:off x="2840050" y="1140461"/>
            <a:ext cx="1823836" cy="430887"/>
          </a:xfrm>
          <a:prstGeom prst="rect">
            <a:avLst/>
          </a:prstGeom>
          <a:noFill/>
          <a:ln>
            <a:solidFill>
              <a:schemeClr val="tx1"/>
            </a:solidFill>
          </a:ln>
        </p:spPr>
        <p:txBody>
          <a:bodyPr wrap="square" rtlCol="0">
            <a:spAutoFit/>
          </a:bodyPr>
          <a:lstStyle/>
          <a:p>
            <a:pPr algn="ctr"/>
            <a:r>
              <a:rPr lang="en-US" sz="1100" dirty="0">
                <a:hlinkClick r:id="rId3"/>
              </a:rPr>
              <a:t>Elizabeth </a:t>
            </a:r>
            <a:r>
              <a:rPr lang="en-US" sz="1100" i="1" dirty="0">
                <a:hlinkClick r:id="rId3"/>
              </a:rPr>
              <a:t>Hartman</a:t>
            </a:r>
            <a:endParaRPr lang="en-US" sz="1100" i="1" dirty="0"/>
          </a:p>
          <a:p>
            <a:pPr algn="ctr"/>
            <a:r>
              <a:rPr lang="en-US" sz="1100" dirty="0"/>
              <a:t>(1783  – 1850)</a:t>
            </a:r>
          </a:p>
        </p:txBody>
      </p:sp>
      <p:cxnSp>
        <p:nvCxnSpPr>
          <p:cNvPr id="74" name="Straight Connector 73">
            <a:extLst>
              <a:ext uri="{FF2B5EF4-FFF2-40B4-BE49-F238E27FC236}">
                <a16:creationId xmlns:a16="http://schemas.microsoft.com/office/drawing/2014/main" id="{F39299F5-6298-9D00-1F4B-CE30E8731761}"/>
              </a:ext>
            </a:extLst>
          </p:cNvPr>
          <p:cNvCxnSpPr>
            <a:cxnSpLocks/>
          </p:cNvCxnSpPr>
          <p:nvPr/>
        </p:nvCxnSpPr>
        <p:spPr>
          <a:xfrm>
            <a:off x="2624667" y="1355904"/>
            <a:ext cx="215383"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E17A0E5E-7F19-D897-0DA0-04DF560E6093}"/>
              </a:ext>
            </a:extLst>
          </p:cNvPr>
          <p:cNvSpPr txBox="1"/>
          <p:nvPr/>
        </p:nvSpPr>
        <p:spPr>
          <a:xfrm>
            <a:off x="1244600" y="1989666"/>
            <a:ext cx="7526867" cy="2970044"/>
          </a:xfrm>
          <a:prstGeom prst="rect">
            <a:avLst/>
          </a:prstGeom>
          <a:noFill/>
        </p:spPr>
        <p:txBody>
          <a:bodyPr wrap="square" rtlCol="0">
            <a:spAutoFit/>
          </a:bodyPr>
          <a:lstStyle/>
          <a:p>
            <a:r>
              <a:rPr lang="en-US" sz="1100" dirty="0"/>
              <a:t>None of Andrew and Elizabeth’s children have </a:t>
            </a:r>
            <a:r>
              <a:rPr lang="en-US" sz="1100" dirty="0" err="1"/>
              <a:t>FindaGrave</a:t>
            </a:r>
            <a:r>
              <a:rPr lang="en-US" sz="1100" dirty="0"/>
              <a:t> Webpages that are linked to Andrew’s and Elizabeth’s, except for </a:t>
            </a:r>
            <a:r>
              <a:rPr lang="en-US" sz="1100" dirty="0" err="1"/>
              <a:t>Soloman</a:t>
            </a:r>
            <a:r>
              <a:rPr lang="en-US" sz="1100" dirty="0"/>
              <a:t> Peter Kinard.  There is a list of their children in the bio section of Andrew’s </a:t>
            </a:r>
            <a:r>
              <a:rPr lang="en-US" sz="1100" dirty="0" err="1"/>
              <a:t>FindaGrave</a:t>
            </a:r>
            <a:r>
              <a:rPr lang="en-US" sz="1100" dirty="0"/>
              <a:t> webpage:</a:t>
            </a:r>
          </a:p>
          <a:p>
            <a:endParaRPr lang="en-US" sz="1100" dirty="0"/>
          </a:p>
          <a:p>
            <a:pPr lvl="1"/>
            <a:r>
              <a:rPr lang="en-US" sz="1100" b="0" i="0" dirty="0">
                <a:solidFill>
                  <a:srgbClr val="36322D"/>
                </a:solidFill>
                <a:effectLst/>
                <a:latin typeface="Source Sans Pro" panose="020B0503030403020204" pitchFamily="34" charset="0"/>
              </a:rPr>
              <a:t>Mathias Kinard 1802–</a:t>
            </a:r>
            <a:br>
              <a:rPr lang="en-US" sz="1100" dirty="0"/>
            </a:br>
            <a:r>
              <a:rPr lang="en-US" sz="1100" b="0" i="0" dirty="0">
                <a:solidFill>
                  <a:srgbClr val="36322D"/>
                </a:solidFill>
                <a:effectLst/>
                <a:latin typeface="Source Sans Pro" panose="020B0503030403020204" pitchFamily="34" charset="0"/>
              </a:rPr>
              <a:t>Catherine Kinard 1804–1891</a:t>
            </a:r>
            <a:br>
              <a:rPr lang="en-US" sz="1100" dirty="0"/>
            </a:br>
            <a:r>
              <a:rPr lang="en-US" sz="1100" b="0" i="0" dirty="0">
                <a:solidFill>
                  <a:srgbClr val="36322D"/>
                </a:solidFill>
                <a:effectLst/>
                <a:latin typeface="Source Sans Pro" panose="020B0503030403020204" pitchFamily="34" charset="0"/>
              </a:rPr>
              <a:t>Mary Kinard 1807–1835</a:t>
            </a:r>
            <a:br>
              <a:rPr lang="en-US" sz="1100" dirty="0"/>
            </a:br>
            <a:r>
              <a:rPr lang="en-US" sz="1100" b="0" i="0" dirty="0">
                <a:solidFill>
                  <a:srgbClr val="36322D"/>
                </a:solidFill>
                <a:effectLst/>
                <a:latin typeface="Source Sans Pro" panose="020B0503030403020204" pitchFamily="34" charset="0"/>
              </a:rPr>
              <a:t>David Kinard 1817–1853</a:t>
            </a:r>
            <a:br>
              <a:rPr lang="en-US" sz="1100" dirty="0"/>
            </a:br>
            <a:r>
              <a:rPr lang="en-US" sz="1100" b="0" i="0" dirty="0">
                <a:solidFill>
                  <a:srgbClr val="36322D"/>
                </a:solidFill>
                <a:effectLst/>
                <a:latin typeface="Source Sans Pro" panose="020B0503030403020204" pitchFamily="34" charset="0"/>
              </a:rPr>
              <a:t>William Kinard 1808–1896</a:t>
            </a:r>
            <a:br>
              <a:rPr lang="en-US" sz="1100" dirty="0"/>
            </a:br>
            <a:r>
              <a:rPr lang="en-US" sz="1100" b="0" i="0" dirty="0">
                <a:solidFill>
                  <a:srgbClr val="36322D"/>
                </a:solidFill>
                <a:effectLst/>
                <a:latin typeface="Source Sans Pro" panose="020B0503030403020204" pitchFamily="34" charset="0"/>
              </a:rPr>
              <a:t>John Morris Kinard 1810–1895</a:t>
            </a:r>
            <a:br>
              <a:rPr lang="en-US" sz="1100" dirty="0"/>
            </a:br>
            <a:r>
              <a:rPr lang="en-US" sz="1100" b="0" i="0" dirty="0">
                <a:solidFill>
                  <a:srgbClr val="36322D"/>
                </a:solidFill>
                <a:effectLst/>
                <a:latin typeface="Source Sans Pro" panose="020B0503030403020204" pitchFamily="34" charset="0"/>
              </a:rPr>
              <a:t>Betsy Elizabeth Kinard 1812–1882</a:t>
            </a:r>
            <a:br>
              <a:rPr lang="en-US" sz="1100" dirty="0"/>
            </a:br>
            <a:r>
              <a:rPr lang="en-US" sz="1100" b="0" i="0" dirty="0">
                <a:solidFill>
                  <a:srgbClr val="36322D"/>
                </a:solidFill>
                <a:effectLst/>
                <a:latin typeface="Source Sans Pro" panose="020B0503030403020204" pitchFamily="34" charset="0"/>
              </a:rPr>
              <a:t>Gosper Kinard 1816–1891</a:t>
            </a:r>
            <a:br>
              <a:rPr lang="en-US" sz="1100" dirty="0"/>
            </a:br>
            <a:r>
              <a:rPr lang="en-US" sz="1100" b="0" i="0" dirty="0">
                <a:solidFill>
                  <a:srgbClr val="36322D"/>
                </a:solidFill>
                <a:effectLst/>
                <a:latin typeface="Source Sans Pro" panose="020B0503030403020204" pitchFamily="34" charset="0"/>
              </a:rPr>
              <a:t>Andrew Kinard 1819–</a:t>
            </a:r>
            <a:br>
              <a:rPr lang="en-US" sz="1100" dirty="0"/>
            </a:br>
            <a:r>
              <a:rPr lang="en-US" sz="1100" b="0" i="0" dirty="0" err="1">
                <a:solidFill>
                  <a:srgbClr val="36322D"/>
                </a:solidFill>
                <a:effectLst/>
                <a:latin typeface="Source Sans Pro" panose="020B0503030403020204" pitchFamily="34" charset="0"/>
              </a:rPr>
              <a:t>Soloman</a:t>
            </a:r>
            <a:r>
              <a:rPr lang="en-US" sz="1100" b="0" i="0" dirty="0">
                <a:solidFill>
                  <a:srgbClr val="36322D"/>
                </a:solidFill>
                <a:effectLst/>
                <a:latin typeface="Source Sans Pro" panose="020B0503030403020204" pitchFamily="34" charset="0"/>
              </a:rPr>
              <a:t> Peter Kinard 1820–1882</a:t>
            </a:r>
            <a:br>
              <a:rPr lang="en-US" sz="1100" dirty="0"/>
            </a:br>
            <a:r>
              <a:rPr lang="en-US" sz="1100" b="0" i="0" dirty="0">
                <a:solidFill>
                  <a:srgbClr val="36322D"/>
                </a:solidFill>
                <a:effectLst/>
                <a:latin typeface="Source Sans Pro" panose="020B0503030403020204" pitchFamily="34" charset="0"/>
              </a:rPr>
              <a:t>Jacob Kinard 1825–1881</a:t>
            </a:r>
          </a:p>
          <a:p>
            <a:pPr lvl="1"/>
            <a:endParaRPr lang="en-US" sz="1100" dirty="0">
              <a:solidFill>
                <a:srgbClr val="36322D"/>
              </a:solidFill>
              <a:latin typeface="Source Sans Pro" panose="020B0503030403020204" pitchFamily="34" charset="0"/>
            </a:endParaRPr>
          </a:p>
          <a:p>
            <a:r>
              <a:rPr lang="en-US" sz="1100" dirty="0">
                <a:solidFill>
                  <a:srgbClr val="36322D"/>
                </a:solidFill>
                <a:latin typeface="Source Sans Pro" panose="020B0503030403020204" pitchFamily="34" charset="0"/>
              </a:rPr>
              <a:t>At any rate, it seems unlikely that Andrew would be Jacob Kinard’s father, as Elizabeth would have only been 13 when Jacob was born (and 12 when he was conceived!). </a:t>
            </a:r>
            <a:endParaRPr lang="en-US" sz="1100" dirty="0"/>
          </a:p>
        </p:txBody>
      </p:sp>
    </p:spTree>
    <p:extLst>
      <p:ext uri="{BB962C8B-B14F-4D97-AF65-F5344CB8AC3E}">
        <p14:creationId xmlns:p14="http://schemas.microsoft.com/office/powerpoint/2010/main" val="2869832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O</a:t>
            </a:r>
          </a:p>
        </p:txBody>
      </p:sp>
      <p:sp>
        <p:nvSpPr>
          <p:cNvPr id="13" name="TextBox 12">
            <a:extLst>
              <a:ext uri="{FF2B5EF4-FFF2-40B4-BE49-F238E27FC236}">
                <a16:creationId xmlns:a16="http://schemas.microsoft.com/office/drawing/2014/main" id="{94EB13C8-5062-9C1F-86BA-CA4E984D8316}"/>
              </a:ext>
            </a:extLst>
          </p:cNvPr>
          <p:cNvSpPr txBox="1"/>
          <p:nvPr/>
        </p:nvSpPr>
        <p:spPr>
          <a:xfrm>
            <a:off x="551856" y="906167"/>
            <a:ext cx="1503132" cy="430887"/>
          </a:xfrm>
          <a:prstGeom prst="rect">
            <a:avLst/>
          </a:prstGeom>
          <a:noFill/>
          <a:ln>
            <a:solidFill>
              <a:schemeClr val="tx1"/>
            </a:solidFill>
          </a:ln>
        </p:spPr>
        <p:txBody>
          <a:bodyPr wrap="square" rtlCol="0">
            <a:spAutoFit/>
          </a:bodyPr>
          <a:lstStyle/>
          <a:p>
            <a:pPr algn="ctr"/>
            <a:r>
              <a:rPr lang="en-US" sz="1100" dirty="0">
                <a:hlinkClick r:id="rId2"/>
              </a:rPr>
              <a:t>John Peter Kinard</a:t>
            </a:r>
            <a:endParaRPr lang="en-US" sz="1100" dirty="0"/>
          </a:p>
          <a:p>
            <a:pPr algn="ctr"/>
            <a:r>
              <a:rPr lang="en-US" sz="1100" dirty="0"/>
              <a:t>(1776 – 23-Aug-1828)</a:t>
            </a:r>
          </a:p>
        </p:txBody>
      </p:sp>
      <p:sp>
        <p:nvSpPr>
          <p:cNvPr id="16" name="TextBox 15">
            <a:extLst>
              <a:ext uri="{FF2B5EF4-FFF2-40B4-BE49-F238E27FC236}">
                <a16:creationId xmlns:a16="http://schemas.microsoft.com/office/drawing/2014/main" id="{0DF7AB99-DB7A-CB4D-2CF0-0E6BEAAA5227}"/>
              </a:ext>
            </a:extLst>
          </p:cNvPr>
          <p:cNvSpPr txBox="1"/>
          <p:nvPr/>
        </p:nvSpPr>
        <p:spPr>
          <a:xfrm>
            <a:off x="2465322" y="906167"/>
            <a:ext cx="1503132" cy="430887"/>
          </a:xfrm>
          <a:prstGeom prst="rect">
            <a:avLst/>
          </a:prstGeom>
          <a:noFill/>
          <a:ln>
            <a:solidFill>
              <a:schemeClr val="tx1"/>
            </a:solidFill>
          </a:ln>
        </p:spPr>
        <p:txBody>
          <a:bodyPr wrap="square" rtlCol="0">
            <a:spAutoFit/>
          </a:bodyPr>
          <a:lstStyle/>
          <a:p>
            <a:pPr algn="ctr"/>
            <a:r>
              <a:rPr lang="en-US" sz="1100" dirty="0">
                <a:hlinkClick r:id="rId3"/>
              </a:rPr>
              <a:t>Catherine Sligh</a:t>
            </a:r>
            <a:endParaRPr lang="en-US" sz="1100" dirty="0"/>
          </a:p>
          <a:p>
            <a:pPr algn="ctr"/>
            <a:r>
              <a:rPr lang="en-US" sz="1100" dirty="0"/>
              <a:t>(? – ?)</a:t>
            </a:r>
          </a:p>
        </p:txBody>
      </p:sp>
      <p:cxnSp>
        <p:nvCxnSpPr>
          <p:cNvPr id="28" name="Straight Connector 27">
            <a:extLst>
              <a:ext uri="{FF2B5EF4-FFF2-40B4-BE49-F238E27FC236}">
                <a16:creationId xmlns:a16="http://schemas.microsoft.com/office/drawing/2014/main" id="{943BE0A3-0DCC-1CDB-DAEB-559E8989D312}"/>
              </a:ext>
            </a:extLst>
          </p:cNvPr>
          <p:cNvCxnSpPr>
            <a:stCxn id="13" idx="3"/>
            <a:endCxn id="16" idx="1"/>
          </p:cNvCxnSpPr>
          <p:nvPr/>
        </p:nvCxnSpPr>
        <p:spPr>
          <a:xfrm>
            <a:off x="2054988" y="1121611"/>
            <a:ext cx="41033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82E0A37-8FA2-C815-FC88-FE1673FA6D99}"/>
              </a:ext>
            </a:extLst>
          </p:cNvPr>
          <p:cNvSpPr txBox="1"/>
          <p:nvPr/>
        </p:nvSpPr>
        <p:spPr>
          <a:xfrm>
            <a:off x="893533" y="1603400"/>
            <a:ext cx="6620933" cy="430887"/>
          </a:xfrm>
          <a:prstGeom prst="rect">
            <a:avLst/>
          </a:prstGeom>
          <a:noFill/>
        </p:spPr>
        <p:txBody>
          <a:bodyPr wrap="square" rtlCol="0">
            <a:spAutoFit/>
          </a:bodyPr>
          <a:lstStyle/>
          <a:p>
            <a:r>
              <a:rPr lang="en-US" sz="1100" dirty="0"/>
              <a:t>The </a:t>
            </a:r>
            <a:r>
              <a:rPr lang="en-US" sz="1100" dirty="0" err="1"/>
              <a:t>FindaGrave</a:t>
            </a:r>
            <a:r>
              <a:rPr lang="en-US" sz="1100" dirty="0"/>
              <a:t> webpages of John Peter Kinard and Catherine Sligh do not list any children.  We will have to look elsewhere for a possible link to Jacob Kinard.</a:t>
            </a:r>
          </a:p>
        </p:txBody>
      </p:sp>
    </p:spTree>
    <p:extLst>
      <p:ext uri="{BB962C8B-B14F-4D97-AF65-F5344CB8AC3E}">
        <p14:creationId xmlns:p14="http://schemas.microsoft.com/office/powerpoint/2010/main" val="3533604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P</a:t>
            </a:r>
          </a:p>
        </p:txBody>
      </p:sp>
      <p:sp>
        <p:nvSpPr>
          <p:cNvPr id="46" name="TextBox 45">
            <a:extLst>
              <a:ext uri="{FF2B5EF4-FFF2-40B4-BE49-F238E27FC236}">
                <a16:creationId xmlns:a16="http://schemas.microsoft.com/office/drawing/2014/main" id="{1E27CA77-B35B-3CA5-ACCA-D4C4D7EC0171}"/>
              </a:ext>
            </a:extLst>
          </p:cNvPr>
          <p:cNvSpPr txBox="1"/>
          <p:nvPr/>
        </p:nvSpPr>
        <p:spPr>
          <a:xfrm>
            <a:off x="611123" y="906167"/>
            <a:ext cx="1742610" cy="430887"/>
          </a:xfrm>
          <a:prstGeom prst="rect">
            <a:avLst/>
          </a:prstGeom>
          <a:noFill/>
          <a:ln>
            <a:solidFill>
              <a:schemeClr val="tx1"/>
            </a:solidFill>
          </a:ln>
        </p:spPr>
        <p:txBody>
          <a:bodyPr wrap="square" rtlCol="0">
            <a:spAutoFit/>
          </a:bodyPr>
          <a:lstStyle/>
          <a:p>
            <a:pPr algn="ctr"/>
            <a:r>
              <a:rPr lang="en-US" sz="1100" dirty="0">
                <a:hlinkClick r:id="rId2"/>
              </a:rPr>
              <a:t>Captain George Kinard</a:t>
            </a:r>
            <a:endParaRPr lang="en-US" sz="1100" dirty="0"/>
          </a:p>
          <a:p>
            <a:pPr algn="ctr"/>
            <a:r>
              <a:rPr lang="en-US" sz="1100" dirty="0"/>
              <a:t>(1780 – 5-Feb-1833)</a:t>
            </a:r>
          </a:p>
        </p:txBody>
      </p:sp>
      <p:sp>
        <p:nvSpPr>
          <p:cNvPr id="47" name="TextBox 46">
            <a:extLst>
              <a:ext uri="{FF2B5EF4-FFF2-40B4-BE49-F238E27FC236}">
                <a16:creationId xmlns:a16="http://schemas.microsoft.com/office/drawing/2014/main" id="{65F6632F-FE48-F404-B239-E5AD98D450AE}"/>
              </a:ext>
            </a:extLst>
          </p:cNvPr>
          <p:cNvSpPr txBox="1"/>
          <p:nvPr/>
        </p:nvSpPr>
        <p:spPr>
          <a:xfrm>
            <a:off x="2761650" y="906167"/>
            <a:ext cx="1742609" cy="430887"/>
          </a:xfrm>
          <a:prstGeom prst="rect">
            <a:avLst/>
          </a:prstGeom>
          <a:noFill/>
          <a:ln>
            <a:solidFill>
              <a:schemeClr val="tx1"/>
            </a:solidFill>
          </a:ln>
        </p:spPr>
        <p:txBody>
          <a:bodyPr wrap="square" rtlCol="0">
            <a:spAutoFit/>
          </a:bodyPr>
          <a:lstStyle/>
          <a:p>
            <a:pPr algn="ctr"/>
            <a:r>
              <a:rPr lang="en-US" sz="1100" dirty="0">
                <a:hlinkClick r:id="rId3"/>
              </a:rPr>
              <a:t>Catherine Koon</a:t>
            </a:r>
            <a:endParaRPr lang="en-US" sz="1100" dirty="0"/>
          </a:p>
          <a:p>
            <a:pPr algn="ctr"/>
            <a:r>
              <a:rPr lang="en-US" sz="1100" dirty="0"/>
              <a:t>(? – 22-Jan-1861)</a:t>
            </a:r>
          </a:p>
        </p:txBody>
      </p:sp>
      <p:cxnSp>
        <p:nvCxnSpPr>
          <p:cNvPr id="48" name="Straight Connector 47">
            <a:extLst>
              <a:ext uri="{FF2B5EF4-FFF2-40B4-BE49-F238E27FC236}">
                <a16:creationId xmlns:a16="http://schemas.microsoft.com/office/drawing/2014/main" id="{969DE46D-E8EE-DA5F-95AE-786945214928}"/>
              </a:ext>
            </a:extLst>
          </p:cNvPr>
          <p:cNvCxnSpPr>
            <a:cxnSpLocks/>
            <a:stCxn id="46" idx="3"/>
            <a:endCxn id="47" idx="1"/>
          </p:cNvCxnSpPr>
          <p:nvPr/>
        </p:nvCxnSpPr>
        <p:spPr>
          <a:xfrm>
            <a:off x="2353733" y="1121611"/>
            <a:ext cx="407917"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696BB32-AB32-6709-2C06-2A10531F2A36}"/>
              </a:ext>
            </a:extLst>
          </p:cNvPr>
          <p:cNvSpPr txBox="1"/>
          <p:nvPr/>
        </p:nvSpPr>
        <p:spPr>
          <a:xfrm>
            <a:off x="1781716" y="2419560"/>
            <a:ext cx="1473479"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4"/>
              </a:rPr>
              <a:t>Jacob Kinard</a:t>
            </a:r>
            <a:endParaRPr lang="en-US" sz="1100" dirty="0"/>
          </a:p>
          <a:p>
            <a:pPr algn="ctr"/>
            <a:r>
              <a:rPr lang="en-US" sz="1100" dirty="0"/>
              <a:t> (1813 - 1878)</a:t>
            </a:r>
          </a:p>
        </p:txBody>
      </p:sp>
      <p:sp>
        <p:nvSpPr>
          <p:cNvPr id="3" name="TextBox 2">
            <a:extLst>
              <a:ext uri="{FF2B5EF4-FFF2-40B4-BE49-F238E27FC236}">
                <a16:creationId xmlns:a16="http://schemas.microsoft.com/office/drawing/2014/main" id="{4B950B08-0B8F-76F3-5202-529C49543DC8}"/>
              </a:ext>
            </a:extLst>
          </p:cNvPr>
          <p:cNvSpPr txBox="1"/>
          <p:nvPr/>
        </p:nvSpPr>
        <p:spPr>
          <a:xfrm>
            <a:off x="1781716" y="1732014"/>
            <a:ext cx="1473479" cy="430887"/>
          </a:xfrm>
          <a:prstGeom prst="rect">
            <a:avLst/>
          </a:prstGeom>
          <a:noFill/>
          <a:ln>
            <a:solidFill>
              <a:schemeClr val="tx1"/>
            </a:solidFill>
          </a:ln>
        </p:spPr>
        <p:txBody>
          <a:bodyPr wrap="square" rtlCol="0">
            <a:spAutoFit/>
          </a:bodyPr>
          <a:lstStyle/>
          <a:p>
            <a:pPr algn="ctr"/>
            <a:r>
              <a:rPr lang="en-US" sz="1100" dirty="0">
                <a:hlinkClick r:id="rId5"/>
              </a:rPr>
              <a:t>George Kinard</a:t>
            </a:r>
            <a:endParaRPr lang="en-US" sz="1100" dirty="0"/>
          </a:p>
          <a:p>
            <a:pPr algn="ctr"/>
            <a:r>
              <a:rPr lang="en-US" sz="1100" dirty="0"/>
              <a:t> (? - 1880)</a:t>
            </a:r>
          </a:p>
        </p:txBody>
      </p:sp>
      <p:sp>
        <p:nvSpPr>
          <p:cNvPr id="4" name="TextBox 3">
            <a:extLst>
              <a:ext uri="{FF2B5EF4-FFF2-40B4-BE49-F238E27FC236}">
                <a16:creationId xmlns:a16="http://schemas.microsoft.com/office/drawing/2014/main" id="{0743D576-C35F-545B-D520-E5E3DF2EDA42}"/>
              </a:ext>
            </a:extLst>
          </p:cNvPr>
          <p:cNvSpPr txBox="1"/>
          <p:nvPr/>
        </p:nvSpPr>
        <p:spPr>
          <a:xfrm>
            <a:off x="3632954" y="1732013"/>
            <a:ext cx="1473479"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6"/>
              </a:rPr>
              <a:t>Martha Koon</a:t>
            </a:r>
            <a:endParaRPr lang="en-US" sz="1100" dirty="0"/>
          </a:p>
          <a:p>
            <a:pPr algn="ctr"/>
            <a:r>
              <a:rPr lang="en-US" sz="1100" dirty="0"/>
              <a:t> (? - ?)</a:t>
            </a:r>
          </a:p>
        </p:txBody>
      </p:sp>
      <p:sp>
        <p:nvSpPr>
          <p:cNvPr id="5" name="TextBox 4">
            <a:extLst>
              <a:ext uri="{FF2B5EF4-FFF2-40B4-BE49-F238E27FC236}">
                <a16:creationId xmlns:a16="http://schemas.microsoft.com/office/drawing/2014/main" id="{D1E8C1B2-E39E-3987-5487-682D1E63D81F}"/>
              </a:ext>
            </a:extLst>
          </p:cNvPr>
          <p:cNvSpPr txBox="1"/>
          <p:nvPr/>
        </p:nvSpPr>
        <p:spPr>
          <a:xfrm>
            <a:off x="3632954" y="2419559"/>
            <a:ext cx="1557113"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7"/>
              </a:rPr>
              <a:t>Ruma Elizabeth Palmer</a:t>
            </a:r>
            <a:endParaRPr lang="en-US" sz="1100" dirty="0"/>
          </a:p>
          <a:p>
            <a:pPr algn="ctr"/>
            <a:r>
              <a:rPr lang="en-US" sz="1100" dirty="0"/>
              <a:t> (20-Jan-1820 - 1900)</a:t>
            </a:r>
          </a:p>
        </p:txBody>
      </p:sp>
      <p:cxnSp>
        <p:nvCxnSpPr>
          <p:cNvPr id="7" name="Straight Connector 6">
            <a:extLst>
              <a:ext uri="{FF2B5EF4-FFF2-40B4-BE49-F238E27FC236}">
                <a16:creationId xmlns:a16="http://schemas.microsoft.com/office/drawing/2014/main" id="{063F062C-E2BE-2852-F358-057B2F4155A9}"/>
              </a:ext>
            </a:extLst>
          </p:cNvPr>
          <p:cNvCxnSpPr>
            <a:stCxn id="3" idx="3"/>
            <a:endCxn id="4" idx="1"/>
          </p:cNvCxnSpPr>
          <p:nvPr/>
        </p:nvCxnSpPr>
        <p:spPr>
          <a:xfrm flipV="1">
            <a:off x="3255195" y="1947457"/>
            <a:ext cx="377759"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59B60D1-29C0-9A24-1A8E-D0F50B68AB64}"/>
              </a:ext>
            </a:extLst>
          </p:cNvPr>
          <p:cNvCxnSpPr>
            <a:cxnSpLocks/>
            <a:stCxn id="2" idx="3"/>
            <a:endCxn id="5" idx="1"/>
          </p:cNvCxnSpPr>
          <p:nvPr/>
        </p:nvCxnSpPr>
        <p:spPr>
          <a:xfrm flipV="1">
            <a:off x="3255195" y="2635003"/>
            <a:ext cx="377759"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or: Elbow 8">
            <a:extLst>
              <a:ext uri="{FF2B5EF4-FFF2-40B4-BE49-F238E27FC236}">
                <a16:creationId xmlns:a16="http://schemas.microsoft.com/office/drawing/2014/main" id="{F992B100-898E-23CC-1E1A-D24A964F5137}"/>
              </a:ext>
            </a:extLst>
          </p:cNvPr>
          <p:cNvCxnSpPr>
            <a:stCxn id="46" idx="2"/>
            <a:endCxn id="3" idx="1"/>
          </p:cNvCxnSpPr>
          <p:nvPr/>
        </p:nvCxnSpPr>
        <p:spPr>
          <a:xfrm rot="16200000" flipH="1">
            <a:off x="1326870" y="1492612"/>
            <a:ext cx="610404" cy="29928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or: Elbow 10">
            <a:extLst>
              <a:ext uri="{FF2B5EF4-FFF2-40B4-BE49-F238E27FC236}">
                <a16:creationId xmlns:a16="http://schemas.microsoft.com/office/drawing/2014/main" id="{FF9CDEC9-C19A-CC29-A1B4-56AE1ED442FE}"/>
              </a:ext>
            </a:extLst>
          </p:cNvPr>
          <p:cNvCxnSpPr>
            <a:stCxn id="46" idx="2"/>
            <a:endCxn id="2" idx="1"/>
          </p:cNvCxnSpPr>
          <p:nvPr/>
        </p:nvCxnSpPr>
        <p:spPr>
          <a:xfrm rot="16200000" flipH="1">
            <a:off x="983097" y="1836385"/>
            <a:ext cx="1297950" cy="29928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6268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5EEFEE-6C04-8233-2CE8-4643CF7C30F5}"/>
              </a:ext>
            </a:extLst>
          </p:cNvPr>
          <p:cNvSpPr txBox="1"/>
          <p:nvPr/>
        </p:nvSpPr>
        <p:spPr>
          <a:xfrm>
            <a:off x="1604136" y="482600"/>
            <a:ext cx="5935727" cy="369332"/>
          </a:xfrm>
          <a:prstGeom prst="rect">
            <a:avLst/>
          </a:prstGeom>
          <a:noFill/>
        </p:spPr>
        <p:txBody>
          <a:bodyPr wrap="none" rtlCol="0">
            <a:spAutoFit/>
          </a:bodyPr>
          <a:lstStyle/>
          <a:p>
            <a:r>
              <a:rPr lang="en-US" dirty="0"/>
              <a:t>Summary of </a:t>
            </a:r>
            <a:r>
              <a:rPr lang="en-US" dirty="0" err="1"/>
              <a:t>FindaGrave</a:t>
            </a:r>
            <a:r>
              <a:rPr lang="en-US" dirty="0"/>
              <a:t> Memorials for Jacob Kinard’s Parents</a:t>
            </a:r>
          </a:p>
        </p:txBody>
      </p:sp>
      <p:sp>
        <p:nvSpPr>
          <p:cNvPr id="4" name="TextBox 3">
            <a:extLst>
              <a:ext uri="{FF2B5EF4-FFF2-40B4-BE49-F238E27FC236}">
                <a16:creationId xmlns:a16="http://schemas.microsoft.com/office/drawing/2014/main" id="{9089A3FF-7EC6-175E-F52A-65556098421D}"/>
              </a:ext>
            </a:extLst>
          </p:cNvPr>
          <p:cNvSpPr txBox="1"/>
          <p:nvPr/>
        </p:nvSpPr>
        <p:spPr>
          <a:xfrm>
            <a:off x="478366" y="999066"/>
            <a:ext cx="8187266" cy="5509200"/>
          </a:xfrm>
          <a:prstGeom prst="rect">
            <a:avLst/>
          </a:prstGeom>
          <a:noFill/>
        </p:spPr>
        <p:txBody>
          <a:bodyPr wrap="square" rtlCol="0">
            <a:spAutoFit/>
          </a:bodyPr>
          <a:lstStyle/>
          <a:p>
            <a:r>
              <a:rPr lang="en-US" sz="1100" dirty="0"/>
              <a:t>Ok, here is what we know from all of this effort!  Not much!  The problem is that we don’t know how complete or correct the information is on </a:t>
            </a:r>
            <a:r>
              <a:rPr lang="en-US" sz="1100" dirty="0" err="1"/>
              <a:t>FindaGrave</a:t>
            </a:r>
            <a:r>
              <a:rPr lang="en-US" sz="1100" dirty="0"/>
              <a:t>.  Normally, there is no information or sources included with an attribution of a parent, spouse, or child.  Anyone can state anything on </a:t>
            </a:r>
            <a:r>
              <a:rPr lang="en-US" sz="1100" dirty="0" err="1"/>
              <a:t>FindaGrave</a:t>
            </a:r>
            <a:r>
              <a:rPr lang="en-US" sz="1100" dirty="0"/>
              <a:t>.  So nothing we have found is definitive.</a:t>
            </a:r>
          </a:p>
          <a:p>
            <a:endParaRPr lang="en-US" sz="1100" dirty="0"/>
          </a:p>
          <a:p>
            <a:r>
              <a:rPr lang="en-US" sz="1100" dirty="0"/>
              <a:t>However, we should be able to use </a:t>
            </a:r>
            <a:r>
              <a:rPr lang="en-US" sz="1100" dirty="0" err="1"/>
              <a:t>FindaGrave</a:t>
            </a:r>
            <a:r>
              <a:rPr lang="en-US" sz="1100" dirty="0"/>
              <a:t> as “supporting information” to other more definitive data we find.  If we look strictly at the data on Slides 3 through 15, and we make some assumptions like:</a:t>
            </a:r>
          </a:p>
          <a:p>
            <a:pPr marL="171450" indent="-171450">
              <a:buFont typeface="Arial" panose="020B0604020202020204" pitchFamily="34" charset="0"/>
              <a:buChar char="•"/>
            </a:pPr>
            <a:r>
              <a:rPr lang="en-US" sz="1100" dirty="0"/>
              <a:t>Jacob’s father and mother should be less than 50 years old and at least 15 years old at his birth in 1796.  So his mother and father should be born sometime between 1746 and 1781.</a:t>
            </a:r>
          </a:p>
          <a:p>
            <a:pPr marL="171450" indent="-171450">
              <a:buFont typeface="Arial" panose="020B0604020202020204" pitchFamily="34" charset="0"/>
              <a:buChar char="•"/>
            </a:pPr>
            <a:r>
              <a:rPr lang="en-US" sz="1100" dirty="0"/>
              <a:t>Of course Jacob’s father should be a Kinard (or Kynard, or </a:t>
            </a:r>
            <a:r>
              <a:rPr lang="en-US" sz="1100" dirty="0" err="1"/>
              <a:t>Kynerd</a:t>
            </a:r>
            <a:r>
              <a:rPr lang="en-US" sz="1100" dirty="0"/>
              <a:t>, or </a:t>
            </a:r>
            <a:r>
              <a:rPr lang="en-US" sz="1100" dirty="0" err="1"/>
              <a:t>Kinerd</a:t>
            </a:r>
            <a:r>
              <a:rPr lang="en-US" sz="1100" dirty="0"/>
              <a:t>, or </a:t>
            </a:r>
            <a:r>
              <a:rPr lang="en-US" sz="1100" dirty="0" err="1"/>
              <a:t>Keinat</a:t>
            </a:r>
            <a:r>
              <a:rPr lang="en-US" sz="1100" dirty="0"/>
              <a:t>, etc.)</a:t>
            </a:r>
          </a:p>
          <a:p>
            <a:endParaRPr lang="en-US" sz="1100" dirty="0"/>
          </a:p>
          <a:p>
            <a:r>
              <a:rPr lang="en-US" sz="1100" dirty="0"/>
              <a:t>Our options on these pages now become:</a:t>
            </a:r>
          </a:p>
          <a:p>
            <a:pPr marL="228600" indent="-228600">
              <a:buFont typeface="+mj-lt"/>
              <a:buAutoNum type="arabicPeriod"/>
            </a:pPr>
            <a:r>
              <a:rPr lang="en-US" sz="1100" dirty="0"/>
              <a:t>Captain George Kinard and Catherine Koon on Slide P.  This is highly unlikely as the ages barely meet our requirements for Captain George Kinard and may not meet them for Catherine Koon (we don’t know her birth year).  The other weakness in this option is that these two named another son Jacob Kinard, who was born in 1813.  Our Jacob Kinard was still alive that time, so it’s unlikely they would have named a second son (1813 Jacob) the same name as the 17 year old 1796 Jacob.</a:t>
            </a:r>
          </a:p>
          <a:p>
            <a:pPr marL="228600" indent="-228600">
              <a:buFont typeface="+mj-lt"/>
              <a:buAutoNum type="arabicPeriod"/>
            </a:pPr>
            <a:r>
              <a:rPr lang="en-US" sz="1100" dirty="0"/>
              <a:t>John Peter Kinard and Catherine Sligh on Slide O.  I don’t know anything about their children, but they are definitely an option at this time.</a:t>
            </a:r>
          </a:p>
          <a:p>
            <a:pPr marL="228600" indent="-228600">
              <a:buFont typeface="+mj-lt"/>
              <a:buAutoNum type="arabicPeriod"/>
            </a:pPr>
            <a:r>
              <a:rPr lang="en-US" sz="1100" dirty="0"/>
              <a:t>William Kinard on Slide K.  </a:t>
            </a:r>
            <a:r>
              <a:rPr lang="en-US" sz="1100" dirty="0" err="1"/>
              <a:t>FindaGrave</a:t>
            </a:r>
            <a:r>
              <a:rPr lang="en-US" sz="1100" dirty="0"/>
              <a:t> doesn’t have any information on him, but he is a potential father.</a:t>
            </a:r>
          </a:p>
          <a:p>
            <a:pPr marL="228600" indent="-228600">
              <a:buFont typeface="+mj-lt"/>
              <a:buAutoNum type="arabicPeriod"/>
            </a:pPr>
            <a:r>
              <a:rPr lang="en-US" sz="1100" dirty="0"/>
              <a:t>Martin Kinard and Elizabeth on Slide J.  I don’t know if this list of children is complete.  However a potential weakness is that another child was already born in 1796.  I have found that normally there was a 1 to 2 year gap between children in olden days, so this is a weaker candidate for Jacob’s father.</a:t>
            </a:r>
          </a:p>
          <a:p>
            <a:pPr marL="228600" indent="-228600">
              <a:buFont typeface="+mj-lt"/>
              <a:buAutoNum type="arabicPeriod"/>
            </a:pPr>
            <a:r>
              <a:rPr lang="en-US" sz="1100" dirty="0"/>
              <a:t>Michael Kinard and Catherine </a:t>
            </a:r>
            <a:r>
              <a:rPr lang="en-US" sz="1100" dirty="0" err="1"/>
              <a:t>Swittenberg</a:t>
            </a:r>
            <a:r>
              <a:rPr lang="en-US" sz="1100" dirty="0"/>
              <a:t> on Slide I.  It’s possible that an unnamed son (our Jacob) could have been born between Mary Magdalene (b. 1794) and Eva (b. 1800).</a:t>
            </a:r>
          </a:p>
          <a:p>
            <a:pPr marL="228600" indent="-228600">
              <a:buFont typeface="+mj-lt"/>
              <a:buAutoNum type="arabicPeriod"/>
            </a:pPr>
            <a:r>
              <a:rPr lang="en-US" sz="1100" dirty="0"/>
              <a:t>John Kinard, Jr. and Anna </a:t>
            </a:r>
            <a:r>
              <a:rPr lang="en-US" sz="1100" dirty="0" err="1"/>
              <a:t>Elizabetha</a:t>
            </a:r>
            <a:r>
              <a:rPr lang="en-US" sz="1100" dirty="0"/>
              <a:t> </a:t>
            </a:r>
            <a:r>
              <a:rPr lang="en-US" sz="1100" dirty="0" err="1"/>
              <a:t>Margaretha</a:t>
            </a:r>
            <a:r>
              <a:rPr lang="en-US" sz="1100" dirty="0"/>
              <a:t> “Elizabeth” Stockman  on Slide H.  This seems unlikely, as Jacob would have been born 16 years after Captain George Kinard (our first option above).  Also John Kinard, Jr. and Anna were getting a little old at this point.</a:t>
            </a:r>
          </a:p>
          <a:p>
            <a:pPr marL="228600" indent="-228600">
              <a:buFont typeface="+mj-lt"/>
              <a:buAutoNum type="arabicPeriod"/>
            </a:pPr>
            <a:r>
              <a:rPr lang="en-US" sz="1100" dirty="0"/>
              <a:t>George Kinard and Nancy Ann Long on Slide G.  George and Nancy were pretty old (51 and 55, respectively) for their first child listed as born in 1801 in </a:t>
            </a:r>
            <a:r>
              <a:rPr lang="en-US" sz="1100" dirty="0" err="1"/>
              <a:t>FindaGrave</a:t>
            </a:r>
            <a:r>
              <a:rPr lang="en-US" sz="1100" dirty="0"/>
              <a:t>.  So there is room for Jacob Kinard (b. 1796) to be their child.</a:t>
            </a:r>
          </a:p>
          <a:p>
            <a:pPr marL="228600" indent="-228600">
              <a:buFont typeface="+mj-lt"/>
              <a:buAutoNum type="arabicPeriod"/>
            </a:pPr>
            <a:r>
              <a:rPr lang="en-US" sz="1100" dirty="0"/>
              <a:t>The last option I see is </a:t>
            </a:r>
            <a:r>
              <a:rPr lang="sv-SE" sz="1100" dirty="0"/>
              <a:t>Frederick Andrew Kinard (1768 – 1811)</a:t>
            </a:r>
            <a:r>
              <a:rPr lang="en-US" sz="1100" dirty="0"/>
              <a:t> and Catherine Elizabeth CHAPMAN WISE (1775 - 1858) on Slide F.  The weakness in this option is that this couple is already listed as having a child born in 1796 - John William Kinard, born 29 December 1796.  So it’s unlikely that these are Jacob Kinard’s parents.</a:t>
            </a:r>
          </a:p>
          <a:p>
            <a:pPr marL="228600" indent="-228600">
              <a:buFont typeface="+mj-lt"/>
              <a:buAutoNum type="arabicPeriod"/>
            </a:pPr>
            <a:r>
              <a:rPr lang="sv-SE" sz="1100" dirty="0"/>
              <a:t>So our strongest options are: 2. </a:t>
            </a:r>
            <a:r>
              <a:rPr lang="en-US" sz="1100" dirty="0"/>
              <a:t>John Peter Kinard and Catherine Sligh , 3. William Kinard,  and 5. Michael Kinard and Catherine </a:t>
            </a:r>
            <a:r>
              <a:rPr lang="en-US" sz="1100" dirty="0" err="1"/>
              <a:t>Swittenberg</a:t>
            </a:r>
            <a:r>
              <a:rPr lang="en-US" sz="1100" dirty="0"/>
              <a:t>.  These are the ones we will tackle first.</a:t>
            </a:r>
            <a:endParaRPr lang="sv-SE" sz="11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41BA3C-EBEF-E1B3-731D-35CD67458A6E}"/>
              </a:ext>
            </a:extLst>
          </p:cNvPr>
          <p:cNvSpPr txBox="1"/>
          <p:nvPr/>
        </p:nvSpPr>
        <p:spPr>
          <a:xfrm>
            <a:off x="826594" y="2669411"/>
            <a:ext cx="1829348" cy="600164"/>
          </a:xfrm>
          <a:prstGeom prst="rect">
            <a:avLst/>
          </a:prstGeom>
          <a:noFill/>
          <a:ln>
            <a:solidFill>
              <a:schemeClr val="tx1"/>
            </a:solidFill>
          </a:ln>
        </p:spPr>
        <p:txBody>
          <a:bodyPr wrap="none" rtlCol="0">
            <a:spAutoFit/>
          </a:bodyPr>
          <a:lstStyle/>
          <a:p>
            <a:pPr algn="ctr"/>
            <a:r>
              <a:rPr lang="en-US" sz="1100" dirty="0">
                <a:hlinkClick r:id="rId2"/>
              </a:rPr>
              <a:t>Johannes “John” </a:t>
            </a:r>
          </a:p>
          <a:p>
            <a:pPr algn="ctr"/>
            <a:r>
              <a:rPr lang="en-US" sz="1100" dirty="0">
                <a:hlinkClick r:id="rId2"/>
              </a:rPr>
              <a:t>Michele “Michael” </a:t>
            </a:r>
            <a:r>
              <a:rPr lang="en-US" sz="1100" dirty="0" err="1">
                <a:hlinkClick r:id="rId2"/>
              </a:rPr>
              <a:t>Keinat</a:t>
            </a:r>
            <a:endParaRPr lang="en-US" sz="1100" dirty="0"/>
          </a:p>
          <a:p>
            <a:pPr algn="ctr"/>
            <a:r>
              <a:rPr lang="en-US" sz="1100" dirty="0"/>
              <a:t>(31-Oct-1697 – 26-Jan-1745)</a:t>
            </a:r>
          </a:p>
        </p:txBody>
      </p:sp>
      <p:sp>
        <p:nvSpPr>
          <p:cNvPr id="4" name="TextBox 3">
            <a:extLst>
              <a:ext uri="{FF2B5EF4-FFF2-40B4-BE49-F238E27FC236}">
                <a16:creationId xmlns:a16="http://schemas.microsoft.com/office/drawing/2014/main" id="{3739741B-B0C1-08FC-B11A-072B664BD987}"/>
              </a:ext>
            </a:extLst>
          </p:cNvPr>
          <p:cNvSpPr txBox="1"/>
          <p:nvPr/>
        </p:nvSpPr>
        <p:spPr>
          <a:xfrm>
            <a:off x="915775" y="1708441"/>
            <a:ext cx="1933543" cy="430887"/>
          </a:xfrm>
          <a:prstGeom prst="rect">
            <a:avLst/>
          </a:prstGeom>
          <a:noFill/>
          <a:ln>
            <a:solidFill>
              <a:schemeClr val="tx1"/>
            </a:solidFill>
          </a:ln>
        </p:spPr>
        <p:txBody>
          <a:bodyPr wrap="none" rtlCol="0">
            <a:spAutoFit/>
          </a:bodyPr>
          <a:lstStyle/>
          <a:p>
            <a:pPr algn="ctr"/>
            <a:r>
              <a:rPr lang="en-US" sz="1100" dirty="0">
                <a:hlinkClick r:id="rId3"/>
              </a:rPr>
              <a:t>Johannes </a:t>
            </a:r>
            <a:r>
              <a:rPr lang="en-US" sz="1100" dirty="0" err="1">
                <a:hlinkClick r:id="rId3"/>
              </a:rPr>
              <a:t>Keinat</a:t>
            </a:r>
            <a:endParaRPr lang="en-US" sz="1100" dirty="0"/>
          </a:p>
          <a:p>
            <a:pPr algn="ctr"/>
            <a:r>
              <a:rPr lang="en-US" sz="1100" dirty="0"/>
              <a:t>(23-Mar-1664 – 10-May-1747)</a:t>
            </a:r>
          </a:p>
        </p:txBody>
      </p:sp>
      <p:sp>
        <p:nvSpPr>
          <p:cNvPr id="5" name="TextBox 4">
            <a:extLst>
              <a:ext uri="{FF2B5EF4-FFF2-40B4-BE49-F238E27FC236}">
                <a16:creationId xmlns:a16="http://schemas.microsoft.com/office/drawing/2014/main" id="{4F5CAD43-D49E-14A8-8BFE-41294A8C2A14}"/>
              </a:ext>
            </a:extLst>
          </p:cNvPr>
          <p:cNvSpPr txBox="1"/>
          <p:nvPr/>
        </p:nvSpPr>
        <p:spPr>
          <a:xfrm>
            <a:off x="3192393" y="1708441"/>
            <a:ext cx="1630575" cy="430887"/>
          </a:xfrm>
          <a:prstGeom prst="rect">
            <a:avLst/>
          </a:prstGeom>
          <a:noFill/>
          <a:ln>
            <a:solidFill>
              <a:schemeClr val="tx1"/>
            </a:solidFill>
          </a:ln>
        </p:spPr>
        <p:txBody>
          <a:bodyPr wrap="none" rtlCol="0">
            <a:spAutoFit/>
          </a:bodyPr>
          <a:lstStyle/>
          <a:p>
            <a:pPr algn="ctr"/>
            <a:r>
              <a:rPr lang="en-US" sz="1100" dirty="0">
                <a:hlinkClick r:id="rId4"/>
              </a:rPr>
              <a:t>Lucia </a:t>
            </a:r>
            <a:r>
              <a:rPr lang="en-US" sz="1100" dirty="0" err="1">
                <a:hlinkClick r:id="rId4"/>
              </a:rPr>
              <a:t>Kuch</a:t>
            </a:r>
            <a:r>
              <a:rPr lang="en-US" sz="1100" dirty="0">
                <a:hlinkClick r:id="rId4"/>
              </a:rPr>
              <a:t>/Koch</a:t>
            </a:r>
            <a:endParaRPr lang="en-US" sz="1100" dirty="0"/>
          </a:p>
          <a:p>
            <a:pPr algn="ctr"/>
            <a:r>
              <a:rPr lang="en-US" sz="1100" dirty="0"/>
              <a:t>(Oct 1674 – 29-Jan-1741)</a:t>
            </a:r>
          </a:p>
        </p:txBody>
      </p:sp>
      <p:cxnSp>
        <p:nvCxnSpPr>
          <p:cNvPr id="9" name="Connector: Elbow 8">
            <a:extLst>
              <a:ext uri="{FF2B5EF4-FFF2-40B4-BE49-F238E27FC236}">
                <a16:creationId xmlns:a16="http://schemas.microsoft.com/office/drawing/2014/main" id="{F7F469A7-AD9A-D886-AB7B-598D235DB3B1}"/>
              </a:ext>
            </a:extLst>
          </p:cNvPr>
          <p:cNvCxnSpPr>
            <a:stCxn id="4" idx="2"/>
            <a:endCxn id="2" idx="0"/>
          </p:cNvCxnSpPr>
          <p:nvPr/>
        </p:nvCxnSpPr>
        <p:spPr>
          <a:xfrm rot="5400000">
            <a:off x="1546867" y="2333730"/>
            <a:ext cx="530083" cy="14127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or: Elbow 10">
            <a:extLst>
              <a:ext uri="{FF2B5EF4-FFF2-40B4-BE49-F238E27FC236}">
                <a16:creationId xmlns:a16="http://schemas.microsoft.com/office/drawing/2014/main" id="{AAE6C263-48C9-B495-1339-ACA2D006A02B}"/>
              </a:ext>
            </a:extLst>
          </p:cNvPr>
          <p:cNvCxnSpPr>
            <a:stCxn id="5" idx="2"/>
            <a:endCxn id="2" idx="0"/>
          </p:cNvCxnSpPr>
          <p:nvPr/>
        </p:nvCxnSpPr>
        <p:spPr>
          <a:xfrm rot="5400000">
            <a:off x="2609434" y="1271163"/>
            <a:ext cx="530083" cy="226641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AC83669-8592-3538-7BBE-49478BE75F2C}"/>
              </a:ext>
            </a:extLst>
          </p:cNvPr>
          <p:cNvSpPr txBox="1"/>
          <p:nvPr/>
        </p:nvSpPr>
        <p:spPr>
          <a:xfrm>
            <a:off x="1882546" y="3666493"/>
            <a:ext cx="1503132" cy="600164"/>
          </a:xfrm>
          <a:prstGeom prst="rect">
            <a:avLst/>
          </a:prstGeom>
          <a:noFill/>
          <a:ln>
            <a:solidFill>
              <a:schemeClr val="tx1"/>
            </a:solidFill>
          </a:ln>
        </p:spPr>
        <p:txBody>
          <a:bodyPr wrap="square" rtlCol="0">
            <a:spAutoFit/>
          </a:bodyPr>
          <a:lstStyle/>
          <a:p>
            <a:pPr algn="ctr"/>
            <a:r>
              <a:rPr lang="en-US" sz="1100" dirty="0">
                <a:hlinkClick r:id="rId5"/>
              </a:rPr>
              <a:t>Johannes Friedrich “John” Kinard, Sr.</a:t>
            </a:r>
            <a:endParaRPr lang="en-US" sz="1100" dirty="0"/>
          </a:p>
          <a:p>
            <a:pPr algn="ctr"/>
            <a:r>
              <a:rPr lang="en-US" sz="1100" dirty="0"/>
              <a:t>(6-Jul-1726 - 1787)</a:t>
            </a:r>
          </a:p>
        </p:txBody>
      </p:sp>
      <p:sp>
        <p:nvSpPr>
          <p:cNvPr id="20" name="TextBox 19">
            <a:extLst>
              <a:ext uri="{FF2B5EF4-FFF2-40B4-BE49-F238E27FC236}">
                <a16:creationId xmlns:a16="http://schemas.microsoft.com/office/drawing/2014/main" id="{68FD6FBD-E81C-EA4F-D723-6AADA803D28E}"/>
              </a:ext>
            </a:extLst>
          </p:cNvPr>
          <p:cNvSpPr txBox="1"/>
          <p:nvPr/>
        </p:nvSpPr>
        <p:spPr>
          <a:xfrm>
            <a:off x="1882547" y="4552878"/>
            <a:ext cx="1633781" cy="430887"/>
          </a:xfrm>
          <a:prstGeom prst="rect">
            <a:avLst/>
          </a:prstGeom>
          <a:noFill/>
          <a:ln>
            <a:solidFill>
              <a:schemeClr val="tx1"/>
            </a:solidFill>
          </a:ln>
        </p:spPr>
        <p:txBody>
          <a:bodyPr wrap="none" rtlCol="0">
            <a:spAutoFit/>
          </a:bodyPr>
          <a:lstStyle/>
          <a:p>
            <a:pPr algn="ctr"/>
            <a:r>
              <a:rPr lang="en-US" sz="1100" dirty="0" err="1"/>
              <a:t>Matthaus</a:t>
            </a:r>
            <a:r>
              <a:rPr lang="en-US" sz="1100" dirty="0"/>
              <a:t> </a:t>
            </a:r>
            <a:r>
              <a:rPr lang="en-US" sz="1100" dirty="0" err="1"/>
              <a:t>Keinat</a:t>
            </a:r>
            <a:endParaRPr lang="en-US" sz="1100" dirty="0"/>
          </a:p>
          <a:p>
            <a:pPr algn="ctr"/>
            <a:r>
              <a:rPr lang="en-US" sz="1100" dirty="0"/>
              <a:t>(7-Mar-1728 – bef. 1790)</a:t>
            </a:r>
          </a:p>
        </p:txBody>
      </p:sp>
      <p:sp>
        <p:nvSpPr>
          <p:cNvPr id="21" name="TextBox 20">
            <a:extLst>
              <a:ext uri="{FF2B5EF4-FFF2-40B4-BE49-F238E27FC236}">
                <a16:creationId xmlns:a16="http://schemas.microsoft.com/office/drawing/2014/main" id="{E65C5D2A-062C-E62F-96CD-3C04B170B1CA}"/>
              </a:ext>
            </a:extLst>
          </p:cNvPr>
          <p:cNvSpPr txBox="1"/>
          <p:nvPr/>
        </p:nvSpPr>
        <p:spPr>
          <a:xfrm>
            <a:off x="1882547" y="5309501"/>
            <a:ext cx="1473480" cy="430887"/>
          </a:xfrm>
          <a:prstGeom prst="rect">
            <a:avLst/>
          </a:prstGeom>
          <a:noFill/>
          <a:ln>
            <a:solidFill>
              <a:schemeClr val="tx1"/>
            </a:solidFill>
          </a:ln>
        </p:spPr>
        <p:txBody>
          <a:bodyPr wrap="none" rtlCol="0">
            <a:spAutoFit/>
          </a:bodyPr>
          <a:lstStyle/>
          <a:p>
            <a:pPr algn="ctr"/>
            <a:r>
              <a:rPr lang="en-US" sz="1100" dirty="0"/>
              <a:t>Johann Martin </a:t>
            </a:r>
            <a:r>
              <a:rPr lang="en-US" sz="1100" dirty="0" err="1"/>
              <a:t>Keinat</a:t>
            </a:r>
            <a:endParaRPr lang="en-US" sz="1100" dirty="0"/>
          </a:p>
          <a:p>
            <a:pPr algn="ctr"/>
            <a:r>
              <a:rPr lang="en-US" sz="1100" dirty="0"/>
              <a:t>(11-Dec-1736 - ~1805)</a:t>
            </a:r>
          </a:p>
        </p:txBody>
      </p:sp>
      <p:sp>
        <p:nvSpPr>
          <p:cNvPr id="66" name="TextBox 65">
            <a:extLst>
              <a:ext uri="{FF2B5EF4-FFF2-40B4-BE49-F238E27FC236}">
                <a16:creationId xmlns:a16="http://schemas.microsoft.com/office/drawing/2014/main" id="{1212E732-D15B-34D8-3362-944BB6D86039}"/>
              </a:ext>
            </a:extLst>
          </p:cNvPr>
          <p:cNvSpPr txBox="1"/>
          <p:nvPr/>
        </p:nvSpPr>
        <p:spPr>
          <a:xfrm>
            <a:off x="3797150" y="5306761"/>
            <a:ext cx="833882" cy="430887"/>
          </a:xfrm>
          <a:prstGeom prst="rect">
            <a:avLst/>
          </a:prstGeom>
          <a:noFill/>
          <a:ln>
            <a:solidFill>
              <a:schemeClr val="tx1"/>
            </a:solidFill>
          </a:ln>
        </p:spPr>
        <p:txBody>
          <a:bodyPr wrap="none" rtlCol="0">
            <a:spAutoFit/>
          </a:bodyPr>
          <a:lstStyle/>
          <a:p>
            <a:pPr algn="ctr"/>
            <a:r>
              <a:rPr lang="en-US" sz="1100" dirty="0"/>
              <a:t>Mary Witt?</a:t>
            </a:r>
          </a:p>
          <a:p>
            <a:pPr algn="ctr"/>
            <a:r>
              <a:rPr lang="en-US" sz="1100" dirty="0"/>
              <a:t>(? - ?)</a:t>
            </a:r>
          </a:p>
        </p:txBody>
      </p:sp>
      <p:sp>
        <p:nvSpPr>
          <p:cNvPr id="8" name="TextBox 7">
            <a:extLst>
              <a:ext uri="{FF2B5EF4-FFF2-40B4-BE49-F238E27FC236}">
                <a16:creationId xmlns:a16="http://schemas.microsoft.com/office/drawing/2014/main" id="{0760BB1A-0835-0AB2-5364-F4CC80AE7B6A}"/>
              </a:ext>
            </a:extLst>
          </p:cNvPr>
          <p:cNvSpPr txBox="1"/>
          <p:nvPr/>
        </p:nvSpPr>
        <p:spPr>
          <a:xfrm>
            <a:off x="2620751" y="251946"/>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0" name="TextBox 9">
            <a:extLst>
              <a:ext uri="{FF2B5EF4-FFF2-40B4-BE49-F238E27FC236}">
                <a16:creationId xmlns:a16="http://schemas.microsoft.com/office/drawing/2014/main" id="{BF5C911D-778D-92D8-DE87-74CF46EA53FF}"/>
              </a:ext>
            </a:extLst>
          </p:cNvPr>
          <p:cNvSpPr txBox="1"/>
          <p:nvPr/>
        </p:nvSpPr>
        <p:spPr>
          <a:xfrm>
            <a:off x="594042" y="887631"/>
            <a:ext cx="982961" cy="430887"/>
          </a:xfrm>
          <a:prstGeom prst="rect">
            <a:avLst/>
          </a:prstGeom>
          <a:noFill/>
          <a:ln>
            <a:solidFill>
              <a:schemeClr val="tx1"/>
            </a:solidFill>
          </a:ln>
        </p:spPr>
        <p:txBody>
          <a:bodyPr wrap="none" rtlCol="0">
            <a:spAutoFit/>
          </a:bodyPr>
          <a:lstStyle/>
          <a:p>
            <a:pPr algn="ctr"/>
            <a:r>
              <a:rPr lang="en-US" sz="1100" dirty="0"/>
              <a:t>Hans </a:t>
            </a:r>
            <a:r>
              <a:rPr lang="en-US" sz="1100" dirty="0" err="1"/>
              <a:t>Keinat</a:t>
            </a:r>
            <a:endParaRPr lang="en-US" sz="1100" dirty="0"/>
          </a:p>
          <a:p>
            <a:pPr algn="ctr"/>
            <a:r>
              <a:rPr lang="en-US" sz="1100" dirty="0"/>
              <a:t>(1633 – 1709)</a:t>
            </a:r>
          </a:p>
        </p:txBody>
      </p:sp>
      <p:sp>
        <p:nvSpPr>
          <p:cNvPr id="12" name="TextBox 11">
            <a:extLst>
              <a:ext uri="{FF2B5EF4-FFF2-40B4-BE49-F238E27FC236}">
                <a16:creationId xmlns:a16="http://schemas.microsoft.com/office/drawing/2014/main" id="{5D0FBFD1-AE07-506C-5108-7660624A9998}"/>
              </a:ext>
            </a:extLst>
          </p:cNvPr>
          <p:cNvSpPr txBox="1"/>
          <p:nvPr/>
        </p:nvSpPr>
        <p:spPr>
          <a:xfrm>
            <a:off x="1946617" y="886262"/>
            <a:ext cx="982961" cy="430887"/>
          </a:xfrm>
          <a:prstGeom prst="rect">
            <a:avLst/>
          </a:prstGeom>
          <a:noFill/>
          <a:ln>
            <a:solidFill>
              <a:schemeClr val="tx1"/>
            </a:solidFill>
          </a:ln>
        </p:spPr>
        <p:txBody>
          <a:bodyPr wrap="none" rtlCol="0">
            <a:spAutoFit/>
          </a:bodyPr>
          <a:lstStyle/>
          <a:p>
            <a:pPr algn="ctr"/>
            <a:r>
              <a:rPr lang="en-US" sz="1100" dirty="0"/>
              <a:t>Anna </a:t>
            </a:r>
            <a:r>
              <a:rPr lang="en-US" sz="1100" dirty="0" err="1"/>
              <a:t>Keinin</a:t>
            </a:r>
            <a:endParaRPr lang="en-US" sz="1100" dirty="0"/>
          </a:p>
          <a:p>
            <a:pPr algn="ctr"/>
            <a:r>
              <a:rPr lang="en-US" sz="1100" dirty="0"/>
              <a:t>(1635 – 1731)</a:t>
            </a:r>
          </a:p>
        </p:txBody>
      </p:sp>
      <p:cxnSp>
        <p:nvCxnSpPr>
          <p:cNvPr id="16" name="Connector: Elbow 15">
            <a:extLst>
              <a:ext uri="{FF2B5EF4-FFF2-40B4-BE49-F238E27FC236}">
                <a16:creationId xmlns:a16="http://schemas.microsoft.com/office/drawing/2014/main" id="{1BC1BA94-F67D-49D4-B859-6DB470F4C379}"/>
              </a:ext>
            </a:extLst>
          </p:cNvPr>
          <p:cNvCxnSpPr>
            <a:stCxn id="12" idx="2"/>
            <a:endCxn id="4" idx="0"/>
          </p:cNvCxnSpPr>
          <p:nvPr/>
        </p:nvCxnSpPr>
        <p:spPr>
          <a:xfrm rot="5400000">
            <a:off x="1964677" y="1235020"/>
            <a:ext cx="391292" cy="55555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ctor: Elbow 21">
            <a:extLst>
              <a:ext uri="{FF2B5EF4-FFF2-40B4-BE49-F238E27FC236}">
                <a16:creationId xmlns:a16="http://schemas.microsoft.com/office/drawing/2014/main" id="{9FFA4661-F6A9-8378-CD9A-5ECFD3928305}"/>
              </a:ext>
            </a:extLst>
          </p:cNvPr>
          <p:cNvCxnSpPr>
            <a:stCxn id="10" idx="2"/>
            <a:endCxn id="4" idx="0"/>
          </p:cNvCxnSpPr>
          <p:nvPr/>
        </p:nvCxnSpPr>
        <p:spPr>
          <a:xfrm rot="16200000" flipH="1">
            <a:off x="1289074" y="1114967"/>
            <a:ext cx="389923" cy="79702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66CFB9D8-71A6-4017-ED42-6E59C95F6A33}"/>
              </a:ext>
            </a:extLst>
          </p:cNvPr>
          <p:cNvSpPr txBox="1"/>
          <p:nvPr/>
        </p:nvSpPr>
        <p:spPr>
          <a:xfrm>
            <a:off x="2135393" y="2187180"/>
            <a:ext cx="1091966" cy="261610"/>
          </a:xfrm>
          <a:prstGeom prst="rect">
            <a:avLst/>
          </a:prstGeom>
          <a:noFill/>
        </p:spPr>
        <p:txBody>
          <a:bodyPr wrap="none" rtlCol="0">
            <a:spAutoFit/>
          </a:bodyPr>
          <a:lstStyle/>
          <a:p>
            <a:r>
              <a:rPr lang="en-US" sz="1100" dirty="0"/>
              <a:t>m. 14-Sep-1689</a:t>
            </a:r>
          </a:p>
        </p:txBody>
      </p:sp>
      <p:cxnSp>
        <p:nvCxnSpPr>
          <p:cNvPr id="78" name="Connector: Elbow 77">
            <a:extLst>
              <a:ext uri="{FF2B5EF4-FFF2-40B4-BE49-F238E27FC236}">
                <a16:creationId xmlns:a16="http://schemas.microsoft.com/office/drawing/2014/main" id="{7B81A3AD-BB09-85B6-DD13-6062F06330E0}"/>
              </a:ext>
            </a:extLst>
          </p:cNvPr>
          <p:cNvCxnSpPr>
            <a:cxnSpLocks/>
            <a:stCxn id="2" idx="2"/>
            <a:endCxn id="18" idx="1"/>
          </p:cNvCxnSpPr>
          <p:nvPr/>
        </p:nvCxnSpPr>
        <p:spPr>
          <a:xfrm rot="16200000" flipH="1">
            <a:off x="1463407" y="3547436"/>
            <a:ext cx="697000" cy="14127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Connector: Elbow 81">
            <a:extLst>
              <a:ext uri="{FF2B5EF4-FFF2-40B4-BE49-F238E27FC236}">
                <a16:creationId xmlns:a16="http://schemas.microsoft.com/office/drawing/2014/main" id="{856F0038-0ADF-756C-51D2-F9220279286F}"/>
              </a:ext>
            </a:extLst>
          </p:cNvPr>
          <p:cNvCxnSpPr>
            <a:stCxn id="2" idx="2"/>
            <a:endCxn id="20" idx="1"/>
          </p:cNvCxnSpPr>
          <p:nvPr/>
        </p:nvCxnSpPr>
        <p:spPr>
          <a:xfrm rot="16200000" flipH="1">
            <a:off x="1062534" y="3948308"/>
            <a:ext cx="1498747" cy="14127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Connector: Elbow 83">
            <a:extLst>
              <a:ext uri="{FF2B5EF4-FFF2-40B4-BE49-F238E27FC236}">
                <a16:creationId xmlns:a16="http://schemas.microsoft.com/office/drawing/2014/main" id="{5E6FCC88-8D18-7FA0-41DD-EDE512D8D82F}"/>
              </a:ext>
            </a:extLst>
          </p:cNvPr>
          <p:cNvCxnSpPr>
            <a:stCxn id="2" idx="2"/>
            <a:endCxn id="21" idx="1"/>
          </p:cNvCxnSpPr>
          <p:nvPr/>
        </p:nvCxnSpPr>
        <p:spPr>
          <a:xfrm rot="16200000" flipH="1">
            <a:off x="684222" y="4326620"/>
            <a:ext cx="2255370" cy="14127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18BF1C2-62B7-7918-CA68-5986F951E6C9}"/>
              </a:ext>
            </a:extLst>
          </p:cNvPr>
          <p:cNvCxnSpPr>
            <a:stCxn id="21" idx="3"/>
            <a:endCxn id="66" idx="1"/>
          </p:cNvCxnSpPr>
          <p:nvPr/>
        </p:nvCxnSpPr>
        <p:spPr>
          <a:xfrm flipV="1">
            <a:off x="3356027" y="5522205"/>
            <a:ext cx="441123" cy="2740"/>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CA7B8D42-694C-A2EE-E032-FB7B67185B83}"/>
              </a:ext>
            </a:extLst>
          </p:cNvPr>
          <p:cNvSpPr txBox="1"/>
          <p:nvPr/>
        </p:nvSpPr>
        <p:spPr>
          <a:xfrm>
            <a:off x="2874688" y="2663907"/>
            <a:ext cx="1630575" cy="600164"/>
          </a:xfrm>
          <a:prstGeom prst="rect">
            <a:avLst/>
          </a:prstGeom>
          <a:noFill/>
          <a:ln>
            <a:solidFill>
              <a:schemeClr val="tx1"/>
            </a:solidFill>
          </a:ln>
        </p:spPr>
        <p:txBody>
          <a:bodyPr wrap="square" rtlCol="0">
            <a:spAutoFit/>
          </a:bodyPr>
          <a:lstStyle/>
          <a:p>
            <a:pPr algn="ctr"/>
            <a:r>
              <a:rPr lang="en-US" sz="1100" dirty="0">
                <a:hlinkClick r:id="rId6"/>
              </a:rPr>
              <a:t>Johann “John” </a:t>
            </a:r>
            <a:r>
              <a:rPr lang="en-US" sz="1100" dirty="0" err="1">
                <a:hlinkClick r:id="rId6"/>
              </a:rPr>
              <a:t>Keinat</a:t>
            </a:r>
            <a:r>
              <a:rPr lang="en-US" sz="1100" dirty="0">
                <a:hlinkClick r:id="rId6"/>
              </a:rPr>
              <a:t>/ Kinard</a:t>
            </a:r>
            <a:endParaRPr lang="en-US" sz="1100" dirty="0"/>
          </a:p>
          <a:p>
            <a:pPr algn="ctr"/>
            <a:r>
              <a:rPr lang="en-US" sz="1100" dirty="0"/>
              <a:t>(1705 – 26-Jan-1750)</a:t>
            </a:r>
          </a:p>
        </p:txBody>
      </p:sp>
      <p:cxnSp>
        <p:nvCxnSpPr>
          <p:cNvPr id="96" name="Connector: Elbow 95">
            <a:extLst>
              <a:ext uri="{FF2B5EF4-FFF2-40B4-BE49-F238E27FC236}">
                <a16:creationId xmlns:a16="http://schemas.microsoft.com/office/drawing/2014/main" id="{2CDD03F3-A9AD-D74F-E37C-E03306C83CEC}"/>
              </a:ext>
            </a:extLst>
          </p:cNvPr>
          <p:cNvCxnSpPr>
            <a:stCxn id="4" idx="2"/>
            <a:endCxn id="94" idx="0"/>
          </p:cNvCxnSpPr>
          <p:nvPr/>
        </p:nvCxnSpPr>
        <p:spPr>
          <a:xfrm rot="16200000" flipH="1">
            <a:off x="2523972" y="1497902"/>
            <a:ext cx="524579" cy="180742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Connector: Elbow 97">
            <a:extLst>
              <a:ext uri="{FF2B5EF4-FFF2-40B4-BE49-F238E27FC236}">
                <a16:creationId xmlns:a16="http://schemas.microsoft.com/office/drawing/2014/main" id="{DD1E2994-46CF-1883-9962-52C9E537DD8E}"/>
              </a:ext>
            </a:extLst>
          </p:cNvPr>
          <p:cNvCxnSpPr>
            <a:stCxn id="5" idx="2"/>
            <a:endCxn id="94" idx="0"/>
          </p:cNvCxnSpPr>
          <p:nvPr/>
        </p:nvCxnSpPr>
        <p:spPr>
          <a:xfrm rot="5400000">
            <a:off x="3586540" y="2242765"/>
            <a:ext cx="524579" cy="31770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CC1E4C4D-60D1-298F-0C00-E3B98968BDE7}"/>
              </a:ext>
            </a:extLst>
          </p:cNvPr>
          <p:cNvSpPr txBox="1"/>
          <p:nvPr/>
        </p:nvSpPr>
        <p:spPr>
          <a:xfrm>
            <a:off x="4749797" y="2663907"/>
            <a:ext cx="1630575" cy="769441"/>
          </a:xfrm>
          <a:prstGeom prst="rect">
            <a:avLst/>
          </a:prstGeom>
          <a:noFill/>
          <a:ln>
            <a:solidFill>
              <a:schemeClr val="tx1"/>
            </a:solidFill>
          </a:ln>
        </p:spPr>
        <p:txBody>
          <a:bodyPr wrap="square" rtlCol="0">
            <a:spAutoFit/>
          </a:bodyPr>
          <a:lstStyle/>
          <a:p>
            <a:pPr algn="ctr"/>
            <a:r>
              <a:rPr lang="en-US" sz="1100" dirty="0">
                <a:hlinkClick r:id="rId7"/>
              </a:rPr>
              <a:t>Maria “Mary” Magdalena “Magdalene” </a:t>
            </a:r>
            <a:r>
              <a:rPr lang="en-US" sz="1100" dirty="0" err="1">
                <a:hlinkClick r:id="rId7"/>
              </a:rPr>
              <a:t>Keinat</a:t>
            </a:r>
            <a:r>
              <a:rPr lang="en-US" sz="1100" dirty="0">
                <a:hlinkClick r:id="rId7"/>
              </a:rPr>
              <a:t> “Kinard” </a:t>
            </a:r>
            <a:r>
              <a:rPr lang="en-US" sz="1100" i="1" dirty="0" err="1">
                <a:hlinkClick r:id="rId7"/>
              </a:rPr>
              <a:t>LaGronne</a:t>
            </a:r>
            <a:endParaRPr lang="en-US" sz="1100" i="1" dirty="0"/>
          </a:p>
          <a:p>
            <a:pPr algn="ctr"/>
            <a:r>
              <a:rPr lang="en-US" sz="1100" dirty="0"/>
              <a:t>(1710 – 1774)</a:t>
            </a:r>
          </a:p>
        </p:txBody>
      </p:sp>
      <p:cxnSp>
        <p:nvCxnSpPr>
          <p:cNvPr id="101" name="Connector: Elbow 100">
            <a:extLst>
              <a:ext uri="{FF2B5EF4-FFF2-40B4-BE49-F238E27FC236}">
                <a16:creationId xmlns:a16="http://schemas.microsoft.com/office/drawing/2014/main" id="{ECA67F6A-2C66-231F-9773-AB321F18E25D}"/>
              </a:ext>
            </a:extLst>
          </p:cNvPr>
          <p:cNvCxnSpPr>
            <a:stCxn id="4" idx="2"/>
            <a:endCxn id="99" idx="0"/>
          </p:cNvCxnSpPr>
          <p:nvPr/>
        </p:nvCxnSpPr>
        <p:spPr>
          <a:xfrm rot="16200000" flipH="1">
            <a:off x="3461527" y="560348"/>
            <a:ext cx="524579" cy="368253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Connector: Elbow 102">
            <a:extLst>
              <a:ext uri="{FF2B5EF4-FFF2-40B4-BE49-F238E27FC236}">
                <a16:creationId xmlns:a16="http://schemas.microsoft.com/office/drawing/2014/main" id="{01C8649A-8A35-A3E6-40AE-9FAB5F1E0D80}"/>
              </a:ext>
            </a:extLst>
          </p:cNvPr>
          <p:cNvCxnSpPr>
            <a:stCxn id="5" idx="2"/>
            <a:endCxn id="99" idx="0"/>
          </p:cNvCxnSpPr>
          <p:nvPr/>
        </p:nvCxnSpPr>
        <p:spPr>
          <a:xfrm rot="16200000" flipH="1">
            <a:off x="4524094" y="1622915"/>
            <a:ext cx="524579" cy="155740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Right Brace 104">
            <a:extLst>
              <a:ext uri="{FF2B5EF4-FFF2-40B4-BE49-F238E27FC236}">
                <a16:creationId xmlns:a16="http://schemas.microsoft.com/office/drawing/2014/main" id="{98327175-83F6-9E7F-60AA-774996DD4F34}"/>
              </a:ext>
            </a:extLst>
          </p:cNvPr>
          <p:cNvSpPr/>
          <p:nvPr/>
        </p:nvSpPr>
        <p:spPr>
          <a:xfrm>
            <a:off x="6231467" y="1422400"/>
            <a:ext cx="643464" cy="466513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TextBox 105">
            <a:extLst>
              <a:ext uri="{FF2B5EF4-FFF2-40B4-BE49-F238E27FC236}">
                <a16:creationId xmlns:a16="http://schemas.microsoft.com/office/drawing/2014/main" id="{921C8485-39AC-49C8-9BB9-34F88294E987}"/>
              </a:ext>
            </a:extLst>
          </p:cNvPr>
          <p:cNvSpPr txBox="1"/>
          <p:nvPr/>
        </p:nvSpPr>
        <p:spPr>
          <a:xfrm>
            <a:off x="7046753" y="2741163"/>
            <a:ext cx="1627665" cy="2027606"/>
          </a:xfrm>
          <a:prstGeom prst="rect">
            <a:avLst/>
          </a:prstGeom>
          <a:noFill/>
        </p:spPr>
        <p:txBody>
          <a:bodyPr wrap="square" rtlCol="0">
            <a:spAutoFit/>
          </a:bodyPr>
          <a:lstStyle/>
          <a:p>
            <a:pPr marL="0" marR="0">
              <a:lnSpc>
                <a:spcPct val="115000"/>
              </a:lnSpc>
              <a:spcBef>
                <a:spcPts val="0"/>
              </a:spcBef>
              <a:spcAft>
                <a:spcPts val="1000"/>
              </a:spcAft>
            </a:pPr>
            <a:r>
              <a:rPr lang="en-US" sz="1100" i="1" dirty="0">
                <a:effectLst/>
                <a:latin typeface="Calibri" panose="020F0502020204030204" pitchFamily="34" charset="0"/>
                <a:ea typeface="Calibri" panose="020F0502020204030204" pitchFamily="34" charset="0"/>
                <a:cs typeface="Times New Roman" panose="02020603050405020304" pitchFamily="18" charset="0"/>
              </a:rPr>
              <a:t>Members of this KEINAT / KAYNOT / KINARD family "...left </a:t>
            </a:r>
            <a:r>
              <a:rPr lang="en-US" sz="1100" i="1" dirty="0" err="1">
                <a:effectLst/>
                <a:latin typeface="Calibri" panose="020F0502020204030204" pitchFamily="34" charset="0"/>
                <a:ea typeface="Calibri" panose="020F0502020204030204" pitchFamily="34" charset="0"/>
                <a:cs typeface="Times New Roman" panose="02020603050405020304" pitchFamily="18" charset="0"/>
              </a:rPr>
              <a:t>Nöttingen</a:t>
            </a:r>
            <a:r>
              <a:rPr lang="en-US" sz="1100" i="1" dirty="0">
                <a:effectLst/>
                <a:latin typeface="Calibri" panose="020F0502020204030204" pitchFamily="34" charset="0"/>
                <a:ea typeface="Calibri" panose="020F0502020204030204" pitchFamily="34" charset="0"/>
                <a:cs typeface="Times New Roman" panose="02020603050405020304" pitchFamily="18" charset="0"/>
              </a:rPr>
              <a:t> Germany in the spring of 1744 and arrived aboard the St. Andrew in Charleston South Carolina on December 31, 1744 after twenty six weeks at sea."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7" name="TextBox 106">
            <a:extLst>
              <a:ext uri="{FF2B5EF4-FFF2-40B4-BE49-F238E27FC236}">
                <a16:creationId xmlns:a16="http://schemas.microsoft.com/office/drawing/2014/main" id="{5312481C-B5E5-8D42-42C1-D66B933BF47E}"/>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B</a:t>
            </a:r>
          </a:p>
        </p:txBody>
      </p:sp>
      <p:sp>
        <p:nvSpPr>
          <p:cNvPr id="111" name="TextBox 110">
            <a:extLst>
              <a:ext uri="{FF2B5EF4-FFF2-40B4-BE49-F238E27FC236}">
                <a16:creationId xmlns:a16="http://schemas.microsoft.com/office/drawing/2014/main" id="{9DC46B72-9CE1-FD2D-5A82-26A5DF24F03F}"/>
              </a:ext>
            </a:extLst>
          </p:cNvPr>
          <p:cNvSpPr txBox="1"/>
          <p:nvPr/>
        </p:nvSpPr>
        <p:spPr>
          <a:xfrm>
            <a:off x="3921773" y="3666493"/>
            <a:ext cx="1535997" cy="600164"/>
          </a:xfrm>
          <a:prstGeom prst="rect">
            <a:avLst/>
          </a:prstGeom>
          <a:noFill/>
          <a:ln>
            <a:solidFill>
              <a:schemeClr val="tx1"/>
            </a:solidFill>
          </a:ln>
        </p:spPr>
        <p:txBody>
          <a:bodyPr wrap="none" rtlCol="0">
            <a:spAutoFit/>
          </a:bodyPr>
          <a:lstStyle/>
          <a:p>
            <a:pPr algn="ctr"/>
            <a:r>
              <a:rPr lang="en-US" sz="1100" dirty="0">
                <a:hlinkClick r:id="rId8"/>
              </a:rPr>
              <a:t> Maria Sophia </a:t>
            </a:r>
            <a:r>
              <a:rPr lang="en-US" sz="1100" i="1" dirty="0" err="1">
                <a:hlinkClick r:id="rId8"/>
              </a:rPr>
              <a:t>Legrone</a:t>
            </a:r>
            <a:r>
              <a:rPr lang="en-US" sz="1100" i="1" dirty="0">
                <a:hlinkClick r:id="rId8"/>
              </a:rPr>
              <a:t> </a:t>
            </a:r>
          </a:p>
          <a:p>
            <a:pPr algn="ctr"/>
            <a:r>
              <a:rPr lang="en-US" sz="1100" dirty="0">
                <a:hlinkClick r:id="rId8"/>
              </a:rPr>
              <a:t>Kinard</a:t>
            </a:r>
            <a:endParaRPr lang="en-US" sz="1100" dirty="0"/>
          </a:p>
          <a:p>
            <a:pPr algn="ctr"/>
            <a:r>
              <a:rPr lang="en-US" sz="1100" dirty="0"/>
              <a:t> (7-Jan-1725- 1810)</a:t>
            </a:r>
          </a:p>
        </p:txBody>
      </p:sp>
      <p:cxnSp>
        <p:nvCxnSpPr>
          <p:cNvPr id="113" name="Straight Connector 112">
            <a:extLst>
              <a:ext uri="{FF2B5EF4-FFF2-40B4-BE49-F238E27FC236}">
                <a16:creationId xmlns:a16="http://schemas.microsoft.com/office/drawing/2014/main" id="{AC4F9A4C-CA73-2CED-6FB5-731540D01384}"/>
              </a:ext>
            </a:extLst>
          </p:cNvPr>
          <p:cNvCxnSpPr>
            <a:stCxn id="18" idx="3"/>
            <a:endCxn id="111" idx="1"/>
          </p:cNvCxnSpPr>
          <p:nvPr/>
        </p:nvCxnSpPr>
        <p:spPr>
          <a:xfrm>
            <a:off x="3385678" y="3966575"/>
            <a:ext cx="53609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41BA3C-EBEF-E1B3-731D-35CD67458A6E}"/>
              </a:ext>
            </a:extLst>
          </p:cNvPr>
          <p:cNvSpPr txBox="1"/>
          <p:nvPr/>
        </p:nvSpPr>
        <p:spPr>
          <a:xfrm>
            <a:off x="878285" y="2669411"/>
            <a:ext cx="1829348" cy="600164"/>
          </a:xfrm>
          <a:prstGeom prst="rect">
            <a:avLst/>
          </a:prstGeom>
          <a:noFill/>
          <a:ln>
            <a:solidFill>
              <a:schemeClr val="tx1"/>
            </a:solidFill>
          </a:ln>
        </p:spPr>
        <p:txBody>
          <a:bodyPr wrap="none" rtlCol="0">
            <a:spAutoFit/>
          </a:bodyPr>
          <a:lstStyle/>
          <a:p>
            <a:pPr algn="ctr"/>
            <a:r>
              <a:rPr lang="en-US" sz="1100" dirty="0">
                <a:hlinkClick r:id="rId2"/>
              </a:rPr>
              <a:t>Johannes “John” </a:t>
            </a:r>
          </a:p>
          <a:p>
            <a:pPr algn="ctr"/>
            <a:r>
              <a:rPr lang="en-US" sz="1100" dirty="0">
                <a:hlinkClick r:id="rId2"/>
              </a:rPr>
              <a:t>Michele “Michael” </a:t>
            </a:r>
            <a:r>
              <a:rPr lang="en-US" sz="1100" dirty="0" err="1">
                <a:hlinkClick r:id="rId2"/>
              </a:rPr>
              <a:t>Keinat</a:t>
            </a:r>
            <a:endParaRPr lang="en-US" sz="1100" dirty="0"/>
          </a:p>
          <a:p>
            <a:pPr algn="ctr"/>
            <a:r>
              <a:rPr lang="en-US" sz="1100" dirty="0"/>
              <a:t>(31-Oct-1697 – 26-Jan-1745)</a:t>
            </a:r>
          </a:p>
        </p:txBody>
      </p:sp>
      <p:sp>
        <p:nvSpPr>
          <p:cNvPr id="4" name="TextBox 3">
            <a:extLst>
              <a:ext uri="{FF2B5EF4-FFF2-40B4-BE49-F238E27FC236}">
                <a16:creationId xmlns:a16="http://schemas.microsoft.com/office/drawing/2014/main" id="{3739741B-B0C1-08FC-B11A-072B664BD987}"/>
              </a:ext>
            </a:extLst>
          </p:cNvPr>
          <p:cNvSpPr txBox="1"/>
          <p:nvPr/>
        </p:nvSpPr>
        <p:spPr>
          <a:xfrm>
            <a:off x="915775" y="1708441"/>
            <a:ext cx="1933543" cy="430887"/>
          </a:xfrm>
          <a:prstGeom prst="rect">
            <a:avLst/>
          </a:prstGeom>
          <a:noFill/>
          <a:ln>
            <a:solidFill>
              <a:schemeClr val="tx1"/>
            </a:solidFill>
          </a:ln>
        </p:spPr>
        <p:txBody>
          <a:bodyPr wrap="none" rtlCol="0">
            <a:spAutoFit/>
          </a:bodyPr>
          <a:lstStyle/>
          <a:p>
            <a:pPr algn="ctr"/>
            <a:r>
              <a:rPr lang="en-US" sz="1100" dirty="0">
                <a:hlinkClick r:id="rId3"/>
              </a:rPr>
              <a:t>Johannes </a:t>
            </a:r>
            <a:r>
              <a:rPr lang="en-US" sz="1100" dirty="0" err="1">
                <a:hlinkClick r:id="rId3"/>
              </a:rPr>
              <a:t>Keinat</a:t>
            </a:r>
            <a:endParaRPr lang="en-US" sz="1100" dirty="0"/>
          </a:p>
          <a:p>
            <a:pPr algn="ctr"/>
            <a:r>
              <a:rPr lang="en-US" sz="1100" dirty="0"/>
              <a:t>(23-Mar-1664 – 10-May-1747)</a:t>
            </a:r>
          </a:p>
        </p:txBody>
      </p:sp>
      <p:sp>
        <p:nvSpPr>
          <p:cNvPr id="5" name="TextBox 4">
            <a:extLst>
              <a:ext uri="{FF2B5EF4-FFF2-40B4-BE49-F238E27FC236}">
                <a16:creationId xmlns:a16="http://schemas.microsoft.com/office/drawing/2014/main" id="{4F5CAD43-D49E-14A8-8BFE-41294A8C2A14}"/>
              </a:ext>
            </a:extLst>
          </p:cNvPr>
          <p:cNvSpPr txBox="1"/>
          <p:nvPr/>
        </p:nvSpPr>
        <p:spPr>
          <a:xfrm>
            <a:off x="3192393" y="1708441"/>
            <a:ext cx="1630575" cy="430887"/>
          </a:xfrm>
          <a:prstGeom prst="rect">
            <a:avLst/>
          </a:prstGeom>
          <a:noFill/>
          <a:ln>
            <a:solidFill>
              <a:schemeClr val="tx1"/>
            </a:solidFill>
          </a:ln>
        </p:spPr>
        <p:txBody>
          <a:bodyPr wrap="none" rtlCol="0">
            <a:spAutoFit/>
          </a:bodyPr>
          <a:lstStyle/>
          <a:p>
            <a:pPr algn="ctr"/>
            <a:r>
              <a:rPr lang="en-US" sz="1100" dirty="0">
                <a:hlinkClick r:id="rId4"/>
              </a:rPr>
              <a:t>Lucia </a:t>
            </a:r>
            <a:r>
              <a:rPr lang="en-US" sz="1100" dirty="0" err="1">
                <a:hlinkClick r:id="rId4"/>
              </a:rPr>
              <a:t>Kuch</a:t>
            </a:r>
            <a:r>
              <a:rPr lang="en-US" sz="1100" dirty="0">
                <a:hlinkClick r:id="rId4"/>
              </a:rPr>
              <a:t>/Koch</a:t>
            </a:r>
            <a:endParaRPr lang="en-US" sz="1100" dirty="0"/>
          </a:p>
          <a:p>
            <a:pPr algn="ctr"/>
            <a:r>
              <a:rPr lang="en-US" sz="1100" dirty="0"/>
              <a:t>(Oct 1674 – 29-Jan-1741)</a:t>
            </a:r>
          </a:p>
        </p:txBody>
      </p:sp>
      <p:cxnSp>
        <p:nvCxnSpPr>
          <p:cNvPr id="9" name="Connector: Elbow 8">
            <a:extLst>
              <a:ext uri="{FF2B5EF4-FFF2-40B4-BE49-F238E27FC236}">
                <a16:creationId xmlns:a16="http://schemas.microsoft.com/office/drawing/2014/main" id="{F7F469A7-AD9A-D886-AB7B-598D235DB3B1}"/>
              </a:ext>
            </a:extLst>
          </p:cNvPr>
          <p:cNvCxnSpPr>
            <a:stCxn id="4" idx="2"/>
            <a:endCxn id="2" idx="0"/>
          </p:cNvCxnSpPr>
          <p:nvPr/>
        </p:nvCxnSpPr>
        <p:spPr>
          <a:xfrm rot="5400000">
            <a:off x="1572712" y="2359575"/>
            <a:ext cx="530083" cy="8958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or: Elbow 10">
            <a:extLst>
              <a:ext uri="{FF2B5EF4-FFF2-40B4-BE49-F238E27FC236}">
                <a16:creationId xmlns:a16="http://schemas.microsoft.com/office/drawing/2014/main" id="{AAE6C263-48C9-B495-1339-ACA2D006A02B}"/>
              </a:ext>
            </a:extLst>
          </p:cNvPr>
          <p:cNvCxnSpPr>
            <a:stCxn id="5" idx="2"/>
            <a:endCxn id="2" idx="0"/>
          </p:cNvCxnSpPr>
          <p:nvPr/>
        </p:nvCxnSpPr>
        <p:spPr>
          <a:xfrm rot="5400000">
            <a:off x="2635279" y="1297008"/>
            <a:ext cx="530083" cy="22147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760BB1A-0835-0AB2-5364-F4CC80AE7B6A}"/>
              </a:ext>
            </a:extLst>
          </p:cNvPr>
          <p:cNvSpPr txBox="1"/>
          <p:nvPr/>
        </p:nvSpPr>
        <p:spPr>
          <a:xfrm>
            <a:off x="2620751" y="251946"/>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0" name="TextBox 9">
            <a:extLst>
              <a:ext uri="{FF2B5EF4-FFF2-40B4-BE49-F238E27FC236}">
                <a16:creationId xmlns:a16="http://schemas.microsoft.com/office/drawing/2014/main" id="{BF5C911D-778D-92D8-DE87-74CF46EA53FF}"/>
              </a:ext>
            </a:extLst>
          </p:cNvPr>
          <p:cNvSpPr txBox="1"/>
          <p:nvPr/>
        </p:nvSpPr>
        <p:spPr>
          <a:xfrm>
            <a:off x="594042" y="887631"/>
            <a:ext cx="982961" cy="430887"/>
          </a:xfrm>
          <a:prstGeom prst="rect">
            <a:avLst/>
          </a:prstGeom>
          <a:noFill/>
          <a:ln>
            <a:solidFill>
              <a:schemeClr val="tx1"/>
            </a:solidFill>
          </a:ln>
        </p:spPr>
        <p:txBody>
          <a:bodyPr wrap="none" rtlCol="0">
            <a:spAutoFit/>
          </a:bodyPr>
          <a:lstStyle/>
          <a:p>
            <a:pPr algn="ctr"/>
            <a:r>
              <a:rPr lang="en-US" sz="1100" dirty="0"/>
              <a:t>Hans </a:t>
            </a:r>
            <a:r>
              <a:rPr lang="en-US" sz="1100" dirty="0" err="1"/>
              <a:t>Keinat</a:t>
            </a:r>
            <a:endParaRPr lang="en-US" sz="1100" dirty="0"/>
          </a:p>
          <a:p>
            <a:pPr algn="ctr"/>
            <a:r>
              <a:rPr lang="en-US" sz="1100" dirty="0"/>
              <a:t>(1633 – 1709)</a:t>
            </a:r>
          </a:p>
        </p:txBody>
      </p:sp>
      <p:sp>
        <p:nvSpPr>
          <p:cNvPr id="12" name="TextBox 11">
            <a:extLst>
              <a:ext uri="{FF2B5EF4-FFF2-40B4-BE49-F238E27FC236}">
                <a16:creationId xmlns:a16="http://schemas.microsoft.com/office/drawing/2014/main" id="{5D0FBFD1-AE07-506C-5108-7660624A9998}"/>
              </a:ext>
            </a:extLst>
          </p:cNvPr>
          <p:cNvSpPr txBox="1"/>
          <p:nvPr/>
        </p:nvSpPr>
        <p:spPr>
          <a:xfrm>
            <a:off x="1946617" y="886262"/>
            <a:ext cx="982961" cy="430887"/>
          </a:xfrm>
          <a:prstGeom prst="rect">
            <a:avLst/>
          </a:prstGeom>
          <a:noFill/>
          <a:ln>
            <a:solidFill>
              <a:schemeClr val="tx1"/>
            </a:solidFill>
          </a:ln>
        </p:spPr>
        <p:txBody>
          <a:bodyPr wrap="none" rtlCol="0">
            <a:spAutoFit/>
          </a:bodyPr>
          <a:lstStyle/>
          <a:p>
            <a:pPr algn="ctr"/>
            <a:r>
              <a:rPr lang="en-US" sz="1100" dirty="0"/>
              <a:t>Anna </a:t>
            </a:r>
            <a:r>
              <a:rPr lang="en-US" sz="1100" dirty="0" err="1"/>
              <a:t>Keinin</a:t>
            </a:r>
            <a:endParaRPr lang="en-US" sz="1100" dirty="0"/>
          </a:p>
          <a:p>
            <a:pPr algn="ctr"/>
            <a:r>
              <a:rPr lang="en-US" sz="1100" dirty="0"/>
              <a:t>(1635 – 1731)</a:t>
            </a:r>
          </a:p>
        </p:txBody>
      </p:sp>
      <p:cxnSp>
        <p:nvCxnSpPr>
          <p:cNvPr id="16" name="Connector: Elbow 15">
            <a:extLst>
              <a:ext uri="{FF2B5EF4-FFF2-40B4-BE49-F238E27FC236}">
                <a16:creationId xmlns:a16="http://schemas.microsoft.com/office/drawing/2014/main" id="{1BC1BA94-F67D-49D4-B859-6DB470F4C379}"/>
              </a:ext>
            </a:extLst>
          </p:cNvPr>
          <p:cNvCxnSpPr>
            <a:stCxn id="12" idx="2"/>
            <a:endCxn id="4" idx="0"/>
          </p:cNvCxnSpPr>
          <p:nvPr/>
        </p:nvCxnSpPr>
        <p:spPr>
          <a:xfrm rot="5400000">
            <a:off x="1964677" y="1235020"/>
            <a:ext cx="391292" cy="55555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ctor: Elbow 21">
            <a:extLst>
              <a:ext uri="{FF2B5EF4-FFF2-40B4-BE49-F238E27FC236}">
                <a16:creationId xmlns:a16="http://schemas.microsoft.com/office/drawing/2014/main" id="{9FFA4661-F6A9-8378-CD9A-5ECFD3928305}"/>
              </a:ext>
            </a:extLst>
          </p:cNvPr>
          <p:cNvCxnSpPr>
            <a:stCxn id="10" idx="2"/>
            <a:endCxn id="4" idx="0"/>
          </p:cNvCxnSpPr>
          <p:nvPr/>
        </p:nvCxnSpPr>
        <p:spPr>
          <a:xfrm rot="16200000" flipH="1">
            <a:off x="1289074" y="1114967"/>
            <a:ext cx="389923" cy="79702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66CFB9D8-71A6-4017-ED42-6E59C95F6A33}"/>
              </a:ext>
            </a:extLst>
          </p:cNvPr>
          <p:cNvSpPr txBox="1"/>
          <p:nvPr/>
        </p:nvSpPr>
        <p:spPr>
          <a:xfrm>
            <a:off x="2135393" y="2187180"/>
            <a:ext cx="1091966" cy="261610"/>
          </a:xfrm>
          <a:prstGeom prst="rect">
            <a:avLst/>
          </a:prstGeom>
          <a:noFill/>
        </p:spPr>
        <p:txBody>
          <a:bodyPr wrap="none" rtlCol="0">
            <a:spAutoFit/>
          </a:bodyPr>
          <a:lstStyle/>
          <a:p>
            <a:r>
              <a:rPr lang="en-US" sz="1100" dirty="0"/>
              <a:t>m. 14-Sep-1689</a:t>
            </a:r>
          </a:p>
        </p:txBody>
      </p:sp>
      <p:sp>
        <p:nvSpPr>
          <p:cNvPr id="94" name="TextBox 93">
            <a:extLst>
              <a:ext uri="{FF2B5EF4-FFF2-40B4-BE49-F238E27FC236}">
                <a16:creationId xmlns:a16="http://schemas.microsoft.com/office/drawing/2014/main" id="{CA7B8D42-694C-A2EE-E032-FB7B67185B83}"/>
              </a:ext>
            </a:extLst>
          </p:cNvPr>
          <p:cNvSpPr txBox="1"/>
          <p:nvPr/>
        </p:nvSpPr>
        <p:spPr>
          <a:xfrm>
            <a:off x="4183651" y="2663907"/>
            <a:ext cx="1630575" cy="600164"/>
          </a:xfrm>
          <a:prstGeom prst="rect">
            <a:avLst/>
          </a:prstGeom>
          <a:noFill/>
          <a:ln>
            <a:solidFill>
              <a:schemeClr val="tx1"/>
            </a:solidFill>
          </a:ln>
        </p:spPr>
        <p:txBody>
          <a:bodyPr wrap="square" rtlCol="0">
            <a:spAutoFit/>
          </a:bodyPr>
          <a:lstStyle/>
          <a:p>
            <a:pPr algn="ctr"/>
            <a:r>
              <a:rPr lang="en-US" sz="1100" dirty="0">
                <a:hlinkClick r:id="rId5"/>
              </a:rPr>
              <a:t>Johann “John” </a:t>
            </a:r>
            <a:r>
              <a:rPr lang="en-US" sz="1100" dirty="0" err="1">
                <a:hlinkClick r:id="rId5"/>
              </a:rPr>
              <a:t>Keinat</a:t>
            </a:r>
            <a:r>
              <a:rPr lang="en-US" sz="1100" dirty="0">
                <a:hlinkClick r:id="rId5"/>
              </a:rPr>
              <a:t>/ Kinard</a:t>
            </a:r>
            <a:endParaRPr lang="en-US" sz="1100" dirty="0"/>
          </a:p>
          <a:p>
            <a:pPr algn="ctr"/>
            <a:r>
              <a:rPr lang="en-US" sz="1100" dirty="0"/>
              <a:t>(1705 – 26-Jan-1750)</a:t>
            </a:r>
          </a:p>
        </p:txBody>
      </p:sp>
      <p:cxnSp>
        <p:nvCxnSpPr>
          <p:cNvPr id="96" name="Connector: Elbow 95">
            <a:extLst>
              <a:ext uri="{FF2B5EF4-FFF2-40B4-BE49-F238E27FC236}">
                <a16:creationId xmlns:a16="http://schemas.microsoft.com/office/drawing/2014/main" id="{2CDD03F3-A9AD-D74F-E37C-E03306C83CEC}"/>
              </a:ext>
            </a:extLst>
          </p:cNvPr>
          <p:cNvCxnSpPr>
            <a:stCxn id="4" idx="2"/>
            <a:endCxn id="94" idx="0"/>
          </p:cNvCxnSpPr>
          <p:nvPr/>
        </p:nvCxnSpPr>
        <p:spPr>
          <a:xfrm rot="16200000" flipH="1">
            <a:off x="3178454" y="843421"/>
            <a:ext cx="524579" cy="311639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Connector: Elbow 97">
            <a:extLst>
              <a:ext uri="{FF2B5EF4-FFF2-40B4-BE49-F238E27FC236}">
                <a16:creationId xmlns:a16="http://schemas.microsoft.com/office/drawing/2014/main" id="{DD1E2994-46CF-1883-9962-52C9E537DD8E}"/>
              </a:ext>
            </a:extLst>
          </p:cNvPr>
          <p:cNvCxnSpPr>
            <a:stCxn id="5" idx="2"/>
            <a:endCxn id="94" idx="0"/>
          </p:cNvCxnSpPr>
          <p:nvPr/>
        </p:nvCxnSpPr>
        <p:spPr>
          <a:xfrm rot="16200000" flipH="1">
            <a:off x="4241021" y="1905988"/>
            <a:ext cx="524579" cy="99125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CC1E4C4D-60D1-298F-0C00-E3B98968BDE7}"/>
              </a:ext>
            </a:extLst>
          </p:cNvPr>
          <p:cNvSpPr txBox="1"/>
          <p:nvPr/>
        </p:nvSpPr>
        <p:spPr>
          <a:xfrm>
            <a:off x="6675966" y="2663907"/>
            <a:ext cx="1630575" cy="769441"/>
          </a:xfrm>
          <a:prstGeom prst="rect">
            <a:avLst/>
          </a:prstGeom>
          <a:noFill/>
          <a:ln>
            <a:solidFill>
              <a:schemeClr val="tx1"/>
            </a:solidFill>
          </a:ln>
        </p:spPr>
        <p:txBody>
          <a:bodyPr wrap="square" rtlCol="0">
            <a:spAutoFit/>
          </a:bodyPr>
          <a:lstStyle/>
          <a:p>
            <a:pPr algn="ctr"/>
            <a:r>
              <a:rPr lang="en-US" sz="1100" dirty="0">
                <a:hlinkClick r:id="rId6"/>
              </a:rPr>
              <a:t>Maria “Mary” Magdalena “Magdalene” </a:t>
            </a:r>
            <a:r>
              <a:rPr lang="en-US" sz="1100" dirty="0" err="1">
                <a:hlinkClick r:id="rId6"/>
              </a:rPr>
              <a:t>Keinat</a:t>
            </a:r>
            <a:r>
              <a:rPr lang="en-US" sz="1100" dirty="0">
                <a:hlinkClick r:id="rId6"/>
              </a:rPr>
              <a:t> “Kinard” </a:t>
            </a:r>
            <a:r>
              <a:rPr lang="en-US" sz="1100" i="1" dirty="0" err="1">
                <a:hlinkClick r:id="rId6"/>
              </a:rPr>
              <a:t>LaGronne</a:t>
            </a:r>
            <a:endParaRPr lang="en-US" sz="1100" i="1" dirty="0"/>
          </a:p>
          <a:p>
            <a:pPr algn="ctr"/>
            <a:r>
              <a:rPr lang="en-US" sz="1100" dirty="0"/>
              <a:t>(1710 – 1774)</a:t>
            </a:r>
          </a:p>
        </p:txBody>
      </p:sp>
      <p:cxnSp>
        <p:nvCxnSpPr>
          <p:cNvPr id="101" name="Connector: Elbow 100">
            <a:extLst>
              <a:ext uri="{FF2B5EF4-FFF2-40B4-BE49-F238E27FC236}">
                <a16:creationId xmlns:a16="http://schemas.microsoft.com/office/drawing/2014/main" id="{ECA67F6A-2C66-231F-9773-AB321F18E25D}"/>
              </a:ext>
            </a:extLst>
          </p:cNvPr>
          <p:cNvCxnSpPr>
            <a:stCxn id="4" idx="2"/>
            <a:endCxn id="99" idx="0"/>
          </p:cNvCxnSpPr>
          <p:nvPr/>
        </p:nvCxnSpPr>
        <p:spPr>
          <a:xfrm rot="16200000" flipH="1">
            <a:off x="4424611" y="-402737"/>
            <a:ext cx="524579" cy="560870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Connector: Elbow 102">
            <a:extLst>
              <a:ext uri="{FF2B5EF4-FFF2-40B4-BE49-F238E27FC236}">
                <a16:creationId xmlns:a16="http://schemas.microsoft.com/office/drawing/2014/main" id="{01C8649A-8A35-A3E6-40AE-9FAB5F1E0D80}"/>
              </a:ext>
            </a:extLst>
          </p:cNvPr>
          <p:cNvCxnSpPr>
            <a:stCxn id="5" idx="2"/>
            <a:endCxn id="99" idx="0"/>
          </p:cNvCxnSpPr>
          <p:nvPr/>
        </p:nvCxnSpPr>
        <p:spPr>
          <a:xfrm rot="16200000" flipH="1">
            <a:off x="5487178" y="659830"/>
            <a:ext cx="524579" cy="348357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2151DE0-FDC1-F4E6-87E4-F3E197E1CE49}"/>
              </a:ext>
            </a:extLst>
          </p:cNvPr>
          <p:cNvSpPr txBox="1"/>
          <p:nvPr/>
        </p:nvSpPr>
        <p:spPr>
          <a:xfrm>
            <a:off x="6675966" y="3922477"/>
            <a:ext cx="1630575" cy="938719"/>
          </a:xfrm>
          <a:prstGeom prst="rect">
            <a:avLst/>
          </a:prstGeom>
          <a:noFill/>
        </p:spPr>
        <p:txBody>
          <a:bodyPr wrap="square" rtlCol="0">
            <a:spAutoFit/>
          </a:bodyPr>
          <a:lstStyle/>
          <a:p>
            <a:r>
              <a:rPr lang="en-US" sz="1100" dirty="0"/>
              <a:t>As we do not descend from Maria, no further work will be done on the </a:t>
            </a:r>
            <a:r>
              <a:rPr lang="en-US" sz="1100" dirty="0" err="1"/>
              <a:t>LaGronne</a:t>
            </a:r>
            <a:r>
              <a:rPr lang="en-US" sz="1100" dirty="0"/>
              <a:t> ancestors at this time.</a:t>
            </a:r>
          </a:p>
        </p:txBody>
      </p:sp>
      <p:cxnSp>
        <p:nvCxnSpPr>
          <p:cNvPr id="7" name="Straight Arrow Connector 6">
            <a:extLst>
              <a:ext uri="{FF2B5EF4-FFF2-40B4-BE49-F238E27FC236}">
                <a16:creationId xmlns:a16="http://schemas.microsoft.com/office/drawing/2014/main" id="{0EE9DDDF-2DBD-9401-D005-2006D759BD30}"/>
              </a:ext>
            </a:extLst>
          </p:cNvPr>
          <p:cNvCxnSpPr>
            <a:stCxn id="99" idx="2"/>
            <a:endCxn id="3" idx="0"/>
          </p:cNvCxnSpPr>
          <p:nvPr/>
        </p:nvCxnSpPr>
        <p:spPr>
          <a:xfrm>
            <a:off x="7491254" y="3433348"/>
            <a:ext cx="0" cy="489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A97C3E0-8D87-72F0-C70D-34019F597D0F}"/>
              </a:ext>
            </a:extLst>
          </p:cNvPr>
          <p:cNvSpPr txBox="1"/>
          <p:nvPr/>
        </p:nvSpPr>
        <p:spPr>
          <a:xfrm>
            <a:off x="4183651" y="3657376"/>
            <a:ext cx="1630575" cy="769441"/>
          </a:xfrm>
          <a:prstGeom prst="rect">
            <a:avLst/>
          </a:prstGeom>
          <a:noFill/>
        </p:spPr>
        <p:txBody>
          <a:bodyPr wrap="square" rtlCol="0">
            <a:spAutoFit/>
          </a:bodyPr>
          <a:lstStyle/>
          <a:p>
            <a:r>
              <a:rPr lang="en-US" sz="1100" dirty="0" err="1"/>
              <a:t>FindaGrave</a:t>
            </a:r>
            <a:r>
              <a:rPr lang="en-US" sz="1100" dirty="0"/>
              <a:t> has no further data on Johann “John” </a:t>
            </a:r>
            <a:r>
              <a:rPr lang="en-US" sz="1100" dirty="0" err="1"/>
              <a:t>Keinat</a:t>
            </a:r>
            <a:r>
              <a:rPr lang="en-US" sz="1100" dirty="0"/>
              <a:t>/Kinard’s spouse or children.</a:t>
            </a:r>
          </a:p>
        </p:txBody>
      </p:sp>
      <p:cxnSp>
        <p:nvCxnSpPr>
          <p:cNvPr id="15" name="Straight Arrow Connector 14">
            <a:extLst>
              <a:ext uri="{FF2B5EF4-FFF2-40B4-BE49-F238E27FC236}">
                <a16:creationId xmlns:a16="http://schemas.microsoft.com/office/drawing/2014/main" id="{468647C3-83A9-8240-8F3E-BB6B34CAA861}"/>
              </a:ext>
            </a:extLst>
          </p:cNvPr>
          <p:cNvCxnSpPr>
            <a:cxnSpLocks/>
          </p:cNvCxnSpPr>
          <p:nvPr/>
        </p:nvCxnSpPr>
        <p:spPr>
          <a:xfrm>
            <a:off x="4998939" y="3264071"/>
            <a:ext cx="0" cy="3933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C</a:t>
            </a:r>
          </a:p>
        </p:txBody>
      </p:sp>
      <p:sp>
        <p:nvSpPr>
          <p:cNvPr id="23" name="TextBox 22">
            <a:extLst>
              <a:ext uri="{FF2B5EF4-FFF2-40B4-BE49-F238E27FC236}">
                <a16:creationId xmlns:a16="http://schemas.microsoft.com/office/drawing/2014/main" id="{029D3670-5368-2640-98A0-B90E739D5826}"/>
              </a:ext>
            </a:extLst>
          </p:cNvPr>
          <p:cNvSpPr txBox="1"/>
          <p:nvPr/>
        </p:nvSpPr>
        <p:spPr>
          <a:xfrm>
            <a:off x="1544218" y="3657376"/>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D</a:t>
            </a:r>
          </a:p>
        </p:txBody>
      </p:sp>
      <p:cxnSp>
        <p:nvCxnSpPr>
          <p:cNvPr id="26" name="Straight Arrow Connector 25">
            <a:extLst>
              <a:ext uri="{FF2B5EF4-FFF2-40B4-BE49-F238E27FC236}">
                <a16:creationId xmlns:a16="http://schemas.microsoft.com/office/drawing/2014/main" id="{FE8AAC3E-3B68-16D9-A114-991226F1D2FA}"/>
              </a:ext>
            </a:extLst>
          </p:cNvPr>
          <p:cNvCxnSpPr>
            <a:cxnSpLocks/>
          </p:cNvCxnSpPr>
          <p:nvPr/>
        </p:nvCxnSpPr>
        <p:spPr>
          <a:xfrm>
            <a:off x="1792959" y="3269575"/>
            <a:ext cx="1" cy="387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9653306A-1146-83B1-6D33-DC03C20A5722}"/>
              </a:ext>
            </a:extLst>
          </p:cNvPr>
          <p:cNvSpPr txBox="1"/>
          <p:nvPr/>
        </p:nvSpPr>
        <p:spPr>
          <a:xfrm>
            <a:off x="736600" y="4766732"/>
            <a:ext cx="2112718" cy="769441"/>
          </a:xfrm>
          <a:prstGeom prst="rect">
            <a:avLst/>
          </a:prstGeom>
          <a:noFill/>
        </p:spPr>
        <p:txBody>
          <a:bodyPr wrap="square" rtlCol="0">
            <a:spAutoFit/>
          </a:bodyPr>
          <a:lstStyle/>
          <a:p>
            <a:r>
              <a:rPr lang="en-US" sz="1100" dirty="0"/>
              <a:t>We will follow Johannes “John” Michele “Michael” </a:t>
            </a:r>
            <a:r>
              <a:rPr lang="en-US" sz="1100" dirty="0" err="1"/>
              <a:t>Keinat’s</a:t>
            </a:r>
            <a:r>
              <a:rPr lang="en-US" sz="1100" dirty="0"/>
              <a:t> descendants on the succeeding pages, starting on page D.</a:t>
            </a:r>
          </a:p>
        </p:txBody>
      </p:sp>
    </p:spTree>
    <p:extLst>
      <p:ext uri="{BB962C8B-B14F-4D97-AF65-F5344CB8AC3E}">
        <p14:creationId xmlns:p14="http://schemas.microsoft.com/office/powerpoint/2010/main" val="2183951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68FD6FBD-E81C-EA4F-D723-6AADA803D28E}"/>
              </a:ext>
            </a:extLst>
          </p:cNvPr>
          <p:cNvSpPr txBox="1"/>
          <p:nvPr/>
        </p:nvSpPr>
        <p:spPr>
          <a:xfrm>
            <a:off x="1528964" y="4354884"/>
            <a:ext cx="1378904" cy="430887"/>
          </a:xfrm>
          <a:prstGeom prst="rect">
            <a:avLst/>
          </a:prstGeom>
          <a:noFill/>
          <a:ln>
            <a:solidFill>
              <a:schemeClr val="tx1"/>
            </a:solidFill>
          </a:ln>
        </p:spPr>
        <p:txBody>
          <a:bodyPr wrap="none" rtlCol="0">
            <a:spAutoFit/>
          </a:bodyPr>
          <a:lstStyle/>
          <a:p>
            <a:pPr algn="ctr"/>
            <a:r>
              <a:rPr lang="en-US" sz="1100" dirty="0">
                <a:hlinkClick r:id="rId2"/>
              </a:rPr>
              <a:t>Matthias Kinard</a:t>
            </a:r>
            <a:endParaRPr lang="en-US" sz="1100" dirty="0"/>
          </a:p>
          <a:p>
            <a:pPr algn="ctr"/>
            <a:r>
              <a:rPr lang="en-US" sz="1100" dirty="0"/>
              <a:t>(7-Mar-1727 – 1799)</a:t>
            </a:r>
          </a:p>
        </p:txBody>
      </p:sp>
      <p:sp>
        <p:nvSpPr>
          <p:cNvPr id="21" name="TextBox 20">
            <a:extLst>
              <a:ext uri="{FF2B5EF4-FFF2-40B4-BE49-F238E27FC236}">
                <a16:creationId xmlns:a16="http://schemas.microsoft.com/office/drawing/2014/main" id="{E65C5D2A-062C-E62F-96CD-3C04B170B1CA}"/>
              </a:ext>
            </a:extLst>
          </p:cNvPr>
          <p:cNvSpPr txBox="1"/>
          <p:nvPr/>
        </p:nvSpPr>
        <p:spPr>
          <a:xfrm>
            <a:off x="1528964" y="5248929"/>
            <a:ext cx="1898973" cy="600164"/>
          </a:xfrm>
          <a:prstGeom prst="rect">
            <a:avLst/>
          </a:prstGeom>
          <a:noFill/>
          <a:ln>
            <a:solidFill>
              <a:schemeClr val="tx1"/>
            </a:solidFill>
          </a:ln>
        </p:spPr>
        <p:txBody>
          <a:bodyPr wrap="square" rtlCol="0">
            <a:spAutoFit/>
          </a:bodyPr>
          <a:lstStyle/>
          <a:p>
            <a:pPr algn="ctr"/>
            <a:r>
              <a:rPr lang="en-US" sz="1100" dirty="0">
                <a:hlinkClick r:id="rId3"/>
              </a:rPr>
              <a:t>PVT Johann Martin “John” </a:t>
            </a:r>
            <a:r>
              <a:rPr lang="en-US" sz="1100" dirty="0" err="1">
                <a:hlinkClick r:id="rId3"/>
              </a:rPr>
              <a:t>Keinat</a:t>
            </a:r>
            <a:endParaRPr lang="en-US" sz="1100" dirty="0"/>
          </a:p>
          <a:p>
            <a:pPr algn="ctr"/>
            <a:r>
              <a:rPr lang="en-US" sz="1100" dirty="0"/>
              <a:t>(11-Dec-1736 – 14-Oct-1805)</a:t>
            </a:r>
          </a:p>
        </p:txBody>
      </p:sp>
      <p:sp>
        <p:nvSpPr>
          <p:cNvPr id="66" name="TextBox 65">
            <a:extLst>
              <a:ext uri="{FF2B5EF4-FFF2-40B4-BE49-F238E27FC236}">
                <a16:creationId xmlns:a16="http://schemas.microsoft.com/office/drawing/2014/main" id="{1212E732-D15B-34D8-3362-944BB6D86039}"/>
              </a:ext>
            </a:extLst>
          </p:cNvPr>
          <p:cNvSpPr txBox="1"/>
          <p:nvPr/>
        </p:nvSpPr>
        <p:spPr>
          <a:xfrm>
            <a:off x="3625027" y="5333568"/>
            <a:ext cx="955711" cy="430887"/>
          </a:xfrm>
          <a:prstGeom prst="rect">
            <a:avLst/>
          </a:prstGeom>
          <a:noFill/>
          <a:ln>
            <a:solidFill>
              <a:schemeClr val="tx1"/>
            </a:solidFill>
          </a:ln>
        </p:spPr>
        <p:txBody>
          <a:bodyPr wrap="none" rtlCol="0">
            <a:spAutoFit/>
          </a:bodyPr>
          <a:lstStyle/>
          <a:p>
            <a:pPr algn="ctr"/>
            <a:r>
              <a:rPr lang="en-US" sz="1100" dirty="0">
                <a:hlinkClick r:id="rId4"/>
              </a:rPr>
              <a:t>Mary Witt</a:t>
            </a:r>
            <a:endParaRPr lang="en-US" sz="1100" dirty="0"/>
          </a:p>
          <a:p>
            <a:pPr algn="ctr"/>
            <a:r>
              <a:rPr lang="en-US" sz="1100" dirty="0"/>
              <a:t>(1736 - 1806)</a:t>
            </a:r>
          </a:p>
        </p:txBody>
      </p:sp>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cxnSp>
        <p:nvCxnSpPr>
          <p:cNvPr id="87" name="Straight Connector 86">
            <a:extLst>
              <a:ext uri="{FF2B5EF4-FFF2-40B4-BE49-F238E27FC236}">
                <a16:creationId xmlns:a16="http://schemas.microsoft.com/office/drawing/2014/main" id="{118BF1C2-62B7-7918-CA68-5986F951E6C9}"/>
              </a:ext>
            </a:extLst>
          </p:cNvPr>
          <p:cNvCxnSpPr>
            <a:cxnSpLocks/>
            <a:stCxn id="21" idx="3"/>
            <a:endCxn id="66" idx="1"/>
          </p:cNvCxnSpPr>
          <p:nvPr/>
        </p:nvCxnSpPr>
        <p:spPr>
          <a:xfrm>
            <a:off x="3427937" y="5549011"/>
            <a:ext cx="197090" cy="1"/>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D</a:t>
            </a:r>
          </a:p>
        </p:txBody>
      </p:sp>
      <p:sp>
        <p:nvSpPr>
          <p:cNvPr id="6" name="TextBox 5">
            <a:extLst>
              <a:ext uri="{FF2B5EF4-FFF2-40B4-BE49-F238E27FC236}">
                <a16:creationId xmlns:a16="http://schemas.microsoft.com/office/drawing/2014/main" id="{0989D64C-5EF5-F242-4226-D857257221B5}"/>
              </a:ext>
            </a:extLst>
          </p:cNvPr>
          <p:cNvSpPr txBox="1"/>
          <p:nvPr/>
        </p:nvSpPr>
        <p:spPr>
          <a:xfrm>
            <a:off x="976947" y="745299"/>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C</a:t>
            </a:r>
          </a:p>
        </p:txBody>
      </p:sp>
      <p:sp>
        <p:nvSpPr>
          <p:cNvPr id="31" name="TextBox 30">
            <a:extLst>
              <a:ext uri="{FF2B5EF4-FFF2-40B4-BE49-F238E27FC236}">
                <a16:creationId xmlns:a16="http://schemas.microsoft.com/office/drawing/2014/main" id="{FA12A31F-5831-AEDF-2091-CB0A7F91DE94}"/>
              </a:ext>
            </a:extLst>
          </p:cNvPr>
          <p:cNvSpPr txBox="1"/>
          <p:nvPr/>
        </p:nvSpPr>
        <p:spPr>
          <a:xfrm>
            <a:off x="1528964" y="2618807"/>
            <a:ext cx="1503132" cy="600164"/>
          </a:xfrm>
          <a:prstGeom prst="rect">
            <a:avLst/>
          </a:prstGeom>
          <a:noFill/>
          <a:ln>
            <a:solidFill>
              <a:schemeClr val="tx1"/>
            </a:solidFill>
          </a:ln>
        </p:spPr>
        <p:txBody>
          <a:bodyPr wrap="square" rtlCol="0">
            <a:spAutoFit/>
          </a:bodyPr>
          <a:lstStyle/>
          <a:p>
            <a:pPr algn="ctr"/>
            <a:r>
              <a:rPr lang="en-US" sz="1100" dirty="0">
                <a:hlinkClick r:id="rId5"/>
              </a:rPr>
              <a:t>Johannes Friedrich “John” Kinard, Sr.</a:t>
            </a:r>
            <a:endParaRPr lang="en-US" sz="1100" dirty="0"/>
          </a:p>
          <a:p>
            <a:pPr algn="ctr"/>
            <a:r>
              <a:rPr lang="en-US" sz="1100" dirty="0"/>
              <a:t>(6-Jul-1726 - 1787)</a:t>
            </a:r>
          </a:p>
        </p:txBody>
      </p:sp>
      <p:sp>
        <p:nvSpPr>
          <p:cNvPr id="32" name="TextBox 31">
            <a:extLst>
              <a:ext uri="{FF2B5EF4-FFF2-40B4-BE49-F238E27FC236}">
                <a16:creationId xmlns:a16="http://schemas.microsoft.com/office/drawing/2014/main" id="{D1ACBB94-1C26-F175-6E84-7A4BE281C268}"/>
              </a:ext>
            </a:extLst>
          </p:cNvPr>
          <p:cNvSpPr txBox="1"/>
          <p:nvPr/>
        </p:nvSpPr>
        <p:spPr>
          <a:xfrm>
            <a:off x="3221052" y="2618807"/>
            <a:ext cx="1473479" cy="600164"/>
          </a:xfrm>
          <a:prstGeom prst="rect">
            <a:avLst/>
          </a:prstGeom>
          <a:noFill/>
          <a:ln>
            <a:solidFill>
              <a:schemeClr val="tx1"/>
            </a:solidFill>
          </a:ln>
        </p:spPr>
        <p:txBody>
          <a:bodyPr wrap="square" rtlCol="0">
            <a:spAutoFit/>
          </a:bodyPr>
          <a:lstStyle/>
          <a:p>
            <a:pPr algn="ctr"/>
            <a:r>
              <a:rPr lang="en-US" sz="1100" dirty="0">
                <a:hlinkClick r:id="rId6"/>
              </a:rPr>
              <a:t> Maria Sophia </a:t>
            </a:r>
            <a:r>
              <a:rPr lang="en-US" sz="1100" i="1" dirty="0" err="1">
                <a:hlinkClick r:id="rId6"/>
              </a:rPr>
              <a:t>Legrone</a:t>
            </a:r>
            <a:r>
              <a:rPr lang="en-US" sz="1100" i="1" dirty="0">
                <a:hlinkClick r:id="rId6"/>
              </a:rPr>
              <a:t> </a:t>
            </a:r>
          </a:p>
          <a:p>
            <a:pPr algn="ctr"/>
            <a:r>
              <a:rPr lang="en-US" sz="1100" dirty="0">
                <a:hlinkClick r:id="rId6"/>
              </a:rPr>
              <a:t>Kinard</a:t>
            </a:r>
            <a:endParaRPr lang="en-US" sz="1100" dirty="0"/>
          </a:p>
          <a:p>
            <a:pPr algn="ctr"/>
            <a:r>
              <a:rPr lang="en-US" sz="1100" dirty="0"/>
              <a:t> (7-Jan-1725- 1810)</a:t>
            </a:r>
          </a:p>
        </p:txBody>
      </p:sp>
      <p:cxnSp>
        <p:nvCxnSpPr>
          <p:cNvPr id="33" name="Straight Connector 32">
            <a:extLst>
              <a:ext uri="{FF2B5EF4-FFF2-40B4-BE49-F238E27FC236}">
                <a16:creationId xmlns:a16="http://schemas.microsoft.com/office/drawing/2014/main" id="{7A8914E9-15AA-8B6D-FC4F-D86DAEA83C48}"/>
              </a:ext>
            </a:extLst>
          </p:cNvPr>
          <p:cNvCxnSpPr>
            <a:cxnSpLocks/>
          </p:cNvCxnSpPr>
          <p:nvPr/>
        </p:nvCxnSpPr>
        <p:spPr>
          <a:xfrm>
            <a:off x="3032096" y="2918889"/>
            <a:ext cx="188956"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C039DEA-5164-10C8-8319-D043C202E27D}"/>
              </a:ext>
            </a:extLst>
          </p:cNvPr>
          <p:cNvSpPr txBox="1"/>
          <p:nvPr/>
        </p:nvSpPr>
        <p:spPr>
          <a:xfrm>
            <a:off x="311015" y="1687277"/>
            <a:ext cx="1829348" cy="600164"/>
          </a:xfrm>
          <a:prstGeom prst="rect">
            <a:avLst/>
          </a:prstGeom>
          <a:noFill/>
          <a:ln>
            <a:solidFill>
              <a:schemeClr val="tx1"/>
            </a:solidFill>
          </a:ln>
        </p:spPr>
        <p:txBody>
          <a:bodyPr wrap="none" rtlCol="0">
            <a:spAutoFit/>
          </a:bodyPr>
          <a:lstStyle/>
          <a:p>
            <a:pPr algn="ctr"/>
            <a:r>
              <a:rPr lang="en-US" sz="1100" dirty="0">
                <a:hlinkClick r:id="rId7"/>
              </a:rPr>
              <a:t>Johannes “John” </a:t>
            </a:r>
          </a:p>
          <a:p>
            <a:pPr algn="ctr"/>
            <a:r>
              <a:rPr lang="en-US" sz="1100" dirty="0">
                <a:hlinkClick r:id="rId7"/>
              </a:rPr>
              <a:t>Michele “Michael” </a:t>
            </a:r>
            <a:r>
              <a:rPr lang="en-US" sz="1100" dirty="0" err="1">
                <a:hlinkClick r:id="rId7"/>
              </a:rPr>
              <a:t>Keinat</a:t>
            </a:r>
            <a:endParaRPr lang="en-US" sz="1100" dirty="0"/>
          </a:p>
          <a:p>
            <a:pPr algn="ctr"/>
            <a:r>
              <a:rPr lang="en-US" sz="1100" dirty="0"/>
              <a:t>(31-Oct-1697 – 26-Jan-1745)</a:t>
            </a:r>
          </a:p>
        </p:txBody>
      </p:sp>
      <p:cxnSp>
        <p:nvCxnSpPr>
          <p:cNvPr id="39" name="Straight Arrow Connector 38">
            <a:extLst>
              <a:ext uri="{FF2B5EF4-FFF2-40B4-BE49-F238E27FC236}">
                <a16:creationId xmlns:a16="http://schemas.microsoft.com/office/drawing/2014/main" id="{2206172E-4000-AE0F-1DBE-4E0103487F1C}"/>
              </a:ext>
            </a:extLst>
          </p:cNvPr>
          <p:cNvCxnSpPr>
            <a:stCxn id="6" idx="2"/>
            <a:endCxn id="37" idx="0"/>
          </p:cNvCxnSpPr>
          <p:nvPr/>
        </p:nvCxnSpPr>
        <p:spPr>
          <a:xfrm>
            <a:off x="1225689" y="1453185"/>
            <a:ext cx="0" cy="2340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A00BEF99-5166-3B68-8BBB-BE1D770D312D}"/>
              </a:ext>
            </a:extLst>
          </p:cNvPr>
          <p:cNvSpPr txBox="1"/>
          <p:nvPr/>
        </p:nvSpPr>
        <p:spPr>
          <a:xfrm>
            <a:off x="2695263" y="1671351"/>
            <a:ext cx="1824561" cy="616089"/>
          </a:xfrm>
          <a:prstGeom prst="rect">
            <a:avLst/>
          </a:prstGeom>
          <a:noFill/>
          <a:ln>
            <a:solidFill>
              <a:schemeClr val="tx1"/>
            </a:solidFill>
          </a:ln>
        </p:spPr>
        <p:txBody>
          <a:bodyPr wrap="square" rtlCol="0">
            <a:spAutoFit/>
          </a:bodyPr>
          <a:lstStyle/>
          <a:p>
            <a:pPr algn="ctr"/>
            <a:r>
              <a:rPr lang="en-US" sz="1100" dirty="0">
                <a:hlinkClick r:id="rId8"/>
              </a:rPr>
              <a:t>Anna Maria </a:t>
            </a:r>
            <a:r>
              <a:rPr lang="en-US" sz="1100" i="1" dirty="0" err="1">
                <a:hlinkClick r:id="rId8"/>
              </a:rPr>
              <a:t>Letsche</a:t>
            </a:r>
            <a:r>
              <a:rPr lang="en-US" sz="1100" i="1" dirty="0">
                <a:hlinkClick r:id="rId8"/>
              </a:rPr>
              <a:t> </a:t>
            </a:r>
            <a:r>
              <a:rPr lang="en-US" sz="1100" dirty="0">
                <a:hlinkClick r:id="rId8"/>
              </a:rPr>
              <a:t>KEINAT / Kinard</a:t>
            </a:r>
            <a:endParaRPr lang="en-US" sz="1100" dirty="0"/>
          </a:p>
          <a:p>
            <a:pPr algn="ctr"/>
            <a:r>
              <a:rPr lang="en-US" sz="1100" dirty="0"/>
              <a:t>(6-Jun-1694 – 15-Oct-1755)</a:t>
            </a:r>
          </a:p>
        </p:txBody>
      </p:sp>
      <p:sp>
        <p:nvSpPr>
          <p:cNvPr id="41" name="TextBox 40">
            <a:extLst>
              <a:ext uri="{FF2B5EF4-FFF2-40B4-BE49-F238E27FC236}">
                <a16:creationId xmlns:a16="http://schemas.microsoft.com/office/drawing/2014/main" id="{F86FFABA-9578-6C5F-C8F5-4362458BD5A7}"/>
              </a:ext>
            </a:extLst>
          </p:cNvPr>
          <p:cNvSpPr txBox="1"/>
          <p:nvPr/>
        </p:nvSpPr>
        <p:spPr>
          <a:xfrm>
            <a:off x="2617529" y="1099242"/>
            <a:ext cx="1980029" cy="261610"/>
          </a:xfrm>
          <a:prstGeom prst="rect">
            <a:avLst/>
          </a:prstGeom>
          <a:noFill/>
        </p:spPr>
        <p:txBody>
          <a:bodyPr wrap="none" rtlCol="0">
            <a:spAutoFit/>
          </a:bodyPr>
          <a:lstStyle/>
          <a:p>
            <a:r>
              <a:rPr lang="en-US" sz="1100" dirty="0"/>
              <a:t>No Parents listed in </a:t>
            </a:r>
            <a:r>
              <a:rPr lang="en-US" sz="1100" dirty="0" err="1"/>
              <a:t>FindaGrave</a:t>
            </a:r>
            <a:endParaRPr lang="en-US" sz="1100" dirty="0"/>
          </a:p>
        </p:txBody>
      </p:sp>
      <p:cxnSp>
        <p:nvCxnSpPr>
          <p:cNvPr id="43" name="Straight Arrow Connector 42">
            <a:extLst>
              <a:ext uri="{FF2B5EF4-FFF2-40B4-BE49-F238E27FC236}">
                <a16:creationId xmlns:a16="http://schemas.microsoft.com/office/drawing/2014/main" id="{89470443-F31F-B337-D895-F53C790C4A9C}"/>
              </a:ext>
            </a:extLst>
          </p:cNvPr>
          <p:cNvCxnSpPr>
            <a:cxnSpLocks/>
          </p:cNvCxnSpPr>
          <p:nvPr/>
        </p:nvCxnSpPr>
        <p:spPr>
          <a:xfrm flipV="1">
            <a:off x="3587913" y="1360852"/>
            <a:ext cx="0" cy="310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9933124-A444-BD99-309C-4F769D0740D7}"/>
              </a:ext>
            </a:extLst>
          </p:cNvPr>
          <p:cNvCxnSpPr>
            <a:stCxn id="37" idx="3"/>
            <a:endCxn id="40" idx="1"/>
          </p:cNvCxnSpPr>
          <p:nvPr/>
        </p:nvCxnSpPr>
        <p:spPr>
          <a:xfrm flipV="1">
            <a:off x="2140363" y="1979396"/>
            <a:ext cx="554900" cy="7963"/>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2C5E57F9-9BE8-55A3-8B61-8777F5E06DE8}"/>
              </a:ext>
            </a:extLst>
          </p:cNvPr>
          <p:cNvSpPr txBox="1"/>
          <p:nvPr/>
        </p:nvSpPr>
        <p:spPr>
          <a:xfrm>
            <a:off x="4883486" y="2525728"/>
            <a:ext cx="4077373" cy="1107996"/>
          </a:xfrm>
          <a:prstGeom prst="rect">
            <a:avLst/>
          </a:prstGeom>
          <a:noFill/>
        </p:spPr>
        <p:txBody>
          <a:bodyPr wrap="square" rtlCol="0">
            <a:spAutoFit/>
          </a:bodyPr>
          <a:lstStyle/>
          <a:p>
            <a:r>
              <a:rPr lang="en-US" sz="1100" dirty="0"/>
              <a:t>Maria’s parents are listed on her </a:t>
            </a:r>
            <a:r>
              <a:rPr lang="en-US" sz="1100" dirty="0" err="1"/>
              <a:t>FindaGrave</a:t>
            </a:r>
            <a:r>
              <a:rPr lang="en-US" sz="1100" dirty="0"/>
              <a:t> page as Adam Lorentz </a:t>
            </a:r>
            <a:r>
              <a:rPr lang="en-US" sz="1100" dirty="0" err="1"/>
              <a:t>LeCrown</a:t>
            </a:r>
            <a:r>
              <a:rPr lang="en-US" sz="1100" dirty="0"/>
              <a:t> Cron and Anna Catharina Conrad. Maria married Johannes </a:t>
            </a:r>
            <a:r>
              <a:rPr lang="en-US" sz="1100" dirty="0" err="1"/>
              <a:t>Freidrich</a:t>
            </a:r>
            <a:r>
              <a:rPr lang="en-US" sz="1100" dirty="0"/>
              <a:t> in 1754 in Newberry, SC, so the </a:t>
            </a:r>
            <a:r>
              <a:rPr lang="en-US" sz="1100" dirty="0" err="1"/>
              <a:t>Legrones</a:t>
            </a:r>
            <a:r>
              <a:rPr lang="en-US" sz="1100" dirty="0"/>
              <a:t> were already in the US at that time.  There is much more extensive information on Adam Lorentz </a:t>
            </a:r>
            <a:r>
              <a:rPr lang="en-US" sz="1100" dirty="0" err="1"/>
              <a:t>LeCrown</a:t>
            </a:r>
            <a:r>
              <a:rPr lang="en-US" sz="1100" dirty="0"/>
              <a:t> at: </a:t>
            </a:r>
            <a:r>
              <a:rPr lang="en-US" sz="1100" dirty="0">
                <a:hlinkClick r:id="rId9"/>
              </a:rPr>
              <a:t>https://lib.utulsa.edu/speccoll/marccarlson/lgrone/hypodoc.htm</a:t>
            </a:r>
            <a:r>
              <a:rPr lang="en-US" sz="1100" dirty="0"/>
              <a:t>.  </a:t>
            </a:r>
          </a:p>
        </p:txBody>
      </p:sp>
      <p:sp>
        <p:nvSpPr>
          <p:cNvPr id="47" name="TextBox 46">
            <a:extLst>
              <a:ext uri="{FF2B5EF4-FFF2-40B4-BE49-F238E27FC236}">
                <a16:creationId xmlns:a16="http://schemas.microsoft.com/office/drawing/2014/main" id="{AEEBCD4B-04B1-043B-7199-CFBD7AF744E4}"/>
              </a:ext>
            </a:extLst>
          </p:cNvPr>
          <p:cNvSpPr txBox="1"/>
          <p:nvPr/>
        </p:nvSpPr>
        <p:spPr>
          <a:xfrm>
            <a:off x="3126574" y="4100967"/>
            <a:ext cx="5834286" cy="945154"/>
          </a:xfrm>
          <a:prstGeom prst="rect">
            <a:avLst/>
          </a:prstGeom>
          <a:noFill/>
        </p:spPr>
        <p:txBody>
          <a:bodyPr wrap="square" rtlCol="0">
            <a:spAutoFit/>
          </a:bodyPr>
          <a:lstStyle/>
          <a:p>
            <a:r>
              <a:rPr lang="en-US" sz="1100" dirty="0"/>
              <a:t>Matthias does not have a spouse or children listed in </a:t>
            </a:r>
            <a:r>
              <a:rPr lang="en-US" sz="1100" dirty="0" err="1"/>
              <a:t>FindaGrave</a:t>
            </a:r>
            <a:r>
              <a:rPr lang="en-US" sz="1100" dirty="0"/>
              <a:t>. However, </a:t>
            </a:r>
            <a:r>
              <a:rPr lang="en-US" sz="1100" dirty="0" err="1"/>
              <a:t>FindaGrave</a:t>
            </a:r>
            <a:r>
              <a:rPr lang="en-US" sz="1100" dirty="0"/>
              <a:t> does say “Many of his early descendants lived in the area of Bachman Chapel Lutheran Church in Prosperity, Newberry County, South Carolina. They were of the Lutheran Faith. Many of his descendants later emigrated into Alabama, settling into Perry and Green (later Hale) Counties, and into Winston County, Mississippi.” So Matthias is a potential ancestor.</a:t>
            </a:r>
          </a:p>
        </p:txBody>
      </p:sp>
      <p:sp>
        <p:nvSpPr>
          <p:cNvPr id="48" name="TextBox 47">
            <a:extLst>
              <a:ext uri="{FF2B5EF4-FFF2-40B4-BE49-F238E27FC236}">
                <a16:creationId xmlns:a16="http://schemas.microsoft.com/office/drawing/2014/main" id="{C05BECED-7B73-8A8D-E521-84FC8EE99107}"/>
              </a:ext>
            </a:extLst>
          </p:cNvPr>
          <p:cNvSpPr txBox="1"/>
          <p:nvPr/>
        </p:nvSpPr>
        <p:spPr>
          <a:xfrm>
            <a:off x="4731524" y="1636600"/>
            <a:ext cx="4101455" cy="769441"/>
          </a:xfrm>
          <a:prstGeom prst="rect">
            <a:avLst/>
          </a:prstGeom>
          <a:noFill/>
        </p:spPr>
        <p:txBody>
          <a:bodyPr wrap="square" rtlCol="0">
            <a:spAutoFit/>
          </a:bodyPr>
          <a:lstStyle/>
          <a:p>
            <a:r>
              <a:rPr lang="en-US" sz="1100" dirty="0" err="1"/>
              <a:t>FindaGrave</a:t>
            </a:r>
            <a:r>
              <a:rPr lang="en-US" sz="1100" dirty="0"/>
              <a:t> lists that Johannes “John” and Anna Maria were indentured servants to Henry Middleton, and served for a short time at what is today, Middleton Plantation or the Oaks, in Charleston, South Carolina.</a:t>
            </a:r>
          </a:p>
        </p:txBody>
      </p:sp>
      <p:cxnSp>
        <p:nvCxnSpPr>
          <p:cNvPr id="50" name="Connector: Elbow 49">
            <a:extLst>
              <a:ext uri="{FF2B5EF4-FFF2-40B4-BE49-F238E27FC236}">
                <a16:creationId xmlns:a16="http://schemas.microsoft.com/office/drawing/2014/main" id="{80AB62BA-317C-819D-9ADA-26CE462479DC}"/>
              </a:ext>
            </a:extLst>
          </p:cNvPr>
          <p:cNvCxnSpPr>
            <a:stCxn id="37" idx="2"/>
            <a:endCxn id="31" idx="1"/>
          </p:cNvCxnSpPr>
          <p:nvPr/>
        </p:nvCxnSpPr>
        <p:spPr>
          <a:xfrm rot="16200000" flipH="1">
            <a:off x="1061602" y="2451527"/>
            <a:ext cx="631448" cy="30327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Connector: Elbow 51">
            <a:extLst>
              <a:ext uri="{FF2B5EF4-FFF2-40B4-BE49-F238E27FC236}">
                <a16:creationId xmlns:a16="http://schemas.microsoft.com/office/drawing/2014/main" id="{1F99EB14-487E-BE22-2ACC-F1095868186C}"/>
              </a:ext>
            </a:extLst>
          </p:cNvPr>
          <p:cNvCxnSpPr>
            <a:stCxn id="37" idx="2"/>
            <a:endCxn id="20" idx="1"/>
          </p:cNvCxnSpPr>
          <p:nvPr/>
        </p:nvCxnSpPr>
        <p:spPr>
          <a:xfrm rot="16200000" flipH="1">
            <a:off x="235883" y="3277246"/>
            <a:ext cx="2282887" cy="30327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Connector: Elbow 58">
            <a:extLst>
              <a:ext uri="{FF2B5EF4-FFF2-40B4-BE49-F238E27FC236}">
                <a16:creationId xmlns:a16="http://schemas.microsoft.com/office/drawing/2014/main" id="{7F452CE2-DB8B-9350-7998-2B20E39164B2}"/>
              </a:ext>
            </a:extLst>
          </p:cNvPr>
          <p:cNvCxnSpPr>
            <a:stCxn id="37" idx="2"/>
            <a:endCxn id="21" idx="1"/>
          </p:cNvCxnSpPr>
          <p:nvPr/>
        </p:nvCxnSpPr>
        <p:spPr>
          <a:xfrm rot="16200000" flipH="1">
            <a:off x="-253459" y="3766588"/>
            <a:ext cx="3261570" cy="30327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37F0A6C6-4C5F-50F2-0C2E-1C7BAE8FF597}"/>
              </a:ext>
            </a:extLst>
          </p:cNvPr>
          <p:cNvSpPr txBox="1"/>
          <p:nvPr/>
        </p:nvSpPr>
        <p:spPr>
          <a:xfrm>
            <a:off x="4845494" y="5092568"/>
            <a:ext cx="4153355" cy="1615827"/>
          </a:xfrm>
          <a:prstGeom prst="rect">
            <a:avLst/>
          </a:prstGeom>
          <a:noFill/>
        </p:spPr>
        <p:txBody>
          <a:bodyPr wrap="square" rtlCol="0">
            <a:spAutoFit/>
          </a:bodyPr>
          <a:lstStyle/>
          <a:p>
            <a:r>
              <a:rPr lang="en-US" sz="1100" dirty="0"/>
              <a:t>Mary Witt’s father is listed as Johannes “John” Adam Witt (1715 – 1764) in </a:t>
            </a:r>
            <a:r>
              <a:rPr lang="en-US" sz="1100" dirty="0" err="1"/>
              <a:t>Findagrave</a:t>
            </a:r>
            <a:r>
              <a:rPr lang="en-US" sz="1100" dirty="0"/>
              <a:t> on Mary’s webpage.  She and Johann Martin “John” </a:t>
            </a:r>
            <a:r>
              <a:rPr lang="en-US" sz="1100" dirty="0" err="1"/>
              <a:t>Keinat</a:t>
            </a:r>
            <a:r>
              <a:rPr lang="en-US" sz="1100" dirty="0"/>
              <a:t> married in 1795 (at almost 60 years old? This may be a typo and should be 1759 according to Johann Martin “John” </a:t>
            </a:r>
            <a:r>
              <a:rPr lang="en-US" sz="1100" dirty="0" err="1"/>
              <a:t>Keinat’s</a:t>
            </a:r>
            <a:r>
              <a:rPr lang="en-US" sz="1100" dirty="0"/>
              <a:t> </a:t>
            </a:r>
            <a:r>
              <a:rPr lang="en-US" sz="1100" dirty="0" err="1"/>
              <a:t>FindaGrave</a:t>
            </a:r>
            <a:r>
              <a:rPr lang="en-US" sz="1100" dirty="0"/>
              <a:t> webpage). PVT Johann Martin “John” </a:t>
            </a:r>
            <a:r>
              <a:rPr lang="en-US" sz="1100" dirty="0" err="1"/>
              <a:t>Keinat’s</a:t>
            </a:r>
            <a:r>
              <a:rPr lang="en-US" sz="1100" dirty="0"/>
              <a:t> </a:t>
            </a:r>
            <a:r>
              <a:rPr lang="en-US" sz="1100" dirty="0" err="1"/>
              <a:t>FindaGrave</a:t>
            </a:r>
            <a:r>
              <a:rPr lang="en-US" sz="1100" dirty="0"/>
              <a:t> webpage also says that they had 9 children, but only one child is listed as having a </a:t>
            </a:r>
            <a:r>
              <a:rPr lang="en-US" sz="1100" dirty="0" err="1"/>
              <a:t>FindaGrave</a:t>
            </a:r>
            <a:r>
              <a:rPr lang="en-US" sz="1100" dirty="0"/>
              <a:t> webpage (Johannes Martin Kinard) and one other – Frederick Andrew Kinard 1768 – 1811 who married Catherine Elizabeth CHAPMAN WISE).</a:t>
            </a:r>
          </a:p>
        </p:txBody>
      </p:sp>
      <p:sp>
        <p:nvSpPr>
          <p:cNvPr id="61" name="TextBox 60">
            <a:extLst>
              <a:ext uri="{FF2B5EF4-FFF2-40B4-BE49-F238E27FC236}">
                <a16:creationId xmlns:a16="http://schemas.microsoft.com/office/drawing/2014/main" id="{FE56BD05-D7A9-EDD1-0B07-4308667C4BE1}"/>
              </a:ext>
            </a:extLst>
          </p:cNvPr>
          <p:cNvSpPr txBox="1"/>
          <p:nvPr/>
        </p:nvSpPr>
        <p:spPr>
          <a:xfrm>
            <a:off x="2957483" y="3421779"/>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E</a:t>
            </a:r>
          </a:p>
        </p:txBody>
      </p:sp>
      <p:sp>
        <p:nvSpPr>
          <p:cNvPr id="62" name="TextBox 61">
            <a:extLst>
              <a:ext uri="{FF2B5EF4-FFF2-40B4-BE49-F238E27FC236}">
                <a16:creationId xmlns:a16="http://schemas.microsoft.com/office/drawing/2014/main" id="{148735A3-A812-4FB9-62BC-E39971080A50}"/>
              </a:ext>
            </a:extLst>
          </p:cNvPr>
          <p:cNvSpPr txBox="1"/>
          <p:nvPr/>
        </p:nvSpPr>
        <p:spPr>
          <a:xfrm>
            <a:off x="2901520" y="6100845"/>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F</a:t>
            </a:r>
          </a:p>
        </p:txBody>
      </p:sp>
      <p:cxnSp>
        <p:nvCxnSpPr>
          <p:cNvPr id="64" name="Connector: Elbow 63">
            <a:extLst>
              <a:ext uri="{FF2B5EF4-FFF2-40B4-BE49-F238E27FC236}">
                <a16:creationId xmlns:a16="http://schemas.microsoft.com/office/drawing/2014/main" id="{4192BB4F-88ED-5164-57AB-B8F37EFA63FD}"/>
              </a:ext>
            </a:extLst>
          </p:cNvPr>
          <p:cNvCxnSpPr>
            <a:stCxn id="31" idx="2"/>
            <a:endCxn id="61" idx="0"/>
          </p:cNvCxnSpPr>
          <p:nvPr/>
        </p:nvCxnSpPr>
        <p:spPr>
          <a:xfrm rot="16200000" flipH="1">
            <a:off x="2641973" y="2857527"/>
            <a:ext cx="202808" cy="92569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Connector: Elbow 66">
            <a:extLst>
              <a:ext uri="{FF2B5EF4-FFF2-40B4-BE49-F238E27FC236}">
                <a16:creationId xmlns:a16="http://schemas.microsoft.com/office/drawing/2014/main" id="{97E8A5AE-7975-F6D7-A4CF-2311D1B57402}"/>
              </a:ext>
            </a:extLst>
          </p:cNvPr>
          <p:cNvCxnSpPr>
            <a:stCxn id="32" idx="2"/>
            <a:endCxn id="61" idx="0"/>
          </p:cNvCxnSpPr>
          <p:nvPr/>
        </p:nvCxnSpPr>
        <p:spPr>
          <a:xfrm rot="5400000">
            <a:off x="3480605" y="2944592"/>
            <a:ext cx="202808" cy="75156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Connector: Elbow 68">
            <a:extLst>
              <a:ext uri="{FF2B5EF4-FFF2-40B4-BE49-F238E27FC236}">
                <a16:creationId xmlns:a16="http://schemas.microsoft.com/office/drawing/2014/main" id="{731B45D6-A620-D839-6DB2-6802A892BDB1}"/>
              </a:ext>
            </a:extLst>
          </p:cNvPr>
          <p:cNvCxnSpPr>
            <a:stCxn id="21" idx="2"/>
            <a:endCxn id="62" idx="0"/>
          </p:cNvCxnSpPr>
          <p:nvPr/>
        </p:nvCxnSpPr>
        <p:spPr>
          <a:xfrm rot="16200000" flipH="1">
            <a:off x="2688480" y="5639063"/>
            <a:ext cx="251752" cy="67181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469473DA-EB59-996D-9784-F141699134E4}"/>
              </a:ext>
            </a:extLst>
          </p:cNvPr>
          <p:cNvCxnSpPr>
            <a:stCxn id="66" idx="2"/>
            <a:endCxn id="62" idx="0"/>
          </p:cNvCxnSpPr>
          <p:nvPr/>
        </p:nvCxnSpPr>
        <p:spPr>
          <a:xfrm rot="5400000">
            <a:off x="3458378" y="5456340"/>
            <a:ext cx="336390" cy="95262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8156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E</a:t>
            </a:r>
          </a:p>
        </p:txBody>
      </p:sp>
      <p:sp>
        <p:nvSpPr>
          <p:cNvPr id="31" name="TextBox 30">
            <a:extLst>
              <a:ext uri="{FF2B5EF4-FFF2-40B4-BE49-F238E27FC236}">
                <a16:creationId xmlns:a16="http://schemas.microsoft.com/office/drawing/2014/main" id="{FA12A31F-5831-AEDF-2091-CB0A7F91DE94}"/>
              </a:ext>
            </a:extLst>
          </p:cNvPr>
          <p:cNvSpPr txBox="1"/>
          <p:nvPr/>
        </p:nvSpPr>
        <p:spPr>
          <a:xfrm>
            <a:off x="436764" y="1067033"/>
            <a:ext cx="1503132" cy="600164"/>
          </a:xfrm>
          <a:prstGeom prst="rect">
            <a:avLst/>
          </a:prstGeom>
          <a:noFill/>
          <a:ln>
            <a:solidFill>
              <a:schemeClr val="tx1"/>
            </a:solidFill>
          </a:ln>
        </p:spPr>
        <p:txBody>
          <a:bodyPr wrap="square" rtlCol="0">
            <a:spAutoFit/>
          </a:bodyPr>
          <a:lstStyle/>
          <a:p>
            <a:pPr algn="ctr"/>
            <a:r>
              <a:rPr lang="en-US" sz="1100" dirty="0">
                <a:hlinkClick r:id="rId2"/>
              </a:rPr>
              <a:t>Johannes Friedrich “John” Kinard, Sr.</a:t>
            </a:r>
            <a:endParaRPr lang="en-US" sz="1100" dirty="0"/>
          </a:p>
          <a:p>
            <a:pPr algn="ctr"/>
            <a:r>
              <a:rPr lang="en-US" sz="1100" dirty="0"/>
              <a:t>(6-Jul-1726 - 1787)</a:t>
            </a:r>
          </a:p>
        </p:txBody>
      </p:sp>
      <p:sp>
        <p:nvSpPr>
          <p:cNvPr id="32" name="TextBox 31">
            <a:extLst>
              <a:ext uri="{FF2B5EF4-FFF2-40B4-BE49-F238E27FC236}">
                <a16:creationId xmlns:a16="http://schemas.microsoft.com/office/drawing/2014/main" id="{D1ACBB94-1C26-F175-6E84-7A4BE281C268}"/>
              </a:ext>
            </a:extLst>
          </p:cNvPr>
          <p:cNvSpPr txBox="1"/>
          <p:nvPr/>
        </p:nvSpPr>
        <p:spPr>
          <a:xfrm>
            <a:off x="2128852" y="1067033"/>
            <a:ext cx="1473479" cy="600164"/>
          </a:xfrm>
          <a:prstGeom prst="rect">
            <a:avLst/>
          </a:prstGeom>
          <a:noFill/>
          <a:ln>
            <a:solidFill>
              <a:schemeClr val="tx1"/>
            </a:solidFill>
          </a:ln>
        </p:spPr>
        <p:txBody>
          <a:bodyPr wrap="square" rtlCol="0">
            <a:spAutoFit/>
          </a:bodyPr>
          <a:lstStyle/>
          <a:p>
            <a:pPr algn="ctr"/>
            <a:r>
              <a:rPr lang="en-US" sz="1100" dirty="0">
                <a:hlinkClick r:id="rId3"/>
              </a:rPr>
              <a:t> Maria Sophia </a:t>
            </a:r>
            <a:r>
              <a:rPr lang="en-US" sz="1100" i="1" dirty="0" err="1">
                <a:hlinkClick r:id="rId3"/>
              </a:rPr>
              <a:t>Legrone</a:t>
            </a:r>
            <a:r>
              <a:rPr lang="en-US" sz="1100" i="1" dirty="0">
                <a:hlinkClick r:id="rId3"/>
              </a:rPr>
              <a:t> </a:t>
            </a:r>
          </a:p>
          <a:p>
            <a:pPr algn="ctr"/>
            <a:r>
              <a:rPr lang="en-US" sz="1100" dirty="0">
                <a:hlinkClick r:id="rId3"/>
              </a:rPr>
              <a:t>Kinard</a:t>
            </a:r>
            <a:endParaRPr lang="en-US" sz="1100" dirty="0"/>
          </a:p>
          <a:p>
            <a:pPr algn="ctr"/>
            <a:r>
              <a:rPr lang="en-US" sz="1100" dirty="0"/>
              <a:t> (7-Jan-1725- 1810)</a:t>
            </a:r>
          </a:p>
        </p:txBody>
      </p:sp>
      <p:cxnSp>
        <p:nvCxnSpPr>
          <p:cNvPr id="33" name="Straight Connector 32">
            <a:extLst>
              <a:ext uri="{FF2B5EF4-FFF2-40B4-BE49-F238E27FC236}">
                <a16:creationId xmlns:a16="http://schemas.microsoft.com/office/drawing/2014/main" id="{7A8914E9-15AA-8B6D-FC4F-D86DAEA83C48}"/>
              </a:ext>
            </a:extLst>
          </p:cNvPr>
          <p:cNvCxnSpPr>
            <a:cxnSpLocks/>
          </p:cNvCxnSpPr>
          <p:nvPr/>
        </p:nvCxnSpPr>
        <p:spPr>
          <a:xfrm>
            <a:off x="1939896" y="1367115"/>
            <a:ext cx="18895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BB4DDEE9-01D9-8114-F13D-C93117216D30}"/>
              </a:ext>
            </a:extLst>
          </p:cNvPr>
          <p:cNvSpPr txBox="1"/>
          <p:nvPr/>
        </p:nvSpPr>
        <p:spPr>
          <a:xfrm>
            <a:off x="1512031" y="1869443"/>
            <a:ext cx="1503132" cy="430887"/>
          </a:xfrm>
          <a:prstGeom prst="rect">
            <a:avLst/>
          </a:prstGeom>
          <a:noFill/>
          <a:ln>
            <a:solidFill>
              <a:schemeClr val="tx1"/>
            </a:solidFill>
          </a:ln>
        </p:spPr>
        <p:txBody>
          <a:bodyPr wrap="square" rtlCol="0">
            <a:spAutoFit/>
          </a:bodyPr>
          <a:lstStyle/>
          <a:p>
            <a:pPr algn="ctr"/>
            <a:r>
              <a:rPr lang="en-US" sz="1100" dirty="0">
                <a:hlinkClick r:id="rId4"/>
              </a:rPr>
              <a:t>George Kinard</a:t>
            </a:r>
            <a:endParaRPr lang="en-US" sz="1100" dirty="0"/>
          </a:p>
          <a:p>
            <a:pPr algn="ctr"/>
            <a:r>
              <a:rPr lang="en-US" sz="1100" dirty="0"/>
              <a:t>(1750 - 1829)</a:t>
            </a:r>
          </a:p>
        </p:txBody>
      </p:sp>
      <p:sp>
        <p:nvSpPr>
          <p:cNvPr id="3" name="TextBox 2">
            <a:extLst>
              <a:ext uri="{FF2B5EF4-FFF2-40B4-BE49-F238E27FC236}">
                <a16:creationId xmlns:a16="http://schemas.microsoft.com/office/drawing/2014/main" id="{879FE1DA-3658-DF18-5EAA-7E0C4C8E1383}"/>
              </a:ext>
            </a:extLst>
          </p:cNvPr>
          <p:cNvSpPr txBox="1"/>
          <p:nvPr/>
        </p:nvSpPr>
        <p:spPr>
          <a:xfrm>
            <a:off x="3204119" y="1869443"/>
            <a:ext cx="1473479" cy="430887"/>
          </a:xfrm>
          <a:prstGeom prst="rect">
            <a:avLst/>
          </a:prstGeom>
          <a:noFill/>
          <a:ln>
            <a:solidFill>
              <a:schemeClr val="tx1"/>
            </a:solidFill>
          </a:ln>
        </p:spPr>
        <p:txBody>
          <a:bodyPr wrap="square" rtlCol="0">
            <a:spAutoFit/>
          </a:bodyPr>
          <a:lstStyle/>
          <a:p>
            <a:pPr algn="ctr"/>
            <a:r>
              <a:rPr lang="en-US" sz="1100" dirty="0"/>
              <a:t> Nancy Ann Long</a:t>
            </a:r>
          </a:p>
          <a:p>
            <a:pPr algn="ctr"/>
            <a:r>
              <a:rPr lang="en-US" sz="1100" dirty="0"/>
              <a:t> (1746 - 1821)</a:t>
            </a:r>
          </a:p>
        </p:txBody>
      </p:sp>
      <p:cxnSp>
        <p:nvCxnSpPr>
          <p:cNvPr id="4" name="Straight Connector 3">
            <a:extLst>
              <a:ext uri="{FF2B5EF4-FFF2-40B4-BE49-F238E27FC236}">
                <a16:creationId xmlns:a16="http://schemas.microsoft.com/office/drawing/2014/main" id="{F10AC834-24C8-FCCA-51ED-CA311650ECFB}"/>
              </a:ext>
            </a:extLst>
          </p:cNvPr>
          <p:cNvCxnSpPr>
            <a:cxnSpLocks/>
          </p:cNvCxnSpPr>
          <p:nvPr/>
        </p:nvCxnSpPr>
        <p:spPr>
          <a:xfrm>
            <a:off x="3015163" y="2084886"/>
            <a:ext cx="1889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9137912B-8AA7-4D8C-366B-6F7F58DB3D28}"/>
              </a:ext>
            </a:extLst>
          </p:cNvPr>
          <p:cNvCxnSpPr>
            <a:stCxn id="31" idx="2"/>
            <a:endCxn id="2" idx="1"/>
          </p:cNvCxnSpPr>
          <p:nvPr/>
        </p:nvCxnSpPr>
        <p:spPr>
          <a:xfrm rot="16200000" flipH="1">
            <a:off x="1141335" y="1714191"/>
            <a:ext cx="417690" cy="3237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AEFB168-8587-FAD8-9C2A-3C042076D911}"/>
              </a:ext>
            </a:extLst>
          </p:cNvPr>
          <p:cNvSpPr txBox="1"/>
          <p:nvPr/>
        </p:nvSpPr>
        <p:spPr>
          <a:xfrm>
            <a:off x="1512031" y="2414248"/>
            <a:ext cx="1503132" cy="430887"/>
          </a:xfrm>
          <a:prstGeom prst="rect">
            <a:avLst/>
          </a:prstGeom>
          <a:noFill/>
          <a:ln>
            <a:solidFill>
              <a:schemeClr val="tx1"/>
            </a:solidFill>
          </a:ln>
        </p:spPr>
        <p:txBody>
          <a:bodyPr wrap="square" rtlCol="0">
            <a:spAutoFit/>
          </a:bodyPr>
          <a:lstStyle/>
          <a:p>
            <a:pPr algn="ctr"/>
            <a:r>
              <a:rPr lang="en-US" sz="1100" dirty="0">
                <a:hlinkClick r:id="rId5"/>
              </a:rPr>
              <a:t>John Kinard, Jr.</a:t>
            </a:r>
            <a:endParaRPr lang="en-US" sz="1100" dirty="0"/>
          </a:p>
          <a:p>
            <a:pPr algn="ctr"/>
            <a:r>
              <a:rPr lang="en-US" sz="1100" dirty="0"/>
              <a:t>(1753 – 5-Aug-1800)</a:t>
            </a:r>
          </a:p>
        </p:txBody>
      </p:sp>
      <p:sp>
        <p:nvSpPr>
          <p:cNvPr id="12" name="TextBox 11">
            <a:extLst>
              <a:ext uri="{FF2B5EF4-FFF2-40B4-BE49-F238E27FC236}">
                <a16:creationId xmlns:a16="http://schemas.microsoft.com/office/drawing/2014/main" id="{E7E25B24-8DCF-F8FD-803D-797B8D85A641}"/>
              </a:ext>
            </a:extLst>
          </p:cNvPr>
          <p:cNvSpPr txBox="1"/>
          <p:nvPr/>
        </p:nvSpPr>
        <p:spPr>
          <a:xfrm>
            <a:off x="3204119" y="2414248"/>
            <a:ext cx="2924720"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6"/>
              </a:rPr>
              <a:t>Anna </a:t>
            </a:r>
            <a:r>
              <a:rPr lang="en-US" sz="1100" dirty="0" err="1">
                <a:hlinkClick r:id="rId6"/>
              </a:rPr>
              <a:t>Elizabetha</a:t>
            </a:r>
            <a:r>
              <a:rPr lang="en-US" sz="1100" dirty="0">
                <a:hlinkClick r:id="rId6"/>
              </a:rPr>
              <a:t> </a:t>
            </a:r>
            <a:r>
              <a:rPr lang="en-US" sz="1100" dirty="0" err="1">
                <a:hlinkClick r:id="rId6"/>
              </a:rPr>
              <a:t>Margaretha</a:t>
            </a:r>
            <a:r>
              <a:rPr lang="en-US" sz="1100" dirty="0">
                <a:hlinkClick r:id="rId6"/>
              </a:rPr>
              <a:t> “Elizabeth” </a:t>
            </a:r>
            <a:r>
              <a:rPr lang="en-US" sz="1100" i="1" dirty="0">
                <a:hlinkClick r:id="rId6"/>
              </a:rPr>
              <a:t>Stockman</a:t>
            </a:r>
            <a:r>
              <a:rPr lang="en-US" sz="1100" dirty="0">
                <a:hlinkClick r:id="rId6"/>
              </a:rPr>
              <a:t> </a:t>
            </a:r>
            <a:r>
              <a:rPr lang="en-US" sz="1100" dirty="0"/>
              <a:t>(24-Oct-1748 – 22-Jun-1825)</a:t>
            </a:r>
          </a:p>
        </p:txBody>
      </p:sp>
      <p:cxnSp>
        <p:nvCxnSpPr>
          <p:cNvPr id="13" name="Straight Connector 12">
            <a:extLst>
              <a:ext uri="{FF2B5EF4-FFF2-40B4-BE49-F238E27FC236}">
                <a16:creationId xmlns:a16="http://schemas.microsoft.com/office/drawing/2014/main" id="{C1041481-6EDD-6FE7-CBE6-8537972A7C16}"/>
              </a:ext>
            </a:extLst>
          </p:cNvPr>
          <p:cNvCxnSpPr>
            <a:cxnSpLocks/>
          </p:cNvCxnSpPr>
          <p:nvPr/>
        </p:nvCxnSpPr>
        <p:spPr>
          <a:xfrm>
            <a:off x="3015163" y="2629691"/>
            <a:ext cx="1889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or: Elbow 17">
            <a:extLst>
              <a:ext uri="{FF2B5EF4-FFF2-40B4-BE49-F238E27FC236}">
                <a16:creationId xmlns:a16="http://schemas.microsoft.com/office/drawing/2014/main" id="{2D0E1A5B-9E82-E9D0-BA46-0B061D5A958C}"/>
              </a:ext>
            </a:extLst>
          </p:cNvPr>
          <p:cNvCxnSpPr>
            <a:stCxn id="31" idx="2"/>
            <a:endCxn id="11" idx="1"/>
          </p:cNvCxnSpPr>
          <p:nvPr/>
        </p:nvCxnSpPr>
        <p:spPr>
          <a:xfrm rot="16200000" flipH="1">
            <a:off x="868933" y="1986593"/>
            <a:ext cx="962495" cy="3237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FA771ADF-BE45-FD74-3497-8885FFD37423}"/>
              </a:ext>
            </a:extLst>
          </p:cNvPr>
          <p:cNvSpPr txBox="1"/>
          <p:nvPr/>
        </p:nvSpPr>
        <p:spPr>
          <a:xfrm>
            <a:off x="1512031" y="2952736"/>
            <a:ext cx="1823836" cy="430887"/>
          </a:xfrm>
          <a:prstGeom prst="rect">
            <a:avLst/>
          </a:prstGeom>
          <a:noFill/>
          <a:ln>
            <a:solidFill>
              <a:schemeClr val="tx1"/>
            </a:solidFill>
          </a:ln>
        </p:spPr>
        <p:txBody>
          <a:bodyPr wrap="square" rtlCol="0">
            <a:spAutoFit/>
          </a:bodyPr>
          <a:lstStyle/>
          <a:p>
            <a:pPr algn="ctr"/>
            <a:r>
              <a:rPr lang="en-US" sz="1100" dirty="0">
                <a:hlinkClick r:id="rId7"/>
              </a:rPr>
              <a:t>Michael Kinard</a:t>
            </a:r>
            <a:endParaRPr lang="en-US" sz="1100" dirty="0"/>
          </a:p>
          <a:p>
            <a:pPr algn="ctr"/>
            <a:r>
              <a:rPr lang="en-US" sz="1100" dirty="0"/>
              <a:t>(30-Nov-1754 – 6-Mar-1839)</a:t>
            </a:r>
          </a:p>
        </p:txBody>
      </p:sp>
      <p:sp>
        <p:nvSpPr>
          <p:cNvPr id="22" name="TextBox 21">
            <a:extLst>
              <a:ext uri="{FF2B5EF4-FFF2-40B4-BE49-F238E27FC236}">
                <a16:creationId xmlns:a16="http://schemas.microsoft.com/office/drawing/2014/main" id="{CEFC5211-B4A4-E2CA-11B5-A2C0682F7FAD}"/>
              </a:ext>
            </a:extLst>
          </p:cNvPr>
          <p:cNvSpPr txBox="1"/>
          <p:nvPr/>
        </p:nvSpPr>
        <p:spPr>
          <a:xfrm>
            <a:off x="3551250" y="2952736"/>
            <a:ext cx="1823836"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8"/>
              </a:rPr>
              <a:t>Catherine </a:t>
            </a:r>
            <a:r>
              <a:rPr lang="en-US" sz="1100" i="1" dirty="0" err="1">
                <a:hlinkClick r:id="rId8"/>
              </a:rPr>
              <a:t>Swittenberg</a:t>
            </a:r>
            <a:r>
              <a:rPr lang="en-US" sz="1100" dirty="0">
                <a:hlinkClick r:id="rId8"/>
              </a:rPr>
              <a:t> </a:t>
            </a:r>
            <a:endParaRPr lang="en-US" sz="1100" dirty="0"/>
          </a:p>
          <a:p>
            <a:pPr algn="ctr"/>
            <a:r>
              <a:rPr lang="en-US" sz="1100" dirty="0"/>
              <a:t>(1756 – 4-Nov-1804)</a:t>
            </a:r>
          </a:p>
        </p:txBody>
      </p:sp>
      <p:cxnSp>
        <p:nvCxnSpPr>
          <p:cNvPr id="23" name="Straight Connector 22">
            <a:extLst>
              <a:ext uri="{FF2B5EF4-FFF2-40B4-BE49-F238E27FC236}">
                <a16:creationId xmlns:a16="http://schemas.microsoft.com/office/drawing/2014/main" id="{F1DF8201-F69B-3039-B1C4-C045BE5B457A}"/>
              </a:ext>
            </a:extLst>
          </p:cNvPr>
          <p:cNvCxnSpPr>
            <a:cxnSpLocks/>
          </p:cNvCxnSpPr>
          <p:nvPr/>
        </p:nvCxnSpPr>
        <p:spPr>
          <a:xfrm>
            <a:off x="3335867" y="3125844"/>
            <a:ext cx="2153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02AB4C78-680D-F153-FBD7-825992288032}"/>
              </a:ext>
            </a:extLst>
          </p:cNvPr>
          <p:cNvCxnSpPr>
            <a:stCxn id="31" idx="2"/>
            <a:endCxn id="19" idx="1"/>
          </p:cNvCxnSpPr>
          <p:nvPr/>
        </p:nvCxnSpPr>
        <p:spPr>
          <a:xfrm rot="16200000" flipH="1">
            <a:off x="599689" y="2255837"/>
            <a:ext cx="1500983" cy="3237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6F546344-045B-D4AF-0438-0869020F7E30}"/>
              </a:ext>
            </a:extLst>
          </p:cNvPr>
          <p:cNvSpPr txBox="1"/>
          <p:nvPr/>
        </p:nvSpPr>
        <p:spPr>
          <a:xfrm>
            <a:off x="1512031" y="3474631"/>
            <a:ext cx="1823836" cy="430887"/>
          </a:xfrm>
          <a:prstGeom prst="rect">
            <a:avLst/>
          </a:prstGeom>
          <a:noFill/>
          <a:ln>
            <a:solidFill>
              <a:schemeClr val="tx1"/>
            </a:solidFill>
          </a:ln>
        </p:spPr>
        <p:txBody>
          <a:bodyPr wrap="square" rtlCol="0">
            <a:spAutoFit/>
          </a:bodyPr>
          <a:lstStyle/>
          <a:p>
            <a:pPr algn="ctr"/>
            <a:r>
              <a:rPr lang="en-US" sz="1100" dirty="0">
                <a:hlinkClick r:id="rId9"/>
              </a:rPr>
              <a:t>Martin Kinard</a:t>
            </a:r>
            <a:endParaRPr lang="en-US" sz="1100" dirty="0"/>
          </a:p>
          <a:p>
            <a:pPr algn="ctr"/>
            <a:r>
              <a:rPr lang="en-US" sz="1100" dirty="0"/>
              <a:t>(1756 – 29-Sep-1846)</a:t>
            </a:r>
          </a:p>
        </p:txBody>
      </p:sp>
      <p:sp>
        <p:nvSpPr>
          <p:cNvPr id="29" name="TextBox 28">
            <a:extLst>
              <a:ext uri="{FF2B5EF4-FFF2-40B4-BE49-F238E27FC236}">
                <a16:creationId xmlns:a16="http://schemas.microsoft.com/office/drawing/2014/main" id="{62DD9AB8-6B2D-CA21-29DA-AC1EF81708A1}"/>
              </a:ext>
            </a:extLst>
          </p:cNvPr>
          <p:cNvSpPr txBox="1"/>
          <p:nvPr/>
        </p:nvSpPr>
        <p:spPr>
          <a:xfrm>
            <a:off x="3551250" y="3474631"/>
            <a:ext cx="1823836" cy="430887"/>
          </a:xfrm>
          <a:prstGeom prst="rect">
            <a:avLst/>
          </a:prstGeom>
          <a:noFill/>
          <a:ln>
            <a:solidFill>
              <a:schemeClr val="tx1"/>
            </a:solidFill>
          </a:ln>
        </p:spPr>
        <p:txBody>
          <a:bodyPr wrap="square" rtlCol="0">
            <a:spAutoFit/>
          </a:bodyPr>
          <a:lstStyle/>
          <a:p>
            <a:pPr algn="ctr"/>
            <a:r>
              <a:rPr lang="en-US" sz="1100" dirty="0"/>
              <a:t> Elizabeth ?</a:t>
            </a:r>
          </a:p>
          <a:p>
            <a:pPr algn="ctr"/>
            <a:r>
              <a:rPr lang="en-US" sz="1100" dirty="0"/>
              <a:t>(1760 – 1837)</a:t>
            </a:r>
          </a:p>
        </p:txBody>
      </p:sp>
      <p:cxnSp>
        <p:nvCxnSpPr>
          <p:cNvPr id="30" name="Straight Connector 29">
            <a:extLst>
              <a:ext uri="{FF2B5EF4-FFF2-40B4-BE49-F238E27FC236}">
                <a16:creationId xmlns:a16="http://schemas.microsoft.com/office/drawing/2014/main" id="{1B5DBB63-358E-BAF0-99DE-2E57217C6734}"/>
              </a:ext>
            </a:extLst>
          </p:cNvPr>
          <p:cNvCxnSpPr>
            <a:cxnSpLocks/>
          </p:cNvCxnSpPr>
          <p:nvPr/>
        </p:nvCxnSpPr>
        <p:spPr>
          <a:xfrm>
            <a:off x="3335867" y="3690074"/>
            <a:ext cx="2153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Connector: Elbow 34">
            <a:extLst>
              <a:ext uri="{FF2B5EF4-FFF2-40B4-BE49-F238E27FC236}">
                <a16:creationId xmlns:a16="http://schemas.microsoft.com/office/drawing/2014/main" id="{4C48B74D-6550-5514-3FCA-B80B9060055B}"/>
              </a:ext>
            </a:extLst>
          </p:cNvPr>
          <p:cNvCxnSpPr>
            <a:stCxn id="31" idx="2"/>
            <a:endCxn id="28" idx="1"/>
          </p:cNvCxnSpPr>
          <p:nvPr/>
        </p:nvCxnSpPr>
        <p:spPr>
          <a:xfrm rot="16200000" flipH="1">
            <a:off x="338741" y="2516785"/>
            <a:ext cx="2022878" cy="3237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00A90096-7799-AE71-92F0-BD4D2013782A}"/>
              </a:ext>
            </a:extLst>
          </p:cNvPr>
          <p:cNvSpPr txBox="1"/>
          <p:nvPr/>
        </p:nvSpPr>
        <p:spPr>
          <a:xfrm>
            <a:off x="1512031" y="4009225"/>
            <a:ext cx="1823836" cy="430887"/>
          </a:xfrm>
          <a:prstGeom prst="rect">
            <a:avLst/>
          </a:prstGeom>
          <a:noFill/>
          <a:ln>
            <a:solidFill>
              <a:schemeClr val="tx1"/>
            </a:solidFill>
          </a:ln>
        </p:spPr>
        <p:txBody>
          <a:bodyPr wrap="square" rtlCol="0">
            <a:spAutoFit/>
          </a:bodyPr>
          <a:lstStyle/>
          <a:p>
            <a:pPr algn="ctr"/>
            <a:r>
              <a:rPr lang="en-US" sz="1100" dirty="0">
                <a:hlinkClick r:id="rId10"/>
              </a:rPr>
              <a:t>William Kinard</a:t>
            </a:r>
            <a:endParaRPr lang="en-US" sz="1100" dirty="0"/>
          </a:p>
          <a:p>
            <a:pPr algn="ctr"/>
            <a:r>
              <a:rPr lang="en-US" sz="1100" dirty="0"/>
              <a:t>(1765 – 1848)</a:t>
            </a:r>
          </a:p>
        </p:txBody>
      </p:sp>
      <p:sp>
        <p:nvSpPr>
          <p:cNvPr id="38" name="TextBox 37">
            <a:extLst>
              <a:ext uri="{FF2B5EF4-FFF2-40B4-BE49-F238E27FC236}">
                <a16:creationId xmlns:a16="http://schemas.microsoft.com/office/drawing/2014/main" id="{2AEFA36E-1D11-C81D-234B-D5C4D06AA179}"/>
              </a:ext>
            </a:extLst>
          </p:cNvPr>
          <p:cNvSpPr txBox="1"/>
          <p:nvPr/>
        </p:nvSpPr>
        <p:spPr>
          <a:xfrm>
            <a:off x="3551250" y="4009225"/>
            <a:ext cx="1823836" cy="430887"/>
          </a:xfrm>
          <a:prstGeom prst="rect">
            <a:avLst/>
          </a:prstGeom>
          <a:noFill/>
          <a:ln>
            <a:solidFill>
              <a:schemeClr val="tx1"/>
            </a:solidFill>
          </a:ln>
        </p:spPr>
        <p:txBody>
          <a:bodyPr wrap="square" rtlCol="0">
            <a:spAutoFit/>
          </a:bodyPr>
          <a:lstStyle/>
          <a:p>
            <a:pPr algn="ctr"/>
            <a:r>
              <a:rPr lang="en-US" sz="1100" dirty="0"/>
              <a:t>?</a:t>
            </a:r>
          </a:p>
          <a:p>
            <a:pPr algn="ctr"/>
            <a:r>
              <a:rPr lang="en-US" sz="1100" dirty="0"/>
              <a:t>(? – ?)</a:t>
            </a:r>
          </a:p>
        </p:txBody>
      </p:sp>
      <p:cxnSp>
        <p:nvCxnSpPr>
          <p:cNvPr id="42" name="Straight Connector 41">
            <a:extLst>
              <a:ext uri="{FF2B5EF4-FFF2-40B4-BE49-F238E27FC236}">
                <a16:creationId xmlns:a16="http://schemas.microsoft.com/office/drawing/2014/main" id="{DC6D4899-CEB8-922B-407A-2A5CD1D19965}"/>
              </a:ext>
            </a:extLst>
          </p:cNvPr>
          <p:cNvCxnSpPr>
            <a:cxnSpLocks/>
          </p:cNvCxnSpPr>
          <p:nvPr/>
        </p:nvCxnSpPr>
        <p:spPr>
          <a:xfrm>
            <a:off x="3335867" y="4224668"/>
            <a:ext cx="2153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46FBC509-45EB-2B5F-680D-E9F3C94BB51B}"/>
              </a:ext>
            </a:extLst>
          </p:cNvPr>
          <p:cNvCxnSpPr>
            <a:stCxn id="31" idx="2"/>
            <a:endCxn id="36" idx="1"/>
          </p:cNvCxnSpPr>
          <p:nvPr/>
        </p:nvCxnSpPr>
        <p:spPr>
          <a:xfrm rot="16200000" flipH="1">
            <a:off x="71444" y="2784082"/>
            <a:ext cx="2557472" cy="3237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57D31C8-5277-8ACC-6A8F-D64FC4DFCA6C}"/>
              </a:ext>
            </a:extLst>
          </p:cNvPr>
          <p:cNvSpPr txBox="1"/>
          <p:nvPr/>
        </p:nvSpPr>
        <p:spPr>
          <a:xfrm>
            <a:off x="1512031" y="4530158"/>
            <a:ext cx="1823836" cy="430887"/>
          </a:xfrm>
          <a:prstGeom prst="rect">
            <a:avLst/>
          </a:prstGeom>
          <a:noFill/>
          <a:ln>
            <a:solidFill>
              <a:schemeClr val="tx1"/>
            </a:solidFill>
          </a:ln>
        </p:spPr>
        <p:txBody>
          <a:bodyPr wrap="square" rtlCol="0">
            <a:spAutoFit/>
          </a:bodyPr>
          <a:lstStyle/>
          <a:p>
            <a:pPr algn="ctr"/>
            <a:r>
              <a:rPr lang="en-US" sz="1100" dirty="0">
                <a:hlinkClick r:id="rId11"/>
              </a:rPr>
              <a:t>Christina Barbara Kinard</a:t>
            </a:r>
            <a:endParaRPr lang="en-US" sz="1100" dirty="0"/>
          </a:p>
          <a:p>
            <a:pPr algn="ctr"/>
            <a:r>
              <a:rPr lang="en-US" sz="1100" dirty="0"/>
              <a:t>(1769 – 1799)</a:t>
            </a:r>
          </a:p>
        </p:txBody>
      </p:sp>
      <p:sp>
        <p:nvSpPr>
          <p:cNvPr id="53" name="TextBox 52">
            <a:extLst>
              <a:ext uri="{FF2B5EF4-FFF2-40B4-BE49-F238E27FC236}">
                <a16:creationId xmlns:a16="http://schemas.microsoft.com/office/drawing/2014/main" id="{152111DC-C5E5-2553-B8CF-2D0E833161C2}"/>
              </a:ext>
            </a:extLst>
          </p:cNvPr>
          <p:cNvSpPr txBox="1"/>
          <p:nvPr/>
        </p:nvSpPr>
        <p:spPr>
          <a:xfrm>
            <a:off x="3551250" y="4530158"/>
            <a:ext cx="1823836" cy="430887"/>
          </a:xfrm>
          <a:prstGeom prst="rect">
            <a:avLst/>
          </a:prstGeom>
          <a:noFill/>
          <a:ln>
            <a:solidFill>
              <a:schemeClr val="tx1"/>
            </a:solidFill>
          </a:ln>
        </p:spPr>
        <p:txBody>
          <a:bodyPr wrap="square" rtlCol="0">
            <a:spAutoFit/>
          </a:bodyPr>
          <a:lstStyle/>
          <a:p>
            <a:pPr algn="ctr"/>
            <a:r>
              <a:rPr lang="en-US" sz="1100" dirty="0"/>
              <a:t>? Whitman</a:t>
            </a:r>
          </a:p>
          <a:p>
            <a:pPr algn="ctr"/>
            <a:r>
              <a:rPr lang="en-US" sz="1100" dirty="0"/>
              <a:t>(? – ?)</a:t>
            </a:r>
          </a:p>
        </p:txBody>
      </p:sp>
      <p:cxnSp>
        <p:nvCxnSpPr>
          <p:cNvPr id="54" name="Straight Connector 53">
            <a:extLst>
              <a:ext uri="{FF2B5EF4-FFF2-40B4-BE49-F238E27FC236}">
                <a16:creationId xmlns:a16="http://schemas.microsoft.com/office/drawing/2014/main" id="{9A0BA8D7-723B-D93D-4972-27967C97D6FF}"/>
              </a:ext>
            </a:extLst>
          </p:cNvPr>
          <p:cNvCxnSpPr>
            <a:cxnSpLocks/>
          </p:cNvCxnSpPr>
          <p:nvPr/>
        </p:nvCxnSpPr>
        <p:spPr>
          <a:xfrm>
            <a:off x="3335867" y="4745601"/>
            <a:ext cx="2153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id="{24741302-442E-0034-C498-489BF327A7AF}"/>
              </a:ext>
            </a:extLst>
          </p:cNvPr>
          <p:cNvCxnSpPr>
            <a:stCxn id="31" idx="2"/>
            <a:endCxn id="51" idx="1"/>
          </p:cNvCxnSpPr>
          <p:nvPr/>
        </p:nvCxnSpPr>
        <p:spPr>
          <a:xfrm rot="16200000" flipH="1">
            <a:off x="-189022" y="3044548"/>
            <a:ext cx="3078405" cy="3237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C69CE153-5C3B-3FAF-6476-9567C8DA24C8}"/>
              </a:ext>
            </a:extLst>
          </p:cNvPr>
          <p:cNvSpPr txBox="1"/>
          <p:nvPr/>
        </p:nvSpPr>
        <p:spPr>
          <a:xfrm>
            <a:off x="1512031" y="5095911"/>
            <a:ext cx="1823836" cy="430887"/>
          </a:xfrm>
          <a:prstGeom prst="rect">
            <a:avLst/>
          </a:prstGeom>
          <a:noFill/>
          <a:ln>
            <a:solidFill>
              <a:schemeClr val="tx1"/>
            </a:solidFill>
          </a:ln>
        </p:spPr>
        <p:txBody>
          <a:bodyPr wrap="square" rtlCol="0">
            <a:spAutoFit/>
          </a:bodyPr>
          <a:lstStyle/>
          <a:p>
            <a:pPr algn="ctr"/>
            <a:r>
              <a:rPr lang="en-US" sz="1100" dirty="0">
                <a:hlinkClick r:id="rId12"/>
              </a:rPr>
              <a:t>Catharine Kinard</a:t>
            </a:r>
            <a:endParaRPr lang="en-US" sz="1100" dirty="0"/>
          </a:p>
          <a:p>
            <a:pPr algn="ctr"/>
            <a:r>
              <a:rPr lang="en-US" sz="1100" dirty="0"/>
              <a:t>(1769 – 1834)</a:t>
            </a:r>
          </a:p>
        </p:txBody>
      </p:sp>
      <p:sp>
        <p:nvSpPr>
          <p:cNvPr id="63" name="TextBox 62">
            <a:extLst>
              <a:ext uri="{FF2B5EF4-FFF2-40B4-BE49-F238E27FC236}">
                <a16:creationId xmlns:a16="http://schemas.microsoft.com/office/drawing/2014/main" id="{5C63F4C8-E68D-16EE-5878-01EB17D4094C}"/>
              </a:ext>
            </a:extLst>
          </p:cNvPr>
          <p:cNvSpPr txBox="1"/>
          <p:nvPr/>
        </p:nvSpPr>
        <p:spPr>
          <a:xfrm>
            <a:off x="3551250" y="5095911"/>
            <a:ext cx="1823836" cy="430887"/>
          </a:xfrm>
          <a:prstGeom prst="rect">
            <a:avLst/>
          </a:prstGeom>
          <a:noFill/>
          <a:ln>
            <a:solidFill>
              <a:schemeClr val="tx1"/>
            </a:solidFill>
          </a:ln>
        </p:spPr>
        <p:txBody>
          <a:bodyPr wrap="square" rtlCol="0">
            <a:spAutoFit/>
          </a:bodyPr>
          <a:lstStyle/>
          <a:p>
            <a:pPr algn="ctr"/>
            <a:r>
              <a:rPr lang="en-US" sz="1100" dirty="0"/>
              <a:t>John Jacob Long</a:t>
            </a:r>
          </a:p>
          <a:p>
            <a:pPr algn="ctr"/>
            <a:r>
              <a:rPr lang="en-US" sz="1100" dirty="0"/>
              <a:t>(1760  – 1834)</a:t>
            </a:r>
          </a:p>
        </p:txBody>
      </p:sp>
      <p:cxnSp>
        <p:nvCxnSpPr>
          <p:cNvPr id="65" name="Straight Connector 64">
            <a:extLst>
              <a:ext uri="{FF2B5EF4-FFF2-40B4-BE49-F238E27FC236}">
                <a16:creationId xmlns:a16="http://schemas.microsoft.com/office/drawing/2014/main" id="{17DF147E-1D2B-2AE8-D88C-F8267E8C1F41}"/>
              </a:ext>
            </a:extLst>
          </p:cNvPr>
          <p:cNvCxnSpPr>
            <a:cxnSpLocks/>
          </p:cNvCxnSpPr>
          <p:nvPr/>
        </p:nvCxnSpPr>
        <p:spPr>
          <a:xfrm>
            <a:off x="3335867" y="5311354"/>
            <a:ext cx="2153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Connector: Elbow 69">
            <a:extLst>
              <a:ext uri="{FF2B5EF4-FFF2-40B4-BE49-F238E27FC236}">
                <a16:creationId xmlns:a16="http://schemas.microsoft.com/office/drawing/2014/main" id="{41480625-A629-9DC2-1CEE-6AC1B24ECF19}"/>
              </a:ext>
            </a:extLst>
          </p:cNvPr>
          <p:cNvCxnSpPr>
            <a:stCxn id="31" idx="2"/>
            <a:endCxn id="58" idx="1"/>
          </p:cNvCxnSpPr>
          <p:nvPr/>
        </p:nvCxnSpPr>
        <p:spPr>
          <a:xfrm rot="16200000" flipH="1">
            <a:off x="-471899" y="3327425"/>
            <a:ext cx="3644158" cy="3237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613AB13F-975E-3996-D22D-AC7FA759F4E5}"/>
              </a:ext>
            </a:extLst>
          </p:cNvPr>
          <p:cNvSpPr txBox="1"/>
          <p:nvPr/>
        </p:nvSpPr>
        <p:spPr>
          <a:xfrm>
            <a:off x="1512031" y="5636261"/>
            <a:ext cx="1823836" cy="430887"/>
          </a:xfrm>
          <a:prstGeom prst="rect">
            <a:avLst/>
          </a:prstGeom>
          <a:noFill/>
          <a:ln>
            <a:solidFill>
              <a:schemeClr val="tx1"/>
            </a:solidFill>
          </a:ln>
        </p:spPr>
        <p:txBody>
          <a:bodyPr wrap="square" rtlCol="0">
            <a:spAutoFit/>
          </a:bodyPr>
          <a:lstStyle/>
          <a:p>
            <a:pPr algn="ctr"/>
            <a:r>
              <a:rPr lang="en-US" sz="1100" dirty="0">
                <a:hlinkClick r:id="rId13"/>
              </a:rPr>
              <a:t>Andrew Kinard</a:t>
            </a:r>
            <a:endParaRPr lang="en-US" sz="1100" dirty="0"/>
          </a:p>
          <a:p>
            <a:pPr algn="ctr"/>
            <a:r>
              <a:rPr lang="en-US" sz="1100" dirty="0"/>
              <a:t>(1780 – 14-May-1846)</a:t>
            </a:r>
          </a:p>
        </p:txBody>
      </p:sp>
      <p:sp>
        <p:nvSpPr>
          <p:cNvPr id="73" name="TextBox 72">
            <a:extLst>
              <a:ext uri="{FF2B5EF4-FFF2-40B4-BE49-F238E27FC236}">
                <a16:creationId xmlns:a16="http://schemas.microsoft.com/office/drawing/2014/main" id="{58E23AEA-DF56-667D-9C82-9AA31C303C27}"/>
              </a:ext>
            </a:extLst>
          </p:cNvPr>
          <p:cNvSpPr txBox="1"/>
          <p:nvPr/>
        </p:nvSpPr>
        <p:spPr>
          <a:xfrm>
            <a:off x="3551250" y="5636261"/>
            <a:ext cx="1823836" cy="430887"/>
          </a:xfrm>
          <a:prstGeom prst="rect">
            <a:avLst/>
          </a:prstGeom>
          <a:noFill/>
          <a:ln>
            <a:solidFill>
              <a:schemeClr val="tx1"/>
            </a:solidFill>
          </a:ln>
        </p:spPr>
        <p:txBody>
          <a:bodyPr wrap="square" rtlCol="0">
            <a:spAutoFit/>
          </a:bodyPr>
          <a:lstStyle/>
          <a:p>
            <a:pPr algn="ctr"/>
            <a:r>
              <a:rPr lang="en-US" sz="1100" dirty="0">
                <a:hlinkClick r:id="rId14"/>
              </a:rPr>
              <a:t>Elizabeth </a:t>
            </a:r>
            <a:r>
              <a:rPr lang="en-US" sz="1100" i="1" dirty="0">
                <a:hlinkClick r:id="rId14"/>
              </a:rPr>
              <a:t>Hartman</a:t>
            </a:r>
            <a:endParaRPr lang="en-US" sz="1100" i="1" dirty="0"/>
          </a:p>
          <a:p>
            <a:pPr algn="ctr"/>
            <a:r>
              <a:rPr lang="en-US" sz="1100" dirty="0"/>
              <a:t>(1783  – 1850)</a:t>
            </a:r>
          </a:p>
        </p:txBody>
      </p:sp>
      <p:cxnSp>
        <p:nvCxnSpPr>
          <p:cNvPr id="74" name="Straight Connector 73">
            <a:extLst>
              <a:ext uri="{FF2B5EF4-FFF2-40B4-BE49-F238E27FC236}">
                <a16:creationId xmlns:a16="http://schemas.microsoft.com/office/drawing/2014/main" id="{F39299F5-6298-9D00-1F4B-CE30E8731761}"/>
              </a:ext>
            </a:extLst>
          </p:cNvPr>
          <p:cNvCxnSpPr>
            <a:cxnSpLocks/>
          </p:cNvCxnSpPr>
          <p:nvPr/>
        </p:nvCxnSpPr>
        <p:spPr>
          <a:xfrm>
            <a:off x="3335867" y="5851704"/>
            <a:ext cx="2153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Connector: Elbow 75">
            <a:extLst>
              <a:ext uri="{FF2B5EF4-FFF2-40B4-BE49-F238E27FC236}">
                <a16:creationId xmlns:a16="http://schemas.microsoft.com/office/drawing/2014/main" id="{F0EC967C-24BB-57E1-B086-CFE481783579}"/>
              </a:ext>
            </a:extLst>
          </p:cNvPr>
          <p:cNvCxnSpPr>
            <a:stCxn id="31" idx="2"/>
            <a:endCxn id="72" idx="1"/>
          </p:cNvCxnSpPr>
          <p:nvPr/>
        </p:nvCxnSpPr>
        <p:spPr>
          <a:xfrm rot="16200000" flipH="1">
            <a:off x="-742074" y="3597600"/>
            <a:ext cx="4184508" cy="3237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A4775EB1-3D8B-EFAD-EDA6-2E4C20674F9A}"/>
              </a:ext>
            </a:extLst>
          </p:cNvPr>
          <p:cNvSpPr txBox="1"/>
          <p:nvPr/>
        </p:nvSpPr>
        <p:spPr>
          <a:xfrm>
            <a:off x="6982036" y="1884831"/>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G</a:t>
            </a:r>
          </a:p>
        </p:txBody>
      </p:sp>
      <p:sp>
        <p:nvSpPr>
          <p:cNvPr id="78" name="TextBox 77">
            <a:extLst>
              <a:ext uri="{FF2B5EF4-FFF2-40B4-BE49-F238E27FC236}">
                <a16:creationId xmlns:a16="http://schemas.microsoft.com/office/drawing/2014/main" id="{171FB42D-0CEE-8F52-2259-4467FBA55876}"/>
              </a:ext>
            </a:extLst>
          </p:cNvPr>
          <p:cNvSpPr txBox="1"/>
          <p:nvPr/>
        </p:nvSpPr>
        <p:spPr>
          <a:xfrm>
            <a:off x="6982036" y="2429636"/>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H</a:t>
            </a:r>
          </a:p>
        </p:txBody>
      </p:sp>
      <p:sp>
        <p:nvSpPr>
          <p:cNvPr id="79" name="TextBox 78">
            <a:extLst>
              <a:ext uri="{FF2B5EF4-FFF2-40B4-BE49-F238E27FC236}">
                <a16:creationId xmlns:a16="http://schemas.microsoft.com/office/drawing/2014/main" id="{1326C995-DC86-09F4-E876-754C095AF925}"/>
              </a:ext>
            </a:extLst>
          </p:cNvPr>
          <p:cNvSpPr txBox="1"/>
          <p:nvPr/>
        </p:nvSpPr>
        <p:spPr>
          <a:xfrm>
            <a:off x="6982036" y="2968124"/>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I</a:t>
            </a:r>
          </a:p>
        </p:txBody>
      </p:sp>
      <p:sp>
        <p:nvSpPr>
          <p:cNvPr id="80" name="TextBox 79">
            <a:extLst>
              <a:ext uri="{FF2B5EF4-FFF2-40B4-BE49-F238E27FC236}">
                <a16:creationId xmlns:a16="http://schemas.microsoft.com/office/drawing/2014/main" id="{98C63376-5DD6-D0CD-AC4B-50E393490DA5}"/>
              </a:ext>
            </a:extLst>
          </p:cNvPr>
          <p:cNvSpPr txBox="1"/>
          <p:nvPr/>
        </p:nvSpPr>
        <p:spPr>
          <a:xfrm>
            <a:off x="6982036" y="3490019"/>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J</a:t>
            </a:r>
          </a:p>
        </p:txBody>
      </p:sp>
      <p:sp>
        <p:nvSpPr>
          <p:cNvPr id="81" name="TextBox 80">
            <a:extLst>
              <a:ext uri="{FF2B5EF4-FFF2-40B4-BE49-F238E27FC236}">
                <a16:creationId xmlns:a16="http://schemas.microsoft.com/office/drawing/2014/main" id="{6B281380-EBD7-6755-F379-FAB348D5A0ED}"/>
              </a:ext>
            </a:extLst>
          </p:cNvPr>
          <p:cNvSpPr txBox="1"/>
          <p:nvPr/>
        </p:nvSpPr>
        <p:spPr>
          <a:xfrm>
            <a:off x="6982036" y="4024613"/>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K</a:t>
            </a:r>
          </a:p>
        </p:txBody>
      </p:sp>
      <p:sp>
        <p:nvSpPr>
          <p:cNvPr id="82" name="TextBox 81">
            <a:extLst>
              <a:ext uri="{FF2B5EF4-FFF2-40B4-BE49-F238E27FC236}">
                <a16:creationId xmlns:a16="http://schemas.microsoft.com/office/drawing/2014/main" id="{7C14FD19-8139-A418-C409-526CF0F5D164}"/>
              </a:ext>
            </a:extLst>
          </p:cNvPr>
          <p:cNvSpPr txBox="1"/>
          <p:nvPr/>
        </p:nvSpPr>
        <p:spPr>
          <a:xfrm>
            <a:off x="6982036" y="4545546"/>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L</a:t>
            </a:r>
          </a:p>
        </p:txBody>
      </p:sp>
      <p:sp>
        <p:nvSpPr>
          <p:cNvPr id="83" name="TextBox 82">
            <a:extLst>
              <a:ext uri="{FF2B5EF4-FFF2-40B4-BE49-F238E27FC236}">
                <a16:creationId xmlns:a16="http://schemas.microsoft.com/office/drawing/2014/main" id="{7345D789-7835-E1A7-FAF8-D3653612B8B9}"/>
              </a:ext>
            </a:extLst>
          </p:cNvPr>
          <p:cNvSpPr txBox="1"/>
          <p:nvPr/>
        </p:nvSpPr>
        <p:spPr>
          <a:xfrm>
            <a:off x="6982036" y="5111299"/>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M</a:t>
            </a:r>
          </a:p>
        </p:txBody>
      </p:sp>
      <p:sp>
        <p:nvSpPr>
          <p:cNvPr id="84" name="TextBox 83">
            <a:extLst>
              <a:ext uri="{FF2B5EF4-FFF2-40B4-BE49-F238E27FC236}">
                <a16:creationId xmlns:a16="http://schemas.microsoft.com/office/drawing/2014/main" id="{CD7AF9AC-CE8F-1245-6B37-B0ED89763D5E}"/>
              </a:ext>
            </a:extLst>
          </p:cNvPr>
          <p:cNvSpPr txBox="1"/>
          <p:nvPr/>
        </p:nvSpPr>
        <p:spPr>
          <a:xfrm>
            <a:off x="6982036" y="5651649"/>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N</a:t>
            </a:r>
          </a:p>
        </p:txBody>
      </p:sp>
      <p:cxnSp>
        <p:nvCxnSpPr>
          <p:cNvPr id="86" name="Straight Arrow Connector 85">
            <a:extLst>
              <a:ext uri="{FF2B5EF4-FFF2-40B4-BE49-F238E27FC236}">
                <a16:creationId xmlns:a16="http://schemas.microsoft.com/office/drawing/2014/main" id="{0FDC3C8E-F3D3-FE4C-217B-BE92C41615C3}"/>
              </a:ext>
            </a:extLst>
          </p:cNvPr>
          <p:cNvCxnSpPr>
            <a:stCxn id="3" idx="3"/>
            <a:endCxn id="77" idx="1"/>
          </p:cNvCxnSpPr>
          <p:nvPr/>
        </p:nvCxnSpPr>
        <p:spPr>
          <a:xfrm flipV="1">
            <a:off x="4677598" y="2084886"/>
            <a:ext cx="230443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B56A073A-E733-D810-EA37-6F9E2242572F}"/>
              </a:ext>
            </a:extLst>
          </p:cNvPr>
          <p:cNvCxnSpPr>
            <a:stCxn id="12" idx="3"/>
            <a:endCxn id="78" idx="1"/>
          </p:cNvCxnSpPr>
          <p:nvPr/>
        </p:nvCxnSpPr>
        <p:spPr>
          <a:xfrm flipV="1">
            <a:off x="6128839" y="2629691"/>
            <a:ext cx="85319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5D9A781C-5ADD-A454-7C7F-7763120C1B06}"/>
              </a:ext>
            </a:extLst>
          </p:cNvPr>
          <p:cNvCxnSpPr>
            <a:cxnSpLocks/>
          </p:cNvCxnSpPr>
          <p:nvPr/>
        </p:nvCxnSpPr>
        <p:spPr>
          <a:xfrm flipV="1">
            <a:off x="5375086" y="3125844"/>
            <a:ext cx="160695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0EEFF6B5-F1B3-2DBA-B754-5C5E1517DEC5}"/>
              </a:ext>
            </a:extLst>
          </p:cNvPr>
          <p:cNvCxnSpPr>
            <a:stCxn id="29" idx="3"/>
            <a:endCxn id="80" idx="1"/>
          </p:cNvCxnSpPr>
          <p:nvPr/>
        </p:nvCxnSpPr>
        <p:spPr>
          <a:xfrm flipV="1">
            <a:off x="5375086" y="3690074"/>
            <a:ext cx="160695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9DA74C0-631B-689D-446C-7FA64E89B2E4}"/>
              </a:ext>
            </a:extLst>
          </p:cNvPr>
          <p:cNvCxnSpPr>
            <a:stCxn id="38" idx="3"/>
            <a:endCxn id="81" idx="1"/>
          </p:cNvCxnSpPr>
          <p:nvPr/>
        </p:nvCxnSpPr>
        <p:spPr>
          <a:xfrm flipV="1">
            <a:off x="5375086" y="4224668"/>
            <a:ext cx="160695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E36D4B5D-00ED-F215-0CAA-C92505CEA7D8}"/>
              </a:ext>
            </a:extLst>
          </p:cNvPr>
          <p:cNvCxnSpPr>
            <a:stCxn id="53" idx="3"/>
            <a:endCxn id="82" idx="1"/>
          </p:cNvCxnSpPr>
          <p:nvPr/>
        </p:nvCxnSpPr>
        <p:spPr>
          <a:xfrm flipV="1">
            <a:off x="5375086" y="4745601"/>
            <a:ext cx="160695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E2E55191-C5B1-612B-BA0D-B1DD3BC051C3}"/>
              </a:ext>
            </a:extLst>
          </p:cNvPr>
          <p:cNvCxnSpPr>
            <a:stCxn id="63" idx="3"/>
            <a:endCxn id="83" idx="1"/>
          </p:cNvCxnSpPr>
          <p:nvPr/>
        </p:nvCxnSpPr>
        <p:spPr>
          <a:xfrm flipV="1">
            <a:off x="5375086" y="5311354"/>
            <a:ext cx="160695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94925343-C180-1490-4390-4C07FA55B81F}"/>
              </a:ext>
            </a:extLst>
          </p:cNvPr>
          <p:cNvCxnSpPr>
            <a:stCxn id="73" idx="3"/>
            <a:endCxn id="84" idx="1"/>
          </p:cNvCxnSpPr>
          <p:nvPr/>
        </p:nvCxnSpPr>
        <p:spPr>
          <a:xfrm flipV="1">
            <a:off x="5375086" y="5851704"/>
            <a:ext cx="160695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9099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E65C5D2A-062C-E62F-96CD-3C04B170B1CA}"/>
              </a:ext>
            </a:extLst>
          </p:cNvPr>
          <p:cNvSpPr txBox="1"/>
          <p:nvPr/>
        </p:nvSpPr>
        <p:spPr>
          <a:xfrm>
            <a:off x="877030" y="906167"/>
            <a:ext cx="1898973" cy="600164"/>
          </a:xfrm>
          <a:prstGeom prst="rect">
            <a:avLst/>
          </a:prstGeom>
          <a:noFill/>
          <a:ln>
            <a:solidFill>
              <a:schemeClr val="tx1"/>
            </a:solidFill>
          </a:ln>
        </p:spPr>
        <p:txBody>
          <a:bodyPr wrap="square" rtlCol="0">
            <a:spAutoFit/>
          </a:bodyPr>
          <a:lstStyle/>
          <a:p>
            <a:pPr algn="ctr"/>
            <a:r>
              <a:rPr lang="en-US" sz="1100" dirty="0">
                <a:hlinkClick r:id="rId2"/>
              </a:rPr>
              <a:t>PVT Johann Martin “John” </a:t>
            </a:r>
            <a:r>
              <a:rPr lang="en-US" sz="1100" dirty="0" err="1">
                <a:hlinkClick r:id="rId2"/>
              </a:rPr>
              <a:t>Keinat</a:t>
            </a:r>
            <a:endParaRPr lang="en-US" sz="1100" dirty="0"/>
          </a:p>
          <a:p>
            <a:pPr algn="ctr"/>
            <a:r>
              <a:rPr lang="en-US" sz="1100" dirty="0"/>
              <a:t>(11-Dec-1736 – 14-Oct-1805)</a:t>
            </a:r>
          </a:p>
        </p:txBody>
      </p:sp>
      <p:sp>
        <p:nvSpPr>
          <p:cNvPr id="66" name="TextBox 65">
            <a:extLst>
              <a:ext uri="{FF2B5EF4-FFF2-40B4-BE49-F238E27FC236}">
                <a16:creationId xmlns:a16="http://schemas.microsoft.com/office/drawing/2014/main" id="{1212E732-D15B-34D8-3362-944BB6D86039}"/>
              </a:ext>
            </a:extLst>
          </p:cNvPr>
          <p:cNvSpPr txBox="1"/>
          <p:nvPr/>
        </p:nvSpPr>
        <p:spPr>
          <a:xfrm>
            <a:off x="2973093" y="990806"/>
            <a:ext cx="955711" cy="430887"/>
          </a:xfrm>
          <a:prstGeom prst="rect">
            <a:avLst/>
          </a:prstGeom>
          <a:noFill/>
          <a:ln>
            <a:solidFill>
              <a:schemeClr val="tx1"/>
            </a:solidFill>
          </a:ln>
        </p:spPr>
        <p:txBody>
          <a:bodyPr wrap="none" rtlCol="0">
            <a:spAutoFit/>
          </a:bodyPr>
          <a:lstStyle/>
          <a:p>
            <a:pPr algn="ctr"/>
            <a:r>
              <a:rPr lang="en-US" sz="1100" dirty="0">
                <a:hlinkClick r:id="rId3"/>
              </a:rPr>
              <a:t>Mary Witt</a:t>
            </a:r>
            <a:endParaRPr lang="en-US" sz="1100" dirty="0"/>
          </a:p>
          <a:p>
            <a:pPr algn="ctr"/>
            <a:r>
              <a:rPr lang="en-US" sz="1100" dirty="0"/>
              <a:t>(1736 - 1806)</a:t>
            </a:r>
          </a:p>
        </p:txBody>
      </p:sp>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cxnSp>
        <p:nvCxnSpPr>
          <p:cNvPr id="87" name="Straight Connector 86">
            <a:extLst>
              <a:ext uri="{FF2B5EF4-FFF2-40B4-BE49-F238E27FC236}">
                <a16:creationId xmlns:a16="http://schemas.microsoft.com/office/drawing/2014/main" id="{118BF1C2-62B7-7918-CA68-5986F951E6C9}"/>
              </a:ext>
            </a:extLst>
          </p:cNvPr>
          <p:cNvCxnSpPr>
            <a:cxnSpLocks/>
            <a:stCxn id="21" idx="3"/>
            <a:endCxn id="66" idx="1"/>
          </p:cNvCxnSpPr>
          <p:nvPr/>
        </p:nvCxnSpPr>
        <p:spPr>
          <a:xfrm>
            <a:off x="2776003" y="1206249"/>
            <a:ext cx="197090" cy="1"/>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F</a:t>
            </a:r>
          </a:p>
        </p:txBody>
      </p:sp>
      <p:sp>
        <p:nvSpPr>
          <p:cNvPr id="2" name="TextBox 1">
            <a:extLst>
              <a:ext uri="{FF2B5EF4-FFF2-40B4-BE49-F238E27FC236}">
                <a16:creationId xmlns:a16="http://schemas.microsoft.com/office/drawing/2014/main" id="{7DE744BA-B23A-1DD2-B6A2-4A143749E989}"/>
              </a:ext>
            </a:extLst>
          </p:cNvPr>
          <p:cNvSpPr txBox="1"/>
          <p:nvPr/>
        </p:nvSpPr>
        <p:spPr>
          <a:xfrm>
            <a:off x="2113164" y="1721774"/>
            <a:ext cx="1898973" cy="430887"/>
          </a:xfrm>
          <a:prstGeom prst="rect">
            <a:avLst/>
          </a:prstGeom>
          <a:noFill/>
          <a:ln>
            <a:solidFill>
              <a:schemeClr val="tx1"/>
            </a:solidFill>
          </a:ln>
        </p:spPr>
        <p:txBody>
          <a:bodyPr wrap="square" rtlCol="0">
            <a:spAutoFit/>
          </a:bodyPr>
          <a:lstStyle/>
          <a:p>
            <a:pPr algn="ctr"/>
            <a:r>
              <a:rPr lang="en-US" sz="1100" dirty="0"/>
              <a:t>Frederick Andrew Kinard</a:t>
            </a:r>
          </a:p>
          <a:p>
            <a:pPr algn="ctr"/>
            <a:r>
              <a:rPr lang="en-US" sz="1100" dirty="0"/>
              <a:t>(1768 – 1811)</a:t>
            </a:r>
          </a:p>
        </p:txBody>
      </p:sp>
      <p:sp>
        <p:nvSpPr>
          <p:cNvPr id="3" name="TextBox 2">
            <a:extLst>
              <a:ext uri="{FF2B5EF4-FFF2-40B4-BE49-F238E27FC236}">
                <a16:creationId xmlns:a16="http://schemas.microsoft.com/office/drawing/2014/main" id="{3D63BF87-F198-0357-C398-6E088F239959}"/>
              </a:ext>
            </a:extLst>
          </p:cNvPr>
          <p:cNvSpPr txBox="1"/>
          <p:nvPr/>
        </p:nvSpPr>
        <p:spPr>
          <a:xfrm>
            <a:off x="4330385" y="1721773"/>
            <a:ext cx="2265365" cy="430887"/>
          </a:xfrm>
          <a:prstGeom prst="rect">
            <a:avLst/>
          </a:prstGeom>
          <a:noFill/>
          <a:ln>
            <a:solidFill>
              <a:schemeClr val="tx1"/>
            </a:solidFill>
          </a:ln>
        </p:spPr>
        <p:txBody>
          <a:bodyPr wrap="none" rtlCol="0">
            <a:spAutoFit/>
          </a:bodyPr>
          <a:lstStyle/>
          <a:p>
            <a:pPr algn="ctr"/>
            <a:r>
              <a:rPr lang="en-US" sz="1100" dirty="0"/>
              <a:t>Catherine Elizabeth CHAPMAN WISE</a:t>
            </a:r>
          </a:p>
          <a:p>
            <a:pPr algn="ctr"/>
            <a:r>
              <a:rPr lang="en-US" sz="1100" dirty="0"/>
              <a:t>(1775 - 1858)</a:t>
            </a:r>
          </a:p>
        </p:txBody>
      </p:sp>
      <p:cxnSp>
        <p:nvCxnSpPr>
          <p:cNvPr id="4" name="Straight Connector 3">
            <a:extLst>
              <a:ext uri="{FF2B5EF4-FFF2-40B4-BE49-F238E27FC236}">
                <a16:creationId xmlns:a16="http://schemas.microsoft.com/office/drawing/2014/main" id="{DEA09395-12C1-F4A9-A316-A7FF5E8374CB}"/>
              </a:ext>
            </a:extLst>
          </p:cNvPr>
          <p:cNvCxnSpPr>
            <a:cxnSpLocks/>
            <a:stCxn id="2" idx="3"/>
            <a:endCxn id="3" idx="1"/>
          </p:cNvCxnSpPr>
          <p:nvPr/>
        </p:nvCxnSpPr>
        <p:spPr>
          <a:xfrm flipV="1">
            <a:off x="4012137" y="1937217"/>
            <a:ext cx="318248"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2239CF3C-8565-C19E-58D8-57D95716C0BF}"/>
              </a:ext>
            </a:extLst>
          </p:cNvPr>
          <p:cNvCxnSpPr>
            <a:stCxn id="21" idx="2"/>
            <a:endCxn id="2" idx="1"/>
          </p:cNvCxnSpPr>
          <p:nvPr/>
        </p:nvCxnSpPr>
        <p:spPr>
          <a:xfrm rot="16200000" flipH="1">
            <a:off x="1754397" y="1578450"/>
            <a:ext cx="430887" cy="28664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8009470-8C03-C488-D42D-F43F7C0BCFC0}"/>
              </a:ext>
            </a:extLst>
          </p:cNvPr>
          <p:cNvSpPr txBox="1"/>
          <p:nvPr/>
        </p:nvSpPr>
        <p:spPr>
          <a:xfrm>
            <a:off x="2113164" y="4404744"/>
            <a:ext cx="1898973" cy="600164"/>
          </a:xfrm>
          <a:prstGeom prst="rect">
            <a:avLst/>
          </a:prstGeom>
          <a:noFill/>
          <a:ln>
            <a:solidFill>
              <a:schemeClr val="tx1"/>
            </a:solidFill>
          </a:ln>
        </p:spPr>
        <p:txBody>
          <a:bodyPr wrap="square" rtlCol="0">
            <a:spAutoFit/>
          </a:bodyPr>
          <a:lstStyle/>
          <a:p>
            <a:pPr algn="ctr"/>
            <a:r>
              <a:rPr lang="en-US" sz="1100" dirty="0">
                <a:hlinkClick r:id="rId4"/>
              </a:rPr>
              <a:t>Captain Johannes Martin Kinard, Jr.</a:t>
            </a:r>
            <a:endParaRPr lang="en-US" sz="1100" dirty="0"/>
          </a:p>
          <a:p>
            <a:pPr algn="ctr"/>
            <a:r>
              <a:rPr lang="en-US" sz="1100" dirty="0"/>
              <a:t>(1778 – 05-Aug-1854)</a:t>
            </a:r>
          </a:p>
        </p:txBody>
      </p:sp>
      <p:sp>
        <p:nvSpPr>
          <p:cNvPr id="14" name="TextBox 13">
            <a:extLst>
              <a:ext uri="{FF2B5EF4-FFF2-40B4-BE49-F238E27FC236}">
                <a16:creationId xmlns:a16="http://schemas.microsoft.com/office/drawing/2014/main" id="{C80EA56C-7D17-1439-7964-620B14109078}"/>
              </a:ext>
            </a:extLst>
          </p:cNvPr>
          <p:cNvSpPr txBox="1"/>
          <p:nvPr/>
        </p:nvSpPr>
        <p:spPr>
          <a:xfrm>
            <a:off x="4568432" y="4489413"/>
            <a:ext cx="1789272" cy="430887"/>
          </a:xfrm>
          <a:prstGeom prst="rect">
            <a:avLst/>
          </a:prstGeom>
          <a:noFill/>
          <a:ln>
            <a:solidFill>
              <a:schemeClr val="tx1"/>
            </a:solidFill>
          </a:ln>
        </p:spPr>
        <p:txBody>
          <a:bodyPr wrap="none" rtlCol="0">
            <a:spAutoFit/>
          </a:bodyPr>
          <a:lstStyle/>
          <a:p>
            <a:pPr algn="ctr"/>
            <a:r>
              <a:rPr lang="en-US" sz="1100" dirty="0">
                <a:hlinkClick r:id="rId5"/>
              </a:rPr>
              <a:t>Eve Catherine Koon</a:t>
            </a:r>
            <a:endParaRPr lang="en-US" sz="1100" dirty="0"/>
          </a:p>
          <a:p>
            <a:pPr algn="ctr"/>
            <a:r>
              <a:rPr lang="en-US" sz="1100" dirty="0"/>
              <a:t>(8-Sep-1787 – 14-Sep-1856)</a:t>
            </a:r>
          </a:p>
        </p:txBody>
      </p:sp>
      <p:cxnSp>
        <p:nvCxnSpPr>
          <p:cNvPr id="15" name="Straight Connector 14">
            <a:extLst>
              <a:ext uri="{FF2B5EF4-FFF2-40B4-BE49-F238E27FC236}">
                <a16:creationId xmlns:a16="http://schemas.microsoft.com/office/drawing/2014/main" id="{F8DFF923-0732-C73E-04F0-3629D59891E9}"/>
              </a:ext>
            </a:extLst>
          </p:cNvPr>
          <p:cNvCxnSpPr>
            <a:cxnSpLocks/>
            <a:stCxn id="13" idx="3"/>
            <a:endCxn id="14" idx="1"/>
          </p:cNvCxnSpPr>
          <p:nvPr/>
        </p:nvCxnSpPr>
        <p:spPr>
          <a:xfrm>
            <a:off x="4012137" y="4704826"/>
            <a:ext cx="556295" cy="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or: Elbow 17">
            <a:extLst>
              <a:ext uri="{FF2B5EF4-FFF2-40B4-BE49-F238E27FC236}">
                <a16:creationId xmlns:a16="http://schemas.microsoft.com/office/drawing/2014/main" id="{AD6DCF9C-F651-836B-79B4-521DC8D52714}"/>
              </a:ext>
            </a:extLst>
          </p:cNvPr>
          <p:cNvCxnSpPr>
            <a:stCxn id="21" idx="2"/>
            <a:endCxn id="13" idx="1"/>
          </p:cNvCxnSpPr>
          <p:nvPr/>
        </p:nvCxnSpPr>
        <p:spPr>
          <a:xfrm rot="16200000" flipH="1">
            <a:off x="370593" y="2962254"/>
            <a:ext cx="3198495" cy="28664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9183BAA-ED64-3330-EB50-320CF03358F0}"/>
              </a:ext>
            </a:extLst>
          </p:cNvPr>
          <p:cNvSpPr txBox="1"/>
          <p:nvPr/>
        </p:nvSpPr>
        <p:spPr>
          <a:xfrm>
            <a:off x="2113164" y="5225144"/>
            <a:ext cx="5994400" cy="600164"/>
          </a:xfrm>
          <a:prstGeom prst="rect">
            <a:avLst/>
          </a:prstGeom>
          <a:noFill/>
        </p:spPr>
        <p:txBody>
          <a:bodyPr wrap="square" rtlCol="0">
            <a:spAutoFit/>
          </a:bodyPr>
          <a:lstStyle/>
          <a:p>
            <a:r>
              <a:rPr lang="en-US" sz="1100" dirty="0"/>
              <a:t>According to PVT Johann Martin “John” </a:t>
            </a:r>
            <a:r>
              <a:rPr lang="en-US" sz="1100" dirty="0" err="1"/>
              <a:t>Keinat’s</a:t>
            </a:r>
            <a:r>
              <a:rPr lang="en-US" sz="1100" dirty="0"/>
              <a:t> </a:t>
            </a:r>
            <a:r>
              <a:rPr lang="en-US" sz="1100" dirty="0" err="1"/>
              <a:t>FindaGrave</a:t>
            </a:r>
            <a:r>
              <a:rPr lang="en-US" sz="1100" dirty="0"/>
              <a:t> webpage, there were 9  known children  of him and Mary Witt.  So there are 7 other children that I don’t know anything about.  It’s possible that one of them is Jacob Kinard’s father.</a:t>
            </a:r>
          </a:p>
        </p:txBody>
      </p:sp>
      <p:cxnSp>
        <p:nvCxnSpPr>
          <p:cNvPr id="23" name="Connector: Elbow 22">
            <a:extLst>
              <a:ext uri="{FF2B5EF4-FFF2-40B4-BE49-F238E27FC236}">
                <a16:creationId xmlns:a16="http://schemas.microsoft.com/office/drawing/2014/main" id="{AD862105-270E-BB3C-4003-0798BBFAFE51}"/>
              </a:ext>
            </a:extLst>
          </p:cNvPr>
          <p:cNvCxnSpPr>
            <a:stCxn id="21" idx="2"/>
            <a:endCxn id="19" idx="1"/>
          </p:cNvCxnSpPr>
          <p:nvPr/>
        </p:nvCxnSpPr>
        <p:spPr>
          <a:xfrm rot="16200000" flipH="1">
            <a:off x="-39607" y="3372454"/>
            <a:ext cx="4018895" cy="28664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77056602-445A-22DD-BED1-B1FC77CE0D5D}"/>
              </a:ext>
            </a:extLst>
          </p:cNvPr>
          <p:cNvSpPr txBox="1"/>
          <p:nvPr/>
        </p:nvSpPr>
        <p:spPr>
          <a:xfrm>
            <a:off x="7188200" y="1721772"/>
            <a:ext cx="1624771" cy="430887"/>
          </a:xfrm>
          <a:prstGeom prst="rect">
            <a:avLst/>
          </a:prstGeom>
          <a:noFill/>
        </p:spPr>
        <p:txBody>
          <a:bodyPr wrap="square" rtlCol="0">
            <a:spAutoFit/>
          </a:bodyPr>
          <a:lstStyle/>
          <a:p>
            <a:r>
              <a:rPr lang="en-US" sz="1100" dirty="0"/>
              <a:t>No </a:t>
            </a:r>
            <a:r>
              <a:rPr lang="en-US" sz="1100" dirty="0" err="1"/>
              <a:t>FindaGrave</a:t>
            </a:r>
            <a:r>
              <a:rPr lang="en-US" sz="1100" dirty="0"/>
              <a:t> data for these two.</a:t>
            </a:r>
          </a:p>
        </p:txBody>
      </p:sp>
      <p:cxnSp>
        <p:nvCxnSpPr>
          <p:cNvPr id="26" name="Straight Arrow Connector 25">
            <a:extLst>
              <a:ext uri="{FF2B5EF4-FFF2-40B4-BE49-F238E27FC236}">
                <a16:creationId xmlns:a16="http://schemas.microsoft.com/office/drawing/2014/main" id="{EF73B3F2-A9DF-7C9D-2D3A-DC35BD30E43D}"/>
              </a:ext>
            </a:extLst>
          </p:cNvPr>
          <p:cNvCxnSpPr>
            <a:stCxn id="3" idx="3"/>
            <a:endCxn id="24" idx="1"/>
          </p:cNvCxnSpPr>
          <p:nvPr/>
        </p:nvCxnSpPr>
        <p:spPr>
          <a:xfrm flipV="1">
            <a:off x="6595750" y="1937216"/>
            <a:ext cx="59245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F24FF4A6-1E99-ED22-DC5D-2DEABE9DB536}"/>
              </a:ext>
            </a:extLst>
          </p:cNvPr>
          <p:cNvSpPr txBox="1"/>
          <p:nvPr/>
        </p:nvSpPr>
        <p:spPr>
          <a:xfrm>
            <a:off x="6838607" y="4402164"/>
            <a:ext cx="1974364" cy="600164"/>
          </a:xfrm>
          <a:prstGeom prst="rect">
            <a:avLst/>
          </a:prstGeom>
          <a:noFill/>
        </p:spPr>
        <p:txBody>
          <a:bodyPr wrap="square" rtlCol="0">
            <a:spAutoFit/>
          </a:bodyPr>
          <a:lstStyle/>
          <a:p>
            <a:r>
              <a:rPr lang="en-US" sz="1100" dirty="0"/>
              <a:t>Eve Catherine Koon is too young to have Jacob Kinard (b. 1796) as a child.</a:t>
            </a:r>
          </a:p>
        </p:txBody>
      </p:sp>
      <p:cxnSp>
        <p:nvCxnSpPr>
          <p:cNvPr id="29" name="Straight Arrow Connector 28">
            <a:extLst>
              <a:ext uri="{FF2B5EF4-FFF2-40B4-BE49-F238E27FC236}">
                <a16:creationId xmlns:a16="http://schemas.microsoft.com/office/drawing/2014/main" id="{B5713B48-1A82-3CBF-FBEE-4E3113EE9F3E}"/>
              </a:ext>
            </a:extLst>
          </p:cNvPr>
          <p:cNvCxnSpPr>
            <a:cxnSpLocks/>
            <a:stCxn id="14" idx="3"/>
            <a:endCxn id="27" idx="1"/>
          </p:cNvCxnSpPr>
          <p:nvPr/>
        </p:nvCxnSpPr>
        <p:spPr>
          <a:xfrm flipV="1">
            <a:off x="6357704" y="4702246"/>
            <a:ext cx="480903" cy="26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91BFBB7-9D4A-EDAC-192C-8620D1E58201}"/>
              </a:ext>
            </a:extLst>
          </p:cNvPr>
          <p:cNvSpPr txBox="1"/>
          <p:nvPr/>
        </p:nvSpPr>
        <p:spPr>
          <a:xfrm>
            <a:off x="935480" y="5875301"/>
            <a:ext cx="7527897" cy="769441"/>
          </a:xfrm>
          <a:prstGeom prst="rect">
            <a:avLst/>
          </a:prstGeom>
          <a:noFill/>
        </p:spPr>
        <p:txBody>
          <a:bodyPr wrap="square" rtlCol="0">
            <a:spAutoFit/>
          </a:bodyPr>
          <a:lstStyle/>
          <a:p>
            <a:r>
              <a:rPr lang="en-US" sz="1100" dirty="0"/>
              <a:t>PVT Johann Martin “John” </a:t>
            </a:r>
            <a:r>
              <a:rPr lang="en-US" sz="1100" dirty="0" err="1"/>
              <a:t>Keinat</a:t>
            </a:r>
            <a:r>
              <a:rPr lang="en-US" sz="1100" dirty="0"/>
              <a:t> may have been a Revolutionary War Soldier (DAR Ancestor # A064652).  Lineages have been traced through:</a:t>
            </a:r>
          </a:p>
          <a:p>
            <a:pPr marL="171450" indent="-171450">
              <a:buFont typeface="Arial" panose="020B0604020202020204" pitchFamily="34" charset="0"/>
              <a:buChar char="•"/>
            </a:pPr>
            <a:r>
              <a:rPr lang="en-US" sz="1100" dirty="0"/>
              <a:t>Daughter, </a:t>
            </a:r>
            <a:r>
              <a:rPr lang="en-US" sz="1100" dirty="0" err="1"/>
              <a:t>Christianna</a:t>
            </a:r>
            <a:r>
              <a:rPr lang="en-US" sz="1100" dirty="0"/>
              <a:t> (1761-1846) who married Philip Sligh, Sr. in 1784.</a:t>
            </a:r>
          </a:p>
          <a:p>
            <a:pPr marL="171450" indent="-171450">
              <a:buFont typeface="Arial" panose="020B0604020202020204" pitchFamily="34" charset="0"/>
              <a:buChar char="•"/>
            </a:pPr>
            <a:r>
              <a:rPr lang="en-US" sz="1100" dirty="0"/>
              <a:t>Son, Martin (1778-1854) who married Katherine Kuhn, unknown date</a:t>
            </a:r>
          </a:p>
        </p:txBody>
      </p:sp>
      <p:cxnSp>
        <p:nvCxnSpPr>
          <p:cNvPr id="9" name="Connector: Elbow 8">
            <a:extLst>
              <a:ext uri="{FF2B5EF4-FFF2-40B4-BE49-F238E27FC236}">
                <a16:creationId xmlns:a16="http://schemas.microsoft.com/office/drawing/2014/main" id="{B7B706BE-15A9-D4F4-DD39-CF4C45684BFD}"/>
              </a:ext>
            </a:extLst>
          </p:cNvPr>
          <p:cNvCxnSpPr>
            <a:stCxn id="21" idx="1"/>
            <a:endCxn id="5" idx="1"/>
          </p:cNvCxnSpPr>
          <p:nvPr/>
        </p:nvCxnSpPr>
        <p:spPr>
          <a:xfrm rot="10800000" flipH="1" flipV="1">
            <a:off x="877030" y="1206248"/>
            <a:ext cx="58450" cy="5053773"/>
          </a:xfrm>
          <a:prstGeom prst="bentConnector3">
            <a:avLst>
              <a:gd name="adj1" fmla="val -391104"/>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CF00911-DA19-023A-795B-6E4B844F0357}"/>
              </a:ext>
            </a:extLst>
          </p:cNvPr>
          <p:cNvSpPr txBox="1"/>
          <p:nvPr/>
        </p:nvSpPr>
        <p:spPr>
          <a:xfrm>
            <a:off x="2035193" y="2310194"/>
            <a:ext cx="6824064" cy="1954381"/>
          </a:xfrm>
          <a:prstGeom prst="rect">
            <a:avLst/>
          </a:prstGeom>
          <a:noFill/>
        </p:spPr>
        <p:txBody>
          <a:bodyPr wrap="square" rtlCol="0">
            <a:spAutoFit/>
          </a:bodyPr>
          <a:lstStyle/>
          <a:p>
            <a:r>
              <a:rPr lang="en-US" sz="1100" dirty="0"/>
              <a:t>From: </a:t>
            </a:r>
            <a:r>
              <a:rPr lang="en-US" sz="1100" dirty="0">
                <a:hlinkClick r:id="rId6"/>
              </a:rPr>
              <a:t>https://freepages.rootsweb.com/~geyerseybold/genealogy/folder/np18.htm</a:t>
            </a:r>
            <a:r>
              <a:rPr lang="en-US" sz="1100" dirty="0"/>
              <a:t>. </a:t>
            </a:r>
            <a:r>
              <a:rPr lang="en-US" sz="1100" b="0" i="0" dirty="0">
                <a:solidFill>
                  <a:srgbClr val="000000"/>
                </a:solidFill>
                <a:effectLst/>
                <a:latin typeface="Arial" panose="020B0604020202020204" pitchFamily="34" charset="0"/>
              </a:rPr>
              <a:t>IV. Catherine Elizabeth Chapman, born 4 June 1775, died 14 March 1858, married Frederick Kinard born about 1770, died about 1811, son of Martin Kinard, Sr. Catherine is buried at St. Mark's Lutheran Church cemetery, Prosperity, SC. She married 2) John Rinehart, Sr. and 3) John Wise, born 25 September 1779, died 16 September 1860.</a:t>
            </a:r>
            <a:br>
              <a:rPr lang="en-US" sz="1100" dirty="0"/>
            </a:br>
            <a:br>
              <a:rPr lang="en-US" sz="1100" dirty="0"/>
            </a:br>
            <a:r>
              <a:rPr lang="en-US" sz="1100" b="0" i="0" dirty="0">
                <a:solidFill>
                  <a:srgbClr val="000000"/>
                </a:solidFill>
                <a:effectLst/>
                <a:latin typeface="Arial" panose="020B0604020202020204" pitchFamily="34" charset="0"/>
              </a:rPr>
              <a:t>A. John William Kinard, born 29 December 1796, died 27 November 1851, Christena </a:t>
            </a:r>
            <a:r>
              <a:rPr lang="en-US" sz="1100" b="0" i="0" dirty="0" err="1">
                <a:solidFill>
                  <a:srgbClr val="000000"/>
                </a:solidFill>
                <a:effectLst/>
                <a:latin typeface="Arial" panose="020B0604020202020204" pitchFamily="34" charset="0"/>
              </a:rPr>
              <a:t>Werts</a:t>
            </a:r>
            <a:r>
              <a:rPr lang="en-US" sz="1100" b="0" i="0" dirty="0">
                <a:solidFill>
                  <a:srgbClr val="000000"/>
                </a:solidFill>
                <a:effectLst/>
                <a:latin typeface="Arial" panose="020B0604020202020204" pitchFamily="34" charset="0"/>
              </a:rPr>
              <a:t>, born 6 April 1801.</a:t>
            </a:r>
            <a:br>
              <a:rPr lang="en-US" sz="1100" dirty="0"/>
            </a:br>
            <a:r>
              <a:rPr lang="en-US" sz="1100" b="0" i="0" dirty="0">
                <a:solidFill>
                  <a:srgbClr val="000000"/>
                </a:solidFill>
                <a:effectLst/>
                <a:latin typeface="Arial" panose="020B0604020202020204" pitchFamily="34" charset="0"/>
              </a:rPr>
              <a:t>B. Frederick Kinard, Jr. born 2 September 1800, died 12 July 1871, married Christina _____ .</a:t>
            </a:r>
            <a:br>
              <a:rPr lang="en-US" sz="1100" dirty="0"/>
            </a:br>
            <a:r>
              <a:rPr lang="en-US" sz="1100" b="0" i="0" dirty="0">
                <a:solidFill>
                  <a:srgbClr val="000000"/>
                </a:solidFill>
                <a:effectLst/>
                <a:latin typeface="Arial" panose="020B0604020202020204" pitchFamily="34" charset="0"/>
              </a:rPr>
              <a:t>C. Sarah Kinard, born 26 July 1804, died 3 August 1884, married John Rinehart.</a:t>
            </a:r>
            <a:br>
              <a:rPr lang="en-US" sz="1100" dirty="0"/>
            </a:br>
            <a:r>
              <a:rPr lang="en-US" sz="1100" b="0" i="0" dirty="0">
                <a:solidFill>
                  <a:srgbClr val="000000"/>
                </a:solidFill>
                <a:effectLst/>
                <a:latin typeface="Arial" panose="020B0604020202020204" pitchFamily="34" charset="0"/>
              </a:rPr>
              <a:t>D. Elizabeth Kinard, died March 1830, married Jacob </a:t>
            </a:r>
            <a:r>
              <a:rPr lang="en-US" sz="1100" b="0" i="0" dirty="0" err="1">
                <a:solidFill>
                  <a:srgbClr val="000000"/>
                </a:solidFill>
                <a:effectLst/>
                <a:latin typeface="Arial" panose="020B0604020202020204" pitchFamily="34" charset="0"/>
              </a:rPr>
              <a:t>Caughman</a:t>
            </a:r>
            <a:r>
              <a:rPr lang="en-US" sz="1100" b="0" i="0" dirty="0">
                <a:solidFill>
                  <a:srgbClr val="000000"/>
                </a:solidFill>
                <a:effectLst/>
                <a:latin typeface="Arial" panose="020B0604020202020204" pitchFamily="34" charset="0"/>
              </a:rPr>
              <a:t>, born 1796, died 1860.</a:t>
            </a:r>
            <a:br>
              <a:rPr lang="en-US" sz="1100" dirty="0"/>
            </a:br>
            <a:r>
              <a:rPr lang="en-US" sz="1100" b="0" i="0" dirty="0">
                <a:solidFill>
                  <a:srgbClr val="000000"/>
                </a:solidFill>
                <a:effectLst/>
                <a:latin typeface="Arial" panose="020B0604020202020204" pitchFamily="34" charset="0"/>
              </a:rPr>
              <a:t>E. Catherine Kinard, died 1830</a:t>
            </a:r>
            <a:endParaRPr lang="en-US" sz="1100" dirty="0"/>
          </a:p>
        </p:txBody>
      </p:sp>
      <p:cxnSp>
        <p:nvCxnSpPr>
          <p:cNvPr id="20" name="Straight Connector 19">
            <a:extLst>
              <a:ext uri="{FF2B5EF4-FFF2-40B4-BE49-F238E27FC236}">
                <a16:creationId xmlns:a16="http://schemas.microsoft.com/office/drawing/2014/main" id="{B6862423-8A2A-6991-03F2-8A528D5DFB77}"/>
              </a:ext>
            </a:extLst>
          </p:cNvPr>
          <p:cNvCxnSpPr>
            <a:stCxn id="3" idx="2"/>
            <a:endCxn id="12" idx="0"/>
          </p:cNvCxnSpPr>
          <p:nvPr/>
        </p:nvCxnSpPr>
        <p:spPr>
          <a:xfrm flipH="1">
            <a:off x="5447225" y="2152660"/>
            <a:ext cx="15843" cy="15753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39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G</a:t>
            </a:r>
          </a:p>
        </p:txBody>
      </p:sp>
      <p:sp>
        <p:nvSpPr>
          <p:cNvPr id="2" name="TextBox 1">
            <a:extLst>
              <a:ext uri="{FF2B5EF4-FFF2-40B4-BE49-F238E27FC236}">
                <a16:creationId xmlns:a16="http://schemas.microsoft.com/office/drawing/2014/main" id="{BB4DDEE9-01D9-8114-F13D-C93117216D30}"/>
              </a:ext>
            </a:extLst>
          </p:cNvPr>
          <p:cNvSpPr txBox="1"/>
          <p:nvPr/>
        </p:nvSpPr>
        <p:spPr>
          <a:xfrm>
            <a:off x="1080231" y="1048176"/>
            <a:ext cx="1503132" cy="430887"/>
          </a:xfrm>
          <a:prstGeom prst="rect">
            <a:avLst/>
          </a:prstGeom>
          <a:noFill/>
          <a:ln>
            <a:solidFill>
              <a:schemeClr val="tx1"/>
            </a:solidFill>
          </a:ln>
        </p:spPr>
        <p:txBody>
          <a:bodyPr wrap="square" rtlCol="0">
            <a:spAutoFit/>
          </a:bodyPr>
          <a:lstStyle/>
          <a:p>
            <a:pPr algn="ctr"/>
            <a:r>
              <a:rPr lang="en-US" sz="1100" dirty="0">
                <a:hlinkClick r:id="rId2"/>
              </a:rPr>
              <a:t>George Kinard</a:t>
            </a:r>
            <a:endParaRPr lang="en-US" sz="1100" dirty="0"/>
          </a:p>
          <a:p>
            <a:pPr algn="ctr"/>
            <a:r>
              <a:rPr lang="en-US" sz="1100" dirty="0"/>
              <a:t>(1750 - 1829)</a:t>
            </a:r>
          </a:p>
        </p:txBody>
      </p:sp>
      <p:sp>
        <p:nvSpPr>
          <p:cNvPr id="3" name="TextBox 2">
            <a:extLst>
              <a:ext uri="{FF2B5EF4-FFF2-40B4-BE49-F238E27FC236}">
                <a16:creationId xmlns:a16="http://schemas.microsoft.com/office/drawing/2014/main" id="{879FE1DA-3658-DF18-5EAA-7E0C4C8E1383}"/>
              </a:ext>
            </a:extLst>
          </p:cNvPr>
          <p:cNvSpPr txBox="1"/>
          <p:nvPr/>
        </p:nvSpPr>
        <p:spPr>
          <a:xfrm>
            <a:off x="2772319" y="1048176"/>
            <a:ext cx="1473479" cy="430887"/>
          </a:xfrm>
          <a:prstGeom prst="rect">
            <a:avLst/>
          </a:prstGeom>
          <a:noFill/>
          <a:ln>
            <a:solidFill>
              <a:schemeClr val="tx1"/>
            </a:solidFill>
          </a:ln>
        </p:spPr>
        <p:txBody>
          <a:bodyPr wrap="square" rtlCol="0">
            <a:spAutoFit/>
          </a:bodyPr>
          <a:lstStyle/>
          <a:p>
            <a:pPr algn="ctr"/>
            <a:r>
              <a:rPr lang="en-US" sz="1100" dirty="0"/>
              <a:t> Nancy Ann Long</a:t>
            </a:r>
          </a:p>
          <a:p>
            <a:pPr algn="ctr"/>
            <a:r>
              <a:rPr lang="en-US" sz="1100" dirty="0"/>
              <a:t> (1746 - 1821)</a:t>
            </a:r>
          </a:p>
        </p:txBody>
      </p:sp>
      <p:cxnSp>
        <p:nvCxnSpPr>
          <p:cNvPr id="4" name="Straight Connector 3">
            <a:extLst>
              <a:ext uri="{FF2B5EF4-FFF2-40B4-BE49-F238E27FC236}">
                <a16:creationId xmlns:a16="http://schemas.microsoft.com/office/drawing/2014/main" id="{F10AC834-24C8-FCCA-51ED-CA311650ECFB}"/>
              </a:ext>
            </a:extLst>
          </p:cNvPr>
          <p:cNvCxnSpPr>
            <a:cxnSpLocks/>
          </p:cNvCxnSpPr>
          <p:nvPr/>
        </p:nvCxnSpPr>
        <p:spPr>
          <a:xfrm>
            <a:off x="2583363" y="1263619"/>
            <a:ext cx="1889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74E6BAA-7C1A-FBEE-0557-444F50B39847}"/>
              </a:ext>
            </a:extLst>
          </p:cNvPr>
          <p:cNvSpPr txBox="1"/>
          <p:nvPr/>
        </p:nvSpPr>
        <p:spPr>
          <a:xfrm>
            <a:off x="2171186" y="1800588"/>
            <a:ext cx="1473479" cy="430887"/>
          </a:xfrm>
          <a:prstGeom prst="rect">
            <a:avLst/>
          </a:prstGeom>
          <a:noFill/>
          <a:ln>
            <a:solidFill>
              <a:schemeClr val="tx1"/>
            </a:solidFill>
          </a:ln>
        </p:spPr>
        <p:txBody>
          <a:bodyPr wrap="square" rtlCol="0">
            <a:spAutoFit/>
          </a:bodyPr>
          <a:lstStyle/>
          <a:p>
            <a:pPr algn="ctr"/>
            <a:r>
              <a:rPr lang="en-US" sz="1100" dirty="0"/>
              <a:t> Martin Luther Kinard</a:t>
            </a:r>
          </a:p>
          <a:p>
            <a:pPr algn="ctr"/>
            <a:r>
              <a:rPr lang="en-US" sz="1100" dirty="0"/>
              <a:t> (1801 - 1880)</a:t>
            </a:r>
          </a:p>
        </p:txBody>
      </p:sp>
      <p:sp>
        <p:nvSpPr>
          <p:cNvPr id="6" name="TextBox 5">
            <a:extLst>
              <a:ext uri="{FF2B5EF4-FFF2-40B4-BE49-F238E27FC236}">
                <a16:creationId xmlns:a16="http://schemas.microsoft.com/office/drawing/2014/main" id="{D03F6AB2-4964-A1D4-890A-863884DC39EA}"/>
              </a:ext>
            </a:extLst>
          </p:cNvPr>
          <p:cNvSpPr txBox="1"/>
          <p:nvPr/>
        </p:nvSpPr>
        <p:spPr>
          <a:xfrm>
            <a:off x="2171185" y="2337556"/>
            <a:ext cx="1473479" cy="430887"/>
          </a:xfrm>
          <a:prstGeom prst="rect">
            <a:avLst/>
          </a:prstGeom>
          <a:noFill/>
          <a:ln>
            <a:solidFill>
              <a:schemeClr val="tx1"/>
            </a:solidFill>
          </a:ln>
        </p:spPr>
        <p:txBody>
          <a:bodyPr wrap="square" rtlCol="0">
            <a:spAutoFit/>
          </a:bodyPr>
          <a:lstStyle/>
          <a:p>
            <a:pPr algn="ctr"/>
            <a:r>
              <a:rPr lang="en-US" sz="1100" dirty="0"/>
              <a:t> George Kinard</a:t>
            </a:r>
          </a:p>
          <a:p>
            <a:pPr algn="ctr"/>
            <a:r>
              <a:rPr lang="en-US" sz="1100" dirty="0"/>
              <a:t> (1803 - 1847)</a:t>
            </a:r>
          </a:p>
        </p:txBody>
      </p:sp>
      <p:sp>
        <p:nvSpPr>
          <p:cNvPr id="7" name="TextBox 6">
            <a:extLst>
              <a:ext uri="{FF2B5EF4-FFF2-40B4-BE49-F238E27FC236}">
                <a16:creationId xmlns:a16="http://schemas.microsoft.com/office/drawing/2014/main" id="{32429AE9-5FF2-48D7-89FD-A1BCFB3883DC}"/>
              </a:ext>
            </a:extLst>
          </p:cNvPr>
          <p:cNvSpPr txBox="1"/>
          <p:nvPr/>
        </p:nvSpPr>
        <p:spPr>
          <a:xfrm>
            <a:off x="2171184" y="3428425"/>
            <a:ext cx="1473479" cy="430887"/>
          </a:xfrm>
          <a:prstGeom prst="rect">
            <a:avLst/>
          </a:prstGeom>
          <a:noFill/>
          <a:ln>
            <a:solidFill>
              <a:schemeClr val="tx1"/>
            </a:solidFill>
          </a:ln>
        </p:spPr>
        <p:txBody>
          <a:bodyPr wrap="square" rtlCol="0">
            <a:spAutoFit/>
          </a:bodyPr>
          <a:lstStyle/>
          <a:p>
            <a:pPr algn="ctr"/>
            <a:r>
              <a:rPr lang="en-US" sz="1100" dirty="0"/>
              <a:t> Nancy Kinard</a:t>
            </a:r>
          </a:p>
          <a:p>
            <a:pPr algn="ctr"/>
            <a:r>
              <a:rPr lang="en-US" sz="1100" dirty="0"/>
              <a:t> (1808 - 1833)</a:t>
            </a:r>
          </a:p>
        </p:txBody>
      </p:sp>
      <p:sp>
        <p:nvSpPr>
          <p:cNvPr id="9" name="TextBox 8">
            <a:extLst>
              <a:ext uri="{FF2B5EF4-FFF2-40B4-BE49-F238E27FC236}">
                <a16:creationId xmlns:a16="http://schemas.microsoft.com/office/drawing/2014/main" id="{4AA90EF0-5A1E-F4C2-F202-0D52BA26345D}"/>
              </a:ext>
            </a:extLst>
          </p:cNvPr>
          <p:cNvSpPr txBox="1"/>
          <p:nvPr/>
        </p:nvSpPr>
        <p:spPr>
          <a:xfrm>
            <a:off x="2171185" y="2891457"/>
            <a:ext cx="1748882" cy="430887"/>
          </a:xfrm>
          <a:prstGeom prst="rect">
            <a:avLst/>
          </a:prstGeom>
          <a:noFill/>
          <a:ln>
            <a:solidFill>
              <a:schemeClr val="tx1"/>
            </a:solidFill>
          </a:ln>
        </p:spPr>
        <p:txBody>
          <a:bodyPr wrap="square" rtlCol="0">
            <a:spAutoFit/>
          </a:bodyPr>
          <a:lstStyle/>
          <a:p>
            <a:pPr algn="ctr"/>
            <a:r>
              <a:rPr lang="en-US" sz="1100" dirty="0"/>
              <a:t> Michael Middleton Kinard</a:t>
            </a:r>
          </a:p>
          <a:p>
            <a:pPr algn="ctr"/>
            <a:r>
              <a:rPr lang="en-US" sz="1100" dirty="0"/>
              <a:t> (1805 - 1852)</a:t>
            </a:r>
          </a:p>
        </p:txBody>
      </p:sp>
      <p:sp>
        <p:nvSpPr>
          <p:cNvPr id="14" name="TextBox 13">
            <a:extLst>
              <a:ext uri="{FF2B5EF4-FFF2-40B4-BE49-F238E27FC236}">
                <a16:creationId xmlns:a16="http://schemas.microsoft.com/office/drawing/2014/main" id="{0F9D1C59-9E3E-764F-FB65-D60192F08F16}"/>
              </a:ext>
            </a:extLst>
          </p:cNvPr>
          <p:cNvSpPr txBox="1"/>
          <p:nvPr/>
        </p:nvSpPr>
        <p:spPr>
          <a:xfrm>
            <a:off x="2171183" y="4519294"/>
            <a:ext cx="1473479" cy="430887"/>
          </a:xfrm>
          <a:prstGeom prst="rect">
            <a:avLst/>
          </a:prstGeom>
          <a:noFill/>
          <a:ln>
            <a:solidFill>
              <a:schemeClr val="tx1"/>
            </a:solidFill>
          </a:ln>
        </p:spPr>
        <p:txBody>
          <a:bodyPr wrap="square" rtlCol="0">
            <a:spAutoFit/>
          </a:bodyPr>
          <a:lstStyle/>
          <a:p>
            <a:pPr algn="ctr"/>
            <a:r>
              <a:rPr lang="en-US" sz="1100" dirty="0"/>
              <a:t> Margaret Kinard</a:t>
            </a:r>
          </a:p>
          <a:p>
            <a:pPr algn="ctr"/>
            <a:r>
              <a:rPr lang="en-US" sz="1100" dirty="0"/>
              <a:t> (1812 - 1850)</a:t>
            </a:r>
          </a:p>
        </p:txBody>
      </p:sp>
      <p:sp>
        <p:nvSpPr>
          <p:cNvPr id="15" name="TextBox 14">
            <a:extLst>
              <a:ext uri="{FF2B5EF4-FFF2-40B4-BE49-F238E27FC236}">
                <a16:creationId xmlns:a16="http://schemas.microsoft.com/office/drawing/2014/main" id="{084474B7-017D-578B-5DEC-80A2B17534F0}"/>
              </a:ext>
            </a:extLst>
          </p:cNvPr>
          <p:cNvSpPr txBox="1"/>
          <p:nvPr/>
        </p:nvSpPr>
        <p:spPr>
          <a:xfrm>
            <a:off x="2171184" y="3965393"/>
            <a:ext cx="1473479" cy="430887"/>
          </a:xfrm>
          <a:prstGeom prst="rect">
            <a:avLst/>
          </a:prstGeom>
          <a:noFill/>
          <a:ln>
            <a:solidFill>
              <a:schemeClr val="tx1"/>
            </a:solidFill>
          </a:ln>
        </p:spPr>
        <p:txBody>
          <a:bodyPr wrap="square" rtlCol="0">
            <a:spAutoFit/>
          </a:bodyPr>
          <a:lstStyle/>
          <a:p>
            <a:pPr algn="ctr"/>
            <a:r>
              <a:rPr lang="en-US" sz="1100" dirty="0"/>
              <a:t> Sarah Whites</a:t>
            </a:r>
          </a:p>
          <a:p>
            <a:pPr algn="ctr"/>
            <a:r>
              <a:rPr lang="en-US" sz="1100" dirty="0"/>
              <a:t> (1811 - 1887)</a:t>
            </a:r>
          </a:p>
        </p:txBody>
      </p:sp>
      <p:cxnSp>
        <p:nvCxnSpPr>
          <p:cNvPr id="20" name="Connector: Elbow 19">
            <a:extLst>
              <a:ext uri="{FF2B5EF4-FFF2-40B4-BE49-F238E27FC236}">
                <a16:creationId xmlns:a16="http://schemas.microsoft.com/office/drawing/2014/main" id="{53417C1A-D732-9BA1-9F62-A6ADFD99C8FF}"/>
              </a:ext>
            </a:extLst>
          </p:cNvPr>
          <p:cNvCxnSpPr>
            <a:stCxn id="2" idx="2"/>
            <a:endCxn id="5" idx="1"/>
          </p:cNvCxnSpPr>
          <p:nvPr/>
        </p:nvCxnSpPr>
        <p:spPr>
          <a:xfrm rot="16200000" flipH="1">
            <a:off x="1733007" y="1577852"/>
            <a:ext cx="536969" cy="33938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A2B644B5-F0DB-16A1-DF48-4F62B1D2EF29}"/>
              </a:ext>
            </a:extLst>
          </p:cNvPr>
          <p:cNvCxnSpPr>
            <a:stCxn id="2" idx="2"/>
            <a:endCxn id="6" idx="1"/>
          </p:cNvCxnSpPr>
          <p:nvPr/>
        </p:nvCxnSpPr>
        <p:spPr>
          <a:xfrm rot="16200000" flipH="1">
            <a:off x="1464523" y="1846337"/>
            <a:ext cx="1073937" cy="33938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or: Elbow 26">
            <a:extLst>
              <a:ext uri="{FF2B5EF4-FFF2-40B4-BE49-F238E27FC236}">
                <a16:creationId xmlns:a16="http://schemas.microsoft.com/office/drawing/2014/main" id="{CEFAC805-756F-8A89-AEF8-FB4E9E8B1589}"/>
              </a:ext>
            </a:extLst>
          </p:cNvPr>
          <p:cNvCxnSpPr>
            <a:stCxn id="2" idx="2"/>
            <a:endCxn id="9" idx="1"/>
          </p:cNvCxnSpPr>
          <p:nvPr/>
        </p:nvCxnSpPr>
        <p:spPr>
          <a:xfrm rot="16200000" flipH="1">
            <a:off x="1187572" y="2123288"/>
            <a:ext cx="1627838" cy="33938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9964E777-4587-D8CC-F185-FE30E48821B2}"/>
              </a:ext>
            </a:extLst>
          </p:cNvPr>
          <p:cNvCxnSpPr>
            <a:stCxn id="2" idx="2"/>
            <a:endCxn id="7" idx="1"/>
          </p:cNvCxnSpPr>
          <p:nvPr/>
        </p:nvCxnSpPr>
        <p:spPr>
          <a:xfrm rot="16200000" flipH="1">
            <a:off x="919087" y="2391772"/>
            <a:ext cx="2164806" cy="33938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Connector: Elbow 39">
            <a:extLst>
              <a:ext uri="{FF2B5EF4-FFF2-40B4-BE49-F238E27FC236}">
                <a16:creationId xmlns:a16="http://schemas.microsoft.com/office/drawing/2014/main" id="{845F24F8-E8B0-0AE1-0BFD-23E587043F30}"/>
              </a:ext>
            </a:extLst>
          </p:cNvPr>
          <p:cNvCxnSpPr>
            <a:stCxn id="2" idx="2"/>
            <a:endCxn id="15" idx="1"/>
          </p:cNvCxnSpPr>
          <p:nvPr/>
        </p:nvCxnSpPr>
        <p:spPr>
          <a:xfrm rot="16200000" flipH="1">
            <a:off x="650603" y="2660256"/>
            <a:ext cx="2701774" cy="33938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E2E37246-79E9-DF23-A0FF-1CC4D15E1F8C}"/>
              </a:ext>
            </a:extLst>
          </p:cNvPr>
          <p:cNvCxnSpPr>
            <a:stCxn id="2" idx="2"/>
            <a:endCxn id="14" idx="1"/>
          </p:cNvCxnSpPr>
          <p:nvPr/>
        </p:nvCxnSpPr>
        <p:spPr>
          <a:xfrm rot="16200000" flipH="1">
            <a:off x="373653" y="2937207"/>
            <a:ext cx="3255675" cy="33938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ight Brace 43">
            <a:extLst>
              <a:ext uri="{FF2B5EF4-FFF2-40B4-BE49-F238E27FC236}">
                <a16:creationId xmlns:a16="http://schemas.microsoft.com/office/drawing/2014/main" id="{ECBE92DE-A246-61F8-4235-8A2A8E6F4A83}"/>
              </a:ext>
            </a:extLst>
          </p:cNvPr>
          <p:cNvSpPr/>
          <p:nvPr/>
        </p:nvSpPr>
        <p:spPr>
          <a:xfrm>
            <a:off x="4245798" y="1625600"/>
            <a:ext cx="504002" cy="348826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TextBox 44">
            <a:extLst>
              <a:ext uri="{FF2B5EF4-FFF2-40B4-BE49-F238E27FC236}">
                <a16:creationId xmlns:a16="http://schemas.microsoft.com/office/drawing/2014/main" id="{C06CA263-70B2-F633-BD9C-17F470E614B4}"/>
              </a:ext>
            </a:extLst>
          </p:cNvPr>
          <p:cNvSpPr txBox="1"/>
          <p:nvPr/>
        </p:nvSpPr>
        <p:spPr>
          <a:xfrm>
            <a:off x="5075531" y="3069651"/>
            <a:ext cx="3609928" cy="1107996"/>
          </a:xfrm>
          <a:prstGeom prst="rect">
            <a:avLst/>
          </a:prstGeom>
          <a:noFill/>
        </p:spPr>
        <p:txBody>
          <a:bodyPr wrap="square" rtlCol="0">
            <a:spAutoFit/>
          </a:bodyPr>
          <a:lstStyle/>
          <a:p>
            <a:r>
              <a:rPr lang="en-US" sz="1100" dirty="0"/>
              <a:t>No Jacob Kinard (b. 1796).  It could be that he is just not listed and was born before Martin Luther Kinard, or that he is not a child of George Kinard.  Also, it seems that these children were born pretty late for George and Nancy!  George was 51 and Nancy was 55 when Martin Luther was born!</a:t>
            </a:r>
          </a:p>
        </p:txBody>
      </p:sp>
    </p:spTree>
    <p:extLst>
      <p:ext uri="{BB962C8B-B14F-4D97-AF65-F5344CB8AC3E}">
        <p14:creationId xmlns:p14="http://schemas.microsoft.com/office/powerpoint/2010/main" val="3489415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497483" cy="707886"/>
          </a:xfrm>
          <a:prstGeom prst="rect">
            <a:avLst/>
          </a:prstGeom>
          <a:noFill/>
          <a:ln>
            <a:solidFill>
              <a:schemeClr val="tx1"/>
            </a:solidFill>
          </a:ln>
        </p:spPr>
        <p:txBody>
          <a:bodyPr wrap="square" rtlCol="0">
            <a:spAutoFit/>
          </a:bodyPr>
          <a:lstStyle/>
          <a:p>
            <a:r>
              <a:rPr lang="en-US" sz="4000" dirty="0">
                <a:ln>
                  <a:solidFill>
                    <a:schemeClr val="tx1"/>
                  </a:solidFill>
                </a:ln>
              </a:rPr>
              <a:t>H</a:t>
            </a:r>
          </a:p>
        </p:txBody>
      </p:sp>
      <p:sp>
        <p:nvSpPr>
          <p:cNvPr id="10" name="TextBox 9">
            <a:extLst>
              <a:ext uri="{FF2B5EF4-FFF2-40B4-BE49-F238E27FC236}">
                <a16:creationId xmlns:a16="http://schemas.microsoft.com/office/drawing/2014/main" id="{F7449FCC-4C31-E89A-06F6-C2817A9DD3C0}"/>
              </a:ext>
            </a:extLst>
          </p:cNvPr>
          <p:cNvSpPr txBox="1"/>
          <p:nvPr/>
        </p:nvSpPr>
        <p:spPr>
          <a:xfrm>
            <a:off x="458723" y="1574986"/>
            <a:ext cx="1503132" cy="430887"/>
          </a:xfrm>
          <a:prstGeom prst="rect">
            <a:avLst/>
          </a:prstGeom>
          <a:noFill/>
          <a:ln>
            <a:solidFill>
              <a:schemeClr val="tx1"/>
            </a:solidFill>
          </a:ln>
        </p:spPr>
        <p:txBody>
          <a:bodyPr wrap="square" rtlCol="0">
            <a:spAutoFit/>
          </a:bodyPr>
          <a:lstStyle/>
          <a:p>
            <a:pPr algn="ctr"/>
            <a:r>
              <a:rPr lang="en-US" sz="1100" dirty="0">
                <a:hlinkClick r:id="rId2"/>
              </a:rPr>
              <a:t>John Kinard, Jr.</a:t>
            </a:r>
            <a:endParaRPr lang="en-US" sz="1100" dirty="0"/>
          </a:p>
          <a:p>
            <a:pPr algn="ctr"/>
            <a:r>
              <a:rPr lang="en-US" sz="1100" dirty="0"/>
              <a:t>(1753 – 5-Aug-1800)</a:t>
            </a:r>
          </a:p>
        </p:txBody>
      </p:sp>
      <p:sp>
        <p:nvSpPr>
          <p:cNvPr id="11" name="TextBox 10">
            <a:extLst>
              <a:ext uri="{FF2B5EF4-FFF2-40B4-BE49-F238E27FC236}">
                <a16:creationId xmlns:a16="http://schemas.microsoft.com/office/drawing/2014/main" id="{BC5BE95F-2422-600A-2DBE-CCA033A86F02}"/>
              </a:ext>
            </a:extLst>
          </p:cNvPr>
          <p:cNvSpPr txBox="1"/>
          <p:nvPr/>
        </p:nvSpPr>
        <p:spPr>
          <a:xfrm>
            <a:off x="2150811" y="1574986"/>
            <a:ext cx="2924720"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3"/>
              </a:rPr>
              <a:t>Anna </a:t>
            </a:r>
            <a:r>
              <a:rPr lang="en-US" sz="1100" dirty="0" err="1">
                <a:hlinkClick r:id="rId3"/>
              </a:rPr>
              <a:t>Elizabetha</a:t>
            </a:r>
            <a:r>
              <a:rPr lang="en-US" sz="1100" dirty="0">
                <a:hlinkClick r:id="rId3"/>
              </a:rPr>
              <a:t> </a:t>
            </a:r>
            <a:r>
              <a:rPr lang="en-US" sz="1100" dirty="0" err="1">
                <a:hlinkClick r:id="rId3"/>
              </a:rPr>
              <a:t>Margaretha</a:t>
            </a:r>
            <a:r>
              <a:rPr lang="en-US" sz="1100" dirty="0">
                <a:hlinkClick r:id="rId3"/>
              </a:rPr>
              <a:t> “Elizabeth” </a:t>
            </a:r>
            <a:r>
              <a:rPr lang="en-US" sz="1100" i="1" dirty="0">
                <a:hlinkClick r:id="rId3"/>
              </a:rPr>
              <a:t>Stockman</a:t>
            </a:r>
            <a:r>
              <a:rPr lang="en-US" sz="1100" dirty="0">
                <a:hlinkClick r:id="rId3"/>
              </a:rPr>
              <a:t> </a:t>
            </a:r>
            <a:r>
              <a:rPr lang="en-US" sz="1100" dirty="0"/>
              <a:t>(24-Oct-1748 – 22-Jun-1825)</a:t>
            </a:r>
          </a:p>
        </p:txBody>
      </p:sp>
      <p:cxnSp>
        <p:nvCxnSpPr>
          <p:cNvPr id="12" name="Straight Connector 11">
            <a:extLst>
              <a:ext uri="{FF2B5EF4-FFF2-40B4-BE49-F238E27FC236}">
                <a16:creationId xmlns:a16="http://schemas.microsoft.com/office/drawing/2014/main" id="{D8B56017-A6DE-81CB-163A-8A152C4B1C84}"/>
              </a:ext>
            </a:extLst>
          </p:cNvPr>
          <p:cNvCxnSpPr>
            <a:cxnSpLocks/>
          </p:cNvCxnSpPr>
          <p:nvPr/>
        </p:nvCxnSpPr>
        <p:spPr>
          <a:xfrm>
            <a:off x="1961855" y="1790429"/>
            <a:ext cx="188956"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4EB13C8-5062-9C1F-86BA-CA4E984D8316}"/>
              </a:ext>
            </a:extLst>
          </p:cNvPr>
          <p:cNvSpPr txBox="1"/>
          <p:nvPr/>
        </p:nvSpPr>
        <p:spPr>
          <a:xfrm>
            <a:off x="1508590" y="2243804"/>
            <a:ext cx="1503132" cy="430887"/>
          </a:xfrm>
          <a:prstGeom prst="rect">
            <a:avLst/>
          </a:prstGeom>
          <a:noFill/>
          <a:ln>
            <a:solidFill>
              <a:schemeClr val="tx1"/>
            </a:solidFill>
          </a:ln>
        </p:spPr>
        <p:txBody>
          <a:bodyPr wrap="square" rtlCol="0">
            <a:spAutoFit/>
          </a:bodyPr>
          <a:lstStyle/>
          <a:p>
            <a:pPr algn="ctr"/>
            <a:r>
              <a:rPr lang="en-US" sz="1100" dirty="0">
                <a:hlinkClick r:id="rId4"/>
              </a:rPr>
              <a:t>John Peter Kinard</a:t>
            </a:r>
            <a:endParaRPr lang="en-US" sz="1100" dirty="0"/>
          </a:p>
          <a:p>
            <a:pPr algn="ctr"/>
            <a:r>
              <a:rPr lang="en-US" sz="1100" dirty="0"/>
              <a:t>(1776 – 23-Aug-1828)</a:t>
            </a:r>
          </a:p>
        </p:txBody>
      </p:sp>
      <p:sp>
        <p:nvSpPr>
          <p:cNvPr id="16" name="TextBox 15">
            <a:extLst>
              <a:ext uri="{FF2B5EF4-FFF2-40B4-BE49-F238E27FC236}">
                <a16:creationId xmlns:a16="http://schemas.microsoft.com/office/drawing/2014/main" id="{0DF7AB99-DB7A-CB4D-2CF0-0E6BEAAA5227}"/>
              </a:ext>
            </a:extLst>
          </p:cNvPr>
          <p:cNvSpPr txBox="1"/>
          <p:nvPr/>
        </p:nvSpPr>
        <p:spPr>
          <a:xfrm>
            <a:off x="3422056" y="2243804"/>
            <a:ext cx="1503132" cy="430887"/>
          </a:xfrm>
          <a:prstGeom prst="rect">
            <a:avLst/>
          </a:prstGeom>
          <a:noFill/>
          <a:ln>
            <a:solidFill>
              <a:schemeClr val="tx1"/>
            </a:solidFill>
          </a:ln>
        </p:spPr>
        <p:txBody>
          <a:bodyPr wrap="square" rtlCol="0">
            <a:spAutoFit/>
          </a:bodyPr>
          <a:lstStyle/>
          <a:p>
            <a:pPr algn="ctr"/>
            <a:r>
              <a:rPr lang="en-US" sz="1100" dirty="0">
                <a:hlinkClick r:id="rId5"/>
              </a:rPr>
              <a:t>Catherine Sligh</a:t>
            </a:r>
            <a:endParaRPr lang="en-US" sz="1100" dirty="0"/>
          </a:p>
          <a:p>
            <a:pPr algn="ctr"/>
            <a:r>
              <a:rPr lang="en-US" sz="1100" dirty="0"/>
              <a:t>(? – ?)</a:t>
            </a:r>
          </a:p>
        </p:txBody>
      </p:sp>
      <p:sp>
        <p:nvSpPr>
          <p:cNvPr id="18" name="TextBox 17">
            <a:extLst>
              <a:ext uri="{FF2B5EF4-FFF2-40B4-BE49-F238E27FC236}">
                <a16:creationId xmlns:a16="http://schemas.microsoft.com/office/drawing/2014/main" id="{4A5310A7-BC77-A3C2-C17D-20F7B9AC5952}"/>
              </a:ext>
            </a:extLst>
          </p:cNvPr>
          <p:cNvSpPr txBox="1"/>
          <p:nvPr/>
        </p:nvSpPr>
        <p:spPr>
          <a:xfrm>
            <a:off x="1961854" y="726650"/>
            <a:ext cx="1822745" cy="430887"/>
          </a:xfrm>
          <a:prstGeom prst="rect">
            <a:avLst/>
          </a:prstGeom>
          <a:noFill/>
          <a:ln>
            <a:solidFill>
              <a:schemeClr val="tx1"/>
            </a:solidFill>
          </a:ln>
        </p:spPr>
        <p:txBody>
          <a:bodyPr wrap="square" rtlCol="0">
            <a:spAutoFit/>
          </a:bodyPr>
          <a:lstStyle/>
          <a:p>
            <a:pPr algn="ctr"/>
            <a:r>
              <a:rPr lang="en-US" sz="1100" dirty="0"/>
              <a:t>Johann Jacob Sligh / </a:t>
            </a:r>
            <a:r>
              <a:rPr lang="en-US" sz="1100" dirty="0" err="1"/>
              <a:t>Schleich</a:t>
            </a:r>
            <a:endParaRPr lang="en-US" sz="1100" dirty="0"/>
          </a:p>
          <a:p>
            <a:pPr algn="ctr"/>
            <a:r>
              <a:rPr lang="en-US" sz="1100" dirty="0"/>
              <a:t>(? – ?)</a:t>
            </a:r>
          </a:p>
        </p:txBody>
      </p:sp>
      <p:sp>
        <p:nvSpPr>
          <p:cNvPr id="19" name="TextBox 18">
            <a:extLst>
              <a:ext uri="{FF2B5EF4-FFF2-40B4-BE49-F238E27FC236}">
                <a16:creationId xmlns:a16="http://schemas.microsoft.com/office/drawing/2014/main" id="{2DA0CB42-8242-8DDA-8201-1518D6B23C86}"/>
              </a:ext>
            </a:extLst>
          </p:cNvPr>
          <p:cNvSpPr txBox="1"/>
          <p:nvPr/>
        </p:nvSpPr>
        <p:spPr>
          <a:xfrm>
            <a:off x="4098764" y="730146"/>
            <a:ext cx="1503132" cy="430887"/>
          </a:xfrm>
          <a:prstGeom prst="rect">
            <a:avLst/>
          </a:prstGeom>
          <a:noFill/>
          <a:ln>
            <a:solidFill>
              <a:schemeClr val="tx1"/>
            </a:solidFill>
          </a:ln>
        </p:spPr>
        <p:txBody>
          <a:bodyPr wrap="square" rtlCol="0">
            <a:spAutoFit/>
          </a:bodyPr>
          <a:lstStyle/>
          <a:p>
            <a:pPr algn="ctr"/>
            <a:r>
              <a:rPr lang="en-US" sz="1100" dirty="0"/>
              <a:t>Christina Cromer</a:t>
            </a:r>
          </a:p>
          <a:p>
            <a:pPr algn="ctr"/>
            <a:r>
              <a:rPr lang="en-US" sz="1100" dirty="0"/>
              <a:t>(? – ?)</a:t>
            </a:r>
          </a:p>
        </p:txBody>
      </p:sp>
      <p:cxnSp>
        <p:nvCxnSpPr>
          <p:cNvPr id="22" name="Connector: Elbow 21">
            <a:extLst>
              <a:ext uri="{FF2B5EF4-FFF2-40B4-BE49-F238E27FC236}">
                <a16:creationId xmlns:a16="http://schemas.microsoft.com/office/drawing/2014/main" id="{AEFB4BBD-2574-715F-6E7F-F605D59DBB83}"/>
              </a:ext>
            </a:extLst>
          </p:cNvPr>
          <p:cNvCxnSpPr>
            <a:stCxn id="18" idx="2"/>
            <a:endCxn id="11" idx="0"/>
          </p:cNvCxnSpPr>
          <p:nvPr/>
        </p:nvCxnSpPr>
        <p:spPr>
          <a:xfrm rot="16200000" flipH="1">
            <a:off x="3034475" y="996289"/>
            <a:ext cx="417449" cy="73994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1D6006BA-C4BA-8C4F-7899-E5C7F33AD2CE}"/>
              </a:ext>
            </a:extLst>
          </p:cNvPr>
          <p:cNvCxnSpPr>
            <a:stCxn id="19" idx="2"/>
            <a:endCxn id="11" idx="0"/>
          </p:cNvCxnSpPr>
          <p:nvPr/>
        </p:nvCxnSpPr>
        <p:spPr>
          <a:xfrm rot="5400000">
            <a:off x="4024775" y="749430"/>
            <a:ext cx="413953" cy="123715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43BE0A3-0DCC-1CDB-DAEB-559E8989D312}"/>
              </a:ext>
            </a:extLst>
          </p:cNvPr>
          <p:cNvCxnSpPr>
            <a:stCxn id="13" idx="3"/>
            <a:endCxn id="16" idx="1"/>
          </p:cNvCxnSpPr>
          <p:nvPr/>
        </p:nvCxnSpPr>
        <p:spPr>
          <a:xfrm>
            <a:off x="3011722" y="2459248"/>
            <a:ext cx="4103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26A6C775-634D-AA37-7C5B-266D48B7A416}"/>
              </a:ext>
            </a:extLst>
          </p:cNvPr>
          <p:cNvCxnSpPr>
            <a:stCxn id="10" idx="2"/>
            <a:endCxn id="13" idx="1"/>
          </p:cNvCxnSpPr>
          <p:nvPr/>
        </p:nvCxnSpPr>
        <p:spPr>
          <a:xfrm rot="16200000" flipH="1">
            <a:off x="1132752" y="2083409"/>
            <a:ext cx="453375" cy="2983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C5E7A8A2-4DFB-E149-BF28-2F33A5AA047A}"/>
              </a:ext>
            </a:extLst>
          </p:cNvPr>
          <p:cNvSpPr txBox="1"/>
          <p:nvPr/>
        </p:nvSpPr>
        <p:spPr>
          <a:xfrm>
            <a:off x="1508590" y="2890135"/>
            <a:ext cx="1742610" cy="430887"/>
          </a:xfrm>
          <a:prstGeom prst="rect">
            <a:avLst/>
          </a:prstGeom>
          <a:noFill/>
          <a:ln>
            <a:solidFill>
              <a:schemeClr val="tx1"/>
            </a:solidFill>
          </a:ln>
        </p:spPr>
        <p:txBody>
          <a:bodyPr wrap="square" rtlCol="0">
            <a:spAutoFit/>
          </a:bodyPr>
          <a:lstStyle/>
          <a:p>
            <a:pPr algn="ctr"/>
            <a:r>
              <a:rPr lang="en-US" sz="1100" dirty="0">
                <a:hlinkClick r:id="rId6"/>
              </a:rPr>
              <a:t>John Michael Kinard, Sr.</a:t>
            </a:r>
            <a:endParaRPr lang="en-US" sz="1100" dirty="0"/>
          </a:p>
          <a:p>
            <a:pPr algn="ctr"/>
            <a:r>
              <a:rPr lang="en-US" sz="1100" dirty="0"/>
              <a:t>(4-Jul-1778 – 9-Nov-1842)</a:t>
            </a:r>
          </a:p>
        </p:txBody>
      </p:sp>
      <p:sp>
        <p:nvSpPr>
          <p:cNvPr id="32" name="TextBox 31">
            <a:extLst>
              <a:ext uri="{FF2B5EF4-FFF2-40B4-BE49-F238E27FC236}">
                <a16:creationId xmlns:a16="http://schemas.microsoft.com/office/drawing/2014/main" id="{7C8C9154-218B-7221-F5DF-647EA3500D4D}"/>
              </a:ext>
            </a:extLst>
          </p:cNvPr>
          <p:cNvSpPr txBox="1"/>
          <p:nvPr/>
        </p:nvSpPr>
        <p:spPr>
          <a:xfrm>
            <a:off x="3659117" y="2890135"/>
            <a:ext cx="1742609" cy="430887"/>
          </a:xfrm>
          <a:prstGeom prst="rect">
            <a:avLst/>
          </a:prstGeom>
          <a:noFill/>
          <a:ln>
            <a:solidFill>
              <a:schemeClr val="tx1"/>
            </a:solidFill>
          </a:ln>
        </p:spPr>
        <p:txBody>
          <a:bodyPr wrap="square" rtlCol="0">
            <a:spAutoFit/>
          </a:bodyPr>
          <a:lstStyle/>
          <a:p>
            <a:pPr algn="ctr"/>
            <a:r>
              <a:rPr lang="en-US" sz="1100" dirty="0">
                <a:hlinkClick r:id="rId7"/>
              </a:rPr>
              <a:t>Margaret Kinard</a:t>
            </a:r>
            <a:endParaRPr lang="en-US" sz="1100" dirty="0"/>
          </a:p>
          <a:p>
            <a:pPr algn="ctr"/>
            <a:r>
              <a:rPr lang="en-US" sz="1100" dirty="0"/>
              <a:t>(4-Dec-1784 – 5-Aug-1871)</a:t>
            </a:r>
          </a:p>
        </p:txBody>
      </p:sp>
      <p:cxnSp>
        <p:nvCxnSpPr>
          <p:cNvPr id="33" name="Straight Connector 32">
            <a:extLst>
              <a:ext uri="{FF2B5EF4-FFF2-40B4-BE49-F238E27FC236}">
                <a16:creationId xmlns:a16="http://schemas.microsoft.com/office/drawing/2014/main" id="{541323BA-0876-78E9-C3EB-6E9186F1603A}"/>
              </a:ext>
            </a:extLst>
          </p:cNvPr>
          <p:cNvCxnSpPr>
            <a:cxnSpLocks/>
            <a:stCxn id="31" idx="3"/>
            <a:endCxn id="32" idx="1"/>
          </p:cNvCxnSpPr>
          <p:nvPr/>
        </p:nvCxnSpPr>
        <p:spPr>
          <a:xfrm>
            <a:off x="3251200" y="3105579"/>
            <a:ext cx="4079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nector: Elbow 37">
            <a:extLst>
              <a:ext uri="{FF2B5EF4-FFF2-40B4-BE49-F238E27FC236}">
                <a16:creationId xmlns:a16="http://schemas.microsoft.com/office/drawing/2014/main" id="{6A0DDCA4-C648-48CE-B347-F5E26E1B3018}"/>
              </a:ext>
            </a:extLst>
          </p:cNvPr>
          <p:cNvCxnSpPr>
            <a:stCxn id="10" idx="2"/>
            <a:endCxn id="31" idx="1"/>
          </p:cNvCxnSpPr>
          <p:nvPr/>
        </p:nvCxnSpPr>
        <p:spPr>
          <a:xfrm rot="16200000" flipH="1">
            <a:off x="809586" y="2406575"/>
            <a:ext cx="1099706" cy="2983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3B3550F9-A7E6-BE34-9B79-9B9B2C858A0F}"/>
              </a:ext>
            </a:extLst>
          </p:cNvPr>
          <p:cNvSpPr txBox="1"/>
          <p:nvPr/>
        </p:nvSpPr>
        <p:spPr>
          <a:xfrm>
            <a:off x="5892802" y="2805525"/>
            <a:ext cx="2898282" cy="600164"/>
          </a:xfrm>
          <a:prstGeom prst="rect">
            <a:avLst/>
          </a:prstGeom>
          <a:noFill/>
        </p:spPr>
        <p:txBody>
          <a:bodyPr wrap="square" rtlCol="0">
            <a:spAutoFit/>
          </a:bodyPr>
          <a:lstStyle/>
          <a:p>
            <a:r>
              <a:rPr lang="en-US" sz="1100" dirty="0"/>
              <a:t>Margaret would be too young to have Jacob Kinard (b. 1796 when Margaret was 12 years old) as her son.</a:t>
            </a:r>
          </a:p>
        </p:txBody>
      </p:sp>
      <p:cxnSp>
        <p:nvCxnSpPr>
          <p:cNvPr id="42" name="Straight Arrow Connector 41">
            <a:extLst>
              <a:ext uri="{FF2B5EF4-FFF2-40B4-BE49-F238E27FC236}">
                <a16:creationId xmlns:a16="http://schemas.microsoft.com/office/drawing/2014/main" id="{E4CF81AE-257E-1326-A337-EF66DABDFE64}"/>
              </a:ext>
            </a:extLst>
          </p:cNvPr>
          <p:cNvCxnSpPr>
            <a:stCxn id="32" idx="3"/>
            <a:endCxn id="39" idx="1"/>
          </p:cNvCxnSpPr>
          <p:nvPr/>
        </p:nvCxnSpPr>
        <p:spPr>
          <a:xfrm>
            <a:off x="5401726" y="3105579"/>
            <a:ext cx="491076" cy="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1E27CA77-B35B-3CA5-ACCA-D4C4D7EC0171}"/>
              </a:ext>
            </a:extLst>
          </p:cNvPr>
          <p:cNvSpPr txBox="1"/>
          <p:nvPr/>
        </p:nvSpPr>
        <p:spPr>
          <a:xfrm>
            <a:off x="1508590" y="3558954"/>
            <a:ext cx="1742610" cy="430887"/>
          </a:xfrm>
          <a:prstGeom prst="rect">
            <a:avLst/>
          </a:prstGeom>
          <a:noFill/>
          <a:ln>
            <a:solidFill>
              <a:schemeClr val="tx1"/>
            </a:solidFill>
          </a:ln>
        </p:spPr>
        <p:txBody>
          <a:bodyPr wrap="square" rtlCol="0">
            <a:spAutoFit/>
          </a:bodyPr>
          <a:lstStyle/>
          <a:p>
            <a:pPr algn="ctr"/>
            <a:r>
              <a:rPr lang="en-US" sz="1100" dirty="0">
                <a:hlinkClick r:id="rId8"/>
              </a:rPr>
              <a:t>Captain George Kinard</a:t>
            </a:r>
            <a:endParaRPr lang="en-US" sz="1100" dirty="0"/>
          </a:p>
          <a:p>
            <a:pPr algn="ctr"/>
            <a:r>
              <a:rPr lang="en-US" sz="1100" dirty="0"/>
              <a:t>(1780 – 5-Feb-1833)</a:t>
            </a:r>
          </a:p>
        </p:txBody>
      </p:sp>
      <p:sp>
        <p:nvSpPr>
          <p:cNvPr id="47" name="TextBox 46">
            <a:extLst>
              <a:ext uri="{FF2B5EF4-FFF2-40B4-BE49-F238E27FC236}">
                <a16:creationId xmlns:a16="http://schemas.microsoft.com/office/drawing/2014/main" id="{65F6632F-FE48-F404-B239-E5AD98D450AE}"/>
              </a:ext>
            </a:extLst>
          </p:cNvPr>
          <p:cNvSpPr txBox="1"/>
          <p:nvPr/>
        </p:nvSpPr>
        <p:spPr>
          <a:xfrm>
            <a:off x="3659117" y="3558954"/>
            <a:ext cx="1742609" cy="430887"/>
          </a:xfrm>
          <a:prstGeom prst="rect">
            <a:avLst/>
          </a:prstGeom>
          <a:noFill/>
          <a:ln>
            <a:solidFill>
              <a:schemeClr val="tx1"/>
            </a:solidFill>
          </a:ln>
        </p:spPr>
        <p:txBody>
          <a:bodyPr wrap="square" rtlCol="0">
            <a:spAutoFit/>
          </a:bodyPr>
          <a:lstStyle/>
          <a:p>
            <a:pPr algn="ctr"/>
            <a:r>
              <a:rPr lang="en-US" sz="1100" dirty="0">
                <a:hlinkClick r:id="rId9"/>
              </a:rPr>
              <a:t>Catherine Koon</a:t>
            </a:r>
            <a:endParaRPr lang="en-US" sz="1100" dirty="0"/>
          </a:p>
          <a:p>
            <a:pPr algn="ctr"/>
            <a:r>
              <a:rPr lang="en-US" sz="1100" dirty="0"/>
              <a:t>(? – 22-Jan-1861)</a:t>
            </a:r>
          </a:p>
        </p:txBody>
      </p:sp>
      <p:cxnSp>
        <p:nvCxnSpPr>
          <p:cNvPr id="48" name="Straight Connector 47">
            <a:extLst>
              <a:ext uri="{FF2B5EF4-FFF2-40B4-BE49-F238E27FC236}">
                <a16:creationId xmlns:a16="http://schemas.microsoft.com/office/drawing/2014/main" id="{969DE46D-E8EE-DA5F-95AE-786945214928}"/>
              </a:ext>
            </a:extLst>
          </p:cNvPr>
          <p:cNvCxnSpPr>
            <a:cxnSpLocks/>
            <a:stCxn id="46" idx="3"/>
            <a:endCxn id="47" idx="1"/>
          </p:cNvCxnSpPr>
          <p:nvPr/>
        </p:nvCxnSpPr>
        <p:spPr>
          <a:xfrm>
            <a:off x="3251200" y="3774398"/>
            <a:ext cx="40791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Connector: Elbow 51">
            <a:extLst>
              <a:ext uri="{FF2B5EF4-FFF2-40B4-BE49-F238E27FC236}">
                <a16:creationId xmlns:a16="http://schemas.microsoft.com/office/drawing/2014/main" id="{1850A185-FB28-AB60-4564-C68E79A24A66}"/>
              </a:ext>
            </a:extLst>
          </p:cNvPr>
          <p:cNvCxnSpPr>
            <a:stCxn id="10" idx="2"/>
            <a:endCxn id="46" idx="1"/>
          </p:cNvCxnSpPr>
          <p:nvPr/>
        </p:nvCxnSpPr>
        <p:spPr>
          <a:xfrm rot="16200000" flipH="1">
            <a:off x="475177" y="2740984"/>
            <a:ext cx="1768525" cy="2983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ADF9B40C-D255-D2BF-6B22-0AA6946DEA7A}"/>
              </a:ext>
            </a:extLst>
          </p:cNvPr>
          <p:cNvSpPr txBox="1"/>
          <p:nvPr/>
        </p:nvSpPr>
        <p:spPr>
          <a:xfrm>
            <a:off x="6601036" y="2265710"/>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O</a:t>
            </a:r>
          </a:p>
        </p:txBody>
      </p:sp>
      <p:cxnSp>
        <p:nvCxnSpPr>
          <p:cNvPr id="55" name="Straight Arrow Connector 54">
            <a:extLst>
              <a:ext uri="{FF2B5EF4-FFF2-40B4-BE49-F238E27FC236}">
                <a16:creationId xmlns:a16="http://schemas.microsoft.com/office/drawing/2014/main" id="{3EC9E8E5-3195-9958-8180-F1E471CD5F90}"/>
              </a:ext>
            </a:extLst>
          </p:cNvPr>
          <p:cNvCxnSpPr>
            <a:cxnSpLocks/>
            <a:stCxn id="16" idx="3"/>
            <a:endCxn id="54" idx="1"/>
          </p:cNvCxnSpPr>
          <p:nvPr/>
        </p:nvCxnSpPr>
        <p:spPr>
          <a:xfrm>
            <a:off x="4925188" y="2459248"/>
            <a:ext cx="1675848" cy="6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7A270401-8721-6AC7-0BC2-64342C375AD6}"/>
              </a:ext>
            </a:extLst>
          </p:cNvPr>
          <p:cNvSpPr txBox="1"/>
          <p:nvPr/>
        </p:nvSpPr>
        <p:spPr>
          <a:xfrm>
            <a:off x="6601036" y="3572797"/>
            <a:ext cx="392756" cy="400110"/>
          </a:xfrm>
          <a:prstGeom prst="rect">
            <a:avLst/>
          </a:prstGeom>
          <a:noFill/>
          <a:ln>
            <a:solidFill>
              <a:schemeClr val="tx1"/>
            </a:solidFill>
          </a:ln>
        </p:spPr>
        <p:txBody>
          <a:bodyPr wrap="square" rtlCol="0">
            <a:spAutoFit/>
          </a:bodyPr>
          <a:lstStyle/>
          <a:p>
            <a:pPr algn="ctr"/>
            <a:r>
              <a:rPr lang="en-US" sz="2000" dirty="0">
                <a:ln>
                  <a:solidFill>
                    <a:schemeClr val="tx1"/>
                  </a:solidFill>
                </a:ln>
              </a:rPr>
              <a:t>P</a:t>
            </a:r>
          </a:p>
        </p:txBody>
      </p:sp>
      <p:cxnSp>
        <p:nvCxnSpPr>
          <p:cNvPr id="58" name="Straight Arrow Connector 57">
            <a:extLst>
              <a:ext uri="{FF2B5EF4-FFF2-40B4-BE49-F238E27FC236}">
                <a16:creationId xmlns:a16="http://schemas.microsoft.com/office/drawing/2014/main" id="{A6D18272-61C0-19A8-6D04-55B1E7065939}"/>
              </a:ext>
            </a:extLst>
          </p:cNvPr>
          <p:cNvCxnSpPr>
            <a:cxnSpLocks/>
            <a:stCxn id="47" idx="3"/>
            <a:endCxn id="57" idx="1"/>
          </p:cNvCxnSpPr>
          <p:nvPr/>
        </p:nvCxnSpPr>
        <p:spPr>
          <a:xfrm flipV="1">
            <a:off x="5401726" y="3772852"/>
            <a:ext cx="1199310" cy="15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926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760BB1A-0835-0AB2-5364-F4CC80AE7B6A}"/>
              </a:ext>
            </a:extLst>
          </p:cNvPr>
          <p:cNvSpPr txBox="1"/>
          <p:nvPr/>
        </p:nvSpPr>
        <p:spPr>
          <a:xfrm>
            <a:off x="2620751" y="141875"/>
            <a:ext cx="2842317" cy="369332"/>
          </a:xfrm>
          <a:prstGeom prst="rect">
            <a:avLst/>
          </a:prstGeom>
          <a:noFill/>
        </p:spPr>
        <p:txBody>
          <a:bodyPr wrap="none" rtlCol="0">
            <a:spAutoFit/>
          </a:bodyPr>
          <a:lstStyle/>
          <a:p>
            <a:r>
              <a:rPr lang="en-US" dirty="0"/>
              <a:t>From </a:t>
            </a:r>
            <a:r>
              <a:rPr lang="en-US" dirty="0" err="1"/>
              <a:t>FindaGrave</a:t>
            </a:r>
            <a:r>
              <a:rPr lang="en-US" dirty="0"/>
              <a:t> Memorials</a:t>
            </a:r>
          </a:p>
        </p:txBody>
      </p:sp>
      <p:sp>
        <p:nvSpPr>
          <p:cNvPr id="17" name="TextBox 16">
            <a:extLst>
              <a:ext uri="{FF2B5EF4-FFF2-40B4-BE49-F238E27FC236}">
                <a16:creationId xmlns:a16="http://schemas.microsoft.com/office/drawing/2014/main" id="{4A246720-1014-80D1-7082-F280B1329F3A}"/>
              </a:ext>
            </a:extLst>
          </p:cNvPr>
          <p:cNvSpPr txBox="1"/>
          <p:nvPr/>
        </p:nvSpPr>
        <p:spPr>
          <a:xfrm>
            <a:off x="8463378" y="198281"/>
            <a:ext cx="358889" cy="707886"/>
          </a:xfrm>
          <a:prstGeom prst="rect">
            <a:avLst/>
          </a:prstGeom>
          <a:noFill/>
          <a:ln>
            <a:solidFill>
              <a:schemeClr val="tx1"/>
            </a:solidFill>
          </a:ln>
        </p:spPr>
        <p:txBody>
          <a:bodyPr wrap="square" rtlCol="0">
            <a:spAutoFit/>
          </a:bodyPr>
          <a:lstStyle/>
          <a:p>
            <a:r>
              <a:rPr lang="en-US" sz="4000" dirty="0">
                <a:ln>
                  <a:solidFill>
                    <a:schemeClr val="tx1"/>
                  </a:solidFill>
                </a:ln>
              </a:rPr>
              <a:t>I</a:t>
            </a:r>
          </a:p>
        </p:txBody>
      </p:sp>
      <p:sp>
        <p:nvSpPr>
          <p:cNvPr id="19" name="TextBox 18">
            <a:extLst>
              <a:ext uri="{FF2B5EF4-FFF2-40B4-BE49-F238E27FC236}">
                <a16:creationId xmlns:a16="http://schemas.microsoft.com/office/drawing/2014/main" id="{FA771ADF-BE45-FD74-3497-8885FFD37423}"/>
              </a:ext>
            </a:extLst>
          </p:cNvPr>
          <p:cNvSpPr txBox="1"/>
          <p:nvPr/>
        </p:nvSpPr>
        <p:spPr>
          <a:xfrm>
            <a:off x="708945" y="1496470"/>
            <a:ext cx="1823836" cy="430887"/>
          </a:xfrm>
          <a:prstGeom prst="rect">
            <a:avLst/>
          </a:prstGeom>
          <a:noFill/>
          <a:ln>
            <a:solidFill>
              <a:schemeClr val="tx1"/>
            </a:solidFill>
          </a:ln>
        </p:spPr>
        <p:txBody>
          <a:bodyPr wrap="square" rtlCol="0">
            <a:spAutoFit/>
          </a:bodyPr>
          <a:lstStyle/>
          <a:p>
            <a:pPr algn="ctr"/>
            <a:r>
              <a:rPr lang="en-US" sz="1100" dirty="0">
                <a:hlinkClick r:id="rId2"/>
              </a:rPr>
              <a:t>Michael Kinard</a:t>
            </a:r>
            <a:endParaRPr lang="en-US" sz="1100" dirty="0"/>
          </a:p>
          <a:p>
            <a:pPr algn="ctr"/>
            <a:r>
              <a:rPr lang="en-US" sz="1100" dirty="0"/>
              <a:t>(30-Nov-1754 – 6-Mar-1839)</a:t>
            </a:r>
          </a:p>
        </p:txBody>
      </p:sp>
      <p:sp>
        <p:nvSpPr>
          <p:cNvPr id="22" name="TextBox 21">
            <a:extLst>
              <a:ext uri="{FF2B5EF4-FFF2-40B4-BE49-F238E27FC236}">
                <a16:creationId xmlns:a16="http://schemas.microsoft.com/office/drawing/2014/main" id="{CEFC5211-B4A4-E2CA-11B5-A2C0682F7FAD}"/>
              </a:ext>
            </a:extLst>
          </p:cNvPr>
          <p:cNvSpPr txBox="1"/>
          <p:nvPr/>
        </p:nvSpPr>
        <p:spPr>
          <a:xfrm>
            <a:off x="2748164" y="1496470"/>
            <a:ext cx="1823836"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3"/>
              </a:rPr>
              <a:t>Catherine </a:t>
            </a:r>
            <a:r>
              <a:rPr lang="en-US" sz="1100" i="1" dirty="0" err="1">
                <a:hlinkClick r:id="rId3"/>
              </a:rPr>
              <a:t>Swittenberg</a:t>
            </a:r>
            <a:r>
              <a:rPr lang="en-US" sz="1100" dirty="0">
                <a:hlinkClick r:id="rId3"/>
              </a:rPr>
              <a:t> </a:t>
            </a:r>
            <a:endParaRPr lang="en-US" sz="1100" dirty="0"/>
          </a:p>
          <a:p>
            <a:pPr algn="ctr"/>
            <a:r>
              <a:rPr lang="en-US" sz="1100" dirty="0"/>
              <a:t>(1756 – 4-Nov-1804)</a:t>
            </a:r>
          </a:p>
        </p:txBody>
      </p:sp>
      <p:cxnSp>
        <p:nvCxnSpPr>
          <p:cNvPr id="23" name="Straight Connector 22">
            <a:extLst>
              <a:ext uri="{FF2B5EF4-FFF2-40B4-BE49-F238E27FC236}">
                <a16:creationId xmlns:a16="http://schemas.microsoft.com/office/drawing/2014/main" id="{F1DF8201-F69B-3039-B1C4-C045BE5B457A}"/>
              </a:ext>
            </a:extLst>
          </p:cNvPr>
          <p:cNvCxnSpPr>
            <a:cxnSpLocks/>
          </p:cNvCxnSpPr>
          <p:nvPr/>
        </p:nvCxnSpPr>
        <p:spPr>
          <a:xfrm>
            <a:off x="2532781" y="1669578"/>
            <a:ext cx="215383"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3E558A9-B551-DCFC-1AF6-A120AA88E775}"/>
              </a:ext>
            </a:extLst>
          </p:cNvPr>
          <p:cNvSpPr txBox="1"/>
          <p:nvPr/>
        </p:nvSpPr>
        <p:spPr>
          <a:xfrm>
            <a:off x="2218073" y="763586"/>
            <a:ext cx="1823836" cy="430887"/>
          </a:xfrm>
          <a:prstGeom prst="rect">
            <a:avLst/>
          </a:prstGeom>
          <a:noFill/>
          <a:ln>
            <a:solidFill>
              <a:schemeClr val="tx1"/>
            </a:solidFill>
          </a:ln>
        </p:spPr>
        <p:txBody>
          <a:bodyPr wrap="square" rtlCol="0">
            <a:spAutoFit/>
          </a:bodyPr>
          <a:lstStyle/>
          <a:p>
            <a:pPr algn="ctr"/>
            <a:r>
              <a:rPr lang="en-US" sz="1100" dirty="0"/>
              <a:t> Johannes </a:t>
            </a:r>
            <a:r>
              <a:rPr lang="en-US" sz="1100" dirty="0" err="1"/>
              <a:t>Swittenberg</a:t>
            </a:r>
            <a:r>
              <a:rPr lang="en-US" sz="1100" dirty="0"/>
              <a:t> </a:t>
            </a:r>
          </a:p>
          <a:p>
            <a:pPr algn="ctr"/>
            <a:r>
              <a:rPr lang="en-US" sz="1100" dirty="0"/>
              <a:t>(1736 – 1800)</a:t>
            </a:r>
          </a:p>
        </p:txBody>
      </p:sp>
      <p:sp>
        <p:nvSpPr>
          <p:cNvPr id="6" name="TextBox 5">
            <a:extLst>
              <a:ext uri="{FF2B5EF4-FFF2-40B4-BE49-F238E27FC236}">
                <a16:creationId xmlns:a16="http://schemas.microsoft.com/office/drawing/2014/main" id="{69CD825F-FF2F-3469-28C8-ECE160C888B1}"/>
              </a:ext>
            </a:extLst>
          </p:cNvPr>
          <p:cNvSpPr txBox="1"/>
          <p:nvPr/>
        </p:nvSpPr>
        <p:spPr>
          <a:xfrm>
            <a:off x="4351673" y="763585"/>
            <a:ext cx="1823836" cy="430887"/>
          </a:xfrm>
          <a:prstGeom prst="rect">
            <a:avLst/>
          </a:prstGeom>
          <a:noFill/>
          <a:ln>
            <a:solidFill>
              <a:schemeClr val="tx1"/>
            </a:solidFill>
          </a:ln>
        </p:spPr>
        <p:txBody>
          <a:bodyPr wrap="square" rtlCol="0">
            <a:spAutoFit/>
          </a:bodyPr>
          <a:lstStyle/>
          <a:p>
            <a:pPr algn="ctr"/>
            <a:r>
              <a:rPr lang="en-US" sz="1100" dirty="0"/>
              <a:t> Christiana </a:t>
            </a:r>
            <a:r>
              <a:rPr lang="en-US" sz="1100" dirty="0" err="1"/>
              <a:t>Jeserel</a:t>
            </a:r>
            <a:endParaRPr lang="en-US" sz="1100" dirty="0"/>
          </a:p>
          <a:p>
            <a:pPr algn="ctr"/>
            <a:r>
              <a:rPr lang="en-US" sz="1100" dirty="0"/>
              <a:t>(? – ?)</a:t>
            </a:r>
          </a:p>
        </p:txBody>
      </p:sp>
      <p:cxnSp>
        <p:nvCxnSpPr>
          <p:cNvPr id="9" name="Connector: Elbow 8">
            <a:extLst>
              <a:ext uri="{FF2B5EF4-FFF2-40B4-BE49-F238E27FC236}">
                <a16:creationId xmlns:a16="http://schemas.microsoft.com/office/drawing/2014/main" id="{4BDA4ACB-46A1-FE87-E1B3-9F13C97FBE64}"/>
              </a:ext>
            </a:extLst>
          </p:cNvPr>
          <p:cNvCxnSpPr>
            <a:stCxn id="5" idx="2"/>
            <a:endCxn id="22" idx="0"/>
          </p:cNvCxnSpPr>
          <p:nvPr/>
        </p:nvCxnSpPr>
        <p:spPr>
          <a:xfrm rot="16200000" flipH="1">
            <a:off x="3244038" y="1080425"/>
            <a:ext cx="301997" cy="53009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F7BDDC97-4792-F192-2A09-C95CE87E4B8A}"/>
              </a:ext>
            </a:extLst>
          </p:cNvPr>
          <p:cNvCxnSpPr>
            <a:stCxn id="6" idx="2"/>
            <a:endCxn id="22" idx="0"/>
          </p:cNvCxnSpPr>
          <p:nvPr/>
        </p:nvCxnSpPr>
        <p:spPr>
          <a:xfrm rot="5400000">
            <a:off x="4310838" y="543717"/>
            <a:ext cx="301998" cy="160350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BB6E72-A0B1-BA33-AD92-3F5469FF8E2F}"/>
              </a:ext>
            </a:extLst>
          </p:cNvPr>
          <p:cNvSpPr txBox="1"/>
          <p:nvPr/>
        </p:nvSpPr>
        <p:spPr>
          <a:xfrm>
            <a:off x="1828606" y="2179735"/>
            <a:ext cx="1823836" cy="430887"/>
          </a:xfrm>
          <a:prstGeom prst="rect">
            <a:avLst/>
          </a:prstGeom>
          <a:noFill/>
          <a:ln>
            <a:solidFill>
              <a:schemeClr val="tx1"/>
            </a:solidFill>
          </a:ln>
        </p:spPr>
        <p:txBody>
          <a:bodyPr wrap="square" rtlCol="0">
            <a:spAutoFit/>
          </a:bodyPr>
          <a:lstStyle/>
          <a:p>
            <a:pPr algn="ctr"/>
            <a:r>
              <a:rPr lang="en-US" sz="1100" dirty="0"/>
              <a:t> Catherine Kinard</a:t>
            </a:r>
          </a:p>
          <a:p>
            <a:pPr algn="ctr"/>
            <a:r>
              <a:rPr lang="en-US" sz="1100" dirty="0"/>
              <a:t>(1774 – ?)</a:t>
            </a:r>
          </a:p>
        </p:txBody>
      </p:sp>
      <p:sp>
        <p:nvSpPr>
          <p:cNvPr id="20" name="TextBox 19">
            <a:extLst>
              <a:ext uri="{FF2B5EF4-FFF2-40B4-BE49-F238E27FC236}">
                <a16:creationId xmlns:a16="http://schemas.microsoft.com/office/drawing/2014/main" id="{36C44E3D-0E27-1E94-DE46-E84BF161EFEE}"/>
              </a:ext>
            </a:extLst>
          </p:cNvPr>
          <p:cNvSpPr txBox="1"/>
          <p:nvPr/>
        </p:nvSpPr>
        <p:spPr>
          <a:xfrm>
            <a:off x="3962206" y="2179734"/>
            <a:ext cx="1823836" cy="430887"/>
          </a:xfrm>
          <a:prstGeom prst="rect">
            <a:avLst/>
          </a:prstGeom>
          <a:noFill/>
          <a:ln>
            <a:solidFill>
              <a:schemeClr val="tx1"/>
            </a:solidFill>
          </a:ln>
        </p:spPr>
        <p:txBody>
          <a:bodyPr wrap="square" rtlCol="0">
            <a:spAutoFit/>
          </a:bodyPr>
          <a:lstStyle/>
          <a:p>
            <a:pPr algn="ctr"/>
            <a:r>
              <a:rPr lang="en-US" sz="1100" dirty="0"/>
              <a:t> John George Fellers</a:t>
            </a:r>
          </a:p>
          <a:p>
            <a:pPr algn="ctr"/>
            <a:r>
              <a:rPr lang="en-US" sz="1100" dirty="0"/>
              <a:t>(? – ?)</a:t>
            </a:r>
          </a:p>
        </p:txBody>
      </p:sp>
      <p:sp>
        <p:nvSpPr>
          <p:cNvPr id="21" name="TextBox 20">
            <a:extLst>
              <a:ext uri="{FF2B5EF4-FFF2-40B4-BE49-F238E27FC236}">
                <a16:creationId xmlns:a16="http://schemas.microsoft.com/office/drawing/2014/main" id="{03038325-57E1-24E6-4D5A-C5198BBF5D91}"/>
              </a:ext>
            </a:extLst>
          </p:cNvPr>
          <p:cNvSpPr txBox="1"/>
          <p:nvPr/>
        </p:nvSpPr>
        <p:spPr>
          <a:xfrm>
            <a:off x="1828606" y="2719058"/>
            <a:ext cx="1823836"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4"/>
              </a:rPr>
              <a:t>Elizabeth Kinard</a:t>
            </a:r>
            <a:endParaRPr lang="en-US" sz="1100" dirty="0"/>
          </a:p>
          <a:p>
            <a:pPr algn="ctr"/>
            <a:r>
              <a:rPr lang="en-US" sz="1100" dirty="0"/>
              <a:t>(1784 – 1828)</a:t>
            </a:r>
          </a:p>
        </p:txBody>
      </p:sp>
      <p:sp>
        <p:nvSpPr>
          <p:cNvPr id="24" name="TextBox 23">
            <a:extLst>
              <a:ext uri="{FF2B5EF4-FFF2-40B4-BE49-F238E27FC236}">
                <a16:creationId xmlns:a16="http://schemas.microsoft.com/office/drawing/2014/main" id="{004D7543-0DC2-E223-956C-D4C4F847975C}"/>
              </a:ext>
            </a:extLst>
          </p:cNvPr>
          <p:cNvSpPr txBox="1"/>
          <p:nvPr/>
        </p:nvSpPr>
        <p:spPr>
          <a:xfrm>
            <a:off x="3962206" y="2719057"/>
            <a:ext cx="1823836" cy="430887"/>
          </a:xfrm>
          <a:prstGeom prst="rect">
            <a:avLst/>
          </a:prstGeom>
          <a:noFill/>
          <a:ln>
            <a:solidFill>
              <a:schemeClr val="tx1"/>
            </a:solidFill>
          </a:ln>
        </p:spPr>
        <p:txBody>
          <a:bodyPr wrap="square" rtlCol="0">
            <a:spAutoFit/>
          </a:bodyPr>
          <a:lstStyle/>
          <a:p>
            <a:pPr algn="ctr"/>
            <a:r>
              <a:rPr lang="en-US" sz="1100" dirty="0">
                <a:hlinkClick r:id="rId5"/>
              </a:rPr>
              <a:t>Harry Shealy, Sr. </a:t>
            </a:r>
            <a:endParaRPr lang="en-US" sz="1100" dirty="0"/>
          </a:p>
          <a:p>
            <a:pPr algn="ctr"/>
            <a:r>
              <a:rPr lang="en-US" sz="1100" dirty="0"/>
              <a:t>(1780 – Feb 1828)</a:t>
            </a:r>
          </a:p>
        </p:txBody>
      </p:sp>
      <p:cxnSp>
        <p:nvCxnSpPr>
          <p:cNvPr id="27" name="Straight Connector 26">
            <a:extLst>
              <a:ext uri="{FF2B5EF4-FFF2-40B4-BE49-F238E27FC236}">
                <a16:creationId xmlns:a16="http://schemas.microsoft.com/office/drawing/2014/main" id="{10F8460D-521F-BECF-13F3-5B5BAB784AFF}"/>
              </a:ext>
            </a:extLst>
          </p:cNvPr>
          <p:cNvCxnSpPr>
            <a:stCxn id="16" idx="3"/>
            <a:endCxn id="20" idx="1"/>
          </p:cNvCxnSpPr>
          <p:nvPr/>
        </p:nvCxnSpPr>
        <p:spPr>
          <a:xfrm flipV="1">
            <a:off x="3652442" y="2395178"/>
            <a:ext cx="30976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16E538C-E034-EA7F-2823-737B559D1A26}"/>
              </a:ext>
            </a:extLst>
          </p:cNvPr>
          <p:cNvCxnSpPr>
            <a:stCxn id="21" idx="3"/>
            <a:endCxn id="24" idx="1"/>
          </p:cNvCxnSpPr>
          <p:nvPr/>
        </p:nvCxnSpPr>
        <p:spPr>
          <a:xfrm flipV="1">
            <a:off x="3652442" y="2934501"/>
            <a:ext cx="309764" cy="1"/>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62521816-644E-5ED5-24E3-6EC249583ED7}"/>
              </a:ext>
            </a:extLst>
          </p:cNvPr>
          <p:cNvSpPr txBox="1"/>
          <p:nvPr/>
        </p:nvSpPr>
        <p:spPr>
          <a:xfrm>
            <a:off x="1828605" y="3277170"/>
            <a:ext cx="1989861" cy="430887"/>
          </a:xfrm>
          <a:prstGeom prst="rect">
            <a:avLst/>
          </a:prstGeom>
          <a:noFill/>
          <a:ln>
            <a:solidFill>
              <a:schemeClr val="tx1"/>
            </a:solidFill>
          </a:ln>
        </p:spPr>
        <p:txBody>
          <a:bodyPr wrap="square" rtlCol="0">
            <a:spAutoFit/>
          </a:bodyPr>
          <a:lstStyle/>
          <a:p>
            <a:pPr algn="ctr"/>
            <a:r>
              <a:rPr lang="en-US" sz="1100" dirty="0"/>
              <a:t> </a:t>
            </a:r>
            <a:r>
              <a:rPr lang="en-US" sz="1100" dirty="0">
                <a:hlinkClick r:id="rId6"/>
              </a:rPr>
              <a:t>Mary Kinard</a:t>
            </a:r>
            <a:endParaRPr lang="en-US" sz="1100" dirty="0"/>
          </a:p>
          <a:p>
            <a:pPr algn="ctr"/>
            <a:r>
              <a:rPr lang="en-US" sz="1100" dirty="0"/>
              <a:t>(18-Dec-1787 – 29-Dec-1872)</a:t>
            </a:r>
          </a:p>
        </p:txBody>
      </p:sp>
      <p:sp>
        <p:nvSpPr>
          <p:cNvPr id="40" name="TextBox 39">
            <a:extLst>
              <a:ext uri="{FF2B5EF4-FFF2-40B4-BE49-F238E27FC236}">
                <a16:creationId xmlns:a16="http://schemas.microsoft.com/office/drawing/2014/main" id="{96C538AD-9C66-BCF4-47BF-A0618DFF85AF}"/>
              </a:ext>
            </a:extLst>
          </p:cNvPr>
          <p:cNvSpPr txBox="1"/>
          <p:nvPr/>
        </p:nvSpPr>
        <p:spPr>
          <a:xfrm>
            <a:off x="4165406" y="3277169"/>
            <a:ext cx="1823836" cy="430887"/>
          </a:xfrm>
          <a:prstGeom prst="rect">
            <a:avLst/>
          </a:prstGeom>
          <a:noFill/>
          <a:ln>
            <a:solidFill>
              <a:schemeClr val="tx1"/>
            </a:solidFill>
          </a:ln>
        </p:spPr>
        <p:txBody>
          <a:bodyPr wrap="square" rtlCol="0">
            <a:spAutoFit/>
          </a:bodyPr>
          <a:lstStyle/>
          <a:p>
            <a:pPr algn="ctr"/>
            <a:r>
              <a:rPr lang="en-US" sz="1100" dirty="0">
                <a:hlinkClick r:id="rId7"/>
              </a:rPr>
              <a:t>Frederick </a:t>
            </a:r>
            <a:r>
              <a:rPr lang="en-US" sz="1100" dirty="0" err="1">
                <a:hlinkClick r:id="rId7"/>
              </a:rPr>
              <a:t>Schumpert</a:t>
            </a:r>
            <a:endParaRPr lang="en-US" sz="1100" dirty="0"/>
          </a:p>
          <a:p>
            <a:pPr algn="ctr"/>
            <a:r>
              <a:rPr lang="en-US" sz="1100" dirty="0"/>
              <a:t>(1783 – 1846)</a:t>
            </a:r>
          </a:p>
        </p:txBody>
      </p:sp>
      <p:cxnSp>
        <p:nvCxnSpPr>
          <p:cNvPr id="41" name="Straight Connector 40">
            <a:extLst>
              <a:ext uri="{FF2B5EF4-FFF2-40B4-BE49-F238E27FC236}">
                <a16:creationId xmlns:a16="http://schemas.microsoft.com/office/drawing/2014/main" id="{333F557F-B551-54F1-E60A-72F67297638D}"/>
              </a:ext>
            </a:extLst>
          </p:cNvPr>
          <p:cNvCxnSpPr>
            <a:cxnSpLocks/>
            <a:stCxn id="39" idx="3"/>
            <a:endCxn id="40" idx="1"/>
          </p:cNvCxnSpPr>
          <p:nvPr/>
        </p:nvCxnSpPr>
        <p:spPr>
          <a:xfrm flipV="1">
            <a:off x="3818466" y="3492613"/>
            <a:ext cx="346940"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7817F831-FDCC-B53C-245C-5FD0529EAC60}"/>
              </a:ext>
            </a:extLst>
          </p:cNvPr>
          <p:cNvSpPr txBox="1"/>
          <p:nvPr/>
        </p:nvSpPr>
        <p:spPr>
          <a:xfrm>
            <a:off x="1828606" y="3818228"/>
            <a:ext cx="1823836" cy="430887"/>
          </a:xfrm>
          <a:prstGeom prst="rect">
            <a:avLst/>
          </a:prstGeom>
          <a:noFill/>
          <a:ln>
            <a:solidFill>
              <a:schemeClr val="tx1"/>
            </a:solidFill>
          </a:ln>
        </p:spPr>
        <p:txBody>
          <a:bodyPr wrap="square" rtlCol="0">
            <a:spAutoFit/>
          </a:bodyPr>
          <a:lstStyle/>
          <a:p>
            <a:pPr algn="ctr"/>
            <a:r>
              <a:rPr lang="en-US" sz="1100" dirty="0"/>
              <a:t> Christina Kinard</a:t>
            </a:r>
          </a:p>
          <a:p>
            <a:pPr algn="ctr"/>
            <a:r>
              <a:rPr lang="en-US" sz="1100" dirty="0"/>
              <a:t>(1791 – 1839)</a:t>
            </a:r>
          </a:p>
        </p:txBody>
      </p:sp>
      <p:sp>
        <p:nvSpPr>
          <p:cNvPr id="44" name="TextBox 43">
            <a:extLst>
              <a:ext uri="{FF2B5EF4-FFF2-40B4-BE49-F238E27FC236}">
                <a16:creationId xmlns:a16="http://schemas.microsoft.com/office/drawing/2014/main" id="{A2A4FDF6-4B25-E884-99B7-E71D3306BE09}"/>
              </a:ext>
            </a:extLst>
          </p:cNvPr>
          <p:cNvSpPr txBox="1"/>
          <p:nvPr/>
        </p:nvSpPr>
        <p:spPr>
          <a:xfrm>
            <a:off x="3962206" y="3818227"/>
            <a:ext cx="1823836" cy="430887"/>
          </a:xfrm>
          <a:prstGeom prst="rect">
            <a:avLst/>
          </a:prstGeom>
          <a:noFill/>
          <a:ln>
            <a:solidFill>
              <a:schemeClr val="tx1"/>
            </a:solidFill>
          </a:ln>
        </p:spPr>
        <p:txBody>
          <a:bodyPr wrap="square" rtlCol="0">
            <a:spAutoFit/>
          </a:bodyPr>
          <a:lstStyle/>
          <a:p>
            <a:pPr algn="ctr"/>
            <a:r>
              <a:rPr lang="en-US" sz="1100" dirty="0"/>
              <a:t>John </a:t>
            </a:r>
            <a:r>
              <a:rPr lang="en-US" sz="1100" dirty="0" err="1"/>
              <a:t>Swittenberg</a:t>
            </a:r>
            <a:endParaRPr lang="en-US" sz="1100" dirty="0"/>
          </a:p>
          <a:p>
            <a:pPr algn="ctr"/>
            <a:r>
              <a:rPr lang="en-US" sz="1100" dirty="0"/>
              <a:t>(1786 – 1830)</a:t>
            </a:r>
          </a:p>
        </p:txBody>
      </p:sp>
      <p:cxnSp>
        <p:nvCxnSpPr>
          <p:cNvPr id="45" name="Straight Connector 44">
            <a:extLst>
              <a:ext uri="{FF2B5EF4-FFF2-40B4-BE49-F238E27FC236}">
                <a16:creationId xmlns:a16="http://schemas.microsoft.com/office/drawing/2014/main" id="{0DC000F7-0A55-C742-C567-CAC165B2CC99}"/>
              </a:ext>
            </a:extLst>
          </p:cNvPr>
          <p:cNvCxnSpPr>
            <a:stCxn id="43" idx="3"/>
            <a:endCxn id="44" idx="1"/>
          </p:cNvCxnSpPr>
          <p:nvPr/>
        </p:nvCxnSpPr>
        <p:spPr>
          <a:xfrm flipV="1">
            <a:off x="3652442" y="4033671"/>
            <a:ext cx="309764" cy="1"/>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214677B-3F66-C1F9-23B5-957B3F8CDF7D}"/>
              </a:ext>
            </a:extLst>
          </p:cNvPr>
          <p:cNvSpPr txBox="1"/>
          <p:nvPr/>
        </p:nvSpPr>
        <p:spPr>
          <a:xfrm>
            <a:off x="1828606" y="4359286"/>
            <a:ext cx="1823836" cy="430887"/>
          </a:xfrm>
          <a:prstGeom prst="rect">
            <a:avLst/>
          </a:prstGeom>
          <a:noFill/>
          <a:ln>
            <a:solidFill>
              <a:schemeClr val="tx1"/>
            </a:solidFill>
          </a:ln>
        </p:spPr>
        <p:txBody>
          <a:bodyPr wrap="square" rtlCol="0">
            <a:spAutoFit/>
          </a:bodyPr>
          <a:lstStyle/>
          <a:p>
            <a:pPr algn="ctr"/>
            <a:r>
              <a:rPr lang="en-US" sz="1100" dirty="0"/>
              <a:t> John Kinard</a:t>
            </a:r>
          </a:p>
          <a:p>
            <a:pPr algn="ctr"/>
            <a:r>
              <a:rPr lang="en-US" sz="1100" dirty="0"/>
              <a:t>(1793 – ?)</a:t>
            </a:r>
          </a:p>
        </p:txBody>
      </p:sp>
      <p:sp>
        <p:nvSpPr>
          <p:cNvPr id="47" name="TextBox 46">
            <a:extLst>
              <a:ext uri="{FF2B5EF4-FFF2-40B4-BE49-F238E27FC236}">
                <a16:creationId xmlns:a16="http://schemas.microsoft.com/office/drawing/2014/main" id="{1C27A8EE-FE54-E7F1-B627-ADC43116FC35}"/>
              </a:ext>
            </a:extLst>
          </p:cNvPr>
          <p:cNvSpPr txBox="1"/>
          <p:nvPr/>
        </p:nvSpPr>
        <p:spPr>
          <a:xfrm>
            <a:off x="3962206" y="4359285"/>
            <a:ext cx="3353188" cy="430887"/>
          </a:xfrm>
          <a:prstGeom prst="rect">
            <a:avLst/>
          </a:prstGeom>
          <a:noFill/>
          <a:ln>
            <a:solidFill>
              <a:schemeClr val="tx1"/>
            </a:solidFill>
          </a:ln>
        </p:spPr>
        <p:txBody>
          <a:bodyPr wrap="square" rtlCol="0">
            <a:spAutoFit/>
          </a:bodyPr>
          <a:lstStyle/>
          <a:p>
            <a:pPr algn="ctr"/>
            <a:r>
              <a:rPr lang="en-US" sz="1100" dirty="0"/>
              <a:t>1. </a:t>
            </a:r>
            <a:r>
              <a:rPr lang="en-US" sz="1100" dirty="0" err="1"/>
              <a:t>Rosannah</a:t>
            </a:r>
            <a:r>
              <a:rPr lang="en-US" sz="1100" dirty="0"/>
              <a:t> Bates               2. Mary Ann (Polly) </a:t>
            </a:r>
            <a:r>
              <a:rPr lang="en-US" sz="1100" dirty="0" err="1"/>
              <a:t>Moriss</a:t>
            </a:r>
            <a:endParaRPr lang="en-US" sz="1100" dirty="0"/>
          </a:p>
          <a:p>
            <a:pPr algn="ctr"/>
            <a:r>
              <a:rPr lang="en-US" sz="1100" dirty="0"/>
              <a:t>(? – 1822)                                  (1804 – 1881)</a:t>
            </a:r>
          </a:p>
        </p:txBody>
      </p:sp>
      <p:cxnSp>
        <p:nvCxnSpPr>
          <p:cNvPr id="48" name="Straight Connector 47">
            <a:extLst>
              <a:ext uri="{FF2B5EF4-FFF2-40B4-BE49-F238E27FC236}">
                <a16:creationId xmlns:a16="http://schemas.microsoft.com/office/drawing/2014/main" id="{97526652-7EC1-6B58-B0A0-2DA25DC7C320}"/>
              </a:ext>
            </a:extLst>
          </p:cNvPr>
          <p:cNvCxnSpPr>
            <a:cxnSpLocks/>
            <a:stCxn id="46" idx="3"/>
            <a:endCxn id="47" idx="1"/>
          </p:cNvCxnSpPr>
          <p:nvPr/>
        </p:nvCxnSpPr>
        <p:spPr>
          <a:xfrm flipV="1">
            <a:off x="3652442" y="4574729"/>
            <a:ext cx="309764" cy="1"/>
          </a:xfrm>
          <a:prstGeom prst="line">
            <a:avLst/>
          </a:prstGeom>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000217CD-7D86-1F88-0346-62485DC9255E}"/>
              </a:ext>
            </a:extLst>
          </p:cNvPr>
          <p:cNvSpPr txBox="1"/>
          <p:nvPr/>
        </p:nvSpPr>
        <p:spPr>
          <a:xfrm>
            <a:off x="1828606" y="4880523"/>
            <a:ext cx="1823836" cy="430887"/>
          </a:xfrm>
          <a:prstGeom prst="rect">
            <a:avLst/>
          </a:prstGeom>
          <a:noFill/>
          <a:ln>
            <a:solidFill>
              <a:schemeClr val="tx1"/>
            </a:solidFill>
          </a:ln>
        </p:spPr>
        <p:txBody>
          <a:bodyPr wrap="square" rtlCol="0">
            <a:spAutoFit/>
          </a:bodyPr>
          <a:lstStyle/>
          <a:p>
            <a:pPr algn="ctr"/>
            <a:r>
              <a:rPr lang="en-US" sz="1100" dirty="0"/>
              <a:t>Mary </a:t>
            </a:r>
            <a:r>
              <a:rPr lang="en-US" sz="1100" dirty="0" err="1"/>
              <a:t>Magdaline</a:t>
            </a:r>
            <a:r>
              <a:rPr lang="en-US" sz="1100" dirty="0"/>
              <a:t> Kinard</a:t>
            </a:r>
          </a:p>
          <a:p>
            <a:pPr algn="ctr"/>
            <a:r>
              <a:rPr lang="en-US" sz="1100" dirty="0"/>
              <a:t>(1794 – 1864)</a:t>
            </a:r>
          </a:p>
        </p:txBody>
      </p:sp>
      <p:sp>
        <p:nvSpPr>
          <p:cNvPr id="55" name="TextBox 54">
            <a:extLst>
              <a:ext uri="{FF2B5EF4-FFF2-40B4-BE49-F238E27FC236}">
                <a16:creationId xmlns:a16="http://schemas.microsoft.com/office/drawing/2014/main" id="{97BDBE43-B33C-0EFB-946F-B741D401587B}"/>
              </a:ext>
            </a:extLst>
          </p:cNvPr>
          <p:cNvSpPr txBox="1"/>
          <p:nvPr/>
        </p:nvSpPr>
        <p:spPr>
          <a:xfrm>
            <a:off x="3962206" y="4880522"/>
            <a:ext cx="1823836" cy="430887"/>
          </a:xfrm>
          <a:prstGeom prst="rect">
            <a:avLst/>
          </a:prstGeom>
          <a:noFill/>
          <a:ln>
            <a:solidFill>
              <a:schemeClr val="tx1"/>
            </a:solidFill>
          </a:ln>
        </p:spPr>
        <p:txBody>
          <a:bodyPr wrap="square" rtlCol="0">
            <a:spAutoFit/>
          </a:bodyPr>
          <a:lstStyle/>
          <a:p>
            <a:pPr algn="ctr"/>
            <a:r>
              <a:rPr lang="en-US" sz="1100" dirty="0"/>
              <a:t>John </a:t>
            </a:r>
            <a:r>
              <a:rPr lang="en-US" sz="1100" dirty="0" err="1"/>
              <a:t>Monts</a:t>
            </a:r>
            <a:endParaRPr lang="en-US" sz="1100" dirty="0"/>
          </a:p>
          <a:p>
            <a:pPr algn="ctr"/>
            <a:r>
              <a:rPr lang="en-US" sz="1100" dirty="0"/>
              <a:t>(1793 – 1878)</a:t>
            </a:r>
          </a:p>
        </p:txBody>
      </p:sp>
      <p:cxnSp>
        <p:nvCxnSpPr>
          <p:cNvPr id="56" name="Straight Connector 55">
            <a:extLst>
              <a:ext uri="{FF2B5EF4-FFF2-40B4-BE49-F238E27FC236}">
                <a16:creationId xmlns:a16="http://schemas.microsoft.com/office/drawing/2014/main" id="{523A3FAC-DE10-CB1E-4E15-A6940ED37EC3}"/>
              </a:ext>
            </a:extLst>
          </p:cNvPr>
          <p:cNvCxnSpPr>
            <a:stCxn id="52" idx="3"/>
            <a:endCxn id="55" idx="1"/>
          </p:cNvCxnSpPr>
          <p:nvPr/>
        </p:nvCxnSpPr>
        <p:spPr>
          <a:xfrm flipV="1">
            <a:off x="3652442" y="5095966"/>
            <a:ext cx="309764" cy="1"/>
          </a:xfrm>
          <a:prstGeom prst="line">
            <a:avLst/>
          </a:prstGeom>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9A432B53-B0DB-42EC-B4C0-1AF5E2F4A18D}"/>
              </a:ext>
            </a:extLst>
          </p:cNvPr>
          <p:cNvSpPr txBox="1"/>
          <p:nvPr/>
        </p:nvSpPr>
        <p:spPr>
          <a:xfrm>
            <a:off x="1828606" y="5401759"/>
            <a:ext cx="1823836" cy="430887"/>
          </a:xfrm>
          <a:prstGeom prst="rect">
            <a:avLst/>
          </a:prstGeom>
          <a:noFill/>
          <a:ln>
            <a:solidFill>
              <a:schemeClr val="tx1"/>
            </a:solidFill>
          </a:ln>
        </p:spPr>
        <p:txBody>
          <a:bodyPr wrap="square" rtlCol="0">
            <a:spAutoFit/>
          </a:bodyPr>
          <a:lstStyle/>
          <a:p>
            <a:pPr algn="ctr"/>
            <a:r>
              <a:rPr lang="en-US" sz="1100" dirty="0">
                <a:hlinkClick r:id="rId8"/>
              </a:rPr>
              <a:t>Eva Kinard</a:t>
            </a:r>
            <a:endParaRPr lang="en-US" sz="1100" dirty="0"/>
          </a:p>
          <a:p>
            <a:pPr algn="ctr"/>
            <a:r>
              <a:rPr lang="en-US" sz="1100" dirty="0"/>
              <a:t>(1800 – 5-May-1880)</a:t>
            </a:r>
          </a:p>
        </p:txBody>
      </p:sp>
      <p:sp>
        <p:nvSpPr>
          <p:cNvPr id="60" name="TextBox 59">
            <a:extLst>
              <a:ext uri="{FF2B5EF4-FFF2-40B4-BE49-F238E27FC236}">
                <a16:creationId xmlns:a16="http://schemas.microsoft.com/office/drawing/2014/main" id="{E21D797F-6354-3AA8-9F26-08115366CCCA}"/>
              </a:ext>
            </a:extLst>
          </p:cNvPr>
          <p:cNvSpPr txBox="1"/>
          <p:nvPr/>
        </p:nvSpPr>
        <p:spPr>
          <a:xfrm>
            <a:off x="3962206" y="5401758"/>
            <a:ext cx="1823836" cy="430887"/>
          </a:xfrm>
          <a:prstGeom prst="rect">
            <a:avLst/>
          </a:prstGeom>
          <a:noFill/>
          <a:ln>
            <a:solidFill>
              <a:schemeClr val="tx1"/>
            </a:solidFill>
          </a:ln>
        </p:spPr>
        <p:txBody>
          <a:bodyPr wrap="square" rtlCol="0">
            <a:spAutoFit/>
          </a:bodyPr>
          <a:lstStyle/>
          <a:p>
            <a:pPr algn="ctr"/>
            <a:r>
              <a:rPr lang="en-US" sz="1100" dirty="0">
                <a:hlinkClick r:id="rId9"/>
              </a:rPr>
              <a:t>David Bowers</a:t>
            </a:r>
            <a:endParaRPr lang="en-US" sz="1100" dirty="0"/>
          </a:p>
          <a:p>
            <a:pPr algn="ctr"/>
            <a:r>
              <a:rPr lang="en-US" sz="1100" dirty="0"/>
              <a:t>(1802 – 1864)</a:t>
            </a:r>
          </a:p>
        </p:txBody>
      </p:sp>
      <p:cxnSp>
        <p:nvCxnSpPr>
          <p:cNvPr id="61" name="Straight Connector 60">
            <a:extLst>
              <a:ext uri="{FF2B5EF4-FFF2-40B4-BE49-F238E27FC236}">
                <a16:creationId xmlns:a16="http://schemas.microsoft.com/office/drawing/2014/main" id="{17D4F833-43B9-6768-D2FE-14E7533ED69C}"/>
              </a:ext>
            </a:extLst>
          </p:cNvPr>
          <p:cNvCxnSpPr>
            <a:stCxn id="59" idx="3"/>
            <a:endCxn id="60" idx="1"/>
          </p:cNvCxnSpPr>
          <p:nvPr/>
        </p:nvCxnSpPr>
        <p:spPr>
          <a:xfrm flipV="1">
            <a:off x="3652442" y="5617202"/>
            <a:ext cx="309764" cy="1"/>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4C8A8304-D5B7-066C-CA45-6A0F45DF39AB}"/>
              </a:ext>
            </a:extLst>
          </p:cNvPr>
          <p:cNvSpPr txBox="1"/>
          <p:nvPr/>
        </p:nvSpPr>
        <p:spPr>
          <a:xfrm>
            <a:off x="1828605" y="5975756"/>
            <a:ext cx="1922128" cy="430887"/>
          </a:xfrm>
          <a:prstGeom prst="rect">
            <a:avLst/>
          </a:prstGeom>
          <a:noFill/>
          <a:ln>
            <a:solidFill>
              <a:schemeClr val="tx1"/>
            </a:solidFill>
          </a:ln>
        </p:spPr>
        <p:txBody>
          <a:bodyPr wrap="square" rtlCol="0">
            <a:spAutoFit/>
          </a:bodyPr>
          <a:lstStyle/>
          <a:p>
            <a:pPr algn="ctr"/>
            <a:r>
              <a:rPr lang="en-US" sz="1100" dirty="0">
                <a:hlinkClick r:id="rId10"/>
              </a:rPr>
              <a:t>Michael Kinard, Jr.</a:t>
            </a:r>
            <a:endParaRPr lang="en-US" sz="1100" dirty="0"/>
          </a:p>
          <a:p>
            <a:pPr algn="ctr"/>
            <a:r>
              <a:rPr lang="en-US" sz="1100" dirty="0"/>
              <a:t>(10-Apr-1802 – 13-Oct-1833)</a:t>
            </a:r>
          </a:p>
        </p:txBody>
      </p:sp>
      <p:sp>
        <p:nvSpPr>
          <p:cNvPr id="64" name="TextBox 63">
            <a:extLst>
              <a:ext uri="{FF2B5EF4-FFF2-40B4-BE49-F238E27FC236}">
                <a16:creationId xmlns:a16="http://schemas.microsoft.com/office/drawing/2014/main" id="{52909F9A-9026-8A2F-6987-F848FC6415EF}"/>
              </a:ext>
            </a:extLst>
          </p:cNvPr>
          <p:cNvSpPr txBox="1"/>
          <p:nvPr/>
        </p:nvSpPr>
        <p:spPr>
          <a:xfrm>
            <a:off x="4029942" y="5975756"/>
            <a:ext cx="1823836" cy="430887"/>
          </a:xfrm>
          <a:prstGeom prst="rect">
            <a:avLst/>
          </a:prstGeom>
          <a:noFill/>
          <a:ln>
            <a:solidFill>
              <a:schemeClr val="tx1"/>
            </a:solidFill>
          </a:ln>
        </p:spPr>
        <p:txBody>
          <a:bodyPr wrap="square" rtlCol="0">
            <a:spAutoFit/>
          </a:bodyPr>
          <a:lstStyle/>
          <a:p>
            <a:pPr algn="ctr"/>
            <a:r>
              <a:rPr lang="en-US" sz="1100" dirty="0">
                <a:hlinkClick r:id="rId11"/>
              </a:rPr>
              <a:t>Nancy Harmon</a:t>
            </a:r>
            <a:endParaRPr lang="en-US" sz="1100" dirty="0"/>
          </a:p>
          <a:p>
            <a:pPr algn="ctr"/>
            <a:r>
              <a:rPr lang="en-US" sz="1100" dirty="0"/>
              <a:t>(1801 – 1878)</a:t>
            </a:r>
          </a:p>
        </p:txBody>
      </p:sp>
      <p:cxnSp>
        <p:nvCxnSpPr>
          <p:cNvPr id="66" name="Straight Connector 65">
            <a:extLst>
              <a:ext uri="{FF2B5EF4-FFF2-40B4-BE49-F238E27FC236}">
                <a16:creationId xmlns:a16="http://schemas.microsoft.com/office/drawing/2014/main" id="{0418F61B-C9AE-CE9F-501B-5713E09695F9}"/>
              </a:ext>
            </a:extLst>
          </p:cNvPr>
          <p:cNvCxnSpPr>
            <a:cxnSpLocks/>
            <a:stCxn id="62" idx="3"/>
            <a:endCxn id="64" idx="1"/>
          </p:cNvCxnSpPr>
          <p:nvPr/>
        </p:nvCxnSpPr>
        <p:spPr>
          <a:xfrm>
            <a:off x="3750733" y="6191200"/>
            <a:ext cx="2792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Connector: Elbow 67">
            <a:extLst>
              <a:ext uri="{FF2B5EF4-FFF2-40B4-BE49-F238E27FC236}">
                <a16:creationId xmlns:a16="http://schemas.microsoft.com/office/drawing/2014/main" id="{7F43EE5B-AE79-1766-D125-17A43B6825E0}"/>
              </a:ext>
            </a:extLst>
          </p:cNvPr>
          <p:cNvCxnSpPr>
            <a:stCxn id="19" idx="2"/>
            <a:endCxn id="16" idx="1"/>
          </p:cNvCxnSpPr>
          <p:nvPr/>
        </p:nvCxnSpPr>
        <p:spPr>
          <a:xfrm rot="16200000" flipH="1">
            <a:off x="1490823" y="2057396"/>
            <a:ext cx="467822" cy="2077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EA2F5FC1-FB5E-07F9-3A0B-20A6C7BF394B}"/>
              </a:ext>
            </a:extLst>
          </p:cNvPr>
          <p:cNvCxnSpPr>
            <a:stCxn id="19" idx="2"/>
            <a:endCxn id="21" idx="1"/>
          </p:cNvCxnSpPr>
          <p:nvPr/>
        </p:nvCxnSpPr>
        <p:spPr>
          <a:xfrm rot="16200000" flipH="1">
            <a:off x="1221162" y="2327057"/>
            <a:ext cx="1007145" cy="2077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Connector: Elbow 84">
            <a:extLst>
              <a:ext uri="{FF2B5EF4-FFF2-40B4-BE49-F238E27FC236}">
                <a16:creationId xmlns:a16="http://schemas.microsoft.com/office/drawing/2014/main" id="{0EF2059D-FEA5-889C-B67E-9082B7A6D678}"/>
              </a:ext>
            </a:extLst>
          </p:cNvPr>
          <p:cNvCxnSpPr>
            <a:cxnSpLocks/>
            <a:stCxn id="19" idx="2"/>
            <a:endCxn id="39" idx="1"/>
          </p:cNvCxnSpPr>
          <p:nvPr/>
        </p:nvCxnSpPr>
        <p:spPr>
          <a:xfrm rot="16200000" flipH="1">
            <a:off x="942106" y="2606114"/>
            <a:ext cx="1565257" cy="20774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8" name="Connector: Elbow 87">
            <a:extLst>
              <a:ext uri="{FF2B5EF4-FFF2-40B4-BE49-F238E27FC236}">
                <a16:creationId xmlns:a16="http://schemas.microsoft.com/office/drawing/2014/main" id="{2A9EC909-4DE8-6EBF-E190-C32522140480}"/>
              </a:ext>
            </a:extLst>
          </p:cNvPr>
          <p:cNvCxnSpPr>
            <a:stCxn id="19" idx="2"/>
            <a:endCxn id="43" idx="1"/>
          </p:cNvCxnSpPr>
          <p:nvPr/>
        </p:nvCxnSpPr>
        <p:spPr>
          <a:xfrm rot="16200000" flipH="1">
            <a:off x="671577" y="2876642"/>
            <a:ext cx="2106315" cy="2077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Connector: Elbow 91">
            <a:extLst>
              <a:ext uri="{FF2B5EF4-FFF2-40B4-BE49-F238E27FC236}">
                <a16:creationId xmlns:a16="http://schemas.microsoft.com/office/drawing/2014/main" id="{170DA32A-05DB-FC85-309A-2A68A62950F4}"/>
              </a:ext>
            </a:extLst>
          </p:cNvPr>
          <p:cNvCxnSpPr>
            <a:stCxn id="19" idx="2"/>
            <a:endCxn id="46" idx="1"/>
          </p:cNvCxnSpPr>
          <p:nvPr/>
        </p:nvCxnSpPr>
        <p:spPr>
          <a:xfrm rot="16200000" flipH="1">
            <a:off x="401048" y="3147171"/>
            <a:ext cx="2647373" cy="2077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6" name="Connector: Elbow 95">
            <a:extLst>
              <a:ext uri="{FF2B5EF4-FFF2-40B4-BE49-F238E27FC236}">
                <a16:creationId xmlns:a16="http://schemas.microsoft.com/office/drawing/2014/main" id="{9F693D93-1A3A-8D9C-8DE9-27DD519C9DF5}"/>
              </a:ext>
            </a:extLst>
          </p:cNvPr>
          <p:cNvCxnSpPr>
            <a:stCxn id="19" idx="2"/>
            <a:endCxn id="52" idx="1"/>
          </p:cNvCxnSpPr>
          <p:nvPr/>
        </p:nvCxnSpPr>
        <p:spPr>
          <a:xfrm rot="16200000" flipH="1">
            <a:off x="140429" y="3407790"/>
            <a:ext cx="3168610" cy="2077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Connector: Elbow 99">
            <a:extLst>
              <a:ext uri="{FF2B5EF4-FFF2-40B4-BE49-F238E27FC236}">
                <a16:creationId xmlns:a16="http://schemas.microsoft.com/office/drawing/2014/main" id="{241AED92-AFB1-53BC-9589-AF1BE7F60505}"/>
              </a:ext>
            </a:extLst>
          </p:cNvPr>
          <p:cNvCxnSpPr>
            <a:stCxn id="19" idx="2"/>
            <a:endCxn id="59" idx="1"/>
          </p:cNvCxnSpPr>
          <p:nvPr/>
        </p:nvCxnSpPr>
        <p:spPr>
          <a:xfrm rot="16200000" flipH="1">
            <a:off x="-120189" y="3668408"/>
            <a:ext cx="3689846" cy="2077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Connector: Elbow 102">
            <a:extLst>
              <a:ext uri="{FF2B5EF4-FFF2-40B4-BE49-F238E27FC236}">
                <a16:creationId xmlns:a16="http://schemas.microsoft.com/office/drawing/2014/main" id="{0B4F3D73-2E58-4E62-2173-482B8D894753}"/>
              </a:ext>
            </a:extLst>
          </p:cNvPr>
          <p:cNvCxnSpPr>
            <a:cxnSpLocks/>
            <a:stCxn id="19" idx="2"/>
            <a:endCxn id="62" idx="1"/>
          </p:cNvCxnSpPr>
          <p:nvPr/>
        </p:nvCxnSpPr>
        <p:spPr>
          <a:xfrm rot="16200000" flipH="1">
            <a:off x="-407187" y="3955407"/>
            <a:ext cx="4263843" cy="20774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964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1350</TotalTime>
  <Words>2996</Words>
  <Application>Microsoft Office PowerPoint</Application>
  <PresentationFormat>On-screen Show (4:3)</PresentationFormat>
  <Paragraphs>347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Sharp</dc:creator>
  <cp:lastModifiedBy>John Sharp</cp:lastModifiedBy>
  <cp:revision>62</cp:revision>
  <dcterms:created xsi:type="dcterms:W3CDTF">2021-06-22T18:04:23Z</dcterms:created>
  <dcterms:modified xsi:type="dcterms:W3CDTF">2023-08-24T05:11:28Z</dcterms:modified>
</cp:coreProperties>
</file>