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Fustat"/>
      <p:regular r:id="rId25"/>
      <p:bold r:id="rId26"/>
    </p:embeddedFont>
    <p:embeddedFont>
      <p:font typeface="Karla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Fustat-bold.fntdata"/><Relationship Id="rId25" Type="http://schemas.openxmlformats.org/officeDocument/2006/relationships/font" Target="fonts/Fustat-regular.fntdata"/><Relationship Id="rId28" Type="http://schemas.openxmlformats.org/officeDocument/2006/relationships/font" Target="fonts/Karla-bold.fntdata"/><Relationship Id="rId27" Type="http://schemas.openxmlformats.org/officeDocument/2006/relationships/font" Target="fonts/Karl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Karla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Karla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99e68ac810ce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99e68ac810ce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699e68ade86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699e68ade86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699e68ae37f4c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699e68ae37f4c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699e68ae608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699e68ae608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699e68ae9f6ea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699e68ae9f6ea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699e68aeb7c2c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699e68aeb7c2c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699e68aed174e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699e68aed174e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699e68aed1b3f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699e68aed1b3f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699e68aed1ff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699e68aed1ff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699e68aeee48f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699e68aeee48f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699e68af1863e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699e68af1863e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699e68acce3e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699e68acce3e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699e68ad031e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699e68ad031e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699e68ad696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699e68ad696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699e68ad7f1f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699e68ad7f1f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699e68ad93a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699e68ad93a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699e68adb0ff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699e68adb0ff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699e68adccbdd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699e68adccbdd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699e68ade82eb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699e68ade82eb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9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Relationship Id="rId4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Relationship Id="rId4" Type="http://schemas.openxmlformats.org/officeDocument/2006/relationships/image" Target="../media/image20.png"/><Relationship Id="rId5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Relationship Id="rId4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Relationship Id="rId4" Type="http://schemas.openxmlformats.org/officeDocument/2006/relationships/image" Target="../media/image19.jpg"/><Relationship Id="rId5" Type="http://schemas.openxmlformats.org/officeDocument/2006/relationships/image" Target="../media/image18.jpg"/><Relationship Id="rId6" Type="http://schemas.openxmlformats.org/officeDocument/2006/relationships/image" Target="../media/image1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Relationship Id="rId4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Relationship Id="rId4" Type="http://schemas.openxmlformats.org/officeDocument/2006/relationships/image" Target="../media/image2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jpg"/><Relationship Id="rId4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jpg"/><Relationship Id="rId4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jpg"/><Relationship Id="rId4" Type="http://schemas.openxmlformats.org/officeDocument/2006/relationships/image" Target="../media/image2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4.jpg"/><Relationship Id="rId5" Type="http://schemas.openxmlformats.org/officeDocument/2006/relationships/image" Target="../media/image8.jpg"/><Relationship Id="rId6" Type="http://schemas.openxmlformats.org/officeDocument/2006/relationships/image" Target="../media/image2.jpg"/><Relationship Id="rId7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26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914900" y="1371600"/>
            <a:ext cx="38292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3250">
                <a:solidFill>
                  <a:srgbClr val="D90368"/>
                </a:solidFill>
                <a:latin typeface="Fustat"/>
                <a:ea typeface="Fustat"/>
                <a:cs typeface="Fustat"/>
                <a:sym typeface="Fustat"/>
              </a:rPr>
              <a:t>The Drums of Fiji</a:t>
            </a:r>
            <a:endParaRPr b="1" sz="3250">
              <a:solidFill>
                <a:srgbClr val="D90368"/>
              </a:solidFill>
              <a:latin typeface="Fustat"/>
              <a:ea typeface="Fustat"/>
              <a:cs typeface="Fustat"/>
              <a:sym typeface="Fustat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Exploring the History and Use of the Lali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3020" y="1657350"/>
            <a:ext cx="2834640" cy="21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2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D90368"/>
                </a:solidFill>
                <a:latin typeface="Fustat"/>
                <a:ea typeface="Fustat"/>
                <a:cs typeface="Fustat"/>
                <a:sym typeface="Fustat"/>
              </a:rPr>
              <a:t>Discuss! 🤷‍♀️​ 💁‍♂️​ </a:t>
            </a:r>
            <a:r>
              <a:rPr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💬​</a:t>
            </a: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0" name="Google Shape;140;p22"/>
          <p:cNvSpPr txBox="1"/>
          <p:nvPr/>
        </p:nvSpPr>
        <p:spPr>
          <a:xfrm>
            <a:off x="4297680" y="1828800"/>
            <a:ext cx="37263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Think and Discuss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Imagine you lived in a Fijian village 200 years ago without phones or internet. What are three specific situations where you would need to use the Lali to send a message to your neighbours?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3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D90368"/>
                </a:solidFill>
                <a:latin typeface="Fustat"/>
                <a:ea typeface="Fustat"/>
                <a:cs typeface="Fustat"/>
                <a:sym typeface="Fustat"/>
              </a:rPr>
              <a:t>Discuss! 🤷‍♀️​ 💁‍♂️​ </a:t>
            </a:r>
            <a:r>
              <a:rPr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💬​</a:t>
            </a: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7" name="Google Shape;147;p23"/>
          <p:cNvSpPr txBox="1"/>
          <p:nvPr/>
        </p:nvSpPr>
        <p:spPr>
          <a:xfrm>
            <a:off x="982980" y="1657350"/>
            <a:ext cx="70410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You might have said...</a:t>
            </a:r>
            <a:endParaRPr b="1"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Warning of an enemy attack or approaching storm.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Calling everyone to a communal feast or meeting.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Signalling the safe return of fishermen or warriors.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8" name="Google Shape;148;p23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✅​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/>
          <p:nvPr/>
        </p:nvSpPr>
        <p:spPr>
          <a:xfrm>
            <a:off x="171450" y="914400"/>
            <a:ext cx="2926200" cy="400200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 cap="flat" cmpd="sng" w="25400">
            <a:solidFill>
              <a:srgbClr val="2C6E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4"/>
          <p:cNvSpPr/>
          <p:nvPr/>
        </p:nvSpPr>
        <p:spPr>
          <a:xfrm>
            <a:off x="3097530" y="914400"/>
            <a:ext cx="2926200" cy="400200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 cap="flat" cmpd="sng" w="25400">
            <a:solidFill>
              <a:srgbClr val="2C6E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4"/>
          <p:cNvSpPr/>
          <p:nvPr/>
        </p:nvSpPr>
        <p:spPr>
          <a:xfrm>
            <a:off x="6035040" y="914400"/>
            <a:ext cx="2926200" cy="400200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 cap="flat" cmpd="sng" w="25400">
            <a:solidFill>
              <a:srgbClr val="2C6E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3143250"/>
            <a:ext cx="269748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1830" y="3143250"/>
            <a:ext cx="269748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9340" y="3143250"/>
            <a:ext cx="269748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4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D90368"/>
                </a:solidFill>
                <a:latin typeface="Fustat"/>
                <a:ea typeface="Fustat"/>
                <a:cs typeface="Fustat"/>
                <a:sym typeface="Fustat"/>
              </a:rPr>
              <a:t>Uses of the Lali</a:t>
            </a:r>
            <a:endParaRPr b="1" sz="2900">
              <a:solidFill>
                <a:srgbClr val="D90368"/>
              </a:solidFill>
              <a:latin typeface="Fustat"/>
              <a:ea typeface="Fustat"/>
              <a:cs typeface="Fustat"/>
              <a:sym typeface="Fustat"/>
            </a:endParaRPr>
          </a:p>
        </p:txBody>
      </p:sp>
      <p:sp>
        <p:nvSpPr>
          <p:cNvPr id="160" name="Google Shape;160;p24"/>
          <p:cNvSpPr txBox="1"/>
          <p:nvPr/>
        </p:nvSpPr>
        <p:spPr>
          <a:xfrm>
            <a:off x="285750" y="1371600"/>
            <a:ext cx="2697600" cy="16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Calling People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The deep sound calls villagers to meetings, church services, or meals. It acts as a community alarm clock.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1" name="Google Shape;161;p24"/>
          <p:cNvSpPr txBox="1"/>
          <p:nvPr/>
        </p:nvSpPr>
        <p:spPr>
          <a:xfrm>
            <a:off x="3211830" y="1371600"/>
            <a:ext cx="2697600" cy="16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Ceremonies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It provides the heartbeat for traditional dances (Meke) and important events like weddings and funerals.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2" name="Google Shape;162;p24"/>
          <p:cNvSpPr txBox="1"/>
          <p:nvPr/>
        </p:nvSpPr>
        <p:spPr>
          <a:xfrm>
            <a:off x="6149340" y="1371600"/>
            <a:ext cx="2697600" cy="16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Hospitality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In modern Fiji, hotels and resorts use the Lali to welcome guests, signalling a warm 'Bula!' greeting.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4510" y="125730"/>
            <a:ext cx="5497830" cy="395478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5"/>
          <p:cNvSpPr txBox="1"/>
          <p:nvPr/>
        </p:nvSpPr>
        <p:spPr>
          <a:xfrm>
            <a:off x="285750" y="4171950"/>
            <a:ext cx="85725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Lali come in various sizes. Small ones are portable, while large ones are stationary landmarks in a village.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1670" y="182880"/>
            <a:ext cx="5337810" cy="392049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6"/>
          <p:cNvSpPr txBox="1"/>
          <p:nvPr/>
        </p:nvSpPr>
        <p:spPr>
          <a:xfrm>
            <a:off x="285750" y="4171950"/>
            <a:ext cx="85725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Lali come in various sizes. Small ones are portable, while large ones are stationary landmarks in a village.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D90368"/>
                </a:solidFill>
                <a:latin typeface="Fustat"/>
                <a:ea typeface="Fustat"/>
                <a:cs typeface="Fustat"/>
                <a:sym typeface="Fustat"/>
              </a:rPr>
              <a:t>Check Your Understanding</a:t>
            </a:r>
            <a:endParaRPr b="1" sz="2900">
              <a:solidFill>
                <a:srgbClr val="D90368"/>
              </a:solidFill>
              <a:latin typeface="Fustat"/>
              <a:ea typeface="Fustat"/>
              <a:cs typeface="Fustat"/>
              <a:sym typeface="Fustat"/>
            </a:endParaRPr>
          </a:p>
        </p:txBody>
      </p:sp>
      <p:sp>
        <p:nvSpPr>
          <p:cNvPr id="180" name="Google Shape;180;p27"/>
          <p:cNvSpPr txBox="1"/>
          <p:nvPr/>
        </p:nvSpPr>
        <p:spPr>
          <a:xfrm>
            <a:off x="285750" y="8572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Why is the Lali considered an important part of Fijian identity today?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1" name="Google Shape;181;p27"/>
          <p:cNvSpPr txBox="1"/>
          <p:nvPr/>
        </p:nvSpPr>
        <p:spPr>
          <a:xfrm>
            <a:off x="285750" y="15430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1.</a:t>
            </a:r>
            <a:endParaRPr b="1" sz="25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2" name="Google Shape;182;p27"/>
          <p:cNvSpPr txBox="1"/>
          <p:nvPr/>
        </p:nvSpPr>
        <p:spPr>
          <a:xfrm>
            <a:off x="857250" y="154305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It is used exclusively for pop music concerts.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3" name="Google Shape;183;p27"/>
          <p:cNvSpPr txBox="1"/>
          <p:nvPr/>
        </p:nvSpPr>
        <p:spPr>
          <a:xfrm>
            <a:off x="285750" y="24003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2.</a:t>
            </a:r>
            <a:endParaRPr b="1" sz="25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4" name="Google Shape;184;p27"/>
          <p:cNvSpPr txBox="1"/>
          <p:nvPr/>
        </p:nvSpPr>
        <p:spPr>
          <a:xfrm>
            <a:off x="857250" y="240030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It connects modern Fijians to their ancestors and traditions.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5" name="Google Shape;185;p27"/>
          <p:cNvSpPr txBox="1"/>
          <p:nvPr/>
        </p:nvSpPr>
        <p:spPr>
          <a:xfrm>
            <a:off x="285750" y="32575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3.</a:t>
            </a:r>
            <a:endParaRPr b="1" sz="25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6" name="Google Shape;186;p27"/>
          <p:cNvSpPr txBox="1"/>
          <p:nvPr/>
        </p:nvSpPr>
        <p:spPr>
          <a:xfrm>
            <a:off x="857250" y="325755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It is the only instrument allowed in Fijian schools.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7" name="Google Shape;187;p27"/>
          <p:cNvSpPr txBox="1"/>
          <p:nvPr/>
        </p:nvSpPr>
        <p:spPr>
          <a:xfrm>
            <a:off x="285750" y="41148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4.</a:t>
            </a:r>
            <a:endParaRPr b="1" sz="25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8" name="Google Shape;188;p27"/>
          <p:cNvSpPr txBox="1"/>
          <p:nvPr/>
        </p:nvSpPr>
        <p:spPr>
          <a:xfrm>
            <a:off x="857250" y="411480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It is made from a metal found only in Fiji.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9" name="Google Shape;189;p27"/>
          <p:cNvSpPr txBox="1"/>
          <p:nvPr/>
        </p:nvSpPr>
        <p:spPr>
          <a:xfrm>
            <a:off x="6160770" y="308610"/>
            <a:ext cx="274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Answers on the next slide...</a:t>
            </a:r>
            <a:endParaRPr sz="1600">
              <a:solidFill>
                <a:srgbClr val="2C6E49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D90368"/>
                </a:solidFill>
                <a:latin typeface="Fustat"/>
                <a:ea typeface="Fustat"/>
                <a:cs typeface="Fustat"/>
                <a:sym typeface="Fustat"/>
              </a:rPr>
              <a:t>Check Your Understanding</a:t>
            </a:r>
            <a:endParaRPr b="1" sz="2900">
              <a:solidFill>
                <a:srgbClr val="D90368"/>
              </a:solidFill>
              <a:latin typeface="Fustat"/>
              <a:ea typeface="Fustat"/>
              <a:cs typeface="Fustat"/>
              <a:sym typeface="Fustat"/>
            </a:endParaRPr>
          </a:p>
        </p:txBody>
      </p:sp>
      <p:sp>
        <p:nvSpPr>
          <p:cNvPr id="195" name="Google Shape;195;p28"/>
          <p:cNvSpPr txBox="1"/>
          <p:nvPr/>
        </p:nvSpPr>
        <p:spPr>
          <a:xfrm>
            <a:off x="285750" y="8572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Why is the Lali considered an important part of Fijian identity today?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6" name="Google Shape;196;p28"/>
          <p:cNvSpPr txBox="1"/>
          <p:nvPr/>
        </p:nvSpPr>
        <p:spPr>
          <a:xfrm>
            <a:off x="285750" y="15430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1.</a:t>
            </a:r>
            <a:endParaRPr b="1" sz="25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7" name="Google Shape;197;p28"/>
          <p:cNvSpPr txBox="1"/>
          <p:nvPr/>
        </p:nvSpPr>
        <p:spPr>
          <a:xfrm>
            <a:off x="857250" y="154305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It is used exclusively for pop music concerts.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8" name="Google Shape;198;p28"/>
          <p:cNvSpPr txBox="1"/>
          <p:nvPr/>
        </p:nvSpPr>
        <p:spPr>
          <a:xfrm>
            <a:off x="285750" y="24003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2.</a:t>
            </a:r>
            <a:endParaRPr b="1" sz="25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9" name="Google Shape;199;p28"/>
          <p:cNvSpPr txBox="1"/>
          <p:nvPr/>
        </p:nvSpPr>
        <p:spPr>
          <a:xfrm>
            <a:off x="857250" y="240030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600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It connects modern Fijians to their ancestors and traditions.</a:t>
            </a:r>
            <a:endParaRPr b="1" sz="1600">
              <a:solidFill>
                <a:srgbClr val="2C6E4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0" name="Google Shape;200;p28"/>
          <p:cNvSpPr txBox="1"/>
          <p:nvPr/>
        </p:nvSpPr>
        <p:spPr>
          <a:xfrm>
            <a:off x="8515350" y="245745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👍​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1" name="Google Shape;201;p28"/>
          <p:cNvSpPr txBox="1"/>
          <p:nvPr/>
        </p:nvSpPr>
        <p:spPr>
          <a:xfrm>
            <a:off x="285750" y="32575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3.</a:t>
            </a:r>
            <a:endParaRPr b="1" sz="25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2" name="Google Shape;202;p28"/>
          <p:cNvSpPr txBox="1"/>
          <p:nvPr/>
        </p:nvSpPr>
        <p:spPr>
          <a:xfrm>
            <a:off x="857250" y="325755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It is the only instrument allowed in Fijian schools.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3" name="Google Shape;203;p28"/>
          <p:cNvSpPr txBox="1"/>
          <p:nvPr/>
        </p:nvSpPr>
        <p:spPr>
          <a:xfrm>
            <a:off x="285750" y="41148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4.</a:t>
            </a:r>
            <a:endParaRPr b="1" sz="25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4" name="Google Shape;204;p28"/>
          <p:cNvSpPr txBox="1"/>
          <p:nvPr/>
        </p:nvSpPr>
        <p:spPr>
          <a:xfrm>
            <a:off x="857250" y="411480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It is made from a metal found only in Fiji.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5" name="Google Shape;205;p28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✅​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914400"/>
            <a:ext cx="8572500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9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D90368"/>
                </a:solidFill>
                <a:latin typeface="Fustat"/>
                <a:ea typeface="Fustat"/>
                <a:cs typeface="Fustat"/>
                <a:sym typeface="Fustat"/>
              </a:rPr>
              <a:t>Fill in the blanks 🧩</a:t>
            </a:r>
            <a:r>
              <a:rPr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2" name="Google Shape;212;p29"/>
          <p:cNvSpPr txBox="1"/>
          <p:nvPr/>
        </p:nvSpPr>
        <p:spPr>
          <a:xfrm>
            <a:off x="754380" y="1211580"/>
            <a:ext cx="74295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The Lali is a traditional ____ drum made from hollowed ____. It produces sound through ____, creating deep notes that can travel over long ____.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3" name="Google Shape;213;p29"/>
          <p:cNvSpPr txBox="1"/>
          <p:nvPr/>
        </p:nvSpPr>
        <p:spPr>
          <a:xfrm>
            <a:off x="285750" y="3429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Word bank 🏦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b="1" sz="1800">
              <a:solidFill>
                <a:srgbClr val="2C6E49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slit, wood, vibration, distances, skin, metal, electricity, period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4" name="Google Shape;214;p29"/>
          <p:cNvSpPr txBox="1"/>
          <p:nvPr/>
        </p:nvSpPr>
        <p:spPr>
          <a:xfrm>
            <a:off x="4743450" y="4389120"/>
            <a:ext cx="3966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Answers on the next slide...</a:t>
            </a:r>
            <a:endParaRPr sz="1600">
              <a:solidFill>
                <a:srgbClr val="2C6E49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914400"/>
            <a:ext cx="8572500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0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D90368"/>
                </a:solidFill>
                <a:latin typeface="Fustat"/>
                <a:ea typeface="Fustat"/>
                <a:cs typeface="Fustat"/>
                <a:sym typeface="Fustat"/>
              </a:rPr>
              <a:t>Fill in the blanks 🧩</a:t>
            </a:r>
            <a:r>
              <a:rPr lang="en" sz="29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29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21" name="Google Shape;221;p30"/>
          <p:cNvSpPr txBox="1"/>
          <p:nvPr/>
        </p:nvSpPr>
        <p:spPr>
          <a:xfrm>
            <a:off x="754380" y="1211580"/>
            <a:ext cx="74295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The Lali is a traditional </a:t>
            </a:r>
            <a:r>
              <a:rPr b="1" lang="en" sz="1800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slit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drum made from hollowed </a:t>
            </a:r>
            <a:r>
              <a:rPr b="1" lang="en" sz="1800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wood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. It produces sound through </a:t>
            </a:r>
            <a:r>
              <a:rPr b="1" lang="en" sz="1800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vibration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, creating deep notes that can travel over long </a:t>
            </a:r>
            <a:r>
              <a:rPr b="1" lang="en" sz="1800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distances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22" name="Google Shape;222;p30"/>
          <p:cNvSpPr txBox="1"/>
          <p:nvPr/>
        </p:nvSpPr>
        <p:spPr>
          <a:xfrm>
            <a:off x="285750" y="342900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Word bank 🏦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b="1" sz="1800">
              <a:solidFill>
                <a:srgbClr val="2C6E49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slit, wood, vibration, distances, skin, metal, electricity, period</a:t>
            </a: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23" name="Google Shape;223;p30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✅​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7850" y="0"/>
            <a:ext cx="348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1"/>
          <p:cNvSpPr txBox="1"/>
          <p:nvPr/>
        </p:nvSpPr>
        <p:spPr>
          <a:xfrm>
            <a:off x="285750" y="17145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3250">
                <a:solidFill>
                  <a:srgbClr val="D90368"/>
                </a:solidFill>
                <a:latin typeface="Fustat"/>
                <a:ea typeface="Fustat"/>
                <a:cs typeface="Fustat"/>
                <a:sym typeface="Fustat"/>
              </a:rPr>
              <a:t>Summary</a:t>
            </a:r>
            <a:endParaRPr b="1" sz="3250">
              <a:solidFill>
                <a:srgbClr val="D90368"/>
              </a:solidFill>
              <a:latin typeface="Fustat"/>
              <a:ea typeface="Fustat"/>
              <a:cs typeface="Fustat"/>
              <a:sym typeface="Fustat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The Heartbeat of Fiji</a:t>
            </a:r>
            <a:endParaRPr b="1"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The Lali is more than just a musical instrument; it is a symbol of </a:t>
            </a:r>
            <a:r>
              <a:rPr b="1"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communication</a:t>
            </a: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, </a:t>
            </a:r>
            <a:r>
              <a:rPr b="1"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community</a:t>
            </a: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, and </a:t>
            </a:r>
            <a:r>
              <a:rPr b="1"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culture</a:t>
            </a: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. From ancient times to the modern day, its distinctive rhythm has brought people together for work, worship, and celebration.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Understanding the Lali helps us appreciate how music and sound shape history and identity.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D90368"/>
                </a:solidFill>
                <a:latin typeface="Fustat"/>
                <a:ea typeface="Fustat"/>
                <a:cs typeface="Fustat"/>
                <a:sym typeface="Fustat"/>
              </a:rPr>
              <a:t>Lesson Goals</a:t>
            </a:r>
            <a:endParaRPr b="1" sz="2900">
              <a:solidFill>
                <a:srgbClr val="D90368"/>
              </a:solidFill>
              <a:latin typeface="Fustat"/>
              <a:ea typeface="Fustat"/>
              <a:cs typeface="Fustat"/>
              <a:sym typeface="Fustat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42862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By the end of this lesson, you will be able to: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b="1"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Describe</a:t>
            </a: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what a Lali is and how it is constructed.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b="1"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Explain</a:t>
            </a: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the historical significance of the Lali in Fijian culture.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b="1"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Identify</a:t>
            </a: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the different occasions when the Lali is used today.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Karla"/>
              <a:buChar char="●"/>
            </a:pPr>
            <a:r>
              <a:rPr b="1"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Understand</a:t>
            </a: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the role of rhythm in communication.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600200"/>
            <a:ext cx="196596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0310" y="914400"/>
            <a:ext cx="196596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86300" y="1600200"/>
            <a:ext cx="196596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80860" y="914400"/>
            <a:ext cx="196596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D90368"/>
                </a:solidFill>
                <a:latin typeface="Fustat"/>
                <a:ea typeface="Fustat"/>
                <a:cs typeface="Fustat"/>
                <a:sym typeface="Fustat"/>
              </a:rPr>
              <a:t>Key Vocabulary</a:t>
            </a:r>
            <a:endParaRPr b="1" sz="2900">
              <a:solidFill>
                <a:srgbClr val="D90368"/>
              </a:solidFill>
              <a:latin typeface="Fustat"/>
              <a:ea typeface="Fustat"/>
              <a:cs typeface="Fustat"/>
              <a:sym typeface="Fustat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285750" y="34290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Lali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Fijian slit drum: hollowed wood for communication and music.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2480310" y="27432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Resonance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The deep, rich sound produced by the hollow chamber of the drum when struck.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4686300" y="34290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Bure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Fijian communal house/meeting place where the Lali is kept.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6880860" y="27432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Ritual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 solemn ceremony with prescribed actions.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D90368"/>
                </a:solidFill>
                <a:latin typeface="Fustat"/>
                <a:ea typeface="Fustat"/>
                <a:cs typeface="Fustat"/>
                <a:sym typeface="Fustat"/>
              </a:rPr>
              <a:t>What is a Lali?</a:t>
            </a:r>
            <a:endParaRPr b="1" sz="2900">
              <a:solidFill>
                <a:srgbClr val="D90368"/>
              </a:solidFill>
              <a:latin typeface="Fustat"/>
              <a:ea typeface="Fustat"/>
              <a:cs typeface="Fustat"/>
              <a:sym typeface="Fustat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42862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The Instrument</a:t>
            </a:r>
            <a:endParaRPr b="1"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 </a:t>
            </a:r>
            <a:r>
              <a:rPr b="1"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Lali</a:t>
            </a: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is a traditional Fijian drum, but it doesn't look like the drums you might see in a rock band. It is a </a:t>
            </a:r>
            <a:r>
              <a:rPr b="1"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slit drum</a:t>
            </a: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made from a single, hollowed-out log of hardwood, usually Vesi or Iro trees.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The Design</a:t>
            </a:r>
            <a:endParaRPr b="1"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 narrow slit is cut into the top of the log. The edges of this slit are often carved to different thicknesses, allowing the drum to produce </a:t>
            </a:r>
            <a:r>
              <a:rPr b="1"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two distinct notes</a:t>
            </a: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when struck with wooden sticks called 'uvi'.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794510"/>
            <a:ext cx="85725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D90368"/>
                </a:solidFill>
                <a:latin typeface="Fustat"/>
                <a:ea typeface="Fustat"/>
                <a:cs typeface="Fustat"/>
                <a:sym typeface="Fustat"/>
              </a:rPr>
              <a:t>How Sound is Made</a:t>
            </a:r>
            <a:endParaRPr b="1" sz="2900">
              <a:solidFill>
                <a:srgbClr val="D90368"/>
              </a:solidFill>
              <a:latin typeface="Fustat"/>
              <a:ea typeface="Fustat"/>
              <a:cs typeface="Fustat"/>
              <a:sym typeface="Fustat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285750" y="800100"/>
            <a:ext cx="8572500" cy="9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Because the drum is hollow, it acts as a </a:t>
            </a:r>
            <a:r>
              <a:rPr b="1"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resonance chamber</a:t>
            </a: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. When the striker hits the lip of the slit, the wood vibrates.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285750" y="3943350"/>
            <a:ext cx="85725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The sound travels deep into the earth and can be heard for </a:t>
            </a:r>
            <a:r>
              <a:rPr b="1"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miles</a:t>
            </a: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. This made it perfect for communicating across villages before phones existed.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760" y="914400"/>
            <a:ext cx="8378190" cy="229743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D90368"/>
                </a:solidFill>
                <a:latin typeface="Fustat"/>
                <a:ea typeface="Fustat"/>
                <a:cs typeface="Fustat"/>
                <a:sym typeface="Fustat"/>
              </a:rPr>
              <a:t>True or False ✅​  ❌​</a:t>
            </a:r>
            <a:endParaRPr b="1" sz="2900">
              <a:solidFill>
                <a:srgbClr val="D90368"/>
              </a:solidFill>
              <a:latin typeface="Fustat"/>
              <a:ea typeface="Fustat"/>
              <a:cs typeface="Fustat"/>
              <a:sym typeface="Fustat"/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822960" y="1143000"/>
            <a:ext cx="737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The Lali is made by stretching animal skin over a wooden frame, just like a standard snare drum.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2571750" y="28575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👍</a:t>
            </a: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2571750" y="34290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TRUE</a:t>
            </a:r>
            <a:endParaRPr b="1" sz="2000">
              <a:solidFill>
                <a:srgbClr val="2C6E4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4857750" y="28575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👎</a:t>
            </a: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4857750" y="34290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FALSE</a:t>
            </a:r>
            <a:endParaRPr b="1" sz="2000">
              <a:solidFill>
                <a:srgbClr val="2C6E4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4743450" y="4389120"/>
            <a:ext cx="3966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Answers on the next slide...</a:t>
            </a:r>
            <a:endParaRPr sz="1600">
              <a:solidFill>
                <a:srgbClr val="2C6E49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760" y="914400"/>
            <a:ext cx="8378190" cy="229743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D90368"/>
                </a:solidFill>
                <a:latin typeface="Fustat"/>
                <a:ea typeface="Fustat"/>
                <a:cs typeface="Fustat"/>
                <a:sym typeface="Fustat"/>
              </a:rPr>
              <a:t>True or False ✅​  ❌​</a:t>
            </a:r>
            <a:endParaRPr b="1" sz="2900">
              <a:solidFill>
                <a:srgbClr val="D90368"/>
              </a:solidFill>
              <a:latin typeface="Fustat"/>
              <a:ea typeface="Fustat"/>
              <a:cs typeface="Fustat"/>
              <a:sym typeface="Fustat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822960" y="1143000"/>
            <a:ext cx="737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The Lali is made by stretching animal skin over a wooden frame, just like a standard snare drum.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✅​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3714750" y="28575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👎</a:t>
            </a:r>
            <a:r>
              <a:rPr lang="en" sz="3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​</a:t>
            </a:r>
            <a:endParaRPr sz="3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3714750" y="3429000"/>
            <a:ext cx="1714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2000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FALSE</a:t>
            </a:r>
            <a:endParaRPr b="1" sz="2000">
              <a:solidFill>
                <a:srgbClr val="2C6E4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571500" y="4000500"/>
            <a:ext cx="8001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False! The Lali is a slit drum made from a hollowed-out log of wood. It relies on the wood vibrating to create sound, not a skin membrane.</a:t>
            </a:r>
            <a:endParaRPr sz="18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D90368"/>
                </a:solidFill>
                <a:latin typeface="Fustat"/>
                <a:ea typeface="Fustat"/>
                <a:cs typeface="Fustat"/>
                <a:sym typeface="Fustat"/>
              </a:rPr>
              <a:t>Origins and Materials</a:t>
            </a:r>
            <a:endParaRPr b="1" sz="2900">
              <a:solidFill>
                <a:srgbClr val="D90368"/>
              </a:solidFill>
              <a:latin typeface="Fustat"/>
              <a:ea typeface="Fustat"/>
              <a:cs typeface="Fustat"/>
              <a:sym typeface="Fustat"/>
            </a:endParaRPr>
          </a:p>
        </p:txBody>
      </p:sp>
      <p:sp>
        <p:nvSpPr>
          <p:cNvPr id="120" name="Google Shape;120;p20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Choosing the Tree</a:t>
            </a:r>
            <a:endParaRPr b="1"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Making a Lali starts with selecting the right tree. Traditional carvers look for specific hardwoods like the </a:t>
            </a:r>
            <a:r>
              <a:rPr b="1"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Vesi</a:t>
            </a: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 tree. These trees are dense, which gives the Lali its deep, booming tone that lasts for a long time.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5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Craftsmanship</a:t>
            </a:r>
            <a:endParaRPr b="1" sz="215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The log is carefully hollowed out using traditional tools. This is skilled work that requires patience and strength to ensure the walls are the perfect thickness for the best sound.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/>
          <p:nvPr/>
        </p:nvSpPr>
        <p:spPr>
          <a:xfrm>
            <a:off x="285750" y="2846070"/>
            <a:ext cx="8572500" cy="22800"/>
          </a:xfrm>
          <a:prstGeom prst="roundRect">
            <a:avLst>
              <a:gd fmla="val 16667" name="adj"/>
            </a:avLst>
          </a:prstGeom>
          <a:solidFill>
            <a:srgbClr val="2C6E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1"/>
          <p:cNvSpPr/>
          <p:nvPr/>
        </p:nvSpPr>
        <p:spPr>
          <a:xfrm>
            <a:off x="2045970" y="2697480"/>
            <a:ext cx="320100" cy="3201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2C6E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1"/>
          <p:cNvSpPr/>
          <p:nvPr/>
        </p:nvSpPr>
        <p:spPr>
          <a:xfrm>
            <a:off x="4411980" y="2697480"/>
            <a:ext cx="320100" cy="3201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2C6E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1"/>
          <p:cNvSpPr/>
          <p:nvPr/>
        </p:nvSpPr>
        <p:spPr>
          <a:xfrm>
            <a:off x="6766560" y="2697480"/>
            <a:ext cx="320100" cy="320100"/>
          </a:xfrm>
          <a:prstGeom prst="ellipse">
            <a:avLst/>
          </a:prstGeom>
          <a:solidFill>
            <a:srgbClr val="FFFFFF"/>
          </a:solidFill>
          <a:ln cap="flat" cmpd="sng" w="25400">
            <a:solidFill>
              <a:srgbClr val="2C6E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1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900">
                <a:solidFill>
                  <a:srgbClr val="D90368"/>
                </a:solidFill>
                <a:latin typeface="Fustat"/>
                <a:ea typeface="Fustat"/>
                <a:cs typeface="Fustat"/>
                <a:sym typeface="Fustat"/>
              </a:rPr>
              <a:t>History of the Lali</a:t>
            </a:r>
            <a:endParaRPr b="1" sz="2900">
              <a:solidFill>
                <a:srgbClr val="D90368"/>
              </a:solidFill>
              <a:latin typeface="Fustat"/>
              <a:ea typeface="Fustat"/>
              <a:cs typeface="Fustat"/>
              <a:sym typeface="Fustat"/>
            </a:endParaRPr>
          </a:p>
        </p:txBody>
      </p:sp>
      <p:sp>
        <p:nvSpPr>
          <p:cNvPr id="130" name="Google Shape;130;p21"/>
          <p:cNvSpPr txBox="1"/>
          <p:nvPr/>
        </p:nvSpPr>
        <p:spPr>
          <a:xfrm>
            <a:off x="285750" y="3086100"/>
            <a:ext cx="385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Pre-19th Century</a:t>
            </a:r>
            <a:endParaRPr b="1" sz="1600">
              <a:solidFill>
                <a:srgbClr val="2C6E49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Ancient Times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Used primarily for long-distance communication between villages and to signal canoes returning from fishing or war.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1" name="Google Shape;131;p21"/>
          <p:cNvSpPr txBox="1"/>
          <p:nvPr/>
        </p:nvSpPr>
        <p:spPr>
          <a:xfrm>
            <a:off x="2640330" y="857250"/>
            <a:ext cx="38520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Traditional Era</a:t>
            </a:r>
            <a:endParaRPr b="1" sz="1600">
              <a:solidFill>
                <a:srgbClr val="2C6E49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Ceremonial Use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Became central to Meke (traditional dance) and religious ceremonies, marking the rhythm for performers.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4994910" y="3086100"/>
            <a:ext cx="38520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2C6E49"/>
                </a:solidFill>
                <a:latin typeface="Karla"/>
                <a:ea typeface="Karla"/>
                <a:cs typeface="Karla"/>
                <a:sym typeface="Karla"/>
              </a:rPr>
              <a:t>Present Day</a:t>
            </a:r>
            <a:endParaRPr b="1" sz="1600">
              <a:solidFill>
                <a:srgbClr val="2C6E49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Modern Fiji</a:t>
            </a:r>
            <a:endParaRPr b="1" sz="20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Karla"/>
                <a:ea typeface="Karla"/>
                <a:cs typeface="Karla"/>
                <a:sym typeface="Karla"/>
              </a:rPr>
              <a:t>Today, the Lali is found in churches, schools, and hotels, serving as a proud symbol of Fijian identity.</a:t>
            </a:r>
            <a:endParaRPr sz="1600">
              <a:solidFill>
                <a:srgbClr val="040F0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