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62" r:id="rId2"/>
    <p:sldId id="563" r:id="rId3"/>
    <p:sldId id="564" r:id="rId4"/>
    <p:sldId id="565" r:id="rId5"/>
    <p:sldId id="567" r:id="rId6"/>
    <p:sldId id="570" r:id="rId7"/>
    <p:sldId id="571" r:id="rId8"/>
    <p:sldId id="572" r:id="rId9"/>
    <p:sldId id="568" r:id="rId10"/>
    <p:sldId id="573" r:id="rId11"/>
    <p:sldId id="574" r:id="rId12"/>
    <p:sldId id="560" r:id="rId13"/>
    <p:sldId id="561" r:id="rId14"/>
    <p:sldId id="569" r:id="rId15"/>
    <p:sldId id="576" r:id="rId16"/>
    <p:sldId id="577" r:id="rId17"/>
    <p:sldId id="578" r:id="rId18"/>
    <p:sldId id="57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FF0000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5673"/>
  </p:normalViewPr>
  <p:slideViewPr>
    <p:cSldViewPr>
      <p:cViewPr varScale="1">
        <p:scale>
          <a:sx n="63" d="100"/>
          <a:sy n="63" d="100"/>
        </p:scale>
        <p:origin x="1212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F90FFA10-E227-FC45-962B-926D939BF6C8}" type="datetimeFigureOut">
              <a:rPr lang="en-IE"/>
              <a:pPr>
                <a:defRPr/>
              </a:pPr>
              <a:t>10/10/2018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C249C2-28EC-D94C-B43A-66AFABEABC30}" type="slidenum">
              <a:rPr lang="en-IE" altLang="en-US"/>
              <a:pPr/>
              <a:t>‹#›</a:t>
            </a:fld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491342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58000" y="61436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5966D74-4E2A-8B4C-983C-E42857A75BDF}" type="slidenum">
              <a:rPr lang="en-IE" altLang="en-US"/>
              <a:pPr/>
              <a:t>‹#›</a:t>
            </a:fld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951460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irdre\AppData\Local\Microsoft\Windows\Temporary Internet Files\Content.IE5\D1QKSIGT\shutterstock_14391715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57813"/>
            <a:ext cx="728662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Logo\new design\Medentech logo small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0063"/>
            <a:ext cx="16541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0" y="1000125"/>
            <a:ext cx="914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Deirdre\AppData\Local\Microsoft\Windows\Temporary Internet Files\Content.IE5\D1QKSIGT\Aquatabs logo small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38" y="6000750"/>
            <a:ext cx="22145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38440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427984" y="6552514"/>
            <a:ext cx="21820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200" kern="1200" dirty="0">
                <a:solidFill>
                  <a:schemeClr val="tx1"/>
                </a:solidFill>
                <a:latin typeface="Arial" charset="0"/>
                <a:ea typeface="Arial" charset="0"/>
                <a:cs typeface="Arial" pitchFamily="34" charset="0"/>
              </a:rPr>
              <a:t>© Copyright Medentech 2016</a:t>
            </a:r>
            <a:endParaRPr lang="en-IE" altLang="en-US" sz="1200" kern="1200" dirty="0">
              <a:solidFill>
                <a:schemeClr val="tx1"/>
              </a:solidFill>
              <a:latin typeface="Arial" charset="0"/>
              <a:ea typeface="Arial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354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142875"/>
            <a:ext cx="7215188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341438"/>
            <a:ext cx="8258175" cy="4840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58000" y="61436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76B864C-C24E-A343-AEC9-6C236A26FAA9}" type="slidenum">
              <a:rPr lang="en-IE" altLang="en-US"/>
              <a:pPr/>
              <a:t>‹#›</a:t>
            </a:fld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1631053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+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14"/>
          <p:cNvCxnSpPr/>
          <p:nvPr userDrawn="1"/>
        </p:nvCxnSpPr>
        <p:spPr>
          <a:xfrm>
            <a:off x="207963" y="6489700"/>
            <a:ext cx="6708775" cy="0"/>
          </a:xfrm>
          <a:prstGeom prst="line">
            <a:avLst/>
          </a:prstGeom>
          <a:ln w="6350" cmpd="sng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feld 18"/>
          <p:cNvSpPr txBox="1">
            <a:spLocks noChangeArrowheads="1"/>
          </p:cNvSpPr>
          <p:nvPr userDrawn="1"/>
        </p:nvSpPr>
        <p:spPr bwMode="auto">
          <a:xfrm>
            <a:off x="7032625" y="6380163"/>
            <a:ext cx="86836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46800" rIns="36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en-US" sz="700">
                <a:ea typeface="+mn-ea"/>
              </a:rPr>
              <a:t>www.anti-germ.com</a:t>
            </a:r>
          </a:p>
        </p:txBody>
      </p:sp>
      <p:sp>
        <p:nvSpPr>
          <p:cNvPr id="6" name="Rechteck 30"/>
          <p:cNvSpPr/>
          <p:nvPr userDrawn="1"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/>
            </a:endParaRPr>
          </a:p>
        </p:txBody>
      </p:sp>
      <p:sp>
        <p:nvSpPr>
          <p:cNvPr id="7" name="Textfeld 31"/>
          <p:cNvSpPr txBox="1"/>
          <p:nvPr userDrawn="1"/>
        </p:nvSpPr>
        <p:spPr>
          <a:xfrm>
            <a:off x="7940675" y="6451600"/>
            <a:ext cx="63500" cy="619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28575" indent="-28575"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lang="de-DE" sz="400" cap="all">
                <a:latin typeface="Arial"/>
                <a:ea typeface="+mn-ea"/>
                <a:cs typeface="Arial"/>
              </a:rPr>
              <a:t>  </a:t>
            </a:r>
          </a:p>
        </p:txBody>
      </p:sp>
      <p:sp>
        <p:nvSpPr>
          <p:cNvPr id="8" name="Textfeld 32"/>
          <p:cNvSpPr txBox="1"/>
          <p:nvPr userDrawn="1"/>
        </p:nvSpPr>
        <p:spPr>
          <a:xfrm>
            <a:off x="8580438" y="6451600"/>
            <a:ext cx="63500" cy="619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28575" indent="-28575"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lang="de-DE" sz="400" cap="all">
                <a:latin typeface="Arial"/>
                <a:ea typeface="+mn-ea"/>
                <a:cs typeface="Arial"/>
              </a:rPr>
              <a:t>  </a:t>
            </a:r>
          </a:p>
        </p:txBody>
      </p:sp>
      <p:pic>
        <p:nvPicPr>
          <p:cNvPr id="9" name="Bild 20" descr="150714_ARGE_Logo_MZ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8950" y="355600"/>
            <a:ext cx="193992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 15" descr="150915_ATGE_Firmen_PPT_Bilderleist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25" y="274638"/>
            <a:ext cx="534511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85600" y="2092008"/>
            <a:ext cx="6993275" cy="39770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2250" indent="-222250">
              <a:lnSpc>
                <a:spcPts val="2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defRPr sz="1300">
                <a:solidFill>
                  <a:schemeClr val="tx1"/>
                </a:solidFill>
              </a:defRPr>
            </a:lvl1pPr>
            <a:lvl2pPr marL="461963" indent="-231775">
              <a:lnSpc>
                <a:spcPts val="2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Char char="•"/>
              <a:defRPr sz="1300">
                <a:solidFill>
                  <a:schemeClr val="tx1"/>
                </a:solidFill>
              </a:defRPr>
            </a:lvl2pPr>
            <a:lvl3pPr marL="684213" indent="-231775">
              <a:lnSpc>
                <a:spcPts val="2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Char char="•"/>
              <a:defRPr sz="1300">
                <a:solidFill>
                  <a:schemeClr val="tx1"/>
                </a:solidFill>
              </a:defRPr>
            </a:lvl3pPr>
            <a:lvl4pPr marL="906463" indent="-214313">
              <a:lnSpc>
                <a:spcPts val="2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Char char="•"/>
              <a:defRPr sz="1300">
                <a:solidFill>
                  <a:schemeClr val="tx1"/>
                </a:solidFill>
              </a:defRPr>
            </a:lvl4pPr>
            <a:lvl5pPr marL="1092200" indent="-195263">
              <a:lnSpc>
                <a:spcPts val="2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Char char="•"/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784350" y="1548000"/>
            <a:ext cx="6990062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800" b="1" i="0" u="none" strike="noStrike" cap="all" baseline="0" smtClean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558213" y="6424613"/>
            <a:ext cx="215900" cy="107950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>
              <a:defRPr sz="7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7EDBD713-DDA1-1740-B437-F8AFD19D5B81}" type="slidenum">
              <a:rPr lang="de-DE" altLang="en-US"/>
              <a:pPr/>
              <a:t>‹#›</a:t>
            </a:fld>
            <a:endParaRPr lang="de-DE" altLang="en-US"/>
          </a:p>
        </p:txBody>
      </p:sp>
      <p:sp>
        <p:nvSpPr>
          <p:cNvPr id="12" name="Datumsplatzhalter 19"/>
          <p:cNvSpPr>
            <a:spLocks noGrp="1"/>
          </p:cNvSpPr>
          <p:nvPr>
            <p:ph type="dt" sz="half" idx="11"/>
          </p:nvPr>
        </p:nvSpPr>
        <p:spPr>
          <a:xfrm>
            <a:off x="7981950" y="6427788"/>
            <a:ext cx="565150" cy="10795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ctr">
              <a:defRPr sz="70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01.09.2015</a:t>
            </a:r>
          </a:p>
        </p:txBody>
      </p:sp>
    </p:spTree>
    <p:extLst>
      <p:ext uri="{BB962C8B-B14F-4D97-AF65-F5344CB8AC3E}">
        <p14:creationId xmlns:p14="http://schemas.microsoft.com/office/powerpoint/2010/main" val="317693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/Zwischentitel +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14"/>
          <p:cNvCxnSpPr/>
          <p:nvPr userDrawn="1"/>
        </p:nvCxnSpPr>
        <p:spPr>
          <a:xfrm>
            <a:off x="207963" y="6489700"/>
            <a:ext cx="6708775" cy="0"/>
          </a:xfrm>
          <a:prstGeom prst="line">
            <a:avLst/>
          </a:prstGeom>
          <a:ln w="6350" cmpd="sng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feld 18"/>
          <p:cNvSpPr txBox="1">
            <a:spLocks noChangeArrowheads="1"/>
          </p:cNvSpPr>
          <p:nvPr userDrawn="1"/>
        </p:nvSpPr>
        <p:spPr bwMode="auto">
          <a:xfrm>
            <a:off x="7032625" y="6380163"/>
            <a:ext cx="86836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46800" rIns="36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en-US" sz="700"/>
              <a:t>www.anti-germ.com</a:t>
            </a:r>
          </a:p>
        </p:txBody>
      </p:sp>
      <p:sp>
        <p:nvSpPr>
          <p:cNvPr id="6" name="Rechteck 30"/>
          <p:cNvSpPr/>
          <p:nvPr userDrawn="1"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/>
            </a:endParaRPr>
          </a:p>
        </p:txBody>
      </p:sp>
      <p:sp>
        <p:nvSpPr>
          <p:cNvPr id="7" name="Textfeld 31"/>
          <p:cNvSpPr txBox="1"/>
          <p:nvPr userDrawn="1"/>
        </p:nvSpPr>
        <p:spPr>
          <a:xfrm>
            <a:off x="7940675" y="6451600"/>
            <a:ext cx="63500" cy="619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28575" indent="-28575"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lang="de-DE" sz="400" cap="all">
                <a:latin typeface="Arial"/>
                <a:ea typeface="+mn-ea"/>
                <a:cs typeface="Arial"/>
              </a:rPr>
              <a:t>  </a:t>
            </a:r>
          </a:p>
        </p:txBody>
      </p:sp>
      <p:sp>
        <p:nvSpPr>
          <p:cNvPr id="8" name="Textfeld 32"/>
          <p:cNvSpPr txBox="1"/>
          <p:nvPr userDrawn="1"/>
        </p:nvSpPr>
        <p:spPr>
          <a:xfrm>
            <a:off x="8580438" y="6451600"/>
            <a:ext cx="63500" cy="619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28575" indent="-28575"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lang="de-DE" sz="400" cap="all">
                <a:latin typeface="Arial"/>
                <a:ea typeface="+mn-ea"/>
                <a:cs typeface="Arial"/>
              </a:rPr>
              <a:t>  </a:t>
            </a:r>
          </a:p>
        </p:txBody>
      </p:sp>
      <p:pic>
        <p:nvPicPr>
          <p:cNvPr id="9" name="Bild 20" descr="150714_ARGE_Logo_MZ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8950" y="355600"/>
            <a:ext cx="193992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 15" descr="150915_ATGE_Firmen_PPT_Bilderleist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25" y="274638"/>
            <a:ext cx="534511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85600" y="2092008"/>
            <a:ext cx="6993275" cy="39770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1300">
                <a:solidFill>
                  <a:schemeClr val="tx1"/>
                </a:solidFill>
              </a:defRPr>
            </a:lvl1pPr>
            <a:lvl2pPr marL="223200" indent="-223200">
              <a:lnSpc>
                <a:spcPts val="2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Char char="•"/>
              <a:defRPr sz="1300">
                <a:solidFill>
                  <a:schemeClr val="tx1"/>
                </a:solidFill>
              </a:defRPr>
            </a:lvl2pPr>
            <a:lvl3pPr marL="460800" indent="-231775">
              <a:lnSpc>
                <a:spcPts val="2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Char char="•"/>
              <a:defRPr sz="1300">
                <a:solidFill>
                  <a:schemeClr val="tx1"/>
                </a:solidFill>
              </a:defRPr>
            </a:lvl3pPr>
            <a:lvl4pPr marL="684000" indent="-214313">
              <a:lnSpc>
                <a:spcPts val="2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Char char="•"/>
              <a:defRPr sz="1300">
                <a:solidFill>
                  <a:schemeClr val="tx1"/>
                </a:solidFill>
              </a:defRPr>
            </a:lvl4pPr>
            <a:lvl5pPr marL="907200" indent="-195263">
              <a:lnSpc>
                <a:spcPts val="2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/>
              <a:buChar char="•"/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784350" y="1548000"/>
            <a:ext cx="6902450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800" b="1" i="0" u="none" strike="noStrike" cap="all" baseline="0" smtClean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558213" y="6424613"/>
            <a:ext cx="215900" cy="107950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>
              <a:defRPr sz="7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11D0606-703B-8A42-965C-876092C26BFD}" type="slidenum">
              <a:rPr lang="de-DE" altLang="en-US"/>
              <a:pPr/>
              <a:t>‹#›</a:t>
            </a:fld>
            <a:endParaRPr lang="de-DE" altLang="en-US"/>
          </a:p>
        </p:txBody>
      </p:sp>
      <p:sp>
        <p:nvSpPr>
          <p:cNvPr id="12" name="Datumsplatzhalter 19"/>
          <p:cNvSpPr>
            <a:spLocks noGrp="1"/>
          </p:cNvSpPr>
          <p:nvPr>
            <p:ph type="dt" sz="half" idx="11"/>
          </p:nvPr>
        </p:nvSpPr>
        <p:spPr>
          <a:xfrm>
            <a:off x="7981950" y="6427788"/>
            <a:ext cx="565150" cy="10795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ctr">
              <a:defRPr sz="70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01.09.2015</a:t>
            </a:r>
          </a:p>
        </p:txBody>
      </p:sp>
    </p:spTree>
    <p:extLst>
      <p:ext uri="{BB962C8B-B14F-4D97-AF65-F5344CB8AC3E}">
        <p14:creationId xmlns:p14="http://schemas.microsoft.com/office/powerpoint/2010/main" val="827400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" y="166688"/>
            <a:ext cx="17668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cxnSp>
        <p:nvCxnSpPr>
          <p:cNvPr id="3" name="Straight Connector 3"/>
          <p:cNvCxnSpPr/>
          <p:nvPr userDrawn="1"/>
        </p:nvCxnSpPr>
        <p:spPr>
          <a:xfrm>
            <a:off x="0" y="765177"/>
            <a:ext cx="9144000" cy="222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3814763" y="6643122"/>
            <a:ext cx="14221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IE" altLang="en-US" sz="800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© Medentech, 2011, Page </a:t>
            </a:r>
            <a:fld id="{E7AD4907-4B6C-459B-B62B-BDD5A1556C22}" type="slidenum">
              <a:rPr lang="en-IE" altLang="en-US" sz="80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pPr eaLnBrk="1" hangingPunct="1">
                <a:defRPr/>
              </a:pPr>
              <a:t>‹#›</a:t>
            </a:fld>
            <a:endParaRPr lang="en-IE" altLang="en-US" sz="800" dirty="0">
              <a:solidFill>
                <a:schemeClr val="tx2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39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irdre\AppData\Local\Microsoft\Windows\Temporary Internet Files\Content.IE5\D1QKSIGT\shutterstock_14391715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57813"/>
            <a:ext cx="728662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Logo\new design\Medentech logo small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0063"/>
            <a:ext cx="16541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0" y="1000125"/>
            <a:ext cx="914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Deirdre\AppData\Local\Microsoft\Windows\Temporary Internet Files\Content.IE5\D1QKSIGT\Aquatabs logo small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38" y="6000750"/>
            <a:ext cx="22145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414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eirdre\AppData\Local\Microsoft\Windows\Temporary Internet Files\Content.IE5\D1QKSIGT\shutterstock_14391715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57813"/>
            <a:ext cx="728662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Logo\new design\Medentech logo small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0063"/>
            <a:ext cx="16541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0" y="1000125"/>
            <a:ext cx="914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Deirdre\AppData\Local\Microsoft\Windows\Temporary Internet Files\Content.IE5\D1QKSIGT\Aquatabs logo small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38" y="6000750"/>
            <a:ext cx="22145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793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eirdre\AppData\Local\Microsoft\Windows\Temporary Internet Files\Content.IE5\D1QKSIGT\shutterstock_14391715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57813"/>
            <a:ext cx="728662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Z:\Logo\new design\Medentech logo small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0063"/>
            <a:ext cx="16541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1000125"/>
            <a:ext cx="914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Deirdre\AppData\Local\Microsoft\Windows\Temporary Internet Files\Content.IE5\D1QKSIGT\Aquatabs logo small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38" y="6000750"/>
            <a:ext cx="22145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58000" y="61436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99DD12-0BC9-8040-BC30-0F5DFC5E3804}" type="slidenum">
              <a:rPr lang="en-IE" altLang="en-US"/>
              <a:pPr/>
              <a:t>‹#›</a:t>
            </a:fld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134639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Logo\new design\Medentech logo small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16541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0" y="1000125"/>
            <a:ext cx="914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Deirdre\AppData\Local\Microsoft\Windows\Temporary Internet Files\Content.IE5\D1QKSIGT\Aquatabs logo small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38" y="116632"/>
            <a:ext cx="22145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175" y="142875"/>
            <a:ext cx="5510113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pic>
        <p:nvPicPr>
          <p:cNvPr id="7" name="Picture 9" descr="C:\Users\Deirdre\AppData\Local\Microsoft\Windows\Temporary Internet Files\Content.IE5\D1QKSIGT\shutterstock_14391715.jp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331632"/>
            <a:ext cx="9144000" cy="46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87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Z:\Logo\new design\Medentech logo small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545" y="334492"/>
            <a:ext cx="16541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0" y="1000125"/>
            <a:ext cx="914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Deirdre\AppData\Local\Microsoft\Windows\Temporary Internet Files\Content.IE5\D1QKSIGT\Aquatabs logo small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68275"/>
            <a:ext cx="22145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75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eirdre\AppData\Local\Microsoft\Windows\Temporary Internet Files\Content.IE5\D1QKSIGT\shutterstock_14391715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57813"/>
            <a:ext cx="728662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Logo\new design\Medentech logo small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0063"/>
            <a:ext cx="16541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0" y="1000125"/>
            <a:ext cx="914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Deirdre\AppData\Local\Microsoft\Windows\Temporary Internet Files\Content.IE5\D1QKSIGT\Aquatabs logo small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38" y="6000750"/>
            <a:ext cx="22145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068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eirdre\AppData\Local\Microsoft\Windows\Temporary Internet Files\Content.IE5\D1QKSIGT\shutterstock_14391715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57813"/>
            <a:ext cx="728662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Logo\new design\Medentech logo small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0063"/>
            <a:ext cx="16541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0" y="1000125"/>
            <a:ext cx="914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Deirdre\AppData\Local\Microsoft\Windows\Temporary Internet Files\Content.IE5\D1QKSIGT\Aquatabs logo small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38" y="6000750"/>
            <a:ext cx="22145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198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irdre\AppData\Local\Microsoft\Windows\Temporary Internet Files\Content.IE5\D1QKSIGT\shutterstock_14391715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57813"/>
            <a:ext cx="728662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Logo\new design\Medentech logo small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0063"/>
            <a:ext cx="16541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0" y="1000125"/>
            <a:ext cx="914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Deirdre\AppData\Local\Microsoft\Windows\Temporary Internet Files\Content.IE5\D1QKSIGT\Aquatabs logo small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38" y="6000750"/>
            <a:ext cx="22145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95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irdre\AppData\Local\Microsoft\Windows\Temporary Internet Files\Content.IE5\D1QKSIGT\shutterstock_14391715.jpg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75300"/>
            <a:ext cx="91440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000250" y="61673"/>
            <a:ext cx="5143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E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341438"/>
            <a:ext cx="8258175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E" altLang="en-US"/>
          </a:p>
        </p:txBody>
      </p:sp>
      <p:pic>
        <p:nvPicPr>
          <p:cNvPr id="1030" name="Picture 2" descr="Z:\Logo\new design\Medentech logo small.jp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6541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1000125"/>
            <a:ext cx="914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2" descr="C:\Users\Deirdre\AppData\Local\Microsoft\Windows\Temporary Internet Files\Content.IE5\D1QKSIGT\Aquatabs logo small.jpg"/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21456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42" r:id="rId11"/>
    <p:sldLayoutId id="2147484243" r:id="rId12"/>
    <p:sldLayoutId id="2147484254" r:id="rId13"/>
    <p:sldLayoutId id="2147484255" r:id="rId14"/>
    <p:sldLayoutId id="2147484256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376092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376092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76092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76092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76092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76092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hyperlink" Target="mailto:info@enviro-pure.nl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://www.enviro-pure.nl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hyperlink" Target="mailto:sales@smartdutchwater.n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nviro-pure.nl" TargetMode="Externa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www.enviro-pure.nl/" TargetMode="External"/><Relationship Id="rId4" Type="http://schemas.openxmlformats.org/officeDocument/2006/relationships/hyperlink" Target="mailto:sales@smartdutchwater.n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10" Type="http://schemas.openxmlformats.org/officeDocument/2006/relationships/image" Target="../media/image35.png"/><Relationship Id="rId4" Type="http://schemas.openxmlformats.org/officeDocument/2006/relationships/image" Target="../media/image29.jpg"/><Relationship Id="rId9" Type="http://schemas.openxmlformats.org/officeDocument/2006/relationships/image" Target="../media/image3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ABE32B-AFDD-4B3E-8EB1-49A72FAD2358}"/>
              </a:ext>
            </a:extLst>
          </p:cNvPr>
          <p:cNvSpPr txBox="1"/>
          <p:nvPr/>
        </p:nvSpPr>
        <p:spPr>
          <a:xfrm>
            <a:off x="827584" y="1412776"/>
            <a:ext cx="75608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accent1"/>
                </a:solidFill>
              </a:rPr>
              <a:t>Aquatabs</a:t>
            </a:r>
            <a:r>
              <a:rPr lang="en-GB" b="1" dirty="0">
                <a:solidFill>
                  <a:schemeClr val="accent1"/>
                </a:solidFill>
              </a:rPr>
              <a:t>  Flo, </a:t>
            </a:r>
            <a:r>
              <a:rPr lang="en-GB" b="1" dirty="0" err="1">
                <a:solidFill>
                  <a:schemeClr val="accent1"/>
                </a:solidFill>
              </a:rPr>
              <a:t>InLine</a:t>
            </a:r>
            <a:r>
              <a:rPr lang="en-GB" b="1" dirty="0">
                <a:solidFill>
                  <a:schemeClr val="accent1"/>
                </a:solidFill>
              </a:rPr>
              <a:t> &amp; Tab Cartridges </a:t>
            </a:r>
            <a:r>
              <a:rPr lang="en-GB" b="1" dirty="0"/>
              <a:t>ARE AVAILABLE FOR REPRESENTATIVES AND WHOLE SALE IN ASEAN FROM:</a:t>
            </a:r>
          </a:p>
          <a:p>
            <a:endParaRPr lang="en-GB" b="1" dirty="0"/>
          </a:p>
          <a:p>
            <a:pPr algn="ctr"/>
            <a:r>
              <a:rPr lang="en-GB" sz="2400" b="1" i="1" dirty="0">
                <a:solidFill>
                  <a:schemeClr val="accent1"/>
                </a:solidFill>
              </a:rPr>
              <a:t>ENVIRO-PURE FOUNDATION </a:t>
            </a:r>
            <a:r>
              <a:rPr lang="en-GB" sz="2400" b="1" dirty="0"/>
              <a:t>,  </a:t>
            </a:r>
          </a:p>
          <a:p>
            <a:pPr algn="ctr"/>
            <a:r>
              <a:rPr lang="en-GB" sz="2400" b="1" i="1" dirty="0">
                <a:solidFill>
                  <a:schemeClr val="accent1"/>
                </a:solidFill>
              </a:rPr>
              <a:t>smart DUTCH WATER SOLUTIONS </a:t>
            </a:r>
          </a:p>
          <a:p>
            <a:pPr algn="ctr"/>
            <a:endParaRPr lang="en-GB" b="1" i="1" dirty="0">
              <a:solidFill>
                <a:schemeClr val="accent1"/>
              </a:solidFill>
            </a:endParaRPr>
          </a:p>
          <a:p>
            <a:pPr algn="ctr"/>
            <a:r>
              <a:rPr lang="en-GB" b="1" dirty="0"/>
              <a:t>with offices in The Netherlands and Thailand</a:t>
            </a:r>
          </a:p>
          <a:p>
            <a:pPr algn="ctr"/>
            <a:endParaRPr lang="en-GB" b="1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b="1" i="1" dirty="0"/>
              <a:t>40 years of experience in water treatment using innovative and appropriate technologies for remote locations and disaster struck situations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b="1" i="1" dirty="0">
                <a:solidFill>
                  <a:schemeClr val="accent1"/>
                </a:solidFill>
                <a:hlinkClick r:id="rId2"/>
              </a:rPr>
              <a:t>www.enviro-pure.nl</a:t>
            </a:r>
            <a:endParaRPr lang="en-GB" b="1" i="1" dirty="0">
              <a:solidFill>
                <a:schemeClr val="accent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b="1" i="1" dirty="0">
                <a:solidFill>
                  <a:schemeClr val="accent1"/>
                </a:solidFill>
                <a:hlinkClick r:id="rId3"/>
              </a:rPr>
              <a:t>info@enviro-pure.nl</a:t>
            </a:r>
            <a:endParaRPr lang="en-GB" b="1" i="1" dirty="0">
              <a:solidFill>
                <a:schemeClr val="accent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b="1" i="1" dirty="0">
                <a:solidFill>
                  <a:schemeClr val="accent1"/>
                </a:solidFill>
                <a:hlinkClick r:id="rId4"/>
              </a:rPr>
              <a:t>sales@smartdutchwater.nl</a:t>
            </a:r>
            <a:endParaRPr lang="en-GB" b="1" i="1" dirty="0">
              <a:solidFill>
                <a:schemeClr val="accent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b="1" i="1" dirty="0">
                <a:solidFill>
                  <a:schemeClr val="accent1"/>
                </a:solidFill>
              </a:rPr>
              <a:t>info@enviro-pure.asia* (active soon)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b="1" i="1" dirty="0">
                <a:solidFill>
                  <a:schemeClr val="accent1"/>
                </a:solidFill>
              </a:rPr>
              <a:t>Phone: +66 806990742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40B9DF-0730-4C24-ADB9-6AAFD339CB01}"/>
              </a:ext>
            </a:extLst>
          </p:cNvPr>
          <p:cNvGrpSpPr/>
          <p:nvPr/>
        </p:nvGrpSpPr>
        <p:grpSpPr>
          <a:xfrm>
            <a:off x="-11936" y="10795"/>
            <a:ext cx="9155618" cy="6836408"/>
            <a:chOff x="-12254" y="-4572"/>
            <a:chExt cx="9156254" cy="683666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F5DCFB6-516E-4BD1-BC5D-1431FE40CBAE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5548884"/>
              <a:ext cx="9144000" cy="128320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6E88B81-86DB-4500-AE68-675DBD109713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79832" y="234697"/>
              <a:ext cx="1653540" cy="42976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175EA5-5B63-4826-91E8-5E8387CF37EF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-12254" y="-4572"/>
              <a:ext cx="9144000" cy="683666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C49C466-5F61-40AA-A8A7-47A274A1897F}"/>
                </a:ext>
              </a:extLst>
            </p:cNvPr>
            <p:cNvSpPr/>
            <p:nvPr/>
          </p:nvSpPr>
          <p:spPr>
            <a:xfrm>
              <a:off x="1054000" y="2916537"/>
              <a:ext cx="7485827" cy="62867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2800" i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Working to improve water quality for over 25 years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94753A5-98EE-40E1-83BB-739E0E4B08E9}"/>
                </a:ext>
              </a:extLst>
            </p:cNvPr>
            <p:cNvSpPr/>
            <p:nvPr/>
          </p:nvSpPr>
          <p:spPr>
            <a:xfrm>
              <a:off x="2343658" y="1828547"/>
              <a:ext cx="6129623" cy="4810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09D30B-73A2-41B7-8425-B774ACE6060A}"/>
                </a:ext>
              </a:extLst>
            </p:cNvPr>
            <p:cNvSpPr/>
            <p:nvPr/>
          </p:nvSpPr>
          <p:spPr>
            <a:xfrm>
              <a:off x="2593594" y="2255267"/>
              <a:ext cx="5355569" cy="4810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06DB8A1-774C-4CFA-AFA4-4F193A2A0117}"/>
                </a:ext>
              </a:extLst>
            </p:cNvPr>
            <p:cNvSpPr/>
            <p:nvPr/>
          </p:nvSpPr>
          <p:spPr>
            <a:xfrm>
              <a:off x="1279271" y="6426633"/>
              <a:ext cx="2095864" cy="1713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0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Wardwell : Mercy Corps  2016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EBDCCB2-5797-4230-853D-28DEAC56FED7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3189693" y="1778079"/>
              <a:ext cx="2819401" cy="1007364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CB9282-FC82-42BE-BF81-3F74984C4E7E}"/>
              </a:ext>
            </a:extLst>
          </p:cNvPr>
          <p:cNvGrpSpPr/>
          <p:nvPr/>
        </p:nvGrpSpPr>
        <p:grpSpPr>
          <a:xfrm>
            <a:off x="30195" y="21592"/>
            <a:ext cx="9155618" cy="6836408"/>
            <a:chOff x="-12254" y="-4572"/>
            <a:chExt cx="9156254" cy="683666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0E830D-350D-488A-94B9-2CDFA2E2F1F8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5548884"/>
              <a:ext cx="9144000" cy="128320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A76678D-6A24-441C-9737-D26A091311E0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79832" y="234697"/>
              <a:ext cx="1653540" cy="42976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3B88A40-709F-4A81-9CAB-E37C578D8A8A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-12254" y="-4572"/>
              <a:ext cx="9144000" cy="683666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6CA5ADD-1D1C-49E3-AFAA-C133C9753323}"/>
                </a:ext>
              </a:extLst>
            </p:cNvPr>
            <p:cNvSpPr/>
            <p:nvPr/>
          </p:nvSpPr>
          <p:spPr>
            <a:xfrm>
              <a:off x="1054000" y="2916537"/>
              <a:ext cx="7485827" cy="62867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2800" i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Working to improve water quality for over 25 years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07C4658-22BA-4F05-B01C-EBD1B2CCADA3}"/>
                </a:ext>
              </a:extLst>
            </p:cNvPr>
            <p:cNvSpPr/>
            <p:nvPr/>
          </p:nvSpPr>
          <p:spPr>
            <a:xfrm>
              <a:off x="2343658" y="1828547"/>
              <a:ext cx="6129623" cy="4810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6904338-D579-4F20-B44C-6F171C299EAF}"/>
                </a:ext>
              </a:extLst>
            </p:cNvPr>
            <p:cNvSpPr/>
            <p:nvPr/>
          </p:nvSpPr>
          <p:spPr>
            <a:xfrm>
              <a:off x="2593594" y="2255267"/>
              <a:ext cx="5355569" cy="4810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955C5CA-FD93-457F-9C5F-3A12EFF89977}"/>
                </a:ext>
              </a:extLst>
            </p:cNvPr>
            <p:cNvSpPr/>
            <p:nvPr/>
          </p:nvSpPr>
          <p:spPr>
            <a:xfrm>
              <a:off x="1279271" y="6426633"/>
              <a:ext cx="2095864" cy="1713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0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Wardwell : Mercy Corps  2016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9B96AC-23B9-451E-875D-97D1C0B756DD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3189693" y="1778079"/>
              <a:ext cx="2819401" cy="1007364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0C28DE0-4E35-40C0-AFFB-9E81748483BF}"/>
              </a:ext>
            </a:extLst>
          </p:cNvPr>
          <p:cNvGrpSpPr/>
          <p:nvPr/>
        </p:nvGrpSpPr>
        <p:grpSpPr>
          <a:xfrm>
            <a:off x="-7357" y="-2"/>
            <a:ext cx="9143365" cy="6836408"/>
            <a:chOff x="0" y="-4572"/>
            <a:chExt cx="9144000" cy="683666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DB325F4-529B-4A1E-9EA9-766BBA4A16E0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5548884"/>
              <a:ext cx="9144000" cy="128320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3B66843-1BD3-4AAC-8579-6A4104997EE3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79832" y="234697"/>
              <a:ext cx="1653540" cy="42976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16DD881-C915-4295-8157-7023EED4D835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0" y="-4572"/>
              <a:ext cx="9144000" cy="683666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276B531-4E03-4C54-8BE7-2E68D4ADF921}"/>
                </a:ext>
              </a:extLst>
            </p:cNvPr>
            <p:cNvSpPr/>
            <p:nvPr/>
          </p:nvSpPr>
          <p:spPr>
            <a:xfrm>
              <a:off x="1054000" y="2812496"/>
              <a:ext cx="7485827" cy="62867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2800" i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Working to improve water quality for over 25 years</a:t>
              </a:r>
              <a:endParaRPr lang="en-GB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3D2938E-4979-45B0-BED7-4D046FE49FB8}"/>
                </a:ext>
              </a:extLst>
            </p:cNvPr>
            <p:cNvSpPr/>
            <p:nvPr/>
          </p:nvSpPr>
          <p:spPr>
            <a:xfrm>
              <a:off x="2343658" y="1828547"/>
              <a:ext cx="6129623" cy="4810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A835D76-E699-4C9B-8939-1AAFD05502E9}"/>
                </a:ext>
              </a:extLst>
            </p:cNvPr>
            <p:cNvSpPr/>
            <p:nvPr/>
          </p:nvSpPr>
          <p:spPr>
            <a:xfrm>
              <a:off x="2593594" y="2255267"/>
              <a:ext cx="5355569" cy="4810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53F3DBC-0418-4327-9206-75908406B693}"/>
                </a:ext>
              </a:extLst>
            </p:cNvPr>
            <p:cNvSpPr/>
            <p:nvPr/>
          </p:nvSpPr>
          <p:spPr>
            <a:xfrm>
              <a:off x="1279271" y="6426633"/>
              <a:ext cx="2095864" cy="1713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0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Wardwell : Mercy Corps  2016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F6DFE16-D58D-4907-A888-AF30A8D54F52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3189693" y="1772672"/>
              <a:ext cx="2819401" cy="922196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32E8B36-49D5-42C9-9D16-FE0A9C53B64C}"/>
              </a:ext>
            </a:extLst>
          </p:cNvPr>
          <p:cNvSpPr/>
          <p:nvPr/>
        </p:nvSpPr>
        <p:spPr>
          <a:xfrm>
            <a:off x="755576" y="476672"/>
            <a:ext cx="7717433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i="1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ENVIRO-PURE FOUNDATION PRESENTS &gt; 40 YEARS OF EXPERIENCE IN WATER TREATMENT IN EUROPE,                MIDDLE EAST AND S-E ASIA</a:t>
            </a:r>
            <a:endParaRPr lang="en-GB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4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80FA98B-EE7A-4D65-9964-875312E9F77C}"/>
              </a:ext>
            </a:extLst>
          </p:cNvPr>
          <p:cNvGrpSpPr/>
          <p:nvPr/>
        </p:nvGrpSpPr>
        <p:grpSpPr>
          <a:xfrm>
            <a:off x="0" y="658659"/>
            <a:ext cx="9144000" cy="5537674"/>
            <a:chOff x="0" y="-3011"/>
            <a:chExt cx="9144000" cy="5538216"/>
          </a:xfrm>
        </p:grpSpPr>
        <p:sp>
          <p:nvSpPr>
            <p:cNvPr id="3" name="Shape 16643">
              <a:extLst>
                <a:ext uri="{FF2B5EF4-FFF2-40B4-BE49-F238E27FC236}">
                  <a16:creationId xmlns:a16="http://schemas.microsoft.com/office/drawing/2014/main" id="{DDD5AE02-3D24-44D5-A8E6-652BA499995D}"/>
                </a:ext>
              </a:extLst>
            </p:cNvPr>
            <p:cNvSpPr/>
            <p:nvPr/>
          </p:nvSpPr>
          <p:spPr>
            <a:xfrm>
              <a:off x="0" y="0"/>
              <a:ext cx="9144000" cy="5535201"/>
            </a:xfrm>
            <a:custGeom>
              <a:avLst/>
              <a:gdLst/>
              <a:ahLst/>
              <a:cxnLst/>
              <a:rect l="0" t="0" r="0" b="0"/>
              <a:pathLst>
                <a:path w="9144000" h="5535201">
                  <a:moveTo>
                    <a:pt x="0" y="0"/>
                  </a:moveTo>
                  <a:lnTo>
                    <a:pt x="9144000" y="0"/>
                  </a:lnTo>
                  <a:lnTo>
                    <a:pt x="9144000" y="5535201"/>
                  </a:lnTo>
                  <a:lnTo>
                    <a:pt x="0" y="553520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111171-4728-47BE-93B5-5B7408C2AA39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-3011"/>
              <a:ext cx="9144000" cy="553821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B40BC5-D6FA-4ADA-87E0-382AE1A66275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663440" y="584236"/>
              <a:ext cx="3127248" cy="49499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8517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C35E514-477E-41B6-9CDA-3C5D86C568CD}"/>
              </a:ext>
            </a:extLst>
          </p:cNvPr>
          <p:cNvGrpSpPr/>
          <p:nvPr/>
        </p:nvGrpSpPr>
        <p:grpSpPr>
          <a:xfrm>
            <a:off x="2195736" y="1196752"/>
            <a:ext cx="4274820" cy="1371600"/>
            <a:chOff x="0" y="0"/>
            <a:chExt cx="4274820" cy="1371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E474034-3D9A-4035-96F6-2B23DA315744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45236" y="0"/>
              <a:ext cx="2784348" cy="13716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D24E947-CFB2-45DD-BBC4-1FBABC6BAF1D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112008" y="438912"/>
              <a:ext cx="1162812" cy="24079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33BD763-8563-4367-8C96-53FF353ED87F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440436"/>
              <a:ext cx="1278636" cy="239268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2BB58B4-E8A8-4601-8706-2329EF2B0FFE}"/>
              </a:ext>
            </a:extLst>
          </p:cNvPr>
          <p:cNvSpPr/>
          <p:nvPr/>
        </p:nvSpPr>
        <p:spPr>
          <a:xfrm>
            <a:off x="2286000" y="2329084"/>
            <a:ext cx="4302224" cy="963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29410" marR="596265" indent="199390">
              <a:lnSpc>
                <a:spcPct val="103000"/>
              </a:lnSpc>
              <a:spcAft>
                <a:spcPts val="85"/>
              </a:spcAft>
            </a:pPr>
            <a:r>
              <a:rPr lang="en-GB" dirty="0">
                <a:solidFill>
                  <a:srgbClr val="376092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</a:t>
            </a:r>
            <a:endParaRPr lang="en-GB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3000"/>
              </a:lnSpc>
              <a:spcAft>
                <a:spcPts val="100"/>
              </a:spcAft>
              <a:buClr>
                <a:srgbClr val="376092"/>
              </a:buClr>
              <a:buSzPts val="1800"/>
              <a:buFont typeface="Arial" panose="020B0604020202020204" pitchFamily="34" charset="0"/>
              <a:buChar char="–"/>
            </a:pPr>
            <a:r>
              <a:rPr lang="en-GB" dirty="0">
                <a:solidFill>
                  <a:srgbClr val="376092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 to 30 litres per minute                      </a:t>
            </a:r>
            <a:endParaRPr lang="en-GB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3000"/>
              </a:lnSpc>
              <a:spcAft>
                <a:spcPts val="1600"/>
              </a:spcAft>
              <a:buClr>
                <a:srgbClr val="376092"/>
              </a:buClr>
              <a:buSzPts val="1800"/>
              <a:buFont typeface="Arial" panose="020B0604020202020204" pitchFamily="34" charset="0"/>
              <a:buChar char="–"/>
            </a:pPr>
            <a:r>
              <a:rPr lang="en-GB" dirty="0">
                <a:solidFill>
                  <a:srgbClr val="376092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360m³ per cartridge @2 to 3ppm</a:t>
            </a:r>
            <a:endParaRPr lang="en-GB" sz="11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7549936-5EF8-4CDB-9E75-BD3B3B9DF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Picture 1470">
            <a:extLst>
              <a:ext uri="{FF2B5EF4-FFF2-40B4-BE49-F238E27FC236}">
                <a16:creationId xmlns:a16="http://schemas.microsoft.com/office/drawing/2014/main" id="{8D23599A-290C-4E0B-A744-D903BEF5E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90" y="3429001"/>
            <a:ext cx="3006725" cy="313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A47CE99-61E3-4D75-AC76-32116E3AE144}"/>
              </a:ext>
            </a:extLst>
          </p:cNvPr>
          <p:cNvSpPr/>
          <p:nvPr/>
        </p:nvSpPr>
        <p:spPr>
          <a:xfrm>
            <a:off x="3131840" y="3700684"/>
            <a:ext cx="51125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GB" altLang="en-US" dirty="0">
                <a:solidFill>
                  <a:srgbClr val="37609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Easy installation    </a:t>
            </a:r>
            <a:endParaRPr lang="en-GB" altLang="en-US" sz="600" dirty="0">
              <a:latin typeface="Arial" panose="020B0604020202020204" pitchFamily="34" charset="0"/>
            </a:endParaRPr>
          </a:p>
          <a:p>
            <a:pPr lvl="0" eaLnBrk="0" hangingPunct="0"/>
            <a:r>
              <a:rPr lang="en-GB" altLang="en-US" dirty="0">
                <a:solidFill>
                  <a:srgbClr val="37609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Simply replace a section of pipe with “Venturi housing” which forces a % of water down through “cartridge” around tablets which erode to mix the required level of chlorine  into the water line.</a:t>
            </a:r>
          </a:p>
          <a:p>
            <a:pPr lvl="0" eaLnBrk="0" hangingPunct="0"/>
            <a:endParaRPr lang="en-GB" altLang="en-US" dirty="0">
              <a:solidFill>
                <a:srgbClr val="37609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eaLnBrk="0" hangingPunct="0"/>
            <a:r>
              <a:rPr lang="en-GB" altLang="en-US" dirty="0">
                <a:solidFill>
                  <a:srgbClr val="376092"/>
                </a:solidFill>
                <a:latin typeface="Arial" panose="020B0604020202020204" pitchFamily="34" charset="0"/>
              </a:rPr>
              <a:t>Maintenance free-Replace cartridge when empty</a:t>
            </a:r>
          </a:p>
          <a:p>
            <a:pPr lvl="0" eaLnBrk="0" hangingPunct="0"/>
            <a:r>
              <a:rPr lang="en-GB" altLang="en-US" dirty="0">
                <a:solidFill>
                  <a:srgbClr val="376092"/>
                </a:solidFill>
                <a:latin typeface="Arial" panose="020B0604020202020204" pitchFamily="34" charset="0"/>
              </a:rPr>
              <a:t>No moving parts &amp; No spares</a:t>
            </a:r>
            <a:endParaRPr lang="en-GB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83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83568" y="2705696"/>
            <a:ext cx="7294563" cy="337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>
            <a:lvl1pPr marL="536575" indent="-536575" eaLnBrk="0" hangingPunct="0">
              <a:defRPr sz="36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marL="0" indent="0" algn="ctr" eaLnBrk="1" hangingPunct="1">
              <a:spcBef>
                <a:spcPts val="756"/>
              </a:spcBef>
              <a:spcAft>
                <a:spcPts val="756"/>
              </a:spcAft>
              <a:defRPr/>
            </a:pPr>
            <a:r>
              <a:rPr lang="en-IE" altLang="en-US" sz="1800" b="1" dirty="0">
                <a:solidFill>
                  <a:srgbClr val="376092"/>
                </a:solidFill>
              </a:rPr>
              <a:t>Easy to manage chlorine dosing </a:t>
            </a:r>
          </a:p>
          <a:p>
            <a:pPr eaLnBrk="1" hangingPunct="1">
              <a:spcBef>
                <a:spcPts val="756"/>
              </a:spcBef>
              <a:spcAft>
                <a:spcPts val="756"/>
              </a:spcAft>
              <a:buFont typeface="Arial" pitchFamily="34" charset="0"/>
              <a:buChar char="•"/>
              <a:defRPr/>
            </a:pPr>
            <a:r>
              <a:rPr lang="en-IE" altLang="en-US" sz="1800" dirty="0">
                <a:solidFill>
                  <a:srgbClr val="376092"/>
                </a:solidFill>
                <a:latin typeface="+mj-lt"/>
              </a:rPr>
              <a:t>By Simply splitting the water / creating a by-pass you can lower the dosing</a:t>
            </a:r>
          </a:p>
          <a:p>
            <a:pPr eaLnBrk="1" hangingPunct="1">
              <a:spcBef>
                <a:spcPts val="756"/>
              </a:spcBef>
              <a:spcAft>
                <a:spcPts val="756"/>
              </a:spcAft>
              <a:buFont typeface="Arial" pitchFamily="34" charset="0"/>
              <a:buChar char="•"/>
              <a:defRPr/>
            </a:pPr>
            <a:r>
              <a:rPr lang="en-IE" altLang="en-US" sz="1800" dirty="0">
                <a:solidFill>
                  <a:srgbClr val="376092"/>
                </a:solidFill>
                <a:latin typeface="+mj-lt"/>
              </a:rPr>
              <a:t>Untreated water and treated water will converge and mix in-line after the cartridge</a:t>
            </a:r>
          </a:p>
          <a:p>
            <a:pPr eaLnBrk="1" hangingPunct="1">
              <a:spcBef>
                <a:spcPts val="756"/>
              </a:spcBef>
              <a:spcAft>
                <a:spcPts val="756"/>
              </a:spcAft>
              <a:buFont typeface="Arial" pitchFamily="34" charset="0"/>
              <a:buChar char="•"/>
              <a:defRPr/>
            </a:pPr>
            <a:r>
              <a:rPr lang="en-IE" altLang="en-US" sz="1800" dirty="0">
                <a:solidFill>
                  <a:srgbClr val="376092"/>
                </a:solidFill>
                <a:latin typeface="+mj-lt"/>
              </a:rPr>
              <a:t>50% of water through In-line cartridge:                                                         – up to 900m³ @ between 1 to 2ppm &gt;60 litres per minute</a:t>
            </a:r>
          </a:p>
          <a:p>
            <a:pPr eaLnBrk="1" hangingPunct="1">
              <a:spcBef>
                <a:spcPts val="756"/>
              </a:spcBef>
              <a:spcAft>
                <a:spcPts val="756"/>
              </a:spcAft>
              <a:buFont typeface="Arial" pitchFamily="34" charset="0"/>
              <a:buChar char="•"/>
              <a:defRPr/>
            </a:pPr>
            <a:r>
              <a:rPr lang="en-IE" altLang="en-US" sz="1800" dirty="0">
                <a:solidFill>
                  <a:srgbClr val="376092"/>
                </a:solidFill>
                <a:latin typeface="+mj-lt"/>
              </a:rPr>
              <a:t>25% of water through in-line cartridge: - 1,700m³ @ between 0.5 to 1ppm &gt;120 litres per minute</a:t>
            </a:r>
          </a:p>
        </p:txBody>
      </p:sp>
      <p:pic>
        <p:nvPicPr>
          <p:cNvPr id="44035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1489" y="254458"/>
            <a:ext cx="23653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57E9959-4D2C-4E09-83A8-2B444EF82408}"/>
              </a:ext>
            </a:extLst>
          </p:cNvPr>
          <p:cNvGrpSpPr/>
          <p:nvPr/>
        </p:nvGrpSpPr>
        <p:grpSpPr>
          <a:xfrm>
            <a:off x="1572628" y="1105640"/>
            <a:ext cx="5203096" cy="1600056"/>
            <a:chOff x="354935" y="2383991"/>
            <a:chExt cx="6382540" cy="259168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6BE7F6-E6D8-455F-AFCB-B265C83745FD}"/>
                </a:ext>
              </a:extLst>
            </p:cNvPr>
            <p:cNvGrpSpPr/>
            <p:nvPr/>
          </p:nvGrpSpPr>
          <p:grpSpPr>
            <a:xfrm>
              <a:off x="354935" y="2383991"/>
              <a:ext cx="6382540" cy="2591683"/>
              <a:chOff x="1763688" y="1124744"/>
              <a:chExt cx="6840759" cy="3816424"/>
            </a:xfrm>
          </p:grpSpPr>
          <p:pic>
            <p:nvPicPr>
              <p:cNvPr id="24" name="Picture 19">
                <a:extLst>
                  <a:ext uri="{FF2B5EF4-FFF2-40B4-BE49-F238E27FC236}">
                    <a16:creationId xmlns:a16="http://schemas.microsoft.com/office/drawing/2014/main" id="{229B9D96-9EF6-40E8-952C-5FE67C9A36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4415" y="1202002"/>
                <a:ext cx="563431" cy="5987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B5E5AB2B-BF2C-426B-86A3-98A597E5F90A}"/>
                  </a:ext>
                </a:extLst>
              </p:cNvPr>
              <p:cNvGrpSpPr/>
              <p:nvPr/>
            </p:nvGrpSpPr>
            <p:grpSpPr>
              <a:xfrm>
                <a:off x="1763688" y="1124744"/>
                <a:ext cx="6840759" cy="3816424"/>
                <a:chOff x="1882774" y="1109971"/>
                <a:chExt cx="6721673" cy="3831197"/>
              </a:xfrm>
            </p:grpSpPr>
            <p:pic>
              <p:nvPicPr>
                <p:cNvPr id="26" name="Picture 18">
                  <a:extLst>
                    <a:ext uri="{FF2B5EF4-FFF2-40B4-BE49-F238E27FC236}">
                      <a16:creationId xmlns:a16="http://schemas.microsoft.com/office/drawing/2014/main" id="{856FB7E5-54A7-4FBA-9036-1C9C0FA966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2728653" y="1202002"/>
                  <a:ext cx="577990" cy="6090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15">
                  <a:extLst>
                    <a:ext uri="{FF2B5EF4-FFF2-40B4-BE49-F238E27FC236}">
                      <a16:creationId xmlns:a16="http://schemas.microsoft.com/office/drawing/2014/main" id="{6D3C63A4-5010-484F-A348-46082A2F263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2803533" y="2891758"/>
                  <a:ext cx="573607" cy="3986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8" name="Picture 6">
                  <a:extLst>
                    <a:ext uri="{FF2B5EF4-FFF2-40B4-BE49-F238E27FC236}">
                      <a16:creationId xmlns:a16="http://schemas.microsoft.com/office/drawing/2014/main" id="{E99CC524-A517-449E-BC48-FC8404FD7E4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-900"/>
                <a:stretch>
                  <a:fillRect/>
                </a:stretch>
              </p:blipFill>
              <p:spPr bwMode="auto">
                <a:xfrm>
                  <a:off x="3179246" y="1202002"/>
                  <a:ext cx="4229289" cy="3716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13" descr="2pcs-Right-Angle-Elbow-1-2-034-BSPP-Thread-Female-Stainless-Steel-304-Connector">
                  <a:extLst>
                    <a:ext uri="{FF2B5EF4-FFF2-40B4-BE49-F238E27FC236}">
                      <a16:creationId xmlns:a16="http://schemas.microsoft.com/office/drawing/2014/main" id="{48045FAF-5ACE-4FD6-BC2C-1599BB4DCB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60112" y="2874616"/>
                  <a:ext cx="415160" cy="548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14">
                  <a:extLst>
                    <a:ext uri="{FF2B5EF4-FFF2-40B4-BE49-F238E27FC236}">
                      <a16:creationId xmlns:a16="http://schemas.microsoft.com/office/drawing/2014/main" id="{412A72AE-20D9-4107-AB1A-C0560CB7E7E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59892" y="2038309"/>
                  <a:ext cx="4183322" cy="29028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" name="Picture 16">
                  <a:extLst>
                    <a:ext uri="{FF2B5EF4-FFF2-40B4-BE49-F238E27FC236}">
                      <a16:creationId xmlns:a16="http://schemas.microsoft.com/office/drawing/2014/main" id="{64BBE55B-100F-4786-B8E4-02B7E5A0BD1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>
                  <a:off x="2370398" y="2189372"/>
                  <a:ext cx="1312252" cy="2667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2" name="Picture 17">
                  <a:extLst>
                    <a:ext uri="{FF2B5EF4-FFF2-40B4-BE49-F238E27FC236}">
                      <a16:creationId xmlns:a16="http://schemas.microsoft.com/office/drawing/2014/main" id="{635AB850-B03C-4E7F-B8ED-661A9984B59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08536" y="1666617"/>
                  <a:ext cx="266737" cy="13131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3" name="Picture 20">
                  <a:extLst>
                    <a:ext uri="{FF2B5EF4-FFF2-40B4-BE49-F238E27FC236}">
                      <a16:creationId xmlns:a16="http://schemas.microsoft.com/office/drawing/2014/main" id="{0A7604E7-92F9-4B18-BEA8-58FE0E8CFD6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41518" y="1202002"/>
                  <a:ext cx="962929" cy="3769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4" name="Picture 22">
                  <a:extLst>
                    <a:ext uri="{FF2B5EF4-FFF2-40B4-BE49-F238E27FC236}">
                      <a16:creationId xmlns:a16="http://schemas.microsoft.com/office/drawing/2014/main" id="{A7A2FCE1-78F3-4059-9DB5-3E717AB28C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82774" y="1196752"/>
                  <a:ext cx="961734" cy="3769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5" name="Picture 14">
                  <a:extLst>
                    <a:ext uri="{FF2B5EF4-FFF2-40B4-BE49-F238E27FC236}">
                      <a16:creationId xmlns:a16="http://schemas.microsoft.com/office/drawing/2014/main" id="{ECF0319D-602E-41FC-A898-F76288CF2DF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24098" t="26913" r="63853" b="40839"/>
                <a:stretch/>
              </p:blipFill>
              <p:spPr bwMode="auto">
                <a:xfrm>
                  <a:off x="5176416" y="1109971"/>
                  <a:ext cx="360896" cy="6702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6" name="Picture 14">
                  <a:extLst>
                    <a:ext uri="{FF2B5EF4-FFF2-40B4-BE49-F238E27FC236}">
                      <a16:creationId xmlns:a16="http://schemas.microsoft.com/office/drawing/2014/main" id="{4123E755-8F78-4B27-808E-8467076A8CB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24098" t="26913" r="63853" b="40839"/>
                <a:stretch/>
              </p:blipFill>
              <p:spPr bwMode="auto">
                <a:xfrm rot="5400000">
                  <a:off x="2887054" y="2032133"/>
                  <a:ext cx="261188" cy="4850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7" name="Picture 20">
                  <a:extLst>
                    <a:ext uri="{FF2B5EF4-FFF2-40B4-BE49-F238E27FC236}">
                      <a16:creationId xmlns:a16="http://schemas.microsoft.com/office/drawing/2014/main" id="{E10B8CDB-2FF4-45CF-AD71-81D5201F7F1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48616" y="3010077"/>
                  <a:ext cx="360897" cy="3769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8" name="Picture 14">
                  <a:extLst>
                    <a:ext uri="{FF2B5EF4-FFF2-40B4-BE49-F238E27FC236}">
                      <a16:creationId xmlns:a16="http://schemas.microsoft.com/office/drawing/2014/main" id="{4F03E895-F267-4FF6-846F-5FCEFD880F4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24098" t="26913" r="63853" b="40839"/>
                <a:stretch/>
              </p:blipFill>
              <p:spPr bwMode="auto">
                <a:xfrm>
                  <a:off x="7617236" y="2945085"/>
                  <a:ext cx="360896" cy="6702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</p:grpSp>
        <p:pic>
          <p:nvPicPr>
            <p:cNvPr id="23" name="Picture 14">
              <a:extLst>
                <a:ext uri="{FF2B5EF4-FFF2-40B4-BE49-F238E27FC236}">
                  <a16:creationId xmlns:a16="http://schemas.microsoft.com/office/drawing/2014/main" id="{9C9BC7C8-A32E-4AA2-AEB8-0809396654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098" t="26913" r="63853" b="40839"/>
            <a:stretch/>
          </p:blipFill>
          <p:spPr bwMode="auto">
            <a:xfrm rot="5400000">
              <a:off x="5631742" y="3044398"/>
              <a:ext cx="180630" cy="452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2695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1489" y="254458"/>
            <a:ext cx="23653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39EB0506-8B65-43BC-9149-29A803A77EAB}"/>
              </a:ext>
            </a:extLst>
          </p:cNvPr>
          <p:cNvSpPr/>
          <p:nvPr/>
        </p:nvSpPr>
        <p:spPr>
          <a:xfrm>
            <a:off x="354935" y="2269040"/>
            <a:ext cx="6292124" cy="36004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Mains Flow – Untreated Water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89340E89-1190-4384-BEDA-5BEFD6EC3A43}"/>
              </a:ext>
            </a:extLst>
          </p:cNvPr>
          <p:cNvSpPr/>
          <p:nvPr/>
        </p:nvSpPr>
        <p:spPr>
          <a:xfrm rot="5400000">
            <a:off x="640394" y="3473439"/>
            <a:ext cx="1161553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By-Pass </a:t>
            </a: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A1F933AE-39A5-49C2-BC8B-7352B3F558D3}"/>
              </a:ext>
            </a:extLst>
          </p:cNvPr>
          <p:cNvSpPr/>
          <p:nvPr/>
        </p:nvSpPr>
        <p:spPr>
          <a:xfrm>
            <a:off x="6909209" y="2220900"/>
            <a:ext cx="17026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Treated Water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F2D7160-FDF2-4598-AB3D-2C352614A1E6}"/>
              </a:ext>
            </a:extLst>
          </p:cNvPr>
          <p:cNvSpPr/>
          <p:nvPr/>
        </p:nvSpPr>
        <p:spPr>
          <a:xfrm>
            <a:off x="254988" y="1221031"/>
            <a:ext cx="8347578" cy="87843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A simple By-Pass system is created to split the water whereby all or a certain percentage of the mains water is directed through the cartridge of tablets.  Water exiting from the cartridge mixes back into the mains flow to treat overall water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CFD8E1-1850-49C2-85D9-E71D7B7BF363}"/>
              </a:ext>
            </a:extLst>
          </p:cNvPr>
          <p:cNvGrpSpPr/>
          <p:nvPr/>
        </p:nvGrpSpPr>
        <p:grpSpPr>
          <a:xfrm>
            <a:off x="354935" y="2555333"/>
            <a:ext cx="7745457" cy="3154979"/>
            <a:chOff x="354935" y="2383991"/>
            <a:chExt cx="6382540" cy="259168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B846870-8DBE-4D35-A76B-E22A580840CB}"/>
                </a:ext>
              </a:extLst>
            </p:cNvPr>
            <p:cNvGrpSpPr/>
            <p:nvPr/>
          </p:nvGrpSpPr>
          <p:grpSpPr>
            <a:xfrm>
              <a:off x="354935" y="2383991"/>
              <a:ext cx="6382540" cy="2591683"/>
              <a:chOff x="1763688" y="1124744"/>
              <a:chExt cx="6840759" cy="3816424"/>
            </a:xfrm>
          </p:grpSpPr>
          <p:pic>
            <p:nvPicPr>
              <p:cNvPr id="44038" name="Picture 19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4415" y="1202002"/>
                <a:ext cx="563431" cy="5987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41E82E3-33CF-4D21-B9C9-3984106752BE}"/>
                  </a:ext>
                </a:extLst>
              </p:cNvPr>
              <p:cNvGrpSpPr/>
              <p:nvPr/>
            </p:nvGrpSpPr>
            <p:grpSpPr>
              <a:xfrm>
                <a:off x="1763688" y="1124744"/>
                <a:ext cx="6840759" cy="3816424"/>
                <a:chOff x="1882774" y="1109971"/>
                <a:chExt cx="6721673" cy="3831197"/>
              </a:xfrm>
            </p:grpSpPr>
            <p:pic>
              <p:nvPicPr>
                <p:cNvPr id="44037" name="Picture 18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2728653" y="1202002"/>
                  <a:ext cx="577990" cy="6090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039" name="Picture 15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2803533" y="2891758"/>
                  <a:ext cx="573607" cy="3986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4040" name="Picture 6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-900"/>
                <a:stretch>
                  <a:fillRect/>
                </a:stretch>
              </p:blipFill>
              <p:spPr bwMode="auto">
                <a:xfrm>
                  <a:off x="3179246" y="1202002"/>
                  <a:ext cx="4229289" cy="3716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041" name="Picture 13" descr="2pcs-Right-Angle-Elbow-1-2-034-BSPP-Thread-Female-Stainless-Steel-304-Connector"/>
                <p:cNvPicPr>
                  <a:picLocks noChangeAspect="1" noChangeArrowheads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60112" y="2874616"/>
                  <a:ext cx="415160" cy="548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042" name="Picture 14"/>
                <p:cNvPicPr>
                  <a:picLocks noChangeAspect="1" noChangeArrowheads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59892" y="2038309"/>
                  <a:ext cx="4183322" cy="29028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4043" name="Picture 16"/>
                <p:cNvPicPr>
                  <a:picLocks noChangeAspect="1" noChangeArrowheads="1"/>
                </p:cNvPicPr>
                <p:nvPr/>
              </p:nvPicPr>
              <p:blipFill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>
                  <a:off x="2370398" y="2189372"/>
                  <a:ext cx="1312252" cy="2667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4044" name="Picture 17"/>
                <p:cNvPicPr>
                  <a:picLocks noChangeAspect="1" noChangeArrowheads="1"/>
                </p:cNvPicPr>
                <p:nvPr/>
              </p:nvPicPr>
              <p:blipFill>
                <a:blip r:embed="rId1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08536" y="1666617"/>
                  <a:ext cx="266737" cy="13131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4045" name="Picture 20"/>
                <p:cNvPicPr>
                  <a:picLocks noChangeAspect="1" noChangeArrowheads="1"/>
                </p:cNvPicPr>
                <p:nvPr/>
              </p:nvPicPr>
              <p:blipFill>
                <a:blip r:embed="rId1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41518" y="1202002"/>
                  <a:ext cx="962929" cy="3769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4046" name="Picture 22"/>
                <p:cNvPicPr>
                  <a:picLocks noChangeAspect="1" noChangeArrowheads="1"/>
                </p:cNvPicPr>
                <p:nvPr/>
              </p:nvPicPr>
              <p:blipFill>
                <a:blip r:embed="rId1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82774" y="1196752"/>
                  <a:ext cx="961734" cy="3769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7" name="Picture 14">
                  <a:extLst>
                    <a:ext uri="{FF2B5EF4-FFF2-40B4-BE49-F238E27FC236}">
                      <a16:creationId xmlns:a16="http://schemas.microsoft.com/office/drawing/2014/main" id="{21010B81-F674-4DE1-922D-ED015AA5C6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24098" t="26913" r="63853" b="40839"/>
                <a:stretch/>
              </p:blipFill>
              <p:spPr bwMode="auto">
                <a:xfrm>
                  <a:off x="5176416" y="1109971"/>
                  <a:ext cx="360896" cy="6702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" name="Picture 14">
                  <a:extLst>
                    <a:ext uri="{FF2B5EF4-FFF2-40B4-BE49-F238E27FC236}">
                      <a16:creationId xmlns:a16="http://schemas.microsoft.com/office/drawing/2014/main" id="{CAAD66E3-E9FB-4036-B55B-59B934A608D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24098" t="26913" r="63853" b="40839"/>
                <a:stretch/>
              </p:blipFill>
              <p:spPr bwMode="auto">
                <a:xfrm rot="5400000">
                  <a:off x="2887054" y="2032133"/>
                  <a:ext cx="261188" cy="4850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" name="Picture 20">
                  <a:extLst>
                    <a:ext uri="{FF2B5EF4-FFF2-40B4-BE49-F238E27FC236}">
                      <a16:creationId xmlns:a16="http://schemas.microsoft.com/office/drawing/2014/main" id="{9D065281-4D78-409A-AA75-586B9420765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48616" y="3010077"/>
                  <a:ext cx="360897" cy="3769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" name="Picture 14">
                  <a:extLst>
                    <a:ext uri="{FF2B5EF4-FFF2-40B4-BE49-F238E27FC236}">
                      <a16:creationId xmlns:a16="http://schemas.microsoft.com/office/drawing/2014/main" id="{C62A375B-D52E-4678-86D3-AF285CDBF57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24098" t="26913" r="63853" b="40839"/>
                <a:stretch/>
              </p:blipFill>
              <p:spPr bwMode="auto">
                <a:xfrm>
                  <a:off x="7617236" y="2945085"/>
                  <a:ext cx="360896" cy="6702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</p:grpSp>
        <p:pic>
          <p:nvPicPr>
            <p:cNvPr id="31" name="Picture 14">
              <a:extLst>
                <a:ext uri="{FF2B5EF4-FFF2-40B4-BE49-F238E27FC236}">
                  <a16:creationId xmlns:a16="http://schemas.microsoft.com/office/drawing/2014/main" id="{465327FD-CDC4-4012-BB1B-1B8695B37D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098" t="26913" r="63853" b="40839"/>
            <a:stretch/>
          </p:blipFill>
          <p:spPr bwMode="auto">
            <a:xfrm rot="5400000">
              <a:off x="5631742" y="3044398"/>
              <a:ext cx="180630" cy="452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842F1A75-AF20-4764-BB8F-317CE92315DE}"/>
              </a:ext>
            </a:extLst>
          </p:cNvPr>
          <p:cNvSpPr/>
          <p:nvPr/>
        </p:nvSpPr>
        <p:spPr>
          <a:xfrm>
            <a:off x="4980445" y="4657795"/>
            <a:ext cx="1741885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Treated Water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14A58E3-B169-49C6-8E41-54532884C446}"/>
              </a:ext>
            </a:extLst>
          </p:cNvPr>
          <p:cNvSpPr/>
          <p:nvPr/>
        </p:nvSpPr>
        <p:spPr>
          <a:xfrm>
            <a:off x="2771800" y="5771500"/>
            <a:ext cx="3313955" cy="5577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“Batch Solution” created in cartridge as water mixes with Aquatabs</a:t>
            </a: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EAD0F802-A96B-4139-AEBD-A657C46B44B6}"/>
              </a:ext>
            </a:extLst>
          </p:cNvPr>
          <p:cNvSpPr/>
          <p:nvPr/>
        </p:nvSpPr>
        <p:spPr>
          <a:xfrm>
            <a:off x="1617634" y="4635492"/>
            <a:ext cx="2166309" cy="36004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Untreated Water</a:t>
            </a:r>
          </a:p>
        </p:txBody>
      </p:sp>
    </p:spTree>
    <p:extLst>
      <p:ext uri="{BB962C8B-B14F-4D97-AF65-F5344CB8AC3E}">
        <p14:creationId xmlns:p14="http://schemas.microsoft.com/office/powerpoint/2010/main" val="645688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7415D0-FF30-42AC-BB73-992DCD4B45FA}"/>
              </a:ext>
            </a:extLst>
          </p:cNvPr>
          <p:cNvSpPr/>
          <p:nvPr/>
        </p:nvSpPr>
        <p:spPr>
          <a:xfrm>
            <a:off x="395536" y="1196752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Aquatabs</a:t>
            </a:r>
            <a:r>
              <a:rPr lang="en-GB" sz="28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dissolve in  water to release </a:t>
            </a:r>
            <a:r>
              <a:rPr lang="en-GB" sz="2800" b="1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HOCl</a:t>
            </a:r>
            <a:r>
              <a:rPr lang="en-GB" sz="28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: measured as available chlorine</a:t>
            </a: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C7E10E2-05C0-4207-9D78-053C7C343E2B}"/>
              </a:ext>
            </a:extLst>
          </p:cNvPr>
          <p:cNvGrpSpPr/>
          <p:nvPr/>
        </p:nvGrpSpPr>
        <p:grpSpPr>
          <a:xfrm>
            <a:off x="2715328" y="2117407"/>
            <a:ext cx="3782609" cy="2859137"/>
            <a:chOff x="-21206" y="0"/>
            <a:chExt cx="3783001" cy="285952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3D5D21E-6A22-4D69-AE14-1EA3C4F77E3D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21206" y="407413"/>
              <a:ext cx="3671316" cy="245211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68FD43-716D-4BBF-A0EE-D8621AAD504A}"/>
                </a:ext>
              </a:extLst>
            </p:cNvPr>
            <p:cNvSpPr/>
            <p:nvPr/>
          </p:nvSpPr>
          <p:spPr>
            <a:xfrm>
              <a:off x="577850" y="1964690"/>
              <a:ext cx="256152" cy="2580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50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94B68B5-B7D0-439B-A96C-048F93F251E1}"/>
                </a:ext>
              </a:extLst>
            </p:cNvPr>
            <p:cNvSpPr/>
            <p:nvPr/>
          </p:nvSpPr>
          <p:spPr>
            <a:xfrm>
              <a:off x="769874" y="1964690"/>
              <a:ext cx="184703" cy="2580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%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324858F-A3E4-4944-942A-A32798126289}"/>
                </a:ext>
              </a:extLst>
            </p:cNvPr>
            <p:cNvSpPr/>
            <p:nvPr/>
          </p:nvSpPr>
          <p:spPr>
            <a:xfrm>
              <a:off x="2745359" y="1964690"/>
              <a:ext cx="256152" cy="2580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50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93AE988-A643-41F0-A4A0-6C4D6E0DA395}"/>
                </a:ext>
              </a:extLst>
            </p:cNvPr>
            <p:cNvSpPr/>
            <p:nvPr/>
          </p:nvSpPr>
          <p:spPr>
            <a:xfrm>
              <a:off x="2937383" y="1964690"/>
              <a:ext cx="184703" cy="2580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%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86667D4-69BF-4968-8CFB-C94FEB1A37F8}"/>
                </a:ext>
              </a:extLst>
            </p:cNvPr>
            <p:cNvSpPr/>
            <p:nvPr/>
          </p:nvSpPr>
          <p:spPr>
            <a:xfrm>
              <a:off x="573278" y="2158238"/>
              <a:ext cx="457577" cy="2580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Free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1F4B9AF-0267-4DD5-AA7A-2C7F683801F8}"/>
                </a:ext>
              </a:extLst>
            </p:cNvPr>
            <p:cNvSpPr/>
            <p:nvPr/>
          </p:nvSpPr>
          <p:spPr>
            <a:xfrm>
              <a:off x="2516759" y="2158238"/>
              <a:ext cx="1245036" cy="2580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Combined  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A65F3D9-B107-44E1-9C96-36089B56E560}"/>
                </a:ext>
              </a:extLst>
            </p:cNvPr>
            <p:cNvSpPr/>
            <p:nvPr/>
          </p:nvSpPr>
          <p:spPr>
            <a:xfrm>
              <a:off x="1338326" y="2429510"/>
              <a:ext cx="1468250" cy="2580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In Equilibrium</a:t>
              </a:r>
              <a:endParaRPr lang="en-GB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Shape 487">
              <a:extLst>
                <a:ext uri="{FF2B5EF4-FFF2-40B4-BE49-F238E27FC236}">
                  <a16:creationId xmlns:a16="http://schemas.microsoft.com/office/drawing/2014/main" id="{85C88843-8007-45B7-AC77-0586C1EDC89A}"/>
                </a:ext>
              </a:extLst>
            </p:cNvPr>
            <p:cNvSpPr/>
            <p:nvPr/>
          </p:nvSpPr>
          <p:spPr>
            <a:xfrm>
              <a:off x="1671066" y="252730"/>
              <a:ext cx="361188" cy="143256"/>
            </a:xfrm>
            <a:custGeom>
              <a:avLst/>
              <a:gdLst/>
              <a:ahLst/>
              <a:cxnLst/>
              <a:rect l="0" t="0" r="0" b="0"/>
              <a:pathLst>
                <a:path w="361188" h="143256">
                  <a:moveTo>
                    <a:pt x="180594" y="0"/>
                  </a:moveTo>
                  <a:cubicBezTo>
                    <a:pt x="280289" y="0"/>
                    <a:pt x="361188" y="32131"/>
                    <a:pt x="361188" y="71628"/>
                  </a:cubicBezTo>
                  <a:cubicBezTo>
                    <a:pt x="361188" y="111125"/>
                    <a:pt x="280289" y="143256"/>
                    <a:pt x="180594" y="143256"/>
                  </a:cubicBezTo>
                  <a:cubicBezTo>
                    <a:pt x="80899" y="143256"/>
                    <a:pt x="0" y="111125"/>
                    <a:pt x="0" y="71628"/>
                  </a:cubicBezTo>
                  <a:cubicBezTo>
                    <a:pt x="0" y="32131"/>
                    <a:pt x="80899" y="0"/>
                    <a:pt x="18059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Shape 488">
              <a:extLst>
                <a:ext uri="{FF2B5EF4-FFF2-40B4-BE49-F238E27FC236}">
                  <a16:creationId xmlns:a16="http://schemas.microsoft.com/office/drawing/2014/main" id="{E5A31698-6C4F-4583-8CA6-3FBDB889E634}"/>
                </a:ext>
              </a:extLst>
            </p:cNvPr>
            <p:cNvSpPr/>
            <p:nvPr/>
          </p:nvSpPr>
          <p:spPr>
            <a:xfrm>
              <a:off x="1671066" y="252730"/>
              <a:ext cx="361188" cy="143256"/>
            </a:xfrm>
            <a:custGeom>
              <a:avLst/>
              <a:gdLst/>
              <a:ahLst/>
              <a:cxnLst/>
              <a:rect l="0" t="0" r="0" b="0"/>
              <a:pathLst>
                <a:path w="361188" h="143256">
                  <a:moveTo>
                    <a:pt x="0" y="71628"/>
                  </a:moveTo>
                  <a:cubicBezTo>
                    <a:pt x="0" y="32131"/>
                    <a:pt x="80899" y="0"/>
                    <a:pt x="180594" y="0"/>
                  </a:cubicBezTo>
                  <a:cubicBezTo>
                    <a:pt x="280289" y="0"/>
                    <a:pt x="361188" y="32131"/>
                    <a:pt x="361188" y="71628"/>
                  </a:cubicBezTo>
                  <a:cubicBezTo>
                    <a:pt x="361188" y="111125"/>
                    <a:pt x="280289" y="143256"/>
                    <a:pt x="180594" y="143256"/>
                  </a:cubicBezTo>
                  <a:cubicBezTo>
                    <a:pt x="80899" y="143256"/>
                    <a:pt x="0" y="111125"/>
                    <a:pt x="0" y="71628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5CFD4E-73B4-4F88-9FB0-CEB660F3A499}"/>
                </a:ext>
              </a:extLst>
            </p:cNvPr>
            <p:cNvSpPr/>
            <p:nvPr/>
          </p:nvSpPr>
          <p:spPr>
            <a:xfrm>
              <a:off x="806450" y="0"/>
              <a:ext cx="589317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HOCL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FFC1829-6BD5-42FC-8D90-48AD6FCD19B1}"/>
                </a:ext>
              </a:extLst>
            </p:cNvPr>
            <p:cNvSpPr/>
            <p:nvPr/>
          </p:nvSpPr>
          <p:spPr>
            <a:xfrm>
              <a:off x="1248410" y="0"/>
              <a:ext cx="72568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-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2562FEF-818D-472F-AA3A-0246312D7CFC}"/>
                </a:ext>
              </a:extLst>
            </p:cNvPr>
            <p:cNvSpPr/>
            <p:nvPr/>
          </p:nvSpPr>
          <p:spPr>
            <a:xfrm>
              <a:off x="1341374" y="0"/>
              <a:ext cx="175751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available Chlorine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6388936-576D-42AD-B77B-7F34C5582125}"/>
              </a:ext>
            </a:extLst>
          </p:cNvPr>
          <p:cNvSpPr/>
          <p:nvPr/>
        </p:nvSpPr>
        <p:spPr>
          <a:xfrm>
            <a:off x="1475656" y="2616020"/>
            <a:ext cx="6480720" cy="3745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9570" indent="-52070">
              <a:lnSpc>
                <a:spcPct val="109000"/>
              </a:lnSpc>
              <a:spcAft>
                <a:spcPts val="280"/>
              </a:spcAft>
            </a:pPr>
            <a:endParaRPr lang="en-GB" b="1" i="1" dirty="0">
              <a:solidFill>
                <a:srgbClr val="37609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9570" indent="-52070">
              <a:lnSpc>
                <a:spcPct val="109000"/>
              </a:lnSpc>
              <a:spcAft>
                <a:spcPts val="280"/>
              </a:spcAft>
            </a:pPr>
            <a:endParaRPr lang="en-GB" b="1" i="1" dirty="0">
              <a:solidFill>
                <a:srgbClr val="37609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9570" indent="-52070">
              <a:lnSpc>
                <a:spcPct val="109000"/>
              </a:lnSpc>
              <a:spcAft>
                <a:spcPts val="280"/>
              </a:spcAft>
            </a:pPr>
            <a:endParaRPr lang="en-GB" b="1" i="1" dirty="0">
              <a:solidFill>
                <a:srgbClr val="37609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9570" indent="-52070">
              <a:lnSpc>
                <a:spcPct val="109000"/>
              </a:lnSpc>
              <a:spcAft>
                <a:spcPts val="280"/>
              </a:spcAft>
            </a:pPr>
            <a:endParaRPr lang="en-GB" b="1" i="1" dirty="0">
              <a:solidFill>
                <a:srgbClr val="37609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9570" indent="-52070">
              <a:lnSpc>
                <a:spcPct val="109000"/>
              </a:lnSpc>
              <a:spcAft>
                <a:spcPts val="280"/>
              </a:spcAft>
            </a:pPr>
            <a:endParaRPr lang="en-GB" b="1" i="1" dirty="0">
              <a:solidFill>
                <a:srgbClr val="37609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9570" indent="-52070">
              <a:lnSpc>
                <a:spcPct val="109000"/>
              </a:lnSpc>
              <a:spcAft>
                <a:spcPts val="280"/>
              </a:spcAft>
            </a:pPr>
            <a:endParaRPr lang="en-GB" b="1" i="1" dirty="0">
              <a:solidFill>
                <a:srgbClr val="37609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9570" indent="-52070">
              <a:lnSpc>
                <a:spcPct val="109000"/>
              </a:lnSpc>
              <a:spcAft>
                <a:spcPts val="280"/>
              </a:spcAft>
            </a:pPr>
            <a:endParaRPr lang="en-GB" b="1" i="1" dirty="0">
              <a:solidFill>
                <a:srgbClr val="37609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9570" indent="-52070">
              <a:lnSpc>
                <a:spcPct val="109000"/>
              </a:lnSpc>
              <a:spcAft>
                <a:spcPts val="280"/>
              </a:spcAft>
            </a:pPr>
            <a:endParaRPr lang="en-GB" b="1" i="1" dirty="0">
              <a:solidFill>
                <a:srgbClr val="37609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9570" indent="-52070" algn="ctr">
              <a:lnSpc>
                <a:spcPct val="109000"/>
              </a:lnSpc>
              <a:spcAft>
                <a:spcPts val="280"/>
              </a:spcAft>
            </a:pPr>
            <a:r>
              <a:rPr lang="en-GB" b="1" i="1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50% of the “total” available The remainder is “combined” in chlorine is actually present the form of mono – or as “free” available chlorine </a:t>
            </a:r>
            <a:r>
              <a:rPr lang="en-GB" b="1" i="1" dirty="0" err="1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dichloroisocyanurate</a:t>
            </a:r>
            <a:endParaRPr lang="en-GB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104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EA717A6-ED83-4168-BFB5-E76729E755CB}"/>
              </a:ext>
            </a:extLst>
          </p:cNvPr>
          <p:cNvGrpSpPr/>
          <p:nvPr/>
        </p:nvGrpSpPr>
        <p:grpSpPr>
          <a:xfrm>
            <a:off x="0" y="980728"/>
            <a:ext cx="9144000" cy="5877272"/>
            <a:chOff x="0" y="0"/>
            <a:chExt cx="9144000" cy="5715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6812407-A0F4-448A-A26D-04F655C93C5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715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E385B06-08EE-4E8C-A774-0191B7EDCFC4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89204" y="499871"/>
              <a:ext cx="4134612" cy="269443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CC4D40B-44D4-448E-9C4C-DDDB4A21DED4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09956" y="460248"/>
              <a:ext cx="4056888" cy="2741676"/>
            </a:xfrm>
            <a:prstGeom prst="rect">
              <a:avLst/>
            </a:prstGeom>
          </p:spPr>
        </p:pic>
        <p:sp>
          <p:nvSpPr>
            <p:cNvPr id="6" name="Shape 16651">
              <a:extLst>
                <a:ext uri="{FF2B5EF4-FFF2-40B4-BE49-F238E27FC236}">
                  <a16:creationId xmlns:a16="http://schemas.microsoft.com/office/drawing/2014/main" id="{1CEC018B-5814-4A1F-A941-268E39F852E3}"/>
                </a:ext>
              </a:extLst>
            </p:cNvPr>
            <p:cNvSpPr/>
            <p:nvPr/>
          </p:nvSpPr>
          <p:spPr>
            <a:xfrm>
              <a:off x="542544" y="502920"/>
              <a:ext cx="4032504" cy="2592324"/>
            </a:xfrm>
            <a:custGeom>
              <a:avLst/>
              <a:gdLst/>
              <a:ahLst/>
              <a:cxnLst/>
              <a:rect l="0" t="0" r="0" b="0"/>
              <a:pathLst>
                <a:path w="4032504" h="2592324">
                  <a:moveTo>
                    <a:pt x="0" y="0"/>
                  </a:moveTo>
                  <a:lnTo>
                    <a:pt x="4032504" y="0"/>
                  </a:lnTo>
                  <a:lnTo>
                    <a:pt x="4032504" y="2592324"/>
                  </a:lnTo>
                  <a:lnTo>
                    <a:pt x="0" y="259232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F497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4F060C6-C9A7-47CB-889A-49414273C9C0}"/>
                </a:ext>
              </a:extLst>
            </p:cNvPr>
            <p:cNvSpPr/>
            <p:nvPr/>
          </p:nvSpPr>
          <p:spPr>
            <a:xfrm>
              <a:off x="600456" y="574421"/>
              <a:ext cx="4892276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Our customers in the developing world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9EF7666-6348-46E0-9E3C-756DE85F0A01}"/>
                </a:ext>
              </a:extLst>
            </p:cNvPr>
            <p:cNvSpPr/>
            <p:nvPr/>
          </p:nvSpPr>
          <p:spPr>
            <a:xfrm>
              <a:off x="600456" y="1031849"/>
              <a:ext cx="106555" cy="28615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DFC519-EFF3-4173-BA84-5D69B2DF7DF7}"/>
                </a:ext>
              </a:extLst>
            </p:cNvPr>
            <p:cNvSpPr/>
            <p:nvPr/>
          </p:nvSpPr>
          <p:spPr>
            <a:xfrm>
              <a:off x="943356" y="1026820"/>
              <a:ext cx="1651301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Rural  &amp;  peri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9AA8765-9E33-4E65-8573-9B5D8DFE8096}"/>
                </a:ext>
              </a:extLst>
            </p:cNvPr>
            <p:cNvSpPr/>
            <p:nvPr/>
          </p:nvSpPr>
          <p:spPr>
            <a:xfrm>
              <a:off x="2185416" y="1026820"/>
              <a:ext cx="93160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-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97E3AC-9A60-46F3-B705-7B9652175610}"/>
                </a:ext>
              </a:extLst>
            </p:cNvPr>
            <p:cNvSpPr/>
            <p:nvPr/>
          </p:nvSpPr>
          <p:spPr>
            <a:xfrm>
              <a:off x="2255520" y="1026820"/>
              <a:ext cx="1878416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urban dwellers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892B5F-64F6-4CDA-A851-2D03F33C2920}"/>
                </a:ext>
              </a:extLst>
            </p:cNvPr>
            <p:cNvSpPr/>
            <p:nvPr/>
          </p:nvSpPr>
          <p:spPr>
            <a:xfrm>
              <a:off x="600456" y="1459046"/>
              <a:ext cx="106413" cy="2857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EB0AB5D-8C40-46F5-BBF4-44E51E1042B3}"/>
                </a:ext>
              </a:extLst>
            </p:cNvPr>
            <p:cNvSpPr/>
            <p:nvPr/>
          </p:nvSpPr>
          <p:spPr>
            <a:xfrm>
              <a:off x="943356" y="1454023"/>
              <a:ext cx="2096646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Very low income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23D2C9D-EF5D-4FA8-B47C-F192B1D0ACDF}"/>
                </a:ext>
              </a:extLst>
            </p:cNvPr>
            <p:cNvSpPr/>
            <p:nvPr/>
          </p:nvSpPr>
          <p:spPr>
            <a:xfrm>
              <a:off x="600456" y="1885766"/>
              <a:ext cx="106413" cy="2857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5B5E8BF-6615-4112-A214-7E26B5C222BE}"/>
                </a:ext>
              </a:extLst>
            </p:cNvPr>
            <p:cNvSpPr/>
            <p:nvPr/>
          </p:nvSpPr>
          <p:spPr>
            <a:xfrm>
              <a:off x="943356" y="1880743"/>
              <a:ext cx="28956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Travels to collect water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2931D1-ECD7-4232-A1FA-2FB4795933D5}"/>
                </a:ext>
              </a:extLst>
            </p:cNvPr>
            <p:cNvSpPr/>
            <p:nvPr/>
          </p:nvSpPr>
          <p:spPr>
            <a:xfrm>
              <a:off x="600456" y="2312264"/>
              <a:ext cx="106555" cy="28615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F96D70D-FADD-4B29-8F0A-FF3834233A50}"/>
                </a:ext>
              </a:extLst>
            </p:cNvPr>
            <p:cNvSpPr/>
            <p:nvPr/>
          </p:nvSpPr>
          <p:spPr>
            <a:xfrm>
              <a:off x="943356" y="2307234"/>
              <a:ext cx="3926102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Generally does not treat water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A726AC-8E90-4144-B796-2D2B2635B91D}"/>
                </a:ext>
              </a:extLst>
            </p:cNvPr>
            <p:cNvSpPr/>
            <p:nvPr/>
          </p:nvSpPr>
          <p:spPr>
            <a:xfrm>
              <a:off x="600456" y="2739587"/>
              <a:ext cx="106413" cy="2857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7DC49FB-439A-4900-ABBC-9EE2EC15606C}"/>
                </a:ext>
              </a:extLst>
            </p:cNvPr>
            <p:cNvSpPr/>
            <p:nvPr/>
          </p:nvSpPr>
          <p:spPr>
            <a:xfrm>
              <a:off x="943356" y="2734564"/>
              <a:ext cx="3817501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Bottom 15% of the population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181D3E6-E753-4EBD-9CD2-DF92EA28FFD8}"/>
                </a:ext>
              </a:extLst>
            </p:cNvPr>
            <p:cNvSpPr/>
            <p:nvPr/>
          </p:nvSpPr>
          <p:spPr>
            <a:xfrm>
              <a:off x="7106158" y="5227244"/>
              <a:ext cx="137768" cy="1383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800"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30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411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304DB2-F1E1-462B-BD1A-0D8A577EBDD8}"/>
              </a:ext>
            </a:extLst>
          </p:cNvPr>
          <p:cNvGrpSpPr/>
          <p:nvPr/>
        </p:nvGrpSpPr>
        <p:grpSpPr>
          <a:xfrm>
            <a:off x="107504" y="1196752"/>
            <a:ext cx="4487049" cy="5876291"/>
            <a:chOff x="0" y="0"/>
            <a:chExt cx="4572610" cy="587654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D77CDFB-BB3F-44B6-88E4-063BB2414E75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26746" y="2869691"/>
              <a:ext cx="4245864" cy="300685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2A6DC32-8DD2-4CA8-A574-4C11CE1F2583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08458" y="0"/>
              <a:ext cx="4264152" cy="287883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1FB31B6-898E-40C4-9C51-765D6960F2C0}"/>
                </a:ext>
              </a:extLst>
            </p:cNvPr>
            <p:cNvSpPr/>
            <p:nvPr/>
          </p:nvSpPr>
          <p:spPr>
            <a:xfrm>
              <a:off x="291694" y="3006344"/>
              <a:ext cx="236098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i="1">
                  <a:solidFill>
                    <a:srgbClr val="1F497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Social entrepreneurs 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E5E816-7644-439E-AC0F-6C4FE525C29B}"/>
                </a:ext>
              </a:extLst>
            </p:cNvPr>
            <p:cNvSpPr/>
            <p:nvPr/>
          </p:nvSpPr>
          <p:spPr>
            <a:xfrm>
              <a:off x="0" y="1824688"/>
              <a:ext cx="965161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0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ABMS  2016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52D2107-3093-415A-8F1F-C10AD0F942C6}"/>
              </a:ext>
            </a:extLst>
          </p:cNvPr>
          <p:cNvGrpSpPr/>
          <p:nvPr/>
        </p:nvGrpSpPr>
        <p:grpSpPr>
          <a:xfrm>
            <a:off x="4969023" y="1196752"/>
            <a:ext cx="4184363" cy="6120680"/>
            <a:chOff x="0" y="0"/>
            <a:chExt cx="4421755" cy="584301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A86D777-B8DF-4AF6-9A10-F181B195DE74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4090416" cy="584301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24FD36-D2E9-4622-901A-3FF93FD11906}"/>
                </a:ext>
              </a:extLst>
            </p:cNvPr>
            <p:cNvSpPr/>
            <p:nvPr/>
          </p:nvSpPr>
          <p:spPr>
            <a:xfrm>
              <a:off x="2485898" y="105284"/>
              <a:ext cx="1935857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i="1">
                  <a:solidFill>
                    <a:srgbClr val="1F497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Emergency Relief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15FA43-3FAC-4E07-9383-EE4D359FBEBA}"/>
                </a:ext>
              </a:extLst>
            </p:cNvPr>
            <p:cNvSpPr/>
            <p:nvPr/>
          </p:nvSpPr>
          <p:spPr>
            <a:xfrm>
              <a:off x="2347214" y="5059910"/>
              <a:ext cx="1655594" cy="1713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000" b="1">
                  <a:solidFill>
                    <a:srgbClr val="37609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World Vision Haiti 2016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9954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>
            <a:extLst>
              <a:ext uri="{FF2B5EF4-FFF2-40B4-BE49-F238E27FC236}">
                <a16:creationId xmlns:a16="http://schemas.microsoft.com/office/drawing/2014/main" id="{E19C35BA-B849-4DB3-95FC-1040B7124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EB5953A-D4B5-4B86-86C9-52CD5A2F4585}"/>
              </a:ext>
            </a:extLst>
          </p:cNvPr>
          <p:cNvGrpSpPr/>
          <p:nvPr/>
        </p:nvGrpSpPr>
        <p:grpSpPr>
          <a:xfrm>
            <a:off x="0" y="1124585"/>
            <a:ext cx="9144000" cy="5732780"/>
            <a:chOff x="0" y="0"/>
            <a:chExt cx="9144000" cy="573328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D0CA4CA-CBD6-4188-A63B-544763C1E964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4450079"/>
              <a:ext cx="9144000" cy="128320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D150C3B-B4C8-4A89-8DE6-395BDBE9C6D6}"/>
                </a:ext>
              </a:extLst>
            </p:cNvPr>
            <p:cNvSpPr/>
            <p:nvPr/>
          </p:nvSpPr>
          <p:spPr>
            <a:xfrm>
              <a:off x="4528058" y="5485029"/>
              <a:ext cx="2186810" cy="2260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F6B9159-3470-41E8-8C4D-0CC6B5F2AF36}"/>
                </a:ext>
              </a:extLst>
            </p:cNvPr>
            <p:cNvSpPr/>
            <p:nvPr/>
          </p:nvSpPr>
          <p:spPr>
            <a:xfrm>
              <a:off x="6169406" y="5485029"/>
              <a:ext cx="453250" cy="2260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8F10008-EDA4-419F-9346-E6C2C2931659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300216" y="0"/>
              <a:ext cx="1988820" cy="208788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5B8FBCB-CE75-4502-9AA0-13820EB7F37A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67868" y="73152"/>
              <a:ext cx="5105400" cy="89611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B8C9D3E-F21E-47CC-B95A-5FEBB1B3B488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652516" y="2161032"/>
              <a:ext cx="3171444" cy="2375916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0C75563-2DF5-4C19-A0ED-8C1CFE15F820}"/>
                </a:ext>
              </a:extLst>
            </p:cNvPr>
            <p:cNvSpPr/>
            <p:nvPr/>
          </p:nvSpPr>
          <p:spPr>
            <a:xfrm>
              <a:off x="288341" y="1296035"/>
              <a:ext cx="5626613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Aligning with the Strategy of the International Community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5180A1-C7AC-4924-A840-89F4656E8F69}"/>
                </a:ext>
              </a:extLst>
            </p:cNvPr>
            <p:cNvSpPr/>
            <p:nvPr/>
          </p:nvSpPr>
          <p:spPr>
            <a:xfrm>
              <a:off x="4521073" y="1296035"/>
              <a:ext cx="72568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-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DA4EE0B-B63C-4FEC-B0F1-9FA4FD0D3AFF}"/>
                </a:ext>
              </a:extLst>
            </p:cNvPr>
            <p:cNvSpPr/>
            <p:nvPr/>
          </p:nvSpPr>
          <p:spPr>
            <a:xfrm>
              <a:off x="4615561" y="1296035"/>
              <a:ext cx="1392068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Water Quality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B13121F-D1C4-4793-84DB-EC34A573747B}"/>
                </a:ext>
              </a:extLst>
            </p:cNvPr>
            <p:cNvSpPr/>
            <p:nvPr/>
          </p:nvSpPr>
          <p:spPr>
            <a:xfrm>
              <a:off x="288341" y="1658747"/>
              <a:ext cx="61416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(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C97CD58-5EE1-424D-930A-84DE93FEC0BF}"/>
                </a:ext>
              </a:extLst>
            </p:cNvPr>
            <p:cNvSpPr/>
            <p:nvPr/>
          </p:nvSpPr>
          <p:spPr>
            <a:xfrm>
              <a:off x="334518" y="1658747"/>
              <a:ext cx="1831525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Study by WHO / UNC: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4B214BF-A115-4938-84A9-5C3DA7501E41}"/>
                </a:ext>
              </a:extLst>
            </p:cNvPr>
            <p:cNvSpPr/>
            <p:nvPr/>
          </p:nvSpPr>
          <p:spPr>
            <a:xfrm>
              <a:off x="1712214" y="1658747"/>
              <a:ext cx="100940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&lt;</a:t>
              </a:r>
              <a:r>
                <a:rPr lang="en-GB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2DD9F6-BF52-46C1-8EA4-33AD2C805EAE}"/>
                </a:ext>
              </a:extLst>
            </p:cNvPr>
            <p:cNvSpPr/>
            <p:nvPr/>
          </p:nvSpPr>
          <p:spPr>
            <a:xfrm>
              <a:off x="1789811" y="1658747"/>
              <a:ext cx="20613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40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97FF956-FEF0-43D4-8773-FB67F3216F97}"/>
                </a:ext>
              </a:extLst>
            </p:cNvPr>
            <p:cNvSpPr/>
            <p:nvPr/>
          </p:nvSpPr>
          <p:spPr>
            <a:xfrm>
              <a:off x="1945259" y="1658747"/>
              <a:ext cx="408222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% of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DEB8A2F-FE75-4043-A6F4-3DD1A93DBDC1}"/>
                </a:ext>
              </a:extLst>
            </p:cNvPr>
            <p:cNvSpPr/>
            <p:nvPr/>
          </p:nvSpPr>
          <p:spPr>
            <a:xfrm>
              <a:off x="2251583" y="1658747"/>
              <a:ext cx="84725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“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68CC7E0-C78B-4FD7-B396-BCC625BE9F99}"/>
                </a:ext>
              </a:extLst>
            </p:cNvPr>
            <p:cNvSpPr/>
            <p:nvPr/>
          </p:nvSpPr>
          <p:spPr>
            <a:xfrm>
              <a:off x="2315591" y="1658747"/>
              <a:ext cx="1456545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improved sources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5D83A67-8A12-4E3B-B961-B55CA3C0B9FC}"/>
                </a:ext>
              </a:extLst>
            </p:cNvPr>
            <p:cNvSpPr/>
            <p:nvPr/>
          </p:nvSpPr>
          <p:spPr>
            <a:xfrm>
              <a:off x="3411601" y="1658747"/>
              <a:ext cx="130939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”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9F9419B-83EE-4E04-B2DB-09499EBA627B}"/>
                </a:ext>
              </a:extLst>
            </p:cNvPr>
            <p:cNvSpPr/>
            <p:nvPr/>
          </p:nvSpPr>
          <p:spPr>
            <a:xfrm>
              <a:off x="3510661" y="1658747"/>
              <a:ext cx="3078486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exceeded WHO recommended levels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EE971FC-E117-4B2F-8933-C591B5458A4A}"/>
                </a:ext>
              </a:extLst>
            </p:cNvPr>
            <p:cNvSpPr/>
            <p:nvPr/>
          </p:nvSpPr>
          <p:spPr>
            <a:xfrm>
              <a:off x="288341" y="1841627"/>
              <a:ext cx="215867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of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D673364-92FB-4D99-B5C3-86B449E7EB49}"/>
                </a:ext>
              </a:extLst>
            </p:cNvPr>
            <p:cNvSpPr/>
            <p:nvPr/>
          </p:nvSpPr>
          <p:spPr>
            <a:xfrm>
              <a:off x="449885" y="1841627"/>
              <a:ext cx="411262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Facal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0055163-B091-49C9-92B5-08302384DFE5}"/>
                </a:ext>
              </a:extLst>
            </p:cNvPr>
            <p:cNvSpPr/>
            <p:nvPr/>
          </p:nvSpPr>
          <p:spPr>
            <a:xfrm>
              <a:off x="796138" y="1841627"/>
              <a:ext cx="1872671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Indicator Bacteria (FIB)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AD751A8-377D-477A-AF71-9EC30C7E3341}"/>
                </a:ext>
              </a:extLst>
            </p:cNvPr>
            <p:cNvSpPr/>
            <p:nvPr/>
          </p:nvSpPr>
          <p:spPr>
            <a:xfrm>
              <a:off x="288341" y="2180336"/>
              <a:ext cx="3488234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Aquatabs is now positioned to offer: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EAF02C2-CC44-4297-86AB-124075EC7577}"/>
                </a:ext>
              </a:extLst>
            </p:cNvPr>
            <p:cNvSpPr/>
            <p:nvPr/>
          </p:nvSpPr>
          <p:spPr>
            <a:xfrm>
              <a:off x="288341" y="2550014"/>
              <a:ext cx="83002" cy="2229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4BECC1A-6A75-459C-98C4-B46B0EB9F796}"/>
                </a:ext>
              </a:extLst>
            </p:cNvPr>
            <p:cNvSpPr/>
            <p:nvPr/>
          </p:nvSpPr>
          <p:spPr>
            <a:xfrm>
              <a:off x="574853" y="2546096"/>
              <a:ext cx="2130552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Alternative Solutions (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94955D8-4A52-4A5F-9F73-D608A4922992}"/>
                </a:ext>
              </a:extLst>
            </p:cNvPr>
            <p:cNvSpPr/>
            <p:nvPr/>
          </p:nvSpPr>
          <p:spPr>
            <a:xfrm>
              <a:off x="2176907" y="2546096"/>
              <a:ext cx="99128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“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493B6D7-049D-4F49-9053-E734B9B9A5E4}"/>
                </a:ext>
              </a:extLst>
            </p:cNvPr>
            <p:cNvSpPr/>
            <p:nvPr/>
          </p:nvSpPr>
          <p:spPr>
            <a:xfrm>
              <a:off x="2250059" y="2546096"/>
              <a:ext cx="1423135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One Stop Shop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24CD113-DF00-49B7-A6D2-A7D9E9DDB157}"/>
                </a:ext>
              </a:extLst>
            </p:cNvPr>
            <p:cNvSpPr/>
            <p:nvPr/>
          </p:nvSpPr>
          <p:spPr>
            <a:xfrm>
              <a:off x="3320161" y="2546096"/>
              <a:ext cx="99128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”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DFB168E-71C1-42E0-ACB6-64CA2E9436D9}"/>
                </a:ext>
              </a:extLst>
            </p:cNvPr>
            <p:cNvSpPr/>
            <p:nvPr/>
          </p:nvSpPr>
          <p:spPr>
            <a:xfrm>
              <a:off x="3394837" y="2546096"/>
              <a:ext cx="7185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)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BFC251D-6F84-4D62-A5C8-A37634C9AB2E}"/>
                </a:ext>
              </a:extLst>
            </p:cNvPr>
            <p:cNvSpPr/>
            <p:nvPr/>
          </p:nvSpPr>
          <p:spPr>
            <a:xfrm>
              <a:off x="288341" y="2916028"/>
              <a:ext cx="83002" cy="2229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78B719-09D8-498B-B426-0936A66171F4}"/>
                </a:ext>
              </a:extLst>
            </p:cNvPr>
            <p:cNvSpPr/>
            <p:nvPr/>
          </p:nvSpPr>
          <p:spPr>
            <a:xfrm>
              <a:off x="574853" y="2912110"/>
              <a:ext cx="1247170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Affordability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7A34534-A84E-4802-99F7-D774454280F7}"/>
                </a:ext>
              </a:extLst>
            </p:cNvPr>
            <p:cNvSpPr/>
            <p:nvPr/>
          </p:nvSpPr>
          <p:spPr>
            <a:xfrm>
              <a:off x="1512443" y="2912110"/>
              <a:ext cx="118101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–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30C0474-7E2C-42F6-8FBC-69766DB72769}"/>
                </a:ext>
              </a:extLst>
            </p:cNvPr>
            <p:cNvSpPr/>
            <p:nvPr/>
          </p:nvSpPr>
          <p:spPr>
            <a:xfrm>
              <a:off x="1640459" y="2912110"/>
              <a:ext cx="1961228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low cost application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44E64EE-5A31-4A97-AD5A-41D94AFC4C40}"/>
                </a:ext>
              </a:extLst>
            </p:cNvPr>
            <p:cNvSpPr/>
            <p:nvPr/>
          </p:nvSpPr>
          <p:spPr>
            <a:xfrm>
              <a:off x="3117469" y="2912110"/>
              <a:ext cx="118100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–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0BE93D5-FF9B-4EBB-A9DE-809F5F338A87}"/>
                </a:ext>
              </a:extLst>
            </p:cNvPr>
            <p:cNvSpPr/>
            <p:nvPr/>
          </p:nvSpPr>
          <p:spPr>
            <a:xfrm>
              <a:off x="3247009" y="2912110"/>
              <a:ext cx="1574437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low capital costs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17822B9-0F6F-4EEF-BC3D-D493E0C041D3}"/>
                </a:ext>
              </a:extLst>
            </p:cNvPr>
            <p:cNvSpPr/>
            <p:nvPr/>
          </p:nvSpPr>
          <p:spPr>
            <a:xfrm>
              <a:off x="288341" y="3281788"/>
              <a:ext cx="83002" cy="2229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CE2397B-1EA4-445B-811E-CE73CB8F7E94}"/>
                </a:ext>
              </a:extLst>
            </p:cNvPr>
            <p:cNvSpPr/>
            <p:nvPr/>
          </p:nvSpPr>
          <p:spPr>
            <a:xfrm>
              <a:off x="574853" y="3277870"/>
              <a:ext cx="2466831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Low to zero maintenance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955FA8E-8D01-400C-884A-73530FF6FE59}"/>
                </a:ext>
              </a:extLst>
            </p:cNvPr>
            <p:cNvSpPr/>
            <p:nvPr/>
          </p:nvSpPr>
          <p:spPr>
            <a:xfrm>
              <a:off x="2432939" y="3277870"/>
              <a:ext cx="118100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–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2CE9BF2-51E7-45DC-8AF0-09172D2A8ADC}"/>
                </a:ext>
              </a:extLst>
            </p:cNvPr>
            <p:cNvSpPr/>
            <p:nvPr/>
          </p:nvSpPr>
          <p:spPr>
            <a:xfrm>
              <a:off x="2560955" y="3277870"/>
              <a:ext cx="3688151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no management or Behaviour Change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EC9ECDE-EBFD-4FDB-9E3B-BE5E2901959D}"/>
                </a:ext>
              </a:extLst>
            </p:cNvPr>
            <p:cNvSpPr/>
            <p:nvPr/>
          </p:nvSpPr>
          <p:spPr>
            <a:xfrm>
              <a:off x="574853" y="3491230"/>
              <a:ext cx="459714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required: purification at source/collection/entry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9F5E645-E512-431D-8993-51A248EEAA31}"/>
                </a:ext>
              </a:extLst>
            </p:cNvPr>
            <p:cNvSpPr/>
            <p:nvPr/>
          </p:nvSpPr>
          <p:spPr>
            <a:xfrm>
              <a:off x="288341" y="3860908"/>
              <a:ext cx="83002" cy="2229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1E14947-7AAA-4AA2-8A05-2E9BAE7F5949}"/>
                </a:ext>
              </a:extLst>
            </p:cNvPr>
            <p:cNvSpPr/>
            <p:nvPr/>
          </p:nvSpPr>
          <p:spPr>
            <a:xfrm>
              <a:off x="574853" y="3856990"/>
              <a:ext cx="1167488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Urban / Peri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03BCD1F-9DEE-44E6-AF9D-A241618FFD1C}"/>
                </a:ext>
              </a:extLst>
            </p:cNvPr>
            <p:cNvSpPr/>
            <p:nvPr/>
          </p:nvSpPr>
          <p:spPr>
            <a:xfrm>
              <a:off x="1453007" y="3856990"/>
              <a:ext cx="72568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-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5A29990-8CBE-48F5-819F-D2710398B33E}"/>
                </a:ext>
              </a:extLst>
            </p:cNvPr>
            <p:cNvSpPr/>
            <p:nvPr/>
          </p:nvSpPr>
          <p:spPr>
            <a:xfrm>
              <a:off x="1507871" y="3856990"/>
              <a:ext cx="2995674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urban locations now addressed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B9F8995-395E-4446-9CC7-8991DA027C25}"/>
                </a:ext>
              </a:extLst>
            </p:cNvPr>
            <p:cNvSpPr/>
            <p:nvPr/>
          </p:nvSpPr>
          <p:spPr>
            <a:xfrm>
              <a:off x="288341" y="4226446"/>
              <a:ext cx="83144" cy="22328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48E7103-ED37-4DAE-A81F-09C98B59E2BF}"/>
                </a:ext>
              </a:extLst>
            </p:cNvPr>
            <p:cNvSpPr/>
            <p:nvPr/>
          </p:nvSpPr>
          <p:spPr>
            <a:xfrm>
              <a:off x="574853" y="4222522"/>
              <a:ext cx="1393735" cy="2419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Water Quality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265ED5F-DFCF-4FD7-A43E-86A04F290A1E}"/>
                </a:ext>
              </a:extLst>
            </p:cNvPr>
            <p:cNvSpPr/>
            <p:nvPr/>
          </p:nvSpPr>
          <p:spPr>
            <a:xfrm>
              <a:off x="1622171" y="4222522"/>
              <a:ext cx="118302" cy="2419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–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FDFF797-A24E-40C4-B442-FC945C89F29E}"/>
                </a:ext>
              </a:extLst>
            </p:cNvPr>
            <p:cNvSpPr/>
            <p:nvPr/>
          </p:nvSpPr>
          <p:spPr>
            <a:xfrm>
              <a:off x="1751711" y="4222522"/>
              <a:ext cx="5493697" cy="2419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makes water safe at point of source/collection/entry and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5E30DF5-FCB7-4AB4-87C9-F40DC7A9E919}"/>
                </a:ext>
              </a:extLst>
            </p:cNvPr>
            <p:cNvSpPr/>
            <p:nvPr/>
          </p:nvSpPr>
          <p:spPr>
            <a:xfrm>
              <a:off x="574853" y="4436440"/>
              <a:ext cx="1181717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keeps it safe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35105882-AB8D-476B-892F-EAC2AC616FF3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3636264" y="4392169"/>
              <a:ext cx="1078992" cy="737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2923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75F05-967A-42CB-8BB4-753F7DA81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altLang="en-US" b="0" dirty="0">
                <a:solidFill>
                  <a:srgbClr val="2F5496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altLang="en-US" b="0" dirty="0">
                <a:solidFill>
                  <a:srgbClr val="2F549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Contact for ASEAN:</a:t>
            </a:r>
            <a:br>
              <a:rPr lang="en-GB" altLang="en-US" sz="800" b="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51D019-E6A1-4E3E-B80F-1A7FF1F01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121" name="Picture 1951">
            <a:extLst>
              <a:ext uri="{FF2B5EF4-FFF2-40B4-BE49-F238E27FC236}">
                <a16:creationId xmlns:a16="http://schemas.microsoft.com/office/drawing/2014/main" id="{75B8C55B-4A6C-4056-9A06-E3EE4AFF4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9738"/>
            <a:ext cx="9144000" cy="46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C120A7-3544-4C9F-A398-28BA429C3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9" y="695028"/>
            <a:ext cx="6408711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6411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6411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6411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6411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6411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411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411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411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411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11913" algn="r"/>
              </a:tabLst>
            </a:pPr>
            <a:endParaRPr lang="en-GB" altLang="en-US" sz="11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11913" algn="r"/>
              </a:tabLst>
            </a:pPr>
            <a:endParaRPr kumimoji="0" lang="en-GB" altLang="en-US" sz="11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11913" algn="r"/>
              </a:tabLst>
            </a:pPr>
            <a:endParaRPr lang="en-GB" altLang="en-US" sz="11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11913" algn="r"/>
              </a:tabLst>
            </a:pPr>
            <a:endParaRPr kumimoji="0" lang="en-GB" altLang="en-US" sz="11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11913" algn="r"/>
              </a:tabLst>
            </a:pPr>
            <a:r>
              <a:rPr kumimoji="0" lang="nl-NL" altLang="en-US" sz="2400" i="0" u="none" strike="noStrike" cap="none" normalizeH="0" baseline="0" dirty="0">
                <a:ln>
                  <a:noFill/>
                </a:ln>
                <a:solidFill>
                  <a:srgbClr val="37609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Mr. Dick van Dijk, Senior Water Consultant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11913" algn="r"/>
              </a:tabLst>
            </a:pPr>
            <a:endParaRPr kumimoji="0" lang="nl-NL" altLang="en-US" sz="2400" i="0" u="none" strike="noStrike" cap="none" normalizeH="0" baseline="0" dirty="0">
              <a:ln>
                <a:noFill/>
              </a:ln>
              <a:solidFill>
                <a:srgbClr val="37609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11913" algn="r"/>
              </a:tabLst>
            </a:pPr>
            <a:r>
              <a:rPr lang="nl-NL" altLang="en-US" sz="2400" b="1" i="1" dirty="0">
                <a:solidFill>
                  <a:srgbClr val="376092"/>
                </a:solidFill>
                <a:ea typeface="Calibri" panose="020F0502020204030204" pitchFamily="34" charset="0"/>
              </a:rPr>
              <a:t>ENVIRO-PURE FOUNDATION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11913" algn="r"/>
              </a:tabLst>
            </a:pPr>
            <a:endParaRPr lang="nl-NL" altLang="en-US" sz="2400" b="1" i="1" dirty="0">
              <a:solidFill>
                <a:srgbClr val="376092"/>
              </a:solidFill>
              <a:ea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11913" algn="r"/>
              </a:tabLst>
            </a:pPr>
            <a:r>
              <a:rPr kumimoji="0" lang="nl-NL" altLang="en-US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info@enviro-pure.nl</a:t>
            </a:r>
            <a:endParaRPr kumimoji="0" lang="nl-NL" altLang="en-US" sz="240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11913" algn="r"/>
              </a:tabLst>
            </a:pPr>
            <a:r>
              <a:rPr kumimoji="0" lang="nl-NL" altLang="en-US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info@enviro-pure.asia</a:t>
            </a:r>
          </a:p>
          <a:p>
            <a:pPr lvl="0" algn="ctr"/>
            <a:r>
              <a:rPr kumimoji="0" lang="en-GB" altLang="en-US" sz="24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sales@smartdutchwater.nl</a:t>
            </a:r>
            <a:endParaRPr kumimoji="0" lang="en-GB" altLang="en-US" sz="240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algn="ctr"/>
            <a:endParaRPr kumimoji="0" lang="en-GB" altLang="en-US" sz="240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algn="ctr"/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Tel. +66 806990742</a:t>
            </a:r>
          </a:p>
          <a:p>
            <a:pPr lvl="0" algn="ctr"/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Line: Dick41</a:t>
            </a:r>
          </a:p>
          <a:p>
            <a:pPr lvl="0" algn="ctr"/>
            <a:endParaRPr lang="nl-NL" altLang="en-US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 algn="ctr"/>
            <a:r>
              <a:rPr lang="nl-NL" altLang="en-US" sz="24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www.enviro-pure.nl</a:t>
            </a:r>
            <a:endParaRPr lang="nl-NL" altLang="en-US" sz="24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pPr lvl="0" algn="ctr"/>
            <a:endParaRPr lang="nl-NL" altLang="en-US" sz="2400" dirty="0">
              <a:solidFill>
                <a:srgbClr val="376092"/>
              </a:solidFill>
              <a:ea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11913" algn="r"/>
              </a:tabLst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53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27B85C-0BFE-46C4-A74F-CEF3D1CE8AAC}"/>
              </a:ext>
            </a:extLst>
          </p:cNvPr>
          <p:cNvSpPr/>
          <p:nvPr/>
        </p:nvSpPr>
        <p:spPr>
          <a:xfrm>
            <a:off x="1043608" y="1212270"/>
            <a:ext cx="7128792" cy="3749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1" i="1" dirty="0">
              <a:solidFill>
                <a:srgbClr val="2F5496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1" i="1" dirty="0">
              <a:solidFill>
                <a:srgbClr val="2F5496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i="1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ENVIRO-PURE FOUNDATION, based in The Netherlands with a Representative Office In Thailand: </a:t>
            </a:r>
            <a:endParaRPr lang="en-GB" sz="1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b="1" i="1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Designs, Develops and Integrates Novel and Appropriate Technologies for Water and Wastewater for Industry, Condominiums, Resorts, Hotels, Villages, Cities, Rural Areas and Refugee-Camps in Close Cooperation with World Leaders</a:t>
            </a:r>
            <a:endParaRPr lang="en-GB" sz="1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i="1" dirty="0" err="1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Medentech</a:t>
            </a:r>
            <a:r>
              <a:rPr lang="en-GB" b="1" i="1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of Ireland are Disinfection Specialists Providing Products and Programs to Improve Human and Animal Health as Global Experts in Disinfection Tablet Production for over 25 Years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783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54174-869C-40A7-998A-43BFD25A7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PARTNERS WITH: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8D5487-04CC-435E-AFE6-C573F2A13677}"/>
              </a:ext>
            </a:extLst>
          </p:cNvPr>
          <p:cNvGrpSpPr/>
          <p:nvPr/>
        </p:nvGrpSpPr>
        <p:grpSpPr>
          <a:xfrm>
            <a:off x="1937385" y="870268"/>
            <a:ext cx="5269228" cy="5117466"/>
            <a:chOff x="0" y="0"/>
            <a:chExt cx="5364480" cy="51175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5DE23C2-FA42-4FDA-8FAA-489B87E02E5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93548" y="3974592"/>
              <a:ext cx="1319784" cy="101803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3F19ACB-581E-4262-A96B-C7BA07983119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96468" y="184404"/>
              <a:ext cx="1607820" cy="33375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DB23B2-02B6-45BE-86EA-4177F8D3B0EE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076956" y="905256"/>
              <a:ext cx="2196084" cy="4770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5C3D310-DDC1-48B0-A8A6-ED5E03AA108D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630424" y="3974592"/>
              <a:ext cx="2734056" cy="1143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0765BA3-4773-45D9-B0F3-64DD757E1F33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787908"/>
              <a:ext cx="1513332" cy="66598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03521E7-ED0F-4413-B444-686971BEBEEC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792480" y="1603248"/>
              <a:ext cx="3496056" cy="252526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4BC6F78-D28E-4505-BA10-D58D1D17E75A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2449068" y="0"/>
              <a:ext cx="2452116" cy="58978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B4F8566-C038-453A-922F-3D03684AF0F4}"/>
                </a:ext>
              </a:extLst>
            </p:cNvPr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781556" y="4189476"/>
              <a:ext cx="816864" cy="762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545D385-482E-4B77-8DBF-3AFB514B3D8B}"/>
                </a:ext>
              </a:extLst>
            </p:cNvPr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1606296" y="743712"/>
              <a:ext cx="1274064" cy="7391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938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0EA490-91EF-469B-A18E-38B59A244F5E}"/>
              </a:ext>
            </a:extLst>
          </p:cNvPr>
          <p:cNvGrpSpPr/>
          <p:nvPr/>
        </p:nvGrpSpPr>
        <p:grpSpPr>
          <a:xfrm>
            <a:off x="899593" y="1557654"/>
            <a:ext cx="3960439" cy="4463633"/>
            <a:chOff x="0" y="0"/>
            <a:chExt cx="4096512" cy="374294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6BA8E1-B78E-46EA-BD77-1B51C6B93382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440180"/>
              <a:ext cx="4096512" cy="230276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11E83EA-23B3-4875-8159-7DE57280CBA9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01752" y="0"/>
              <a:ext cx="3442716" cy="1223772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6719A51-EB91-49BF-8A15-3C282982A0A5}"/>
              </a:ext>
            </a:extLst>
          </p:cNvPr>
          <p:cNvSpPr/>
          <p:nvPr/>
        </p:nvSpPr>
        <p:spPr>
          <a:xfrm>
            <a:off x="5220072" y="3017058"/>
            <a:ext cx="34563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 self dissolving tablets which kill the bacteria in water to make it potable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keep the water safe by ensuring residual chlorine activity to combat recontamination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have been the subject of over 15 International studies to show its effectiveness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92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>
            <a:extLst>
              <a:ext uri="{FF2B5EF4-FFF2-40B4-BE49-F238E27FC236}">
                <a16:creationId xmlns:a16="http://schemas.microsoft.com/office/drawing/2014/main" id="{503AE6DD-E7DA-4F31-88CE-B1EC36B0F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495" y="4341367"/>
            <a:ext cx="31684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	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F42C54B-322D-4BE5-87CF-FF3EE2E6889D}"/>
              </a:ext>
            </a:extLst>
          </p:cNvPr>
          <p:cNvGrpSpPr/>
          <p:nvPr/>
        </p:nvGrpSpPr>
        <p:grpSpPr>
          <a:xfrm>
            <a:off x="4572000" y="1088708"/>
            <a:ext cx="3816424" cy="4740523"/>
            <a:chOff x="0" y="0"/>
            <a:chExt cx="5087874" cy="474077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87DFC29-6C23-4A78-9C7A-C049F4B4F3C3}"/>
                </a:ext>
              </a:extLst>
            </p:cNvPr>
            <p:cNvSpPr/>
            <p:nvPr/>
          </p:nvSpPr>
          <p:spPr>
            <a:xfrm>
              <a:off x="1573403" y="4499229"/>
              <a:ext cx="1379500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i="1">
                  <a:solidFill>
                    <a:srgbClr val="37609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Undissociated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59ED28F-D447-4BF0-BDA3-B166258EC3E1}"/>
                </a:ext>
              </a:extLst>
            </p:cNvPr>
            <p:cNvSpPr/>
            <p:nvPr/>
          </p:nvSpPr>
          <p:spPr>
            <a:xfrm>
              <a:off x="3412236" y="4499229"/>
              <a:ext cx="1123853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i="1">
                  <a:solidFill>
                    <a:srgbClr val="37609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Dissociated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8F5793-7C70-47FB-9211-5ACB377B9A13}"/>
                </a:ext>
              </a:extLst>
            </p:cNvPr>
            <p:cNvSpPr/>
            <p:nvPr/>
          </p:nvSpPr>
          <p:spPr>
            <a:xfrm>
              <a:off x="1550543" y="3828415"/>
              <a:ext cx="49374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>
                  <a:solidFill>
                    <a:srgbClr val="37609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HOCl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B096108-CCD0-46B5-B2A2-1D33DC1881C9}"/>
                </a:ext>
              </a:extLst>
            </p:cNvPr>
            <p:cNvSpPr/>
            <p:nvPr/>
          </p:nvSpPr>
          <p:spPr>
            <a:xfrm>
              <a:off x="3379978" y="3852799"/>
              <a:ext cx="149642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>
                  <a:solidFill>
                    <a:srgbClr val="37609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0A8D131-F92B-41A1-ACD5-55A9FDC328A8}"/>
                </a:ext>
              </a:extLst>
            </p:cNvPr>
            <p:cNvSpPr/>
            <p:nvPr/>
          </p:nvSpPr>
          <p:spPr>
            <a:xfrm>
              <a:off x="3492754" y="3724783"/>
              <a:ext cx="134251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>
                  <a:solidFill>
                    <a:srgbClr val="37609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+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EBDEF3B-86F6-401B-8A43-909EA69E2486}"/>
                </a:ext>
              </a:extLst>
            </p:cNvPr>
            <p:cNvSpPr/>
            <p:nvPr/>
          </p:nvSpPr>
          <p:spPr>
            <a:xfrm>
              <a:off x="3634486" y="3852799"/>
              <a:ext cx="118101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>
                  <a:solidFill>
                    <a:srgbClr val="37609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+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62B539-659E-4E56-9DF2-8A28D7618DCB}"/>
                </a:ext>
              </a:extLst>
            </p:cNvPr>
            <p:cNvSpPr/>
            <p:nvPr/>
          </p:nvSpPr>
          <p:spPr>
            <a:xfrm>
              <a:off x="3723284" y="3852799"/>
              <a:ext cx="449872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>
                  <a:solidFill>
                    <a:srgbClr val="37609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OCl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35AE12-19B4-4248-B4B0-400F56279BBF}"/>
                </a:ext>
              </a:extLst>
            </p:cNvPr>
            <p:cNvSpPr/>
            <p:nvPr/>
          </p:nvSpPr>
          <p:spPr>
            <a:xfrm>
              <a:off x="4061206" y="3724783"/>
              <a:ext cx="82492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>
                  <a:solidFill>
                    <a:srgbClr val="37609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-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Shape 430">
              <a:extLst>
                <a:ext uri="{FF2B5EF4-FFF2-40B4-BE49-F238E27FC236}">
                  <a16:creationId xmlns:a16="http://schemas.microsoft.com/office/drawing/2014/main" id="{6A6EA2F8-C2CB-4558-998F-6FEC8E295968}"/>
                </a:ext>
              </a:extLst>
            </p:cNvPr>
            <p:cNvSpPr/>
            <p:nvPr/>
          </p:nvSpPr>
          <p:spPr>
            <a:xfrm>
              <a:off x="2588006" y="2951861"/>
              <a:ext cx="176276" cy="82677"/>
            </a:xfrm>
            <a:custGeom>
              <a:avLst/>
              <a:gdLst/>
              <a:ahLst/>
              <a:cxnLst/>
              <a:rect l="0" t="0" r="0" b="0"/>
              <a:pathLst>
                <a:path w="176276" h="82677">
                  <a:moveTo>
                    <a:pt x="176276" y="0"/>
                  </a:moveTo>
                  <a:lnTo>
                    <a:pt x="176276" y="82677"/>
                  </a:lnTo>
                  <a:lnTo>
                    <a:pt x="88138" y="82677"/>
                  </a:lnTo>
                  <a:cubicBezTo>
                    <a:pt x="39497" y="82677"/>
                    <a:pt x="0" y="70358"/>
                    <a:pt x="0" y="55118"/>
                  </a:cubicBezTo>
                  <a:cubicBezTo>
                    <a:pt x="0" y="39878"/>
                    <a:pt x="39497" y="27559"/>
                    <a:pt x="88138" y="27559"/>
                  </a:cubicBezTo>
                  <a:cubicBezTo>
                    <a:pt x="136779" y="27559"/>
                    <a:pt x="176276" y="15240"/>
                    <a:pt x="17627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DCDC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Shape 431">
              <a:extLst>
                <a:ext uri="{FF2B5EF4-FFF2-40B4-BE49-F238E27FC236}">
                  <a16:creationId xmlns:a16="http://schemas.microsoft.com/office/drawing/2014/main" id="{8AA1DED5-1202-4315-981F-878841C47358}"/>
                </a:ext>
              </a:extLst>
            </p:cNvPr>
            <p:cNvSpPr/>
            <p:nvPr/>
          </p:nvSpPr>
          <p:spPr>
            <a:xfrm>
              <a:off x="1265682" y="2814066"/>
              <a:ext cx="2820924" cy="661416"/>
            </a:xfrm>
            <a:custGeom>
              <a:avLst/>
              <a:gdLst/>
              <a:ahLst/>
              <a:cxnLst/>
              <a:rect l="0" t="0" r="0" b="0"/>
              <a:pathLst>
                <a:path w="2820924" h="661416">
                  <a:moveTo>
                    <a:pt x="0" y="275590"/>
                  </a:moveTo>
                  <a:lnTo>
                    <a:pt x="330708" y="0"/>
                  </a:lnTo>
                  <a:lnTo>
                    <a:pt x="330708" y="110236"/>
                  </a:lnTo>
                  <a:lnTo>
                    <a:pt x="1410462" y="110236"/>
                  </a:lnTo>
                  <a:cubicBezTo>
                    <a:pt x="1459103" y="110236"/>
                    <a:pt x="1498600" y="122555"/>
                    <a:pt x="1498600" y="137795"/>
                  </a:cubicBezTo>
                  <a:cubicBezTo>
                    <a:pt x="1498600" y="153035"/>
                    <a:pt x="1459103" y="165354"/>
                    <a:pt x="1410462" y="165354"/>
                  </a:cubicBezTo>
                  <a:cubicBezTo>
                    <a:pt x="1361821" y="165354"/>
                    <a:pt x="1322324" y="177673"/>
                    <a:pt x="1322324" y="192913"/>
                  </a:cubicBezTo>
                  <a:cubicBezTo>
                    <a:pt x="1322324" y="208153"/>
                    <a:pt x="1361821" y="220472"/>
                    <a:pt x="1410462" y="220472"/>
                  </a:cubicBezTo>
                  <a:lnTo>
                    <a:pt x="2490216" y="220472"/>
                  </a:lnTo>
                  <a:lnTo>
                    <a:pt x="2490216" y="110236"/>
                  </a:lnTo>
                  <a:lnTo>
                    <a:pt x="2820924" y="385826"/>
                  </a:lnTo>
                  <a:lnTo>
                    <a:pt x="2490216" y="661416"/>
                  </a:lnTo>
                  <a:lnTo>
                    <a:pt x="2490216" y="551180"/>
                  </a:lnTo>
                  <a:lnTo>
                    <a:pt x="1410462" y="551180"/>
                  </a:lnTo>
                  <a:cubicBezTo>
                    <a:pt x="1361821" y="551180"/>
                    <a:pt x="1322324" y="538861"/>
                    <a:pt x="1322324" y="523621"/>
                  </a:cubicBezTo>
                  <a:lnTo>
                    <a:pt x="1322324" y="440944"/>
                  </a:lnTo>
                  <a:lnTo>
                    <a:pt x="330708" y="440944"/>
                  </a:lnTo>
                  <a:lnTo>
                    <a:pt x="330708" y="551180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Shape 432">
              <a:extLst>
                <a:ext uri="{FF2B5EF4-FFF2-40B4-BE49-F238E27FC236}">
                  <a16:creationId xmlns:a16="http://schemas.microsoft.com/office/drawing/2014/main" id="{456F89CD-E1C8-48FD-A07A-86076A68E6FE}"/>
                </a:ext>
              </a:extLst>
            </p:cNvPr>
            <p:cNvSpPr/>
            <p:nvPr/>
          </p:nvSpPr>
          <p:spPr>
            <a:xfrm>
              <a:off x="2764282" y="2951861"/>
              <a:ext cx="0" cy="82677"/>
            </a:xfrm>
            <a:custGeom>
              <a:avLst/>
              <a:gdLst/>
              <a:ahLst/>
              <a:cxnLst/>
              <a:rect l="0" t="0" r="0" b="0"/>
              <a:pathLst>
                <a:path h="82677">
                  <a:moveTo>
                    <a:pt x="0" y="0"/>
                  </a:moveTo>
                  <a:lnTo>
                    <a:pt x="0" y="82677"/>
                  </a:lnTo>
                </a:path>
              </a:pathLst>
            </a:custGeom>
            <a:ln w="25908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Shape 433">
              <a:extLst>
                <a:ext uri="{FF2B5EF4-FFF2-40B4-BE49-F238E27FC236}">
                  <a16:creationId xmlns:a16="http://schemas.microsoft.com/office/drawing/2014/main" id="{346E7149-A53F-473C-9988-D73AEEB88893}"/>
                </a:ext>
              </a:extLst>
            </p:cNvPr>
            <p:cNvSpPr/>
            <p:nvPr/>
          </p:nvSpPr>
          <p:spPr>
            <a:xfrm>
              <a:off x="2588006" y="3006979"/>
              <a:ext cx="0" cy="248031"/>
            </a:xfrm>
            <a:custGeom>
              <a:avLst/>
              <a:gdLst/>
              <a:ahLst/>
              <a:cxnLst/>
              <a:rect l="0" t="0" r="0" b="0"/>
              <a:pathLst>
                <a:path h="248031">
                  <a:moveTo>
                    <a:pt x="0" y="0"/>
                  </a:moveTo>
                  <a:lnTo>
                    <a:pt x="0" y="248031"/>
                  </a:lnTo>
                </a:path>
              </a:pathLst>
            </a:custGeom>
            <a:ln w="25908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24D2598-70C5-4D70-9852-DBEDE67E4160}"/>
                </a:ext>
              </a:extLst>
            </p:cNvPr>
            <p:cNvSpPr/>
            <p:nvPr/>
          </p:nvSpPr>
          <p:spPr>
            <a:xfrm>
              <a:off x="2911729" y="3077718"/>
              <a:ext cx="1018223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Alkaline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CD765B9-D498-488F-931B-BCA3531A8996}"/>
                </a:ext>
              </a:extLst>
            </p:cNvPr>
            <p:cNvSpPr/>
            <p:nvPr/>
          </p:nvSpPr>
          <p:spPr>
            <a:xfrm>
              <a:off x="1676400" y="2992120"/>
              <a:ext cx="752494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b="1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Acidic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3B778EA-255E-4EFD-945E-CA8421024530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087874" cy="2727198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AAEB510-EE71-42C4-A948-39525838458D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828544" y="3916680"/>
              <a:ext cx="1667256" cy="705638"/>
            </a:xfrm>
            <a:prstGeom prst="rect">
              <a:avLst/>
            </a:prstGeom>
          </p:spPr>
        </p:pic>
        <p:sp>
          <p:nvSpPr>
            <p:cNvPr id="31" name="Shape 455">
              <a:extLst>
                <a:ext uri="{FF2B5EF4-FFF2-40B4-BE49-F238E27FC236}">
                  <a16:creationId xmlns:a16="http://schemas.microsoft.com/office/drawing/2014/main" id="{A81507AE-A466-48DF-97B5-14EA9039F518}"/>
                </a:ext>
              </a:extLst>
            </p:cNvPr>
            <p:cNvSpPr/>
            <p:nvPr/>
          </p:nvSpPr>
          <p:spPr>
            <a:xfrm>
              <a:off x="2886456" y="4092765"/>
              <a:ext cx="1259205" cy="321908"/>
            </a:xfrm>
            <a:custGeom>
              <a:avLst/>
              <a:gdLst/>
              <a:ahLst/>
              <a:cxnLst/>
              <a:rect l="0" t="0" r="0" b="0"/>
              <a:pathLst>
                <a:path w="1259205" h="321908">
                  <a:moveTo>
                    <a:pt x="983754" y="1768"/>
                  </a:moveTo>
                  <a:cubicBezTo>
                    <a:pt x="988275" y="2358"/>
                    <a:pt x="992759" y="3842"/>
                    <a:pt x="996950" y="6287"/>
                  </a:cubicBezTo>
                  <a:lnTo>
                    <a:pt x="1259205" y="159195"/>
                  </a:lnTo>
                  <a:lnTo>
                    <a:pt x="996950" y="312154"/>
                  </a:lnTo>
                  <a:cubicBezTo>
                    <a:pt x="980186" y="321908"/>
                    <a:pt x="958724" y="316256"/>
                    <a:pt x="949072" y="299543"/>
                  </a:cubicBezTo>
                  <a:cubicBezTo>
                    <a:pt x="939292" y="282817"/>
                    <a:pt x="944880" y="261354"/>
                    <a:pt x="961644" y="251601"/>
                  </a:cubicBezTo>
                  <a:lnTo>
                    <a:pt x="1059964" y="194247"/>
                  </a:lnTo>
                  <a:lnTo>
                    <a:pt x="0" y="194247"/>
                  </a:lnTo>
                  <a:lnTo>
                    <a:pt x="0" y="124143"/>
                  </a:lnTo>
                  <a:lnTo>
                    <a:pt x="1059964" y="124143"/>
                  </a:lnTo>
                  <a:lnTo>
                    <a:pt x="961644" y="66790"/>
                  </a:lnTo>
                  <a:cubicBezTo>
                    <a:pt x="944880" y="57036"/>
                    <a:pt x="939292" y="35573"/>
                    <a:pt x="949072" y="18847"/>
                  </a:cubicBezTo>
                  <a:cubicBezTo>
                    <a:pt x="956311" y="6284"/>
                    <a:pt x="970193" y="0"/>
                    <a:pt x="983754" y="1768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70C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87F2098-A215-4C7D-A63A-CC863DFB93DD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103376" y="3930396"/>
              <a:ext cx="1688592" cy="704114"/>
            </a:xfrm>
            <a:prstGeom prst="rect">
              <a:avLst/>
            </a:prstGeom>
          </p:spPr>
        </p:pic>
        <p:sp>
          <p:nvSpPr>
            <p:cNvPr id="33" name="Shape 458">
              <a:extLst>
                <a:ext uri="{FF2B5EF4-FFF2-40B4-BE49-F238E27FC236}">
                  <a16:creationId xmlns:a16="http://schemas.microsoft.com/office/drawing/2014/main" id="{86DC4073-AE0C-40E6-9033-756C7008CB53}"/>
                </a:ext>
              </a:extLst>
            </p:cNvPr>
            <p:cNvSpPr/>
            <p:nvPr/>
          </p:nvSpPr>
          <p:spPr>
            <a:xfrm>
              <a:off x="1458341" y="4102481"/>
              <a:ext cx="1281684" cy="322046"/>
            </a:xfrm>
            <a:custGeom>
              <a:avLst/>
              <a:gdLst/>
              <a:ahLst/>
              <a:cxnLst/>
              <a:rect l="0" t="0" r="0" b="0"/>
              <a:pathLst>
                <a:path w="1281684" h="322046">
                  <a:moveTo>
                    <a:pt x="273731" y="1895"/>
                  </a:moveTo>
                  <a:cubicBezTo>
                    <a:pt x="287250" y="0"/>
                    <a:pt x="301180" y="6194"/>
                    <a:pt x="308610" y="18681"/>
                  </a:cubicBezTo>
                  <a:cubicBezTo>
                    <a:pt x="318643" y="35306"/>
                    <a:pt x="313182" y="56819"/>
                    <a:pt x="296545" y="66751"/>
                  </a:cubicBezTo>
                  <a:lnTo>
                    <a:pt x="198830" y="125095"/>
                  </a:lnTo>
                  <a:lnTo>
                    <a:pt x="1281049" y="114071"/>
                  </a:lnTo>
                  <a:lnTo>
                    <a:pt x="1281684" y="184175"/>
                  </a:lnTo>
                  <a:lnTo>
                    <a:pt x="199536" y="195198"/>
                  </a:lnTo>
                  <a:lnTo>
                    <a:pt x="298450" y="251548"/>
                  </a:lnTo>
                  <a:cubicBezTo>
                    <a:pt x="315214" y="261124"/>
                    <a:pt x="321056" y="282536"/>
                    <a:pt x="311531" y="299351"/>
                  </a:cubicBezTo>
                  <a:cubicBezTo>
                    <a:pt x="302006" y="316178"/>
                    <a:pt x="280543" y="322046"/>
                    <a:pt x="263779" y="312458"/>
                  </a:cubicBezTo>
                  <a:lnTo>
                    <a:pt x="0" y="162178"/>
                  </a:lnTo>
                  <a:lnTo>
                    <a:pt x="260604" y="6553"/>
                  </a:lnTo>
                  <a:cubicBezTo>
                    <a:pt x="264763" y="4057"/>
                    <a:pt x="269224" y="2527"/>
                    <a:pt x="273731" y="1895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70C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34" name="Rectangle 32">
            <a:extLst>
              <a:ext uri="{FF2B5EF4-FFF2-40B4-BE49-F238E27FC236}">
                <a16:creationId xmlns:a16="http://schemas.microsoft.com/office/drawing/2014/main" id="{971D3B06-F806-494F-BD83-8B337118E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43">
            <a:extLst>
              <a:ext uri="{FF2B5EF4-FFF2-40B4-BE49-F238E27FC236}">
                <a16:creationId xmlns:a16="http://schemas.microsoft.com/office/drawing/2014/main" id="{F48A85FB-4D26-471D-957A-571356F09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46" y="1458020"/>
            <a:ext cx="3168406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1" i="0" u="none" strike="noStrike" cap="none" normalizeH="0" baseline="0" dirty="0">
              <a:ln>
                <a:noFill/>
              </a:ln>
              <a:solidFill>
                <a:srgbClr val="37609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37609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Dissolve in water &amp; releases  hypochlorous acid (</a:t>
            </a:r>
            <a:r>
              <a:rPr kumimoji="0" lang="en-GB" altLang="en-US" sz="1600" b="1" i="0" u="none" strike="noStrike" cap="none" normalizeH="0" baseline="0" dirty="0" err="1">
                <a:ln>
                  <a:noFill/>
                </a:ln>
                <a:solidFill>
                  <a:srgbClr val="37609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HOCl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37609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 and </a:t>
            </a:r>
            <a:r>
              <a:rPr kumimoji="0" lang="en-GB" altLang="en-US" sz="1600" b="1" i="0" u="none" strike="noStrike" cap="none" normalizeH="0" baseline="0" dirty="0" err="1">
                <a:ln>
                  <a:noFill/>
                </a:ln>
                <a:solidFill>
                  <a:srgbClr val="37609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monosodiumcyanurate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37609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37609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(a non-toxic biodegradable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b="1" dirty="0">
                <a:solidFill>
                  <a:srgbClr val="376092"/>
                </a:solidFill>
                <a:ea typeface="Calibri" panose="020F0502020204030204" pitchFamily="34" charset="0"/>
              </a:rPr>
              <a:t>    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37609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compound)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37609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</a:t>
            </a:r>
            <a:r>
              <a:rPr kumimoji="0" lang="en-GB" altLang="en-US" sz="1600" b="1" i="0" u="none" strike="noStrike" cap="none" normalizeH="0" baseline="0" dirty="0" err="1">
                <a:ln>
                  <a:noFill/>
                </a:ln>
                <a:solidFill>
                  <a:srgbClr val="37609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HOCl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37609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is the biocidal agent</a:t>
            </a: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37609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</a:t>
            </a:r>
            <a:r>
              <a:rPr kumimoji="0" lang="en-GB" altLang="en-US" sz="1600" b="1" i="0" u="none" strike="noStrike" cap="none" normalizeH="0" baseline="0" dirty="0" err="1">
                <a:ln>
                  <a:noFill/>
                </a:ln>
                <a:solidFill>
                  <a:srgbClr val="37609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HOCl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37609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similar structure to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sz="1600" b="1" dirty="0">
                <a:solidFill>
                  <a:srgbClr val="376092"/>
                </a:solidFill>
                <a:ea typeface="Calibri" panose="020F0502020204030204" pitchFamily="34" charset="0"/>
              </a:rPr>
              <a:t>   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37609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water (HOH) therefore less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sz="1600" b="1" dirty="0">
                <a:solidFill>
                  <a:srgbClr val="376092"/>
                </a:solidFill>
                <a:ea typeface="Calibri" panose="020F0502020204030204" pitchFamily="34" charset="0"/>
              </a:rPr>
              <a:t>  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37609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resistance to penetrating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sz="1600" b="1" dirty="0">
                <a:solidFill>
                  <a:srgbClr val="376092"/>
                </a:solidFill>
                <a:ea typeface="Calibri" panose="020F0502020204030204" pitchFamily="34" charset="0"/>
              </a:rPr>
              <a:t>   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37609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the cell wall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007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382895B-B5CD-4012-84BB-1883A139A0F4}"/>
              </a:ext>
            </a:extLst>
          </p:cNvPr>
          <p:cNvGrpSpPr/>
          <p:nvPr/>
        </p:nvGrpSpPr>
        <p:grpSpPr>
          <a:xfrm>
            <a:off x="576580" y="1026795"/>
            <a:ext cx="7990837" cy="4804413"/>
            <a:chOff x="0" y="0"/>
            <a:chExt cx="8270748" cy="539496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2311B54-4F60-4BF6-A0EE-3AB21D1DA7DA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1440" y="160020"/>
              <a:ext cx="1377696" cy="101498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C8B7B5B-D360-4A9F-B2D7-18E5D8DEA512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916168" y="1380744"/>
              <a:ext cx="2354580" cy="98602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BE3FD26-56DD-4647-9BE0-F0E146A99651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98120" y="1362456"/>
              <a:ext cx="1254252" cy="91592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13C6397-D493-47AB-AD93-A280B2AB7A52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620256" y="103632"/>
              <a:ext cx="1239012" cy="115671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801BDE-24A9-4387-9A81-A95DE68D4D84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6527292" y="2788920"/>
              <a:ext cx="1583436" cy="122224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B4BA74F-D97E-47C1-BEAD-7CB854352FF4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6778752" y="4091940"/>
              <a:ext cx="1080516" cy="108051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ED8D073-739F-41D7-BB32-5EAF92E74699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73736" y="3512820"/>
              <a:ext cx="1239012" cy="123901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E7EEC3D-1F7B-4723-A64E-EFEDC2726F04}"/>
                </a:ext>
              </a:extLst>
            </p:cNvPr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0" y="2520696"/>
              <a:ext cx="1673352" cy="66294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24AC36C-6217-47B3-ACED-F751A09EA14D}"/>
                </a:ext>
              </a:extLst>
            </p:cNvPr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2107692" y="0"/>
              <a:ext cx="3907536" cy="539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4615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7650-97DE-49A1-B70B-1B4A5B430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175" y="142875"/>
            <a:ext cx="5510113" cy="765845"/>
          </a:xfrm>
        </p:spPr>
        <p:txBody>
          <a:bodyPr/>
          <a:lstStyle/>
          <a:p>
            <a:r>
              <a:rPr lang="en-GB" sz="2800" dirty="0"/>
              <a:t>Millions of People Benefit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96F812-268F-47F6-B749-51503D6A6BB2}"/>
              </a:ext>
            </a:extLst>
          </p:cNvPr>
          <p:cNvSpPr/>
          <p:nvPr/>
        </p:nvSpPr>
        <p:spPr>
          <a:xfrm>
            <a:off x="611560" y="1484785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How many litres of water are treated each year with </a:t>
            </a:r>
            <a:r>
              <a:rPr lang="en-GB" sz="2800" b="1" dirty="0" err="1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Aquatabs</a:t>
            </a:r>
            <a:r>
              <a:rPr lang="en-GB" sz="2800" b="1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D9204F-63C2-42A9-97D6-603E3DE3D3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91680" y="2492896"/>
            <a:ext cx="592197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05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F4A3DEE-28DD-4259-A45C-BAE417787DE6}"/>
              </a:ext>
            </a:extLst>
          </p:cNvPr>
          <p:cNvGrpSpPr/>
          <p:nvPr/>
        </p:nvGrpSpPr>
        <p:grpSpPr>
          <a:xfrm>
            <a:off x="462598" y="1504632"/>
            <a:ext cx="8218805" cy="4516656"/>
            <a:chOff x="0" y="0"/>
            <a:chExt cx="8218932" cy="391732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1F153BE-2B74-42C8-A2E3-BB37C88AC89F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184648" y="0"/>
              <a:ext cx="3034284" cy="38481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B1968F1-FB27-4248-AD1E-50A21533BBAB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214884"/>
              <a:ext cx="2218944" cy="130606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3C0CA1-AE92-4F6F-BD5E-5C54539C7E6C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430780" y="313944"/>
              <a:ext cx="2502408" cy="120700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5FE55A7-BD4B-4691-A9BF-93AB9F5AF7AB}"/>
                </a:ext>
              </a:extLst>
            </p:cNvPr>
            <p:cNvSpPr/>
            <p:nvPr/>
          </p:nvSpPr>
          <p:spPr>
            <a:xfrm>
              <a:off x="1582547" y="1671955"/>
              <a:ext cx="1909663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b="1">
                  <a:solidFill>
                    <a:srgbClr val="37609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Bowser Station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64C18B-D929-4F56-80D3-D02DF3538F41}"/>
                </a:ext>
              </a:extLst>
            </p:cNvPr>
            <p:cNvSpPr/>
            <p:nvPr/>
          </p:nvSpPr>
          <p:spPr>
            <a:xfrm>
              <a:off x="165811" y="2033143"/>
              <a:ext cx="6045610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solidFill>
                    <a:srgbClr val="37609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Objective: to improve chlorination of water supply by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C69E436-D376-4C93-BE76-70145F45E1B6}"/>
                </a:ext>
              </a:extLst>
            </p:cNvPr>
            <p:cNvSpPr/>
            <p:nvPr/>
          </p:nvSpPr>
          <p:spPr>
            <a:xfrm>
              <a:off x="165811" y="2276983"/>
              <a:ext cx="4461286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solidFill>
                    <a:srgbClr val="37609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targeting bowsers (trucked water tanks)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A9DDFB-0E4D-4A7F-BBE0-00552648C004}"/>
                </a:ext>
              </a:extLst>
            </p:cNvPr>
            <p:cNvSpPr/>
            <p:nvPr/>
          </p:nvSpPr>
          <p:spPr>
            <a:xfrm>
              <a:off x="165811" y="2569591"/>
              <a:ext cx="6200349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solidFill>
                    <a:srgbClr val="37609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Solution: Medentech has a specific size tablet for 5,000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2F1566-11E6-4919-8A3D-8C45A00AD260}"/>
                </a:ext>
              </a:extLst>
            </p:cNvPr>
            <p:cNvSpPr/>
            <p:nvPr/>
          </p:nvSpPr>
          <p:spPr>
            <a:xfrm>
              <a:off x="165811" y="2813431"/>
              <a:ext cx="1548739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solidFill>
                    <a:srgbClr val="37609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litres at 1ppm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4D6235-0119-473F-9F31-2153B7181AE9}"/>
                </a:ext>
              </a:extLst>
            </p:cNvPr>
            <p:cNvSpPr/>
            <p:nvPr/>
          </p:nvSpPr>
          <p:spPr>
            <a:xfrm>
              <a:off x="165811" y="3106293"/>
              <a:ext cx="5464124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solidFill>
                    <a:srgbClr val="37609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Results: water has residual during transportation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A3B3D7-4562-460E-96D3-4AA320AA9151}"/>
                </a:ext>
              </a:extLst>
            </p:cNvPr>
            <p:cNvSpPr/>
            <p:nvPr/>
          </p:nvSpPr>
          <p:spPr>
            <a:xfrm>
              <a:off x="165811" y="3398901"/>
              <a:ext cx="6150476" cy="2745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solidFill>
                    <a:srgbClr val="37609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Status: Over 3 districts in Dar with supplies &amp; mapping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10B8CEC-6783-46AA-B295-04F273B16BCB}"/>
                </a:ext>
              </a:extLst>
            </p:cNvPr>
            <p:cNvSpPr/>
            <p:nvPr/>
          </p:nvSpPr>
          <p:spPr>
            <a:xfrm>
              <a:off x="165811" y="3642741"/>
              <a:ext cx="3116349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solidFill>
                    <a:srgbClr val="37609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undertaken &gt; 1,000 stations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436D93F-0D37-429A-9F15-5DC5043CE1D6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7633716" y="71628"/>
              <a:ext cx="431292" cy="937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1810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55A3E2-9CED-4904-9D55-DE238CCD5279}"/>
              </a:ext>
            </a:extLst>
          </p:cNvPr>
          <p:cNvSpPr/>
          <p:nvPr/>
        </p:nvSpPr>
        <p:spPr>
          <a:xfrm>
            <a:off x="1547664" y="2060848"/>
            <a:ext cx="6048672" cy="3070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39065" lvl="0" indent="-342900">
              <a:lnSpc>
                <a:spcPct val="107000"/>
              </a:lnSpc>
              <a:spcAft>
                <a:spcPts val="85"/>
              </a:spcAft>
              <a:buClr>
                <a:srgbClr val="376092"/>
              </a:buClr>
              <a:buSzPts val="17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376092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ratio of “free” and “combined” available chlorine always remains at 50:50</a:t>
            </a:r>
            <a:endParaRPr lang="en-GB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139065" lvl="0" indent="-342900">
              <a:lnSpc>
                <a:spcPct val="107000"/>
              </a:lnSpc>
              <a:spcAft>
                <a:spcPts val="85"/>
              </a:spcAft>
              <a:buClr>
                <a:srgbClr val="376092"/>
              </a:buClr>
              <a:buSzPts val="17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376092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As “free available” chlorine is used up (e.g. organic matter, microorganisms, etc) the</a:t>
            </a:r>
            <a:r>
              <a:rPr lang="en-GB" sz="2000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rgbClr val="376092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balance is disturbed   </a:t>
            </a:r>
            <a:endParaRPr lang="en-GB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139065" lvl="0" indent="-342900">
              <a:lnSpc>
                <a:spcPct val="107000"/>
              </a:lnSpc>
              <a:spcAft>
                <a:spcPts val="85"/>
              </a:spcAft>
              <a:buClr>
                <a:srgbClr val="376092"/>
              </a:buClr>
              <a:buSzPts val="17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376092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Part of the “combined” available chlorine is then “freed” to restore  the 50:50 ratio</a:t>
            </a:r>
            <a:endParaRPr lang="en-GB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139065" lvl="0" indent="-342900">
              <a:lnSpc>
                <a:spcPct val="107000"/>
              </a:lnSpc>
              <a:spcAft>
                <a:spcPts val="85"/>
              </a:spcAft>
              <a:buClr>
                <a:srgbClr val="376092"/>
              </a:buClr>
              <a:buSzPts val="17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376092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This happens until all the “combined” available chlorine is used up</a:t>
            </a:r>
            <a:endParaRPr lang="en-GB" sz="20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009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36334</TotalTime>
  <Words>919</Words>
  <Application>Microsoft Office PowerPoint</Application>
  <PresentationFormat>On-screen Show (4:3)</PresentationFormat>
  <Paragraphs>189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Constantia</vt:lpstr>
      <vt:lpstr>Gill Sans</vt:lpstr>
      <vt:lpstr>Wingdings</vt:lpstr>
      <vt:lpstr>ヒラギノ角ゴ ProN W3</vt:lpstr>
      <vt:lpstr>Office Theme</vt:lpstr>
      <vt:lpstr>PowerPoint Presentation</vt:lpstr>
      <vt:lpstr>PowerPoint Presentation</vt:lpstr>
      <vt:lpstr>PARTNERS WITH:</vt:lpstr>
      <vt:lpstr>PowerPoint Presentation</vt:lpstr>
      <vt:lpstr>PowerPoint Presentation</vt:lpstr>
      <vt:lpstr>PowerPoint Presentation</vt:lpstr>
      <vt:lpstr>Millions of People Benefit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Contact for ASEAN: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Deirdre</dc:creator>
  <cp:lastModifiedBy>van Dijk</cp:lastModifiedBy>
  <cp:revision>289</cp:revision>
  <cp:lastPrinted>2016-12-22T17:01:25Z</cp:lastPrinted>
  <dcterms:created xsi:type="dcterms:W3CDTF">2008-09-18T19:10:39Z</dcterms:created>
  <dcterms:modified xsi:type="dcterms:W3CDTF">2018-10-10T02:51:15Z</dcterms:modified>
</cp:coreProperties>
</file>