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handoutMasterIdLst>
    <p:handoutMasterId r:id="rId19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026055-4D50-425E-413C-8B52757A3CBC}" name="Meghan Sullivan" initials="MS" userId="S::meghan.sullivan@americanenterprise.com::e61fdcac-3e2b-4f13-b309-f8479a7fd546" providerId="AD"/>
  <p188:author id="{D26B9AFA-3951-C407-9DBC-74CF4F8E26A9}" name="Sarah Todd" initials="ST" userId="S::sarah.todd@americanenterprise.com::53e0d589-8aba-4d31-be29-0981e8e262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Todd" initials="ST" lastIdx="1" clrIdx="0">
    <p:extLst>
      <p:ext uri="{19B8F6BF-5375-455C-9EA6-DF929625EA0E}">
        <p15:presenceInfo xmlns:p15="http://schemas.microsoft.com/office/powerpoint/2012/main" userId="S::sarah.todd@americanenterprise.com::53e0d589-8aba-4d31-be29-0981e8e262d0" providerId="AD"/>
      </p:ext>
    </p:extLst>
  </p:cmAuthor>
  <p:cmAuthor id="2" name="Emily Walton" initials="EW" lastIdx="1" clrIdx="1">
    <p:extLst>
      <p:ext uri="{19B8F6BF-5375-455C-9EA6-DF929625EA0E}">
        <p15:presenceInfo xmlns:p15="http://schemas.microsoft.com/office/powerpoint/2012/main" userId="S::emily.walton@americanenterprise.com::cb4f0edc-33d3-4f9c-a4fa-dd33c54fad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30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Sullivan" userId="e61fdcac-3e2b-4f13-b309-f8479a7fd546" providerId="ADAL" clId="{F2DA801B-41CB-4EFC-9CA1-DE8EE31CC1C8}"/>
    <pc:docChg chg="undo custSel modSld">
      <pc:chgData name="Meghan Sullivan" userId="e61fdcac-3e2b-4f13-b309-f8479a7fd546" providerId="ADAL" clId="{F2DA801B-41CB-4EFC-9CA1-DE8EE31CC1C8}" dt="2021-12-15T21:18:20.083" v="14"/>
      <pc:docMkLst>
        <pc:docMk/>
      </pc:docMkLst>
      <pc:sldChg chg="delCm">
        <pc:chgData name="Meghan Sullivan" userId="e61fdcac-3e2b-4f13-b309-f8479a7fd546" providerId="ADAL" clId="{F2DA801B-41CB-4EFC-9CA1-DE8EE31CC1C8}" dt="2021-12-15T21:18:20.083" v="14"/>
        <pc:sldMkLst>
          <pc:docMk/>
          <pc:sldMk cId="1457948506" sldId="265"/>
        </pc:sldMkLst>
      </pc:sldChg>
      <pc:sldChg chg="delCm">
        <pc:chgData name="Meghan Sullivan" userId="e61fdcac-3e2b-4f13-b309-f8479a7fd546" providerId="ADAL" clId="{F2DA801B-41CB-4EFC-9CA1-DE8EE31CC1C8}" dt="2021-12-15T21:18:14.454" v="12"/>
        <pc:sldMkLst>
          <pc:docMk/>
          <pc:sldMk cId="2785575534" sldId="266"/>
        </pc:sldMkLst>
      </pc:sldChg>
      <pc:sldChg chg="delSp modSp mod delCm">
        <pc:chgData name="Meghan Sullivan" userId="e61fdcac-3e2b-4f13-b309-f8479a7fd546" providerId="ADAL" clId="{F2DA801B-41CB-4EFC-9CA1-DE8EE31CC1C8}" dt="2021-12-15T21:18:08.711" v="10"/>
        <pc:sldMkLst>
          <pc:docMk/>
          <pc:sldMk cId="3193875701" sldId="270"/>
        </pc:sldMkLst>
        <pc:spChg chg="mod">
          <ac:chgData name="Meghan Sullivan" userId="e61fdcac-3e2b-4f13-b309-f8479a7fd546" providerId="ADAL" clId="{F2DA801B-41CB-4EFC-9CA1-DE8EE31CC1C8}" dt="2021-12-15T21:17:29.043" v="9" actId="121"/>
          <ac:spMkLst>
            <pc:docMk/>
            <pc:sldMk cId="3193875701" sldId="270"/>
            <ac:spMk id="3" creationId="{363B6E3F-C296-564A-96DE-575F65E8F6D9}"/>
          </ac:spMkLst>
        </pc:spChg>
        <pc:spChg chg="del mod">
          <ac:chgData name="Meghan Sullivan" userId="e61fdcac-3e2b-4f13-b309-f8479a7fd546" providerId="ADAL" clId="{F2DA801B-41CB-4EFC-9CA1-DE8EE31CC1C8}" dt="2021-12-15T21:17:15.080" v="5" actId="478"/>
          <ac:spMkLst>
            <pc:docMk/>
            <pc:sldMk cId="3193875701" sldId="270"/>
            <ac:spMk id="5" creationId="{C9B897D4-4D47-DB48-8A10-B64B155503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6470-3FAE-4774-9589-F101A045ACAE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0C1E-8025-4EBE-951A-5C14498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247" y="2133975"/>
            <a:ext cx="9144000" cy="107803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247" y="3311196"/>
            <a:ext cx="9144000" cy="667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89162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624" y="2041158"/>
            <a:ext cx="11537575" cy="2100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Text/Fact is right aligned, centered in the white background box. A chart or picture should never be placed here.</a:t>
            </a:r>
          </a:p>
        </p:txBody>
      </p:sp>
    </p:spTree>
    <p:extLst>
      <p:ext uri="{BB962C8B-B14F-4D97-AF65-F5344CB8AC3E}">
        <p14:creationId xmlns:p14="http://schemas.microsoft.com/office/powerpoint/2010/main" val="20601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680" y="62815"/>
            <a:ext cx="11534022" cy="6201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37680" y="950495"/>
            <a:ext cx="11534022" cy="49449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61963" indent="-231775">
              <a:lnSpc>
                <a:spcPct val="100000"/>
              </a:lnSpc>
              <a:spcBef>
                <a:spcPts val="1000"/>
              </a:spcBef>
              <a:defRPr sz="2200" baseline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41363" indent="-2301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aseline="0">
                <a:solidFill>
                  <a:schemeClr val="tx1"/>
                </a:solidFill>
                <a:latin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Header – Calibri Bold</a:t>
            </a:r>
          </a:p>
          <a:p>
            <a:pPr lvl="1"/>
            <a:r>
              <a:rPr lang="en-US" dirty="0"/>
              <a:t>Body Copy – Calibri</a:t>
            </a:r>
          </a:p>
          <a:p>
            <a:pPr lvl="2"/>
            <a:r>
              <a:rPr lang="en-US" dirty="0"/>
              <a:t>Sub Body Copy – Calibri</a:t>
            </a:r>
          </a:p>
        </p:txBody>
      </p:sp>
    </p:spTree>
    <p:extLst>
      <p:ext uri="{BB962C8B-B14F-4D97-AF65-F5344CB8AC3E}">
        <p14:creationId xmlns:p14="http://schemas.microsoft.com/office/powerpoint/2010/main" val="63734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Chart/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345238" y="950495"/>
            <a:ext cx="5609196" cy="4945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Place chart or graphic here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37680" y="950495"/>
            <a:ext cx="5799511" cy="494556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61963" indent="-231775">
              <a:defRPr sz="2800" baseline="0">
                <a:latin typeface="Calibri" panose="020F0502020204030204" pitchFamily="34" charset="0"/>
              </a:defRPr>
            </a:lvl2pPr>
            <a:lvl3pPr marL="741363" indent="-230188">
              <a:buFont typeface="Arial" panose="020B0604020202020204" pitchFamily="34" charset="0"/>
              <a:buChar char="•"/>
              <a:defRPr sz="2400" baseline="0">
                <a:latin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Header – Calibri Bold</a:t>
            </a:r>
          </a:p>
          <a:p>
            <a:pPr lvl="1"/>
            <a:r>
              <a:rPr lang="en-US" dirty="0"/>
              <a:t>Body Copy – Calibri</a:t>
            </a:r>
          </a:p>
          <a:p>
            <a:pPr lvl="2"/>
            <a:r>
              <a:rPr lang="en-US" dirty="0"/>
              <a:t>Sub Body Copy – Calibri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37680" y="62815"/>
            <a:ext cx="11534022" cy="6201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33049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37220" y="532736"/>
            <a:ext cx="11131729" cy="5176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Pictures and charts may be used on this slide.</a:t>
            </a:r>
          </a:p>
        </p:txBody>
      </p:sp>
    </p:spTree>
    <p:extLst>
      <p:ext uri="{BB962C8B-B14F-4D97-AF65-F5344CB8AC3E}">
        <p14:creationId xmlns:p14="http://schemas.microsoft.com/office/powerpoint/2010/main" val="171276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 txBox="1">
            <a:spLocks/>
          </p:cNvSpPr>
          <p:nvPr userDrawn="1"/>
        </p:nvSpPr>
        <p:spPr>
          <a:xfrm>
            <a:off x="249480" y="6387519"/>
            <a:ext cx="463214" cy="258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accent1"/>
                </a:solidFill>
                <a:latin typeface="Fira Sans Medium" panose="020B06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6717A-1C07-4F7B-8906-FF1C2C6C9000}" type="slidenum">
              <a:rPr lang="en-US" sz="1600" b="1" smtClean="0">
                <a:latin typeface="Calibri" panose="020F0502020204030204" pitchFamily="34" charset="0"/>
              </a:rPr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your-medicare-costs/medicare-costs-at-a-glance" TargetMode="External"/><Relationship Id="rId2" Type="http://schemas.openxmlformats.org/officeDocument/2006/relationships/hyperlink" Target="https://www.medicare.gov/drug-coverage-part-d/what-medicare-part-d-drug-plans-cover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benefits/medicare/" TargetMode="External"/><Relationship Id="rId2" Type="http://schemas.openxmlformats.org/officeDocument/2006/relationships/hyperlink" Target="https://www.medicare.gov/drug-coverage-part-d/what-medicare-part-d-drug-plans-cove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sign-up-change-plans/get-started-with-medicare/join-a-plan/how-can-l-sign-up-for-medicare-and-choose-a-plan" TargetMode="External"/><Relationship Id="rId2" Type="http://schemas.openxmlformats.org/officeDocument/2006/relationships/hyperlink" Target="https://www.medicare.gov/drug-coverage-part-d/what-medicare-part-d-drug-plans-cover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drug-coverage-part-d/what-medicare-part-d-drug-plans-cover" TargetMode="External"/><Relationship Id="rId2" Type="http://schemas.openxmlformats.org/officeDocument/2006/relationships/hyperlink" Target="https://www.cms.gov/Medicare/CMS-Forms/CMS-Forms/Downloads/CMS10106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edicare.gov/sign-up-change-plans/get-started-with-medicare/year-1-your-medicare-checklist" TargetMode="External"/><Relationship Id="rId4" Type="http://schemas.openxmlformats.org/officeDocument/2006/relationships/hyperlink" Target="https://www.medicare.gov/sign-up-change-plans/get-started-with-medicare/join-a-plan/how-can-l-sign-up-for-medicare-and-choose-a-pla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about-us/how-is-medicare-funded#:~:text=The%20Centers%20for%20Medicare%20%26%20Medicaid,and%20Human%20Services%20(HHS)" TargetMode="External"/><Relationship Id="rId2" Type="http://schemas.openxmlformats.org/officeDocument/2006/relationships/hyperlink" Target="https://www.medicare.gov/what-medicare-covers/your-medicare-coverage-choices/whats-medicar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sign-up-change-plans/types-of-medicare-health-plans/medicare-advantage-plans/how-do-medicare-advantage-plans-work" TargetMode="External"/><Relationship Id="rId2" Type="http://schemas.openxmlformats.org/officeDocument/2006/relationships/hyperlink" Target="https://www.medicare.gov/what-medicare-covers/your-medicare-coverage-choices/whats-medicare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re.gov/what-medicare-covers/what-part-a-cover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re.gov/what-medicare-covers/what-part-b-cover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s.gov/answers/medicare-and-medicaid/what-is-medicare-part-c/index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care.gov/drug-coverage-part-d/what-medicare-part-d-drug-plans-cove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answers/medicare-and-medicaid/who-is-elibible-for-medicare/index.html" TargetMode="External"/><Relationship Id="rId2" Type="http://schemas.openxmlformats.org/officeDocument/2006/relationships/hyperlink" Target="https://www.medicare.gov/drug-coverage-part-d/what-medicare-part-d-drug-plans-cove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your-medicare-costs/medicare-costs-at-a-glance" TargetMode="External"/><Relationship Id="rId2" Type="http://schemas.openxmlformats.org/officeDocument/2006/relationships/hyperlink" Target="https://www.medicare.gov/drug-coverage-part-d/what-medicare-part-d-drug-plans-cove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6128-E198-6F4C-B2E0-43E728F49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Medicare 101</a:t>
            </a:r>
          </a:p>
        </p:txBody>
      </p:sp>
    </p:spTree>
    <p:extLst>
      <p:ext uri="{BB962C8B-B14F-4D97-AF65-F5344CB8AC3E}">
        <p14:creationId xmlns:p14="http://schemas.microsoft.com/office/powerpoint/2010/main" val="18842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much does Medicare cost?*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7680" y="950495"/>
            <a:ext cx="11534022" cy="3773905"/>
          </a:xfrm>
        </p:spPr>
        <p:txBody>
          <a:bodyPr numCol="2" spcCol="914400"/>
          <a:lstStyle/>
          <a:p>
            <a:pPr>
              <a:spcBef>
                <a:spcPts val="1800"/>
              </a:spcBef>
            </a:pPr>
            <a:r>
              <a:rPr lang="en-US" sz="2000" dirty="0"/>
              <a:t>Part B premium: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$170.10 per month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May be higher depending on income</a:t>
            </a:r>
          </a:p>
          <a:p>
            <a:pPr lvl="0">
              <a:spcBef>
                <a:spcPts val="1800"/>
              </a:spcBef>
            </a:pPr>
            <a:r>
              <a:rPr lang="en-US" sz="2000" dirty="0"/>
              <a:t>Part B deductible and coinsurance: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Deductible is $233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After deductible, coinsurance is 20% </a:t>
            </a:r>
            <a:br>
              <a:rPr lang="en-US" sz="2000" dirty="0"/>
            </a:br>
            <a:r>
              <a:rPr lang="en-US" sz="2000" dirty="0"/>
              <a:t>of Medicare-approved amount for most </a:t>
            </a:r>
            <a:br>
              <a:rPr lang="en-US" sz="2000" dirty="0"/>
            </a:br>
            <a:r>
              <a:rPr lang="en-US" sz="2000" dirty="0"/>
              <a:t>doctor services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Part C: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Cost varies based on plan selected</a:t>
            </a:r>
          </a:p>
          <a:p>
            <a:pPr lvl="0">
              <a:spcBef>
                <a:spcPts val="1800"/>
              </a:spcBef>
            </a:pPr>
            <a:r>
              <a:rPr lang="en-US" sz="2000" dirty="0"/>
              <a:t>Part D: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Cost varies based on plan selected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30451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https://www.medicare.gov/your-medicare-costs/medicare-costs-at-a-glance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D0646-9475-5442-89BB-5690B80F3827}"/>
              </a:ext>
            </a:extLst>
          </p:cNvPr>
          <p:cNvSpPr/>
          <p:nvPr/>
        </p:nvSpPr>
        <p:spPr>
          <a:xfrm>
            <a:off x="10550719" y="5657821"/>
            <a:ext cx="1260281" cy="24968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117475" indent="-117475" algn="r">
              <a:lnSpc>
                <a:spcPct val="107000"/>
              </a:lnSpc>
              <a:buFont typeface="System Font Regular"/>
              <a:buChar char="*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figures listed</a:t>
            </a:r>
          </a:p>
        </p:txBody>
      </p:sp>
    </p:spTree>
    <p:extLst>
      <p:ext uri="{BB962C8B-B14F-4D97-AF65-F5344CB8AC3E}">
        <p14:creationId xmlns:p14="http://schemas.microsoft.com/office/powerpoint/2010/main" val="278557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Signing up for Medicare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7680" y="950495"/>
            <a:ext cx="4234320" cy="4944979"/>
          </a:xfrm>
        </p:spPr>
        <p:txBody>
          <a:bodyPr/>
          <a:lstStyle/>
          <a:p>
            <a:pPr marL="461963" lvl="0" indent="-225425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For Parts A and B: Enrollment through Social Security</a:t>
            </a:r>
          </a:p>
          <a:p>
            <a:pPr marL="461963" lvl="0" indent="-225425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For Parts C and D and other supplemental insurance options: Options offered by private companies that follow Medicare rules and guidelines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18420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https://www.ssa.gov/benefits/medicare/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47E3C2-C6E2-8544-A326-CA8C26C54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62" y="1136984"/>
            <a:ext cx="62162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6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to sign up for Medicare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7680" y="950495"/>
            <a:ext cx="11534022" cy="3621505"/>
          </a:xfrm>
        </p:spPr>
        <p:txBody>
          <a:bodyPr numCol="2" spcCol="914400"/>
          <a:lstStyle/>
          <a:p>
            <a:pPr lvl="0"/>
            <a:r>
              <a:rPr lang="en-US" sz="1600" dirty="0">
                <a:latin typeface="+mn-lt"/>
              </a:rPr>
              <a:t>For original Medicare: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Initial enrollment period is 7 months total: begins 3 months before turning 65 years old and ends three months after the month of turning 65 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latin typeface="+mn-lt"/>
              </a:rPr>
              <a:t>For Medicare Advantage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General enrollment period:</a:t>
            </a:r>
          </a:p>
          <a:p>
            <a:pPr marL="922338" lvl="2" indent="-228600"/>
            <a:r>
              <a:rPr lang="en-US" sz="1600" dirty="0">
                <a:latin typeface="+mn-lt"/>
              </a:rPr>
              <a:t>Individuals with Part A coverage who sign up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for Part B coverage for the first time are also eligible to sign up for a Medicare Advantage or Part D plan</a:t>
            </a:r>
          </a:p>
          <a:p>
            <a:pPr marL="922338" lvl="2" indent="-228600"/>
            <a:r>
              <a:rPr lang="en-US" sz="1600" dirty="0">
                <a:latin typeface="+mn-lt"/>
              </a:rPr>
              <a:t>Coverage may not begin until July 1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Open enrollment period: </a:t>
            </a:r>
          </a:p>
          <a:p>
            <a:pPr marL="922338" lvl="2" indent="-228600"/>
            <a:r>
              <a:rPr lang="en-US" sz="1600" dirty="0">
                <a:latin typeface="+mn-lt"/>
              </a:rPr>
              <a:t>Runs each year from Oct. 15 to Dec. 7</a:t>
            </a:r>
          </a:p>
          <a:p>
            <a:pPr marL="922338" lvl="2" indent="-228600"/>
            <a:r>
              <a:rPr lang="en-US" sz="1600" dirty="0">
                <a:latin typeface="+mn-lt"/>
              </a:rPr>
              <a:t>Individuals can join, switch, or drop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a Medicare Advantage or Part D plan</a:t>
            </a:r>
          </a:p>
          <a:p>
            <a:pPr marL="922338" lvl="2" indent="-228600"/>
            <a:r>
              <a:rPr lang="en-US" sz="1600" dirty="0">
                <a:latin typeface="+mn-lt"/>
              </a:rPr>
              <a:t>Coverage begins Jan. 1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30451"/>
            <a:ext cx="100584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https://www.medicare.gov/sign-up-change-plans/get-started-with-medicare/join-a-plan/how-can-l-sign-up-for-medicare-and-choose-a-plan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08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61963" indent="-2254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Sign up for Medicare online or by calling Social Security.</a:t>
            </a:r>
          </a:p>
          <a:p>
            <a:pPr marL="461963" indent="-2254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Determine if you want additional coverage through a Medicare Advantage (Part C) plan, a Medicare Supplement plan, a prescription drug (Part D) plan, or other supplemental insurance.</a:t>
            </a:r>
          </a:p>
          <a:p>
            <a:pPr marL="461963" indent="-2254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Complete an </a:t>
            </a:r>
            <a:r>
              <a:rPr lang="en-US" sz="2000" b="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authorization form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 to ensure someone you trust can talk with Medicare about your benefits, if needed.</a:t>
            </a:r>
          </a:p>
          <a:p>
            <a:pPr marL="461963" indent="-2254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Schedule an appointment for a free “Welcome to Medicare” preventive visit.</a:t>
            </a:r>
          </a:p>
          <a:p>
            <a:pPr marL="461963" indent="-2254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Research to learn more about what Medicare does and does not cover.</a:t>
            </a:r>
          </a:p>
          <a:p>
            <a:pPr marL="461963" indent="-225425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Create a secure Medicare account using your Medicare number.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BB6BB-8AF6-3F43-8895-AB744B6B6D78}"/>
              </a:ext>
            </a:extLst>
          </p:cNvPr>
          <p:cNvSpPr/>
          <p:nvPr/>
        </p:nvSpPr>
        <p:spPr>
          <a:xfrm>
            <a:off x="381000" y="5188733"/>
            <a:ext cx="11430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https://www.medicare.gov/sign-up-change-plans/get-started-with-medicare/join-a-plan/how-can-l-sign-up-for-medicare-and-choose-a-plan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https://www.medicare.gov/sign-up-change-plans/get-started-with-medicare/year-1-your-medicare-checklist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45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B6E3F-C296-564A-96DE-575F65E8F6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 anchor="b"/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Not connected with or endorsed by the United States government or the federal Medicare program.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a solicitation of insurance and an agent may contact you. Medico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®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is a registered trademark owned and licensed by Medico Insurance Company. © 2021 Medico Insurance Company.</a:t>
            </a:r>
          </a:p>
          <a:p>
            <a:pPr algn="r"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24 114 5454 1221 US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48FABF8-40D8-7B44-97B2-5D340E28DCF2}"/>
              </a:ext>
            </a:extLst>
          </p:cNvPr>
          <p:cNvSpPr txBox="1">
            <a:spLocks/>
          </p:cNvSpPr>
          <p:nvPr/>
        </p:nvSpPr>
        <p:spPr>
          <a:xfrm>
            <a:off x="522932" y="2133600"/>
            <a:ext cx="7886323" cy="8201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619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413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387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D006-F6D0-C449-B841-1647330278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Medicare?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CA9A81-7119-5E4E-86E0-D625743646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7680" y="950495"/>
            <a:ext cx="5301120" cy="4944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</a:rPr>
              <a:t>What is Medicare?</a:t>
            </a:r>
          </a:p>
          <a:p>
            <a:pPr marL="461963" lvl="1" indent="-2254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Federal health insurance program</a:t>
            </a:r>
          </a:p>
          <a:p>
            <a:pPr marL="461963" lvl="1" indent="-2254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Managed by the Centers for Medicare and Medicaid Services (CMS), a division of the Department of Health and Human Services (HHS)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52A53-E00E-054D-BC8F-A7136EC465CE}"/>
              </a:ext>
            </a:extLst>
          </p:cNvPr>
          <p:cNvSpPr/>
          <p:nvPr/>
        </p:nvSpPr>
        <p:spPr>
          <a:xfrm>
            <a:off x="381000" y="5187588"/>
            <a:ext cx="11430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</a:t>
            </a:r>
          </a:p>
          <a:p>
            <a:pPr lvl="0">
              <a:spcBef>
                <a:spcPts val="600"/>
              </a:spcBef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https://www.medicare.gov/what-medicare-covers/your-medicare-coverage-choices/whats-medicare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www.medicare.gov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/about-us/how-is-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-funded#:~:text=The%20Centers%20for%20Medicare%20%26%20Medicaid,and%20Human%20Services%20(HHS).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90117F-A68E-634B-98B2-8ADDA54DE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48802"/>
            <a:ext cx="522163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E9C1-FBE4-3549-B8ED-E29F9B6F7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Parts of Medicare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3FF72-F516-8B48-80FB-EDCBE0FCCE5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66725" lvl="1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Part A: hospital insurance</a:t>
            </a:r>
          </a:p>
          <a:p>
            <a:pPr marL="466725" lvl="1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Part B: medical insurance</a:t>
            </a:r>
          </a:p>
          <a:p>
            <a:pPr marL="466725" lvl="1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Part C: Medicare Advantage</a:t>
            </a:r>
          </a:p>
          <a:p>
            <a:pPr marL="466725" lvl="1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Part D: prescription drug coverage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4B4B3-07A5-AF44-9BF8-754F132EFC5F}"/>
              </a:ext>
            </a:extLst>
          </p:cNvPr>
          <p:cNvSpPr/>
          <p:nvPr/>
        </p:nvSpPr>
        <p:spPr>
          <a:xfrm>
            <a:off x="381000" y="5187588"/>
            <a:ext cx="11430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https://www.medicare.gov/what-medicare-covers/your-medicare-coverage-choices/whats-medicare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https://www.medicare.gov/sign-up-change-plans/types-of-medicare-health-plans/medicare-advantage-plans/how-do-medicare-advantage-plans-work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17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Medicare Part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Part of original Medicare</a:t>
            </a:r>
          </a:p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Covers:</a:t>
            </a:r>
          </a:p>
          <a:p>
            <a:pPr marL="922338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Inpatient hospital stays</a:t>
            </a:r>
          </a:p>
          <a:p>
            <a:pPr marL="922338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Care received in a skilled nursing facility</a:t>
            </a:r>
          </a:p>
          <a:p>
            <a:pPr marL="922338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Nursing home care (not for the purpose of custodial or long-term care)</a:t>
            </a:r>
          </a:p>
          <a:p>
            <a:pPr marL="922338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Hospice care</a:t>
            </a:r>
          </a:p>
          <a:p>
            <a:pPr marL="922338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Home health care (with exceptions)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18420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https://www.medicare.gov/what-medicare-covers/what-part-a-covers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3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Medicare Part 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Part of original Medicare</a:t>
            </a:r>
          </a:p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Covers:</a:t>
            </a:r>
          </a:p>
          <a:p>
            <a:pPr marL="922338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Medically necessary services</a:t>
            </a:r>
          </a:p>
          <a:p>
            <a:pPr marL="922338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Preventive health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18420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https://www.medicare.gov/what-medicare-covers/what-part-b-covers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Medicare Part C (Medicare Advantage)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66725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Provides Part A and Part B coverage</a:t>
            </a:r>
          </a:p>
          <a:p>
            <a:pPr marL="466725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May include additional benefits for dental, hearing, vision, and/or health and wellness programs.</a:t>
            </a:r>
          </a:p>
          <a:p>
            <a:pPr marL="466725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Most include Medicare prescription drug coverage (Part D).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18420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https://www.hhs.gov/answers/medicare-and-medicaid/what-is-medicare-part-c/index.html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80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Medicare Part 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Plans must cover a variety of prescription drugs options</a:t>
            </a:r>
          </a:p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Sometimes formatted in different levels called tiers</a:t>
            </a:r>
          </a:p>
          <a:p>
            <a:pPr marL="466725" lvl="0" indent="-2286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Pricing varies by tier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18420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https://www.medicare.gov/drug-coverage-part-d/what-medicare-part-d-drug-plans-cover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134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is eligible for Medicare?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6075" indent="-22701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Individuals age 65 and older</a:t>
            </a:r>
          </a:p>
          <a:p>
            <a:pPr marL="346075" indent="-22701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Individuals with disabilities who are younger than age 65</a:t>
            </a:r>
          </a:p>
          <a:p>
            <a:pPr marL="346075" indent="-227013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n-lt"/>
              </a:rPr>
              <a:t>Individuals who have end-stage renal disease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E3EF-F9D8-5B4D-A166-DE9B999FCB47}"/>
              </a:ext>
            </a:extLst>
          </p:cNvPr>
          <p:cNvSpPr/>
          <p:nvPr/>
        </p:nvSpPr>
        <p:spPr>
          <a:xfrm>
            <a:off x="381000" y="5419565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https://www.hhs.gov/answers/medicare-and-medicaid/who-is-elibible-for-medicare/index.html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59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A0B-C0DF-B048-B288-AE177F9F9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much does Medicare cost?*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3B39-6763-E946-9053-79AA55C338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US" sz="2000" dirty="0"/>
              <a:t>Part A premium: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No charge for most individuals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Individuals who paid Medicare taxes for less than 30 quarters pay $499 per month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Individuals who paid Medicare taxes for 30-39 quarters pay $274 per month</a:t>
            </a:r>
          </a:p>
          <a:p>
            <a:pPr lvl="0">
              <a:spcBef>
                <a:spcPts val="1800"/>
              </a:spcBef>
            </a:pPr>
            <a:r>
              <a:rPr lang="en-US" sz="2000" dirty="0"/>
              <a:t>Part A deductible and coinsurance: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Deductible for each benefit period is $1,556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$0 per day coinsurance each benefit period for days 1-60 of hospital stay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$389 per day coinsurance each benefit period for days 61-90 of hospital stay</a:t>
            </a:r>
          </a:p>
          <a:p>
            <a:pPr marL="461963" lvl="1" indent="-225425">
              <a:buFont typeface="Arial" panose="020B0604020202020204" pitchFamily="34" charset="0"/>
              <a:buChar char="•"/>
            </a:pPr>
            <a:r>
              <a:rPr lang="en-US" sz="2000" dirty="0"/>
              <a:t>$778 per day coinsurance each benefit period for days 91+ of hospital stay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BB6BB-8AF6-3F43-8895-AB744B6B6D78}"/>
              </a:ext>
            </a:extLst>
          </p:cNvPr>
          <p:cNvSpPr/>
          <p:nvPr/>
        </p:nvSpPr>
        <p:spPr>
          <a:xfrm>
            <a:off x="381000" y="5418420"/>
            <a:ext cx="11430000" cy="4770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  <a:endParaRPr lang="en-US" sz="1000" u="sng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spcBef>
                <a:spcPts val="600"/>
              </a:spcBef>
            </a:pPr>
            <a:r>
              <a:rPr lang="en-US" sz="10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https://www.medicare.gov/your-medicare-costs/medicare-costs-at-a-glance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80B81-E6EB-B545-B9B9-DDB8D61CCFE6}"/>
              </a:ext>
            </a:extLst>
          </p:cNvPr>
          <p:cNvSpPr/>
          <p:nvPr/>
        </p:nvSpPr>
        <p:spPr>
          <a:xfrm>
            <a:off x="10550719" y="5645790"/>
            <a:ext cx="1260281" cy="24968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117475" indent="-117475" algn="r">
              <a:lnSpc>
                <a:spcPct val="107000"/>
              </a:lnSpc>
              <a:buFont typeface="System Font Regular"/>
              <a:buChar char="*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2022 figures listed</a:t>
            </a:r>
          </a:p>
        </p:txBody>
      </p:sp>
    </p:spTree>
    <p:extLst>
      <p:ext uri="{BB962C8B-B14F-4D97-AF65-F5344CB8AC3E}">
        <p14:creationId xmlns:p14="http://schemas.microsoft.com/office/powerpoint/2010/main" val="1457948506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Enterprise_Light">
  <a:themeElements>
    <a:clrScheme name="Medico Colors">
      <a:dk1>
        <a:sysClr val="windowText" lastClr="000000"/>
      </a:dk1>
      <a:lt1>
        <a:sysClr val="window" lastClr="FFFFFF"/>
      </a:lt1>
      <a:dk2>
        <a:srgbClr val="454545"/>
      </a:dk2>
      <a:lt2>
        <a:srgbClr val="A4AEB5"/>
      </a:lt2>
      <a:accent1>
        <a:srgbClr val="002664"/>
      </a:accent1>
      <a:accent2>
        <a:srgbClr val="A79E70"/>
      </a:accent2>
      <a:accent3>
        <a:srgbClr val="8FDFE2"/>
      </a:accent3>
      <a:accent4>
        <a:srgbClr val="1E9D8B"/>
      </a:accent4>
      <a:accent5>
        <a:srgbClr val="4060AF"/>
      </a:accent5>
      <a:accent6>
        <a:srgbClr val="FFA100"/>
      </a:accent6>
      <a:hlink>
        <a:srgbClr val="FADD80"/>
      </a:hlink>
      <a:folHlink>
        <a:srgbClr val="0D77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American Enterprise" id="{D66BB563-A4E8-4D5C-A478-A186ADB850FA}" vid="{61A6D03B-91E4-4395-884D-D7A1641828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4F234CB893A349B9A255AB7BA4EBDF" ma:contentTypeVersion="11" ma:contentTypeDescription="Create a new document." ma:contentTypeScope="" ma:versionID="156ec78a6d225b15d0fe08d2df6376db">
  <xsd:schema xmlns:xsd="http://www.w3.org/2001/XMLSchema" xmlns:xs="http://www.w3.org/2001/XMLSchema" xmlns:p="http://schemas.microsoft.com/office/2006/metadata/properties" xmlns:ns2="a334b278-dd0b-4097-84e7-a7cafd0a8440" targetNamespace="http://schemas.microsoft.com/office/2006/metadata/properties" ma:root="true" ma:fieldsID="b449a244ba20e2c6f8ab49a30476589c" ns2:_="">
    <xsd:import namespace="a334b278-dd0b-4097-84e7-a7cafd0a8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4b278-dd0b-4097-84e7-a7cafd0a8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45BCE2-1A98-408C-911C-E0E8CE646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4b278-dd0b-4097-84e7-a7cafd0a84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3185A2-60B1-4845-B5C9-6A378C2E9C18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a334b278-dd0b-4097-84e7-a7cafd0a844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358360-52DE-4519-85FB-BFCF22A15E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928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System Font Regular</vt:lpstr>
      <vt:lpstr>American Enterprise_Light</vt:lpstr>
      <vt:lpstr>Medicare 101</vt:lpstr>
      <vt:lpstr>What is Medicare?</vt:lpstr>
      <vt:lpstr>Parts of Medicare</vt:lpstr>
      <vt:lpstr>Medicare Part A</vt:lpstr>
      <vt:lpstr>Medicare Part B</vt:lpstr>
      <vt:lpstr>Medicare Part C (Medicare Advantage)</vt:lpstr>
      <vt:lpstr>Medicare Part D</vt:lpstr>
      <vt:lpstr>Who is eligible for Medicare?</vt:lpstr>
      <vt:lpstr>How much does Medicare cost?*</vt:lpstr>
      <vt:lpstr>How much does Medicare cost?*</vt:lpstr>
      <vt:lpstr>Signing up for Medicare</vt:lpstr>
      <vt:lpstr>When to sign up for Medicare</vt:lpstr>
      <vt:lpstr>Getting started</vt:lpstr>
      <vt:lpstr>PowerPoint Presentation</vt:lpstr>
    </vt:vector>
  </TitlesOfParts>
  <Company>American Enterprise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Iaria</dc:creator>
  <cp:lastModifiedBy>Meghan Sullivan</cp:lastModifiedBy>
  <cp:revision>65</cp:revision>
  <dcterms:created xsi:type="dcterms:W3CDTF">2016-12-27T16:03:20Z</dcterms:created>
  <dcterms:modified xsi:type="dcterms:W3CDTF">2021-12-15T21:18:26Z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0x010100A44F234CB893A349B9A255AB7BA4EBDF</vt:lpwstr>
  </property>
</Properties>
</file>