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96" r:id="rId2"/>
    <p:sldId id="258" r:id="rId3"/>
    <p:sldId id="259" r:id="rId4"/>
    <p:sldId id="300" r:id="rId5"/>
    <p:sldId id="260" r:id="rId6"/>
    <p:sldId id="262" r:id="rId7"/>
    <p:sldId id="263" r:id="rId8"/>
    <p:sldId id="265" r:id="rId9"/>
    <p:sldId id="266" r:id="rId10"/>
    <p:sldId id="267" r:id="rId11"/>
    <p:sldId id="268" r:id="rId12"/>
    <p:sldId id="269" r:id="rId13"/>
    <p:sldId id="270" r:id="rId14"/>
    <p:sldId id="271" r:id="rId15"/>
    <p:sldId id="272" r:id="rId16"/>
    <p:sldId id="305" r:id="rId17"/>
    <p:sldId id="306" r:id="rId18"/>
    <p:sldId id="307" r:id="rId19"/>
    <p:sldId id="278" r:id="rId20"/>
    <p:sldId id="302" r:id="rId21"/>
    <p:sldId id="301" r:id="rId22"/>
    <p:sldId id="311" r:id="rId23"/>
    <p:sldId id="312" r:id="rId24"/>
    <p:sldId id="313" r:id="rId25"/>
    <p:sldId id="318" r:id="rId26"/>
    <p:sldId id="314" r:id="rId27"/>
    <p:sldId id="316" r:id="rId28"/>
    <p:sldId id="310" r:id="rId29"/>
    <p:sldId id="280" r:id="rId30"/>
    <p:sldId id="30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26" autoAdjust="0"/>
    <p:restoredTop sz="94660"/>
  </p:normalViewPr>
  <p:slideViewPr>
    <p:cSldViewPr snapToGrid="0">
      <p:cViewPr>
        <p:scale>
          <a:sx n="100" d="100"/>
          <a:sy n="100" d="100"/>
        </p:scale>
        <p:origin x="660" y="300"/>
      </p:cViewPr>
      <p:guideLst/>
    </p:cSldViewPr>
  </p:slideViewPr>
  <p:notesTextViewPr>
    <p:cViewPr>
      <p:scale>
        <a:sx n="1" d="1"/>
        <a:sy n="1" d="1"/>
      </p:scale>
      <p:origin x="0" y="0"/>
    </p:cViewPr>
  </p:notesTextViewPr>
  <p:sorterViewPr>
    <p:cViewPr>
      <p:scale>
        <a:sx n="100" d="100"/>
        <a:sy n="100" d="100"/>
      </p:scale>
      <p:origin x="0" y="-103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320DC-3CF7-4D9D-9D68-C96FB70F87EC}" type="doc">
      <dgm:prSet loTypeId="urn:microsoft.com/office/officeart/2005/8/layout/vList2" loCatId="Inbox" qsTypeId="urn:microsoft.com/office/officeart/2005/8/quickstyle/simple1" qsCatId="simple" csTypeId="urn:microsoft.com/office/officeart/2005/8/colors/ColorSchemeForSuggestions" csCatId="other"/>
      <dgm:spPr/>
      <dgm:t>
        <a:bodyPr/>
        <a:lstStyle/>
        <a:p>
          <a:endParaRPr lang="en-US"/>
        </a:p>
      </dgm:t>
    </dgm:pt>
    <dgm:pt modelId="{B15B03CD-7273-4231-B702-F2B754C5B4F7}">
      <dgm:prSet/>
      <dgm:spPr/>
      <dgm:t>
        <a:bodyPr/>
        <a:lstStyle/>
        <a:p>
          <a:r>
            <a:rPr lang="en-US" dirty="0">
              <a:solidFill>
                <a:schemeClr val="tx1"/>
              </a:solidFill>
            </a:rPr>
            <a:t>Potential revenue</a:t>
          </a:r>
        </a:p>
      </dgm:t>
    </dgm:pt>
    <dgm:pt modelId="{5E5C10CD-2428-490A-BB87-A46414DEF4CC}" type="parTrans" cxnId="{D10B0B80-691C-4CF0-A410-6F9779E9EDCA}">
      <dgm:prSet/>
      <dgm:spPr/>
      <dgm:t>
        <a:bodyPr/>
        <a:lstStyle/>
        <a:p>
          <a:endParaRPr lang="en-US"/>
        </a:p>
      </dgm:t>
    </dgm:pt>
    <dgm:pt modelId="{47BE2366-83BE-40B5-8CCC-128F335C1577}" type="sibTrans" cxnId="{D10B0B80-691C-4CF0-A410-6F9779E9EDCA}">
      <dgm:prSet/>
      <dgm:spPr/>
      <dgm:t>
        <a:bodyPr/>
        <a:lstStyle/>
        <a:p>
          <a:endParaRPr lang="en-US"/>
        </a:p>
      </dgm:t>
    </dgm:pt>
    <dgm:pt modelId="{6F059817-F245-47F5-82D0-66C566243588}">
      <dgm:prSet/>
      <dgm:spPr/>
      <dgm:t>
        <a:bodyPr/>
        <a:lstStyle/>
        <a:p>
          <a:r>
            <a:rPr lang="en-US" dirty="0">
              <a:solidFill>
                <a:schemeClr val="tx1"/>
              </a:solidFill>
            </a:rPr>
            <a:t>State laws</a:t>
          </a:r>
        </a:p>
      </dgm:t>
    </dgm:pt>
    <dgm:pt modelId="{EC4EDAB4-D5B7-433C-A3FB-CA133081E1DE}" type="parTrans" cxnId="{2A0DA98F-98AA-4059-A1FD-D356D2960C3B}">
      <dgm:prSet/>
      <dgm:spPr/>
      <dgm:t>
        <a:bodyPr/>
        <a:lstStyle/>
        <a:p>
          <a:endParaRPr lang="en-US"/>
        </a:p>
      </dgm:t>
    </dgm:pt>
    <dgm:pt modelId="{E1159310-E0AA-4553-AD03-5B565457B034}" type="sibTrans" cxnId="{2A0DA98F-98AA-4059-A1FD-D356D2960C3B}">
      <dgm:prSet/>
      <dgm:spPr/>
      <dgm:t>
        <a:bodyPr/>
        <a:lstStyle/>
        <a:p>
          <a:endParaRPr lang="en-US"/>
        </a:p>
      </dgm:t>
    </dgm:pt>
    <dgm:pt modelId="{0FC4FA32-8C48-4340-B2AE-63CDB6291E6F}">
      <dgm:prSet/>
      <dgm:spPr/>
      <dgm:t>
        <a:bodyPr/>
        <a:lstStyle/>
        <a:p>
          <a:r>
            <a:rPr lang="en-US" dirty="0">
              <a:solidFill>
                <a:schemeClr val="tx1"/>
              </a:solidFill>
            </a:rPr>
            <a:t>Building, space selection</a:t>
          </a:r>
        </a:p>
      </dgm:t>
    </dgm:pt>
    <dgm:pt modelId="{8C2F75E6-1BCA-40BA-9754-18B1DA8C00D2}" type="parTrans" cxnId="{74F5A281-36AD-47BB-BBB0-013831B29863}">
      <dgm:prSet/>
      <dgm:spPr/>
      <dgm:t>
        <a:bodyPr/>
        <a:lstStyle/>
        <a:p>
          <a:endParaRPr lang="en-US"/>
        </a:p>
      </dgm:t>
    </dgm:pt>
    <dgm:pt modelId="{382CC610-0609-49E9-B7C2-456603A110F4}" type="sibTrans" cxnId="{74F5A281-36AD-47BB-BBB0-013831B29863}">
      <dgm:prSet/>
      <dgm:spPr/>
      <dgm:t>
        <a:bodyPr/>
        <a:lstStyle/>
        <a:p>
          <a:endParaRPr lang="en-US"/>
        </a:p>
      </dgm:t>
    </dgm:pt>
    <dgm:pt modelId="{501A4FCA-186C-4087-9ED7-8FCCA8CDC833}">
      <dgm:prSet/>
      <dgm:spPr/>
      <dgm:t>
        <a:bodyPr/>
        <a:lstStyle/>
        <a:p>
          <a:r>
            <a:rPr lang="en-US" dirty="0">
              <a:solidFill>
                <a:schemeClr val="tx1"/>
              </a:solidFill>
            </a:rPr>
            <a:t>Equipment &amp; supplies</a:t>
          </a:r>
        </a:p>
      </dgm:t>
    </dgm:pt>
    <dgm:pt modelId="{5711EF0E-589F-4D24-8DD7-493B241266A3}" type="parTrans" cxnId="{C6033CD4-66E3-4ACC-B317-51221652AA17}">
      <dgm:prSet/>
      <dgm:spPr/>
      <dgm:t>
        <a:bodyPr/>
        <a:lstStyle/>
        <a:p>
          <a:endParaRPr lang="en-US"/>
        </a:p>
      </dgm:t>
    </dgm:pt>
    <dgm:pt modelId="{D96ABF20-86EF-4285-9DCD-1225633038CC}" type="sibTrans" cxnId="{C6033CD4-66E3-4ACC-B317-51221652AA17}">
      <dgm:prSet/>
      <dgm:spPr/>
      <dgm:t>
        <a:bodyPr/>
        <a:lstStyle/>
        <a:p>
          <a:endParaRPr lang="en-US"/>
        </a:p>
      </dgm:t>
    </dgm:pt>
    <dgm:pt modelId="{D3B01EAF-B260-4B33-AB74-29C20E0AACE8}">
      <dgm:prSet/>
      <dgm:spPr/>
      <dgm:t>
        <a:bodyPr/>
        <a:lstStyle/>
        <a:p>
          <a:r>
            <a:rPr lang="en-US" dirty="0">
              <a:solidFill>
                <a:schemeClr val="tx1"/>
              </a:solidFill>
            </a:rPr>
            <a:t>Staffing</a:t>
          </a:r>
        </a:p>
      </dgm:t>
    </dgm:pt>
    <dgm:pt modelId="{C7371691-3B17-4EF0-92B7-0ADA91BBEA3D}" type="parTrans" cxnId="{FAF90AAB-D7E1-4574-8127-080786709E35}">
      <dgm:prSet/>
      <dgm:spPr/>
      <dgm:t>
        <a:bodyPr/>
        <a:lstStyle/>
        <a:p>
          <a:endParaRPr lang="en-US"/>
        </a:p>
      </dgm:t>
    </dgm:pt>
    <dgm:pt modelId="{0746A0BC-1240-466D-BAE5-5C7596EF807A}" type="sibTrans" cxnId="{FAF90AAB-D7E1-4574-8127-080786709E35}">
      <dgm:prSet/>
      <dgm:spPr/>
      <dgm:t>
        <a:bodyPr/>
        <a:lstStyle/>
        <a:p>
          <a:endParaRPr lang="en-US"/>
        </a:p>
      </dgm:t>
    </dgm:pt>
    <dgm:pt modelId="{B1A0A877-B972-432F-89C2-A3B45337CBAE}">
      <dgm:prSet/>
      <dgm:spPr/>
      <dgm:t>
        <a:bodyPr/>
        <a:lstStyle/>
        <a:p>
          <a:r>
            <a:rPr lang="en-US" dirty="0">
              <a:solidFill>
                <a:schemeClr val="tx1"/>
              </a:solidFill>
            </a:rPr>
            <a:t>Case volume</a:t>
          </a:r>
        </a:p>
      </dgm:t>
    </dgm:pt>
    <dgm:pt modelId="{129CDA8F-4139-4602-8E34-3B828E6CFFE9}" type="parTrans" cxnId="{F1876F37-3814-4EAE-8599-AC9572571F14}">
      <dgm:prSet/>
      <dgm:spPr/>
      <dgm:t>
        <a:bodyPr/>
        <a:lstStyle/>
        <a:p>
          <a:endParaRPr lang="en-US"/>
        </a:p>
      </dgm:t>
    </dgm:pt>
    <dgm:pt modelId="{EDF33DCD-19A9-44AF-95A1-437385DA1150}" type="sibTrans" cxnId="{F1876F37-3814-4EAE-8599-AC9572571F14}">
      <dgm:prSet/>
      <dgm:spPr/>
      <dgm:t>
        <a:bodyPr/>
        <a:lstStyle/>
        <a:p>
          <a:endParaRPr lang="en-US"/>
        </a:p>
      </dgm:t>
    </dgm:pt>
    <dgm:pt modelId="{D60BD650-5A57-4C8C-943B-008F53B2D902}" type="pres">
      <dgm:prSet presAssocID="{051320DC-3CF7-4D9D-9D68-C96FB70F87EC}" presName="linear" presStyleCnt="0">
        <dgm:presLayoutVars>
          <dgm:animLvl val="lvl"/>
          <dgm:resizeHandles val="exact"/>
        </dgm:presLayoutVars>
      </dgm:prSet>
      <dgm:spPr/>
    </dgm:pt>
    <dgm:pt modelId="{A9A40BF2-039F-441F-8881-D07A0D435D5C}" type="pres">
      <dgm:prSet presAssocID="{B15B03CD-7273-4231-B702-F2B754C5B4F7}" presName="parentText" presStyleLbl="node1" presStyleIdx="0" presStyleCnt="6">
        <dgm:presLayoutVars>
          <dgm:chMax val="0"/>
          <dgm:bulletEnabled val="1"/>
        </dgm:presLayoutVars>
      </dgm:prSet>
      <dgm:spPr/>
    </dgm:pt>
    <dgm:pt modelId="{0D0B1EE5-C7E5-45F6-9EF8-B59134DCE5B6}" type="pres">
      <dgm:prSet presAssocID="{47BE2366-83BE-40B5-8CCC-128F335C1577}" presName="spacer" presStyleCnt="0"/>
      <dgm:spPr/>
    </dgm:pt>
    <dgm:pt modelId="{084D551F-A383-4E2A-BAD7-19D5A2B78FBD}" type="pres">
      <dgm:prSet presAssocID="{6F059817-F245-47F5-82D0-66C566243588}" presName="parentText" presStyleLbl="node1" presStyleIdx="1" presStyleCnt="6">
        <dgm:presLayoutVars>
          <dgm:chMax val="0"/>
          <dgm:bulletEnabled val="1"/>
        </dgm:presLayoutVars>
      </dgm:prSet>
      <dgm:spPr/>
    </dgm:pt>
    <dgm:pt modelId="{C59F3B37-0206-4CB7-AEF4-C63C5FDC1EE8}" type="pres">
      <dgm:prSet presAssocID="{E1159310-E0AA-4553-AD03-5B565457B034}" presName="spacer" presStyleCnt="0"/>
      <dgm:spPr/>
    </dgm:pt>
    <dgm:pt modelId="{A9B9F319-21AB-4063-BDE4-18E447FCC067}" type="pres">
      <dgm:prSet presAssocID="{0FC4FA32-8C48-4340-B2AE-63CDB6291E6F}" presName="parentText" presStyleLbl="node1" presStyleIdx="2" presStyleCnt="6">
        <dgm:presLayoutVars>
          <dgm:chMax val="0"/>
          <dgm:bulletEnabled val="1"/>
        </dgm:presLayoutVars>
      </dgm:prSet>
      <dgm:spPr/>
    </dgm:pt>
    <dgm:pt modelId="{0AAD5A34-898E-4B66-AE33-3C941D778E19}" type="pres">
      <dgm:prSet presAssocID="{382CC610-0609-49E9-B7C2-456603A110F4}" presName="spacer" presStyleCnt="0"/>
      <dgm:spPr/>
    </dgm:pt>
    <dgm:pt modelId="{9E73C431-93EE-4910-AEA7-58449D6E0049}" type="pres">
      <dgm:prSet presAssocID="{501A4FCA-186C-4087-9ED7-8FCCA8CDC833}" presName="parentText" presStyleLbl="node1" presStyleIdx="3" presStyleCnt="6">
        <dgm:presLayoutVars>
          <dgm:chMax val="0"/>
          <dgm:bulletEnabled val="1"/>
        </dgm:presLayoutVars>
      </dgm:prSet>
      <dgm:spPr/>
    </dgm:pt>
    <dgm:pt modelId="{D26428F9-8A6B-4B1C-A5E1-8BB5F9C73B23}" type="pres">
      <dgm:prSet presAssocID="{D96ABF20-86EF-4285-9DCD-1225633038CC}" presName="spacer" presStyleCnt="0"/>
      <dgm:spPr/>
    </dgm:pt>
    <dgm:pt modelId="{4F5A95FB-44E6-4648-93A9-319CDA7235B9}" type="pres">
      <dgm:prSet presAssocID="{D3B01EAF-B260-4B33-AB74-29C20E0AACE8}" presName="parentText" presStyleLbl="node1" presStyleIdx="4" presStyleCnt="6">
        <dgm:presLayoutVars>
          <dgm:chMax val="0"/>
          <dgm:bulletEnabled val="1"/>
        </dgm:presLayoutVars>
      </dgm:prSet>
      <dgm:spPr/>
    </dgm:pt>
    <dgm:pt modelId="{38AEB79D-BABF-4486-BB75-DC7841749129}" type="pres">
      <dgm:prSet presAssocID="{0746A0BC-1240-466D-BAE5-5C7596EF807A}" presName="spacer" presStyleCnt="0"/>
      <dgm:spPr/>
    </dgm:pt>
    <dgm:pt modelId="{13C5B10D-C158-4E9A-AB73-9C2A275CB596}" type="pres">
      <dgm:prSet presAssocID="{B1A0A877-B972-432F-89C2-A3B45337CBAE}" presName="parentText" presStyleLbl="node1" presStyleIdx="5" presStyleCnt="6">
        <dgm:presLayoutVars>
          <dgm:chMax val="0"/>
          <dgm:bulletEnabled val="1"/>
        </dgm:presLayoutVars>
      </dgm:prSet>
      <dgm:spPr/>
    </dgm:pt>
  </dgm:ptLst>
  <dgm:cxnLst>
    <dgm:cxn modelId="{F1876F37-3814-4EAE-8599-AC9572571F14}" srcId="{051320DC-3CF7-4D9D-9D68-C96FB70F87EC}" destId="{B1A0A877-B972-432F-89C2-A3B45337CBAE}" srcOrd="5" destOrd="0" parTransId="{129CDA8F-4139-4602-8E34-3B828E6CFFE9}" sibTransId="{EDF33DCD-19A9-44AF-95A1-437385DA1150}"/>
    <dgm:cxn modelId="{E168714F-FC8D-4F44-9C70-57F4AE416211}" type="presOf" srcId="{051320DC-3CF7-4D9D-9D68-C96FB70F87EC}" destId="{D60BD650-5A57-4C8C-943B-008F53B2D902}" srcOrd="0" destOrd="0" presId="urn:microsoft.com/office/officeart/2005/8/layout/vList2"/>
    <dgm:cxn modelId="{D10B0B80-691C-4CF0-A410-6F9779E9EDCA}" srcId="{051320DC-3CF7-4D9D-9D68-C96FB70F87EC}" destId="{B15B03CD-7273-4231-B702-F2B754C5B4F7}" srcOrd="0" destOrd="0" parTransId="{5E5C10CD-2428-490A-BB87-A46414DEF4CC}" sibTransId="{47BE2366-83BE-40B5-8CCC-128F335C1577}"/>
    <dgm:cxn modelId="{74F5A281-36AD-47BB-BBB0-013831B29863}" srcId="{051320DC-3CF7-4D9D-9D68-C96FB70F87EC}" destId="{0FC4FA32-8C48-4340-B2AE-63CDB6291E6F}" srcOrd="2" destOrd="0" parTransId="{8C2F75E6-1BCA-40BA-9754-18B1DA8C00D2}" sibTransId="{382CC610-0609-49E9-B7C2-456603A110F4}"/>
    <dgm:cxn modelId="{2A0DA98F-98AA-4059-A1FD-D356D2960C3B}" srcId="{051320DC-3CF7-4D9D-9D68-C96FB70F87EC}" destId="{6F059817-F245-47F5-82D0-66C566243588}" srcOrd="1" destOrd="0" parTransId="{EC4EDAB4-D5B7-433C-A3FB-CA133081E1DE}" sibTransId="{E1159310-E0AA-4553-AD03-5B565457B034}"/>
    <dgm:cxn modelId="{2F6E7FA9-0289-4035-9796-D954209879AA}" type="presOf" srcId="{B15B03CD-7273-4231-B702-F2B754C5B4F7}" destId="{A9A40BF2-039F-441F-8881-D07A0D435D5C}" srcOrd="0" destOrd="0" presId="urn:microsoft.com/office/officeart/2005/8/layout/vList2"/>
    <dgm:cxn modelId="{FAF90AAB-D7E1-4574-8127-080786709E35}" srcId="{051320DC-3CF7-4D9D-9D68-C96FB70F87EC}" destId="{D3B01EAF-B260-4B33-AB74-29C20E0AACE8}" srcOrd="4" destOrd="0" parTransId="{C7371691-3B17-4EF0-92B7-0ADA91BBEA3D}" sibTransId="{0746A0BC-1240-466D-BAE5-5C7596EF807A}"/>
    <dgm:cxn modelId="{28527FAB-661C-43A4-BDEA-70B84188B941}" type="presOf" srcId="{D3B01EAF-B260-4B33-AB74-29C20E0AACE8}" destId="{4F5A95FB-44E6-4648-93A9-319CDA7235B9}" srcOrd="0" destOrd="0" presId="urn:microsoft.com/office/officeart/2005/8/layout/vList2"/>
    <dgm:cxn modelId="{E9DCC8B6-6248-412A-8B9D-DA2CC15E9A5B}" type="presOf" srcId="{0FC4FA32-8C48-4340-B2AE-63CDB6291E6F}" destId="{A9B9F319-21AB-4063-BDE4-18E447FCC067}" srcOrd="0" destOrd="0" presId="urn:microsoft.com/office/officeart/2005/8/layout/vList2"/>
    <dgm:cxn modelId="{BC46ABBD-C223-4B9F-9C6D-BB088C29ADAF}" type="presOf" srcId="{6F059817-F245-47F5-82D0-66C566243588}" destId="{084D551F-A383-4E2A-BAD7-19D5A2B78FBD}" srcOrd="0" destOrd="0" presId="urn:microsoft.com/office/officeart/2005/8/layout/vList2"/>
    <dgm:cxn modelId="{C6033CD4-66E3-4ACC-B317-51221652AA17}" srcId="{051320DC-3CF7-4D9D-9D68-C96FB70F87EC}" destId="{501A4FCA-186C-4087-9ED7-8FCCA8CDC833}" srcOrd="3" destOrd="0" parTransId="{5711EF0E-589F-4D24-8DD7-493B241266A3}" sibTransId="{D96ABF20-86EF-4285-9DCD-1225633038CC}"/>
    <dgm:cxn modelId="{C45C95D8-1483-4B9C-B1EA-F347D7D95548}" type="presOf" srcId="{501A4FCA-186C-4087-9ED7-8FCCA8CDC833}" destId="{9E73C431-93EE-4910-AEA7-58449D6E0049}" srcOrd="0" destOrd="0" presId="urn:microsoft.com/office/officeart/2005/8/layout/vList2"/>
    <dgm:cxn modelId="{8FA0ADDC-8B5F-4C7B-83F7-ADD536244F8A}" type="presOf" srcId="{B1A0A877-B972-432F-89C2-A3B45337CBAE}" destId="{13C5B10D-C158-4E9A-AB73-9C2A275CB596}" srcOrd="0" destOrd="0" presId="urn:microsoft.com/office/officeart/2005/8/layout/vList2"/>
    <dgm:cxn modelId="{0DF3D20C-3025-4EBD-A23F-76E0C1EB07B8}" type="presParOf" srcId="{D60BD650-5A57-4C8C-943B-008F53B2D902}" destId="{A9A40BF2-039F-441F-8881-D07A0D435D5C}" srcOrd="0" destOrd="0" presId="urn:microsoft.com/office/officeart/2005/8/layout/vList2"/>
    <dgm:cxn modelId="{F44FE6A4-7EDA-4F63-9575-78ACA0DD6328}" type="presParOf" srcId="{D60BD650-5A57-4C8C-943B-008F53B2D902}" destId="{0D0B1EE5-C7E5-45F6-9EF8-B59134DCE5B6}" srcOrd="1" destOrd="0" presId="urn:microsoft.com/office/officeart/2005/8/layout/vList2"/>
    <dgm:cxn modelId="{12A0F59D-239B-488C-ABD5-0016B56DEA7C}" type="presParOf" srcId="{D60BD650-5A57-4C8C-943B-008F53B2D902}" destId="{084D551F-A383-4E2A-BAD7-19D5A2B78FBD}" srcOrd="2" destOrd="0" presId="urn:microsoft.com/office/officeart/2005/8/layout/vList2"/>
    <dgm:cxn modelId="{24364CE2-C01F-40D9-80F0-CDB828F341CA}" type="presParOf" srcId="{D60BD650-5A57-4C8C-943B-008F53B2D902}" destId="{C59F3B37-0206-4CB7-AEF4-C63C5FDC1EE8}" srcOrd="3" destOrd="0" presId="urn:microsoft.com/office/officeart/2005/8/layout/vList2"/>
    <dgm:cxn modelId="{B8E6DB5B-6029-44C5-AC45-C28CA23C0D6E}" type="presParOf" srcId="{D60BD650-5A57-4C8C-943B-008F53B2D902}" destId="{A9B9F319-21AB-4063-BDE4-18E447FCC067}" srcOrd="4" destOrd="0" presId="urn:microsoft.com/office/officeart/2005/8/layout/vList2"/>
    <dgm:cxn modelId="{AF3C75C3-D939-4ECC-B648-8321817EF2DE}" type="presParOf" srcId="{D60BD650-5A57-4C8C-943B-008F53B2D902}" destId="{0AAD5A34-898E-4B66-AE33-3C941D778E19}" srcOrd="5" destOrd="0" presId="urn:microsoft.com/office/officeart/2005/8/layout/vList2"/>
    <dgm:cxn modelId="{545497B1-0FFB-4BA4-91BE-96716CF937E2}" type="presParOf" srcId="{D60BD650-5A57-4C8C-943B-008F53B2D902}" destId="{9E73C431-93EE-4910-AEA7-58449D6E0049}" srcOrd="6" destOrd="0" presId="urn:microsoft.com/office/officeart/2005/8/layout/vList2"/>
    <dgm:cxn modelId="{CCEDF9C6-329D-47B2-8DC1-74D483A32FCF}" type="presParOf" srcId="{D60BD650-5A57-4C8C-943B-008F53B2D902}" destId="{D26428F9-8A6B-4B1C-A5E1-8BB5F9C73B23}" srcOrd="7" destOrd="0" presId="urn:microsoft.com/office/officeart/2005/8/layout/vList2"/>
    <dgm:cxn modelId="{69CC7AD1-CC90-4937-BF60-FDE800369F55}" type="presParOf" srcId="{D60BD650-5A57-4C8C-943B-008F53B2D902}" destId="{4F5A95FB-44E6-4648-93A9-319CDA7235B9}" srcOrd="8" destOrd="0" presId="urn:microsoft.com/office/officeart/2005/8/layout/vList2"/>
    <dgm:cxn modelId="{02D7658D-4CC3-468D-9DC0-A171C90A60EB}" type="presParOf" srcId="{D60BD650-5A57-4C8C-943B-008F53B2D902}" destId="{38AEB79D-BABF-4486-BB75-DC7841749129}" srcOrd="9" destOrd="0" presId="urn:microsoft.com/office/officeart/2005/8/layout/vList2"/>
    <dgm:cxn modelId="{5C08BF83-1CE5-40A7-9F9F-5E9DC467169A}" type="presParOf" srcId="{D60BD650-5A57-4C8C-943B-008F53B2D902}" destId="{13C5B10D-C158-4E9A-AB73-9C2A275CB59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40BF2-039F-441F-8881-D07A0D435D5C}">
      <dsp:nvSpPr>
        <dsp:cNvPr id="0" name=""/>
        <dsp:cNvSpPr/>
      </dsp:nvSpPr>
      <dsp:spPr>
        <a:xfrm>
          <a:off x="0" y="72474"/>
          <a:ext cx="10058399"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Potential revenue</a:t>
          </a:r>
        </a:p>
      </dsp:txBody>
      <dsp:txXfrm>
        <a:off x="26930" y="99404"/>
        <a:ext cx="10004539" cy="497795"/>
      </dsp:txXfrm>
    </dsp:sp>
    <dsp:sp modelId="{084D551F-A383-4E2A-BAD7-19D5A2B78FBD}">
      <dsp:nvSpPr>
        <dsp:cNvPr id="0" name=""/>
        <dsp:cNvSpPr/>
      </dsp:nvSpPr>
      <dsp:spPr>
        <a:xfrm>
          <a:off x="0" y="690369"/>
          <a:ext cx="10058399"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State laws</a:t>
          </a:r>
        </a:p>
      </dsp:txBody>
      <dsp:txXfrm>
        <a:off x="26930" y="717299"/>
        <a:ext cx="10004539" cy="497795"/>
      </dsp:txXfrm>
    </dsp:sp>
    <dsp:sp modelId="{A9B9F319-21AB-4063-BDE4-18E447FCC067}">
      <dsp:nvSpPr>
        <dsp:cNvPr id="0" name=""/>
        <dsp:cNvSpPr/>
      </dsp:nvSpPr>
      <dsp:spPr>
        <a:xfrm>
          <a:off x="0" y="1308264"/>
          <a:ext cx="10058399"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Building, space selection</a:t>
          </a:r>
        </a:p>
      </dsp:txBody>
      <dsp:txXfrm>
        <a:off x="26930" y="1335194"/>
        <a:ext cx="10004539" cy="497795"/>
      </dsp:txXfrm>
    </dsp:sp>
    <dsp:sp modelId="{9E73C431-93EE-4910-AEA7-58449D6E0049}">
      <dsp:nvSpPr>
        <dsp:cNvPr id="0" name=""/>
        <dsp:cNvSpPr/>
      </dsp:nvSpPr>
      <dsp:spPr>
        <a:xfrm>
          <a:off x="0" y="1926159"/>
          <a:ext cx="10058399"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Equipment &amp; supplies</a:t>
          </a:r>
        </a:p>
      </dsp:txBody>
      <dsp:txXfrm>
        <a:off x="26930" y="1953089"/>
        <a:ext cx="10004539" cy="497795"/>
      </dsp:txXfrm>
    </dsp:sp>
    <dsp:sp modelId="{4F5A95FB-44E6-4648-93A9-319CDA7235B9}">
      <dsp:nvSpPr>
        <dsp:cNvPr id="0" name=""/>
        <dsp:cNvSpPr/>
      </dsp:nvSpPr>
      <dsp:spPr>
        <a:xfrm>
          <a:off x="0" y="2544055"/>
          <a:ext cx="10058399"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Staffing</a:t>
          </a:r>
        </a:p>
      </dsp:txBody>
      <dsp:txXfrm>
        <a:off x="26930" y="2570985"/>
        <a:ext cx="10004539" cy="497795"/>
      </dsp:txXfrm>
    </dsp:sp>
    <dsp:sp modelId="{13C5B10D-C158-4E9A-AB73-9C2A275CB596}">
      <dsp:nvSpPr>
        <dsp:cNvPr id="0" name=""/>
        <dsp:cNvSpPr/>
      </dsp:nvSpPr>
      <dsp:spPr>
        <a:xfrm>
          <a:off x="0" y="3161950"/>
          <a:ext cx="10058399"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Case volume</a:t>
          </a:r>
        </a:p>
      </dsp:txBody>
      <dsp:txXfrm>
        <a:off x="26930" y="3188880"/>
        <a:ext cx="10004539"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93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730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09831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39689"/>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8FC5F6-F338-4AE4-BB23-26385BCFC423}"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6727" y="587500"/>
            <a:ext cx="2487461" cy="641926"/>
          </a:xfrm>
          <a:prstGeom prst="rect">
            <a:avLst/>
          </a:prstGeom>
        </p:spPr>
      </p:pic>
    </p:spTree>
    <p:extLst>
      <p:ext uri="{BB962C8B-B14F-4D97-AF65-F5344CB8AC3E}">
        <p14:creationId xmlns:p14="http://schemas.microsoft.com/office/powerpoint/2010/main" val="94368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37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089116"/>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6727" y="587500"/>
            <a:ext cx="2487461" cy="641926"/>
          </a:xfrm>
          <a:prstGeom prst="rect">
            <a:avLst/>
          </a:prstGeom>
        </p:spPr>
      </p:pic>
    </p:spTree>
    <p:extLst>
      <p:ext uri="{BB962C8B-B14F-4D97-AF65-F5344CB8AC3E}">
        <p14:creationId xmlns:p14="http://schemas.microsoft.com/office/powerpoint/2010/main" val="263273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06019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10/5/2017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6727" y="587500"/>
            <a:ext cx="2487461" cy="641926"/>
          </a:xfrm>
          <a:prstGeom prst="rect">
            <a:avLst/>
          </a:prstGeom>
        </p:spPr>
      </p:pic>
    </p:spTree>
    <p:extLst>
      <p:ext uri="{BB962C8B-B14F-4D97-AF65-F5344CB8AC3E}">
        <p14:creationId xmlns:p14="http://schemas.microsoft.com/office/powerpoint/2010/main" val="383017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8323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10/5/2017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370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10/5/2017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1992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7262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10/5/2017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3835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633" y="1595336"/>
            <a:ext cx="7456766" cy="1924327"/>
          </a:xfrm>
          <a:prstGeom prst="rect">
            <a:avLst/>
          </a:prstGeom>
        </p:spPr>
      </p:pic>
    </p:spTree>
    <p:extLst>
      <p:ext uri="{BB962C8B-B14F-4D97-AF65-F5344CB8AC3E}">
        <p14:creationId xmlns:p14="http://schemas.microsoft.com/office/powerpoint/2010/main" val="2369692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 Process</a:t>
            </a:r>
          </a:p>
        </p:txBody>
      </p:sp>
      <p:sp>
        <p:nvSpPr>
          <p:cNvPr id="3" name="Text Placeholder 2"/>
          <p:cNvSpPr>
            <a:spLocks noGrp="1"/>
          </p:cNvSpPr>
          <p:nvPr>
            <p:ph type="body" idx="1"/>
          </p:nvPr>
        </p:nvSpPr>
        <p:spPr/>
        <p:txBody>
          <a:bodyPr/>
          <a:lstStyle/>
          <a:p>
            <a:r>
              <a:rPr lang="en-US" b="1" u="sng" dirty="0"/>
              <a:t>Operational Phase</a:t>
            </a:r>
          </a:p>
        </p:txBody>
      </p:sp>
      <p:sp>
        <p:nvSpPr>
          <p:cNvPr id="4" name="Content Placeholder 3"/>
          <p:cNvSpPr>
            <a:spLocks noGrp="1"/>
          </p:cNvSpPr>
          <p:nvPr>
            <p:ph sz="half" idx="2"/>
          </p:nvPr>
        </p:nvSpPr>
        <p:spPr/>
        <p:txBody>
          <a:bodyPr>
            <a:normAutofit/>
          </a:bodyPr>
          <a:lstStyle/>
          <a:p>
            <a:pPr lvl="1">
              <a:buClr>
                <a:schemeClr val="accent4"/>
              </a:buClr>
            </a:pPr>
            <a:r>
              <a:rPr lang="en-US" sz="2000" dirty="0"/>
              <a:t>First cases</a:t>
            </a:r>
          </a:p>
          <a:p>
            <a:pPr lvl="1">
              <a:buClr>
                <a:schemeClr val="accent4"/>
              </a:buClr>
            </a:pPr>
            <a:r>
              <a:rPr lang="en-US" sz="2000" dirty="0"/>
              <a:t>First inspection</a:t>
            </a:r>
          </a:p>
          <a:p>
            <a:pPr lvl="1">
              <a:buClr>
                <a:schemeClr val="accent4"/>
              </a:buClr>
            </a:pPr>
            <a:r>
              <a:rPr lang="en-US" sz="2000" dirty="0"/>
              <a:t>Mock surveys</a:t>
            </a:r>
          </a:p>
          <a:p>
            <a:pPr lvl="1">
              <a:buClr>
                <a:schemeClr val="accent4"/>
              </a:buClr>
            </a:pPr>
            <a:r>
              <a:rPr lang="en-US" sz="2000" dirty="0"/>
              <a:t>Patient care protocols</a:t>
            </a:r>
          </a:p>
          <a:p>
            <a:pPr lvl="1">
              <a:buClr>
                <a:schemeClr val="accent4"/>
              </a:buClr>
            </a:pPr>
            <a:r>
              <a:rPr lang="en-US" sz="2000" dirty="0"/>
              <a:t>Standards of care</a:t>
            </a:r>
          </a:p>
          <a:p>
            <a:pPr lvl="2">
              <a:buClr>
                <a:schemeClr val="accent4"/>
              </a:buClr>
              <a:buFont typeface="Arial" panose="020B0604020202020204" pitchFamily="34" charset="0"/>
              <a:buChar char="•"/>
            </a:pPr>
            <a:r>
              <a:rPr lang="en-US" sz="1600" dirty="0"/>
              <a:t>Med logs</a:t>
            </a:r>
          </a:p>
          <a:p>
            <a:pPr lvl="2">
              <a:buClr>
                <a:schemeClr val="accent4"/>
              </a:buClr>
              <a:buFont typeface="Arial" panose="020B0604020202020204" pitchFamily="34" charset="0"/>
              <a:buChar char="•"/>
            </a:pPr>
            <a:r>
              <a:rPr lang="en-US" sz="1600" dirty="0"/>
              <a:t>Surgical implant</a:t>
            </a:r>
          </a:p>
          <a:p>
            <a:pPr lvl="2">
              <a:buClr>
                <a:schemeClr val="accent4"/>
              </a:buClr>
              <a:buFont typeface="Arial" panose="020B0604020202020204" pitchFamily="34" charset="0"/>
              <a:buChar char="•"/>
            </a:pPr>
            <a:r>
              <a:rPr lang="en-US" sz="1600" dirty="0"/>
              <a:t>sterilization</a:t>
            </a:r>
          </a:p>
          <a:p>
            <a:pPr lvl="1">
              <a:buClr>
                <a:schemeClr val="accent4"/>
              </a:buClr>
            </a:pPr>
            <a:r>
              <a:rPr lang="en-US" sz="2000" dirty="0"/>
              <a:t>QA/QI program</a:t>
            </a:r>
            <a:endParaRPr lang="en-US" dirty="0"/>
          </a:p>
        </p:txBody>
      </p:sp>
      <p:sp>
        <p:nvSpPr>
          <p:cNvPr id="5" name="Text Placeholder 4"/>
          <p:cNvSpPr>
            <a:spLocks noGrp="1"/>
          </p:cNvSpPr>
          <p:nvPr>
            <p:ph type="body" sz="quarter" idx="3"/>
          </p:nvPr>
        </p:nvSpPr>
        <p:spPr/>
        <p:txBody>
          <a:bodyPr/>
          <a:lstStyle/>
          <a:p>
            <a:r>
              <a:rPr lang="en-US" b="1" u="sng" dirty="0"/>
              <a:t>Ongoing Support</a:t>
            </a:r>
          </a:p>
        </p:txBody>
      </p:sp>
      <p:sp>
        <p:nvSpPr>
          <p:cNvPr id="6" name="Content Placeholder 5"/>
          <p:cNvSpPr>
            <a:spLocks noGrp="1"/>
          </p:cNvSpPr>
          <p:nvPr>
            <p:ph sz="quarter" idx="4"/>
          </p:nvPr>
        </p:nvSpPr>
        <p:spPr/>
        <p:txBody>
          <a:bodyPr>
            <a:normAutofit/>
          </a:bodyPr>
          <a:lstStyle/>
          <a:p>
            <a:pPr lvl="1">
              <a:buClr>
                <a:schemeClr val="accent4"/>
              </a:buClr>
            </a:pPr>
            <a:r>
              <a:rPr lang="en-US" sz="2000" dirty="0"/>
              <a:t>Standards updates</a:t>
            </a:r>
          </a:p>
          <a:p>
            <a:pPr lvl="1">
              <a:buClr>
                <a:schemeClr val="accent4"/>
              </a:buClr>
            </a:pPr>
            <a:r>
              <a:rPr lang="en-US" sz="2000" dirty="0"/>
              <a:t>Quality &amp; risk management</a:t>
            </a:r>
          </a:p>
          <a:p>
            <a:pPr lvl="1">
              <a:buClr>
                <a:schemeClr val="accent4"/>
              </a:buClr>
            </a:pPr>
            <a:r>
              <a:rPr lang="en-US" sz="2000" dirty="0"/>
              <a:t>Regulations</a:t>
            </a:r>
          </a:p>
          <a:p>
            <a:pPr lvl="1">
              <a:buClr>
                <a:schemeClr val="accent4"/>
              </a:buClr>
            </a:pPr>
            <a:r>
              <a:rPr lang="en-US" sz="2000" dirty="0"/>
              <a:t>Policy &amp; procedure</a:t>
            </a:r>
          </a:p>
          <a:p>
            <a:pPr lvl="1">
              <a:buClr>
                <a:schemeClr val="accent4"/>
              </a:buClr>
            </a:pPr>
            <a:r>
              <a:rPr lang="en-US" sz="2000" dirty="0"/>
              <a:t>Marketing</a:t>
            </a:r>
          </a:p>
          <a:p>
            <a:pPr lvl="1">
              <a:buClr>
                <a:schemeClr val="accent4"/>
              </a:buClr>
            </a:pPr>
            <a:r>
              <a:rPr lang="en-US" sz="2000" dirty="0"/>
              <a:t>Ongoing inspection support</a:t>
            </a:r>
          </a:p>
          <a:p>
            <a:pPr lvl="1">
              <a:buClr>
                <a:schemeClr val="accent4"/>
              </a:buClr>
            </a:pPr>
            <a:r>
              <a:rPr lang="en-US" sz="2000" dirty="0"/>
              <a:t>Incident reporting</a:t>
            </a:r>
          </a:p>
          <a:p>
            <a:pPr lvl="1">
              <a:buClr>
                <a:schemeClr val="accent4"/>
              </a:buClr>
            </a:pPr>
            <a:r>
              <a:rPr lang="en-US" sz="2000" dirty="0"/>
              <a:t>Credentialing</a:t>
            </a:r>
          </a:p>
          <a:p>
            <a:pPr lvl="1">
              <a:buClr>
                <a:schemeClr val="accent4"/>
              </a:buClr>
            </a:pPr>
            <a:r>
              <a:rPr lang="en-US" sz="2000" dirty="0"/>
              <a:t>Accreditation</a:t>
            </a:r>
            <a:endParaRPr lang="en-US" dirty="0"/>
          </a:p>
        </p:txBody>
      </p:sp>
    </p:spTree>
    <p:extLst>
      <p:ext uri="{BB962C8B-B14F-4D97-AF65-F5344CB8AC3E}">
        <p14:creationId xmlns:p14="http://schemas.microsoft.com/office/powerpoint/2010/main" val="339682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0" dur="500"/>
                                        <p:tgtEl>
                                          <p:spTgt spid="6">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3" dur="500"/>
                                        <p:tgtEl>
                                          <p:spTgt spid="6">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6" dur="500"/>
                                        <p:tgtEl>
                                          <p:spTgt spid="6">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9" dur="500"/>
                                        <p:tgtEl>
                                          <p:spTgt spid="6">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2" dur="500"/>
                                        <p:tgtEl>
                                          <p:spTgt spid="6">
                                            <p:txEl>
                                              <p:pRg st="4" end="4"/>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5" dur="500"/>
                                        <p:tgtEl>
                                          <p:spTgt spid="6">
                                            <p:txEl>
                                              <p:pRg st="5" end="5"/>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8" dur="500"/>
                                        <p:tgtEl>
                                          <p:spTgt spid="6">
                                            <p:txEl>
                                              <p:pRg st="6" end="6"/>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1" dur="500"/>
                                        <p:tgtEl>
                                          <p:spTgt spid="6">
                                            <p:txEl>
                                              <p:pRg st="7" end="7"/>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randombar(horizontal)">
                                      <p:cBhvr>
                                        <p:cTn id="3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286603"/>
            <a:ext cx="10058400" cy="1450757"/>
          </a:xfrm>
        </p:spPr>
        <p:txBody>
          <a:bodyPr>
            <a:normAutofit/>
          </a:bodyPr>
          <a:lstStyle/>
          <a:p>
            <a:r>
              <a:rPr lang="en-US"/>
              <a:t>Considerations in OBS Suites</a:t>
            </a:r>
          </a:p>
        </p:txBody>
      </p:sp>
      <p:graphicFrame>
        <p:nvGraphicFramePr>
          <p:cNvPr id="10" name="Content Placeholder 7"/>
          <p:cNvGraphicFramePr>
            <a:graphicFrameLocks noGrp="1"/>
          </p:cNvGraphicFramePr>
          <p:nvPr>
            <p:ph idx="1"/>
            <p:extLst>
              <p:ext uri="{D42A27DB-BD31-4B8C-83A1-F6EECF244321}">
                <p14:modId xmlns:p14="http://schemas.microsoft.com/office/powerpoint/2010/main" val="329415389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215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Class?</a:t>
            </a:r>
          </a:p>
        </p:txBody>
      </p:sp>
      <p:sp>
        <p:nvSpPr>
          <p:cNvPr id="3" name="Content Placeholder 2"/>
          <p:cNvSpPr>
            <a:spLocks noGrp="1"/>
          </p:cNvSpPr>
          <p:nvPr>
            <p:ph idx="1"/>
          </p:nvPr>
        </p:nvSpPr>
        <p:spPr/>
        <p:txBody>
          <a:bodyPr/>
          <a:lstStyle/>
          <a:p>
            <a:r>
              <a:rPr lang="en-US" dirty="0"/>
              <a:t>ASC / OBS are classified by “Class” determined by type of anesthesia administered</a:t>
            </a:r>
          </a:p>
          <a:p>
            <a:r>
              <a:rPr lang="en-US" dirty="0"/>
              <a:t>ASC’s are Class B &amp; C </a:t>
            </a:r>
          </a:p>
          <a:p>
            <a:r>
              <a:rPr lang="en-US" dirty="0"/>
              <a:t>OBS is Class A</a:t>
            </a:r>
          </a:p>
          <a:p>
            <a:pPr lvl="1">
              <a:buClr>
                <a:schemeClr val="accent4"/>
              </a:buClr>
              <a:buFont typeface="Courier New" panose="02070309020205020404" pitchFamily="49" charset="0"/>
              <a:buChar char="o"/>
            </a:pPr>
            <a:r>
              <a:rPr lang="en-US" dirty="0"/>
              <a:t>Can possibly be Class B based upon doctor’s needs and desires</a:t>
            </a:r>
          </a:p>
          <a:p>
            <a:pPr lvl="1">
              <a:buClr>
                <a:schemeClr val="accent4"/>
              </a:buClr>
              <a:buFont typeface="Courier New" panose="02070309020205020404" pitchFamily="49" charset="0"/>
              <a:buChar char="o"/>
            </a:pPr>
            <a:r>
              <a:rPr lang="en-US" dirty="0"/>
              <a:t>Class C is reserved for ASC procedures</a:t>
            </a:r>
          </a:p>
          <a:p>
            <a:pPr lvl="1">
              <a:buClr>
                <a:schemeClr val="accent4"/>
              </a:buClr>
              <a:buFont typeface="Courier New" panose="02070309020205020404" pitchFamily="49" charset="0"/>
              <a:buChar char="o"/>
            </a:pPr>
            <a:r>
              <a:rPr lang="en-US" dirty="0"/>
              <a:t>May be able to upgrade to Class B in the future when/if Medicare allows OBS cataract procedures</a:t>
            </a:r>
          </a:p>
          <a:p>
            <a:pPr marL="0" indent="0">
              <a:buNone/>
            </a:pPr>
            <a:r>
              <a:rPr lang="en-US" dirty="0"/>
              <a:t> May be labeled Class 1-4</a:t>
            </a:r>
          </a:p>
        </p:txBody>
      </p:sp>
    </p:spTree>
    <p:extLst>
      <p:ext uri="{BB962C8B-B14F-4D97-AF65-F5344CB8AC3E}">
        <p14:creationId xmlns:p14="http://schemas.microsoft.com/office/powerpoint/2010/main" val="236676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070" y="286603"/>
            <a:ext cx="9989610" cy="1039689"/>
          </a:xfrm>
        </p:spPr>
        <p:txBody>
          <a:bodyPr/>
          <a:lstStyle/>
          <a:p>
            <a:r>
              <a:rPr lang="en-US" dirty="0"/>
              <a:t>Class A Facility</a:t>
            </a:r>
          </a:p>
        </p:txBody>
      </p:sp>
      <p:sp>
        <p:nvSpPr>
          <p:cNvPr id="3" name="Content Placeholder 2"/>
          <p:cNvSpPr>
            <a:spLocks noGrp="1"/>
          </p:cNvSpPr>
          <p:nvPr>
            <p:ph idx="1"/>
          </p:nvPr>
        </p:nvSpPr>
        <p:spPr>
          <a:xfrm>
            <a:off x="1166070" y="2147581"/>
            <a:ext cx="9839681" cy="4029381"/>
          </a:xfrm>
        </p:spPr>
        <p:txBody>
          <a:bodyPr/>
          <a:lstStyle/>
          <a:p>
            <a:pPr marL="0" indent="0">
              <a:buNone/>
            </a:pPr>
            <a:r>
              <a:rPr lang="en-US" sz="2400" dirty="0"/>
              <a:t>All endoscopic and/or pain management procedures may be performed under the following anesthesia: </a:t>
            </a:r>
          </a:p>
          <a:p>
            <a:pPr marL="0" indent="0">
              <a:buNone/>
            </a:pPr>
            <a:endParaRPr lang="en-US" sz="2400" dirty="0"/>
          </a:p>
          <a:p>
            <a:pPr marL="971550" lvl="1" indent="-514350">
              <a:buClr>
                <a:schemeClr val="accent4"/>
              </a:buClr>
              <a:buFont typeface="+mj-lt"/>
              <a:buAutoNum type="arabicPeriod"/>
            </a:pPr>
            <a:r>
              <a:rPr lang="en-US" sz="2000" dirty="0"/>
              <a:t>Topical Anesthesia </a:t>
            </a:r>
          </a:p>
          <a:p>
            <a:pPr marL="971550" lvl="1" indent="-514350">
              <a:buClr>
                <a:schemeClr val="accent4"/>
              </a:buClr>
              <a:buFont typeface="+mj-lt"/>
              <a:buAutoNum type="arabicPeriod"/>
            </a:pPr>
            <a:r>
              <a:rPr lang="en-US" sz="2000" dirty="0"/>
              <a:t>Local Anesthesia</a:t>
            </a:r>
          </a:p>
          <a:p>
            <a:pPr marL="914400" lvl="2" indent="0">
              <a:buNone/>
            </a:pPr>
            <a:endParaRPr lang="en-US" dirty="0"/>
          </a:p>
          <a:p>
            <a:pPr marL="914400" lvl="2" indent="0">
              <a:buNone/>
            </a:pPr>
            <a:r>
              <a:rPr lang="en-US" dirty="0"/>
              <a:t>If oral medications are used, only minimal and moderate sedation levels are permitted in Class A Facilities.</a:t>
            </a:r>
          </a:p>
        </p:txBody>
      </p:sp>
    </p:spTree>
    <p:extLst>
      <p:ext uri="{BB962C8B-B14F-4D97-AF65-F5344CB8AC3E}">
        <p14:creationId xmlns:p14="http://schemas.microsoft.com/office/powerpoint/2010/main" val="17838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848" y="516127"/>
            <a:ext cx="10170952" cy="730507"/>
          </a:xfrm>
        </p:spPr>
        <p:txBody>
          <a:bodyPr/>
          <a:lstStyle/>
          <a:p>
            <a:r>
              <a:rPr lang="en-US" dirty="0"/>
              <a:t>Class B Facility</a:t>
            </a:r>
          </a:p>
        </p:txBody>
      </p:sp>
      <p:sp>
        <p:nvSpPr>
          <p:cNvPr id="3" name="Content Placeholder 2"/>
          <p:cNvSpPr>
            <a:spLocks noGrp="1"/>
          </p:cNvSpPr>
          <p:nvPr>
            <p:ph idx="1"/>
          </p:nvPr>
        </p:nvSpPr>
        <p:spPr>
          <a:xfrm>
            <a:off x="1182848" y="1762897"/>
            <a:ext cx="10170952" cy="4572000"/>
          </a:xfrm>
        </p:spPr>
        <p:txBody>
          <a:bodyPr>
            <a:noAutofit/>
          </a:bodyPr>
          <a:lstStyle/>
          <a:p>
            <a:pPr marL="0" indent="0">
              <a:buNone/>
            </a:pPr>
            <a:r>
              <a:rPr lang="en-US" sz="1800" dirty="0"/>
              <a:t>All endoscopic and/or pain management procedures may be performed under the following anesthesia: </a:t>
            </a:r>
          </a:p>
          <a:p>
            <a:pPr marL="971550" lvl="1" indent="-514350">
              <a:lnSpc>
                <a:spcPct val="100000"/>
              </a:lnSpc>
              <a:buClr>
                <a:schemeClr val="accent4"/>
              </a:buClr>
              <a:buFont typeface="+mj-lt"/>
              <a:buAutoNum type="arabicPeriod"/>
            </a:pPr>
            <a:r>
              <a:rPr lang="en-US" dirty="0"/>
              <a:t>Topical Anesthesia </a:t>
            </a:r>
          </a:p>
          <a:p>
            <a:pPr marL="971550" lvl="1" indent="-514350">
              <a:lnSpc>
                <a:spcPct val="100000"/>
              </a:lnSpc>
              <a:buClr>
                <a:schemeClr val="accent4"/>
              </a:buClr>
              <a:buFont typeface="+mj-lt"/>
              <a:buAutoNum type="arabicPeriod"/>
            </a:pPr>
            <a:r>
              <a:rPr lang="en-US" dirty="0"/>
              <a:t>Local Anesthesia </a:t>
            </a:r>
          </a:p>
          <a:p>
            <a:pPr marL="971550" lvl="1" indent="-514350">
              <a:lnSpc>
                <a:spcPct val="100000"/>
              </a:lnSpc>
              <a:buClr>
                <a:schemeClr val="accent4"/>
              </a:buClr>
              <a:buFont typeface="+mj-lt"/>
              <a:buAutoNum type="arabicPeriod"/>
            </a:pPr>
            <a:r>
              <a:rPr lang="en-US" dirty="0"/>
              <a:t>Parenteral Sedation </a:t>
            </a:r>
          </a:p>
          <a:p>
            <a:pPr marL="971550" lvl="1" indent="-514350">
              <a:lnSpc>
                <a:spcPct val="100000"/>
              </a:lnSpc>
              <a:buClr>
                <a:schemeClr val="accent4"/>
              </a:buClr>
              <a:buFont typeface="+mj-lt"/>
              <a:buAutoNum type="arabicPeriod"/>
            </a:pPr>
            <a:r>
              <a:rPr lang="en-US" dirty="0"/>
              <a:t>Regional Anesthesia </a:t>
            </a:r>
          </a:p>
          <a:p>
            <a:pPr marL="971550" lvl="1" indent="-514350">
              <a:lnSpc>
                <a:spcPct val="100000"/>
              </a:lnSpc>
              <a:buClr>
                <a:schemeClr val="accent4"/>
              </a:buClr>
              <a:buFont typeface="+mj-lt"/>
              <a:buAutoNum type="arabicPeriod"/>
            </a:pPr>
            <a:r>
              <a:rPr lang="en-US" dirty="0"/>
              <a:t>Dissociative Drugs (excluding </a:t>
            </a:r>
            <a:r>
              <a:rPr lang="en-US" dirty="0" err="1"/>
              <a:t>Propofol</a:t>
            </a:r>
            <a:r>
              <a:rPr lang="en-US" dirty="0"/>
              <a:t>) </a:t>
            </a:r>
          </a:p>
          <a:p>
            <a:pPr marL="914400" lvl="2" indent="0">
              <a:buNone/>
            </a:pPr>
            <a:r>
              <a:rPr lang="en-US" sz="1200" i="1" dirty="0"/>
              <a:t>Agents 3 thru 5 may be administered by: </a:t>
            </a:r>
          </a:p>
          <a:p>
            <a:pPr lvl="2">
              <a:lnSpc>
                <a:spcPct val="120000"/>
              </a:lnSpc>
              <a:buClr>
                <a:schemeClr val="accent4"/>
              </a:buClr>
              <a:buFont typeface="Courier New" panose="02070309020205020404" pitchFamily="49" charset="0"/>
              <a:buChar char="o"/>
            </a:pPr>
            <a:r>
              <a:rPr lang="en-US" sz="1200" dirty="0"/>
              <a:t>Physician </a:t>
            </a:r>
          </a:p>
          <a:p>
            <a:pPr lvl="2">
              <a:lnSpc>
                <a:spcPct val="120000"/>
              </a:lnSpc>
              <a:buClr>
                <a:schemeClr val="accent4"/>
              </a:buClr>
              <a:buFont typeface="Courier New" panose="02070309020205020404" pitchFamily="49" charset="0"/>
              <a:buChar char="o"/>
            </a:pPr>
            <a:r>
              <a:rPr lang="en-US" sz="1200" dirty="0"/>
              <a:t>Certified Registered Nurse Anesthetist (CRNA) under physician supervision if required by state or federal law, or by policy adopted by the facility</a:t>
            </a:r>
          </a:p>
          <a:p>
            <a:pPr lvl="2">
              <a:lnSpc>
                <a:spcPct val="120000"/>
              </a:lnSpc>
              <a:buClr>
                <a:schemeClr val="accent4"/>
              </a:buClr>
              <a:buFont typeface="Courier New" panose="02070309020205020404" pitchFamily="49" charset="0"/>
              <a:buChar char="o"/>
            </a:pPr>
            <a:r>
              <a:rPr lang="en-US" sz="1200" dirty="0"/>
              <a:t>Anesthesia Assistant (as certified by the National Commission for the Certification of Anesthesiologist Assistants) under direct supervision of an Anesthesiologist</a:t>
            </a:r>
          </a:p>
          <a:p>
            <a:pPr lvl="2">
              <a:lnSpc>
                <a:spcPct val="120000"/>
              </a:lnSpc>
              <a:buClr>
                <a:schemeClr val="accent4"/>
              </a:buClr>
              <a:buFont typeface="Courier New" panose="02070309020205020404" pitchFamily="49" charset="0"/>
              <a:buChar char="o"/>
            </a:pPr>
            <a:r>
              <a:rPr lang="en-US" sz="1200" dirty="0"/>
              <a:t>Registered Nurse, only under the supervision of a qualified physician.  </a:t>
            </a:r>
          </a:p>
          <a:p>
            <a:pPr marL="914400" lvl="2" indent="0">
              <a:lnSpc>
                <a:spcPct val="120000"/>
              </a:lnSpc>
              <a:buNone/>
            </a:pPr>
            <a:r>
              <a:rPr lang="en-US" sz="1200" dirty="0"/>
              <a:t>The use of </a:t>
            </a:r>
            <a:r>
              <a:rPr lang="en-US" sz="1200" dirty="0" err="1"/>
              <a:t>Propofol</a:t>
            </a:r>
            <a:r>
              <a:rPr lang="en-US" sz="1200" dirty="0"/>
              <a:t>, Spinal Anesthesia, Epidural Anesthesia, Endotracheal Intubation Anesthesia, Laryngeal Mask Airway Anesthesia, and/or Inhalation General Anesthesia (including Nitrous Oxide) is prohibited in a Class B facility.  </a:t>
            </a:r>
          </a:p>
          <a:p>
            <a:pPr marL="914400" lvl="2" indent="0">
              <a:buNone/>
            </a:pPr>
            <a:r>
              <a:rPr lang="en-US" sz="1200" dirty="0"/>
              <a:t>Class B Facilities must meet all Class A and Class B standards.</a:t>
            </a:r>
          </a:p>
        </p:txBody>
      </p:sp>
    </p:spTree>
    <p:extLst>
      <p:ext uri="{BB962C8B-B14F-4D97-AF65-F5344CB8AC3E}">
        <p14:creationId xmlns:p14="http://schemas.microsoft.com/office/powerpoint/2010/main" val="191931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570" y="321276"/>
            <a:ext cx="10112229" cy="1013254"/>
          </a:xfrm>
        </p:spPr>
        <p:txBody>
          <a:bodyPr/>
          <a:lstStyle/>
          <a:p>
            <a:r>
              <a:rPr lang="en-US" dirty="0"/>
              <a:t>Class C Facility</a:t>
            </a:r>
          </a:p>
        </p:txBody>
      </p:sp>
      <p:sp>
        <p:nvSpPr>
          <p:cNvPr id="3" name="Content Placeholder 2"/>
          <p:cNvSpPr>
            <a:spLocks noGrp="1"/>
          </p:cNvSpPr>
          <p:nvPr>
            <p:ph idx="1"/>
          </p:nvPr>
        </p:nvSpPr>
        <p:spPr>
          <a:xfrm>
            <a:off x="823867" y="1729644"/>
            <a:ext cx="10947633" cy="4852086"/>
          </a:xfrm>
        </p:spPr>
        <p:txBody>
          <a:bodyPr>
            <a:noAutofit/>
          </a:bodyPr>
          <a:lstStyle/>
          <a:p>
            <a:pPr marL="0" indent="0">
              <a:buNone/>
            </a:pPr>
            <a:r>
              <a:rPr lang="en-US" sz="1200" dirty="0"/>
              <a:t>All endoscopic, and/or pain management procedures may be performed under the following anesthesia: </a:t>
            </a:r>
          </a:p>
          <a:p>
            <a:pPr marL="914400" lvl="1" indent="-457200">
              <a:buClr>
                <a:schemeClr val="accent4"/>
              </a:buClr>
              <a:buFont typeface="+mj-lt"/>
              <a:buAutoNum type="arabicPeriod"/>
            </a:pPr>
            <a:r>
              <a:rPr lang="en-US" sz="1200" dirty="0"/>
              <a:t>Topical Anesthesia </a:t>
            </a:r>
          </a:p>
          <a:p>
            <a:pPr marL="914400" lvl="1" indent="-457200">
              <a:buClr>
                <a:schemeClr val="accent4"/>
              </a:buClr>
              <a:buFont typeface="+mj-lt"/>
              <a:buAutoNum type="arabicPeriod"/>
            </a:pPr>
            <a:r>
              <a:rPr lang="en-US" sz="1200" dirty="0"/>
              <a:t>Local Anesthesia </a:t>
            </a:r>
          </a:p>
          <a:p>
            <a:pPr marL="914400" lvl="1" indent="-457200">
              <a:buClr>
                <a:schemeClr val="accent4"/>
              </a:buClr>
              <a:buFont typeface="+mj-lt"/>
              <a:buAutoNum type="arabicPeriod"/>
            </a:pPr>
            <a:r>
              <a:rPr lang="en-US" sz="1200" dirty="0"/>
              <a:t>Parenteral Sedation </a:t>
            </a:r>
          </a:p>
          <a:p>
            <a:pPr marL="914400" lvl="1" indent="-457200">
              <a:buClr>
                <a:schemeClr val="accent4"/>
              </a:buClr>
              <a:buFont typeface="+mj-lt"/>
              <a:buAutoNum type="arabicPeriod"/>
            </a:pPr>
            <a:r>
              <a:rPr lang="en-US" sz="1200" dirty="0"/>
              <a:t>Regional Anesthesia </a:t>
            </a:r>
          </a:p>
          <a:p>
            <a:pPr marL="914400" lvl="1" indent="-457200">
              <a:buClr>
                <a:schemeClr val="accent4"/>
              </a:buClr>
              <a:buFont typeface="+mj-lt"/>
              <a:buAutoNum type="arabicPeriod"/>
            </a:pPr>
            <a:r>
              <a:rPr lang="en-US" sz="1200" dirty="0"/>
              <a:t>Dissociative Drugs (including </a:t>
            </a:r>
            <a:r>
              <a:rPr lang="en-US" sz="1200" dirty="0" err="1"/>
              <a:t>Propofol</a:t>
            </a:r>
            <a:r>
              <a:rPr lang="en-US" sz="1200" dirty="0"/>
              <a:t>) </a:t>
            </a:r>
          </a:p>
          <a:p>
            <a:pPr marL="914400" lvl="1" indent="-457200">
              <a:buClr>
                <a:schemeClr val="accent4"/>
              </a:buClr>
              <a:buFont typeface="+mj-lt"/>
              <a:buAutoNum type="arabicPeriod"/>
            </a:pPr>
            <a:r>
              <a:rPr lang="en-US" sz="1200" dirty="0"/>
              <a:t>Epidural Anesthesia </a:t>
            </a:r>
          </a:p>
          <a:p>
            <a:pPr marL="914400" lvl="1" indent="-457200">
              <a:buClr>
                <a:schemeClr val="accent4"/>
              </a:buClr>
              <a:buFont typeface="+mj-lt"/>
              <a:buAutoNum type="arabicPeriod"/>
            </a:pPr>
            <a:r>
              <a:rPr lang="en-US" sz="1200" dirty="0"/>
              <a:t>Spinal Anesthesia </a:t>
            </a:r>
          </a:p>
          <a:p>
            <a:pPr marL="914400" lvl="1" indent="-457200">
              <a:buClr>
                <a:schemeClr val="accent4"/>
              </a:buClr>
              <a:buFont typeface="+mj-lt"/>
              <a:buAutoNum type="arabicPeriod"/>
            </a:pPr>
            <a:r>
              <a:rPr lang="en-US" sz="1200" dirty="0"/>
              <a:t>General Anesthesia (with or without Endotracheal Intubation or Laryngeal Mask Airway Anesthesia) </a:t>
            </a:r>
          </a:p>
          <a:p>
            <a:pPr marL="914400" lvl="2" indent="0">
              <a:buClr>
                <a:schemeClr val="accent4"/>
              </a:buClr>
              <a:buNone/>
            </a:pPr>
            <a:r>
              <a:rPr lang="en-US" sz="1200" dirty="0"/>
              <a:t>Agents 3 thru 5 may be administered by:</a:t>
            </a:r>
          </a:p>
          <a:p>
            <a:pPr lvl="2">
              <a:buClr>
                <a:schemeClr val="accent4"/>
              </a:buClr>
              <a:buFont typeface="Courier New" panose="02070309020205020404" pitchFamily="49" charset="0"/>
              <a:buChar char="o"/>
            </a:pPr>
            <a:r>
              <a:rPr lang="en-US" sz="1200" dirty="0"/>
              <a:t>Physician</a:t>
            </a:r>
          </a:p>
          <a:p>
            <a:pPr lvl="2">
              <a:buClr>
                <a:schemeClr val="accent4"/>
              </a:buClr>
              <a:buFont typeface="Courier New" panose="02070309020205020404" pitchFamily="49" charset="0"/>
              <a:buChar char="o"/>
            </a:pPr>
            <a:r>
              <a:rPr lang="en-US" sz="1200" dirty="0"/>
              <a:t>Certified Registered Nurse Anesthetist (CRNA) under physician supervision if required by state or federal law, or by policy adopted by the facility</a:t>
            </a:r>
          </a:p>
          <a:p>
            <a:pPr lvl="2">
              <a:buClr>
                <a:schemeClr val="accent4"/>
              </a:buClr>
              <a:buFont typeface="Courier New" panose="02070309020205020404" pitchFamily="49" charset="0"/>
              <a:buChar char="o"/>
            </a:pPr>
            <a:r>
              <a:rPr lang="en-US" sz="1200" dirty="0"/>
              <a:t>Anesthesia Assistant (as certified by the National Commission for the Certification of Anesthesiologist Assistants) under direct supervision of an Anesthesiologist</a:t>
            </a:r>
          </a:p>
          <a:p>
            <a:pPr lvl="2">
              <a:buClr>
                <a:schemeClr val="accent4"/>
              </a:buClr>
              <a:buFont typeface="Courier New" panose="02070309020205020404" pitchFamily="49" charset="0"/>
              <a:buChar char="o"/>
            </a:pPr>
            <a:r>
              <a:rPr lang="en-US" sz="1200" dirty="0"/>
              <a:t>Registered Nurse only under the supervision of a qualified physician (excluding </a:t>
            </a:r>
            <a:r>
              <a:rPr lang="en-US" sz="1200" dirty="0" err="1"/>
              <a:t>Propofol</a:t>
            </a:r>
            <a:r>
              <a:rPr lang="en-US" sz="1200" dirty="0"/>
              <a:t>)  </a:t>
            </a:r>
          </a:p>
          <a:p>
            <a:pPr marL="914400" lvl="2" indent="0">
              <a:buClr>
                <a:schemeClr val="accent4"/>
              </a:buClr>
              <a:buNone/>
            </a:pPr>
            <a:r>
              <a:rPr lang="en-US" sz="1200" dirty="0" err="1"/>
              <a:t>Propofol</a:t>
            </a:r>
            <a:r>
              <a:rPr lang="en-US" sz="1200" dirty="0"/>
              <a:t> and agents 6 through 8 may be administered only by:</a:t>
            </a:r>
          </a:p>
          <a:p>
            <a:pPr lvl="2">
              <a:buClr>
                <a:schemeClr val="accent4"/>
              </a:buClr>
              <a:buFont typeface="Courier New" panose="02070309020205020404" pitchFamily="49" charset="0"/>
              <a:buChar char="o"/>
            </a:pPr>
            <a:r>
              <a:rPr lang="en-US" sz="1200" dirty="0"/>
              <a:t>Certified Registered Nurse Anesthetist (CRNA) under physician supervision if required by state or federal law, or by policy adopted by the facility</a:t>
            </a:r>
          </a:p>
          <a:p>
            <a:pPr lvl="2">
              <a:buClr>
                <a:schemeClr val="accent4"/>
              </a:buClr>
              <a:buFont typeface="Courier New" panose="02070309020205020404" pitchFamily="49" charset="0"/>
              <a:buChar char="o"/>
            </a:pPr>
            <a:r>
              <a:rPr lang="en-US" sz="1200" dirty="0"/>
              <a:t>Anesthesia Assistant (as certified by the National Commission for the Certification of Anesthesiologist Assistants) under direct supervision of an Anesthesiologist</a:t>
            </a:r>
          </a:p>
          <a:p>
            <a:pPr lvl="2">
              <a:buClr>
                <a:schemeClr val="accent4"/>
              </a:buClr>
              <a:buFont typeface="Courier New" panose="02070309020205020404" pitchFamily="49" charset="0"/>
              <a:buChar char="o"/>
            </a:pPr>
            <a:r>
              <a:rPr lang="en-US" sz="1200" dirty="0"/>
              <a:t>Anesthesiologist</a:t>
            </a:r>
          </a:p>
          <a:p>
            <a:pPr marL="914400" lvl="2" indent="0">
              <a:buNone/>
            </a:pPr>
            <a:r>
              <a:rPr lang="en-US" sz="1200" dirty="0"/>
              <a:t>Class C facilities must meet all Class A, Class B, </a:t>
            </a:r>
            <a:r>
              <a:rPr lang="en-US" sz="1200" b="1" u="sng" dirty="0"/>
              <a:t>Class C-M</a:t>
            </a:r>
            <a:r>
              <a:rPr lang="en-US" sz="1200" dirty="0"/>
              <a:t>, and Class C standards.</a:t>
            </a:r>
          </a:p>
        </p:txBody>
      </p:sp>
    </p:spTree>
    <p:extLst>
      <p:ext uri="{BB962C8B-B14F-4D97-AF65-F5344CB8AC3E}">
        <p14:creationId xmlns:p14="http://schemas.microsoft.com/office/powerpoint/2010/main" val="362223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F2DD7-1EC5-4ACC-85F3-0B475744EE39}"/>
              </a:ext>
            </a:extLst>
          </p:cNvPr>
          <p:cNvSpPr>
            <a:spLocks noGrp="1"/>
          </p:cNvSpPr>
          <p:nvPr>
            <p:ph type="title"/>
          </p:nvPr>
        </p:nvSpPr>
        <p:spPr/>
        <p:txBody>
          <a:bodyPr/>
          <a:lstStyle/>
          <a:p>
            <a:r>
              <a:rPr lang="en-US" dirty="0"/>
              <a:t>Level 1 </a:t>
            </a:r>
          </a:p>
        </p:txBody>
      </p:sp>
      <p:sp>
        <p:nvSpPr>
          <p:cNvPr id="3" name="Content Placeholder 2">
            <a:extLst>
              <a:ext uri="{FF2B5EF4-FFF2-40B4-BE49-F238E27FC236}">
                <a16:creationId xmlns:a16="http://schemas.microsoft.com/office/drawing/2014/main" id="{215B92F0-3D57-4F7A-8059-BCFE5CC50037}"/>
              </a:ext>
            </a:extLst>
          </p:cNvPr>
          <p:cNvSpPr>
            <a:spLocks noGrp="1"/>
          </p:cNvSpPr>
          <p:nvPr>
            <p:ph idx="1"/>
          </p:nvPr>
        </p:nvSpPr>
        <p:spPr/>
        <p:txBody>
          <a:bodyPr>
            <a:normAutofit/>
          </a:bodyPr>
          <a:lstStyle/>
          <a:p>
            <a:pPr>
              <a:lnSpc>
                <a:spcPct val="100000"/>
              </a:lnSpc>
              <a:spcBef>
                <a:spcPts val="0"/>
              </a:spcBef>
              <a:spcAft>
                <a:spcPts val="0"/>
              </a:spcAft>
            </a:pPr>
            <a:r>
              <a:rPr lang="en-US" sz="2400" dirty="0"/>
              <a:t>Level I office surgery includes minor procedures performed under topical or local anesthesia not involving drug-induced alteration of consciousness other than minimal preoperative anti-anxiety medications.</a:t>
            </a:r>
          </a:p>
          <a:p>
            <a:pPr>
              <a:lnSpc>
                <a:spcPct val="100000"/>
              </a:lnSpc>
              <a:spcBef>
                <a:spcPts val="0"/>
              </a:spcBef>
              <a:spcAft>
                <a:spcPts val="0"/>
              </a:spcAft>
            </a:pPr>
            <a:endParaRPr lang="en-US" sz="2400" dirty="0"/>
          </a:p>
          <a:p>
            <a:pPr>
              <a:lnSpc>
                <a:spcPct val="100000"/>
              </a:lnSpc>
              <a:spcBef>
                <a:spcPts val="0"/>
              </a:spcBef>
              <a:spcAft>
                <a:spcPts val="0"/>
              </a:spcAft>
            </a:pPr>
            <a:r>
              <a:rPr lang="en-US" sz="2400" dirty="0"/>
              <a:t>These offices should maintain basic emergency equipment and have an established emergency transfer plan. It is recommended that the</a:t>
            </a:r>
          </a:p>
          <a:p>
            <a:pPr>
              <a:lnSpc>
                <a:spcPct val="100000"/>
              </a:lnSpc>
              <a:spcBef>
                <a:spcPts val="0"/>
              </a:spcBef>
              <a:spcAft>
                <a:spcPts val="0"/>
              </a:spcAft>
            </a:pPr>
            <a:r>
              <a:rPr lang="en-US" sz="2400" dirty="0"/>
              <a:t>surgeon obtain Advanced Cardiac Life Support certification.</a:t>
            </a:r>
          </a:p>
        </p:txBody>
      </p:sp>
    </p:spTree>
    <p:extLst>
      <p:ext uri="{BB962C8B-B14F-4D97-AF65-F5344CB8AC3E}">
        <p14:creationId xmlns:p14="http://schemas.microsoft.com/office/powerpoint/2010/main" val="2616042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8A52-9F4A-4528-925F-6566BF6CD798}"/>
              </a:ext>
            </a:extLst>
          </p:cNvPr>
          <p:cNvSpPr>
            <a:spLocks noGrp="1"/>
          </p:cNvSpPr>
          <p:nvPr>
            <p:ph type="title"/>
          </p:nvPr>
        </p:nvSpPr>
        <p:spPr/>
        <p:txBody>
          <a:bodyPr/>
          <a:lstStyle/>
          <a:p>
            <a:r>
              <a:rPr lang="en-US" dirty="0"/>
              <a:t>Level 2</a:t>
            </a:r>
          </a:p>
        </p:txBody>
      </p:sp>
      <p:sp>
        <p:nvSpPr>
          <p:cNvPr id="3" name="Content Placeholder 2">
            <a:extLst>
              <a:ext uri="{FF2B5EF4-FFF2-40B4-BE49-F238E27FC236}">
                <a16:creationId xmlns:a16="http://schemas.microsoft.com/office/drawing/2014/main" id="{E6AD42DA-393C-4B91-A643-84E31850660A}"/>
              </a:ext>
            </a:extLst>
          </p:cNvPr>
          <p:cNvSpPr>
            <a:spLocks noGrp="1"/>
          </p:cNvSpPr>
          <p:nvPr>
            <p:ph idx="1"/>
          </p:nvPr>
        </p:nvSpPr>
        <p:spPr/>
        <p:txBody>
          <a:bodyPr>
            <a:normAutofit fontScale="92500"/>
          </a:bodyPr>
          <a:lstStyle/>
          <a:p>
            <a:pPr>
              <a:spcBef>
                <a:spcPts val="0"/>
              </a:spcBef>
              <a:spcAft>
                <a:spcPts val="0"/>
              </a:spcAft>
            </a:pPr>
            <a:r>
              <a:rPr lang="en-US" sz="2400" dirty="0"/>
              <a:t>Level II office surgery includes any procedure which requires administration of</a:t>
            </a:r>
          </a:p>
          <a:p>
            <a:pPr>
              <a:spcBef>
                <a:spcPts val="0"/>
              </a:spcBef>
              <a:spcAft>
                <a:spcPts val="0"/>
              </a:spcAft>
            </a:pPr>
            <a:r>
              <a:rPr lang="en-US" sz="2400" dirty="0"/>
              <a:t>minimal or moderate sedation/analgesia making post-operative monitoring</a:t>
            </a:r>
          </a:p>
          <a:p>
            <a:pPr>
              <a:spcBef>
                <a:spcPts val="0"/>
              </a:spcBef>
              <a:spcAft>
                <a:spcPts val="0"/>
              </a:spcAft>
            </a:pPr>
            <a:r>
              <a:rPr lang="en-US" sz="2400" dirty="0"/>
              <a:t>necessary. The surgical procedures are limited to those in which there is only a</a:t>
            </a:r>
          </a:p>
          <a:p>
            <a:pPr>
              <a:spcBef>
                <a:spcPts val="0"/>
              </a:spcBef>
              <a:spcAft>
                <a:spcPts val="0"/>
              </a:spcAft>
            </a:pPr>
            <a:r>
              <a:rPr lang="en-US" sz="2400" dirty="0"/>
              <a:t>small risk of surgical and anesthetic complications and hospitalization as a result</a:t>
            </a:r>
          </a:p>
          <a:p>
            <a:pPr>
              <a:spcBef>
                <a:spcPts val="0"/>
              </a:spcBef>
              <a:spcAft>
                <a:spcPts val="0"/>
              </a:spcAft>
            </a:pPr>
            <a:r>
              <a:rPr lang="en-US" sz="2400" dirty="0"/>
              <a:t>of these complications is unlikely.</a:t>
            </a:r>
          </a:p>
          <a:p>
            <a:pPr>
              <a:spcBef>
                <a:spcPts val="0"/>
              </a:spcBef>
              <a:spcAft>
                <a:spcPts val="0"/>
              </a:spcAft>
            </a:pPr>
            <a:endParaRPr lang="en-US" sz="2400" dirty="0"/>
          </a:p>
          <a:p>
            <a:pPr>
              <a:spcBef>
                <a:spcPts val="0"/>
              </a:spcBef>
              <a:spcAft>
                <a:spcPts val="0"/>
              </a:spcAft>
            </a:pPr>
            <a:r>
              <a:rPr lang="en-US" sz="2400" dirty="0"/>
              <a:t>In addition to Level 1 requirements, these offices should maintain full emergency</a:t>
            </a:r>
          </a:p>
          <a:p>
            <a:pPr>
              <a:spcBef>
                <a:spcPts val="0"/>
              </a:spcBef>
              <a:spcAft>
                <a:spcPts val="0"/>
              </a:spcAft>
            </a:pPr>
            <a:r>
              <a:rPr lang="en-US" sz="2400" dirty="0"/>
              <a:t>equipment and medications. There should be established emergency transfer plans, peer review, and performance improvement programs. Accreditation by one of the agencies is required. The surgeon and one assistant should be currently certified in Basic Life Support and the surgeon or at least one assistant should be certified in</a:t>
            </a:r>
          </a:p>
          <a:p>
            <a:pPr>
              <a:spcBef>
                <a:spcPts val="0"/>
              </a:spcBef>
              <a:spcAft>
                <a:spcPts val="0"/>
              </a:spcAft>
            </a:pPr>
            <a:r>
              <a:rPr lang="en-US" sz="2400" dirty="0"/>
              <a:t>Advanced Cardiac Life Support or have a qualified anesthetic provider.</a:t>
            </a:r>
          </a:p>
        </p:txBody>
      </p:sp>
    </p:spTree>
    <p:extLst>
      <p:ext uri="{BB962C8B-B14F-4D97-AF65-F5344CB8AC3E}">
        <p14:creationId xmlns:p14="http://schemas.microsoft.com/office/powerpoint/2010/main" val="786878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B121-D292-4FDA-B4A0-525BADD9CC60}"/>
              </a:ext>
            </a:extLst>
          </p:cNvPr>
          <p:cNvSpPr>
            <a:spLocks noGrp="1"/>
          </p:cNvSpPr>
          <p:nvPr>
            <p:ph type="title"/>
          </p:nvPr>
        </p:nvSpPr>
        <p:spPr/>
        <p:txBody>
          <a:bodyPr/>
          <a:lstStyle/>
          <a:p>
            <a:r>
              <a:rPr lang="en-US" dirty="0"/>
              <a:t>Level 3</a:t>
            </a:r>
          </a:p>
        </p:txBody>
      </p:sp>
      <p:sp>
        <p:nvSpPr>
          <p:cNvPr id="3" name="Content Placeholder 2">
            <a:extLst>
              <a:ext uri="{FF2B5EF4-FFF2-40B4-BE49-F238E27FC236}">
                <a16:creationId xmlns:a16="http://schemas.microsoft.com/office/drawing/2014/main" id="{CA96B0A0-FC4D-4EB7-8050-8F5411EBBAC7}"/>
              </a:ext>
            </a:extLst>
          </p:cNvPr>
          <p:cNvSpPr>
            <a:spLocks noGrp="1"/>
          </p:cNvSpPr>
          <p:nvPr>
            <p:ph idx="1"/>
          </p:nvPr>
        </p:nvSpPr>
        <p:spPr/>
        <p:txBody>
          <a:bodyPr>
            <a:normAutofit/>
          </a:bodyPr>
          <a:lstStyle/>
          <a:p>
            <a:pPr>
              <a:spcBef>
                <a:spcPts val="0"/>
              </a:spcBef>
              <a:spcAft>
                <a:spcPts val="0"/>
              </a:spcAft>
            </a:pPr>
            <a:r>
              <a:rPr lang="en-US" sz="2400" dirty="0"/>
              <a:t>Level III office surgery is a procedure which requires or reasonably should</a:t>
            </a:r>
          </a:p>
          <a:p>
            <a:pPr>
              <a:spcBef>
                <a:spcPts val="0"/>
              </a:spcBef>
              <a:spcAft>
                <a:spcPts val="0"/>
              </a:spcAft>
            </a:pPr>
            <a:r>
              <a:rPr lang="en-US" sz="2400" dirty="0"/>
              <a:t>require the use of deep sedation/analgesia, general anesthesia, or major</a:t>
            </a:r>
          </a:p>
          <a:p>
            <a:pPr>
              <a:spcBef>
                <a:spcPts val="0"/>
              </a:spcBef>
              <a:spcAft>
                <a:spcPts val="0"/>
              </a:spcAft>
            </a:pPr>
            <a:r>
              <a:rPr lang="en-US" sz="2400" dirty="0"/>
              <a:t>conduction blockade. The known complications of the surgical procedure may</a:t>
            </a:r>
          </a:p>
          <a:p>
            <a:pPr>
              <a:spcBef>
                <a:spcPts val="0"/>
              </a:spcBef>
              <a:spcAft>
                <a:spcPts val="0"/>
              </a:spcAft>
            </a:pPr>
            <a:r>
              <a:rPr lang="en-US" sz="2400" dirty="0"/>
              <a:t>be serious or life-threatening.</a:t>
            </a:r>
          </a:p>
          <a:p>
            <a:pPr>
              <a:spcBef>
                <a:spcPts val="0"/>
              </a:spcBef>
              <a:spcAft>
                <a:spcPts val="0"/>
              </a:spcAft>
            </a:pPr>
            <a:endParaRPr lang="en-US" sz="2400" dirty="0"/>
          </a:p>
          <a:p>
            <a:pPr>
              <a:spcBef>
                <a:spcPts val="0"/>
              </a:spcBef>
              <a:spcAft>
                <a:spcPts val="0"/>
              </a:spcAft>
            </a:pPr>
            <a:r>
              <a:rPr lang="en-US" sz="2400" dirty="0"/>
              <a:t>In addition to Level I and Level II requirements, these offices should maintain full</a:t>
            </a:r>
          </a:p>
          <a:p>
            <a:pPr>
              <a:spcBef>
                <a:spcPts val="0"/>
              </a:spcBef>
              <a:spcAft>
                <a:spcPts val="0"/>
              </a:spcAft>
            </a:pPr>
            <a:r>
              <a:rPr lang="en-US" sz="2400" dirty="0"/>
              <a:t>emergency equipment and medications. There should be established emergency transfer plans, peer review, and performance improvement programs.  Accreditation by one of the agencies is mandatory. The surgeon and at least one assistant should be currently certified in advanced cardiac life support and recovery should be monitored by an ACLS trained practitioner. </a:t>
            </a:r>
          </a:p>
          <a:p>
            <a:endParaRPr lang="en-US" dirty="0"/>
          </a:p>
        </p:txBody>
      </p:sp>
    </p:spTree>
    <p:extLst>
      <p:ext uri="{BB962C8B-B14F-4D97-AF65-F5344CB8AC3E}">
        <p14:creationId xmlns:p14="http://schemas.microsoft.com/office/powerpoint/2010/main" val="779449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7940" y="201613"/>
            <a:ext cx="9727659" cy="590550"/>
          </a:xfrm>
        </p:spPr>
        <p:txBody>
          <a:bodyPr>
            <a:normAutofit/>
          </a:bodyPr>
          <a:lstStyle/>
          <a:p>
            <a:r>
              <a:rPr lang="en-US" sz="2800" dirty="0"/>
              <a:t>American Society of Anesthesiologists Classification (ASA)</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061709722"/>
              </p:ext>
            </p:extLst>
          </p:nvPr>
        </p:nvGraphicFramePr>
        <p:xfrm>
          <a:off x="787941" y="935692"/>
          <a:ext cx="10515600" cy="5239265"/>
        </p:xfrm>
        <a:graphic>
          <a:graphicData uri="http://schemas.openxmlformats.org/drawingml/2006/table">
            <a:tbl>
              <a:tblPr firstRow="1" bandRow="1">
                <a:tableStyleId>{5C22544A-7EE6-4342-B048-85BDC9FD1C3A}</a:tableStyleId>
              </a:tblPr>
              <a:tblGrid>
                <a:gridCol w="1023551">
                  <a:extLst>
                    <a:ext uri="{9D8B030D-6E8A-4147-A177-3AD203B41FA5}">
                      <a16:colId xmlns:a16="http://schemas.microsoft.com/office/drawing/2014/main" val="20000"/>
                    </a:ext>
                  </a:extLst>
                </a:gridCol>
                <a:gridCol w="3945925">
                  <a:extLst>
                    <a:ext uri="{9D8B030D-6E8A-4147-A177-3AD203B41FA5}">
                      <a16:colId xmlns:a16="http://schemas.microsoft.com/office/drawing/2014/main" val="20001"/>
                    </a:ext>
                  </a:extLst>
                </a:gridCol>
                <a:gridCol w="5546124">
                  <a:extLst>
                    <a:ext uri="{9D8B030D-6E8A-4147-A177-3AD203B41FA5}">
                      <a16:colId xmlns:a16="http://schemas.microsoft.com/office/drawing/2014/main" val="20002"/>
                    </a:ext>
                  </a:extLst>
                </a:gridCol>
              </a:tblGrid>
              <a:tr h="514775">
                <a:tc>
                  <a:txBody>
                    <a:bodyPr/>
                    <a:lstStyle/>
                    <a:p>
                      <a:r>
                        <a:rPr lang="en-US" sz="1200" dirty="0"/>
                        <a:t>ASA Classification</a:t>
                      </a:r>
                    </a:p>
                  </a:txBody>
                  <a:tcPr/>
                </a:tc>
                <a:tc>
                  <a:txBody>
                    <a:bodyPr/>
                    <a:lstStyle/>
                    <a:p>
                      <a:r>
                        <a:rPr lang="en-US" sz="1200" dirty="0"/>
                        <a:t>Definition</a:t>
                      </a:r>
                    </a:p>
                  </a:txBody>
                  <a:tcPr/>
                </a:tc>
                <a:tc>
                  <a:txBody>
                    <a:bodyPr/>
                    <a:lstStyle/>
                    <a:p>
                      <a:r>
                        <a:rPr lang="en-US" sz="1200" dirty="0"/>
                        <a:t>Examples</a:t>
                      </a:r>
                    </a:p>
                  </a:txBody>
                  <a:tcPr/>
                </a:tc>
                <a:extLst>
                  <a:ext uri="{0D108BD9-81ED-4DB2-BD59-A6C34878D82A}">
                    <a16:rowId xmlns:a16="http://schemas.microsoft.com/office/drawing/2014/main" val="10000"/>
                  </a:ext>
                </a:extLst>
              </a:tr>
              <a:tr h="417540">
                <a:tc>
                  <a:txBody>
                    <a:bodyPr/>
                    <a:lstStyle/>
                    <a:p>
                      <a:r>
                        <a:rPr lang="en-US" sz="1200" dirty="0"/>
                        <a:t>ASA I</a:t>
                      </a:r>
                    </a:p>
                  </a:txBody>
                  <a:tcPr/>
                </a:tc>
                <a:tc>
                  <a:txBody>
                    <a:bodyPr/>
                    <a:lstStyle/>
                    <a:p>
                      <a:r>
                        <a:rPr lang="en-US" sz="1200" dirty="0">
                          <a:effectLst/>
                          <a:latin typeface="Arial" panose="020B0604020202020204" pitchFamily="34" charset="0"/>
                        </a:rPr>
                        <a:t>A normal healthy patient</a:t>
                      </a:r>
                    </a:p>
                  </a:txBody>
                  <a:tcPr marL="53340" marR="53340" marT="53340" marB="53340"/>
                </a:tc>
                <a:tc>
                  <a:txBody>
                    <a:bodyPr/>
                    <a:lstStyle/>
                    <a:p>
                      <a:r>
                        <a:rPr lang="en-US" sz="1200" dirty="0">
                          <a:effectLst/>
                          <a:latin typeface="Arial" panose="020B0604020202020204" pitchFamily="34" charset="0"/>
                        </a:rPr>
                        <a:t>Healthy, non-smoking, no or minimal alcohol use</a:t>
                      </a:r>
                    </a:p>
                  </a:txBody>
                  <a:tcPr marL="53340" marR="53340" marT="53340" marB="53340"/>
                </a:tc>
                <a:extLst>
                  <a:ext uri="{0D108BD9-81ED-4DB2-BD59-A6C34878D82A}">
                    <a16:rowId xmlns:a16="http://schemas.microsoft.com/office/drawing/2014/main" val="10001"/>
                  </a:ext>
                </a:extLst>
              </a:tr>
              <a:tr h="737844">
                <a:tc>
                  <a:txBody>
                    <a:bodyPr/>
                    <a:lstStyle/>
                    <a:p>
                      <a:r>
                        <a:rPr lang="en-US" sz="1200" dirty="0"/>
                        <a:t>ASA II</a:t>
                      </a:r>
                    </a:p>
                  </a:txBody>
                  <a:tcPr/>
                </a:tc>
                <a:tc>
                  <a:txBody>
                    <a:bodyPr/>
                    <a:lstStyle/>
                    <a:p>
                      <a:r>
                        <a:rPr lang="en-US" sz="1200" dirty="0">
                          <a:effectLst/>
                          <a:latin typeface="Arial" panose="020B0604020202020204" pitchFamily="34" charset="0"/>
                        </a:rPr>
                        <a:t>A patient with mild systemic disease</a:t>
                      </a:r>
                    </a:p>
                  </a:txBody>
                  <a:tcPr marL="53340" marR="53340" marT="53340" marB="53340"/>
                </a:tc>
                <a:tc>
                  <a:txBody>
                    <a:bodyPr/>
                    <a:lstStyle/>
                    <a:p>
                      <a:r>
                        <a:rPr lang="en-US" sz="1200" dirty="0">
                          <a:effectLst/>
                          <a:latin typeface="Arial" panose="020B0604020202020204" pitchFamily="34" charset="0"/>
                        </a:rPr>
                        <a:t>Mild diseases only without substantive functional limitations. Examples include (but not limited to): current smoker, social alcohol drinker, pregnancy, obesity (30 &lt; BMI &lt; 40), well-controlled DM/HTN, mild lung disease</a:t>
                      </a:r>
                    </a:p>
                  </a:txBody>
                  <a:tcPr marL="53340" marR="53340" marT="53340" marB="53340"/>
                </a:tc>
                <a:extLst>
                  <a:ext uri="{0D108BD9-81ED-4DB2-BD59-A6C34878D82A}">
                    <a16:rowId xmlns:a16="http://schemas.microsoft.com/office/drawing/2014/main" val="10002"/>
                  </a:ext>
                </a:extLst>
              </a:tr>
              <a:tr h="1355574">
                <a:tc>
                  <a:txBody>
                    <a:bodyPr/>
                    <a:lstStyle/>
                    <a:p>
                      <a:r>
                        <a:rPr lang="en-US" sz="1200" dirty="0"/>
                        <a:t>ASA III</a:t>
                      </a:r>
                    </a:p>
                  </a:txBody>
                  <a:tcPr/>
                </a:tc>
                <a:tc>
                  <a:txBody>
                    <a:bodyPr/>
                    <a:lstStyle/>
                    <a:p>
                      <a:r>
                        <a:rPr lang="en-US" sz="1200" dirty="0">
                          <a:effectLst/>
                          <a:latin typeface="Arial" panose="020B0604020202020204" pitchFamily="34" charset="0"/>
                        </a:rPr>
                        <a:t>A patient with severe systemic disease</a:t>
                      </a:r>
                    </a:p>
                  </a:txBody>
                  <a:tcPr marL="53340" marR="53340" marT="53340" marB="53340"/>
                </a:tc>
                <a:tc>
                  <a:txBody>
                    <a:bodyPr/>
                    <a:lstStyle/>
                    <a:p>
                      <a:r>
                        <a:rPr lang="en-US" sz="1200" dirty="0">
                          <a:effectLst/>
                          <a:latin typeface="Arial" panose="020B0604020202020204" pitchFamily="34" charset="0"/>
                        </a:rPr>
                        <a:t>Substantive functional limitations; One or more moderate to severe diseases. Examples include (but not limited to): poorly controlled DM or HTN, COPD, morbid obesity (BMI ≥40), active hepatitis, alcohol dependence or abuse, implanted pacemaker, moderate reduction of ejection fraction, ESRD undergoing regularly scheduled dialysis, premature infant PCA &lt; 60 weeks, history (&gt;3 months) of MI, CVA, TIA, or CAD/stents.</a:t>
                      </a:r>
                    </a:p>
                  </a:txBody>
                  <a:tcPr marL="53340" marR="53340" marT="53340" marB="53340"/>
                </a:tc>
                <a:extLst>
                  <a:ext uri="{0D108BD9-81ED-4DB2-BD59-A6C34878D82A}">
                    <a16:rowId xmlns:a16="http://schemas.microsoft.com/office/drawing/2014/main" val="10003"/>
                  </a:ext>
                </a:extLst>
              </a:tr>
              <a:tr h="943754">
                <a:tc>
                  <a:txBody>
                    <a:bodyPr/>
                    <a:lstStyle/>
                    <a:p>
                      <a:r>
                        <a:rPr lang="en-US" sz="1200" dirty="0"/>
                        <a:t>ASA IV</a:t>
                      </a:r>
                    </a:p>
                  </a:txBody>
                  <a:tcPr/>
                </a:tc>
                <a:tc>
                  <a:txBody>
                    <a:bodyPr/>
                    <a:lstStyle/>
                    <a:p>
                      <a:r>
                        <a:rPr lang="en-US" sz="1200" dirty="0">
                          <a:effectLst/>
                          <a:latin typeface="Arial" panose="020B0604020202020204" pitchFamily="34" charset="0"/>
                        </a:rPr>
                        <a:t>A patient with severe systemic disease that is a constant threat to life</a:t>
                      </a:r>
                    </a:p>
                  </a:txBody>
                  <a:tcPr marL="53340" marR="53340" marT="53340" marB="53340"/>
                </a:tc>
                <a:tc>
                  <a:txBody>
                    <a:bodyPr/>
                    <a:lstStyle/>
                    <a:p>
                      <a:r>
                        <a:rPr lang="en-US" sz="1200" dirty="0">
                          <a:effectLst/>
                          <a:latin typeface="Arial" panose="020B0604020202020204" pitchFamily="34" charset="0"/>
                        </a:rPr>
                        <a:t>Examples include (but not limited to): recent ( &lt; 3 months) MI, CVA, TIA, or CAD/stents, ongoing cardiac ischemia or severe valve dysfunction, severe reduction of ejection fraction, sepsis, DIC, ARD or ESRD not undergoing regularly scheduled dialysis</a:t>
                      </a:r>
                    </a:p>
                  </a:txBody>
                  <a:tcPr marL="53340" marR="53340" marT="53340" marB="53340"/>
                </a:tc>
                <a:extLst>
                  <a:ext uri="{0D108BD9-81ED-4DB2-BD59-A6C34878D82A}">
                    <a16:rowId xmlns:a16="http://schemas.microsoft.com/office/drawing/2014/main" val="10004"/>
                  </a:ext>
                </a:extLst>
              </a:tr>
              <a:tr h="737844">
                <a:tc>
                  <a:txBody>
                    <a:bodyPr/>
                    <a:lstStyle/>
                    <a:p>
                      <a:r>
                        <a:rPr lang="en-US" sz="1200" dirty="0"/>
                        <a:t>ASA V</a:t>
                      </a:r>
                    </a:p>
                  </a:txBody>
                  <a:tcPr/>
                </a:tc>
                <a:tc>
                  <a:txBody>
                    <a:bodyPr/>
                    <a:lstStyle/>
                    <a:p>
                      <a:r>
                        <a:rPr lang="en-US" sz="1200" dirty="0">
                          <a:effectLst/>
                          <a:latin typeface="Arial" panose="020B0604020202020204" pitchFamily="34" charset="0"/>
                        </a:rPr>
                        <a:t>A moribund patient who is not expected to survive without the operation</a:t>
                      </a:r>
                    </a:p>
                  </a:txBody>
                  <a:tcPr marL="53340" marR="53340" marT="53340" marB="53340"/>
                </a:tc>
                <a:tc>
                  <a:txBody>
                    <a:bodyPr/>
                    <a:lstStyle/>
                    <a:p>
                      <a:r>
                        <a:rPr lang="en-US" sz="1200" dirty="0">
                          <a:effectLst/>
                          <a:latin typeface="Arial" panose="020B0604020202020204" pitchFamily="34" charset="0"/>
                        </a:rPr>
                        <a:t>Examples include (but not limited to): ruptured abdominal/thoracic aneurysm, massive trauma, intracranial bleed with mass effect, ischemic bowel in the face of significant cardiac pathology or multiple organ/system dysfunction</a:t>
                      </a:r>
                    </a:p>
                  </a:txBody>
                  <a:tcPr marL="53340" marR="53340" marT="53340" marB="53340"/>
                </a:tc>
                <a:extLst>
                  <a:ext uri="{0D108BD9-81ED-4DB2-BD59-A6C34878D82A}">
                    <a16:rowId xmlns:a16="http://schemas.microsoft.com/office/drawing/2014/main" val="10005"/>
                  </a:ext>
                </a:extLst>
              </a:tr>
              <a:tr h="531934">
                <a:tc>
                  <a:txBody>
                    <a:bodyPr/>
                    <a:lstStyle/>
                    <a:p>
                      <a:r>
                        <a:rPr lang="en-US" sz="1200" dirty="0"/>
                        <a:t>ASA VI</a:t>
                      </a:r>
                    </a:p>
                  </a:txBody>
                  <a:tcPr/>
                </a:tc>
                <a:tc>
                  <a:txBody>
                    <a:bodyPr/>
                    <a:lstStyle/>
                    <a:p>
                      <a:r>
                        <a:rPr lang="en-US" sz="1200" dirty="0">
                          <a:effectLst/>
                          <a:latin typeface="Arial" panose="020B0604020202020204" pitchFamily="34" charset="0"/>
                        </a:rPr>
                        <a:t>A declared brain-dead patient whose organs are being removed for donor purposes</a:t>
                      </a:r>
                    </a:p>
                  </a:txBody>
                  <a:tcPr marL="53340" marR="53340" marT="53340" marB="53340"/>
                </a:tc>
                <a:tc>
                  <a:txBody>
                    <a:bodyPr/>
                    <a:lstStyle/>
                    <a:p>
                      <a:endParaRPr lang="en-US"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628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0"/>
            <a:ext cx="10515600" cy="1325563"/>
          </a:xfrm>
        </p:spPr>
        <p:txBody>
          <a:bodyPr/>
          <a:lstStyle/>
          <a:p>
            <a:r>
              <a:rPr lang="en-US" dirty="0"/>
              <a:t>Evolution of Surgery</a:t>
            </a:r>
          </a:p>
        </p:txBody>
      </p:sp>
      <p:pic>
        <p:nvPicPr>
          <p:cNvPr id="5" name="Picture 4"/>
          <p:cNvPicPr>
            <a:picLocks noChangeAspect="1"/>
          </p:cNvPicPr>
          <p:nvPr/>
        </p:nvPicPr>
        <p:blipFill>
          <a:blip r:embed="rId2"/>
          <a:stretch>
            <a:fillRect/>
          </a:stretch>
        </p:blipFill>
        <p:spPr>
          <a:xfrm>
            <a:off x="370886" y="1856345"/>
            <a:ext cx="3553701" cy="2499637"/>
          </a:xfrm>
          <a:prstGeom prst="rect">
            <a:avLst/>
          </a:prstGeom>
        </p:spPr>
      </p:pic>
      <p:pic>
        <p:nvPicPr>
          <p:cNvPr id="6" name="Picture 5"/>
          <p:cNvPicPr>
            <a:picLocks noChangeAspect="1"/>
          </p:cNvPicPr>
          <p:nvPr/>
        </p:nvPicPr>
        <p:blipFill>
          <a:blip r:embed="rId3"/>
          <a:stretch>
            <a:fillRect/>
          </a:stretch>
        </p:blipFill>
        <p:spPr>
          <a:xfrm>
            <a:off x="4016974" y="1856345"/>
            <a:ext cx="3804622" cy="2499637"/>
          </a:xfrm>
          <a:prstGeom prst="rect">
            <a:avLst/>
          </a:prstGeom>
        </p:spPr>
      </p:pic>
      <p:sp>
        <p:nvSpPr>
          <p:cNvPr id="15" name="TextBox 14"/>
          <p:cNvSpPr txBox="1"/>
          <p:nvPr/>
        </p:nvSpPr>
        <p:spPr>
          <a:xfrm>
            <a:off x="370886" y="4465034"/>
            <a:ext cx="3553701" cy="584775"/>
          </a:xfrm>
          <a:prstGeom prst="rect">
            <a:avLst/>
          </a:prstGeom>
          <a:noFill/>
        </p:spPr>
        <p:txBody>
          <a:bodyPr wrap="square" rtlCol="0">
            <a:spAutoFit/>
          </a:bodyPr>
          <a:lstStyle/>
          <a:p>
            <a:pPr algn="ctr"/>
            <a:r>
              <a:rPr lang="en-US" sz="3200" b="1" dirty="0">
                <a:solidFill>
                  <a:schemeClr val="accent1">
                    <a:lumMod val="50000"/>
                  </a:schemeClr>
                </a:solidFill>
              </a:rPr>
              <a:t>HOSPITAL</a:t>
            </a:r>
          </a:p>
        </p:txBody>
      </p:sp>
      <p:sp>
        <p:nvSpPr>
          <p:cNvPr id="18" name="TextBox 17"/>
          <p:cNvSpPr txBox="1"/>
          <p:nvPr/>
        </p:nvSpPr>
        <p:spPr>
          <a:xfrm>
            <a:off x="4016974" y="4465034"/>
            <a:ext cx="3804622" cy="584775"/>
          </a:xfrm>
          <a:prstGeom prst="rect">
            <a:avLst/>
          </a:prstGeom>
          <a:noFill/>
        </p:spPr>
        <p:txBody>
          <a:bodyPr wrap="square" rtlCol="0">
            <a:spAutoFit/>
          </a:bodyPr>
          <a:lstStyle/>
          <a:p>
            <a:pPr algn="ctr"/>
            <a:r>
              <a:rPr lang="en-US" sz="3200" b="1" dirty="0">
                <a:solidFill>
                  <a:schemeClr val="accent1">
                    <a:lumMod val="50000"/>
                  </a:schemeClr>
                </a:solidFill>
              </a:rPr>
              <a:t>ASC</a:t>
            </a:r>
          </a:p>
        </p:txBody>
      </p:sp>
      <p:sp>
        <p:nvSpPr>
          <p:cNvPr id="19" name="TextBox 18"/>
          <p:cNvSpPr txBox="1"/>
          <p:nvPr/>
        </p:nvSpPr>
        <p:spPr>
          <a:xfrm>
            <a:off x="7913983" y="4465034"/>
            <a:ext cx="3765655" cy="584775"/>
          </a:xfrm>
          <a:prstGeom prst="rect">
            <a:avLst/>
          </a:prstGeom>
          <a:noFill/>
        </p:spPr>
        <p:txBody>
          <a:bodyPr wrap="square" rtlCol="0">
            <a:spAutoFit/>
          </a:bodyPr>
          <a:lstStyle/>
          <a:p>
            <a:pPr algn="ctr"/>
            <a:r>
              <a:rPr lang="en-US" sz="3200" b="1" dirty="0">
                <a:solidFill>
                  <a:schemeClr val="accent1">
                    <a:lumMod val="50000"/>
                  </a:schemeClr>
                </a:solidFill>
              </a:rPr>
              <a:t>Office Based Surgery</a:t>
            </a:r>
          </a:p>
        </p:txBody>
      </p:sp>
      <p:pic>
        <p:nvPicPr>
          <p:cNvPr id="3" name="Picture 2"/>
          <p:cNvPicPr>
            <a:picLocks noChangeAspect="1"/>
          </p:cNvPicPr>
          <p:nvPr/>
        </p:nvPicPr>
        <p:blipFill>
          <a:blip r:embed="rId4"/>
          <a:stretch>
            <a:fillRect/>
          </a:stretch>
        </p:blipFill>
        <p:spPr>
          <a:xfrm>
            <a:off x="7904205" y="1842447"/>
            <a:ext cx="3775433" cy="2513536"/>
          </a:xfrm>
          <a:prstGeom prst="rect">
            <a:avLst/>
          </a:prstGeom>
        </p:spPr>
      </p:pic>
    </p:spTree>
    <p:extLst>
      <p:ext uri="{BB962C8B-B14F-4D97-AF65-F5344CB8AC3E}">
        <p14:creationId xmlns:p14="http://schemas.microsoft.com/office/powerpoint/2010/main" val="6334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85A74-BCE2-4B56-AECF-7A67A79A908B}"/>
              </a:ext>
            </a:extLst>
          </p:cNvPr>
          <p:cNvSpPr>
            <a:spLocks noGrp="1"/>
          </p:cNvSpPr>
          <p:nvPr>
            <p:ph type="title"/>
          </p:nvPr>
        </p:nvSpPr>
        <p:spPr/>
        <p:txBody>
          <a:bodyPr/>
          <a:lstStyle/>
          <a:p>
            <a:r>
              <a:rPr lang="en-US" dirty="0"/>
              <a:t>Kaiser Study</a:t>
            </a:r>
          </a:p>
        </p:txBody>
      </p:sp>
      <p:pic>
        <p:nvPicPr>
          <p:cNvPr id="4" name="Content Placeholder 3">
            <a:extLst>
              <a:ext uri="{FF2B5EF4-FFF2-40B4-BE49-F238E27FC236}">
                <a16:creationId xmlns:a16="http://schemas.microsoft.com/office/drawing/2014/main" id="{CB975EA1-E42F-4C00-B1AF-8EE1289120E4}"/>
              </a:ext>
            </a:extLst>
          </p:cNvPr>
          <p:cNvPicPr>
            <a:picLocks noGrp="1" noChangeAspect="1"/>
          </p:cNvPicPr>
          <p:nvPr>
            <p:ph idx="1"/>
          </p:nvPr>
        </p:nvPicPr>
        <p:blipFill>
          <a:blip r:embed="rId2"/>
          <a:stretch>
            <a:fillRect/>
          </a:stretch>
        </p:blipFill>
        <p:spPr>
          <a:xfrm>
            <a:off x="6403198" y="2535271"/>
            <a:ext cx="5151221" cy="1511436"/>
          </a:xfrm>
          <a:prstGeom prst="rect">
            <a:avLst/>
          </a:prstGeom>
        </p:spPr>
      </p:pic>
      <p:pic>
        <p:nvPicPr>
          <p:cNvPr id="5" name="Picture 4">
            <a:extLst>
              <a:ext uri="{FF2B5EF4-FFF2-40B4-BE49-F238E27FC236}">
                <a16:creationId xmlns:a16="http://schemas.microsoft.com/office/drawing/2014/main" id="{F7E97557-D9D2-430F-8C2D-E2571E6F825D}"/>
              </a:ext>
            </a:extLst>
          </p:cNvPr>
          <p:cNvPicPr>
            <a:picLocks noChangeAspect="1"/>
          </p:cNvPicPr>
          <p:nvPr/>
        </p:nvPicPr>
        <p:blipFill>
          <a:blip r:embed="rId3"/>
          <a:stretch>
            <a:fillRect/>
          </a:stretch>
        </p:blipFill>
        <p:spPr>
          <a:xfrm>
            <a:off x="890795" y="2318981"/>
            <a:ext cx="5046033" cy="2143835"/>
          </a:xfrm>
          <a:prstGeom prst="rect">
            <a:avLst/>
          </a:prstGeom>
        </p:spPr>
      </p:pic>
    </p:spTree>
    <p:extLst>
      <p:ext uri="{BB962C8B-B14F-4D97-AF65-F5344CB8AC3E}">
        <p14:creationId xmlns:p14="http://schemas.microsoft.com/office/powerpoint/2010/main" val="2543770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43969B5-FE3E-4150-B93F-B908A270CD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FCBB93-2B1C-491C-903C-769C626EA32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650464D7-9DE6-4DE1-865A-27A05DB100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Content Placeholder 3">
            <a:extLst>
              <a:ext uri="{FF2B5EF4-FFF2-40B4-BE49-F238E27FC236}">
                <a16:creationId xmlns:a16="http://schemas.microsoft.com/office/drawing/2014/main" id="{0D61F672-2FB9-4587-8F90-06311651F150}"/>
              </a:ext>
            </a:extLst>
          </p:cNvPr>
          <p:cNvPicPr>
            <a:picLocks noChangeAspect="1"/>
          </p:cNvPicPr>
          <p:nvPr/>
        </p:nvPicPr>
        <p:blipFill>
          <a:blip r:embed="rId2"/>
          <a:stretch>
            <a:fillRect/>
          </a:stretch>
        </p:blipFill>
        <p:spPr>
          <a:xfrm>
            <a:off x="5507374" y="178988"/>
            <a:ext cx="4891267" cy="6500023"/>
          </a:xfrm>
          <a:prstGeom prst="rect">
            <a:avLst/>
          </a:prstGeom>
        </p:spPr>
      </p:pic>
      <p:sp>
        <p:nvSpPr>
          <p:cNvPr id="2" name="Title 1">
            <a:extLst>
              <a:ext uri="{FF2B5EF4-FFF2-40B4-BE49-F238E27FC236}">
                <a16:creationId xmlns:a16="http://schemas.microsoft.com/office/drawing/2014/main" id="{8A92C843-6FAF-4092-A6AA-2B9D8740D34D}"/>
              </a:ext>
            </a:extLst>
          </p:cNvPr>
          <p:cNvSpPr>
            <a:spLocks noGrp="1"/>
          </p:cNvSpPr>
          <p:nvPr>
            <p:ph type="title"/>
          </p:nvPr>
        </p:nvSpPr>
        <p:spPr>
          <a:xfrm>
            <a:off x="492370" y="516835"/>
            <a:ext cx="3084844" cy="2103875"/>
          </a:xfrm>
        </p:spPr>
        <p:txBody>
          <a:bodyPr vert="horz" lIns="91440" tIns="45720" rIns="91440" bIns="45720" rtlCol="0">
            <a:normAutofit/>
          </a:bodyPr>
          <a:lstStyle/>
          <a:p>
            <a:r>
              <a:rPr lang="en-US" sz="3600" dirty="0">
                <a:solidFill>
                  <a:srgbClr val="FFFFFF"/>
                </a:solidFill>
              </a:rPr>
              <a:t>Kaiser Office Based Surgery Study</a:t>
            </a:r>
          </a:p>
        </p:txBody>
      </p:sp>
    </p:spTree>
    <p:extLst>
      <p:ext uri="{BB962C8B-B14F-4D97-AF65-F5344CB8AC3E}">
        <p14:creationId xmlns:p14="http://schemas.microsoft.com/office/powerpoint/2010/main" val="341423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3969B5-FE3E-4150-B93F-B908A270CD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FCBB93-2B1C-491C-903C-769C626EA32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650464D7-9DE6-4DE1-865A-27A05DB100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3">
            <a:extLst>
              <a:ext uri="{FF2B5EF4-FFF2-40B4-BE49-F238E27FC236}">
                <a16:creationId xmlns:a16="http://schemas.microsoft.com/office/drawing/2014/main" id="{A1F48E29-1F2A-4F75-9E20-9A3517F15657}"/>
              </a:ext>
            </a:extLst>
          </p:cNvPr>
          <p:cNvPicPr>
            <a:picLocks noChangeAspect="1"/>
          </p:cNvPicPr>
          <p:nvPr/>
        </p:nvPicPr>
        <p:blipFill>
          <a:blip r:embed="rId2"/>
          <a:stretch>
            <a:fillRect/>
          </a:stretch>
        </p:blipFill>
        <p:spPr>
          <a:xfrm>
            <a:off x="4742017" y="1635883"/>
            <a:ext cx="6798082" cy="3586234"/>
          </a:xfrm>
          <a:prstGeom prst="rect">
            <a:avLst/>
          </a:prstGeom>
        </p:spPr>
      </p:pic>
      <p:sp>
        <p:nvSpPr>
          <p:cNvPr id="2" name="Title 1">
            <a:extLst>
              <a:ext uri="{FF2B5EF4-FFF2-40B4-BE49-F238E27FC236}">
                <a16:creationId xmlns:a16="http://schemas.microsoft.com/office/drawing/2014/main" id="{44A81B5A-9702-4313-BF7B-497EA85F0130}"/>
              </a:ext>
            </a:extLst>
          </p:cNvPr>
          <p:cNvSpPr>
            <a:spLocks noGrp="1"/>
          </p:cNvSpPr>
          <p:nvPr>
            <p:ph type="title"/>
          </p:nvPr>
        </p:nvSpPr>
        <p:spPr>
          <a:xfrm>
            <a:off x="-4220672" y="-863667"/>
            <a:ext cx="2761056" cy="3813751"/>
          </a:xfrm>
        </p:spPr>
        <p:txBody>
          <a:bodyPr>
            <a:normAutofit/>
          </a:bodyPr>
          <a:lstStyle/>
          <a:p>
            <a:endParaRPr lang="en-US" sz="3600" dirty="0">
              <a:solidFill>
                <a:srgbClr val="FFFFFF"/>
              </a:solidFill>
            </a:endParaRPr>
          </a:p>
        </p:txBody>
      </p:sp>
      <p:sp>
        <p:nvSpPr>
          <p:cNvPr id="9" name="Content Placeholder 8"/>
          <p:cNvSpPr>
            <a:spLocks noGrp="1"/>
          </p:cNvSpPr>
          <p:nvPr>
            <p:ph idx="1"/>
          </p:nvPr>
        </p:nvSpPr>
        <p:spPr>
          <a:xfrm>
            <a:off x="492371" y="3394953"/>
            <a:ext cx="3084844" cy="2594366"/>
          </a:xfrm>
        </p:spPr>
        <p:txBody>
          <a:bodyPr>
            <a:normAutofit/>
          </a:bodyPr>
          <a:lstStyle/>
          <a:p>
            <a:r>
              <a:rPr lang="en-US" sz="1000" dirty="0">
                <a:solidFill>
                  <a:srgbClr val="FFFFFF"/>
                </a:solidFill>
              </a:rPr>
              <a:t>https://www.healio.com/ophthalmology/practice-management/news/print/ocular-surgery-news/%7B04bf9725-e0f6-42d7-bc18-b5345aaf3335%7D/cms-assesses-office-based-cataract-surgery</a:t>
            </a:r>
          </a:p>
        </p:txBody>
      </p:sp>
      <p:pic>
        <p:nvPicPr>
          <p:cNvPr id="1026" name="Picture 2" descr="Ocular Surgey News">
            <a:extLst>
              <a:ext uri="{FF2B5EF4-FFF2-40B4-BE49-F238E27FC236}">
                <a16:creationId xmlns:a16="http://schemas.microsoft.com/office/drawing/2014/main" id="{65CEE317-B001-4B89-A892-FCF830AE7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71" y="1857997"/>
            <a:ext cx="3228784" cy="69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611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2ABF5-4885-4FC7-B3BF-BB7C4700ACFA}"/>
              </a:ext>
            </a:extLst>
          </p:cNvPr>
          <p:cNvSpPr>
            <a:spLocks noGrp="1"/>
          </p:cNvSpPr>
          <p:nvPr>
            <p:ph idx="1"/>
          </p:nvPr>
        </p:nvSpPr>
        <p:spPr>
          <a:xfrm>
            <a:off x="505839" y="2148474"/>
            <a:ext cx="3093396" cy="1700395"/>
          </a:xfrm>
        </p:spPr>
        <p:txBody>
          <a:bodyPr>
            <a:normAutofit/>
          </a:bodyPr>
          <a:lstStyle/>
          <a:p>
            <a:r>
              <a:rPr lang="en-US" sz="1800" dirty="0">
                <a:solidFill>
                  <a:schemeClr val="bg2"/>
                </a:solidFill>
              </a:rPr>
              <a:t>http://ophthalmologytimes.modernmedicine.com/ophthalmologytimes/news/office-based-surgery-coming-sooner-you-think?page=full</a:t>
            </a:r>
          </a:p>
        </p:txBody>
      </p:sp>
      <p:pic>
        <p:nvPicPr>
          <p:cNvPr id="2050" name="Picture 2" descr="Home">
            <a:extLst>
              <a:ext uri="{FF2B5EF4-FFF2-40B4-BE49-F238E27FC236}">
                <a16:creationId xmlns:a16="http://schemas.microsoft.com/office/drawing/2014/main" id="{4063204B-6EFF-48B5-9C99-9E507E5A6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462" y="594359"/>
            <a:ext cx="57245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51552AF-500D-4F25-9C95-86A1D5707A04}"/>
              </a:ext>
            </a:extLst>
          </p:cNvPr>
          <p:cNvPicPr>
            <a:picLocks noChangeAspect="1"/>
          </p:cNvPicPr>
          <p:nvPr/>
        </p:nvPicPr>
        <p:blipFill>
          <a:blip r:embed="rId3"/>
          <a:stretch>
            <a:fillRect/>
          </a:stretch>
        </p:blipFill>
        <p:spPr>
          <a:xfrm>
            <a:off x="4831911" y="1567632"/>
            <a:ext cx="6905625" cy="4562475"/>
          </a:xfrm>
          <a:prstGeom prst="rect">
            <a:avLst/>
          </a:prstGeom>
        </p:spPr>
      </p:pic>
    </p:spTree>
    <p:extLst>
      <p:ext uri="{BB962C8B-B14F-4D97-AF65-F5344CB8AC3E}">
        <p14:creationId xmlns:p14="http://schemas.microsoft.com/office/powerpoint/2010/main" val="2183510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FABE0A-ED5A-4EA7-95F8-9731A428A202}"/>
              </a:ext>
            </a:extLst>
          </p:cNvPr>
          <p:cNvPicPr>
            <a:picLocks noGrp="1" noChangeAspect="1"/>
          </p:cNvPicPr>
          <p:nvPr>
            <p:ph idx="1"/>
          </p:nvPr>
        </p:nvPicPr>
        <p:blipFill>
          <a:blip r:embed="rId2"/>
          <a:stretch>
            <a:fillRect/>
          </a:stretch>
        </p:blipFill>
        <p:spPr>
          <a:xfrm>
            <a:off x="5156200" y="1631950"/>
            <a:ext cx="5781675" cy="3457575"/>
          </a:xfrm>
          <a:prstGeom prst="rect">
            <a:avLst/>
          </a:prstGeom>
        </p:spPr>
      </p:pic>
      <p:sp>
        <p:nvSpPr>
          <p:cNvPr id="4" name="Text Placeholder 3">
            <a:extLst>
              <a:ext uri="{FF2B5EF4-FFF2-40B4-BE49-F238E27FC236}">
                <a16:creationId xmlns:a16="http://schemas.microsoft.com/office/drawing/2014/main" id="{C6DCA6FE-40C8-4726-BEC2-BF1BD05E4CF1}"/>
              </a:ext>
            </a:extLst>
          </p:cNvPr>
          <p:cNvSpPr>
            <a:spLocks noGrp="1"/>
          </p:cNvSpPr>
          <p:nvPr>
            <p:ph type="body" sz="half" idx="2"/>
          </p:nvPr>
        </p:nvSpPr>
        <p:spPr>
          <a:xfrm>
            <a:off x="447675" y="2230755"/>
            <a:ext cx="3200400" cy="3379124"/>
          </a:xfrm>
        </p:spPr>
        <p:txBody>
          <a:bodyPr/>
          <a:lstStyle/>
          <a:p>
            <a:r>
              <a:rPr lang="en-US" dirty="0"/>
              <a:t>https://progressivesurgicalsolutions.com/wp-content/uploads/2017/04/Office_Based_Cataract_Surgery_QuestionsandConcerns.pdf</a:t>
            </a:r>
          </a:p>
        </p:txBody>
      </p:sp>
    </p:spTree>
    <p:extLst>
      <p:ext uri="{BB962C8B-B14F-4D97-AF65-F5344CB8AC3E}">
        <p14:creationId xmlns:p14="http://schemas.microsoft.com/office/powerpoint/2010/main" val="3044964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go of ochsnerj">
            <a:extLst>
              <a:ext uri="{FF2B5EF4-FFF2-40B4-BE49-F238E27FC236}">
                <a16:creationId xmlns:a16="http://schemas.microsoft.com/office/drawing/2014/main" id="{FDBE3E89-E9AC-4EDA-9637-4C79C93A6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4676"/>
            <a:ext cx="4762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a:extLst>
              <a:ext uri="{FF2B5EF4-FFF2-40B4-BE49-F238E27FC236}">
                <a16:creationId xmlns:a16="http://schemas.microsoft.com/office/drawing/2014/main" id="{B7BDBBD8-D8B5-422F-84E7-7C4D589CB2F2}"/>
              </a:ext>
            </a:extLst>
          </p:cNvPr>
          <p:cNvPicPr>
            <a:picLocks noChangeAspect="1"/>
          </p:cNvPicPr>
          <p:nvPr/>
        </p:nvPicPr>
        <p:blipFill>
          <a:blip r:embed="rId3"/>
          <a:stretch>
            <a:fillRect/>
          </a:stretch>
        </p:blipFill>
        <p:spPr>
          <a:xfrm>
            <a:off x="4319198" y="366639"/>
            <a:ext cx="7885988" cy="2701330"/>
          </a:xfrm>
          <a:prstGeom prst="rect">
            <a:avLst/>
          </a:prstGeom>
        </p:spPr>
      </p:pic>
      <p:pic>
        <p:nvPicPr>
          <p:cNvPr id="6" name="Picture 5">
            <a:extLst>
              <a:ext uri="{FF2B5EF4-FFF2-40B4-BE49-F238E27FC236}">
                <a16:creationId xmlns:a16="http://schemas.microsoft.com/office/drawing/2014/main" id="{EE275D56-D853-4C16-A7F2-7029AA4F7BF0}"/>
              </a:ext>
            </a:extLst>
          </p:cNvPr>
          <p:cNvPicPr>
            <a:picLocks noChangeAspect="1"/>
          </p:cNvPicPr>
          <p:nvPr/>
        </p:nvPicPr>
        <p:blipFill>
          <a:blip r:embed="rId4"/>
          <a:stretch>
            <a:fillRect/>
          </a:stretch>
        </p:blipFill>
        <p:spPr>
          <a:xfrm>
            <a:off x="5440216" y="3333750"/>
            <a:ext cx="5643952" cy="2545516"/>
          </a:xfrm>
          <a:prstGeom prst="rect">
            <a:avLst/>
          </a:prstGeom>
        </p:spPr>
      </p:pic>
    </p:spTree>
    <p:extLst>
      <p:ext uri="{BB962C8B-B14F-4D97-AF65-F5344CB8AC3E}">
        <p14:creationId xmlns:p14="http://schemas.microsoft.com/office/powerpoint/2010/main" val="1370709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C0AAE0-D67A-45A9-A7BD-E2AB3B629F06}"/>
              </a:ext>
            </a:extLst>
          </p:cNvPr>
          <p:cNvPicPr>
            <a:picLocks noGrp="1" noChangeAspect="1"/>
          </p:cNvPicPr>
          <p:nvPr>
            <p:ph idx="1"/>
          </p:nvPr>
        </p:nvPicPr>
        <p:blipFill>
          <a:blip r:embed="rId2"/>
          <a:stretch>
            <a:fillRect/>
          </a:stretch>
        </p:blipFill>
        <p:spPr>
          <a:xfrm>
            <a:off x="0" y="461440"/>
            <a:ext cx="4838700" cy="1352550"/>
          </a:xfrm>
          <a:prstGeom prst="rect">
            <a:avLst/>
          </a:prstGeom>
        </p:spPr>
      </p:pic>
      <p:sp>
        <p:nvSpPr>
          <p:cNvPr id="4" name="Text Placeholder 3">
            <a:extLst>
              <a:ext uri="{FF2B5EF4-FFF2-40B4-BE49-F238E27FC236}">
                <a16:creationId xmlns:a16="http://schemas.microsoft.com/office/drawing/2014/main" id="{3EF39D3C-2A53-4CB2-84D5-2C9DB4F07D57}"/>
              </a:ext>
            </a:extLst>
          </p:cNvPr>
          <p:cNvSpPr>
            <a:spLocks noGrp="1"/>
          </p:cNvSpPr>
          <p:nvPr>
            <p:ph type="body" sz="half" idx="2"/>
          </p:nvPr>
        </p:nvSpPr>
        <p:spPr/>
        <p:txBody>
          <a:bodyPr>
            <a:normAutofit/>
          </a:bodyPr>
          <a:lstStyle/>
          <a:p>
            <a:r>
              <a:rPr lang="en-US" sz="1200" dirty="0"/>
              <a:t>https://market-scope.com/breaking-post/cms-silent-on-office-based-cataract-surgery-in-proposed-fees-for-2017/</a:t>
            </a:r>
          </a:p>
        </p:txBody>
      </p:sp>
      <p:pic>
        <p:nvPicPr>
          <p:cNvPr id="6" name="Picture 5">
            <a:extLst>
              <a:ext uri="{FF2B5EF4-FFF2-40B4-BE49-F238E27FC236}">
                <a16:creationId xmlns:a16="http://schemas.microsoft.com/office/drawing/2014/main" id="{5A380C7A-F8C7-4A65-A790-7A71D7D0648E}"/>
              </a:ext>
            </a:extLst>
          </p:cNvPr>
          <p:cNvPicPr>
            <a:picLocks noChangeAspect="1"/>
          </p:cNvPicPr>
          <p:nvPr/>
        </p:nvPicPr>
        <p:blipFill>
          <a:blip r:embed="rId3"/>
          <a:stretch>
            <a:fillRect/>
          </a:stretch>
        </p:blipFill>
        <p:spPr>
          <a:xfrm>
            <a:off x="5711226" y="0"/>
            <a:ext cx="4680065" cy="6858000"/>
          </a:xfrm>
          <a:prstGeom prst="rect">
            <a:avLst/>
          </a:prstGeom>
        </p:spPr>
      </p:pic>
    </p:spTree>
    <p:extLst>
      <p:ext uri="{BB962C8B-B14F-4D97-AF65-F5344CB8AC3E}">
        <p14:creationId xmlns:p14="http://schemas.microsoft.com/office/powerpoint/2010/main" val="3057411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9ED681E0-8A31-4A11-B6EB-BB5833894FC9}"/>
              </a:ext>
            </a:extLst>
          </p:cNvPr>
          <p:cNvPicPr>
            <a:picLocks noGrp="1" noChangeAspect="1"/>
          </p:cNvPicPr>
          <p:nvPr>
            <p:ph idx="1"/>
          </p:nvPr>
        </p:nvPicPr>
        <p:blipFill>
          <a:blip r:embed="rId2"/>
          <a:stretch>
            <a:fillRect/>
          </a:stretch>
        </p:blipFill>
        <p:spPr>
          <a:xfrm>
            <a:off x="4946650" y="1041400"/>
            <a:ext cx="6200775" cy="4638675"/>
          </a:xfrm>
          <a:prstGeom prst="rect">
            <a:avLst/>
          </a:prstGeom>
        </p:spPr>
      </p:pic>
      <p:sp>
        <p:nvSpPr>
          <p:cNvPr id="6" name="Text Placeholder 5">
            <a:extLst>
              <a:ext uri="{FF2B5EF4-FFF2-40B4-BE49-F238E27FC236}">
                <a16:creationId xmlns:a16="http://schemas.microsoft.com/office/drawing/2014/main" id="{9A29C76E-0EAE-4796-AB29-6C45C7390258}"/>
              </a:ext>
            </a:extLst>
          </p:cNvPr>
          <p:cNvSpPr>
            <a:spLocks noGrp="1"/>
          </p:cNvSpPr>
          <p:nvPr>
            <p:ph type="body" sz="half" idx="2"/>
          </p:nvPr>
        </p:nvSpPr>
        <p:spPr>
          <a:xfrm>
            <a:off x="476250" y="1887855"/>
            <a:ext cx="3200400" cy="3379124"/>
          </a:xfrm>
          <a:prstGeom prst="rect">
            <a:avLst/>
          </a:prstGeom>
        </p:spPr>
        <p:txBody>
          <a:bodyPr wrap="square">
            <a:spAutoFit/>
          </a:bodyPr>
          <a:lstStyle/>
          <a:p>
            <a:r>
              <a:rPr lang="en-US" sz="1400" dirty="0"/>
              <a:t>https://www.omic.com/wp-content/uploads/2012/07/Office-Based-Surgery-For-Adults.pdf</a:t>
            </a:r>
          </a:p>
        </p:txBody>
      </p:sp>
    </p:spTree>
    <p:extLst>
      <p:ext uri="{BB962C8B-B14F-4D97-AF65-F5344CB8AC3E}">
        <p14:creationId xmlns:p14="http://schemas.microsoft.com/office/powerpoint/2010/main" val="3347498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3969B5-FE3E-4150-B93F-B908A270CD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FCBB93-2B1C-491C-903C-769C626EA32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50464D7-9DE6-4DE1-865A-27A05DB100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F2310A5C-4515-46E2-9F90-940A442C2C96}"/>
              </a:ext>
            </a:extLst>
          </p:cNvPr>
          <p:cNvPicPr>
            <a:picLocks noChangeAspect="1"/>
          </p:cNvPicPr>
          <p:nvPr/>
        </p:nvPicPr>
        <p:blipFill>
          <a:blip r:embed="rId2"/>
          <a:stretch>
            <a:fillRect/>
          </a:stretch>
        </p:blipFill>
        <p:spPr>
          <a:xfrm>
            <a:off x="4920445" y="0"/>
            <a:ext cx="6449504" cy="6861175"/>
          </a:xfrm>
          <a:prstGeom prst="rect">
            <a:avLst/>
          </a:prstGeom>
        </p:spPr>
      </p:pic>
      <p:sp>
        <p:nvSpPr>
          <p:cNvPr id="3" name="Content Placeholder 2">
            <a:extLst>
              <a:ext uri="{FF2B5EF4-FFF2-40B4-BE49-F238E27FC236}">
                <a16:creationId xmlns:a16="http://schemas.microsoft.com/office/drawing/2014/main" id="{C0F6C38B-90CE-44FD-9A9E-0AA76D5F26B3}"/>
              </a:ext>
            </a:extLst>
          </p:cNvPr>
          <p:cNvSpPr>
            <a:spLocks noGrp="1"/>
          </p:cNvSpPr>
          <p:nvPr>
            <p:ph idx="1"/>
          </p:nvPr>
        </p:nvSpPr>
        <p:spPr>
          <a:xfrm>
            <a:off x="492371" y="2653800"/>
            <a:ext cx="3084844" cy="3335519"/>
          </a:xfrm>
        </p:spPr>
        <p:txBody>
          <a:bodyPr>
            <a:normAutofit/>
          </a:bodyPr>
          <a:lstStyle/>
          <a:p>
            <a:endParaRPr lang="en-US" sz="1500" dirty="0">
              <a:solidFill>
                <a:srgbClr val="FFFFFF"/>
              </a:solidFill>
            </a:endParaRPr>
          </a:p>
          <a:p>
            <a:r>
              <a:rPr lang="en-US" sz="1050" dirty="0">
                <a:solidFill>
                  <a:srgbClr val="FFFFFF"/>
                </a:solidFill>
              </a:rPr>
              <a:t>https://fisherswale.com/one-of-two-aaahc-accredited-office-based-ophthalmic-surgery-suites-in-the-state/</a:t>
            </a:r>
          </a:p>
        </p:txBody>
      </p:sp>
      <p:pic>
        <p:nvPicPr>
          <p:cNvPr id="5" name="Picture 4">
            <a:extLst>
              <a:ext uri="{FF2B5EF4-FFF2-40B4-BE49-F238E27FC236}">
                <a16:creationId xmlns:a16="http://schemas.microsoft.com/office/drawing/2014/main" id="{CDD67A29-6B9E-4E19-8EC2-55381DE7D02D}"/>
              </a:ext>
            </a:extLst>
          </p:cNvPr>
          <p:cNvPicPr>
            <a:picLocks noChangeAspect="1"/>
          </p:cNvPicPr>
          <p:nvPr/>
        </p:nvPicPr>
        <p:blipFill>
          <a:blip r:embed="rId3"/>
          <a:stretch>
            <a:fillRect/>
          </a:stretch>
        </p:blipFill>
        <p:spPr>
          <a:xfrm>
            <a:off x="380598" y="1496342"/>
            <a:ext cx="3294093" cy="1064125"/>
          </a:xfrm>
          <a:prstGeom prst="rect">
            <a:avLst/>
          </a:prstGeom>
        </p:spPr>
      </p:pic>
    </p:spTree>
    <p:extLst>
      <p:ext uri="{BB962C8B-B14F-4D97-AF65-F5344CB8AC3E}">
        <p14:creationId xmlns:p14="http://schemas.microsoft.com/office/powerpoint/2010/main" val="669987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Governing Bodies</a:t>
            </a:r>
          </a:p>
        </p:txBody>
      </p:sp>
      <p:sp>
        <p:nvSpPr>
          <p:cNvPr id="3" name="Content Placeholder 2"/>
          <p:cNvSpPr>
            <a:spLocks noGrp="1"/>
          </p:cNvSpPr>
          <p:nvPr>
            <p:ph sz="half" idx="1"/>
          </p:nvPr>
        </p:nvSpPr>
        <p:spPr>
          <a:xfrm>
            <a:off x="1006662" y="1848193"/>
            <a:ext cx="3293490" cy="4023360"/>
          </a:xfrm>
        </p:spPr>
        <p:txBody>
          <a:bodyPr>
            <a:normAutofit/>
          </a:bodyPr>
          <a:lstStyle/>
          <a:p>
            <a:r>
              <a:rPr lang="en-US" b="1" u="sng" dirty="0"/>
              <a:t>J</a:t>
            </a:r>
            <a:r>
              <a:rPr lang="en-US" dirty="0"/>
              <a:t>oint </a:t>
            </a:r>
          </a:p>
          <a:p>
            <a:r>
              <a:rPr lang="en-US" b="1" u="sng" dirty="0"/>
              <a:t>C</a:t>
            </a:r>
            <a:r>
              <a:rPr lang="en-US" dirty="0"/>
              <a:t>ommission on </a:t>
            </a:r>
          </a:p>
          <a:p>
            <a:r>
              <a:rPr lang="en-US" b="1" u="sng" dirty="0" err="1"/>
              <a:t>A</a:t>
            </a:r>
            <a:r>
              <a:rPr lang="en-US" dirty="0" err="1"/>
              <a:t>ccredidation</a:t>
            </a:r>
            <a:r>
              <a:rPr lang="en-US" dirty="0"/>
              <a:t> of </a:t>
            </a:r>
          </a:p>
          <a:p>
            <a:r>
              <a:rPr lang="en-US" b="1" u="sng" dirty="0"/>
              <a:t>H</a:t>
            </a:r>
            <a:r>
              <a:rPr lang="en-US" dirty="0"/>
              <a:t>ealthcare </a:t>
            </a:r>
          </a:p>
          <a:p>
            <a:r>
              <a:rPr lang="en-US" b="1" u="sng" dirty="0"/>
              <a:t>O</a:t>
            </a:r>
            <a:r>
              <a:rPr lang="en-US" dirty="0"/>
              <a:t>rganizations</a:t>
            </a:r>
          </a:p>
          <a:p>
            <a:endParaRPr lang="en-US" b="1" u="sng" dirty="0"/>
          </a:p>
          <a:p>
            <a:endParaRPr lang="en-US" b="1" u="sng" dirty="0"/>
          </a:p>
          <a:p>
            <a:endParaRPr lang="en-US" b="1" u="sng" dirty="0"/>
          </a:p>
          <a:p>
            <a:pPr marL="0" indent="0">
              <a:buNone/>
            </a:pPr>
            <a:endParaRPr lang="en-US" dirty="0"/>
          </a:p>
        </p:txBody>
      </p:sp>
      <p:sp>
        <p:nvSpPr>
          <p:cNvPr id="7" name="Content Placeholder 6"/>
          <p:cNvSpPr>
            <a:spLocks noGrp="1"/>
          </p:cNvSpPr>
          <p:nvPr>
            <p:ph sz="half" idx="2"/>
          </p:nvPr>
        </p:nvSpPr>
        <p:spPr>
          <a:xfrm>
            <a:off x="8164196" y="1848193"/>
            <a:ext cx="3099075" cy="4023360"/>
          </a:xfrm>
        </p:spPr>
        <p:txBody>
          <a:bodyPr>
            <a:normAutofit/>
          </a:bodyPr>
          <a:lstStyle/>
          <a:p>
            <a:r>
              <a:rPr lang="en-US" b="1" u="sng" dirty="0"/>
              <a:t>A</a:t>
            </a:r>
            <a:r>
              <a:rPr lang="en-US" dirty="0"/>
              <a:t>merican </a:t>
            </a:r>
          </a:p>
          <a:p>
            <a:r>
              <a:rPr lang="en-US" b="1" u="sng" dirty="0"/>
              <a:t>A</a:t>
            </a:r>
            <a:r>
              <a:rPr lang="en-US" dirty="0"/>
              <a:t>ssociation for </a:t>
            </a:r>
          </a:p>
          <a:p>
            <a:r>
              <a:rPr lang="en-US" b="1" u="sng" dirty="0" err="1"/>
              <a:t>A</a:t>
            </a:r>
            <a:r>
              <a:rPr lang="en-US" dirty="0" err="1"/>
              <a:t>ccredidation</a:t>
            </a:r>
            <a:r>
              <a:rPr lang="en-US" dirty="0"/>
              <a:t> of </a:t>
            </a:r>
          </a:p>
          <a:p>
            <a:r>
              <a:rPr lang="en-US" b="1" u="sng" dirty="0"/>
              <a:t>A</a:t>
            </a:r>
            <a:r>
              <a:rPr lang="en-US" dirty="0"/>
              <a:t>mbulatory </a:t>
            </a:r>
          </a:p>
          <a:p>
            <a:r>
              <a:rPr lang="en-US" b="1" u="sng" dirty="0"/>
              <a:t>S</a:t>
            </a:r>
            <a:r>
              <a:rPr lang="en-US" dirty="0"/>
              <a:t>urgery </a:t>
            </a:r>
          </a:p>
          <a:p>
            <a:r>
              <a:rPr lang="en-US" b="1" u="sng" dirty="0"/>
              <a:t>F</a:t>
            </a:r>
            <a:r>
              <a:rPr lang="en-US" dirty="0"/>
              <a:t>acilities</a:t>
            </a:r>
          </a:p>
          <a:p>
            <a:endParaRPr lang="en-US" dirty="0"/>
          </a:p>
        </p:txBody>
      </p:sp>
      <p:pic>
        <p:nvPicPr>
          <p:cNvPr id="4" name="Picture 3"/>
          <p:cNvPicPr>
            <a:picLocks noChangeAspect="1"/>
          </p:cNvPicPr>
          <p:nvPr/>
        </p:nvPicPr>
        <p:blipFill>
          <a:blip r:embed="rId2"/>
          <a:stretch>
            <a:fillRect/>
          </a:stretch>
        </p:blipFill>
        <p:spPr>
          <a:xfrm>
            <a:off x="4355756" y="4452670"/>
            <a:ext cx="2443868" cy="897979"/>
          </a:xfrm>
          <a:prstGeom prst="rect">
            <a:avLst/>
          </a:prstGeom>
        </p:spPr>
      </p:pic>
      <p:pic>
        <p:nvPicPr>
          <p:cNvPr id="5" name="Picture 4"/>
          <p:cNvPicPr>
            <a:picLocks noChangeAspect="1"/>
          </p:cNvPicPr>
          <p:nvPr/>
        </p:nvPicPr>
        <p:blipFill>
          <a:blip r:embed="rId3"/>
          <a:stretch>
            <a:fillRect/>
          </a:stretch>
        </p:blipFill>
        <p:spPr>
          <a:xfrm>
            <a:off x="8164196" y="4556778"/>
            <a:ext cx="1551964" cy="689762"/>
          </a:xfrm>
          <a:prstGeom prst="rect">
            <a:avLst/>
          </a:prstGeom>
        </p:spPr>
      </p:pic>
      <p:pic>
        <p:nvPicPr>
          <p:cNvPr id="6" name="Picture 5"/>
          <p:cNvPicPr>
            <a:picLocks noChangeAspect="1"/>
          </p:cNvPicPr>
          <p:nvPr/>
        </p:nvPicPr>
        <p:blipFill>
          <a:blip r:embed="rId4"/>
          <a:stretch>
            <a:fillRect/>
          </a:stretch>
        </p:blipFill>
        <p:spPr>
          <a:xfrm>
            <a:off x="1402373" y="4372286"/>
            <a:ext cx="978363" cy="978363"/>
          </a:xfrm>
          <a:prstGeom prst="rect">
            <a:avLst/>
          </a:prstGeom>
        </p:spPr>
      </p:pic>
      <p:sp>
        <p:nvSpPr>
          <p:cNvPr id="8" name="Content Placeholder 2"/>
          <p:cNvSpPr txBox="1">
            <a:spLocks/>
          </p:cNvSpPr>
          <p:nvPr/>
        </p:nvSpPr>
        <p:spPr>
          <a:xfrm>
            <a:off x="4585429" y="1848193"/>
            <a:ext cx="329349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u="sng" dirty="0"/>
              <a:t>A</a:t>
            </a:r>
            <a:r>
              <a:rPr lang="en-US" dirty="0"/>
              <a:t>merican </a:t>
            </a:r>
          </a:p>
          <a:p>
            <a:r>
              <a:rPr lang="en-US" b="1" u="sng" dirty="0"/>
              <a:t>A</a:t>
            </a:r>
            <a:r>
              <a:rPr lang="en-US" dirty="0"/>
              <a:t>ssociation for </a:t>
            </a:r>
          </a:p>
          <a:p>
            <a:r>
              <a:rPr lang="en-US" b="1" u="sng" dirty="0"/>
              <a:t>A</a:t>
            </a:r>
            <a:r>
              <a:rPr lang="en-US" dirty="0"/>
              <a:t>mbulatory </a:t>
            </a:r>
          </a:p>
          <a:p>
            <a:r>
              <a:rPr lang="en-US" b="1" u="sng" dirty="0"/>
              <a:t>H</a:t>
            </a:r>
            <a:r>
              <a:rPr lang="en-US" dirty="0"/>
              <a:t>ealth </a:t>
            </a:r>
          </a:p>
          <a:p>
            <a:r>
              <a:rPr lang="en-US" b="1" u="sng" dirty="0"/>
              <a:t>C</a:t>
            </a:r>
            <a:r>
              <a:rPr lang="en-US" dirty="0"/>
              <a:t>are </a:t>
            </a:r>
          </a:p>
          <a:p>
            <a:endParaRPr lang="en-US" b="1" u="sng" dirty="0"/>
          </a:p>
          <a:p>
            <a:pPr marL="0" indent="0">
              <a:buFont typeface="Calibri" panose="020F0502020204030204" pitchFamily="34" charset="0"/>
              <a:buNone/>
            </a:pPr>
            <a:endParaRPr lang="en-US" dirty="0"/>
          </a:p>
        </p:txBody>
      </p:sp>
      <p:cxnSp>
        <p:nvCxnSpPr>
          <p:cNvPr id="10" name="Straight Connector 9"/>
          <p:cNvCxnSpPr/>
          <p:nvPr/>
        </p:nvCxnSpPr>
        <p:spPr>
          <a:xfrm>
            <a:off x="3657600" y="2026508"/>
            <a:ext cx="65903" cy="3324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06320" y="2026507"/>
            <a:ext cx="65903" cy="33241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33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880" y="473865"/>
            <a:ext cx="10515600" cy="752475"/>
          </a:xfrm>
        </p:spPr>
        <p:txBody>
          <a:bodyPr/>
          <a:lstStyle/>
          <a:p>
            <a:r>
              <a:rPr lang="en-US" dirty="0"/>
              <a:t>What is OBS?</a:t>
            </a:r>
          </a:p>
        </p:txBody>
      </p:sp>
      <p:sp>
        <p:nvSpPr>
          <p:cNvPr id="3" name="Content Placeholder 2"/>
          <p:cNvSpPr>
            <a:spLocks noGrp="1"/>
          </p:cNvSpPr>
          <p:nvPr>
            <p:ph idx="1"/>
          </p:nvPr>
        </p:nvSpPr>
        <p:spPr>
          <a:xfrm>
            <a:off x="953554" y="1898335"/>
            <a:ext cx="9561796" cy="4351338"/>
          </a:xfrm>
        </p:spPr>
        <p:txBody>
          <a:bodyPr>
            <a:normAutofit/>
          </a:bodyPr>
          <a:lstStyle/>
          <a:p>
            <a:pPr marL="0" indent="0">
              <a:buNone/>
            </a:pPr>
            <a:r>
              <a:rPr lang="en-US" sz="2400" b="1" u="sng" dirty="0"/>
              <a:t>O</a:t>
            </a:r>
            <a:r>
              <a:rPr lang="en-US" sz="2400" dirty="0"/>
              <a:t>ffice </a:t>
            </a:r>
            <a:r>
              <a:rPr lang="en-US" sz="2400" b="1" u="sng" dirty="0"/>
              <a:t>B</a:t>
            </a:r>
            <a:r>
              <a:rPr lang="en-US" sz="2400" dirty="0"/>
              <a:t>ased </a:t>
            </a:r>
            <a:r>
              <a:rPr lang="en-US" sz="2400" b="1" u="sng" dirty="0"/>
              <a:t>S</a:t>
            </a:r>
            <a:r>
              <a:rPr lang="en-US" sz="2400" dirty="0"/>
              <a:t>urgery</a:t>
            </a:r>
          </a:p>
          <a:p>
            <a:pPr lvl="1"/>
            <a:r>
              <a:rPr lang="en-US" dirty="0"/>
              <a:t>Integrated surgery suite in a doctor’s office  </a:t>
            </a:r>
          </a:p>
          <a:p>
            <a:pPr marL="457200" lvl="1" indent="0">
              <a:buNone/>
            </a:pPr>
            <a:endParaRPr lang="en-US" dirty="0"/>
          </a:p>
          <a:p>
            <a:pPr marL="457200" lvl="1" indent="0">
              <a:buNone/>
            </a:pPr>
            <a:r>
              <a:rPr lang="en-US" dirty="0"/>
              <a:t>As more types of surgery migrate to the office setting, it’s important to ensure that procedures are done safely by qualified staff and that all patient experiences in the office setting are documented</a:t>
            </a:r>
          </a:p>
        </p:txBody>
      </p:sp>
      <p:pic>
        <p:nvPicPr>
          <p:cNvPr id="4" name="Picture 3"/>
          <p:cNvPicPr>
            <a:picLocks noChangeAspect="1"/>
          </p:cNvPicPr>
          <p:nvPr/>
        </p:nvPicPr>
        <p:blipFill>
          <a:blip r:embed="rId2"/>
          <a:stretch>
            <a:fillRect/>
          </a:stretch>
        </p:blipFill>
        <p:spPr>
          <a:xfrm>
            <a:off x="4056298" y="3914185"/>
            <a:ext cx="3356309" cy="1923386"/>
          </a:xfrm>
          <a:prstGeom prst="rect">
            <a:avLst/>
          </a:prstGeom>
        </p:spPr>
      </p:pic>
    </p:spTree>
    <p:extLst>
      <p:ext uri="{BB962C8B-B14F-4D97-AF65-F5344CB8AC3E}">
        <p14:creationId xmlns:p14="http://schemas.microsoft.com/office/powerpoint/2010/main" val="36947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9C5D-1D09-4FA4-BA06-F8A126AE61CD}"/>
              </a:ext>
            </a:extLst>
          </p:cNvPr>
          <p:cNvSpPr>
            <a:spLocks noGrp="1"/>
          </p:cNvSpPr>
          <p:nvPr>
            <p:ph type="title"/>
          </p:nvPr>
        </p:nvSpPr>
        <p:spPr/>
        <p:txBody>
          <a:bodyPr/>
          <a:lstStyle/>
          <a:p>
            <a:r>
              <a:rPr lang="en-US" dirty="0"/>
              <a:t>Our Services</a:t>
            </a:r>
          </a:p>
        </p:txBody>
      </p:sp>
      <p:sp>
        <p:nvSpPr>
          <p:cNvPr id="3" name="Content Placeholder 2">
            <a:extLst>
              <a:ext uri="{FF2B5EF4-FFF2-40B4-BE49-F238E27FC236}">
                <a16:creationId xmlns:a16="http://schemas.microsoft.com/office/drawing/2014/main" id="{70C9A6F4-5864-4E5D-A6C1-0BA68CB23EB0}"/>
              </a:ext>
            </a:extLst>
          </p:cNvPr>
          <p:cNvSpPr>
            <a:spLocks noGrp="1"/>
          </p:cNvSpPr>
          <p:nvPr>
            <p:ph sz="half" idx="1"/>
          </p:nvPr>
        </p:nvSpPr>
        <p:spPr/>
        <p:txBody>
          <a:bodyPr>
            <a:normAutofit/>
          </a:bodyPr>
          <a:lstStyle/>
          <a:p>
            <a:pPr lvl="1">
              <a:spcBef>
                <a:spcPts val="0"/>
              </a:spcBef>
              <a:spcAft>
                <a:spcPts val="600"/>
              </a:spcAft>
              <a:buClr>
                <a:schemeClr val="accent4"/>
              </a:buClr>
            </a:pPr>
            <a:r>
              <a:rPr lang="en-US" sz="2400" dirty="0"/>
              <a:t>Complete set-up for an in-office surgery suite</a:t>
            </a:r>
          </a:p>
          <a:p>
            <a:pPr lvl="1">
              <a:spcBef>
                <a:spcPts val="0"/>
              </a:spcBef>
              <a:spcAft>
                <a:spcPts val="600"/>
              </a:spcAft>
              <a:buClr>
                <a:schemeClr val="accent4"/>
              </a:buClr>
            </a:pPr>
            <a:r>
              <a:rPr lang="en-US" sz="2400" dirty="0"/>
              <a:t>Operational assessments</a:t>
            </a:r>
          </a:p>
          <a:p>
            <a:pPr lvl="1">
              <a:spcBef>
                <a:spcPts val="0"/>
              </a:spcBef>
              <a:spcAft>
                <a:spcPts val="600"/>
              </a:spcAft>
              <a:buClr>
                <a:schemeClr val="accent4"/>
              </a:buClr>
            </a:pPr>
            <a:r>
              <a:rPr lang="en-US" sz="2400" dirty="0"/>
              <a:t>Efficiency studies</a:t>
            </a:r>
          </a:p>
          <a:p>
            <a:pPr lvl="1">
              <a:spcBef>
                <a:spcPts val="0"/>
              </a:spcBef>
              <a:spcAft>
                <a:spcPts val="600"/>
              </a:spcAft>
              <a:buClr>
                <a:schemeClr val="accent4"/>
              </a:buClr>
            </a:pPr>
            <a:r>
              <a:rPr lang="en-US" sz="2400" dirty="0"/>
              <a:t>Mock surveys</a:t>
            </a:r>
          </a:p>
          <a:p>
            <a:pPr lvl="1">
              <a:spcBef>
                <a:spcPts val="0"/>
              </a:spcBef>
              <a:spcAft>
                <a:spcPts val="600"/>
              </a:spcAft>
              <a:buClr>
                <a:schemeClr val="accent4"/>
              </a:buClr>
            </a:pPr>
            <a:r>
              <a:rPr lang="en-US" sz="2400" dirty="0"/>
              <a:t>Policy and Procedure manuals</a:t>
            </a:r>
          </a:p>
          <a:p>
            <a:pPr lvl="1">
              <a:spcBef>
                <a:spcPts val="0"/>
              </a:spcBef>
              <a:spcAft>
                <a:spcPts val="600"/>
              </a:spcAft>
              <a:buClr>
                <a:schemeClr val="accent4"/>
              </a:buClr>
            </a:pPr>
            <a:r>
              <a:rPr lang="en-US" sz="2400" dirty="0"/>
              <a:t>Accreditation preparation</a:t>
            </a:r>
          </a:p>
          <a:p>
            <a:pPr lvl="1">
              <a:spcBef>
                <a:spcPts val="0"/>
              </a:spcBef>
              <a:spcAft>
                <a:spcPts val="600"/>
              </a:spcAft>
              <a:buClr>
                <a:schemeClr val="accent4"/>
              </a:buClr>
            </a:pPr>
            <a:r>
              <a:rPr lang="en-US" sz="2400" dirty="0"/>
              <a:t>Quality Assurance</a:t>
            </a:r>
          </a:p>
          <a:p>
            <a:pPr lvl="1">
              <a:spcBef>
                <a:spcPts val="0"/>
              </a:spcBef>
              <a:spcAft>
                <a:spcPts val="600"/>
              </a:spcAft>
              <a:buClr>
                <a:schemeClr val="accent4"/>
              </a:buClr>
            </a:pPr>
            <a:r>
              <a:rPr lang="en-US" sz="2400" dirty="0"/>
              <a:t>Risk Management</a:t>
            </a:r>
          </a:p>
        </p:txBody>
      </p:sp>
      <p:sp>
        <p:nvSpPr>
          <p:cNvPr id="4" name="Content Placeholder 3">
            <a:extLst>
              <a:ext uri="{FF2B5EF4-FFF2-40B4-BE49-F238E27FC236}">
                <a16:creationId xmlns:a16="http://schemas.microsoft.com/office/drawing/2014/main" id="{4B558DAD-BB09-4E36-A9FE-1E059DB8A85E}"/>
              </a:ext>
            </a:extLst>
          </p:cNvPr>
          <p:cNvSpPr>
            <a:spLocks noGrp="1"/>
          </p:cNvSpPr>
          <p:nvPr>
            <p:ph sz="half" idx="2"/>
          </p:nvPr>
        </p:nvSpPr>
        <p:spPr/>
        <p:txBody>
          <a:bodyPr>
            <a:normAutofit/>
          </a:bodyPr>
          <a:lstStyle/>
          <a:p>
            <a:pPr lvl="1">
              <a:spcBef>
                <a:spcPts val="0"/>
              </a:spcBef>
              <a:spcAft>
                <a:spcPts val="600"/>
              </a:spcAft>
              <a:buClr>
                <a:schemeClr val="accent4"/>
              </a:buClr>
            </a:pPr>
            <a:r>
              <a:rPr lang="en-US" sz="2400" dirty="0"/>
              <a:t>Infection Control</a:t>
            </a:r>
          </a:p>
          <a:p>
            <a:pPr lvl="1">
              <a:spcBef>
                <a:spcPts val="0"/>
              </a:spcBef>
              <a:spcAft>
                <a:spcPts val="600"/>
              </a:spcAft>
              <a:buClr>
                <a:schemeClr val="accent4"/>
              </a:buClr>
            </a:pPr>
            <a:r>
              <a:rPr lang="en-US" sz="2400" dirty="0"/>
              <a:t>Compliance with Medicare standards</a:t>
            </a:r>
          </a:p>
          <a:p>
            <a:pPr lvl="1">
              <a:spcBef>
                <a:spcPts val="0"/>
              </a:spcBef>
              <a:spcAft>
                <a:spcPts val="600"/>
              </a:spcAft>
              <a:buClr>
                <a:schemeClr val="accent4"/>
              </a:buClr>
            </a:pPr>
            <a:r>
              <a:rPr lang="en-US" sz="2400" dirty="0"/>
              <a:t>AAAHC, Joint Commission and AAAASF inspections</a:t>
            </a:r>
          </a:p>
          <a:p>
            <a:pPr lvl="1">
              <a:spcBef>
                <a:spcPts val="0"/>
              </a:spcBef>
              <a:spcAft>
                <a:spcPts val="600"/>
              </a:spcAft>
              <a:buClr>
                <a:schemeClr val="accent4"/>
              </a:buClr>
            </a:pPr>
            <a:r>
              <a:rPr lang="en-US" sz="2400" dirty="0"/>
              <a:t>Credentialing Services</a:t>
            </a:r>
          </a:p>
          <a:p>
            <a:pPr lvl="1">
              <a:spcBef>
                <a:spcPts val="0"/>
              </a:spcBef>
              <a:spcAft>
                <a:spcPts val="600"/>
              </a:spcAft>
              <a:buClr>
                <a:schemeClr val="accent4"/>
              </a:buClr>
            </a:pPr>
            <a:r>
              <a:rPr lang="en-US" sz="2400" dirty="0"/>
              <a:t>Benchmarking with other facilities</a:t>
            </a:r>
          </a:p>
          <a:p>
            <a:pPr lvl="1">
              <a:spcBef>
                <a:spcPts val="0"/>
              </a:spcBef>
              <a:spcAft>
                <a:spcPts val="600"/>
              </a:spcAft>
              <a:buClr>
                <a:schemeClr val="accent4"/>
              </a:buClr>
            </a:pPr>
            <a:r>
              <a:rPr lang="en-US" sz="2400" dirty="0"/>
              <a:t>Consultation</a:t>
            </a:r>
          </a:p>
          <a:p>
            <a:pPr lvl="1">
              <a:spcBef>
                <a:spcPts val="0"/>
              </a:spcBef>
              <a:spcAft>
                <a:spcPts val="600"/>
              </a:spcAft>
              <a:buClr>
                <a:schemeClr val="accent4"/>
              </a:buClr>
            </a:pPr>
            <a:r>
              <a:rPr lang="en-US" sz="2400" dirty="0"/>
              <a:t>Phone conferencing with instruction</a:t>
            </a:r>
          </a:p>
          <a:p>
            <a:pPr lvl="1">
              <a:spcBef>
                <a:spcPts val="0"/>
              </a:spcBef>
              <a:spcAft>
                <a:spcPts val="600"/>
              </a:spcAft>
              <a:buClr>
                <a:schemeClr val="accent4"/>
              </a:buClr>
            </a:pPr>
            <a:r>
              <a:rPr lang="en-US" sz="2400" dirty="0"/>
              <a:t>Access to billing services</a:t>
            </a:r>
          </a:p>
        </p:txBody>
      </p:sp>
    </p:spTree>
    <p:extLst>
      <p:ext uri="{BB962C8B-B14F-4D97-AF65-F5344CB8AC3E}">
        <p14:creationId xmlns:p14="http://schemas.microsoft.com/office/powerpoint/2010/main" val="30350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EBDF-40EC-4B3A-87F1-6F251B3A12C1}"/>
              </a:ext>
            </a:extLst>
          </p:cNvPr>
          <p:cNvSpPr>
            <a:spLocks noGrp="1"/>
          </p:cNvSpPr>
          <p:nvPr>
            <p:ph type="title"/>
          </p:nvPr>
        </p:nvSpPr>
        <p:spPr/>
        <p:txBody>
          <a:bodyPr/>
          <a:lstStyle/>
          <a:p>
            <a:r>
              <a:rPr lang="en-US" dirty="0"/>
              <a:t>Office Based Surgery</a:t>
            </a:r>
          </a:p>
        </p:txBody>
      </p:sp>
      <p:sp>
        <p:nvSpPr>
          <p:cNvPr id="3" name="Content Placeholder 2">
            <a:extLst>
              <a:ext uri="{FF2B5EF4-FFF2-40B4-BE49-F238E27FC236}">
                <a16:creationId xmlns:a16="http://schemas.microsoft.com/office/drawing/2014/main" id="{35C6993E-5977-4C9C-B687-86CC06354B77}"/>
              </a:ext>
            </a:extLst>
          </p:cNvPr>
          <p:cNvSpPr>
            <a:spLocks noGrp="1"/>
          </p:cNvSpPr>
          <p:nvPr>
            <p:ph idx="1"/>
          </p:nvPr>
        </p:nvSpPr>
        <p:spPr/>
        <p:txBody>
          <a:bodyPr>
            <a:normAutofit fontScale="70000" lnSpcReduction="20000"/>
          </a:bodyPr>
          <a:lstStyle/>
          <a:p>
            <a:pPr>
              <a:lnSpc>
                <a:spcPct val="120000"/>
              </a:lnSpc>
            </a:pPr>
            <a:r>
              <a:rPr lang="en-US" dirty="0"/>
              <a:t>Office based surgery is any surgical or invasive procedure, utilizing minimal to moderate anesthetics, performed by a licensed physician in a location other than a hospital or ambulatory surgery center. These procedures are typically performed in a suite located within the physician's office. </a:t>
            </a:r>
          </a:p>
          <a:p>
            <a:pPr>
              <a:lnSpc>
                <a:spcPct val="120000"/>
              </a:lnSpc>
            </a:pPr>
            <a:r>
              <a:rPr lang="en-US" dirty="0"/>
              <a:t>The surgical parameters of procedures commonly performed in a office based surgery suite include: </a:t>
            </a:r>
          </a:p>
          <a:p>
            <a:pPr lvl="1">
              <a:buClr>
                <a:schemeClr val="accent4"/>
              </a:buClr>
            </a:pPr>
            <a:r>
              <a:rPr lang="en-US" dirty="0"/>
              <a:t>Ability to safely perform surgical procedures on stable patients</a:t>
            </a:r>
          </a:p>
          <a:p>
            <a:pPr lvl="1">
              <a:buClr>
                <a:schemeClr val="accent4"/>
              </a:buClr>
            </a:pPr>
            <a:r>
              <a:rPr lang="en-US" dirty="0"/>
              <a:t>Minimal to moderate sedation</a:t>
            </a:r>
          </a:p>
          <a:p>
            <a:pPr lvl="1">
              <a:buClr>
                <a:schemeClr val="accent4"/>
              </a:buClr>
            </a:pPr>
            <a:r>
              <a:rPr lang="en-US" dirty="0"/>
              <a:t>Outpatient type procedures</a:t>
            </a:r>
          </a:p>
          <a:p>
            <a:pPr>
              <a:lnSpc>
                <a:spcPct val="120000"/>
              </a:lnSpc>
            </a:pPr>
            <a:r>
              <a:rPr lang="en-US" dirty="0"/>
              <a:t>Office based surgery suites are not always “accredited” by a Governing Agency. This is based upon each unique physician's needs and requirements. The highest appropriate standard of patient care and safety is always paramount in Office Based Surgery.</a:t>
            </a:r>
          </a:p>
          <a:p>
            <a:pPr>
              <a:lnSpc>
                <a:spcPct val="120000"/>
              </a:lnSpc>
            </a:pPr>
            <a:r>
              <a:rPr lang="en-US" dirty="0"/>
              <a:t>Examples of surgical procedures include:</a:t>
            </a:r>
          </a:p>
          <a:p>
            <a:pPr lvl="1">
              <a:lnSpc>
                <a:spcPct val="120000"/>
              </a:lnSpc>
              <a:spcBef>
                <a:spcPts val="0"/>
              </a:spcBef>
              <a:buClr>
                <a:schemeClr val="accent4"/>
              </a:buClr>
            </a:pPr>
            <a:r>
              <a:rPr lang="en-US" b="1" u="sng" dirty="0" err="1"/>
              <a:t>Opthalmology</a:t>
            </a:r>
            <a:r>
              <a:rPr lang="en-US" dirty="0"/>
              <a:t> - Cataract, RLE, ICL, </a:t>
            </a:r>
            <a:r>
              <a:rPr lang="en-US" dirty="0" err="1"/>
              <a:t>Blephroplasty</a:t>
            </a:r>
            <a:endParaRPr lang="en-US" dirty="0"/>
          </a:p>
          <a:p>
            <a:pPr lvl="1">
              <a:lnSpc>
                <a:spcPct val="120000"/>
              </a:lnSpc>
              <a:spcBef>
                <a:spcPts val="0"/>
              </a:spcBef>
              <a:buClr>
                <a:schemeClr val="accent4"/>
              </a:buClr>
            </a:pPr>
            <a:r>
              <a:rPr lang="en-US" b="1" u="sng" dirty="0"/>
              <a:t>GI</a:t>
            </a:r>
            <a:r>
              <a:rPr lang="en-US" dirty="0"/>
              <a:t> - </a:t>
            </a:r>
            <a:r>
              <a:rPr lang="en-US" dirty="0" err="1"/>
              <a:t>Endosuite</a:t>
            </a:r>
            <a:r>
              <a:rPr lang="en-US" dirty="0"/>
              <a:t> (Colonoscopy &amp; EGD)</a:t>
            </a:r>
          </a:p>
          <a:p>
            <a:pPr lvl="1">
              <a:lnSpc>
                <a:spcPct val="120000"/>
              </a:lnSpc>
              <a:spcBef>
                <a:spcPts val="0"/>
              </a:spcBef>
              <a:buClr>
                <a:schemeClr val="accent4"/>
              </a:buClr>
            </a:pPr>
            <a:r>
              <a:rPr lang="en-US" b="1" u="sng" dirty="0"/>
              <a:t>Plastics </a:t>
            </a:r>
            <a:r>
              <a:rPr lang="en-US" dirty="0"/>
              <a:t>- Mini-facelift, Rhinoplasty</a:t>
            </a:r>
          </a:p>
          <a:p>
            <a:pPr>
              <a:lnSpc>
                <a:spcPct val="120000"/>
              </a:lnSpc>
            </a:pPr>
            <a:r>
              <a:rPr lang="en-US" dirty="0"/>
              <a:t>LASIK suites and most existing procedure rooms can be converted for office based surgery. </a:t>
            </a:r>
          </a:p>
        </p:txBody>
      </p:sp>
    </p:spTree>
    <p:extLst>
      <p:ext uri="{BB962C8B-B14F-4D97-AF65-F5344CB8AC3E}">
        <p14:creationId xmlns:p14="http://schemas.microsoft.com/office/powerpoint/2010/main" val="184358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4735"/>
          </a:xfrm>
        </p:spPr>
        <p:txBody>
          <a:bodyPr/>
          <a:lstStyle/>
          <a:p>
            <a:r>
              <a:rPr lang="en-US" dirty="0"/>
              <a:t>Office Based Surgery</a:t>
            </a:r>
          </a:p>
        </p:txBody>
      </p:sp>
      <p:sp>
        <p:nvSpPr>
          <p:cNvPr id="3" name="Content Placeholder 2"/>
          <p:cNvSpPr>
            <a:spLocks noGrp="1"/>
          </p:cNvSpPr>
          <p:nvPr>
            <p:ph idx="1"/>
          </p:nvPr>
        </p:nvSpPr>
        <p:spPr>
          <a:xfrm>
            <a:off x="838200" y="1838528"/>
            <a:ext cx="10515600" cy="4338435"/>
          </a:xfrm>
        </p:spPr>
        <p:txBody>
          <a:bodyPr>
            <a:normAutofit/>
          </a:bodyPr>
          <a:lstStyle/>
          <a:p>
            <a:r>
              <a:rPr lang="en-US" b="1" u="sng" dirty="0"/>
              <a:t>O</a:t>
            </a:r>
            <a:r>
              <a:rPr lang="en-US" dirty="0"/>
              <a:t>ffice </a:t>
            </a:r>
            <a:r>
              <a:rPr lang="en-US" b="1" u="sng" dirty="0"/>
              <a:t>B</a:t>
            </a:r>
            <a:r>
              <a:rPr lang="en-US" dirty="0"/>
              <a:t>ased </a:t>
            </a:r>
            <a:r>
              <a:rPr lang="en-US" b="1" u="sng" dirty="0"/>
              <a:t>S</a:t>
            </a:r>
            <a:r>
              <a:rPr lang="en-US" dirty="0"/>
              <a:t>urgery</a:t>
            </a:r>
          </a:p>
          <a:p>
            <a:pPr lvl="1">
              <a:buClr>
                <a:schemeClr val="accent4"/>
              </a:buClr>
            </a:pPr>
            <a:r>
              <a:rPr lang="en-US" dirty="0"/>
              <a:t>Safely perform surgical procedures on </a:t>
            </a:r>
            <a:r>
              <a:rPr lang="en-US" i="1" u="sng" dirty="0"/>
              <a:t>healthy</a:t>
            </a:r>
            <a:r>
              <a:rPr lang="en-US" dirty="0"/>
              <a:t> patients</a:t>
            </a:r>
          </a:p>
          <a:p>
            <a:pPr lvl="1">
              <a:buClr>
                <a:schemeClr val="accent4"/>
              </a:buClr>
            </a:pPr>
            <a:r>
              <a:rPr lang="en-US" dirty="0"/>
              <a:t>Typically Class A level anesthesia w ophthalmologists</a:t>
            </a:r>
          </a:p>
          <a:p>
            <a:pPr lvl="2">
              <a:buClr>
                <a:schemeClr val="accent4"/>
              </a:buClr>
              <a:buFont typeface="Arial" panose="020B0604020202020204" pitchFamily="34" charset="0"/>
              <a:buChar char="•"/>
            </a:pPr>
            <a:r>
              <a:rPr lang="en-US" dirty="0"/>
              <a:t>Valium, Xanax or Ativan (schedule 3 drugs)</a:t>
            </a:r>
          </a:p>
          <a:p>
            <a:pPr lvl="2">
              <a:buClr>
                <a:schemeClr val="accent4"/>
              </a:buClr>
              <a:buFont typeface="Arial" panose="020B0604020202020204" pitchFamily="34" charset="0"/>
              <a:buChar char="•"/>
            </a:pPr>
            <a:r>
              <a:rPr lang="en-US" dirty="0"/>
              <a:t>Oral, local or topical medications only</a:t>
            </a:r>
          </a:p>
          <a:p>
            <a:pPr lvl="2">
              <a:buClr>
                <a:schemeClr val="accent4"/>
              </a:buClr>
              <a:buFont typeface="Arial" panose="020B0604020202020204" pitchFamily="34" charset="0"/>
              <a:buChar char="•"/>
            </a:pPr>
            <a:r>
              <a:rPr lang="en-US" dirty="0"/>
              <a:t>No dissociative medications</a:t>
            </a:r>
          </a:p>
          <a:p>
            <a:pPr lvl="1">
              <a:buClr>
                <a:schemeClr val="accent4"/>
              </a:buClr>
            </a:pPr>
            <a:r>
              <a:rPr lang="en-US" dirty="0"/>
              <a:t>Not unique to eye surgery</a:t>
            </a:r>
          </a:p>
          <a:p>
            <a:pPr lvl="1">
              <a:buClr>
                <a:schemeClr val="accent4"/>
              </a:buClr>
            </a:pPr>
            <a:r>
              <a:rPr lang="en-US" dirty="0"/>
              <a:t>Not necessarily “accredited” by a governing body</a:t>
            </a:r>
          </a:p>
          <a:p>
            <a:pPr lvl="1">
              <a:buClr>
                <a:schemeClr val="accent4"/>
              </a:buClr>
            </a:pPr>
            <a:r>
              <a:rPr lang="en-US" dirty="0"/>
              <a:t>Follows highest appropriate standard of patient care and safety</a:t>
            </a:r>
          </a:p>
          <a:p>
            <a:pPr lvl="1">
              <a:buClr>
                <a:schemeClr val="accent4"/>
              </a:buClr>
            </a:pPr>
            <a:r>
              <a:rPr lang="en-US" dirty="0"/>
              <a:t>Not covered by Medicare</a:t>
            </a:r>
          </a:p>
          <a:p>
            <a:pPr lvl="1">
              <a:buClr>
                <a:schemeClr val="accent4"/>
              </a:buClr>
            </a:pPr>
            <a:r>
              <a:rPr lang="en-US" dirty="0"/>
              <a:t>No facility fee is collected</a:t>
            </a:r>
          </a:p>
        </p:txBody>
      </p:sp>
    </p:spTree>
    <p:extLst>
      <p:ext uri="{BB962C8B-B14F-4D97-AF65-F5344CB8AC3E}">
        <p14:creationId xmlns:p14="http://schemas.microsoft.com/office/powerpoint/2010/main" val="268938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History of Accredidation</a:t>
            </a:r>
          </a:p>
        </p:txBody>
      </p:sp>
      <p:sp>
        <p:nvSpPr>
          <p:cNvPr id="3" name="Content Placeholder 2"/>
          <p:cNvSpPr>
            <a:spLocks noGrp="1"/>
          </p:cNvSpPr>
          <p:nvPr>
            <p:ph idx="1"/>
          </p:nvPr>
        </p:nvSpPr>
        <p:spPr>
          <a:xfrm>
            <a:off x="1097280" y="1902940"/>
            <a:ext cx="8898895" cy="4139085"/>
          </a:xfrm>
        </p:spPr>
        <p:txBody>
          <a:bodyPr/>
          <a:lstStyle/>
          <a:p>
            <a:pPr lvl="1">
              <a:buClr>
                <a:schemeClr val="accent4"/>
              </a:buClr>
            </a:pPr>
            <a:r>
              <a:rPr lang="en-US" sz="2400" dirty="0"/>
              <a:t>Accreditation came about as a result of insurance companies needing a single standard nationwide</a:t>
            </a:r>
          </a:p>
          <a:p>
            <a:pPr lvl="1">
              <a:buClr>
                <a:schemeClr val="accent4"/>
              </a:buClr>
            </a:pPr>
            <a:r>
              <a:rPr lang="en-US" sz="2400" dirty="0"/>
              <a:t>Medicare is a physical credential set by Federal the Government</a:t>
            </a:r>
          </a:p>
          <a:p>
            <a:pPr lvl="1">
              <a:buClr>
                <a:schemeClr val="accent4"/>
              </a:buClr>
            </a:pPr>
            <a:r>
              <a:rPr lang="en-US" sz="2400" dirty="0"/>
              <a:t>Some states now only use “deemed” bodies to conduct their Medicare survey on behalf of the state</a:t>
            </a:r>
          </a:p>
          <a:p>
            <a:endParaRPr lang="en-US" dirty="0"/>
          </a:p>
        </p:txBody>
      </p:sp>
      <p:pic>
        <p:nvPicPr>
          <p:cNvPr id="4" name="Picture 3"/>
          <p:cNvPicPr>
            <a:picLocks noChangeAspect="1"/>
          </p:cNvPicPr>
          <p:nvPr/>
        </p:nvPicPr>
        <p:blipFill>
          <a:blip r:embed="rId2"/>
          <a:stretch>
            <a:fillRect/>
          </a:stretch>
        </p:blipFill>
        <p:spPr>
          <a:xfrm>
            <a:off x="9012555" y="3714679"/>
            <a:ext cx="2143125" cy="2143125"/>
          </a:xfrm>
          <a:prstGeom prst="rect">
            <a:avLst/>
          </a:prstGeom>
        </p:spPr>
      </p:pic>
    </p:spTree>
    <p:extLst>
      <p:ext uri="{BB962C8B-B14F-4D97-AF65-F5344CB8AC3E}">
        <p14:creationId xmlns:p14="http://schemas.microsoft.com/office/powerpoint/2010/main" val="8622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Physician Advantages</a:t>
            </a:r>
          </a:p>
        </p:txBody>
      </p:sp>
      <p:sp>
        <p:nvSpPr>
          <p:cNvPr id="3" name="Content Placeholder 2"/>
          <p:cNvSpPr>
            <a:spLocks noGrp="1"/>
          </p:cNvSpPr>
          <p:nvPr>
            <p:ph idx="1"/>
          </p:nvPr>
        </p:nvSpPr>
        <p:spPr/>
        <p:txBody>
          <a:bodyPr>
            <a:normAutofit/>
          </a:bodyPr>
          <a:lstStyle/>
          <a:p>
            <a:pPr lvl="1">
              <a:buClr>
                <a:schemeClr val="accent4"/>
              </a:buClr>
            </a:pPr>
            <a:r>
              <a:rPr lang="en-US" sz="2400" dirty="0"/>
              <a:t>Increased revenue</a:t>
            </a:r>
          </a:p>
          <a:p>
            <a:pPr lvl="1">
              <a:buClr>
                <a:schemeClr val="accent4"/>
              </a:buClr>
            </a:pPr>
            <a:r>
              <a:rPr lang="en-US" sz="2400" dirty="0"/>
              <a:t>Higher reimbursement</a:t>
            </a:r>
          </a:p>
          <a:p>
            <a:pPr lvl="1">
              <a:buClr>
                <a:schemeClr val="accent4"/>
              </a:buClr>
            </a:pPr>
            <a:r>
              <a:rPr lang="en-US" sz="2400" dirty="0"/>
              <a:t>More financial independence</a:t>
            </a:r>
          </a:p>
          <a:p>
            <a:pPr lvl="1">
              <a:buClr>
                <a:schemeClr val="accent4"/>
              </a:buClr>
            </a:pPr>
            <a:r>
              <a:rPr lang="en-US" sz="2400" dirty="0"/>
              <a:t>Patient convenience/ease of scheduling</a:t>
            </a:r>
          </a:p>
          <a:p>
            <a:pPr lvl="1">
              <a:buClr>
                <a:schemeClr val="accent4"/>
              </a:buClr>
            </a:pPr>
            <a:r>
              <a:rPr lang="en-US" sz="2400" dirty="0"/>
              <a:t>Control of patient care from the beginning to end</a:t>
            </a:r>
          </a:p>
          <a:p>
            <a:pPr lvl="1">
              <a:buClr>
                <a:schemeClr val="accent4"/>
              </a:buClr>
            </a:pPr>
            <a:r>
              <a:rPr lang="en-US" sz="2400" dirty="0"/>
              <a:t>Decrease burnout</a:t>
            </a:r>
          </a:p>
          <a:p>
            <a:pPr lvl="1">
              <a:buClr>
                <a:schemeClr val="accent4"/>
              </a:buClr>
            </a:pPr>
            <a:r>
              <a:rPr lang="en-US" sz="2400" dirty="0"/>
              <a:t>Don’t have to give up ownership</a:t>
            </a:r>
          </a:p>
          <a:p>
            <a:pPr lvl="1">
              <a:buClr>
                <a:schemeClr val="accent4"/>
              </a:buClr>
            </a:pPr>
            <a:r>
              <a:rPr lang="en-US" sz="2400" dirty="0"/>
              <a:t>More control over schedule, a better work-life balance can be achieved</a:t>
            </a:r>
          </a:p>
        </p:txBody>
      </p:sp>
    </p:spTree>
    <p:extLst>
      <p:ext uri="{BB962C8B-B14F-4D97-AF65-F5344CB8AC3E}">
        <p14:creationId xmlns:p14="http://schemas.microsoft.com/office/powerpoint/2010/main" val="1943911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Advantages</a:t>
            </a:r>
          </a:p>
        </p:txBody>
      </p:sp>
      <p:sp>
        <p:nvSpPr>
          <p:cNvPr id="3" name="Content Placeholder 2"/>
          <p:cNvSpPr>
            <a:spLocks noGrp="1"/>
          </p:cNvSpPr>
          <p:nvPr>
            <p:ph idx="1"/>
          </p:nvPr>
        </p:nvSpPr>
        <p:spPr/>
        <p:txBody>
          <a:bodyPr>
            <a:normAutofit/>
          </a:bodyPr>
          <a:lstStyle/>
          <a:p>
            <a:pPr lvl="1">
              <a:buClr>
                <a:schemeClr val="accent4"/>
              </a:buClr>
            </a:pPr>
            <a:r>
              <a:rPr lang="en-US" sz="2800" dirty="0"/>
              <a:t>Cost savings</a:t>
            </a:r>
          </a:p>
          <a:p>
            <a:pPr lvl="1">
              <a:buClr>
                <a:schemeClr val="accent4"/>
              </a:buClr>
            </a:pPr>
            <a:r>
              <a:rPr lang="en-US" sz="2800" dirty="0"/>
              <a:t>Lower risk of infection</a:t>
            </a:r>
          </a:p>
          <a:p>
            <a:pPr lvl="1">
              <a:buClr>
                <a:schemeClr val="accent4"/>
              </a:buClr>
            </a:pPr>
            <a:r>
              <a:rPr lang="en-US" sz="2800" dirty="0"/>
              <a:t>Comfort</a:t>
            </a:r>
          </a:p>
          <a:p>
            <a:pPr lvl="1">
              <a:buClr>
                <a:schemeClr val="accent4"/>
              </a:buClr>
            </a:pPr>
            <a:r>
              <a:rPr lang="en-US" sz="2800" dirty="0"/>
              <a:t>Convenience</a:t>
            </a:r>
          </a:p>
          <a:p>
            <a:pPr lvl="1">
              <a:buClr>
                <a:schemeClr val="accent4"/>
              </a:buClr>
            </a:pPr>
            <a:r>
              <a:rPr lang="en-US" sz="2800" dirty="0"/>
              <a:t>More personalized care</a:t>
            </a:r>
          </a:p>
          <a:p>
            <a:pPr lvl="1">
              <a:buClr>
                <a:schemeClr val="accent4"/>
              </a:buClr>
            </a:pPr>
            <a:r>
              <a:rPr lang="en-US" sz="2800" dirty="0"/>
              <a:t>Patient satisfaction</a:t>
            </a:r>
          </a:p>
          <a:p>
            <a:pPr lvl="1">
              <a:buClr>
                <a:schemeClr val="accent4"/>
              </a:buClr>
            </a:pPr>
            <a:r>
              <a:rPr lang="en-US" sz="2800" dirty="0"/>
              <a:t>Continuity of care</a:t>
            </a:r>
          </a:p>
        </p:txBody>
      </p:sp>
    </p:spTree>
    <p:extLst>
      <p:ext uri="{BB962C8B-B14F-4D97-AF65-F5344CB8AC3E}">
        <p14:creationId xmlns:p14="http://schemas.microsoft.com/office/powerpoint/2010/main" val="183415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Process</a:t>
            </a:r>
          </a:p>
        </p:txBody>
      </p:sp>
      <p:sp>
        <p:nvSpPr>
          <p:cNvPr id="5" name="Text Placeholder 4"/>
          <p:cNvSpPr>
            <a:spLocks noGrp="1"/>
          </p:cNvSpPr>
          <p:nvPr>
            <p:ph type="body" idx="1"/>
          </p:nvPr>
        </p:nvSpPr>
        <p:spPr/>
        <p:txBody>
          <a:bodyPr/>
          <a:lstStyle/>
          <a:p>
            <a:r>
              <a:rPr lang="en-US" b="1" u="sng" dirty="0"/>
              <a:t>Pre Development</a:t>
            </a:r>
          </a:p>
        </p:txBody>
      </p:sp>
      <p:sp>
        <p:nvSpPr>
          <p:cNvPr id="6" name="Content Placeholder 5"/>
          <p:cNvSpPr>
            <a:spLocks noGrp="1"/>
          </p:cNvSpPr>
          <p:nvPr>
            <p:ph sz="half" idx="2"/>
          </p:nvPr>
        </p:nvSpPr>
        <p:spPr/>
        <p:txBody>
          <a:bodyPr>
            <a:normAutofit/>
          </a:bodyPr>
          <a:lstStyle/>
          <a:p>
            <a:pPr lvl="1">
              <a:buClr>
                <a:schemeClr val="accent4"/>
              </a:buClr>
            </a:pPr>
            <a:r>
              <a:rPr lang="en-US" sz="2400" dirty="0"/>
              <a:t>Initial consultation</a:t>
            </a:r>
          </a:p>
          <a:p>
            <a:pPr lvl="1">
              <a:buClr>
                <a:schemeClr val="accent4"/>
              </a:buClr>
            </a:pPr>
            <a:r>
              <a:rPr lang="en-US" sz="2400" dirty="0"/>
              <a:t>Determine feasibility</a:t>
            </a:r>
          </a:p>
          <a:p>
            <a:pPr lvl="1">
              <a:buClr>
                <a:schemeClr val="accent4"/>
              </a:buClr>
            </a:pPr>
            <a:r>
              <a:rPr lang="en-US" sz="2400" dirty="0"/>
              <a:t>Pro-forma</a:t>
            </a:r>
          </a:p>
          <a:p>
            <a:pPr lvl="1">
              <a:buClr>
                <a:schemeClr val="accent4"/>
              </a:buClr>
            </a:pPr>
            <a:r>
              <a:rPr lang="en-US" sz="2400" dirty="0"/>
              <a:t>Understand facility requirements</a:t>
            </a:r>
          </a:p>
          <a:p>
            <a:pPr lvl="1">
              <a:buClr>
                <a:schemeClr val="accent4"/>
              </a:buClr>
            </a:pPr>
            <a:r>
              <a:rPr lang="en-US" sz="2400" dirty="0"/>
              <a:t>Establish timeline</a:t>
            </a:r>
          </a:p>
        </p:txBody>
      </p:sp>
      <p:sp>
        <p:nvSpPr>
          <p:cNvPr id="7" name="Text Placeholder 6"/>
          <p:cNvSpPr>
            <a:spLocks noGrp="1"/>
          </p:cNvSpPr>
          <p:nvPr>
            <p:ph type="body" sz="quarter" idx="3"/>
          </p:nvPr>
        </p:nvSpPr>
        <p:spPr/>
        <p:txBody>
          <a:bodyPr/>
          <a:lstStyle/>
          <a:p>
            <a:r>
              <a:rPr lang="en-US" b="1" u="sng" dirty="0"/>
              <a:t>Development</a:t>
            </a:r>
          </a:p>
        </p:txBody>
      </p:sp>
      <p:sp>
        <p:nvSpPr>
          <p:cNvPr id="8" name="Content Placeholder 7"/>
          <p:cNvSpPr>
            <a:spLocks noGrp="1"/>
          </p:cNvSpPr>
          <p:nvPr>
            <p:ph sz="quarter" idx="4"/>
          </p:nvPr>
        </p:nvSpPr>
        <p:spPr/>
        <p:txBody>
          <a:bodyPr>
            <a:normAutofit/>
          </a:bodyPr>
          <a:lstStyle/>
          <a:p>
            <a:pPr lvl="1">
              <a:buClr>
                <a:schemeClr val="accent4"/>
              </a:buClr>
            </a:pPr>
            <a:r>
              <a:rPr lang="en-US" sz="2400" dirty="0"/>
              <a:t>Governing body structure</a:t>
            </a:r>
          </a:p>
          <a:p>
            <a:pPr lvl="1">
              <a:buClr>
                <a:schemeClr val="accent4"/>
              </a:buClr>
            </a:pPr>
            <a:r>
              <a:rPr lang="en-US" sz="2400" dirty="0"/>
              <a:t>Training</a:t>
            </a:r>
          </a:p>
          <a:p>
            <a:pPr lvl="1">
              <a:buClr>
                <a:schemeClr val="accent4"/>
              </a:buClr>
            </a:pPr>
            <a:r>
              <a:rPr lang="en-US" sz="2400" dirty="0"/>
              <a:t>Equipment &amp; supply</a:t>
            </a:r>
          </a:p>
          <a:p>
            <a:pPr lvl="1">
              <a:buClr>
                <a:schemeClr val="accent4"/>
              </a:buClr>
            </a:pPr>
            <a:r>
              <a:rPr lang="en-US" sz="2400" dirty="0"/>
              <a:t>Inventory requirements</a:t>
            </a:r>
          </a:p>
          <a:p>
            <a:pPr lvl="1">
              <a:buClr>
                <a:schemeClr val="accent4"/>
              </a:buClr>
            </a:pPr>
            <a:r>
              <a:rPr lang="en-US" sz="2400" dirty="0"/>
              <a:t>Infection control</a:t>
            </a:r>
          </a:p>
          <a:p>
            <a:pPr lvl="1">
              <a:buClr>
                <a:schemeClr val="accent4"/>
              </a:buClr>
            </a:pPr>
            <a:r>
              <a:rPr lang="en-US" sz="2400" dirty="0"/>
              <a:t>Quality &amp; risk program development</a:t>
            </a:r>
          </a:p>
        </p:txBody>
      </p:sp>
    </p:spTree>
    <p:extLst>
      <p:ext uri="{BB962C8B-B14F-4D97-AF65-F5344CB8AC3E}">
        <p14:creationId xmlns:p14="http://schemas.microsoft.com/office/powerpoint/2010/main" val="9054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0" dur="500"/>
                                        <p:tgtEl>
                                          <p:spTgt spid="8">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3" dur="500"/>
                                        <p:tgtEl>
                                          <p:spTgt spid="8">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6" dur="500"/>
                                        <p:tgtEl>
                                          <p:spTgt spid="8">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9" dur="500"/>
                                        <p:tgtEl>
                                          <p:spTgt spid="8">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2" dur="500"/>
                                        <p:tgtEl>
                                          <p:spTgt spid="8">
                                            <p:txEl>
                                              <p:pRg st="4" end="4"/>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randombar(horizontal)">
                                      <p:cBhvr>
                                        <p:cTn id="2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5413</TotalTime>
  <Words>1748</Words>
  <Application>Microsoft Office PowerPoint</Application>
  <PresentationFormat>Widescreen</PresentationFormat>
  <Paragraphs>234</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Courier New</vt:lpstr>
      <vt:lpstr>Retrospect</vt:lpstr>
      <vt:lpstr>PowerPoint Presentation</vt:lpstr>
      <vt:lpstr>Evolution of Surgery</vt:lpstr>
      <vt:lpstr>What is OBS?</vt:lpstr>
      <vt:lpstr>Office Based Surgery</vt:lpstr>
      <vt:lpstr>Office Based Surgery</vt:lpstr>
      <vt:lpstr>History of Accredidation</vt:lpstr>
      <vt:lpstr>Physician Advantages</vt:lpstr>
      <vt:lpstr>Patient Advantages</vt:lpstr>
      <vt:lpstr>Process</vt:lpstr>
      <vt:lpstr>OBS Process</vt:lpstr>
      <vt:lpstr>Considerations in OBS Suites</vt:lpstr>
      <vt:lpstr>Which Class?</vt:lpstr>
      <vt:lpstr>Class A Facility</vt:lpstr>
      <vt:lpstr>Class B Facility</vt:lpstr>
      <vt:lpstr>Class C Facility</vt:lpstr>
      <vt:lpstr>Level 1 </vt:lpstr>
      <vt:lpstr>Level 2</vt:lpstr>
      <vt:lpstr>Level 3</vt:lpstr>
      <vt:lpstr>American Society of Anesthesiologists Classification (ASA)</vt:lpstr>
      <vt:lpstr>Kaiser Study</vt:lpstr>
      <vt:lpstr>Kaiser Office Based Surgery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Governing Bodies</vt:lpstr>
      <vt:lpstr>Our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rprell</dc:creator>
  <cp:lastModifiedBy>Rick Prell</cp:lastModifiedBy>
  <cp:revision>34</cp:revision>
  <dcterms:created xsi:type="dcterms:W3CDTF">2014-09-12T02:11:56Z</dcterms:created>
  <dcterms:modified xsi:type="dcterms:W3CDTF">2017-10-09T00:24:02Z</dcterms:modified>
</cp:coreProperties>
</file>