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1.xml" ContentType="application/inkml+xml"/>
  <Override PartName="/ppt/notesSlides/notesSlide47.xml" ContentType="application/vnd.openxmlformats-officedocument.presentationml.notesSlide+xml"/>
  <Override PartName="/ppt/ink/ink2.xml" ContentType="application/inkml+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5" r:id="rId2"/>
  </p:sldMasterIdLst>
  <p:notesMasterIdLst>
    <p:notesMasterId r:id="rId59"/>
  </p:notesMasterIdLst>
  <p:sldIdLst>
    <p:sldId id="259" r:id="rId3"/>
    <p:sldId id="398" r:id="rId4"/>
    <p:sldId id="442" r:id="rId5"/>
    <p:sldId id="271" r:id="rId6"/>
    <p:sldId id="265" r:id="rId7"/>
    <p:sldId id="264" r:id="rId8"/>
    <p:sldId id="333" r:id="rId9"/>
    <p:sldId id="278" r:id="rId10"/>
    <p:sldId id="332" r:id="rId11"/>
    <p:sldId id="277" r:id="rId12"/>
    <p:sldId id="436" r:id="rId13"/>
    <p:sldId id="274" r:id="rId14"/>
    <p:sldId id="275" r:id="rId15"/>
    <p:sldId id="437" r:id="rId16"/>
    <p:sldId id="266" r:id="rId17"/>
    <p:sldId id="438" r:id="rId18"/>
    <p:sldId id="439" r:id="rId19"/>
    <p:sldId id="440" r:id="rId20"/>
    <p:sldId id="288" r:id="rId21"/>
    <p:sldId id="441" r:id="rId22"/>
    <p:sldId id="281" r:id="rId23"/>
    <p:sldId id="280" r:id="rId24"/>
    <p:sldId id="283" r:id="rId25"/>
    <p:sldId id="284" r:id="rId26"/>
    <p:sldId id="399" r:id="rId27"/>
    <p:sldId id="397" r:id="rId28"/>
    <p:sldId id="411" r:id="rId29"/>
    <p:sldId id="424" r:id="rId30"/>
    <p:sldId id="410" r:id="rId31"/>
    <p:sldId id="403" r:id="rId32"/>
    <p:sldId id="419" r:id="rId33"/>
    <p:sldId id="420" r:id="rId34"/>
    <p:sldId id="404" r:id="rId35"/>
    <p:sldId id="406" r:id="rId36"/>
    <p:sldId id="405" r:id="rId37"/>
    <p:sldId id="401" r:id="rId38"/>
    <p:sldId id="402" r:id="rId39"/>
    <p:sldId id="446" r:id="rId40"/>
    <p:sldId id="415" r:id="rId41"/>
    <p:sldId id="418" r:id="rId42"/>
    <p:sldId id="427" r:id="rId43"/>
    <p:sldId id="447" r:id="rId44"/>
    <p:sldId id="448" r:id="rId45"/>
    <p:sldId id="443" r:id="rId46"/>
    <p:sldId id="435" r:id="rId47"/>
    <p:sldId id="444" r:id="rId48"/>
    <p:sldId id="445" r:id="rId49"/>
    <p:sldId id="428" r:id="rId50"/>
    <p:sldId id="429" r:id="rId51"/>
    <p:sldId id="433" r:id="rId52"/>
    <p:sldId id="434" r:id="rId53"/>
    <p:sldId id="430" r:id="rId54"/>
    <p:sldId id="431" r:id="rId55"/>
    <p:sldId id="432" r:id="rId56"/>
    <p:sldId id="408" r:id="rId57"/>
    <p:sldId id="422" r:id="rId5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1A1E"/>
    <a:srgbClr val="F3F3F3"/>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5335" autoAdjust="0"/>
  </p:normalViewPr>
  <p:slideViewPr>
    <p:cSldViewPr snapToGrid="0">
      <p:cViewPr varScale="1">
        <p:scale>
          <a:sx n="48" d="100"/>
          <a:sy n="48" d="100"/>
        </p:scale>
        <p:origin x="1764"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4T15:16:30.669"/>
    </inkml:context>
    <inkml:brush xml:id="br0">
      <inkml:brushProperty name="width" value="0.35" units="cm"/>
      <inkml:brushProperty name="height" value="0.35" units="cm"/>
      <inkml:brushProperty name="color" value="#B4C3DA"/>
      <inkml:brushProperty name="inkEffects" value="silver"/>
      <inkml:brushProperty name="anchorX" value="-3366.01294"/>
      <inkml:brushProperty name="anchorY" value="-1448.20264"/>
      <inkml:brushProperty name="scaleFactor" value="0.5"/>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4T15:17:58.364"/>
    </inkml:context>
    <inkml:brush xml:id="br0">
      <inkml:brushProperty name="width" value="0.35" units="cm"/>
      <inkml:brushProperty name="height" value="0.35" units="cm"/>
      <inkml:brushProperty name="color" value="#B4C3DA"/>
      <inkml:brushProperty name="inkEffects" value="silver"/>
      <inkml:brushProperty name="anchorX" value="-4382.01318"/>
      <inkml:brushProperty name="anchorY" value="-2464.20288"/>
      <inkml:brushProperty name="scaleFactor" value="0.5"/>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3B838E43-2E9A-4A8C-9C05-CDD4C22D9615}" type="datetimeFigureOut">
              <a:rPr lang="en-US" smtClean="0"/>
              <a:t>1/24/2023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BF17A95-404D-483A-871D-D9773D574415}" type="slidenum">
              <a:rPr lang="en-US" smtClean="0"/>
              <a:t>‹#›</a:t>
            </a:fld>
            <a:endParaRPr lang="en-US"/>
          </a:p>
        </p:txBody>
      </p:sp>
    </p:spTree>
    <p:extLst>
      <p:ext uri="{BB962C8B-B14F-4D97-AF65-F5344CB8AC3E}">
        <p14:creationId xmlns:p14="http://schemas.microsoft.com/office/powerpoint/2010/main" val="2594569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B8C36D78-C19F-4765-8B7F-2FE8BFF07D6C}"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12727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C36D78-C19F-4765-8B7F-2FE8BFF07D6C}" type="slidenum">
              <a:rPr lang="en-US" smtClean="0"/>
              <a:t>10</a:t>
            </a:fld>
            <a:endParaRPr lang="en-US" dirty="0"/>
          </a:p>
        </p:txBody>
      </p:sp>
    </p:spTree>
    <p:extLst>
      <p:ext uri="{BB962C8B-B14F-4D97-AF65-F5344CB8AC3E}">
        <p14:creationId xmlns:p14="http://schemas.microsoft.com/office/powerpoint/2010/main" val="2937110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Legislative Committee can get these from NLS and also downloadable from the VFW website</a:t>
            </a:r>
          </a:p>
        </p:txBody>
      </p:sp>
      <p:sp>
        <p:nvSpPr>
          <p:cNvPr id="4" name="Slide Number Placeholder 3"/>
          <p:cNvSpPr>
            <a:spLocks noGrp="1"/>
          </p:cNvSpPr>
          <p:nvPr>
            <p:ph type="sldNum" sz="quarter" idx="5"/>
          </p:nvPr>
        </p:nvSpPr>
        <p:spPr/>
        <p:txBody>
          <a:bodyPr/>
          <a:lstStyle/>
          <a:p>
            <a:fld id="{9BF17A95-404D-483A-871D-D9773D574415}" type="slidenum">
              <a:rPr lang="en-US" smtClean="0"/>
              <a:t>11</a:t>
            </a:fld>
            <a:endParaRPr lang="en-US"/>
          </a:p>
        </p:txBody>
      </p:sp>
    </p:spTree>
    <p:extLst>
      <p:ext uri="{BB962C8B-B14F-4D97-AF65-F5344CB8AC3E}">
        <p14:creationId xmlns:p14="http://schemas.microsoft.com/office/powerpoint/2010/main" val="1171191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17A95-404D-483A-871D-D9773D574415}" type="slidenum">
              <a:rPr lang="en-US" smtClean="0"/>
              <a:t>12</a:t>
            </a:fld>
            <a:endParaRPr lang="en-US"/>
          </a:p>
        </p:txBody>
      </p:sp>
    </p:spTree>
    <p:extLst>
      <p:ext uri="{BB962C8B-B14F-4D97-AF65-F5344CB8AC3E}">
        <p14:creationId xmlns:p14="http://schemas.microsoft.com/office/powerpoint/2010/main" val="1450359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17A95-404D-483A-871D-D9773D574415}" type="slidenum">
              <a:rPr lang="en-US" smtClean="0"/>
              <a:t>13</a:t>
            </a:fld>
            <a:endParaRPr lang="en-US"/>
          </a:p>
        </p:txBody>
      </p:sp>
    </p:spTree>
    <p:extLst>
      <p:ext uri="{BB962C8B-B14F-4D97-AF65-F5344CB8AC3E}">
        <p14:creationId xmlns:p14="http://schemas.microsoft.com/office/powerpoint/2010/main" val="3305592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17A95-404D-483A-871D-D9773D574415}" type="slidenum">
              <a:rPr lang="en-US" smtClean="0"/>
              <a:t>14</a:t>
            </a:fld>
            <a:endParaRPr lang="en-US"/>
          </a:p>
        </p:txBody>
      </p:sp>
    </p:spTree>
    <p:extLst>
      <p:ext uri="{BB962C8B-B14F-4D97-AF65-F5344CB8AC3E}">
        <p14:creationId xmlns:p14="http://schemas.microsoft.com/office/powerpoint/2010/main" val="2064886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17A95-404D-483A-871D-D9773D574415}" type="slidenum">
              <a:rPr lang="en-US" smtClean="0"/>
              <a:t>15</a:t>
            </a:fld>
            <a:endParaRPr lang="en-US"/>
          </a:p>
        </p:txBody>
      </p:sp>
    </p:spTree>
    <p:extLst>
      <p:ext uri="{BB962C8B-B14F-4D97-AF65-F5344CB8AC3E}">
        <p14:creationId xmlns:p14="http://schemas.microsoft.com/office/powerpoint/2010/main" val="1585290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17A95-404D-483A-871D-D9773D574415}" type="slidenum">
              <a:rPr lang="en-US" smtClean="0"/>
              <a:t>16</a:t>
            </a:fld>
            <a:endParaRPr lang="en-US"/>
          </a:p>
        </p:txBody>
      </p:sp>
    </p:spTree>
    <p:extLst>
      <p:ext uri="{BB962C8B-B14F-4D97-AF65-F5344CB8AC3E}">
        <p14:creationId xmlns:p14="http://schemas.microsoft.com/office/powerpoint/2010/main" val="2043496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17A95-404D-483A-871D-D9773D574415}" type="slidenum">
              <a:rPr lang="en-US" smtClean="0"/>
              <a:t>17</a:t>
            </a:fld>
            <a:endParaRPr lang="en-US"/>
          </a:p>
        </p:txBody>
      </p:sp>
    </p:spTree>
    <p:extLst>
      <p:ext uri="{BB962C8B-B14F-4D97-AF65-F5344CB8AC3E}">
        <p14:creationId xmlns:p14="http://schemas.microsoft.com/office/powerpoint/2010/main" val="1055881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17A95-404D-483A-871D-D9773D574415}" type="slidenum">
              <a:rPr lang="en-US" smtClean="0"/>
              <a:t>18</a:t>
            </a:fld>
            <a:endParaRPr lang="en-US"/>
          </a:p>
        </p:txBody>
      </p:sp>
    </p:spTree>
    <p:extLst>
      <p:ext uri="{BB962C8B-B14F-4D97-AF65-F5344CB8AC3E}">
        <p14:creationId xmlns:p14="http://schemas.microsoft.com/office/powerpoint/2010/main" val="3671152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17A95-404D-483A-871D-D9773D574415}" type="slidenum">
              <a:rPr lang="en-US" smtClean="0"/>
              <a:t>19</a:t>
            </a:fld>
            <a:endParaRPr lang="en-US"/>
          </a:p>
        </p:txBody>
      </p:sp>
    </p:spTree>
    <p:extLst>
      <p:ext uri="{BB962C8B-B14F-4D97-AF65-F5344CB8AC3E}">
        <p14:creationId xmlns:p14="http://schemas.microsoft.com/office/powerpoint/2010/main" val="1705166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17A95-404D-483A-871D-D9773D574415}" type="slidenum">
              <a:rPr lang="en-US" smtClean="0"/>
              <a:t>2</a:t>
            </a:fld>
            <a:endParaRPr lang="en-US"/>
          </a:p>
        </p:txBody>
      </p:sp>
    </p:spTree>
    <p:extLst>
      <p:ext uri="{BB962C8B-B14F-4D97-AF65-F5344CB8AC3E}">
        <p14:creationId xmlns:p14="http://schemas.microsoft.com/office/powerpoint/2010/main" val="2035886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17A95-404D-483A-871D-D9773D574415}" type="slidenum">
              <a:rPr lang="en-US" smtClean="0"/>
              <a:t>20</a:t>
            </a:fld>
            <a:endParaRPr lang="en-US"/>
          </a:p>
        </p:txBody>
      </p:sp>
    </p:spTree>
    <p:extLst>
      <p:ext uri="{BB962C8B-B14F-4D97-AF65-F5344CB8AC3E}">
        <p14:creationId xmlns:p14="http://schemas.microsoft.com/office/powerpoint/2010/main" val="1202899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17A95-404D-483A-871D-D9773D574415}" type="slidenum">
              <a:rPr lang="en-US" smtClean="0"/>
              <a:t>21</a:t>
            </a:fld>
            <a:endParaRPr lang="en-US"/>
          </a:p>
        </p:txBody>
      </p:sp>
    </p:spTree>
    <p:extLst>
      <p:ext uri="{BB962C8B-B14F-4D97-AF65-F5344CB8AC3E}">
        <p14:creationId xmlns:p14="http://schemas.microsoft.com/office/powerpoint/2010/main" val="956155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17A95-404D-483A-871D-D9773D574415}" type="slidenum">
              <a:rPr lang="en-US" smtClean="0"/>
              <a:t>22</a:t>
            </a:fld>
            <a:endParaRPr lang="en-US"/>
          </a:p>
        </p:txBody>
      </p:sp>
    </p:spTree>
    <p:extLst>
      <p:ext uri="{BB962C8B-B14F-4D97-AF65-F5344CB8AC3E}">
        <p14:creationId xmlns:p14="http://schemas.microsoft.com/office/powerpoint/2010/main" val="2190962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17A95-404D-483A-871D-D9773D574415}" type="slidenum">
              <a:rPr lang="en-US" smtClean="0"/>
              <a:t>23</a:t>
            </a:fld>
            <a:endParaRPr lang="en-US"/>
          </a:p>
        </p:txBody>
      </p:sp>
    </p:spTree>
    <p:extLst>
      <p:ext uri="{BB962C8B-B14F-4D97-AF65-F5344CB8AC3E}">
        <p14:creationId xmlns:p14="http://schemas.microsoft.com/office/powerpoint/2010/main" val="2527637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17A95-404D-483A-871D-D9773D574415}" type="slidenum">
              <a:rPr lang="en-US" smtClean="0"/>
              <a:t>24</a:t>
            </a:fld>
            <a:endParaRPr lang="en-US"/>
          </a:p>
        </p:txBody>
      </p:sp>
    </p:spTree>
    <p:extLst>
      <p:ext uri="{BB962C8B-B14F-4D97-AF65-F5344CB8AC3E}">
        <p14:creationId xmlns:p14="http://schemas.microsoft.com/office/powerpoint/2010/main" val="3167469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17A95-404D-483A-871D-D9773D574415}" type="slidenum">
              <a:rPr lang="en-US" smtClean="0"/>
              <a:t>25</a:t>
            </a:fld>
            <a:endParaRPr lang="en-US"/>
          </a:p>
        </p:txBody>
      </p:sp>
    </p:spTree>
    <p:extLst>
      <p:ext uri="{BB962C8B-B14F-4D97-AF65-F5344CB8AC3E}">
        <p14:creationId xmlns:p14="http://schemas.microsoft.com/office/powerpoint/2010/main" val="1551144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17A95-404D-483A-871D-D9773D574415}" type="slidenum">
              <a:rPr lang="en-US" smtClean="0"/>
              <a:t>26</a:t>
            </a:fld>
            <a:endParaRPr lang="en-US"/>
          </a:p>
        </p:txBody>
      </p:sp>
    </p:spTree>
    <p:extLst>
      <p:ext uri="{BB962C8B-B14F-4D97-AF65-F5344CB8AC3E}">
        <p14:creationId xmlns:p14="http://schemas.microsoft.com/office/powerpoint/2010/main" val="527436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“liberalizing” like NEHMER or others. There is no earlier effective date for previously filed claims.</a:t>
            </a:r>
          </a:p>
          <a:p>
            <a:r>
              <a:rPr lang="en-US" dirty="0"/>
              <a:t>We were recently notified</a:t>
            </a:r>
          </a:p>
        </p:txBody>
      </p:sp>
      <p:sp>
        <p:nvSpPr>
          <p:cNvPr id="4" name="Slide Number Placeholder 3"/>
          <p:cNvSpPr>
            <a:spLocks noGrp="1"/>
          </p:cNvSpPr>
          <p:nvPr>
            <p:ph type="sldNum" sz="quarter" idx="5"/>
          </p:nvPr>
        </p:nvSpPr>
        <p:spPr/>
        <p:txBody>
          <a:bodyPr/>
          <a:lstStyle/>
          <a:p>
            <a:pPr defTabSz="931774">
              <a:defRPr/>
            </a:pPr>
            <a:fld id="{9BF17A95-404D-483A-871D-D9773D574415}" type="slidenum">
              <a:rPr lang="en-US">
                <a:solidFill>
                  <a:prstClr val="black"/>
                </a:solidFill>
                <a:latin typeface="Calibri" panose="020F0502020204030204"/>
              </a:rPr>
              <a:pPr defTabSz="931774">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2682060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9BF17A95-404D-483A-871D-D9773D574415}" type="slidenum">
              <a:rPr lang="en-US">
                <a:solidFill>
                  <a:prstClr val="black"/>
                </a:solidFill>
                <a:latin typeface="Calibri" panose="020F0502020204030204"/>
              </a:rPr>
              <a:pPr defTabSz="931774">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1154683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Expands locations associated with radiation exposure</a:t>
            </a:r>
          </a:p>
          <a:p>
            <a:r>
              <a:rPr lang="en-US" dirty="0"/>
              <a:t>Expands presumptive conditions and locations associated with herbicide exposure</a:t>
            </a:r>
          </a:p>
          <a:p>
            <a:r>
              <a:rPr lang="en-US" dirty="0"/>
              <a:t>Amends the statute involving Persian Gulf veterans (neutral zone) </a:t>
            </a:r>
          </a:p>
          <a:p>
            <a:r>
              <a:rPr lang="en-US" dirty="0"/>
              <a:t>Establishes presumptive conditions associated with TOXIC exposures</a:t>
            </a:r>
          </a:p>
          <a:p>
            <a:r>
              <a:rPr lang="en-US" dirty="0"/>
              <a:t>Provides an avenue for reevaluation of previously denied DIC claims that MAY be retroactive</a:t>
            </a:r>
          </a:p>
        </p:txBody>
      </p:sp>
      <p:sp>
        <p:nvSpPr>
          <p:cNvPr id="4" name="Slide Number Placeholder 3"/>
          <p:cNvSpPr>
            <a:spLocks noGrp="1"/>
          </p:cNvSpPr>
          <p:nvPr>
            <p:ph type="sldNum" sz="quarter" idx="5"/>
          </p:nvPr>
        </p:nvSpPr>
        <p:spPr/>
        <p:txBody>
          <a:bodyPr/>
          <a:lstStyle/>
          <a:p>
            <a:fld id="{9BF17A95-404D-483A-871D-D9773D574415}" type="slidenum">
              <a:rPr lang="en-US" smtClean="0"/>
              <a:t>29</a:t>
            </a:fld>
            <a:endParaRPr lang="en-US"/>
          </a:p>
        </p:txBody>
      </p:sp>
    </p:spTree>
    <p:extLst>
      <p:ext uri="{BB962C8B-B14F-4D97-AF65-F5344CB8AC3E}">
        <p14:creationId xmlns:p14="http://schemas.microsoft.com/office/powerpoint/2010/main" val="3350733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call a fat penguin?</a:t>
            </a:r>
          </a:p>
          <a:p>
            <a:r>
              <a:rPr lang="en-US" dirty="0"/>
              <a:t>What does a penguin do when it loses its tail?- it goes to a re-tail store!!!</a:t>
            </a:r>
          </a:p>
        </p:txBody>
      </p:sp>
      <p:sp>
        <p:nvSpPr>
          <p:cNvPr id="4" name="Slide Number Placeholder 3"/>
          <p:cNvSpPr>
            <a:spLocks noGrp="1"/>
          </p:cNvSpPr>
          <p:nvPr>
            <p:ph type="sldNum" sz="quarter" idx="5"/>
          </p:nvPr>
        </p:nvSpPr>
        <p:spPr/>
        <p:txBody>
          <a:bodyPr/>
          <a:lstStyle/>
          <a:p>
            <a:fld id="{9BF17A95-404D-483A-871D-D9773D574415}" type="slidenum">
              <a:rPr lang="en-US" smtClean="0"/>
              <a:t>3</a:t>
            </a:fld>
            <a:endParaRPr lang="en-US"/>
          </a:p>
        </p:txBody>
      </p:sp>
    </p:spTree>
    <p:extLst>
      <p:ext uri="{BB962C8B-B14F-4D97-AF65-F5344CB8AC3E}">
        <p14:creationId xmlns:p14="http://schemas.microsoft.com/office/powerpoint/2010/main" val="1964504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Times New Roman" panose="02020603050405020304" pitchFamily="18" charset="0"/>
              </a:rPr>
              <a:t>This is in lieu of the now defunct AIR Commission </a:t>
            </a:r>
            <a:endParaRPr lang="en-US" dirty="0"/>
          </a:p>
        </p:txBody>
      </p:sp>
      <p:sp>
        <p:nvSpPr>
          <p:cNvPr id="4" name="Slide Number Placeholder 3"/>
          <p:cNvSpPr>
            <a:spLocks noGrp="1"/>
          </p:cNvSpPr>
          <p:nvPr>
            <p:ph type="sldNum" sz="quarter" idx="5"/>
          </p:nvPr>
        </p:nvSpPr>
        <p:spPr/>
        <p:txBody>
          <a:bodyPr/>
          <a:lstStyle/>
          <a:p>
            <a:fld id="{9BF17A95-404D-483A-871D-D9773D574415}" type="slidenum">
              <a:rPr lang="en-US" smtClean="0"/>
              <a:t>30</a:t>
            </a:fld>
            <a:endParaRPr lang="en-US"/>
          </a:p>
        </p:txBody>
      </p:sp>
    </p:spTree>
    <p:extLst>
      <p:ext uri="{BB962C8B-B14F-4D97-AF65-F5344CB8AC3E}">
        <p14:creationId xmlns:p14="http://schemas.microsoft.com/office/powerpoint/2010/main" val="2432740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Enhanced enrollment at PG6 – veterans who served in a theater of operation are now granted 10 years of healthcare immediately following discharge unless they meet the criteria for a higher priority group.</a:t>
            </a:r>
          </a:p>
        </p:txBody>
      </p:sp>
      <p:sp>
        <p:nvSpPr>
          <p:cNvPr id="4" name="Slide Number Placeholder 3"/>
          <p:cNvSpPr>
            <a:spLocks noGrp="1"/>
          </p:cNvSpPr>
          <p:nvPr>
            <p:ph type="sldNum" sz="quarter" idx="5"/>
          </p:nvPr>
        </p:nvSpPr>
        <p:spPr/>
        <p:txBody>
          <a:bodyPr/>
          <a:lstStyle/>
          <a:p>
            <a:fld id="{9BF17A95-404D-483A-871D-D9773D574415}" type="slidenum">
              <a:rPr lang="en-US" smtClean="0"/>
              <a:t>31</a:t>
            </a:fld>
            <a:endParaRPr lang="en-US"/>
          </a:p>
        </p:txBody>
      </p:sp>
    </p:spTree>
    <p:extLst>
      <p:ext uri="{BB962C8B-B14F-4D97-AF65-F5344CB8AC3E}">
        <p14:creationId xmlns:p14="http://schemas.microsoft.com/office/powerpoint/2010/main" val="6935929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ILER - Individual Longitudinal Exposure Record: An individual, electronic record of exposures for each service member. </a:t>
            </a:r>
          </a:p>
          <a:p>
            <a:r>
              <a:rPr lang="en-US" dirty="0"/>
              <a:t>ILER will contain:</a:t>
            </a:r>
          </a:p>
          <a:p>
            <a:pPr marL="174708" indent="-174708">
              <a:buFont typeface="Arial" panose="020B0604020202020204" pitchFamily="34" charset="0"/>
              <a:buChar char="•"/>
            </a:pPr>
            <a:r>
              <a:rPr lang="en-US" dirty="0"/>
              <a:t>Time of deployments</a:t>
            </a:r>
          </a:p>
          <a:p>
            <a:pPr marL="174708" indent="-174708">
              <a:buFont typeface="Arial" panose="020B0604020202020204" pitchFamily="34" charset="0"/>
              <a:buChar char="•"/>
            </a:pPr>
            <a:r>
              <a:rPr lang="en-US" dirty="0"/>
              <a:t>Locations and events during deployments</a:t>
            </a:r>
          </a:p>
          <a:p>
            <a:pPr marL="174708" indent="-174708">
              <a:buFont typeface="Arial" panose="020B0604020202020204" pitchFamily="34" charset="0"/>
              <a:buChar char="•"/>
            </a:pPr>
            <a:r>
              <a:rPr lang="en-US" dirty="0"/>
              <a:t>All-hazard occupational data</a:t>
            </a:r>
          </a:p>
          <a:p>
            <a:pPr marL="174708" indent="-174708">
              <a:buFont typeface="Arial" panose="020B0604020202020204" pitchFamily="34" charset="0"/>
              <a:buChar char="•"/>
            </a:pPr>
            <a:r>
              <a:rPr lang="en-US" dirty="0"/>
              <a:t>Environmental hazards that were known or found later</a:t>
            </a:r>
          </a:p>
          <a:p>
            <a:pPr marL="174708" indent="-174708">
              <a:buFont typeface="Arial" panose="020B0604020202020204" pitchFamily="34" charset="0"/>
              <a:buChar char="•"/>
            </a:pPr>
            <a:r>
              <a:rPr lang="en-US" dirty="0"/>
              <a:t>Any monitoring performed in the area(s)</a:t>
            </a:r>
          </a:p>
          <a:p>
            <a:pPr marL="174708" indent="-174708">
              <a:buFont typeface="Arial" panose="020B0604020202020204" pitchFamily="34" charset="0"/>
              <a:buChar char="•"/>
            </a:pPr>
            <a:r>
              <a:rPr lang="en-US" dirty="0"/>
              <a:t>Medical encounter information (e.g., diagnosis, treatment, and laboratory data)</a:t>
            </a:r>
          </a:p>
          <a:p>
            <a:pPr marL="174708" indent="-174708">
              <a:buFont typeface="Arial" panose="020B0604020202020204" pitchFamily="34" charset="0"/>
              <a:buChar char="•"/>
            </a:pPr>
            <a:r>
              <a:rPr lang="en-US" dirty="0"/>
              <a:t>Medical concerns that should be addressed regarding possible exposures</a:t>
            </a:r>
          </a:p>
          <a:p>
            <a:r>
              <a:rPr lang="en-US" dirty="0"/>
              <a:t>ILER will be available to VA and DoD healthcare providers; epidemiologists and researchers; and VA disability evaluation and benefits determinations specialists. It will be used to improve internal processes and will not be available for individual access.</a:t>
            </a:r>
          </a:p>
        </p:txBody>
      </p:sp>
      <p:sp>
        <p:nvSpPr>
          <p:cNvPr id="4" name="Slide Number Placeholder 3"/>
          <p:cNvSpPr>
            <a:spLocks noGrp="1"/>
          </p:cNvSpPr>
          <p:nvPr>
            <p:ph type="sldNum" sz="quarter" idx="5"/>
          </p:nvPr>
        </p:nvSpPr>
        <p:spPr/>
        <p:txBody>
          <a:bodyPr/>
          <a:lstStyle/>
          <a:p>
            <a:pPr defTabSz="931774">
              <a:defRPr/>
            </a:pPr>
            <a:fld id="{9BF17A95-404D-483A-871D-D9773D574415}" type="slidenum">
              <a:rPr lang="en-US">
                <a:solidFill>
                  <a:prstClr val="black"/>
                </a:solidFill>
                <a:latin typeface="Calibri" panose="020F0502020204030204"/>
              </a:rPr>
              <a:pPr defTabSz="931774">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4239412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17A95-404D-483A-871D-D9773D574415}" type="slidenum">
              <a:rPr lang="en-US" smtClean="0"/>
              <a:t>33</a:t>
            </a:fld>
            <a:endParaRPr lang="en-US"/>
          </a:p>
        </p:txBody>
      </p:sp>
    </p:spTree>
    <p:extLst>
      <p:ext uri="{BB962C8B-B14F-4D97-AF65-F5344CB8AC3E}">
        <p14:creationId xmlns:p14="http://schemas.microsoft.com/office/powerpoint/2010/main" val="1356929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17A95-404D-483A-871D-D9773D574415}" type="slidenum">
              <a:rPr lang="en-US" smtClean="0"/>
              <a:t>34</a:t>
            </a:fld>
            <a:endParaRPr lang="en-US"/>
          </a:p>
        </p:txBody>
      </p:sp>
    </p:spTree>
    <p:extLst>
      <p:ext uri="{BB962C8B-B14F-4D97-AF65-F5344CB8AC3E}">
        <p14:creationId xmlns:p14="http://schemas.microsoft.com/office/powerpoint/2010/main" val="8631719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17A95-404D-483A-871D-D9773D574415}" type="slidenum">
              <a:rPr lang="en-US" smtClean="0"/>
              <a:t>35</a:t>
            </a:fld>
            <a:endParaRPr lang="en-US"/>
          </a:p>
        </p:txBody>
      </p:sp>
    </p:spTree>
    <p:extLst>
      <p:ext uri="{BB962C8B-B14F-4D97-AF65-F5344CB8AC3E}">
        <p14:creationId xmlns:p14="http://schemas.microsoft.com/office/powerpoint/2010/main" val="4726917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17A95-404D-483A-871D-D9773D574415}" type="slidenum">
              <a:rPr lang="en-US" smtClean="0"/>
              <a:t>36</a:t>
            </a:fld>
            <a:endParaRPr lang="en-US"/>
          </a:p>
        </p:txBody>
      </p:sp>
    </p:spTree>
    <p:extLst>
      <p:ext uri="{BB962C8B-B14F-4D97-AF65-F5344CB8AC3E}">
        <p14:creationId xmlns:p14="http://schemas.microsoft.com/office/powerpoint/2010/main" val="11408996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conceded exposure to herbicides will qualify for this. Including Vietnam, Korean DMZ, C-123 aircraft,  etc. </a:t>
            </a:r>
          </a:p>
          <a:p>
            <a:r>
              <a:rPr lang="en-US" dirty="0"/>
              <a:t>Vietnam: </a:t>
            </a:r>
            <a:r>
              <a:rPr lang="en-US" b="0" i="0" dirty="0">
                <a:solidFill>
                  <a:srgbClr val="444444"/>
                </a:solidFill>
                <a:effectLst/>
                <a:latin typeface="Arial" panose="020B0604020202020204" pitchFamily="34" charset="0"/>
              </a:rPr>
              <a:t>January 9, 1962, through May 7, 1975</a:t>
            </a:r>
          </a:p>
          <a:p>
            <a:r>
              <a:rPr lang="en-US" b="0" i="0" dirty="0">
                <a:solidFill>
                  <a:srgbClr val="444444"/>
                </a:solidFill>
                <a:effectLst/>
                <a:latin typeface="Arial" panose="020B0604020202020204" pitchFamily="34" charset="0"/>
              </a:rPr>
              <a:t>Thailand: January 9, 1962, through June 30, 1976 </a:t>
            </a:r>
          </a:p>
          <a:p>
            <a:r>
              <a:rPr lang="en-US" b="0" i="0" dirty="0">
                <a:solidFill>
                  <a:srgbClr val="444444"/>
                </a:solidFill>
                <a:effectLst/>
                <a:latin typeface="Arial" panose="020B0604020202020204" pitchFamily="34" charset="0"/>
              </a:rPr>
              <a:t>Guam or American Samoa: January 9, 1962, through July 30, 1980</a:t>
            </a:r>
          </a:p>
          <a:p>
            <a:r>
              <a:rPr lang="en-US" dirty="0"/>
              <a:t>Laos: December 1, 1965, through September 30, 1969</a:t>
            </a:r>
          </a:p>
          <a:p>
            <a:r>
              <a:rPr lang="en-US" dirty="0"/>
              <a:t>Cambodia at </a:t>
            </a:r>
            <a:r>
              <a:rPr lang="en-US" dirty="0" err="1"/>
              <a:t>Mimot</a:t>
            </a:r>
            <a:r>
              <a:rPr lang="en-US" dirty="0"/>
              <a:t> or </a:t>
            </a:r>
            <a:r>
              <a:rPr lang="en-US" dirty="0" err="1"/>
              <a:t>Krek</a:t>
            </a:r>
            <a:r>
              <a:rPr lang="en-US" dirty="0"/>
              <a:t>, Kampong Cham Province: April 16, 1969, through April 30, 1969</a:t>
            </a:r>
          </a:p>
          <a:p>
            <a:r>
              <a:rPr lang="en-US" dirty="0"/>
              <a:t>Korean DMZ: Sept. 1, 1967, through August 31, 1971.</a:t>
            </a:r>
          </a:p>
        </p:txBody>
      </p:sp>
      <p:sp>
        <p:nvSpPr>
          <p:cNvPr id="4" name="Slide Number Placeholder 3"/>
          <p:cNvSpPr>
            <a:spLocks noGrp="1"/>
          </p:cNvSpPr>
          <p:nvPr>
            <p:ph type="sldNum" sz="quarter" idx="5"/>
          </p:nvPr>
        </p:nvSpPr>
        <p:spPr/>
        <p:txBody>
          <a:bodyPr/>
          <a:lstStyle/>
          <a:p>
            <a:fld id="{9BF17A95-404D-483A-871D-D9773D574415}" type="slidenum">
              <a:rPr lang="en-US" smtClean="0"/>
              <a:t>37</a:t>
            </a:fld>
            <a:endParaRPr lang="en-US"/>
          </a:p>
        </p:txBody>
      </p:sp>
    </p:spTree>
    <p:extLst>
      <p:ext uri="{BB962C8B-B14F-4D97-AF65-F5344CB8AC3E}">
        <p14:creationId xmlns:p14="http://schemas.microsoft.com/office/powerpoint/2010/main" val="41919246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“liberalizing” like NEHMER or others. There is no earlier effective date for previously filed claims.</a:t>
            </a:r>
          </a:p>
        </p:txBody>
      </p:sp>
      <p:sp>
        <p:nvSpPr>
          <p:cNvPr id="4" name="Slide Number Placeholder 3"/>
          <p:cNvSpPr>
            <a:spLocks noGrp="1"/>
          </p:cNvSpPr>
          <p:nvPr>
            <p:ph type="sldNum" sz="quarter" idx="5"/>
          </p:nvPr>
        </p:nvSpPr>
        <p:spPr/>
        <p:txBody>
          <a:bodyPr/>
          <a:lstStyle/>
          <a:p>
            <a:pPr defTabSz="931774">
              <a:defRPr/>
            </a:pPr>
            <a:fld id="{9BF17A95-404D-483A-871D-D9773D574415}" type="slidenum">
              <a:rPr lang="en-US">
                <a:solidFill>
                  <a:prstClr val="black"/>
                </a:solidFill>
                <a:latin typeface="Calibri" panose="020F0502020204030204"/>
              </a:rPr>
              <a:pPr defTabSz="931774">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26820609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9BF17A95-404D-483A-871D-D9773D574415}" type="slidenum">
              <a:rPr lang="en-US">
                <a:solidFill>
                  <a:prstClr val="black"/>
                </a:solidFill>
                <a:latin typeface="Calibri" panose="020F0502020204030204"/>
              </a:rPr>
              <a:pPr defTabSz="931774">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3625832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17A95-404D-483A-871D-D9773D574415}" type="slidenum">
              <a:rPr lang="en-US" smtClean="0"/>
              <a:t>4</a:t>
            </a:fld>
            <a:endParaRPr lang="en-US"/>
          </a:p>
        </p:txBody>
      </p:sp>
    </p:spTree>
    <p:extLst>
      <p:ext uri="{BB962C8B-B14F-4D97-AF65-F5344CB8AC3E}">
        <p14:creationId xmlns:p14="http://schemas.microsoft.com/office/powerpoint/2010/main" val="3972448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death certificate does not include this information, the surviving family member will need to request an amended death certificate. VA will NOT develop for this.</a:t>
            </a:r>
          </a:p>
        </p:txBody>
      </p:sp>
      <p:sp>
        <p:nvSpPr>
          <p:cNvPr id="4" name="Slide Number Placeholder 3"/>
          <p:cNvSpPr>
            <a:spLocks noGrp="1"/>
          </p:cNvSpPr>
          <p:nvPr>
            <p:ph type="sldNum" sz="quarter" idx="5"/>
          </p:nvPr>
        </p:nvSpPr>
        <p:spPr/>
        <p:txBody>
          <a:bodyPr/>
          <a:lstStyle/>
          <a:p>
            <a:pPr defTabSz="931774">
              <a:defRPr/>
            </a:pPr>
            <a:fld id="{9BF17A95-404D-483A-871D-D9773D574415}" type="slidenum">
              <a:rPr lang="en-US">
                <a:solidFill>
                  <a:prstClr val="black"/>
                </a:solidFill>
                <a:latin typeface="Calibri" panose="020F0502020204030204"/>
              </a:rPr>
              <a:pPr defTabSz="931774">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30803786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9BF17A95-404D-483A-871D-D9773D574415}" type="slidenum">
              <a:rPr lang="en-US">
                <a:solidFill>
                  <a:prstClr val="black"/>
                </a:solidFill>
                <a:latin typeface="Calibri" panose="020F0502020204030204"/>
              </a:rPr>
              <a:pPr defTabSz="931774">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22842221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9BF17A95-404D-483A-871D-D9773D574415}" type="slidenum">
              <a:rPr lang="en-US">
                <a:solidFill>
                  <a:prstClr val="black"/>
                </a:solidFill>
                <a:latin typeface="Calibri" panose="020F0502020204030204"/>
              </a:rPr>
              <a:pPr defTabSz="931774">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10779090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Veterans that accept settlements MAY need to reimburse VA for care of those disabilities covered under the settlement and future care as well until the cost is reimbursed</a:t>
            </a:r>
          </a:p>
          <a:p>
            <a:r>
              <a:rPr lang="en-US" dirty="0"/>
              <a:t>Former VFW employee accepted a settlement for a neck injury (sued the county) that he was SC for but because he accepted the settlement, he had to pay VA back for the treatment and also the lawyer fees ($30k)</a:t>
            </a:r>
          </a:p>
        </p:txBody>
      </p:sp>
      <p:sp>
        <p:nvSpPr>
          <p:cNvPr id="4" name="Slide Number Placeholder 3"/>
          <p:cNvSpPr>
            <a:spLocks noGrp="1"/>
          </p:cNvSpPr>
          <p:nvPr>
            <p:ph type="sldNum" sz="quarter" idx="5"/>
          </p:nvPr>
        </p:nvSpPr>
        <p:spPr/>
        <p:txBody>
          <a:bodyPr/>
          <a:lstStyle/>
          <a:p>
            <a:pPr defTabSz="931774">
              <a:defRPr/>
            </a:pPr>
            <a:fld id="{9BF17A95-404D-483A-871D-D9773D574415}" type="slidenum">
              <a:rPr lang="en-US">
                <a:solidFill>
                  <a:prstClr val="black"/>
                </a:solidFill>
                <a:latin typeface="Calibri" panose="020F0502020204030204"/>
              </a:rPr>
              <a:pPr defTabSz="931774">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22383811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17A95-404D-483A-871D-D9773D574415}" type="slidenum">
              <a:rPr lang="en-US" smtClean="0"/>
              <a:t>44</a:t>
            </a:fld>
            <a:endParaRPr lang="en-US"/>
          </a:p>
        </p:txBody>
      </p:sp>
    </p:spTree>
    <p:extLst>
      <p:ext uri="{BB962C8B-B14F-4D97-AF65-F5344CB8AC3E}">
        <p14:creationId xmlns:p14="http://schemas.microsoft.com/office/powerpoint/2010/main" val="10691235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9BF17A95-404D-483A-871D-D9773D574415}" type="slidenum">
              <a:rPr lang="en-US">
                <a:solidFill>
                  <a:prstClr val="black"/>
                </a:solidFill>
                <a:latin typeface="Calibri" panose="020F0502020204030204"/>
              </a:rPr>
              <a:pPr defTabSz="931774">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6026910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17A95-404D-483A-871D-D9773D574415}" type="slidenum">
              <a:rPr lang="en-US" smtClean="0"/>
              <a:t>46</a:t>
            </a:fld>
            <a:endParaRPr lang="en-US"/>
          </a:p>
        </p:txBody>
      </p:sp>
    </p:spTree>
    <p:extLst>
      <p:ext uri="{BB962C8B-B14F-4D97-AF65-F5344CB8AC3E}">
        <p14:creationId xmlns:p14="http://schemas.microsoft.com/office/powerpoint/2010/main" val="25177426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learned of a veteran from PR that signed up with one of these predators who enticed him with flashy adds and over-reaching promises. He ended up paying them nearly $50k then his house burned down and he had NOTHING.</a:t>
            </a:r>
          </a:p>
          <a:p>
            <a:r>
              <a:rPr lang="en-US" dirty="0"/>
              <a:t>Know what you are signing. They cannot get you a claim any faster or more accurately then what the VFW or any other VSO can provide FOR FREE!!!</a:t>
            </a:r>
          </a:p>
        </p:txBody>
      </p:sp>
      <p:sp>
        <p:nvSpPr>
          <p:cNvPr id="4" name="Slide Number Placeholder 3"/>
          <p:cNvSpPr>
            <a:spLocks noGrp="1"/>
          </p:cNvSpPr>
          <p:nvPr>
            <p:ph type="sldNum" sz="quarter" idx="5"/>
          </p:nvPr>
        </p:nvSpPr>
        <p:spPr/>
        <p:txBody>
          <a:bodyPr/>
          <a:lstStyle/>
          <a:p>
            <a:fld id="{9BF17A95-404D-483A-871D-D9773D574415}" type="slidenum">
              <a:rPr lang="en-US" smtClean="0"/>
              <a:t>47</a:t>
            </a:fld>
            <a:endParaRPr lang="en-US"/>
          </a:p>
        </p:txBody>
      </p:sp>
    </p:spTree>
    <p:extLst>
      <p:ext uri="{BB962C8B-B14F-4D97-AF65-F5344CB8AC3E}">
        <p14:creationId xmlns:p14="http://schemas.microsoft.com/office/powerpoint/2010/main" val="39251231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17A95-404D-483A-871D-D9773D574415}" type="slidenum">
              <a:rPr lang="en-US" smtClean="0"/>
              <a:t>48</a:t>
            </a:fld>
            <a:endParaRPr lang="en-US"/>
          </a:p>
        </p:txBody>
      </p:sp>
    </p:spTree>
    <p:extLst>
      <p:ext uri="{BB962C8B-B14F-4D97-AF65-F5344CB8AC3E}">
        <p14:creationId xmlns:p14="http://schemas.microsoft.com/office/powerpoint/2010/main" val="15218803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rgbClr val="991A1E"/>
                </a:solidFill>
                <a:latin typeface="Times New Roman" panose="02020603050405020304" pitchFamily="18" charset="0"/>
                <a:cs typeface="Times New Roman" panose="02020603050405020304" pitchFamily="18" charset="0"/>
              </a:rPr>
              <a:t>Since the launch of the PACT Act Info Initiative, VFW has received more than 600 referrals from veterans needing help</a:t>
            </a:r>
            <a:endParaRPr lang="en-US" sz="1100" b="1" dirty="0">
              <a:solidFill>
                <a:srgbClr val="991A1E"/>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BF17A95-404D-483A-871D-D9773D574415}" type="slidenum">
              <a:rPr lang="en-US" smtClean="0"/>
              <a:t>49</a:t>
            </a:fld>
            <a:endParaRPr lang="en-US"/>
          </a:p>
        </p:txBody>
      </p:sp>
    </p:spTree>
    <p:extLst>
      <p:ext uri="{BB962C8B-B14F-4D97-AF65-F5344CB8AC3E}">
        <p14:creationId xmlns:p14="http://schemas.microsoft.com/office/powerpoint/2010/main" val="1885974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the members of Congress and US Senators</a:t>
            </a:r>
            <a:r>
              <a:rPr lang="en-US" baseline="0" dirty="0"/>
              <a:t> from your state. Use your status and access to garner support for the VFW’s legislative priorities. </a:t>
            </a:r>
          </a:p>
          <a:p>
            <a:endParaRPr lang="en-US" baseline="0" dirty="0"/>
          </a:p>
          <a:p>
            <a:r>
              <a:rPr lang="en-US" baseline="0" dirty="0"/>
              <a:t>Election: </a:t>
            </a:r>
          </a:p>
          <a:p>
            <a:r>
              <a:rPr lang="en-US" dirty="0" err="1"/>
              <a:t>DO’s</a:t>
            </a:r>
            <a:r>
              <a:rPr lang="en-US" dirty="0"/>
              <a:t> </a:t>
            </a:r>
          </a:p>
          <a:p>
            <a:pPr marL="176717" indent="-176717">
              <a:buFont typeface="Arial" panose="020B0604020202020204" pitchFamily="34" charset="0"/>
              <a:buChar char="•"/>
            </a:pPr>
            <a:r>
              <a:rPr lang="en-US" dirty="0"/>
              <a:t>Do attend candidate Town Hall Meetings and other events and push our issues. </a:t>
            </a:r>
          </a:p>
          <a:p>
            <a:pPr marL="176717" indent="-176717">
              <a:buFont typeface="Arial" panose="020B0604020202020204" pitchFamily="34" charset="0"/>
              <a:buChar char="•"/>
            </a:pPr>
            <a:r>
              <a:rPr lang="en-US" dirty="0"/>
              <a:t>Do set up voter registration drives /Get Out the Vote Campaigns on the local level.</a:t>
            </a:r>
          </a:p>
          <a:p>
            <a:pPr marL="176717" indent="-176717">
              <a:buFont typeface="Arial" panose="020B0604020202020204" pitchFamily="34" charset="0"/>
              <a:buChar char="•"/>
            </a:pPr>
            <a:r>
              <a:rPr lang="en-US" dirty="0"/>
              <a:t>Do provide carpool service on Election Day to help the elderly and disabled get to the voting booth.</a:t>
            </a:r>
          </a:p>
          <a:p>
            <a:pPr marL="176717" indent="-176717">
              <a:buFont typeface="Arial" panose="020B0604020202020204" pitchFamily="34" charset="0"/>
              <a:buChar char="•"/>
            </a:pPr>
            <a:r>
              <a:rPr lang="en-US" dirty="0"/>
              <a:t>Do support and work for your favorite candidates as a voting constituent. As an individual and VFW member you can work or campaign on behalf of your favorite candidate - and are encouraged to do so.  Do wear your VFW cap. </a:t>
            </a:r>
          </a:p>
          <a:p>
            <a:r>
              <a:rPr lang="en-US" dirty="0" err="1"/>
              <a:t>DON’Ts</a:t>
            </a:r>
            <a:endParaRPr lang="en-US" dirty="0"/>
          </a:p>
          <a:p>
            <a:pPr marL="176717" indent="-176717">
              <a:buFont typeface="Arial" panose="020B0604020202020204" pitchFamily="34" charset="0"/>
              <a:buChar char="•"/>
            </a:pPr>
            <a:r>
              <a:rPr lang="en-US" dirty="0"/>
              <a:t>Don’t endorse candidates on behalf of the VFW as a Post, District, Department or National Leader.</a:t>
            </a:r>
          </a:p>
        </p:txBody>
      </p:sp>
      <p:sp>
        <p:nvSpPr>
          <p:cNvPr id="4" name="Slide Number Placeholder 3"/>
          <p:cNvSpPr>
            <a:spLocks noGrp="1"/>
          </p:cNvSpPr>
          <p:nvPr>
            <p:ph type="sldNum" sz="quarter" idx="10"/>
          </p:nvPr>
        </p:nvSpPr>
        <p:spPr/>
        <p:txBody>
          <a:bodyPr/>
          <a:lstStyle/>
          <a:p>
            <a:fld id="{B8C36D78-C19F-4765-8B7F-2FE8BFF07D6C}" type="slidenum">
              <a:rPr lang="en-US" smtClean="0"/>
              <a:t>5</a:t>
            </a:fld>
            <a:endParaRPr lang="en-US"/>
          </a:p>
        </p:txBody>
      </p:sp>
    </p:spTree>
    <p:extLst>
      <p:ext uri="{BB962C8B-B14F-4D97-AF65-F5344CB8AC3E}">
        <p14:creationId xmlns:p14="http://schemas.microsoft.com/office/powerpoint/2010/main" val="16941037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17A95-404D-483A-871D-D9773D574415}" type="slidenum">
              <a:rPr lang="en-US" smtClean="0"/>
              <a:t>50</a:t>
            </a:fld>
            <a:endParaRPr lang="en-US"/>
          </a:p>
        </p:txBody>
      </p:sp>
    </p:spTree>
    <p:extLst>
      <p:ext uri="{BB962C8B-B14F-4D97-AF65-F5344CB8AC3E}">
        <p14:creationId xmlns:p14="http://schemas.microsoft.com/office/powerpoint/2010/main" val="6945779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17A95-404D-483A-871D-D9773D574415}" type="slidenum">
              <a:rPr lang="en-US" smtClean="0"/>
              <a:t>51</a:t>
            </a:fld>
            <a:endParaRPr lang="en-US"/>
          </a:p>
        </p:txBody>
      </p:sp>
    </p:spTree>
    <p:extLst>
      <p:ext uri="{BB962C8B-B14F-4D97-AF65-F5344CB8AC3E}">
        <p14:creationId xmlns:p14="http://schemas.microsoft.com/office/powerpoint/2010/main" val="42780606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17A95-404D-483A-871D-D9773D574415}" type="slidenum">
              <a:rPr lang="en-US" smtClean="0"/>
              <a:t>52</a:t>
            </a:fld>
            <a:endParaRPr lang="en-US"/>
          </a:p>
        </p:txBody>
      </p:sp>
    </p:spTree>
    <p:extLst>
      <p:ext uri="{BB962C8B-B14F-4D97-AF65-F5344CB8AC3E}">
        <p14:creationId xmlns:p14="http://schemas.microsoft.com/office/powerpoint/2010/main" val="762081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17A95-404D-483A-871D-D9773D574415}" type="slidenum">
              <a:rPr lang="en-US" smtClean="0"/>
              <a:t>53</a:t>
            </a:fld>
            <a:endParaRPr lang="en-US"/>
          </a:p>
        </p:txBody>
      </p:sp>
    </p:spTree>
    <p:extLst>
      <p:ext uri="{BB962C8B-B14F-4D97-AF65-F5344CB8AC3E}">
        <p14:creationId xmlns:p14="http://schemas.microsoft.com/office/powerpoint/2010/main" val="7535463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17A95-404D-483A-871D-D9773D574415}" type="slidenum">
              <a:rPr lang="en-US" smtClean="0"/>
              <a:t>54</a:t>
            </a:fld>
            <a:endParaRPr lang="en-US"/>
          </a:p>
        </p:txBody>
      </p:sp>
    </p:spTree>
    <p:extLst>
      <p:ext uri="{BB962C8B-B14F-4D97-AF65-F5344CB8AC3E}">
        <p14:creationId xmlns:p14="http://schemas.microsoft.com/office/powerpoint/2010/main" val="22950975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17A95-404D-483A-871D-D9773D574415}" type="slidenum">
              <a:rPr lang="en-US" smtClean="0"/>
              <a:t>55</a:t>
            </a:fld>
            <a:endParaRPr lang="en-US"/>
          </a:p>
        </p:txBody>
      </p:sp>
    </p:spTree>
    <p:extLst>
      <p:ext uri="{BB962C8B-B14F-4D97-AF65-F5344CB8AC3E}">
        <p14:creationId xmlns:p14="http://schemas.microsoft.com/office/powerpoint/2010/main" val="19399954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B8C36D78-C19F-4765-8B7F-2FE8BFF07D6C}" type="slidenum">
              <a:rPr lang="en-US">
                <a:solidFill>
                  <a:prstClr val="black"/>
                </a:solidFill>
                <a:latin typeface="Calibri" panose="020F0502020204030204"/>
              </a:rPr>
              <a:pPr defTabSz="931774">
                <a:def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3863155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17A95-404D-483A-871D-D9773D574415}" type="slidenum">
              <a:rPr lang="en-US" smtClean="0"/>
              <a:t>6</a:t>
            </a:fld>
            <a:endParaRPr lang="en-US"/>
          </a:p>
        </p:txBody>
      </p:sp>
    </p:spTree>
    <p:extLst>
      <p:ext uri="{BB962C8B-B14F-4D97-AF65-F5344CB8AC3E}">
        <p14:creationId xmlns:p14="http://schemas.microsoft.com/office/powerpoint/2010/main" val="3575603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and support the next generation of VFW leaders.</a:t>
            </a:r>
          </a:p>
          <a:p>
            <a:r>
              <a:rPr lang="en-US" dirty="0"/>
              <a:t>Involve younger members in legislative advocacy. </a:t>
            </a:r>
          </a:p>
          <a:p>
            <a:endParaRPr lang="en-US" dirty="0"/>
          </a:p>
          <a:p>
            <a:r>
              <a:rPr lang="en-US" dirty="0"/>
              <a:t>Provide a semester-long curriculum to receive academic credit at both the undergraduate and graduate level. </a:t>
            </a:r>
          </a:p>
          <a:p>
            <a:r>
              <a:rPr lang="en-US" dirty="0"/>
              <a:t>Foster collaboration between VFW and student veterans at the local and national levels. </a:t>
            </a:r>
          </a:p>
          <a:p>
            <a:endParaRPr lang="en-US" dirty="0"/>
          </a:p>
        </p:txBody>
      </p:sp>
      <p:sp>
        <p:nvSpPr>
          <p:cNvPr id="4" name="Slide Number Placeholder 3"/>
          <p:cNvSpPr>
            <a:spLocks noGrp="1"/>
          </p:cNvSpPr>
          <p:nvPr>
            <p:ph type="sldNum" sz="quarter" idx="10"/>
          </p:nvPr>
        </p:nvSpPr>
        <p:spPr/>
        <p:txBody>
          <a:bodyPr/>
          <a:lstStyle/>
          <a:p>
            <a:fld id="{B8C36D78-C19F-4765-8B7F-2FE8BFF07D6C}" type="slidenum">
              <a:rPr lang="en-US" smtClean="0"/>
              <a:t>7</a:t>
            </a:fld>
            <a:endParaRPr lang="en-US"/>
          </a:p>
        </p:txBody>
      </p:sp>
    </p:spTree>
    <p:extLst>
      <p:ext uri="{BB962C8B-B14F-4D97-AF65-F5344CB8AC3E}">
        <p14:creationId xmlns:p14="http://schemas.microsoft.com/office/powerpoint/2010/main" val="448809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17A95-404D-483A-871D-D9773D574415}" type="slidenum">
              <a:rPr lang="en-US" smtClean="0"/>
              <a:t>8</a:t>
            </a:fld>
            <a:endParaRPr lang="en-US"/>
          </a:p>
        </p:txBody>
      </p:sp>
    </p:spTree>
    <p:extLst>
      <p:ext uri="{BB962C8B-B14F-4D97-AF65-F5344CB8AC3E}">
        <p14:creationId xmlns:p14="http://schemas.microsoft.com/office/powerpoint/2010/main" val="3544281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and support the next generation of VFW leaders.</a:t>
            </a:r>
          </a:p>
          <a:p>
            <a:r>
              <a:rPr lang="en-US" dirty="0"/>
              <a:t>Involve younger members in legislative advocacy. </a:t>
            </a:r>
          </a:p>
          <a:p>
            <a:endParaRPr lang="en-US" dirty="0"/>
          </a:p>
          <a:p>
            <a:r>
              <a:rPr lang="en-US" dirty="0"/>
              <a:t>Provide a semester-long curriculum to receive academic credit at both the undergraduate and graduate level. </a:t>
            </a:r>
          </a:p>
          <a:p>
            <a:r>
              <a:rPr lang="en-US" dirty="0"/>
              <a:t>Foster collaboration between VFW and student veterans at the local and national levels. </a:t>
            </a:r>
          </a:p>
          <a:p>
            <a:endParaRPr lang="en-US" dirty="0"/>
          </a:p>
        </p:txBody>
      </p:sp>
      <p:sp>
        <p:nvSpPr>
          <p:cNvPr id="4" name="Slide Number Placeholder 3"/>
          <p:cNvSpPr>
            <a:spLocks noGrp="1"/>
          </p:cNvSpPr>
          <p:nvPr>
            <p:ph type="sldNum" sz="quarter" idx="10"/>
          </p:nvPr>
        </p:nvSpPr>
        <p:spPr/>
        <p:txBody>
          <a:bodyPr/>
          <a:lstStyle/>
          <a:p>
            <a:fld id="{B8C36D78-C19F-4765-8B7F-2FE8BFF07D6C}" type="slidenum">
              <a:rPr lang="en-US" smtClean="0"/>
              <a:t>9</a:t>
            </a:fld>
            <a:endParaRPr lang="en-US"/>
          </a:p>
        </p:txBody>
      </p:sp>
    </p:spTree>
    <p:extLst>
      <p:ext uri="{BB962C8B-B14F-4D97-AF65-F5344CB8AC3E}">
        <p14:creationId xmlns:p14="http://schemas.microsoft.com/office/powerpoint/2010/main" val="2757349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75201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49463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14871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154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262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93236"/>
            <a:ext cx="10515600" cy="488205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vl1pPr>
          </a:lstStyle>
          <a:p>
            <a:fld id="{E2FB73DA-5FDE-45B5-BAA4-C61223CC44F6}" type="slidenum">
              <a:rPr lang="en-US" smtClean="0"/>
              <a:pPr/>
              <a:t>‹#›</a:t>
            </a:fld>
            <a:endParaRPr lang="en-US" dirty="0"/>
          </a:p>
        </p:txBody>
      </p:sp>
      <p:sp>
        <p:nvSpPr>
          <p:cNvPr id="9"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98048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58073"/>
            <a:ext cx="5156200" cy="4808257"/>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58073"/>
            <a:ext cx="5156200" cy="479032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lvl1pPr>
              <a:defRPr sz="2000"/>
            </a:lvl1pPr>
          </a:lstStyle>
          <a:p>
            <a:fld id="{60B18D57-13A5-4968-950D-8FEF41FA4399}" type="slidenum">
              <a:rPr lang="en-US" smtClean="0"/>
              <a:pPr/>
              <a:t>‹#›</a:t>
            </a:fld>
            <a:endParaRPr lang="en-US" dirty="0"/>
          </a:p>
        </p:txBody>
      </p:sp>
      <p:sp>
        <p:nvSpPr>
          <p:cNvPr id="10"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96761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B18D57-13A5-4968-950D-8FEF41FA4399}" type="slidenum">
              <a:rPr lang="en-US" smtClean="0"/>
              <a:t>‹#›</a:t>
            </a:fld>
            <a:endParaRPr lang="en-US"/>
          </a:p>
        </p:txBody>
      </p:sp>
      <p:sp>
        <p:nvSpPr>
          <p:cNvPr id="10" name="Table Placeholder 9"/>
          <p:cNvSpPr>
            <a:spLocks noGrp="1"/>
          </p:cNvSpPr>
          <p:nvPr>
            <p:ph type="tbl" sz="quarter" idx="13"/>
          </p:nvPr>
        </p:nvSpPr>
        <p:spPr>
          <a:xfrm>
            <a:off x="812801" y="1524000"/>
            <a:ext cx="10540999" cy="47244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icon to add table</a:t>
            </a:r>
            <a:endParaRPr lang="en-US" dirty="0"/>
          </a:p>
        </p:txBody>
      </p:sp>
      <p:sp>
        <p:nvSpPr>
          <p:cNvPr id="11"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508689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18D57-13A5-4968-950D-8FEF41FA4399}" type="slidenum">
              <a:rPr lang="en-US" smtClean="0"/>
              <a:t>‹#›</a:t>
            </a:fld>
            <a:endParaRPr lang="en-US"/>
          </a:p>
        </p:txBody>
      </p:sp>
      <p:sp>
        <p:nvSpPr>
          <p:cNvPr id="11" name="Chart Placeholder 10"/>
          <p:cNvSpPr>
            <a:spLocks noGrp="1"/>
          </p:cNvSpPr>
          <p:nvPr>
            <p:ph type="chart" sz="quarter" idx="11"/>
          </p:nvPr>
        </p:nvSpPr>
        <p:spPr>
          <a:xfrm>
            <a:off x="860613" y="1515035"/>
            <a:ext cx="10493188" cy="4661928"/>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icon to add chart</a:t>
            </a:r>
            <a:endParaRPr lang="en-US" dirty="0"/>
          </a:p>
        </p:txBody>
      </p:sp>
      <p:sp>
        <p:nvSpPr>
          <p:cNvPr id="12"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60998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0B18D57-13A5-4968-950D-8FEF41FA4399}" type="slidenum">
              <a:rPr lang="en-US" smtClean="0"/>
              <a:t>‹#›</a:t>
            </a:fld>
            <a:endParaRPr lang="en-US" dirty="0"/>
          </a:p>
        </p:txBody>
      </p:sp>
      <p:sp>
        <p:nvSpPr>
          <p:cNvPr id="8"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97967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666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20733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61445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83857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04199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5450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50369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50386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71597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31A3B0A4-B166-46AE-A380-4570759C161D}"/>
              </a:ext>
            </a:extLst>
          </p:cNvPr>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A1F6FE06-3962-4498-B688-02BC8C27EA2A}"/>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8941"/>
          <a:stretch/>
        </p:blipFill>
        <p:spPr>
          <a:xfrm>
            <a:off x="1" y="0"/>
            <a:ext cx="5145480" cy="6858000"/>
          </a:xfrm>
          <a:prstGeom prst="rect">
            <a:avLst/>
          </a:prstGeom>
        </p:spPr>
      </p:pic>
      <p:pic>
        <p:nvPicPr>
          <p:cNvPr id="9" name="Picture 8">
            <a:extLst>
              <a:ext uri="{FF2B5EF4-FFF2-40B4-BE49-F238E27FC236}">
                <a16:creationId xmlns:a16="http://schemas.microsoft.com/office/drawing/2014/main" id="{10F6905F-2A80-416B-B17E-676C54DC3BD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472536" y="623551"/>
            <a:ext cx="4659333" cy="1221785"/>
          </a:xfrm>
          <a:prstGeom prst="rect">
            <a:avLst/>
          </a:prstGeom>
        </p:spPr>
      </p:pic>
    </p:spTree>
    <p:extLst>
      <p:ext uri="{BB962C8B-B14F-4D97-AF65-F5344CB8AC3E}">
        <p14:creationId xmlns:p14="http://schemas.microsoft.com/office/powerpoint/2010/main" val="10319400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252728"/>
            <a:ext cx="12192000" cy="5605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2000">
                <a:solidFill>
                  <a:schemeClr val="tx1">
                    <a:tint val="75000"/>
                  </a:schemeClr>
                </a:solidFill>
                <a:latin typeface="Arial" panose="020B0604020202020204" pitchFamily="34" charset="0"/>
                <a:cs typeface="Arial" panose="020B0604020202020204" pitchFamily="34" charset="0"/>
              </a:defRPr>
            </a:lvl1pPr>
          </a:lstStyle>
          <a:p>
            <a:fld id="{60B18D57-13A5-4968-950D-8FEF41FA4399}" type="slidenum">
              <a:rPr lang="en-US" smtClean="0"/>
              <a:pPr/>
              <a:t>‹#›</a:t>
            </a:fld>
            <a:endParaRPr lang="en-US" dirty="0"/>
          </a:p>
        </p:txBody>
      </p:sp>
      <p:cxnSp>
        <p:nvCxnSpPr>
          <p:cNvPr id="5" name="Straight Connector 4"/>
          <p:cNvCxnSpPr/>
          <p:nvPr/>
        </p:nvCxnSpPr>
        <p:spPr>
          <a:xfrm>
            <a:off x="0" y="1243584"/>
            <a:ext cx="1219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63794" y="273874"/>
            <a:ext cx="2636647" cy="691983"/>
          </a:xfrm>
          <a:prstGeom prst="rect">
            <a:avLst/>
          </a:prstGeom>
        </p:spPr>
      </p:pic>
    </p:spTree>
    <p:extLst>
      <p:ext uri="{BB962C8B-B14F-4D97-AF65-F5344CB8AC3E}">
        <p14:creationId xmlns:p14="http://schemas.microsoft.com/office/powerpoint/2010/main" val="72227171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p:hf hdr="0" ftr="0" dt="0"/>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hyperlink" Target="http://www.vfw.org/advocacy"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www.vfw.org/NVS"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hyperlink" Target="mailto:mfiglioli@vfw.org"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www.vfw.org/NVS" TargetMode="External"/><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hyperlink" Target="mailto:camplejeune.pactact@usdoj.gov" TargetMode="External"/><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hyperlink" Target="http://www.vfw.org/CampLeJeuneHelp" TargetMode="External"/><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15.xml"/><Relationship Id="rId6" Type="http://schemas.openxmlformats.org/officeDocument/2006/relationships/customXml" Target="../ink/ink1.xml"/><Relationship Id="rId5" Type="http://schemas.openxmlformats.org/officeDocument/2006/relationships/image" Target="../media/image25.png"/><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47.xml"/><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hyperlink" Target="http://www.pactactinfo.org/" TargetMode="External"/><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52.xml"/><Relationship Id="rId1" Type="http://schemas.openxmlformats.org/officeDocument/2006/relationships/slideLayout" Target="../slideLayouts/slideLayout14.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5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3.xml"/><Relationship Id="rId1" Type="http://schemas.openxmlformats.org/officeDocument/2006/relationships/slideLayout" Target="../slideLayouts/slideLayout14.xml"/><Relationship Id="rId4" Type="http://schemas.openxmlformats.org/officeDocument/2006/relationships/image" Target="../media/image38.JPG"/></Relationships>
</file>

<file path=ppt/slides/_rels/slide5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4.xml"/><Relationship Id="rId1" Type="http://schemas.openxmlformats.org/officeDocument/2006/relationships/slideLayout" Target="../slideLayouts/slideLayout14.xml"/><Relationship Id="rId4" Type="http://schemas.openxmlformats.org/officeDocument/2006/relationships/hyperlink" Target="mailto:email@email.com"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pactactinfo.org/" TargetMode="External"/><Relationship Id="rId2" Type="http://schemas.openxmlformats.org/officeDocument/2006/relationships/notesSlide" Target="../notesSlides/notesSlide55.xml"/><Relationship Id="rId1" Type="http://schemas.openxmlformats.org/officeDocument/2006/relationships/slideLayout" Target="../slideLayouts/slideLayout14.xml"/><Relationship Id="rId5" Type="http://schemas.openxmlformats.org/officeDocument/2006/relationships/hyperlink" Target="http://www.vfw.org/nvs" TargetMode="External"/><Relationship Id="rId4" Type="http://schemas.openxmlformats.org/officeDocument/2006/relationships/image" Target="../media/image40.JPG"/></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hyperlink" Target="mailto:mfiglioli@vfw.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hyperlink" Target="http://www.vfw.org/JoinActionCorps"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www.vfw.org/studentfellowship"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3FAF39-E6CB-48CE-872B-D8BA0E77364E}"/>
              </a:ext>
            </a:extLst>
          </p:cNvPr>
          <p:cNvSpPr txBox="1"/>
          <p:nvPr/>
        </p:nvSpPr>
        <p:spPr>
          <a:xfrm>
            <a:off x="9267875" y="5022603"/>
            <a:ext cx="26166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C9196A7F-3B35-F7BD-6498-A0D2DD947A64}"/>
              </a:ext>
            </a:extLst>
          </p:cNvPr>
          <p:cNvPicPr>
            <a:picLocks noChangeAspect="1"/>
          </p:cNvPicPr>
          <p:nvPr/>
        </p:nvPicPr>
        <p:blipFill rotWithShape="1">
          <a:blip r:embed="rId3"/>
          <a:srcRect l="25066" r="25887"/>
          <a:stretch/>
        </p:blipFill>
        <p:spPr>
          <a:xfrm>
            <a:off x="5438273" y="2246798"/>
            <a:ext cx="5979695" cy="4064000"/>
          </a:xfrm>
          <a:prstGeom prst="rect">
            <a:avLst/>
          </a:prstGeom>
          <a:ln>
            <a:solidFill>
              <a:schemeClr val="tx1"/>
            </a:solidFill>
          </a:ln>
        </p:spPr>
      </p:pic>
    </p:spTree>
    <p:extLst>
      <p:ext uri="{BB962C8B-B14F-4D97-AF65-F5344CB8AC3E}">
        <p14:creationId xmlns:p14="http://schemas.microsoft.com/office/powerpoint/2010/main" val="4092016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B18D57-13A5-4968-950D-8FEF41FA4399}" type="slidenum">
              <a:rPr lang="en-US" smtClean="0"/>
              <a:t>10</a:t>
            </a:fld>
            <a:endParaRPr lang="en-US" dirty="0"/>
          </a:p>
        </p:txBody>
      </p:sp>
      <p:sp>
        <p:nvSpPr>
          <p:cNvPr id="5" name="Title 4"/>
          <p:cNvSpPr>
            <a:spLocks noGrp="1"/>
          </p:cNvSpPr>
          <p:nvPr>
            <p:ph type="title"/>
          </p:nvPr>
        </p:nvSpPr>
        <p:spPr/>
        <p:txBody>
          <a:bodyPr/>
          <a:lstStyle/>
          <a:p>
            <a:r>
              <a:rPr lang="en-US" sz="4000" dirty="0">
                <a:latin typeface="Times New Roman" panose="02020603050405020304" pitchFamily="18" charset="0"/>
                <a:cs typeface="Times New Roman" panose="02020603050405020304" pitchFamily="18" charset="0"/>
              </a:rPr>
              <a:t>Current Priority Goals</a:t>
            </a:r>
          </a:p>
        </p:txBody>
      </p:sp>
      <p:sp>
        <p:nvSpPr>
          <p:cNvPr id="14" name="TextBox 13">
            <a:extLst>
              <a:ext uri="{FF2B5EF4-FFF2-40B4-BE49-F238E27FC236}">
                <a16:creationId xmlns:a16="http://schemas.microsoft.com/office/drawing/2014/main" id="{48731930-EA21-42FE-A5C5-DDC784FE3FD7}"/>
              </a:ext>
            </a:extLst>
          </p:cNvPr>
          <p:cNvSpPr txBox="1"/>
          <p:nvPr/>
        </p:nvSpPr>
        <p:spPr>
          <a:xfrm>
            <a:off x="4501666" y="6226979"/>
            <a:ext cx="5083730" cy="480131"/>
          </a:xfrm>
          <a:prstGeom prst="rect">
            <a:avLst/>
          </a:prstGeom>
          <a:noFill/>
        </p:spPr>
        <p:txBody>
          <a:bodyPr wrap="square">
            <a:spAutoFit/>
          </a:bodyPr>
          <a:lstStyle/>
          <a:p>
            <a:pPr marL="228600" indent="-228600">
              <a:lnSpc>
                <a:spcPct val="90000"/>
              </a:lnSpc>
              <a:spcBef>
                <a:spcPts val="1000"/>
              </a:spcBef>
            </a:pP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Many more… </a:t>
            </a:r>
          </a:p>
        </p:txBody>
      </p:sp>
      <p:sp>
        <p:nvSpPr>
          <p:cNvPr id="3" name="Content Placeholder 4">
            <a:extLst>
              <a:ext uri="{FF2B5EF4-FFF2-40B4-BE49-F238E27FC236}">
                <a16:creationId xmlns:a16="http://schemas.microsoft.com/office/drawing/2014/main" id="{A268811C-CEC3-C153-A7E0-F182135CAEDF}"/>
              </a:ext>
            </a:extLst>
          </p:cNvPr>
          <p:cNvSpPr>
            <a:spLocks noGrp="1"/>
          </p:cNvSpPr>
          <p:nvPr>
            <p:ph idx="1"/>
          </p:nvPr>
        </p:nvSpPr>
        <p:spPr>
          <a:xfrm>
            <a:off x="480895" y="1494041"/>
            <a:ext cx="6148466" cy="3586080"/>
          </a:xfrm>
        </p:spPr>
        <p:txBody>
          <a:bodyPr/>
          <a:lstStyle/>
          <a:p>
            <a:r>
              <a:rPr lang="en-US" sz="2800" dirty="0">
                <a:latin typeface="Times New Roman" panose="02020603050405020304" pitchFamily="18" charset="0"/>
                <a:ea typeface="Calibri" panose="020F0502020204030204" pitchFamily="34" charset="0"/>
              </a:rPr>
              <a:t>Protect Veterans’ Benefits from Claim Sharks</a:t>
            </a:r>
            <a:endParaRPr lang="en-US" sz="1000" dirty="0">
              <a:latin typeface="Times New Roman" panose="02020603050405020304" pitchFamily="18" charset="0"/>
              <a:ea typeface="Calibri" panose="020F0502020204030204" pitchFamily="34" charset="0"/>
            </a:endParaRPr>
          </a:p>
          <a:p>
            <a:r>
              <a:rPr lang="en-US" sz="2800" dirty="0">
                <a:latin typeface="Times New Roman" panose="02020603050405020304" pitchFamily="18" charset="0"/>
                <a:ea typeface="Calibri" panose="020F0502020204030204" pitchFamily="34" charset="0"/>
              </a:rPr>
              <a:t>Leverage VSOs to Improve Military Transition</a:t>
            </a:r>
            <a:endParaRPr lang="en-US" sz="1000" dirty="0">
              <a:latin typeface="Times New Roman" panose="02020603050405020304" pitchFamily="18" charset="0"/>
              <a:ea typeface="Calibri" panose="020F0502020204030204" pitchFamily="34" charset="0"/>
            </a:endParaRPr>
          </a:p>
          <a:p>
            <a:r>
              <a:rPr lang="en-US" sz="2800" dirty="0">
                <a:latin typeface="Times New Roman" panose="02020603050405020304" pitchFamily="18" charset="0"/>
                <a:ea typeface="Calibri" panose="020F0502020204030204" pitchFamily="34" charset="0"/>
              </a:rPr>
              <a:t>Address Veteran Suicide Through Early Intervention</a:t>
            </a:r>
          </a:p>
          <a:p>
            <a:r>
              <a:rPr lang="en-US" sz="2800" dirty="0">
                <a:latin typeface="Times New Roman" panose="02020603050405020304" pitchFamily="18" charset="0"/>
                <a:ea typeface="Calibri" panose="020F0502020204030204" pitchFamily="34" charset="0"/>
              </a:rPr>
              <a:t>Full Concurrent Receipt for Medical and Longevity Retirees</a:t>
            </a:r>
          </a:p>
          <a:p>
            <a:r>
              <a:rPr lang="en-US" sz="2800" dirty="0">
                <a:latin typeface="Times New Roman" panose="02020603050405020304" pitchFamily="18" charset="0"/>
                <a:ea typeface="Calibri" panose="020F0502020204030204" pitchFamily="34" charset="0"/>
              </a:rPr>
              <a:t>Improve Military Quality of Life</a:t>
            </a:r>
          </a:p>
          <a:p>
            <a:r>
              <a:rPr lang="en-US" sz="2800" dirty="0">
                <a:latin typeface="Times New Roman" panose="02020603050405020304" pitchFamily="18" charset="0"/>
                <a:ea typeface="Calibri" panose="020F0502020204030204" pitchFamily="34" charset="0"/>
              </a:rPr>
              <a:t>Protect Veterans’ Health Care</a:t>
            </a:r>
            <a:endParaRPr lang="en-US" sz="2400" dirty="0">
              <a:latin typeface="Times New Roman" panose="02020603050405020304" pitchFamily="18" charset="0"/>
              <a:ea typeface="Calibri" panose="020F0502020204030204" pitchFamily="34" charset="0"/>
            </a:endParaRPr>
          </a:p>
          <a:p>
            <a:pPr marL="0" indent="0">
              <a:buNone/>
            </a:pPr>
            <a:endParaRPr lang="en-US" dirty="0"/>
          </a:p>
        </p:txBody>
      </p:sp>
      <p:pic>
        <p:nvPicPr>
          <p:cNvPr id="9" name="Picture 8">
            <a:extLst>
              <a:ext uri="{FF2B5EF4-FFF2-40B4-BE49-F238E27FC236}">
                <a16:creationId xmlns:a16="http://schemas.microsoft.com/office/drawing/2014/main" id="{6325488C-274F-7F28-B84D-B8FACF67E6AF}"/>
              </a:ext>
            </a:extLst>
          </p:cNvPr>
          <p:cNvPicPr>
            <a:picLocks noChangeAspect="1"/>
          </p:cNvPicPr>
          <p:nvPr/>
        </p:nvPicPr>
        <p:blipFill rotWithShape="1">
          <a:blip r:embed="rId3"/>
          <a:srcRect l="54178" t="21754" r="27467" b="40176"/>
          <a:stretch/>
        </p:blipFill>
        <p:spPr>
          <a:xfrm>
            <a:off x="7457700" y="1615065"/>
            <a:ext cx="3994484" cy="4660230"/>
          </a:xfrm>
          <a:prstGeom prst="rect">
            <a:avLst/>
          </a:prstGeom>
          <a:ln>
            <a:solidFill>
              <a:schemeClr val="tx1"/>
            </a:solidFill>
          </a:ln>
        </p:spPr>
      </p:pic>
    </p:spTree>
    <p:extLst>
      <p:ext uri="{BB962C8B-B14F-4D97-AF65-F5344CB8AC3E}">
        <p14:creationId xmlns:p14="http://schemas.microsoft.com/office/powerpoint/2010/main" val="1276773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081174-7A20-35A9-4FFA-BA568F545D65}"/>
              </a:ext>
            </a:extLst>
          </p:cNvPr>
          <p:cNvSpPr>
            <a:spLocks noGrp="1"/>
          </p:cNvSpPr>
          <p:nvPr>
            <p:ph type="sldNum" sz="quarter" idx="12"/>
          </p:nvPr>
        </p:nvSpPr>
        <p:spPr/>
        <p:txBody>
          <a:bodyPr/>
          <a:lstStyle/>
          <a:p>
            <a:fld id="{60B18D57-13A5-4968-950D-8FEF41FA4399}" type="slidenum">
              <a:rPr lang="en-US" smtClean="0"/>
              <a:pPr/>
              <a:t>11</a:t>
            </a:fld>
            <a:endParaRPr lang="en-US" dirty="0"/>
          </a:p>
        </p:txBody>
      </p:sp>
      <p:pic>
        <p:nvPicPr>
          <p:cNvPr id="7" name="Picture 6">
            <a:extLst>
              <a:ext uri="{FF2B5EF4-FFF2-40B4-BE49-F238E27FC236}">
                <a16:creationId xmlns:a16="http://schemas.microsoft.com/office/drawing/2014/main" id="{B3838A62-E520-7D49-EBC1-9E7BDA472359}"/>
              </a:ext>
            </a:extLst>
          </p:cNvPr>
          <p:cNvPicPr>
            <a:picLocks noChangeAspect="1"/>
          </p:cNvPicPr>
          <p:nvPr/>
        </p:nvPicPr>
        <p:blipFill rotWithShape="1">
          <a:blip r:embed="rId3"/>
          <a:srcRect l="17961" t="19649" r="26973" b="7315"/>
          <a:stretch/>
        </p:blipFill>
        <p:spPr>
          <a:xfrm>
            <a:off x="1470526" y="53885"/>
            <a:ext cx="9047747" cy="6750230"/>
          </a:xfrm>
          <a:prstGeom prst="rect">
            <a:avLst/>
          </a:prstGeom>
          <a:ln>
            <a:solidFill>
              <a:schemeClr val="tx1"/>
            </a:solidFill>
          </a:ln>
        </p:spPr>
      </p:pic>
    </p:spTree>
    <p:extLst>
      <p:ext uri="{BB962C8B-B14F-4D97-AF65-F5344CB8AC3E}">
        <p14:creationId xmlns:p14="http://schemas.microsoft.com/office/powerpoint/2010/main" val="3326289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0B18D57-13A5-4968-950D-8FEF41FA4399}" type="slidenum">
              <a:rPr lang="en-US" smtClean="0"/>
              <a:t>12</a:t>
            </a:fld>
            <a:endParaRPr lang="en-US"/>
          </a:p>
        </p:txBody>
      </p:sp>
      <p:sp>
        <p:nvSpPr>
          <p:cNvPr id="4" name="Title 3"/>
          <p:cNvSpPr>
            <a:spLocks noGrp="1"/>
          </p:cNvSpPr>
          <p:nvPr>
            <p:ph type="title"/>
          </p:nvPr>
        </p:nvSpPr>
        <p:spPr/>
        <p:txBody>
          <a:bodyPr/>
          <a:lstStyle/>
          <a:p>
            <a:r>
              <a:rPr lang="en-US" sz="4000" dirty="0">
                <a:latin typeface="Times New Roman" panose="02020603050405020304" pitchFamily="18" charset="0"/>
                <a:cs typeface="Times New Roman" panose="02020603050405020304" pitchFamily="18" charset="0"/>
              </a:rPr>
              <a:t>Political Activities</a:t>
            </a:r>
            <a:endParaRPr lang="en-US" sz="4000" dirty="0"/>
          </a:p>
        </p:txBody>
      </p:sp>
      <p:sp>
        <p:nvSpPr>
          <p:cNvPr id="6" name="Rectangle 5"/>
          <p:cNvSpPr/>
          <p:nvPr/>
        </p:nvSpPr>
        <p:spPr>
          <a:xfrm>
            <a:off x="1739153" y="1266739"/>
            <a:ext cx="8752678" cy="5249472"/>
          </a:xfrm>
          <a:prstGeom prst="rect">
            <a:avLst/>
          </a:prstGeom>
        </p:spPr>
        <p:txBody>
          <a:bodyPr wrap="square">
            <a:normAutofit fontScale="47500" lnSpcReduction="20000"/>
          </a:bodyPr>
          <a:lstStyle/>
          <a:p>
            <a:pPr marL="228600" indent="-228600" algn="ctr">
              <a:lnSpc>
                <a:spcPct val="110000"/>
              </a:lnSpc>
              <a:spcBef>
                <a:spcPts val="1000"/>
              </a:spcBef>
            </a:pPr>
            <a:r>
              <a:rPr lang="en-US" sz="5600" b="1" u="sng" dirty="0">
                <a:solidFill>
                  <a:schemeClr val="accent1">
                    <a:lumMod val="75000"/>
                  </a:schemeClr>
                </a:solidFill>
                <a:latin typeface="Times New Roman" panose="02020603050405020304" pitchFamily="18" charset="0"/>
                <a:cs typeface="Times New Roman" panose="02020603050405020304" pitchFamily="18" charset="0"/>
              </a:rPr>
              <a:t>DO’s</a:t>
            </a:r>
            <a:r>
              <a:rPr lang="en-US" sz="5000" b="1" dirty="0">
                <a:latin typeface="Times New Roman" panose="02020603050405020304" pitchFamily="18" charset="0"/>
                <a:cs typeface="Times New Roman" panose="02020603050405020304" pitchFamily="18" charset="0"/>
              </a:rPr>
              <a:t> </a:t>
            </a:r>
          </a:p>
          <a:p>
            <a:pPr marL="228600" indent="-228600">
              <a:lnSpc>
                <a:spcPct val="120000"/>
              </a:lnSpc>
              <a:spcBef>
                <a:spcPts val="1000"/>
              </a:spcBef>
              <a:buFont typeface="Arial" panose="020B0604020202020204" pitchFamily="34" charset="0"/>
              <a:buChar char="•"/>
            </a:pPr>
            <a:r>
              <a:rPr lang="en-US" sz="5100" dirty="0">
                <a:latin typeface="Times New Roman" panose="02020603050405020304" pitchFamily="18" charset="0"/>
                <a:cs typeface="Times New Roman" panose="02020603050405020304" pitchFamily="18" charset="0"/>
              </a:rPr>
              <a:t>Attend candidate town hall meetings and other events to ask candidates where they stand on our issues</a:t>
            </a:r>
          </a:p>
          <a:p>
            <a:pPr marL="228600" indent="-228600">
              <a:lnSpc>
                <a:spcPct val="120000"/>
              </a:lnSpc>
              <a:spcBef>
                <a:spcPts val="1000"/>
              </a:spcBef>
              <a:buFont typeface="Arial" panose="020B0604020202020204" pitchFamily="34" charset="0"/>
              <a:buChar char="•"/>
            </a:pPr>
            <a:r>
              <a:rPr lang="en-US" sz="5100" dirty="0">
                <a:latin typeface="Times New Roman" panose="02020603050405020304" pitchFamily="18" charset="0"/>
                <a:cs typeface="Times New Roman" panose="02020603050405020304" pitchFamily="18" charset="0"/>
              </a:rPr>
              <a:t>Set up voter registration drives / Get Out the Vote campaigns on the local level</a:t>
            </a:r>
          </a:p>
          <a:p>
            <a:pPr marL="228600" indent="-228600">
              <a:lnSpc>
                <a:spcPct val="120000"/>
              </a:lnSpc>
              <a:spcBef>
                <a:spcPts val="1000"/>
              </a:spcBef>
              <a:buFont typeface="Arial" panose="020B0604020202020204" pitchFamily="34" charset="0"/>
              <a:buChar char="•"/>
            </a:pPr>
            <a:r>
              <a:rPr lang="en-US" sz="5100" dirty="0">
                <a:latin typeface="Times New Roman" panose="02020603050405020304" pitchFamily="18" charset="0"/>
                <a:cs typeface="Times New Roman" panose="02020603050405020304" pitchFamily="18" charset="0"/>
              </a:rPr>
              <a:t>Provide carpool service on Election Day to help the elderly and disabled get to the voting booths</a:t>
            </a:r>
          </a:p>
          <a:p>
            <a:pPr marL="228600" indent="-228600">
              <a:lnSpc>
                <a:spcPct val="120000"/>
              </a:lnSpc>
              <a:spcBef>
                <a:spcPts val="1000"/>
              </a:spcBef>
              <a:buFont typeface="Arial" panose="020B0604020202020204" pitchFamily="34" charset="0"/>
              <a:buChar char="•"/>
            </a:pPr>
            <a:r>
              <a:rPr lang="en-US" sz="5100" dirty="0">
                <a:latin typeface="Times New Roman" panose="02020603050405020304" pitchFamily="18" charset="0"/>
                <a:cs typeface="Times New Roman" panose="02020603050405020304" pitchFamily="18" charset="0"/>
              </a:rPr>
              <a:t>Support and work for your favorite candidates as an </a:t>
            </a:r>
            <a:r>
              <a:rPr lang="en-US" sz="5100" b="1" dirty="0">
                <a:latin typeface="Times New Roman" panose="02020603050405020304" pitchFamily="18" charset="0"/>
                <a:cs typeface="Times New Roman" panose="02020603050405020304" pitchFamily="18" charset="0"/>
              </a:rPr>
              <a:t>individual voting constituent</a:t>
            </a:r>
          </a:p>
          <a:p>
            <a:pPr marL="228600" indent="-228600">
              <a:lnSpc>
                <a:spcPct val="120000"/>
              </a:lnSpc>
              <a:spcBef>
                <a:spcPts val="1000"/>
              </a:spcBef>
              <a:buFont typeface="Arial" panose="020B0604020202020204" pitchFamily="34" charset="0"/>
              <a:buChar char="•"/>
            </a:pPr>
            <a:r>
              <a:rPr lang="en-US" sz="5100" dirty="0">
                <a:latin typeface="Times New Roman" panose="02020603050405020304" pitchFamily="18" charset="0"/>
                <a:cs typeface="Times New Roman" panose="02020603050405020304" pitchFamily="18" charset="0"/>
              </a:rPr>
              <a:t>Wear your VFW cap at public events such as town halls, rallies, forums, or debates</a:t>
            </a:r>
          </a:p>
          <a:p>
            <a:pPr marL="228600" indent="-228600">
              <a:lnSpc>
                <a:spcPct val="110000"/>
              </a:lnSpc>
              <a:spcBef>
                <a:spcPts val="1000"/>
              </a:spcBef>
            </a:pPr>
            <a:endParaRPr lang="en-US" sz="3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8686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0B18D57-13A5-4968-950D-8FEF41FA4399}" type="slidenum">
              <a:rPr lang="en-US" smtClean="0"/>
              <a:t>13</a:t>
            </a:fld>
            <a:endParaRPr lang="en-US"/>
          </a:p>
        </p:txBody>
      </p:sp>
      <p:sp>
        <p:nvSpPr>
          <p:cNvPr id="4" name="Title 3"/>
          <p:cNvSpPr>
            <a:spLocks noGrp="1"/>
          </p:cNvSpPr>
          <p:nvPr>
            <p:ph type="title"/>
          </p:nvPr>
        </p:nvSpPr>
        <p:spPr/>
        <p:txBody>
          <a:bodyPr/>
          <a:lstStyle/>
          <a:p>
            <a:r>
              <a:rPr lang="en-US" sz="4000" dirty="0">
                <a:latin typeface="Times New Roman" panose="02020603050405020304" pitchFamily="18" charset="0"/>
                <a:cs typeface="Times New Roman" panose="02020603050405020304" pitchFamily="18" charset="0"/>
              </a:rPr>
              <a:t>Political Activities</a:t>
            </a:r>
            <a:endParaRPr lang="en-US" sz="4000" dirty="0"/>
          </a:p>
        </p:txBody>
      </p:sp>
      <p:sp>
        <p:nvSpPr>
          <p:cNvPr id="6" name="Rectangle 5"/>
          <p:cNvSpPr/>
          <p:nvPr/>
        </p:nvSpPr>
        <p:spPr>
          <a:xfrm>
            <a:off x="1739153" y="1285118"/>
            <a:ext cx="8300198" cy="5071232"/>
          </a:xfrm>
          <a:prstGeom prst="rect">
            <a:avLst/>
          </a:prstGeom>
        </p:spPr>
        <p:txBody>
          <a:bodyPr wrap="square">
            <a:normAutofit/>
          </a:bodyPr>
          <a:lstStyle/>
          <a:p>
            <a:pPr algn="ctr"/>
            <a:r>
              <a:rPr lang="en-US" sz="3100" b="1" u="sng" dirty="0" err="1">
                <a:solidFill>
                  <a:srgbClr val="991A1E"/>
                </a:solidFill>
                <a:latin typeface="Times New Roman" panose="02020603050405020304" pitchFamily="18" charset="0"/>
                <a:cs typeface="Times New Roman" panose="02020603050405020304" pitchFamily="18" charset="0"/>
              </a:rPr>
              <a:t>DON’Ts</a:t>
            </a:r>
            <a:r>
              <a:rPr lang="en-US" sz="3100" b="1" dirty="0">
                <a:solidFill>
                  <a:srgbClr val="991A1E"/>
                </a:solidFill>
                <a:latin typeface="Times New Roman" panose="02020603050405020304" pitchFamily="18" charset="0"/>
                <a:cs typeface="Times New Roman" panose="02020603050405020304" pitchFamily="18" charset="0"/>
              </a:rPr>
              <a:t> </a:t>
            </a:r>
          </a:p>
          <a:p>
            <a:pPr marL="228600" indent="-228600">
              <a:lnSpc>
                <a:spcPct val="90000"/>
              </a:lnSpc>
              <a:spcBef>
                <a:spcPts val="1000"/>
              </a:spcBef>
            </a:pPr>
            <a:endParaRPr lang="en-US" sz="2800" b="1" dirty="0">
              <a:latin typeface="Times New Roman" panose="02020603050405020304" pitchFamily="18" charset="0"/>
              <a:cs typeface="Times New Roman" panose="02020603050405020304" pitchFamily="18" charset="0"/>
            </a:endParaRPr>
          </a:p>
          <a:p>
            <a:pPr marL="228600" indent="-228600">
              <a:lnSpc>
                <a:spcPct val="90000"/>
              </a:lnSpc>
              <a:spcBef>
                <a:spcPts val="1000"/>
              </a:spcBef>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Don’t endorse candidates on behalf of the VFW National Organization, Department, District or Post</a:t>
            </a:r>
          </a:p>
          <a:p>
            <a:pPr marL="228600" indent="-228600">
              <a:lnSpc>
                <a:spcPct val="90000"/>
              </a:lnSpc>
              <a:spcBef>
                <a:spcPts val="1000"/>
              </a:spcBef>
              <a:buFont typeface="Arial" panose="020B0604020202020204" pitchFamily="34" charset="0"/>
              <a:buChar char="•"/>
            </a:pPr>
            <a:endParaRPr lang="en-US" sz="3100" dirty="0">
              <a:latin typeface="Times New Roman" panose="02020603050405020304" pitchFamily="18" charset="0"/>
              <a:cs typeface="Times New Roman" panose="02020603050405020304" pitchFamily="18" charset="0"/>
            </a:endParaRPr>
          </a:p>
          <a:p>
            <a:pPr marL="228600" indent="-228600">
              <a:lnSpc>
                <a:spcPct val="90000"/>
              </a:lnSpc>
              <a:spcBef>
                <a:spcPts val="1000"/>
              </a:spcBef>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Don’t wear your VFW cap when actively campaigning for a candidate, such as soliciting donations or knocking on doors asking people to pledge their vote for a candidate</a:t>
            </a:r>
          </a:p>
          <a:p>
            <a:endParaRPr lang="en-US" sz="3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4398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3BEE1C-E100-C642-66E7-1B8BE9137FFD}"/>
              </a:ext>
            </a:extLst>
          </p:cNvPr>
          <p:cNvPicPr>
            <a:picLocks noChangeAspect="1"/>
          </p:cNvPicPr>
          <p:nvPr/>
        </p:nvPicPr>
        <p:blipFill rotWithShape="1">
          <a:blip r:embed="rId3"/>
          <a:srcRect l="16579" t="24211" r="30229" b="12456"/>
          <a:stretch/>
        </p:blipFill>
        <p:spPr>
          <a:xfrm>
            <a:off x="1487905" y="342688"/>
            <a:ext cx="9216190" cy="6172623"/>
          </a:xfrm>
          <a:prstGeom prst="rect">
            <a:avLst/>
          </a:prstGeom>
          <a:ln>
            <a:solidFill>
              <a:schemeClr val="tx1"/>
            </a:solidFill>
          </a:ln>
        </p:spPr>
      </p:pic>
      <p:sp>
        <p:nvSpPr>
          <p:cNvPr id="7" name="Slide Number Placeholder 6">
            <a:extLst>
              <a:ext uri="{FF2B5EF4-FFF2-40B4-BE49-F238E27FC236}">
                <a16:creationId xmlns:a16="http://schemas.microsoft.com/office/drawing/2014/main" id="{CCC6A086-005F-6399-B265-9687A186A876}"/>
              </a:ext>
            </a:extLst>
          </p:cNvPr>
          <p:cNvSpPr>
            <a:spLocks noGrp="1"/>
          </p:cNvSpPr>
          <p:nvPr>
            <p:ph type="sldNum" sz="quarter" idx="10"/>
          </p:nvPr>
        </p:nvSpPr>
        <p:spPr/>
        <p:txBody>
          <a:bodyPr/>
          <a:lstStyle/>
          <a:p>
            <a:fld id="{60B18D57-13A5-4968-950D-8FEF41FA4399}" type="slidenum">
              <a:rPr lang="en-US" smtClean="0"/>
              <a:t>14</a:t>
            </a:fld>
            <a:endParaRPr lang="en-US"/>
          </a:p>
        </p:txBody>
      </p:sp>
    </p:spTree>
    <p:extLst>
      <p:ext uri="{BB962C8B-B14F-4D97-AF65-F5344CB8AC3E}">
        <p14:creationId xmlns:p14="http://schemas.microsoft.com/office/powerpoint/2010/main" val="1129715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Times New Roman" panose="02020603050405020304" pitchFamily="18" charset="0"/>
                <a:cs typeface="Times New Roman" panose="02020603050405020304" pitchFamily="18" charset="0"/>
              </a:rPr>
              <a:t>We’re Here to Help</a:t>
            </a:r>
          </a:p>
        </p:txBody>
      </p:sp>
      <p:sp>
        <p:nvSpPr>
          <p:cNvPr id="3" name="Slide Number Placeholder 2"/>
          <p:cNvSpPr>
            <a:spLocks noGrp="1"/>
          </p:cNvSpPr>
          <p:nvPr>
            <p:ph type="sldNum" sz="quarter" idx="12"/>
          </p:nvPr>
        </p:nvSpPr>
        <p:spPr/>
        <p:txBody>
          <a:bodyPr/>
          <a:lstStyle/>
          <a:p>
            <a:fld id="{60B18D57-13A5-4968-950D-8FEF41FA4399}" type="slidenum">
              <a:rPr lang="en-US" smtClean="0"/>
              <a:t>15</a:t>
            </a:fld>
            <a:endParaRPr lang="en-US"/>
          </a:p>
        </p:txBody>
      </p:sp>
      <p:sp>
        <p:nvSpPr>
          <p:cNvPr id="4" name="Content Placeholder 1"/>
          <p:cNvSpPr txBox="1">
            <a:spLocks/>
          </p:cNvSpPr>
          <p:nvPr/>
        </p:nvSpPr>
        <p:spPr>
          <a:xfrm>
            <a:off x="491470" y="1741860"/>
            <a:ext cx="5825110" cy="48033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solidFill>
                  <a:srgbClr val="0563C1"/>
                </a:solidFill>
                <a:hlinkClick r:id="rId3">
                  <a:extLst>
                    <a:ext uri="{A12FA001-AC4F-418D-AE19-62706E023703}">
                      <ahyp:hlinkClr xmlns:ahyp="http://schemas.microsoft.com/office/drawing/2018/hyperlinkcolor" val="tx"/>
                    </a:ext>
                  </a:extLst>
                </a:hlinkClick>
              </a:rPr>
              <a:t>www.vfw.org/advocacy</a:t>
            </a:r>
            <a:endParaRPr lang="en-US" sz="3000" b="1" dirty="0">
              <a:solidFill>
                <a:srgbClr val="0563C1"/>
              </a:solidFill>
            </a:endParaRPr>
          </a:p>
          <a:p>
            <a:pPr marL="0" indent="0">
              <a:buNone/>
            </a:pPr>
            <a:endParaRPr lang="en-US" sz="1000" dirty="0"/>
          </a:p>
          <a:p>
            <a:pPr lvl="1"/>
            <a:r>
              <a:rPr lang="en-US" dirty="0"/>
              <a:t>Talking points &amp; priority goals</a:t>
            </a:r>
          </a:p>
          <a:p>
            <a:pPr lvl="1"/>
            <a:r>
              <a:rPr lang="en-US" dirty="0"/>
              <a:t>Congressional testimony</a:t>
            </a:r>
          </a:p>
          <a:p>
            <a:pPr lvl="1"/>
            <a:r>
              <a:rPr lang="en-US" dirty="0"/>
              <a:t>Action Corps</a:t>
            </a:r>
          </a:p>
          <a:p>
            <a:pPr lvl="2"/>
            <a:r>
              <a:rPr lang="en-US" sz="2300" dirty="0"/>
              <a:t>Read the weekly</a:t>
            </a:r>
          </a:p>
          <a:p>
            <a:pPr lvl="2"/>
            <a:r>
              <a:rPr lang="en-US" sz="2300" dirty="0"/>
              <a:t>Take Action</a:t>
            </a:r>
          </a:p>
          <a:p>
            <a:pPr lvl="2"/>
            <a:r>
              <a:rPr lang="en-US" sz="2300" dirty="0"/>
              <a:t>Sign up advocates</a:t>
            </a:r>
            <a:endParaRPr lang="en-US" dirty="0"/>
          </a:p>
          <a:p>
            <a:pPr lvl="1"/>
            <a:r>
              <a:rPr lang="en-US" dirty="0"/>
              <a:t>Do’s and Don’ts</a:t>
            </a:r>
          </a:p>
          <a:p>
            <a:pPr lvl="1"/>
            <a:r>
              <a:rPr lang="en-US" dirty="0"/>
              <a:t>More to come…</a:t>
            </a:r>
          </a:p>
        </p:txBody>
      </p:sp>
      <p:pic>
        <p:nvPicPr>
          <p:cNvPr id="5" name="Picture 4">
            <a:extLst>
              <a:ext uri="{FF2B5EF4-FFF2-40B4-BE49-F238E27FC236}">
                <a16:creationId xmlns:a16="http://schemas.microsoft.com/office/drawing/2014/main" id="{1A3C6373-BC34-5132-9DCC-0BC3E86510CC}"/>
              </a:ext>
            </a:extLst>
          </p:cNvPr>
          <p:cNvPicPr>
            <a:picLocks noChangeAspect="1"/>
          </p:cNvPicPr>
          <p:nvPr/>
        </p:nvPicPr>
        <p:blipFill>
          <a:blip r:embed="rId4"/>
          <a:stretch>
            <a:fillRect/>
          </a:stretch>
        </p:blipFill>
        <p:spPr>
          <a:xfrm>
            <a:off x="5929197" y="1940382"/>
            <a:ext cx="5616809" cy="3744539"/>
          </a:xfrm>
          <a:prstGeom prst="rect">
            <a:avLst/>
          </a:prstGeom>
          <a:ln>
            <a:solidFill>
              <a:schemeClr val="tx1"/>
            </a:solidFill>
          </a:ln>
        </p:spPr>
      </p:pic>
    </p:spTree>
    <p:extLst>
      <p:ext uri="{BB962C8B-B14F-4D97-AF65-F5344CB8AC3E}">
        <p14:creationId xmlns:p14="http://schemas.microsoft.com/office/powerpoint/2010/main" val="3988359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7052" y="1393237"/>
            <a:ext cx="7546137" cy="5328239"/>
          </a:xfrm>
        </p:spPr>
        <p:txBody>
          <a:bodyPr/>
          <a:lstStyle/>
          <a:p>
            <a:pPr marL="571500" indent="-571500" fontAlgn="base">
              <a:lnSpc>
                <a:spcPct val="100000"/>
              </a:lnSpc>
              <a:spcBef>
                <a:spcPct val="0"/>
              </a:spcBef>
              <a:spcAft>
                <a:spcPct val="0"/>
              </a:spcAft>
            </a:pPr>
            <a:r>
              <a:rPr lang="en-US" sz="3100" dirty="0">
                <a:solidFill>
                  <a:prstClr val="black"/>
                </a:solidFill>
                <a:latin typeface="Times New Roman" pitchFamily="18" charset="0"/>
                <a:cs typeface="+mn-cs"/>
              </a:rPr>
              <a:t>Help veterans access earned benefits: </a:t>
            </a:r>
          </a:p>
          <a:p>
            <a:pPr marL="1028700" lvl="1" indent="-571500" fontAlgn="base">
              <a:lnSpc>
                <a:spcPct val="100000"/>
              </a:lnSpc>
              <a:spcBef>
                <a:spcPct val="0"/>
              </a:spcBef>
              <a:spcAft>
                <a:spcPct val="0"/>
              </a:spcAft>
            </a:pPr>
            <a:r>
              <a:rPr lang="en-US" dirty="0">
                <a:solidFill>
                  <a:prstClr val="black"/>
                </a:solidFill>
                <a:latin typeface="Times New Roman" pitchFamily="18" charset="0"/>
                <a:cs typeface="+mn-cs"/>
              </a:rPr>
              <a:t>Accredit and train VFW’s global network of service officers</a:t>
            </a:r>
          </a:p>
          <a:p>
            <a:pPr marL="1028700" lvl="1" indent="-571500" fontAlgn="base">
              <a:lnSpc>
                <a:spcPct val="100000"/>
              </a:lnSpc>
              <a:spcBef>
                <a:spcPct val="0"/>
              </a:spcBef>
              <a:spcAft>
                <a:spcPct val="0"/>
              </a:spcAft>
            </a:pPr>
            <a:r>
              <a:rPr lang="en-US" dirty="0">
                <a:solidFill>
                  <a:prstClr val="black"/>
                </a:solidFill>
                <a:latin typeface="Times New Roman" pitchFamily="18" charset="0"/>
                <a:cs typeface="+mn-cs"/>
              </a:rPr>
              <a:t>Provide direct assistance to separating service members and VFW client appeals</a:t>
            </a:r>
          </a:p>
          <a:p>
            <a:pPr marL="1028700" lvl="1" indent="-571500" fontAlgn="base">
              <a:lnSpc>
                <a:spcPct val="100000"/>
              </a:lnSpc>
              <a:spcBef>
                <a:spcPct val="0"/>
              </a:spcBef>
              <a:spcAft>
                <a:spcPct val="0"/>
              </a:spcAft>
            </a:pPr>
            <a:r>
              <a:rPr lang="en-US" dirty="0">
                <a:solidFill>
                  <a:prstClr val="black"/>
                </a:solidFill>
                <a:latin typeface="Times New Roman" pitchFamily="18" charset="0"/>
                <a:cs typeface="+mn-cs"/>
              </a:rPr>
              <a:t>Provide referral and casework services </a:t>
            </a:r>
          </a:p>
          <a:p>
            <a:pPr marL="571500" indent="-571500" fontAlgn="base">
              <a:lnSpc>
                <a:spcPct val="100000"/>
              </a:lnSpc>
              <a:spcBef>
                <a:spcPct val="0"/>
              </a:spcBef>
              <a:spcAft>
                <a:spcPct val="0"/>
              </a:spcAft>
            </a:pPr>
            <a:r>
              <a:rPr lang="en-US" sz="3100" dirty="0">
                <a:solidFill>
                  <a:prstClr val="black"/>
                </a:solidFill>
                <a:latin typeface="Times New Roman" pitchFamily="18" charset="0"/>
                <a:cs typeface="+mn-cs"/>
              </a:rPr>
              <a:t>Work with federal agencies to ensure proper administration of veterans’ benefit programs</a:t>
            </a:r>
          </a:p>
          <a:p>
            <a:pPr marL="571500" indent="-571500" fontAlgn="base">
              <a:lnSpc>
                <a:spcPct val="100000"/>
              </a:lnSpc>
              <a:spcBef>
                <a:spcPct val="0"/>
              </a:spcBef>
              <a:spcAft>
                <a:spcPct val="0"/>
              </a:spcAft>
            </a:pPr>
            <a:r>
              <a:rPr lang="en-US" sz="3100" dirty="0">
                <a:solidFill>
                  <a:prstClr val="black"/>
                </a:solidFill>
                <a:latin typeface="Times New Roman" pitchFamily="18" charset="0"/>
                <a:cs typeface="+mn-cs"/>
              </a:rPr>
              <a:t>Manage VFW’s national network of volunteers at VA hospitals (VAVS) </a:t>
            </a:r>
          </a:p>
          <a:p>
            <a:pPr marL="0" indent="0">
              <a:buNone/>
            </a:pPr>
            <a:endParaRPr lang="en-US" dirty="0"/>
          </a:p>
        </p:txBody>
      </p:sp>
      <p:sp>
        <p:nvSpPr>
          <p:cNvPr id="3" name="Slide Number Placeholder 2"/>
          <p:cNvSpPr>
            <a:spLocks noGrp="1"/>
          </p:cNvSpPr>
          <p:nvPr>
            <p:ph type="sldNum" sz="quarter" idx="12"/>
          </p:nvPr>
        </p:nvSpPr>
        <p:spPr/>
        <p:txBody>
          <a:bodyPr/>
          <a:lstStyle/>
          <a:p>
            <a:fld id="{E2FB73DA-5FDE-45B5-BAA4-C61223CC44F6}" type="slidenum">
              <a:rPr lang="en-US" smtClean="0"/>
              <a:pPr/>
              <a:t>16</a:t>
            </a:fld>
            <a:endParaRPr lang="en-US" dirty="0"/>
          </a:p>
        </p:txBody>
      </p:sp>
      <p:sp>
        <p:nvSpPr>
          <p:cNvPr id="4" name="Title 3"/>
          <p:cNvSpPr>
            <a:spLocks noGrp="1"/>
          </p:cNvSpPr>
          <p:nvPr>
            <p:ph type="title"/>
          </p:nvPr>
        </p:nvSpPr>
        <p:spPr/>
        <p:txBody>
          <a:bodyPr/>
          <a:lstStyle/>
          <a:p>
            <a:r>
              <a:rPr lang="en-US" sz="4900" dirty="0">
                <a:solidFill>
                  <a:prstClr val="black"/>
                </a:solidFill>
                <a:latin typeface="Times New Roman" panose="02020603050405020304" pitchFamily="18" charset="0"/>
                <a:cs typeface="Times New Roman" panose="02020603050405020304" pitchFamily="18" charset="0"/>
              </a:rPr>
              <a:t>National Veterans Service: </a:t>
            </a:r>
            <a:endParaRPr lang="en-US" dirty="0"/>
          </a:p>
        </p:txBody>
      </p:sp>
      <p:pic>
        <p:nvPicPr>
          <p:cNvPr id="5" name="Picture 4">
            <a:extLst>
              <a:ext uri="{FF2B5EF4-FFF2-40B4-BE49-F238E27FC236}">
                <a16:creationId xmlns:a16="http://schemas.microsoft.com/office/drawing/2014/main" id="{9B548F76-AD6D-FA10-1E91-8ADB5D7ADFBC}"/>
              </a:ext>
            </a:extLst>
          </p:cNvPr>
          <p:cNvPicPr>
            <a:picLocks noChangeAspect="1"/>
          </p:cNvPicPr>
          <p:nvPr/>
        </p:nvPicPr>
        <p:blipFill>
          <a:blip r:embed="rId3"/>
          <a:stretch>
            <a:fillRect/>
          </a:stretch>
        </p:blipFill>
        <p:spPr>
          <a:xfrm>
            <a:off x="8226281" y="1572244"/>
            <a:ext cx="3127519" cy="4676037"/>
          </a:xfrm>
          <a:prstGeom prst="rect">
            <a:avLst/>
          </a:prstGeom>
        </p:spPr>
      </p:pic>
    </p:spTree>
    <p:extLst>
      <p:ext uri="{BB962C8B-B14F-4D97-AF65-F5344CB8AC3E}">
        <p14:creationId xmlns:p14="http://schemas.microsoft.com/office/powerpoint/2010/main" val="1824685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6872" y="1264768"/>
            <a:ext cx="11395792" cy="4882058"/>
          </a:xfrm>
        </p:spPr>
        <p:txBody>
          <a:bodyPr/>
          <a:lstStyle/>
          <a:p>
            <a:pPr marL="342900" indent="-342900">
              <a:lnSpc>
                <a:spcPct val="100000"/>
              </a:lnSpc>
              <a:spcBef>
                <a:spcPts val="0"/>
              </a:spcBef>
            </a:pPr>
            <a:r>
              <a:rPr lang="en-US" dirty="0">
                <a:solidFill>
                  <a:prstClr val="black"/>
                </a:solidFill>
                <a:latin typeface="Times New Roman" panose="02020603050405020304" pitchFamily="18" charset="0"/>
                <a:cs typeface="Times New Roman" panose="02020603050405020304" pitchFamily="18" charset="0"/>
              </a:rPr>
              <a:t>National Certifying Authority: </a:t>
            </a:r>
          </a:p>
          <a:p>
            <a:pPr marL="800100" lvl="1" indent="-342900">
              <a:lnSpc>
                <a:spcPct val="100000"/>
              </a:lnSpc>
              <a:spcBef>
                <a:spcPts val="0"/>
              </a:spcBef>
            </a:pPr>
            <a:r>
              <a:rPr lang="en-US" dirty="0">
                <a:solidFill>
                  <a:prstClr val="black"/>
                </a:solidFill>
                <a:latin typeface="Times New Roman" panose="02020603050405020304" pitchFamily="18" charset="0"/>
                <a:cs typeface="Times New Roman" panose="02020603050405020304" pitchFamily="18" charset="0"/>
              </a:rPr>
              <a:t>Director, National Veterans Service</a:t>
            </a:r>
          </a:p>
          <a:p>
            <a:pPr marL="342900" indent="-342900">
              <a:lnSpc>
                <a:spcPct val="100000"/>
              </a:lnSpc>
              <a:spcBef>
                <a:spcPts val="0"/>
              </a:spcBef>
            </a:pPr>
            <a:r>
              <a:rPr lang="en-US" dirty="0">
                <a:solidFill>
                  <a:prstClr val="black"/>
                </a:solidFill>
                <a:latin typeface="Times New Roman" panose="02020603050405020304" pitchFamily="18" charset="0"/>
                <a:cs typeface="Times New Roman" panose="02020603050405020304" pitchFamily="18" charset="0"/>
              </a:rPr>
              <a:t>National Veterans Service Advisory Committee amends and approves NVS Policy &amp; Procedure:</a:t>
            </a:r>
          </a:p>
          <a:p>
            <a:pPr marL="1257300" lvl="2" indent="-342900">
              <a:lnSpc>
                <a:spcPct val="100000"/>
              </a:lnSpc>
              <a:spcBef>
                <a:spcPts val="0"/>
              </a:spcBef>
            </a:pPr>
            <a:r>
              <a:rPr lang="en-US" dirty="0">
                <a:solidFill>
                  <a:prstClr val="black"/>
                </a:solidFill>
                <a:latin typeface="Times New Roman" panose="02020603050405020304" pitchFamily="18" charset="0"/>
                <a:cs typeface="Times New Roman" panose="02020603050405020304" pitchFamily="18" charset="0"/>
              </a:rPr>
              <a:t>Available on:  </a:t>
            </a:r>
            <a:r>
              <a:rPr lang="en-US" dirty="0">
                <a:solidFill>
                  <a:prstClr val="black"/>
                </a:solidFill>
                <a:latin typeface="Times New Roman" panose="02020603050405020304" pitchFamily="18" charset="0"/>
                <a:cs typeface="Times New Roman" panose="02020603050405020304" pitchFamily="18" charset="0"/>
                <a:hlinkClick r:id="rId3"/>
              </a:rPr>
              <a:t>www.vfw.org/NVS</a:t>
            </a:r>
            <a:r>
              <a:rPr lang="en-US" dirty="0">
                <a:solidFill>
                  <a:prstClr val="black"/>
                </a:solidFill>
                <a:latin typeface="Times New Roman" panose="02020603050405020304" pitchFamily="18" charset="0"/>
                <a:cs typeface="Times New Roman" panose="02020603050405020304" pitchFamily="18" charset="0"/>
              </a:rPr>
              <a:t> </a:t>
            </a:r>
          </a:p>
          <a:p>
            <a:pPr marL="342900" indent="-342900">
              <a:lnSpc>
                <a:spcPct val="100000"/>
              </a:lnSpc>
              <a:spcBef>
                <a:spcPts val="0"/>
              </a:spcBef>
            </a:pPr>
            <a:r>
              <a:rPr lang="en-US" dirty="0">
                <a:solidFill>
                  <a:prstClr val="black"/>
                </a:solidFill>
                <a:latin typeface="Times New Roman" panose="02020603050405020304" pitchFamily="18" charset="0"/>
                <a:cs typeface="Times New Roman" panose="02020603050405020304" pitchFamily="18" charset="0"/>
              </a:rPr>
              <a:t>National Veterans Service conducts required training for all accredited VFW representatives: </a:t>
            </a:r>
          </a:p>
          <a:p>
            <a:pPr marL="1257300" lvl="2" indent="-342900">
              <a:lnSpc>
                <a:spcPct val="100000"/>
              </a:lnSpc>
              <a:spcBef>
                <a:spcPts val="0"/>
              </a:spcBef>
            </a:pPr>
            <a:r>
              <a:rPr lang="en-US" sz="2800" dirty="0">
                <a:solidFill>
                  <a:prstClr val="black"/>
                </a:solidFill>
                <a:latin typeface="Times New Roman" panose="02020603050405020304" pitchFamily="18" charset="0"/>
                <a:cs typeface="Times New Roman" panose="02020603050405020304" pitchFamily="18" charset="0"/>
              </a:rPr>
              <a:t>In-person training conferences</a:t>
            </a:r>
          </a:p>
          <a:p>
            <a:pPr marL="1257300" lvl="2" indent="-342900">
              <a:lnSpc>
                <a:spcPct val="100000"/>
              </a:lnSpc>
              <a:spcBef>
                <a:spcPts val="0"/>
              </a:spcBef>
            </a:pPr>
            <a:r>
              <a:rPr lang="en-US" sz="2800" dirty="0">
                <a:solidFill>
                  <a:prstClr val="black"/>
                </a:solidFill>
                <a:latin typeface="Times New Roman" panose="02020603050405020304" pitchFamily="18" charset="0"/>
                <a:cs typeface="Times New Roman" panose="02020603050405020304" pitchFamily="18" charset="0"/>
              </a:rPr>
              <a:t>Quality Assurance site visits</a:t>
            </a:r>
          </a:p>
          <a:p>
            <a:pPr marL="1257300" lvl="2" indent="-342900">
              <a:lnSpc>
                <a:spcPct val="100000"/>
              </a:lnSpc>
              <a:spcBef>
                <a:spcPts val="0"/>
              </a:spcBef>
            </a:pPr>
            <a:r>
              <a:rPr lang="en-US" sz="2800" dirty="0">
                <a:solidFill>
                  <a:prstClr val="black"/>
                </a:solidFill>
                <a:latin typeface="Times New Roman" panose="02020603050405020304" pitchFamily="18" charset="0"/>
                <a:cs typeface="Times New Roman" panose="02020603050405020304" pitchFamily="18" charset="0"/>
              </a:rPr>
              <a:t>Online training</a:t>
            </a:r>
          </a:p>
          <a:p>
            <a:pPr marL="342900" indent="-342900">
              <a:lnSpc>
                <a:spcPct val="100000"/>
              </a:lnSpc>
              <a:spcBef>
                <a:spcPts val="0"/>
              </a:spcBef>
            </a:pPr>
            <a:r>
              <a:rPr lang="en-US" dirty="0">
                <a:solidFill>
                  <a:prstClr val="black"/>
                </a:solidFill>
                <a:latin typeface="Times New Roman" panose="02020603050405020304" pitchFamily="18" charset="0"/>
                <a:cs typeface="Times New Roman" panose="02020603050405020304" pitchFamily="18" charset="0"/>
              </a:rPr>
              <a:t>National VFW Provides Restricted Grants to assist in funding service offices</a:t>
            </a:r>
          </a:p>
          <a:p>
            <a:pPr marL="342900" indent="-342900">
              <a:lnSpc>
                <a:spcPct val="100000"/>
              </a:lnSpc>
              <a:spcBef>
                <a:spcPts val="0"/>
              </a:spcBef>
            </a:pPr>
            <a:endParaRPr lang="en-US" sz="3700" dirty="0">
              <a:solidFill>
                <a:prstClr val="black"/>
              </a:solidFill>
              <a:latin typeface="Times New Roman" panose="02020603050405020304" pitchFamily="18" charset="0"/>
              <a:cs typeface="Times New Roman" panose="02020603050405020304" pitchFamily="18" charset="0"/>
            </a:endParaRPr>
          </a:p>
          <a:p>
            <a:endParaRPr lang="en-US" dirty="0"/>
          </a:p>
        </p:txBody>
      </p:sp>
      <p:sp>
        <p:nvSpPr>
          <p:cNvPr id="3" name="Slide Number Placeholder 2"/>
          <p:cNvSpPr>
            <a:spLocks noGrp="1"/>
          </p:cNvSpPr>
          <p:nvPr>
            <p:ph type="sldNum" sz="quarter" idx="12"/>
          </p:nvPr>
        </p:nvSpPr>
        <p:spPr/>
        <p:txBody>
          <a:bodyPr/>
          <a:lstStyle/>
          <a:p>
            <a:fld id="{E2FB73DA-5FDE-45B5-BAA4-C61223CC44F6}" type="slidenum">
              <a:rPr lang="en-US" smtClean="0"/>
              <a:pPr/>
              <a:t>17</a:t>
            </a:fld>
            <a:endParaRPr lang="en-US" dirty="0"/>
          </a:p>
        </p:txBody>
      </p:sp>
      <p:sp>
        <p:nvSpPr>
          <p:cNvPr id="4" name="Title 3"/>
          <p:cNvSpPr>
            <a:spLocks noGrp="1"/>
          </p:cNvSpPr>
          <p:nvPr>
            <p:ph type="title"/>
          </p:nvPr>
        </p:nvSpPr>
        <p:spPr/>
        <p:txBody>
          <a:bodyPr/>
          <a:lstStyle/>
          <a:p>
            <a:r>
              <a:rPr lang="en-US" sz="4900" dirty="0">
                <a:solidFill>
                  <a:prstClr val="black"/>
                </a:solidFill>
                <a:latin typeface="Times New Roman" panose="02020603050405020304" pitchFamily="18" charset="0"/>
                <a:cs typeface="Times New Roman" panose="02020603050405020304" pitchFamily="18" charset="0"/>
              </a:rPr>
              <a:t>Structure: </a:t>
            </a:r>
            <a:endParaRPr lang="en-US" dirty="0"/>
          </a:p>
        </p:txBody>
      </p:sp>
    </p:spTree>
    <p:extLst>
      <p:ext uri="{BB962C8B-B14F-4D97-AF65-F5344CB8AC3E}">
        <p14:creationId xmlns:p14="http://schemas.microsoft.com/office/powerpoint/2010/main" val="550394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3612" y="1295248"/>
            <a:ext cx="10936704" cy="4882058"/>
          </a:xfrm>
        </p:spPr>
        <p:txBody>
          <a:bodyPr/>
          <a:lstStyle/>
          <a:p>
            <a:pPr marL="342900" indent="-342900">
              <a:lnSpc>
                <a:spcPct val="100000"/>
              </a:lnSpc>
              <a:spcBef>
                <a:spcPts val="0"/>
              </a:spcBef>
            </a:pPr>
            <a:r>
              <a:rPr lang="en-US" sz="3700" dirty="0">
                <a:solidFill>
                  <a:prstClr val="black"/>
                </a:solidFill>
                <a:latin typeface="Times New Roman" panose="02020603050405020304" pitchFamily="18" charset="0"/>
                <a:cs typeface="Times New Roman" panose="02020603050405020304" pitchFamily="18" charset="0"/>
              </a:rPr>
              <a:t>Department Commander appoints the Department Service Officer. </a:t>
            </a:r>
            <a:endParaRPr lang="en-US" sz="3300" dirty="0">
              <a:solidFill>
                <a:prstClr val="black"/>
              </a:solidFill>
              <a:latin typeface="Times New Roman" panose="02020603050405020304" pitchFamily="18" charset="0"/>
              <a:cs typeface="Times New Roman" panose="02020603050405020304" pitchFamily="18" charset="0"/>
            </a:endParaRPr>
          </a:p>
          <a:p>
            <a:pPr marL="342900" indent="-342900">
              <a:lnSpc>
                <a:spcPct val="100000"/>
              </a:lnSpc>
              <a:spcBef>
                <a:spcPts val="0"/>
              </a:spcBef>
            </a:pPr>
            <a:r>
              <a:rPr lang="en-US" sz="3700" dirty="0">
                <a:solidFill>
                  <a:prstClr val="black"/>
                </a:solidFill>
                <a:latin typeface="Times New Roman" panose="02020603050405020304" pitchFamily="18" charset="0"/>
                <a:cs typeface="Times New Roman" panose="02020603050405020304" pitchFamily="18" charset="0"/>
              </a:rPr>
              <a:t>Departments employ support staff:</a:t>
            </a:r>
          </a:p>
          <a:p>
            <a:pPr marL="800100" lvl="1" indent="-342900">
              <a:lnSpc>
                <a:spcPct val="100000"/>
              </a:lnSpc>
              <a:spcBef>
                <a:spcPts val="0"/>
              </a:spcBef>
            </a:pPr>
            <a:r>
              <a:rPr lang="en-US" sz="2900" dirty="0">
                <a:solidFill>
                  <a:prstClr val="black"/>
                </a:solidFill>
                <a:latin typeface="Times New Roman" panose="02020603050405020304" pitchFamily="18" charset="0"/>
                <a:cs typeface="Times New Roman" panose="02020603050405020304" pitchFamily="18" charset="0"/>
              </a:rPr>
              <a:t>Usually managed by Adjutant/Quartermaster</a:t>
            </a:r>
          </a:p>
          <a:p>
            <a:pPr marL="800100" lvl="1" indent="-342900">
              <a:lnSpc>
                <a:spcPct val="100000"/>
              </a:lnSpc>
              <a:spcBef>
                <a:spcPts val="0"/>
              </a:spcBef>
            </a:pPr>
            <a:r>
              <a:rPr lang="en-US" sz="2900" dirty="0">
                <a:solidFill>
                  <a:prstClr val="black"/>
                </a:solidFill>
                <a:latin typeface="Times New Roman" panose="02020603050405020304" pitchFamily="18" charset="0"/>
                <a:cs typeface="Times New Roman" panose="02020603050405020304" pitchFamily="18" charset="0"/>
              </a:rPr>
              <a:t>Rules usually established by Department Service Committee</a:t>
            </a:r>
          </a:p>
          <a:p>
            <a:pPr marL="800100" lvl="1" indent="-342900">
              <a:lnSpc>
                <a:spcPct val="100000"/>
              </a:lnSpc>
              <a:spcBef>
                <a:spcPts val="0"/>
              </a:spcBef>
            </a:pPr>
            <a:r>
              <a:rPr lang="en-US" sz="2900" dirty="0">
                <a:solidFill>
                  <a:prstClr val="black"/>
                </a:solidFill>
                <a:latin typeface="Times New Roman" panose="02020603050405020304" pitchFamily="18" charset="0"/>
                <a:cs typeface="Times New Roman" panose="02020603050405020304" pitchFamily="18" charset="0"/>
              </a:rPr>
              <a:t>Departments prepare and submit all accreditation paperwork to NVS</a:t>
            </a:r>
            <a:endParaRPr lang="en-US" dirty="0"/>
          </a:p>
          <a:p>
            <a:pPr marL="800100" lvl="1" indent="-342900">
              <a:lnSpc>
                <a:spcPct val="100000"/>
              </a:lnSpc>
              <a:spcBef>
                <a:spcPts val="0"/>
              </a:spcBef>
            </a:pPr>
            <a:r>
              <a:rPr lang="en-US" sz="2900" dirty="0">
                <a:solidFill>
                  <a:prstClr val="black"/>
                </a:solidFill>
                <a:latin typeface="Times New Roman" panose="02020603050405020304" pitchFamily="18" charset="0"/>
                <a:cs typeface="Times New Roman" panose="02020603050405020304" pitchFamily="18" charset="0"/>
              </a:rPr>
              <a:t>Departments decide whether or not to cross-accredit State or County employees with VFW</a:t>
            </a:r>
          </a:p>
          <a:p>
            <a:pPr marL="0" indent="0">
              <a:lnSpc>
                <a:spcPct val="100000"/>
              </a:lnSpc>
              <a:spcBef>
                <a:spcPts val="0"/>
              </a:spcBef>
              <a:buNone/>
            </a:pPr>
            <a:r>
              <a:rPr lang="en-US" sz="2800" i="1" dirty="0">
                <a:solidFill>
                  <a:srgbClr val="FF0000"/>
                </a:solidFill>
                <a:latin typeface="Times New Roman" panose="02020603050405020304" pitchFamily="18" charset="0"/>
                <a:cs typeface="Times New Roman" panose="02020603050405020304" pitchFamily="18" charset="0"/>
              </a:rPr>
              <a:t>*We’ll discuss District/Post Service Officers later…</a:t>
            </a:r>
          </a:p>
        </p:txBody>
      </p:sp>
      <p:sp>
        <p:nvSpPr>
          <p:cNvPr id="3" name="Slide Number Placeholder 2"/>
          <p:cNvSpPr>
            <a:spLocks noGrp="1"/>
          </p:cNvSpPr>
          <p:nvPr>
            <p:ph type="sldNum" sz="quarter" idx="12"/>
          </p:nvPr>
        </p:nvSpPr>
        <p:spPr/>
        <p:txBody>
          <a:bodyPr/>
          <a:lstStyle/>
          <a:p>
            <a:fld id="{E2FB73DA-5FDE-45B5-BAA4-C61223CC44F6}" type="slidenum">
              <a:rPr lang="en-US" smtClean="0"/>
              <a:pPr/>
              <a:t>18</a:t>
            </a:fld>
            <a:endParaRPr lang="en-US" dirty="0"/>
          </a:p>
        </p:txBody>
      </p:sp>
      <p:sp>
        <p:nvSpPr>
          <p:cNvPr id="4" name="Title 3"/>
          <p:cNvSpPr>
            <a:spLocks noGrp="1"/>
          </p:cNvSpPr>
          <p:nvPr>
            <p:ph type="title"/>
          </p:nvPr>
        </p:nvSpPr>
        <p:spPr/>
        <p:txBody>
          <a:bodyPr/>
          <a:lstStyle/>
          <a:p>
            <a:r>
              <a:rPr lang="en-US" sz="4900" dirty="0">
                <a:solidFill>
                  <a:prstClr val="black"/>
                </a:solidFill>
                <a:latin typeface="Times New Roman" panose="02020603050405020304" pitchFamily="18" charset="0"/>
                <a:cs typeface="Times New Roman" panose="02020603050405020304" pitchFamily="18" charset="0"/>
              </a:rPr>
              <a:t>Structure: </a:t>
            </a:r>
            <a:endParaRPr lang="en-US" dirty="0"/>
          </a:p>
        </p:txBody>
      </p:sp>
    </p:spTree>
    <p:extLst>
      <p:ext uri="{BB962C8B-B14F-4D97-AF65-F5344CB8AC3E}">
        <p14:creationId xmlns:p14="http://schemas.microsoft.com/office/powerpoint/2010/main" val="3611433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561678"/>
            <a:ext cx="10515600" cy="4882058"/>
          </a:xfrm>
        </p:spPr>
        <p:txBody>
          <a:bodyPr numCol="1"/>
          <a:lstStyle/>
          <a:p>
            <a:pPr marL="0" indent="0">
              <a:lnSpc>
                <a:spcPct val="100000"/>
              </a:lnSpc>
              <a:spcBef>
                <a:spcPts val="0"/>
              </a:spcBef>
              <a:buNone/>
            </a:pPr>
            <a:r>
              <a:rPr lang="en-US" sz="3400" b="1" dirty="0">
                <a:solidFill>
                  <a:prstClr val="black"/>
                </a:solidFill>
                <a:latin typeface="Times New Roman" panose="02020603050405020304" pitchFamily="18" charset="0"/>
                <a:cs typeface="Times New Roman" panose="02020603050405020304" pitchFamily="18" charset="0"/>
              </a:rPr>
              <a:t>VFW Service Officers are…</a:t>
            </a:r>
          </a:p>
          <a:p>
            <a:pPr marL="0" indent="0">
              <a:lnSpc>
                <a:spcPct val="100000"/>
              </a:lnSpc>
              <a:spcBef>
                <a:spcPts val="0"/>
              </a:spcBef>
              <a:buNone/>
            </a:pPr>
            <a:endParaRPr lang="en-US" sz="1400" dirty="0">
              <a:solidFill>
                <a:prstClr val="black"/>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2800" b="1" dirty="0">
                <a:solidFill>
                  <a:prstClr val="black"/>
                </a:solidFill>
                <a:latin typeface="Times New Roman" panose="02020603050405020304" pitchFamily="18" charset="0"/>
                <a:cs typeface="Times New Roman" panose="02020603050405020304" pitchFamily="18" charset="0"/>
              </a:rPr>
              <a:t>…the best </a:t>
            </a:r>
            <a:r>
              <a:rPr lang="en-US" sz="2800" b="1" dirty="0">
                <a:solidFill>
                  <a:srgbClr val="C0504D">
                    <a:lumMod val="75000"/>
                  </a:srgbClr>
                </a:solidFill>
                <a:latin typeface="Times New Roman" panose="02020603050405020304" pitchFamily="18" charset="0"/>
                <a:cs typeface="Times New Roman" panose="02020603050405020304" pitchFamily="18" charset="0"/>
              </a:rPr>
              <a:t>PROFESSIONAL, Trained, Accredited Advocates</a:t>
            </a:r>
            <a:r>
              <a:rPr lang="en-US" sz="2800" b="1" dirty="0">
                <a:solidFill>
                  <a:prstClr val="black"/>
                </a:solidFill>
                <a:latin typeface="Times New Roman" panose="02020603050405020304" pitchFamily="18" charset="0"/>
                <a:cs typeface="Times New Roman" panose="02020603050405020304" pitchFamily="18" charset="0"/>
              </a:rPr>
              <a:t> in the nation. </a:t>
            </a:r>
          </a:p>
          <a:p>
            <a:pPr marL="0" indent="0">
              <a:lnSpc>
                <a:spcPct val="100000"/>
              </a:lnSpc>
              <a:spcBef>
                <a:spcPts val="0"/>
              </a:spcBef>
              <a:buNone/>
            </a:pPr>
            <a:endParaRPr lang="en-US" sz="2000" b="1" dirty="0">
              <a:solidFill>
                <a:prstClr val="black"/>
              </a:solidFill>
              <a:latin typeface="Times New Roman" panose="02020603050405020304" pitchFamily="18" charset="0"/>
              <a:cs typeface="Times New Roman" panose="02020603050405020304" pitchFamily="18" charset="0"/>
            </a:endParaRPr>
          </a:p>
          <a:p>
            <a:pPr>
              <a:lnSpc>
                <a:spcPct val="100000"/>
              </a:lnSpc>
              <a:spcBef>
                <a:spcPts val="0"/>
              </a:spcBef>
            </a:pPr>
            <a:r>
              <a:rPr lang="en-US" sz="2400" b="1" dirty="0">
                <a:solidFill>
                  <a:prstClr val="black"/>
                </a:solidFill>
                <a:latin typeface="Times New Roman" panose="02020603050405020304" pitchFamily="18" charset="0"/>
                <a:cs typeface="Times New Roman" panose="02020603050405020304" pitchFamily="18" charset="0"/>
              </a:rPr>
              <a:t>Professional: </a:t>
            </a:r>
            <a:r>
              <a:rPr lang="en-US" sz="2400" dirty="0">
                <a:solidFill>
                  <a:prstClr val="black"/>
                </a:solidFill>
                <a:latin typeface="Times New Roman" panose="02020603050405020304" pitchFamily="18" charset="0"/>
                <a:cs typeface="Times New Roman" panose="02020603050405020304" pitchFamily="18" charset="0"/>
              </a:rPr>
              <a:t>Our policy is that accredited reps must be employees of the VFW or state/county</a:t>
            </a:r>
          </a:p>
          <a:p>
            <a:pPr>
              <a:lnSpc>
                <a:spcPct val="100000"/>
              </a:lnSpc>
              <a:spcBef>
                <a:spcPts val="0"/>
              </a:spcBef>
            </a:pPr>
            <a:r>
              <a:rPr lang="en-US" sz="2400" b="1" dirty="0">
                <a:solidFill>
                  <a:prstClr val="black"/>
                </a:solidFill>
                <a:latin typeface="Times New Roman" panose="02020603050405020304" pitchFamily="18" charset="0"/>
                <a:cs typeface="Times New Roman" panose="02020603050405020304" pitchFamily="18" charset="0"/>
              </a:rPr>
              <a:t>Trained: </a:t>
            </a:r>
            <a:r>
              <a:rPr lang="en-US" sz="2400" dirty="0">
                <a:solidFill>
                  <a:prstClr val="black"/>
                </a:solidFill>
                <a:latin typeface="Times New Roman" panose="02020603050405020304" pitchFamily="18" charset="0"/>
                <a:cs typeface="Times New Roman" panose="02020603050405020304" pitchFamily="18" charset="0"/>
              </a:rPr>
              <a:t>Require up to 80 hours of classroom training, online training, and VA-required training each year</a:t>
            </a:r>
          </a:p>
          <a:p>
            <a:pPr>
              <a:lnSpc>
                <a:spcPct val="100000"/>
              </a:lnSpc>
              <a:spcBef>
                <a:spcPts val="0"/>
              </a:spcBef>
            </a:pPr>
            <a:r>
              <a:rPr lang="en-US" sz="2400" b="1" dirty="0">
                <a:solidFill>
                  <a:prstClr val="black"/>
                </a:solidFill>
                <a:latin typeface="Times New Roman" panose="02020603050405020304" pitchFamily="18" charset="0"/>
                <a:cs typeface="Times New Roman" panose="02020603050405020304" pitchFamily="18" charset="0"/>
              </a:rPr>
              <a:t>Accredited: </a:t>
            </a:r>
            <a:r>
              <a:rPr lang="en-US" sz="2400" dirty="0">
                <a:solidFill>
                  <a:prstClr val="black"/>
                </a:solidFill>
                <a:latin typeface="Times New Roman" panose="02020603050405020304" pitchFamily="18" charset="0"/>
                <a:cs typeface="Times New Roman" panose="02020603050405020304" pitchFamily="18" charset="0"/>
              </a:rPr>
              <a:t>VA Office of the General Counsel acknowledges our reps to prepare and prosecute claims before VA</a:t>
            </a:r>
          </a:p>
          <a:p>
            <a:pPr>
              <a:lnSpc>
                <a:spcPct val="100000"/>
              </a:lnSpc>
              <a:spcBef>
                <a:spcPts val="0"/>
              </a:spcBef>
            </a:pPr>
            <a:r>
              <a:rPr lang="en-US" sz="2400" b="1" dirty="0">
                <a:solidFill>
                  <a:prstClr val="black"/>
                </a:solidFill>
                <a:latin typeface="Times New Roman" panose="02020603050405020304" pitchFamily="18" charset="0"/>
                <a:cs typeface="Times New Roman" panose="02020603050405020304" pitchFamily="18" charset="0"/>
              </a:rPr>
              <a:t>Advocates: </a:t>
            </a:r>
            <a:r>
              <a:rPr lang="en-US" sz="2400" dirty="0">
                <a:solidFill>
                  <a:prstClr val="black"/>
                </a:solidFill>
                <a:latin typeface="Times New Roman" panose="02020603050405020304" pitchFamily="18" charset="0"/>
                <a:cs typeface="Times New Roman" panose="02020603050405020304" pitchFamily="18" charset="0"/>
              </a:rPr>
              <a:t>We help veterans achieve the highest rating allowable under the law. </a:t>
            </a:r>
          </a:p>
        </p:txBody>
      </p:sp>
      <p:sp>
        <p:nvSpPr>
          <p:cNvPr id="3" name="Slide Number Placeholder 2"/>
          <p:cNvSpPr>
            <a:spLocks noGrp="1"/>
          </p:cNvSpPr>
          <p:nvPr>
            <p:ph type="sldNum" sz="quarter" idx="12"/>
          </p:nvPr>
        </p:nvSpPr>
        <p:spPr/>
        <p:txBody>
          <a:bodyPr/>
          <a:lstStyle/>
          <a:p>
            <a:fld id="{E2FB73DA-5FDE-45B5-BAA4-C61223CC44F6}" type="slidenum">
              <a:rPr lang="en-US" smtClean="0"/>
              <a:pPr/>
              <a:t>19</a:t>
            </a:fld>
            <a:endParaRPr lang="en-US" dirty="0"/>
          </a:p>
        </p:txBody>
      </p:sp>
      <p:sp>
        <p:nvSpPr>
          <p:cNvPr id="4" name="Title 3"/>
          <p:cNvSpPr>
            <a:spLocks noGrp="1"/>
          </p:cNvSpPr>
          <p:nvPr>
            <p:ph type="title"/>
          </p:nvPr>
        </p:nvSpPr>
        <p:spPr/>
        <p:txBody>
          <a:bodyPr/>
          <a:lstStyle/>
          <a:p>
            <a:r>
              <a:rPr lang="en-US" sz="4900" dirty="0">
                <a:solidFill>
                  <a:prstClr val="black"/>
                </a:solidFill>
                <a:latin typeface="Times New Roman" panose="02020603050405020304" pitchFamily="18" charset="0"/>
                <a:cs typeface="Times New Roman" panose="02020603050405020304" pitchFamily="18" charset="0"/>
              </a:rPr>
              <a:t>Who We Are: </a:t>
            </a:r>
            <a:endParaRPr lang="en-US" dirty="0"/>
          </a:p>
        </p:txBody>
      </p:sp>
    </p:spTree>
    <p:extLst>
      <p:ext uri="{BB962C8B-B14F-4D97-AF65-F5344CB8AC3E}">
        <p14:creationId xmlns:p14="http://schemas.microsoft.com/office/powerpoint/2010/main" val="1060005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1055420" y="1722878"/>
            <a:ext cx="5213031" cy="4974913"/>
          </a:xfrm>
        </p:spPr>
        <p:txBody>
          <a:bodyPr>
            <a:noAutofit/>
          </a:bodyPr>
          <a:lstStyle/>
          <a:p>
            <a:endParaRPr lang="en-US" sz="11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Legislative Advocacy</a:t>
            </a:r>
          </a:p>
          <a:p>
            <a:endParaRPr lang="en-US" sz="1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Veterans Service</a:t>
            </a:r>
          </a:p>
          <a:p>
            <a:endParaRPr lang="en-US" sz="24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PACT Act Info</a:t>
            </a:r>
          </a:p>
          <a:p>
            <a:endParaRPr lang="en-US" sz="2000"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457200" lvl="1" indent="0">
              <a:buNone/>
            </a:pPr>
            <a:r>
              <a:rPr lang="en-US" b="1" i="1" dirty="0">
                <a:latin typeface="Times New Roman" panose="02020603050405020304" pitchFamily="18" charset="0"/>
                <a:cs typeface="Times New Roman" panose="02020603050405020304" pitchFamily="18" charset="0"/>
              </a:rPr>
              <a:t>BUT FIRST…</a:t>
            </a:r>
          </a:p>
          <a:p>
            <a:pPr marL="0" indent="0">
              <a:buNone/>
            </a:pPr>
            <a:endParaRPr lang="en-US"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Discussion Topics</a:t>
            </a:r>
          </a:p>
        </p:txBody>
      </p:sp>
      <p:pic>
        <p:nvPicPr>
          <p:cNvPr id="2" name="Picture 1">
            <a:extLst>
              <a:ext uri="{FF2B5EF4-FFF2-40B4-BE49-F238E27FC236}">
                <a16:creationId xmlns:a16="http://schemas.microsoft.com/office/drawing/2014/main" id="{30BC6601-96E9-5151-C033-6AE5E5233E74}"/>
              </a:ext>
            </a:extLst>
          </p:cNvPr>
          <p:cNvPicPr>
            <a:picLocks noChangeAspect="1"/>
          </p:cNvPicPr>
          <p:nvPr/>
        </p:nvPicPr>
        <p:blipFill>
          <a:blip r:embed="rId3"/>
          <a:stretch>
            <a:fillRect/>
          </a:stretch>
        </p:blipFill>
        <p:spPr>
          <a:xfrm>
            <a:off x="7178842" y="1576517"/>
            <a:ext cx="3455318" cy="3765504"/>
          </a:xfrm>
          <a:prstGeom prst="rect">
            <a:avLst/>
          </a:prstGeom>
        </p:spPr>
      </p:pic>
      <p:sp>
        <p:nvSpPr>
          <p:cNvPr id="7" name="Slide Number Placeholder 6">
            <a:extLst>
              <a:ext uri="{FF2B5EF4-FFF2-40B4-BE49-F238E27FC236}">
                <a16:creationId xmlns:a16="http://schemas.microsoft.com/office/drawing/2014/main" id="{58165B68-36E0-68FA-A102-8F4D6D511FE1}"/>
              </a:ext>
            </a:extLst>
          </p:cNvPr>
          <p:cNvSpPr>
            <a:spLocks noGrp="1"/>
          </p:cNvSpPr>
          <p:nvPr>
            <p:ph type="sldNum" sz="quarter" idx="12"/>
          </p:nvPr>
        </p:nvSpPr>
        <p:spPr/>
        <p:txBody>
          <a:bodyPr/>
          <a:lstStyle/>
          <a:p>
            <a:fld id="{E2FB73DA-5FDE-45B5-BAA4-C61223CC44F6}" type="slidenum">
              <a:rPr lang="en-US" smtClean="0"/>
              <a:pPr/>
              <a:t>2</a:t>
            </a:fld>
            <a:endParaRPr lang="en-US" dirty="0"/>
          </a:p>
        </p:txBody>
      </p:sp>
      <p:sp>
        <p:nvSpPr>
          <p:cNvPr id="8" name="TextBox 7">
            <a:extLst>
              <a:ext uri="{FF2B5EF4-FFF2-40B4-BE49-F238E27FC236}">
                <a16:creationId xmlns:a16="http://schemas.microsoft.com/office/drawing/2014/main" id="{4FBEE926-31FC-7D5B-B561-0B989F2EC43D}"/>
              </a:ext>
            </a:extLst>
          </p:cNvPr>
          <p:cNvSpPr txBox="1"/>
          <p:nvPr/>
        </p:nvSpPr>
        <p:spPr>
          <a:xfrm>
            <a:off x="7335078" y="5615583"/>
            <a:ext cx="4492487" cy="1200329"/>
          </a:xfrm>
          <a:prstGeom prst="rect">
            <a:avLst/>
          </a:prstGeom>
          <a:noFill/>
        </p:spPr>
        <p:txBody>
          <a:bodyPr wrap="square">
            <a:spAutoFit/>
          </a:bodyPr>
          <a:lstStyle/>
          <a:p>
            <a:r>
              <a:rPr lang="en-US" sz="2400" dirty="0">
                <a:latin typeface="TradeGothic" pitchFamily="50" charset="0"/>
              </a:rPr>
              <a:t>Michael </a:t>
            </a:r>
            <a:r>
              <a:rPr lang="en-US" sz="2400" dirty="0" err="1">
                <a:latin typeface="TradeGothic" pitchFamily="50" charset="0"/>
              </a:rPr>
              <a:t>Figlioli</a:t>
            </a:r>
            <a:endParaRPr lang="en-US" sz="2400" dirty="0">
              <a:latin typeface="TradeGothic" pitchFamily="50" charset="0"/>
            </a:endParaRPr>
          </a:p>
          <a:p>
            <a:r>
              <a:rPr lang="en-US" sz="2400" dirty="0">
                <a:latin typeface="TradeGothic" pitchFamily="50" charset="0"/>
              </a:rPr>
              <a:t>Deputy Director, NVS</a:t>
            </a:r>
          </a:p>
          <a:p>
            <a:r>
              <a:rPr lang="en-US" sz="2400" dirty="0">
                <a:latin typeface="TradeGothic" pitchFamily="50" charset="0"/>
                <a:hlinkClick r:id="rId4"/>
              </a:rPr>
              <a:t>mfiglioli@vfw.org</a:t>
            </a:r>
            <a:r>
              <a:rPr lang="en-US" sz="2400" dirty="0">
                <a:latin typeface="TradeGothic" pitchFamily="50" charset="0"/>
              </a:rPr>
              <a:t> </a:t>
            </a:r>
            <a:endParaRPr lang="en-US" sz="2400" dirty="0"/>
          </a:p>
        </p:txBody>
      </p:sp>
    </p:spTree>
    <p:extLst>
      <p:ext uri="{BB962C8B-B14F-4D97-AF65-F5344CB8AC3E}">
        <p14:creationId xmlns:p14="http://schemas.microsoft.com/office/powerpoint/2010/main" val="2449881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5221" y="1552074"/>
            <a:ext cx="11265568" cy="4986839"/>
          </a:xfrm>
        </p:spPr>
        <p:txBody>
          <a:bodyPr>
            <a:normAutofit fontScale="92500" lnSpcReduction="20000"/>
          </a:bodyPr>
          <a:lstStyle/>
          <a:p>
            <a:pPr marL="285750" indent="-285750" fontAlgn="base">
              <a:lnSpc>
                <a:spcPct val="100000"/>
              </a:lnSpc>
              <a:spcBef>
                <a:spcPct val="0"/>
              </a:spcBef>
              <a:spcAft>
                <a:spcPts val="600"/>
              </a:spcAft>
            </a:pPr>
            <a:r>
              <a:rPr lang="en-US" sz="2800" dirty="0">
                <a:solidFill>
                  <a:prstClr val="black"/>
                </a:solidFill>
                <a:latin typeface="Times New Roman" pitchFamily="18" charset="0"/>
                <a:cs typeface="+mn-cs"/>
              </a:rPr>
              <a:t>Posts &amp; Districts are authorized to appoint Service Officers.</a:t>
            </a:r>
          </a:p>
          <a:p>
            <a:pPr marL="285750" indent="-285750" fontAlgn="base">
              <a:lnSpc>
                <a:spcPct val="100000"/>
              </a:lnSpc>
              <a:spcBef>
                <a:spcPct val="0"/>
              </a:spcBef>
              <a:spcAft>
                <a:spcPts val="600"/>
              </a:spcAft>
            </a:pPr>
            <a:r>
              <a:rPr lang="en-US" sz="2800" dirty="0">
                <a:solidFill>
                  <a:prstClr val="black"/>
                </a:solidFill>
                <a:latin typeface="Times New Roman" pitchFamily="18" charset="0"/>
                <a:cs typeface="+mn-cs"/>
              </a:rPr>
              <a:t>These officers are charged with assisting veterans </a:t>
            </a:r>
            <a:r>
              <a:rPr lang="en-US" sz="2800" b="1" dirty="0">
                <a:solidFill>
                  <a:srgbClr val="1F497D">
                    <a:lumMod val="60000"/>
                    <a:lumOff val="40000"/>
                  </a:srgbClr>
                </a:solidFill>
                <a:latin typeface="Times New Roman" pitchFamily="18" charset="0"/>
                <a:cs typeface="+mn-cs"/>
              </a:rPr>
              <a:t>locally</a:t>
            </a:r>
            <a:r>
              <a:rPr lang="en-US" sz="2800" dirty="0">
                <a:solidFill>
                  <a:prstClr val="black"/>
                </a:solidFill>
                <a:latin typeface="Times New Roman" pitchFamily="18" charset="0"/>
                <a:cs typeface="+mn-cs"/>
              </a:rPr>
              <a:t> in understanding and navigating benefits available to them.</a:t>
            </a:r>
          </a:p>
          <a:p>
            <a:pPr marL="285750" indent="-285750" fontAlgn="base">
              <a:lnSpc>
                <a:spcPct val="100000"/>
              </a:lnSpc>
              <a:spcBef>
                <a:spcPct val="0"/>
              </a:spcBef>
              <a:spcAft>
                <a:spcPts val="600"/>
              </a:spcAft>
            </a:pPr>
            <a:r>
              <a:rPr lang="en-US" sz="2800" dirty="0">
                <a:solidFill>
                  <a:prstClr val="black"/>
                </a:solidFill>
                <a:latin typeface="Times New Roman" pitchFamily="18" charset="0"/>
                <a:cs typeface="+mn-cs"/>
              </a:rPr>
              <a:t>These officers are </a:t>
            </a:r>
            <a:r>
              <a:rPr lang="en-US" sz="2800" b="1" dirty="0">
                <a:solidFill>
                  <a:srgbClr val="FF0000"/>
                </a:solidFill>
                <a:latin typeface="Times New Roman" pitchFamily="18" charset="0"/>
                <a:cs typeface="+mn-cs"/>
              </a:rPr>
              <a:t>NOT</a:t>
            </a:r>
            <a:r>
              <a:rPr lang="en-US" sz="2800" dirty="0">
                <a:solidFill>
                  <a:prstClr val="black"/>
                </a:solidFill>
                <a:latin typeface="Times New Roman" pitchFamily="18" charset="0"/>
                <a:cs typeface="+mn-cs"/>
              </a:rPr>
              <a:t> accredited and must not represent themselves as such. </a:t>
            </a:r>
          </a:p>
          <a:p>
            <a:pPr marL="285750" indent="-285750" fontAlgn="base">
              <a:lnSpc>
                <a:spcPct val="100000"/>
              </a:lnSpc>
              <a:spcBef>
                <a:spcPct val="0"/>
              </a:spcBef>
              <a:spcAft>
                <a:spcPts val="600"/>
              </a:spcAft>
            </a:pPr>
            <a:endParaRPr lang="en-US" sz="2800" dirty="0">
              <a:solidFill>
                <a:prstClr val="black"/>
              </a:solidFill>
              <a:latin typeface="Times New Roman" pitchFamily="18" charset="0"/>
              <a:cs typeface="+mn-cs"/>
            </a:endParaRPr>
          </a:p>
          <a:p>
            <a:pPr marL="0" indent="0" fontAlgn="base">
              <a:lnSpc>
                <a:spcPct val="100000"/>
              </a:lnSpc>
              <a:spcBef>
                <a:spcPct val="0"/>
              </a:spcBef>
              <a:spcAft>
                <a:spcPct val="0"/>
              </a:spcAft>
              <a:buNone/>
            </a:pPr>
            <a:r>
              <a:rPr lang="en-US" sz="2800" b="1" dirty="0">
                <a:solidFill>
                  <a:prstClr val="black"/>
                </a:solidFill>
                <a:latin typeface="Times New Roman" pitchFamily="18" charset="0"/>
                <a:cs typeface="+mn-cs"/>
              </a:rPr>
              <a:t>MOP Sec. 218 (12) Service Officer: </a:t>
            </a:r>
            <a:r>
              <a:rPr lang="en-US" sz="2800" b="1" dirty="0">
                <a:solidFill>
                  <a:srgbClr val="FF0000"/>
                </a:solidFill>
                <a:latin typeface="Times New Roman" pitchFamily="18" charset="0"/>
                <a:cs typeface="+mn-cs"/>
              </a:rPr>
              <a:t>The work of a Service Officer shall be performed in accordance with the instructions contained in the VFW Guide for Service Officers under the general supervision of the Department Service Officer. </a:t>
            </a:r>
            <a:endParaRPr lang="en-US" sz="2800" b="1" dirty="0">
              <a:solidFill>
                <a:prstClr val="black"/>
              </a:solidFill>
              <a:latin typeface="Times New Roman" pitchFamily="18" charset="0"/>
              <a:cs typeface="+mn-cs"/>
            </a:endParaRPr>
          </a:p>
          <a:p>
            <a:pPr marL="0" indent="0" fontAlgn="base">
              <a:lnSpc>
                <a:spcPct val="100000"/>
              </a:lnSpc>
              <a:spcBef>
                <a:spcPct val="0"/>
              </a:spcBef>
              <a:spcAft>
                <a:spcPct val="0"/>
              </a:spcAft>
              <a:buNone/>
            </a:pPr>
            <a:r>
              <a:rPr lang="en-US" sz="2800" i="1" dirty="0">
                <a:solidFill>
                  <a:prstClr val="black"/>
                </a:solidFill>
                <a:latin typeface="Times New Roman" pitchFamily="18" charset="0"/>
                <a:cs typeface="+mn-cs"/>
              </a:rPr>
              <a:t>	*Similar rules apply to District Service Officers. </a:t>
            </a:r>
          </a:p>
          <a:p>
            <a:pPr marL="0" indent="0" fontAlgn="base">
              <a:lnSpc>
                <a:spcPct val="100000"/>
              </a:lnSpc>
              <a:spcBef>
                <a:spcPct val="0"/>
              </a:spcBef>
              <a:spcAft>
                <a:spcPct val="0"/>
              </a:spcAft>
              <a:buNone/>
            </a:pPr>
            <a:endParaRPr lang="en-US" sz="2800" i="1" dirty="0">
              <a:solidFill>
                <a:prstClr val="black"/>
              </a:solidFill>
              <a:latin typeface="Times New Roman" pitchFamily="18" charset="0"/>
              <a:cs typeface="+mn-cs"/>
            </a:endParaRPr>
          </a:p>
          <a:p>
            <a:pPr marL="0" indent="0" fontAlgn="base">
              <a:lnSpc>
                <a:spcPct val="100000"/>
              </a:lnSpc>
              <a:spcBef>
                <a:spcPct val="0"/>
              </a:spcBef>
              <a:spcAft>
                <a:spcPct val="0"/>
              </a:spcAft>
              <a:buNone/>
            </a:pPr>
            <a:r>
              <a:rPr lang="en-US" sz="2800" b="1" dirty="0">
                <a:solidFill>
                  <a:prstClr val="black"/>
                </a:solidFill>
                <a:latin typeface="Times New Roman" pitchFamily="18" charset="0"/>
                <a:cs typeface="+mn-cs"/>
              </a:rPr>
              <a:t>MOP Sec. 518 (11) Service Officer. [Department Service Officer] </a:t>
            </a:r>
            <a:r>
              <a:rPr lang="en-US" sz="2800" b="1" dirty="0">
                <a:solidFill>
                  <a:srgbClr val="FF0000"/>
                </a:solidFill>
                <a:latin typeface="Times New Roman" pitchFamily="18" charset="0"/>
                <a:cs typeface="+mn-cs"/>
              </a:rPr>
              <a:t>work shall be performed in accordance with policies established by the National Veterans Service Advisory Committee.</a:t>
            </a:r>
            <a:endParaRPr lang="en-US" sz="2800" i="1" dirty="0">
              <a:solidFill>
                <a:prstClr val="black"/>
              </a:solidFill>
              <a:latin typeface="Times New Roman" pitchFamily="18" charset="0"/>
              <a:cs typeface="+mn-cs"/>
            </a:endParaRPr>
          </a:p>
          <a:p>
            <a:pPr marL="285750" indent="-285750" fontAlgn="base">
              <a:lnSpc>
                <a:spcPct val="100000"/>
              </a:lnSpc>
              <a:spcBef>
                <a:spcPct val="0"/>
              </a:spcBef>
              <a:spcAft>
                <a:spcPts val="600"/>
              </a:spcAft>
            </a:pPr>
            <a:endParaRPr lang="en-US" sz="2800" dirty="0">
              <a:solidFill>
                <a:prstClr val="black"/>
              </a:solidFill>
              <a:latin typeface="Times New Roman" pitchFamily="18" charset="0"/>
              <a:cs typeface="+mn-cs"/>
            </a:endParaRPr>
          </a:p>
          <a:p>
            <a:pPr marL="0" indent="0">
              <a:buNone/>
            </a:pPr>
            <a:endParaRPr lang="en-US" dirty="0"/>
          </a:p>
        </p:txBody>
      </p:sp>
      <p:sp>
        <p:nvSpPr>
          <p:cNvPr id="3" name="Slide Number Placeholder 2"/>
          <p:cNvSpPr>
            <a:spLocks noGrp="1"/>
          </p:cNvSpPr>
          <p:nvPr>
            <p:ph type="sldNum" sz="quarter" idx="12"/>
          </p:nvPr>
        </p:nvSpPr>
        <p:spPr/>
        <p:txBody>
          <a:bodyPr/>
          <a:lstStyle/>
          <a:p>
            <a:fld id="{E2FB73DA-5FDE-45B5-BAA4-C61223CC44F6}" type="slidenum">
              <a:rPr lang="en-US" smtClean="0"/>
              <a:pPr/>
              <a:t>20</a:t>
            </a:fld>
            <a:endParaRPr lang="en-US" dirty="0"/>
          </a:p>
        </p:txBody>
      </p:sp>
      <p:sp>
        <p:nvSpPr>
          <p:cNvPr id="4" name="Title 3"/>
          <p:cNvSpPr>
            <a:spLocks noGrp="1"/>
          </p:cNvSpPr>
          <p:nvPr>
            <p:ph type="title"/>
          </p:nvPr>
        </p:nvSpPr>
        <p:spPr/>
        <p:txBody>
          <a:bodyPr/>
          <a:lstStyle/>
          <a:p>
            <a:r>
              <a:rPr lang="en-US" sz="4900" dirty="0">
                <a:solidFill>
                  <a:prstClr val="black"/>
                </a:solidFill>
                <a:latin typeface="Times New Roman" panose="02020603050405020304" pitchFamily="18" charset="0"/>
                <a:cs typeface="Times New Roman" panose="02020603050405020304" pitchFamily="18" charset="0"/>
              </a:rPr>
              <a:t>Post Service Officers: </a:t>
            </a:r>
            <a:endParaRPr lang="en-US" dirty="0"/>
          </a:p>
        </p:txBody>
      </p:sp>
    </p:spTree>
    <p:extLst>
      <p:ext uri="{BB962C8B-B14F-4D97-AF65-F5344CB8AC3E}">
        <p14:creationId xmlns:p14="http://schemas.microsoft.com/office/powerpoint/2010/main" val="591155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575798"/>
            <a:ext cx="6164179" cy="4963115"/>
          </a:xfrm>
        </p:spPr>
        <p:txBody>
          <a:bodyPr>
            <a:normAutofit fontScale="92500" lnSpcReduction="20000"/>
          </a:bodyPr>
          <a:lstStyle/>
          <a:p>
            <a:pPr marL="0" indent="0" fontAlgn="base">
              <a:lnSpc>
                <a:spcPct val="100000"/>
              </a:lnSpc>
              <a:spcBef>
                <a:spcPct val="0"/>
              </a:spcBef>
              <a:spcAft>
                <a:spcPct val="0"/>
              </a:spcAft>
              <a:buNone/>
            </a:pPr>
            <a:r>
              <a:rPr lang="en-US" b="1" dirty="0">
                <a:solidFill>
                  <a:prstClr val="black"/>
                </a:solidFill>
                <a:latin typeface="Times New Roman" pitchFamily="18" charset="0"/>
                <a:cs typeface="+mn-cs"/>
              </a:rPr>
              <a:t>NVS Policy &amp; Procedure:</a:t>
            </a:r>
          </a:p>
          <a:p>
            <a:pPr marL="457200" indent="-457200" fontAlgn="base">
              <a:lnSpc>
                <a:spcPct val="100000"/>
              </a:lnSpc>
              <a:spcBef>
                <a:spcPct val="0"/>
              </a:spcBef>
              <a:spcAft>
                <a:spcPct val="0"/>
              </a:spcAft>
            </a:pPr>
            <a:r>
              <a:rPr lang="en-US" dirty="0">
                <a:solidFill>
                  <a:prstClr val="black"/>
                </a:solidFill>
                <a:latin typeface="Times New Roman" pitchFamily="18" charset="0"/>
                <a:cs typeface="+mn-cs"/>
              </a:rPr>
              <a:t>Requires the DSO to host/attend PSO training</a:t>
            </a:r>
          </a:p>
          <a:p>
            <a:pPr marL="457200" indent="-457200" fontAlgn="base">
              <a:lnSpc>
                <a:spcPct val="100000"/>
              </a:lnSpc>
              <a:spcBef>
                <a:spcPct val="0"/>
              </a:spcBef>
              <a:spcAft>
                <a:spcPct val="0"/>
              </a:spcAft>
            </a:pPr>
            <a:r>
              <a:rPr lang="en-US" dirty="0">
                <a:solidFill>
                  <a:prstClr val="black"/>
                </a:solidFill>
                <a:latin typeface="Times New Roman" pitchFamily="18" charset="0"/>
                <a:cs typeface="+mn-cs"/>
              </a:rPr>
              <a:t>Post Service Officers will not be provided information by a DSO without the express written consent of a claimant. </a:t>
            </a:r>
          </a:p>
          <a:p>
            <a:pPr marL="457200" indent="-457200" fontAlgn="base">
              <a:lnSpc>
                <a:spcPct val="100000"/>
              </a:lnSpc>
              <a:spcBef>
                <a:spcPct val="0"/>
              </a:spcBef>
              <a:spcAft>
                <a:spcPct val="0"/>
              </a:spcAft>
            </a:pPr>
            <a:r>
              <a:rPr lang="en-US" dirty="0">
                <a:solidFill>
                  <a:prstClr val="black"/>
                </a:solidFill>
                <a:latin typeface="Times New Roman" pitchFamily="18" charset="0"/>
                <a:cs typeface="+mn-cs"/>
              </a:rPr>
              <a:t>PSOs will not take possession of any form, record, application or evidence from a claimant.</a:t>
            </a:r>
          </a:p>
          <a:p>
            <a:pPr marL="457200" indent="-457200" fontAlgn="base">
              <a:lnSpc>
                <a:spcPct val="100000"/>
              </a:lnSpc>
              <a:spcBef>
                <a:spcPct val="0"/>
              </a:spcBef>
              <a:spcAft>
                <a:spcPct val="0"/>
              </a:spcAft>
            </a:pPr>
            <a:r>
              <a:rPr lang="en-US" dirty="0">
                <a:solidFill>
                  <a:prstClr val="black"/>
                </a:solidFill>
                <a:latin typeface="Times New Roman" pitchFamily="18" charset="0"/>
                <a:cs typeface="+mn-cs"/>
              </a:rPr>
              <a:t>Explicitly states that a PSO cannot retain any PII from a claimant.</a:t>
            </a:r>
            <a:r>
              <a:rPr lang="en-US" b="1" dirty="0">
                <a:solidFill>
                  <a:prstClr val="black"/>
                </a:solidFill>
                <a:latin typeface="Times New Roman" pitchFamily="18" charset="0"/>
                <a:cs typeface="+mn-cs"/>
              </a:rPr>
              <a:t> </a:t>
            </a:r>
          </a:p>
          <a:p>
            <a:pPr marL="0" indent="0">
              <a:buNone/>
            </a:pPr>
            <a:endParaRPr lang="en-US" dirty="0"/>
          </a:p>
        </p:txBody>
      </p:sp>
      <p:sp>
        <p:nvSpPr>
          <p:cNvPr id="3" name="Slide Number Placeholder 2"/>
          <p:cNvSpPr>
            <a:spLocks noGrp="1"/>
          </p:cNvSpPr>
          <p:nvPr>
            <p:ph type="sldNum" sz="quarter" idx="12"/>
          </p:nvPr>
        </p:nvSpPr>
        <p:spPr/>
        <p:txBody>
          <a:bodyPr/>
          <a:lstStyle/>
          <a:p>
            <a:fld id="{E2FB73DA-5FDE-45B5-BAA4-C61223CC44F6}" type="slidenum">
              <a:rPr lang="en-US" smtClean="0"/>
              <a:pPr/>
              <a:t>21</a:t>
            </a:fld>
            <a:endParaRPr lang="en-US" dirty="0"/>
          </a:p>
        </p:txBody>
      </p:sp>
      <p:sp>
        <p:nvSpPr>
          <p:cNvPr id="4" name="Title 3"/>
          <p:cNvSpPr>
            <a:spLocks noGrp="1"/>
          </p:cNvSpPr>
          <p:nvPr>
            <p:ph type="title"/>
          </p:nvPr>
        </p:nvSpPr>
        <p:spPr/>
        <p:txBody>
          <a:bodyPr/>
          <a:lstStyle/>
          <a:p>
            <a:r>
              <a:rPr lang="en-US" sz="4900" dirty="0">
                <a:solidFill>
                  <a:prstClr val="black"/>
                </a:solidFill>
                <a:latin typeface="Times New Roman" panose="02020603050405020304" pitchFamily="18" charset="0"/>
                <a:cs typeface="Times New Roman" panose="02020603050405020304" pitchFamily="18" charset="0"/>
              </a:rPr>
              <a:t>Post Service Officers: </a:t>
            </a:r>
            <a:endParaRPr lang="en-US" dirty="0"/>
          </a:p>
        </p:txBody>
      </p:sp>
      <p:pic>
        <p:nvPicPr>
          <p:cNvPr id="5" name="Picture 4">
            <a:extLst>
              <a:ext uri="{FF2B5EF4-FFF2-40B4-BE49-F238E27FC236}">
                <a16:creationId xmlns:a16="http://schemas.microsoft.com/office/drawing/2014/main" id="{04D8F046-4A50-8672-7521-2A9F5C5BA967}"/>
              </a:ext>
            </a:extLst>
          </p:cNvPr>
          <p:cNvPicPr>
            <a:picLocks noChangeAspect="1"/>
          </p:cNvPicPr>
          <p:nvPr/>
        </p:nvPicPr>
        <p:blipFill>
          <a:blip r:embed="rId3"/>
          <a:stretch>
            <a:fillRect/>
          </a:stretch>
        </p:blipFill>
        <p:spPr>
          <a:xfrm>
            <a:off x="7493785" y="1702391"/>
            <a:ext cx="3466983" cy="4420588"/>
          </a:xfrm>
          <a:prstGeom prst="rect">
            <a:avLst/>
          </a:prstGeom>
        </p:spPr>
      </p:pic>
    </p:spTree>
    <p:extLst>
      <p:ext uri="{BB962C8B-B14F-4D97-AF65-F5344CB8AC3E}">
        <p14:creationId xmlns:p14="http://schemas.microsoft.com/office/powerpoint/2010/main" val="3561516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5879" y="1529760"/>
            <a:ext cx="10760242" cy="5328240"/>
          </a:xfrm>
        </p:spPr>
        <p:txBody>
          <a:bodyPr>
            <a:normAutofit lnSpcReduction="10000"/>
          </a:bodyPr>
          <a:lstStyle/>
          <a:p>
            <a:pPr marL="0" indent="0" fontAlgn="base">
              <a:lnSpc>
                <a:spcPct val="100000"/>
              </a:lnSpc>
              <a:spcBef>
                <a:spcPct val="0"/>
              </a:spcBef>
              <a:spcAft>
                <a:spcPct val="0"/>
              </a:spcAft>
              <a:buNone/>
            </a:pPr>
            <a:r>
              <a:rPr lang="en-US" b="1" dirty="0">
                <a:solidFill>
                  <a:prstClr val="black"/>
                </a:solidFill>
                <a:latin typeface="Times New Roman" pitchFamily="18" charset="0"/>
                <a:cs typeface="+mn-cs"/>
              </a:rPr>
              <a:t>What does this mean??? </a:t>
            </a:r>
          </a:p>
          <a:p>
            <a:pPr marL="457200" indent="-457200" fontAlgn="base">
              <a:lnSpc>
                <a:spcPct val="100000"/>
              </a:lnSpc>
              <a:spcBef>
                <a:spcPct val="0"/>
              </a:spcBef>
              <a:spcAft>
                <a:spcPct val="0"/>
              </a:spcAft>
            </a:pPr>
            <a:r>
              <a:rPr lang="en-US" dirty="0">
                <a:solidFill>
                  <a:prstClr val="black"/>
                </a:solidFill>
                <a:latin typeface="Times New Roman" pitchFamily="18" charset="0"/>
                <a:cs typeface="+mn-cs"/>
              </a:rPr>
              <a:t>Post/District Service Officers give general information on benefits, provide referral, serve as “scribe.” </a:t>
            </a:r>
          </a:p>
          <a:p>
            <a:pPr marL="457200" indent="-457200" fontAlgn="base">
              <a:lnSpc>
                <a:spcPct val="100000"/>
              </a:lnSpc>
              <a:spcBef>
                <a:spcPct val="0"/>
              </a:spcBef>
              <a:spcAft>
                <a:spcPct val="0"/>
              </a:spcAft>
            </a:pPr>
            <a:r>
              <a:rPr lang="en-US" dirty="0">
                <a:solidFill>
                  <a:prstClr val="black"/>
                </a:solidFill>
                <a:latin typeface="Times New Roman" pitchFamily="18" charset="0"/>
                <a:cs typeface="+mn-cs"/>
              </a:rPr>
              <a:t>Cannot represent veterans because they are not accredited.</a:t>
            </a:r>
          </a:p>
          <a:p>
            <a:pPr marL="457200" indent="-457200" fontAlgn="base">
              <a:lnSpc>
                <a:spcPct val="100000"/>
              </a:lnSpc>
              <a:spcBef>
                <a:spcPct val="0"/>
              </a:spcBef>
              <a:spcAft>
                <a:spcPct val="0"/>
              </a:spcAft>
            </a:pPr>
            <a:r>
              <a:rPr lang="en-US" dirty="0">
                <a:solidFill>
                  <a:prstClr val="black"/>
                </a:solidFill>
                <a:latin typeface="Times New Roman" pitchFamily="18" charset="0"/>
                <a:cs typeface="+mn-cs"/>
              </a:rPr>
              <a:t>Must not retain </a:t>
            </a:r>
            <a:r>
              <a:rPr lang="en-US" b="1" dirty="0">
                <a:solidFill>
                  <a:srgbClr val="FF0000"/>
                </a:solidFill>
                <a:latin typeface="Times New Roman" pitchFamily="18" charset="0"/>
                <a:cs typeface="+mn-cs"/>
              </a:rPr>
              <a:t>ANY</a:t>
            </a:r>
            <a:r>
              <a:rPr lang="en-US" dirty="0">
                <a:solidFill>
                  <a:prstClr val="black"/>
                </a:solidFill>
                <a:latin typeface="Times New Roman" pitchFamily="18" charset="0"/>
                <a:cs typeface="+mn-cs"/>
              </a:rPr>
              <a:t> records for the veterans they assist, as this is a violation of VFW policy and a violation of the veteran’s privacy. </a:t>
            </a:r>
          </a:p>
          <a:p>
            <a:pPr marL="457200" indent="-457200" fontAlgn="base">
              <a:lnSpc>
                <a:spcPct val="100000"/>
              </a:lnSpc>
              <a:spcBef>
                <a:spcPct val="0"/>
              </a:spcBef>
              <a:spcAft>
                <a:spcPct val="0"/>
              </a:spcAft>
            </a:pPr>
            <a:r>
              <a:rPr lang="en-US" b="1" i="1" dirty="0">
                <a:solidFill>
                  <a:srgbClr val="FF0000"/>
                </a:solidFill>
                <a:latin typeface="Times New Roman" pitchFamily="18" charset="0"/>
                <a:cs typeface="+mn-cs"/>
              </a:rPr>
              <a:t>Violating these policies can expose the Post/Department to potential liability for misfiled claims. </a:t>
            </a:r>
          </a:p>
          <a:p>
            <a:pPr marL="457200" indent="-457200" fontAlgn="base">
              <a:lnSpc>
                <a:spcPct val="100000"/>
              </a:lnSpc>
              <a:spcBef>
                <a:spcPct val="0"/>
              </a:spcBef>
              <a:spcAft>
                <a:spcPct val="0"/>
              </a:spcAft>
            </a:pPr>
            <a:r>
              <a:rPr lang="en-US" b="1" i="1" dirty="0">
                <a:solidFill>
                  <a:srgbClr val="1F497D">
                    <a:lumMod val="60000"/>
                    <a:lumOff val="40000"/>
                  </a:srgbClr>
                </a:solidFill>
                <a:latin typeface="Times New Roman" pitchFamily="18" charset="0"/>
                <a:cs typeface="+mn-cs"/>
              </a:rPr>
              <a:t>Post/District Service Officers CAN be critical to outreach to identify veterans in need of assistance. </a:t>
            </a:r>
          </a:p>
          <a:p>
            <a:pPr marL="0" indent="0">
              <a:buNone/>
            </a:pPr>
            <a:endParaRPr lang="en-US" dirty="0"/>
          </a:p>
        </p:txBody>
      </p:sp>
      <p:sp>
        <p:nvSpPr>
          <p:cNvPr id="3" name="Slide Number Placeholder 2"/>
          <p:cNvSpPr>
            <a:spLocks noGrp="1"/>
          </p:cNvSpPr>
          <p:nvPr>
            <p:ph type="sldNum" sz="quarter" idx="12"/>
          </p:nvPr>
        </p:nvSpPr>
        <p:spPr/>
        <p:txBody>
          <a:bodyPr/>
          <a:lstStyle/>
          <a:p>
            <a:fld id="{E2FB73DA-5FDE-45B5-BAA4-C61223CC44F6}" type="slidenum">
              <a:rPr lang="en-US" smtClean="0"/>
              <a:pPr/>
              <a:t>22</a:t>
            </a:fld>
            <a:endParaRPr lang="en-US" dirty="0"/>
          </a:p>
        </p:txBody>
      </p:sp>
      <p:sp>
        <p:nvSpPr>
          <p:cNvPr id="4" name="Title 3"/>
          <p:cNvSpPr>
            <a:spLocks noGrp="1"/>
          </p:cNvSpPr>
          <p:nvPr>
            <p:ph type="title"/>
          </p:nvPr>
        </p:nvSpPr>
        <p:spPr/>
        <p:txBody>
          <a:bodyPr/>
          <a:lstStyle/>
          <a:p>
            <a:r>
              <a:rPr lang="en-US" sz="4900" dirty="0">
                <a:solidFill>
                  <a:prstClr val="black"/>
                </a:solidFill>
                <a:latin typeface="Times New Roman" panose="02020603050405020304" pitchFamily="18" charset="0"/>
                <a:cs typeface="Times New Roman" panose="02020603050405020304" pitchFamily="18" charset="0"/>
              </a:rPr>
              <a:t>Post Service Officers: </a:t>
            </a:r>
            <a:endParaRPr lang="en-US" dirty="0"/>
          </a:p>
        </p:txBody>
      </p:sp>
    </p:spTree>
    <p:extLst>
      <p:ext uri="{BB962C8B-B14F-4D97-AF65-F5344CB8AC3E}">
        <p14:creationId xmlns:p14="http://schemas.microsoft.com/office/powerpoint/2010/main" val="2824399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393235"/>
            <a:ext cx="10892589" cy="5139911"/>
          </a:xfrm>
        </p:spPr>
        <p:txBody>
          <a:bodyPr>
            <a:normAutofit/>
          </a:bodyPr>
          <a:lstStyle/>
          <a:p>
            <a:pPr marL="0" indent="0" algn="ctr" fontAlgn="base">
              <a:lnSpc>
                <a:spcPct val="100000"/>
              </a:lnSpc>
              <a:spcBef>
                <a:spcPct val="0"/>
              </a:spcBef>
              <a:spcAft>
                <a:spcPct val="0"/>
              </a:spcAft>
              <a:buNone/>
            </a:pPr>
            <a:r>
              <a:rPr lang="en-US" sz="3600" b="1" i="1" dirty="0">
                <a:solidFill>
                  <a:srgbClr val="1F497D">
                    <a:lumMod val="60000"/>
                    <a:lumOff val="40000"/>
                  </a:srgbClr>
                </a:solidFill>
                <a:latin typeface="Times New Roman" pitchFamily="18" charset="0"/>
                <a:cs typeface="+mn-cs"/>
              </a:rPr>
              <a:t>“Why Choose VFW?”</a:t>
            </a:r>
          </a:p>
          <a:p>
            <a:pPr marL="0" indent="0" fontAlgn="base">
              <a:lnSpc>
                <a:spcPct val="100000"/>
              </a:lnSpc>
              <a:spcBef>
                <a:spcPct val="0"/>
              </a:spcBef>
              <a:spcAft>
                <a:spcPct val="0"/>
              </a:spcAft>
              <a:buNone/>
            </a:pPr>
            <a:endParaRPr lang="en-US" b="1" dirty="0">
              <a:solidFill>
                <a:prstClr val="black"/>
              </a:solidFill>
              <a:latin typeface="Times New Roman" pitchFamily="18" charset="0"/>
              <a:cs typeface="+mn-cs"/>
            </a:endParaRPr>
          </a:p>
          <a:p>
            <a:pPr marL="571500" indent="-571500">
              <a:lnSpc>
                <a:spcPct val="100000"/>
              </a:lnSpc>
              <a:spcBef>
                <a:spcPts val="0"/>
              </a:spcBef>
            </a:pPr>
            <a:r>
              <a:rPr lang="en-US" dirty="0">
                <a:solidFill>
                  <a:prstClr val="black"/>
                </a:solidFill>
                <a:latin typeface="Times New Roman" pitchFamily="18" charset="0"/>
                <a:cs typeface="Times New Roman" panose="02020603050405020304" pitchFamily="18" charset="0"/>
              </a:rPr>
              <a:t>More than </a:t>
            </a:r>
            <a:r>
              <a:rPr lang="en-US" b="1" dirty="0">
                <a:solidFill>
                  <a:prstClr val="black"/>
                </a:solidFill>
                <a:latin typeface="Times New Roman" pitchFamily="18" charset="0"/>
                <a:cs typeface="Times New Roman" panose="02020603050405020304" pitchFamily="18" charset="0"/>
              </a:rPr>
              <a:t>$11.2 billion </a:t>
            </a:r>
            <a:r>
              <a:rPr lang="en-US" dirty="0">
                <a:solidFill>
                  <a:prstClr val="black"/>
                </a:solidFill>
                <a:latin typeface="Times New Roman" pitchFamily="18" charset="0"/>
                <a:cs typeface="Times New Roman" panose="02020603050405020304" pitchFamily="18" charset="0"/>
              </a:rPr>
              <a:t>in benefits in FY2022*</a:t>
            </a:r>
          </a:p>
          <a:p>
            <a:pPr marL="571500" indent="-571500">
              <a:lnSpc>
                <a:spcPct val="100000"/>
              </a:lnSpc>
              <a:spcBef>
                <a:spcPts val="0"/>
              </a:spcBef>
            </a:pPr>
            <a:r>
              <a:rPr lang="en-US" b="1" dirty="0">
                <a:solidFill>
                  <a:prstClr val="black"/>
                </a:solidFill>
                <a:latin typeface="Times New Roman" pitchFamily="18" charset="0"/>
                <a:cs typeface="Times New Roman" panose="02020603050405020304" pitchFamily="18" charset="0"/>
              </a:rPr>
              <a:t>2,000+ </a:t>
            </a:r>
            <a:r>
              <a:rPr lang="en-US" dirty="0">
                <a:solidFill>
                  <a:prstClr val="black"/>
                </a:solidFill>
                <a:latin typeface="Times New Roman" pitchFamily="18" charset="0"/>
                <a:cs typeface="Times New Roman" panose="02020603050405020304" pitchFamily="18" charset="0"/>
              </a:rPr>
              <a:t>advocates accredited worldwide</a:t>
            </a:r>
          </a:p>
          <a:p>
            <a:pPr marL="571500" indent="-571500">
              <a:lnSpc>
                <a:spcPct val="100000"/>
              </a:lnSpc>
              <a:spcBef>
                <a:spcPts val="0"/>
              </a:spcBef>
            </a:pPr>
            <a:r>
              <a:rPr lang="en-US" b="1" dirty="0">
                <a:solidFill>
                  <a:prstClr val="black"/>
                </a:solidFill>
                <a:latin typeface="Times New Roman" pitchFamily="18" charset="0"/>
                <a:cs typeface="Times New Roman" panose="02020603050405020304" pitchFamily="18" charset="0"/>
              </a:rPr>
              <a:t>80</a:t>
            </a:r>
            <a:r>
              <a:rPr lang="en-US" dirty="0">
                <a:solidFill>
                  <a:prstClr val="black"/>
                </a:solidFill>
                <a:latin typeface="Times New Roman" pitchFamily="18" charset="0"/>
                <a:cs typeface="Times New Roman" panose="02020603050405020304" pitchFamily="18" charset="0"/>
              </a:rPr>
              <a:t> hours of training for service officers every year</a:t>
            </a:r>
          </a:p>
          <a:p>
            <a:pPr marL="571500" indent="-571500">
              <a:lnSpc>
                <a:spcPct val="100000"/>
              </a:lnSpc>
              <a:spcBef>
                <a:spcPts val="0"/>
              </a:spcBef>
            </a:pPr>
            <a:r>
              <a:rPr lang="en-US" dirty="0">
                <a:solidFill>
                  <a:prstClr val="black"/>
                </a:solidFill>
                <a:latin typeface="Times New Roman" pitchFamily="18" charset="0"/>
                <a:cs typeface="Times New Roman" panose="02020603050405020304" pitchFamily="18" charset="0"/>
              </a:rPr>
              <a:t>More likely to </a:t>
            </a:r>
            <a:r>
              <a:rPr lang="en-US" b="1" dirty="0">
                <a:solidFill>
                  <a:prstClr val="black"/>
                </a:solidFill>
                <a:latin typeface="Times New Roman" pitchFamily="18" charset="0"/>
                <a:cs typeface="Times New Roman" panose="02020603050405020304" pitchFamily="18" charset="0"/>
              </a:rPr>
              <a:t>WIN</a:t>
            </a:r>
            <a:r>
              <a:rPr lang="en-US" dirty="0">
                <a:solidFill>
                  <a:prstClr val="black"/>
                </a:solidFill>
                <a:latin typeface="Times New Roman" pitchFamily="18" charset="0"/>
                <a:cs typeface="Times New Roman" panose="02020603050405020304" pitchFamily="18" charset="0"/>
              </a:rPr>
              <a:t> appeals at BVA</a:t>
            </a:r>
          </a:p>
          <a:p>
            <a:pPr marL="571500" indent="-571500">
              <a:lnSpc>
                <a:spcPct val="100000"/>
              </a:lnSpc>
              <a:spcBef>
                <a:spcPts val="0"/>
              </a:spcBef>
            </a:pPr>
            <a:r>
              <a:rPr lang="en-US" b="1" dirty="0">
                <a:solidFill>
                  <a:prstClr val="black"/>
                </a:solidFill>
                <a:latin typeface="Times New Roman" pitchFamily="18" charset="0"/>
                <a:cs typeface="Times New Roman" panose="02020603050405020304" pitchFamily="18" charset="0"/>
              </a:rPr>
              <a:t>FREE </a:t>
            </a:r>
            <a:r>
              <a:rPr lang="en-US" dirty="0">
                <a:solidFill>
                  <a:prstClr val="black"/>
                </a:solidFill>
                <a:latin typeface="Times New Roman" pitchFamily="18" charset="0"/>
                <a:cs typeface="Times New Roman" panose="02020603050405020304" pitchFamily="18" charset="0"/>
              </a:rPr>
              <a:t>services for </a:t>
            </a:r>
            <a:r>
              <a:rPr lang="en-US" b="1" dirty="0">
                <a:solidFill>
                  <a:prstClr val="black"/>
                </a:solidFill>
                <a:latin typeface="Times New Roman" pitchFamily="18" charset="0"/>
                <a:cs typeface="Times New Roman" panose="02020603050405020304" pitchFamily="18" charset="0"/>
              </a:rPr>
              <a:t>ALL</a:t>
            </a:r>
            <a:r>
              <a:rPr lang="en-US" dirty="0">
                <a:solidFill>
                  <a:prstClr val="black"/>
                </a:solidFill>
                <a:latin typeface="Times New Roman" pitchFamily="18" charset="0"/>
                <a:cs typeface="Times New Roman" panose="02020603050405020304" pitchFamily="18" charset="0"/>
              </a:rPr>
              <a:t> clients</a:t>
            </a:r>
          </a:p>
          <a:p>
            <a:pPr marL="571500" indent="-571500">
              <a:lnSpc>
                <a:spcPct val="100000"/>
              </a:lnSpc>
              <a:spcBef>
                <a:spcPts val="0"/>
              </a:spcBef>
            </a:pPr>
            <a:r>
              <a:rPr lang="en-US" dirty="0">
                <a:solidFill>
                  <a:prstClr val="black"/>
                </a:solidFill>
                <a:latin typeface="Times New Roman" pitchFamily="18" charset="0"/>
                <a:cs typeface="Times New Roman" panose="02020603050405020304" pitchFamily="18" charset="0"/>
              </a:rPr>
              <a:t>Represented veterans get more benefits**</a:t>
            </a:r>
          </a:p>
          <a:p>
            <a:pPr marL="0" indent="0">
              <a:lnSpc>
                <a:spcPct val="100000"/>
              </a:lnSpc>
              <a:spcBef>
                <a:spcPts val="0"/>
              </a:spcBef>
              <a:buNone/>
            </a:pPr>
            <a:r>
              <a:rPr lang="en-US" i="1" dirty="0">
                <a:solidFill>
                  <a:srgbClr val="C00000"/>
                </a:solidFill>
                <a:latin typeface="Times New Roman" pitchFamily="18" charset="0"/>
                <a:cs typeface="Times New Roman" panose="02020603050405020304" pitchFamily="18" charset="0"/>
              </a:rPr>
              <a:t>	*According to VA Power of Attorney Summary for FY2022</a:t>
            </a:r>
          </a:p>
          <a:p>
            <a:pPr marL="0" indent="0">
              <a:lnSpc>
                <a:spcPct val="100000"/>
              </a:lnSpc>
              <a:spcBef>
                <a:spcPts val="0"/>
              </a:spcBef>
              <a:buNone/>
            </a:pPr>
            <a:r>
              <a:rPr lang="en-US" i="1" dirty="0">
                <a:solidFill>
                  <a:srgbClr val="C00000"/>
                </a:solidFill>
                <a:latin typeface="Times New Roman" pitchFamily="18" charset="0"/>
                <a:cs typeface="Times New Roman" panose="02020603050405020304" pitchFamily="18" charset="0"/>
              </a:rPr>
              <a:t>	**According to VA Office of the Inspector General</a:t>
            </a:r>
          </a:p>
          <a:p>
            <a:pPr marL="0" indent="0">
              <a:buNone/>
            </a:pPr>
            <a:endParaRPr lang="en-US" dirty="0"/>
          </a:p>
        </p:txBody>
      </p:sp>
      <p:sp>
        <p:nvSpPr>
          <p:cNvPr id="4" name="Title 3"/>
          <p:cNvSpPr>
            <a:spLocks noGrp="1"/>
          </p:cNvSpPr>
          <p:nvPr>
            <p:ph type="title"/>
          </p:nvPr>
        </p:nvSpPr>
        <p:spPr/>
        <p:txBody>
          <a:bodyPr/>
          <a:lstStyle/>
          <a:p>
            <a:r>
              <a:rPr lang="en-US" sz="4900" dirty="0">
                <a:solidFill>
                  <a:prstClr val="black"/>
                </a:solidFill>
                <a:latin typeface="Times New Roman" panose="02020603050405020304" pitchFamily="18" charset="0"/>
                <a:cs typeface="Times New Roman" panose="02020603050405020304" pitchFamily="18" charset="0"/>
              </a:rPr>
              <a:t>Success Stories: </a:t>
            </a:r>
            <a:endParaRPr lang="en-US" dirty="0"/>
          </a:p>
        </p:txBody>
      </p:sp>
    </p:spTree>
    <p:extLst>
      <p:ext uri="{BB962C8B-B14F-4D97-AF65-F5344CB8AC3E}">
        <p14:creationId xmlns:p14="http://schemas.microsoft.com/office/powerpoint/2010/main" val="2279687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393235"/>
            <a:ext cx="11036968" cy="5200069"/>
          </a:xfrm>
        </p:spPr>
        <p:txBody>
          <a:bodyPr/>
          <a:lstStyle/>
          <a:p>
            <a:pPr marL="0" indent="0" algn="ctr" fontAlgn="base">
              <a:lnSpc>
                <a:spcPct val="100000"/>
              </a:lnSpc>
              <a:spcBef>
                <a:spcPct val="0"/>
              </a:spcBef>
              <a:spcAft>
                <a:spcPct val="0"/>
              </a:spcAft>
              <a:buNone/>
            </a:pPr>
            <a:r>
              <a:rPr lang="en-US" sz="2800" b="1" i="1" dirty="0">
                <a:solidFill>
                  <a:srgbClr val="1F497D">
                    <a:lumMod val="60000"/>
                    <a:lumOff val="40000"/>
                  </a:srgbClr>
                </a:solidFill>
                <a:latin typeface="Times New Roman" pitchFamily="18" charset="0"/>
                <a:cs typeface="+mn-cs"/>
              </a:rPr>
              <a:t>“VFW Accredited Service Officers lead the way”</a:t>
            </a:r>
          </a:p>
          <a:p>
            <a:pPr marL="0" indent="0" fontAlgn="base">
              <a:lnSpc>
                <a:spcPct val="100000"/>
              </a:lnSpc>
              <a:spcBef>
                <a:spcPct val="0"/>
              </a:spcBef>
              <a:spcAft>
                <a:spcPct val="0"/>
              </a:spcAft>
              <a:buNone/>
            </a:pPr>
            <a:endParaRPr lang="en-US" sz="800" b="1" dirty="0">
              <a:solidFill>
                <a:prstClr val="black"/>
              </a:solidFill>
              <a:latin typeface="Times New Roman" pitchFamily="18" charset="0"/>
              <a:cs typeface="+mn-cs"/>
            </a:endParaRPr>
          </a:p>
          <a:p>
            <a:pPr marL="0" indent="0" fontAlgn="base">
              <a:lnSpc>
                <a:spcPct val="100000"/>
              </a:lnSpc>
              <a:spcBef>
                <a:spcPct val="0"/>
              </a:spcBef>
              <a:spcAft>
                <a:spcPts val="600"/>
              </a:spcAft>
              <a:buNone/>
            </a:pPr>
            <a:r>
              <a:rPr lang="en-US" sz="2800" b="1" dirty="0">
                <a:solidFill>
                  <a:prstClr val="black"/>
                </a:solidFill>
                <a:latin typeface="Times New Roman" pitchFamily="18" charset="0"/>
                <a:cs typeface="+mn-cs"/>
              </a:rPr>
              <a:t>Tell Veterans and their families to:</a:t>
            </a:r>
          </a:p>
          <a:p>
            <a:pPr marL="0" indent="0" fontAlgn="base">
              <a:lnSpc>
                <a:spcPct val="100000"/>
              </a:lnSpc>
              <a:spcBef>
                <a:spcPct val="0"/>
              </a:spcBef>
              <a:spcAft>
                <a:spcPts val="600"/>
              </a:spcAft>
              <a:buNone/>
            </a:pPr>
            <a:endParaRPr lang="en-US" sz="700" b="1" dirty="0">
              <a:solidFill>
                <a:prstClr val="black"/>
              </a:solidFill>
              <a:latin typeface="Times New Roman" pitchFamily="18" charset="0"/>
              <a:cs typeface="+mn-cs"/>
            </a:endParaRPr>
          </a:p>
          <a:p>
            <a:pPr marL="285750" indent="-285750" fontAlgn="base">
              <a:lnSpc>
                <a:spcPct val="100000"/>
              </a:lnSpc>
              <a:spcBef>
                <a:spcPct val="0"/>
              </a:spcBef>
              <a:spcAft>
                <a:spcPts val="600"/>
              </a:spcAft>
            </a:pPr>
            <a:r>
              <a:rPr lang="en-US" sz="2400" dirty="0">
                <a:solidFill>
                  <a:prstClr val="black"/>
                </a:solidFill>
                <a:latin typeface="Times New Roman" pitchFamily="18" charset="0"/>
                <a:cs typeface="+mn-cs"/>
              </a:rPr>
              <a:t>Never file a VA claim without </a:t>
            </a:r>
            <a:r>
              <a:rPr lang="en-US" sz="2400" u="sng" dirty="0">
                <a:solidFill>
                  <a:prstClr val="black"/>
                </a:solidFill>
                <a:latin typeface="Times New Roman" pitchFamily="18" charset="0"/>
                <a:cs typeface="+mn-cs"/>
              </a:rPr>
              <a:t>accredited</a:t>
            </a:r>
            <a:r>
              <a:rPr lang="en-US" sz="2400" dirty="0">
                <a:solidFill>
                  <a:prstClr val="black"/>
                </a:solidFill>
                <a:latin typeface="Times New Roman" pitchFamily="18" charset="0"/>
                <a:cs typeface="+mn-cs"/>
              </a:rPr>
              <a:t> representation.</a:t>
            </a:r>
          </a:p>
          <a:p>
            <a:pPr marL="285750" indent="-285750" fontAlgn="base">
              <a:lnSpc>
                <a:spcPct val="100000"/>
              </a:lnSpc>
              <a:spcBef>
                <a:spcPct val="0"/>
              </a:spcBef>
              <a:spcAft>
                <a:spcPts val="600"/>
              </a:spcAft>
            </a:pPr>
            <a:r>
              <a:rPr lang="en-US" sz="2400" dirty="0">
                <a:solidFill>
                  <a:prstClr val="black"/>
                </a:solidFill>
                <a:latin typeface="Times New Roman" pitchFamily="18" charset="0"/>
                <a:cs typeface="+mn-cs"/>
              </a:rPr>
              <a:t>VFW’s Accredited Service Officers are the “</a:t>
            </a:r>
            <a:r>
              <a:rPr lang="en-US" sz="2400" u="sng" dirty="0">
                <a:solidFill>
                  <a:prstClr val="black"/>
                </a:solidFill>
                <a:latin typeface="Times New Roman" pitchFamily="18" charset="0"/>
                <a:cs typeface="+mn-cs"/>
              </a:rPr>
              <a:t>go-to</a:t>
            </a:r>
            <a:r>
              <a:rPr lang="en-US" sz="2400" dirty="0">
                <a:solidFill>
                  <a:prstClr val="black"/>
                </a:solidFill>
                <a:latin typeface="Times New Roman" pitchFamily="18" charset="0"/>
                <a:cs typeface="+mn-cs"/>
              </a:rPr>
              <a:t>” people for all veterans’ benefits to include VA claims and VA health care issues.</a:t>
            </a:r>
          </a:p>
          <a:p>
            <a:pPr marL="285750" indent="-285750" fontAlgn="base">
              <a:lnSpc>
                <a:spcPct val="100000"/>
              </a:lnSpc>
              <a:spcBef>
                <a:spcPct val="0"/>
              </a:spcBef>
              <a:spcAft>
                <a:spcPts val="600"/>
              </a:spcAft>
            </a:pPr>
            <a:r>
              <a:rPr lang="en-US" sz="2400" u="sng" dirty="0">
                <a:solidFill>
                  <a:prstClr val="black"/>
                </a:solidFill>
                <a:latin typeface="Times New Roman" pitchFamily="18" charset="0"/>
                <a:cs typeface="+mn-cs"/>
              </a:rPr>
              <a:t>All Service Officers should be your best recruiters.</a:t>
            </a:r>
          </a:p>
          <a:p>
            <a:pPr marL="285750" indent="-285750" fontAlgn="base">
              <a:lnSpc>
                <a:spcPct val="100000"/>
              </a:lnSpc>
              <a:spcBef>
                <a:spcPct val="0"/>
              </a:spcBef>
              <a:spcAft>
                <a:spcPct val="0"/>
              </a:spcAft>
            </a:pPr>
            <a:r>
              <a:rPr lang="en-US" sz="2400" u="sng" dirty="0">
                <a:solidFill>
                  <a:prstClr val="black"/>
                </a:solidFill>
                <a:latin typeface="Times New Roman" pitchFamily="18" charset="0"/>
                <a:cs typeface="+mn-cs"/>
              </a:rPr>
              <a:t>Refer Folks to VFW DSOs for VA Assistance!</a:t>
            </a:r>
          </a:p>
          <a:p>
            <a:pPr marL="285750" indent="-285750" fontAlgn="base">
              <a:lnSpc>
                <a:spcPct val="100000"/>
              </a:lnSpc>
              <a:spcBef>
                <a:spcPct val="0"/>
              </a:spcBef>
              <a:spcAft>
                <a:spcPct val="0"/>
              </a:spcAft>
            </a:pPr>
            <a:endParaRPr lang="en-US" sz="2400" u="sng" dirty="0">
              <a:solidFill>
                <a:prstClr val="black"/>
              </a:solidFill>
              <a:latin typeface="Times New Roman" pitchFamily="18" charset="0"/>
              <a:cs typeface="+mn-cs"/>
            </a:endParaRPr>
          </a:p>
          <a:p>
            <a:pPr marL="0" indent="0" fontAlgn="base">
              <a:lnSpc>
                <a:spcPct val="100000"/>
              </a:lnSpc>
              <a:spcBef>
                <a:spcPct val="0"/>
              </a:spcBef>
              <a:spcAft>
                <a:spcPct val="0"/>
              </a:spcAft>
              <a:buNone/>
            </a:pPr>
            <a:r>
              <a:rPr lang="en-US" sz="2800" b="1" dirty="0">
                <a:solidFill>
                  <a:prstClr val="black"/>
                </a:solidFill>
                <a:latin typeface="Times New Roman" pitchFamily="18" charset="0"/>
                <a:cs typeface="+mn-cs"/>
              </a:rPr>
              <a:t>Learn More:  </a:t>
            </a:r>
            <a:r>
              <a:rPr lang="en-US" sz="2800" b="1" dirty="0">
                <a:solidFill>
                  <a:prstClr val="black"/>
                </a:solidFill>
                <a:latin typeface="Times New Roman" pitchFamily="18" charset="0"/>
                <a:cs typeface="+mn-cs"/>
                <a:hlinkClick r:id="rId3"/>
              </a:rPr>
              <a:t>www.vfw.org/NVS</a:t>
            </a:r>
            <a:r>
              <a:rPr lang="en-US" sz="2800" b="1" dirty="0">
                <a:solidFill>
                  <a:prstClr val="black"/>
                </a:solidFill>
                <a:latin typeface="Times New Roman" pitchFamily="18" charset="0"/>
                <a:cs typeface="+mn-cs"/>
              </a:rPr>
              <a:t> </a:t>
            </a:r>
          </a:p>
          <a:p>
            <a:endParaRPr lang="en-US" dirty="0"/>
          </a:p>
        </p:txBody>
      </p:sp>
      <p:sp>
        <p:nvSpPr>
          <p:cNvPr id="3" name="Slide Number Placeholder 2"/>
          <p:cNvSpPr>
            <a:spLocks noGrp="1"/>
          </p:cNvSpPr>
          <p:nvPr>
            <p:ph type="sldNum" sz="quarter" idx="12"/>
          </p:nvPr>
        </p:nvSpPr>
        <p:spPr/>
        <p:txBody>
          <a:bodyPr/>
          <a:lstStyle/>
          <a:p>
            <a:fld id="{E2FB73DA-5FDE-45B5-BAA4-C61223CC44F6}" type="slidenum">
              <a:rPr lang="en-US" smtClean="0"/>
              <a:pPr/>
              <a:t>24</a:t>
            </a:fld>
            <a:endParaRPr lang="en-US" dirty="0"/>
          </a:p>
        </p:txBody>
      </p:sp>
      <p:sp>
        <p:nvSpPr>
          <p:cNvPr id="4" name="Title 3"/>
          <p:cNvSpPr>
            <a:spLocks noGrp="1"/>
          </p:cNvSpPr>
          <p:nvPr>
            <p:ph type="title"/>
          </p:nvPr>
        </p:nvSpPr>
        <p:spPr/>
        <p:txBody>
          <a:bodyPr/>
          <a:lstStyle/>
          <a:p>
            <a:r>
              <a:rPr lang="en-US" sz="4900" dirty="0">
                <a:solidFill>
                  <a:prstClr val="black"/>
                </a:solidFill>
                <a:latin typeface="Times New Roman" panose="02020603050405020304" pitchFamily="18" charset="0"/>
                <a:cs typeface="Times New Roman" panose="02020603050405020304" pitchFamily="18" charset="0"/>
              </a:rPr>
              <a:t>Your Role: </a:t>
            </a:r>
            <a:endParaRPr lang="en-US" dirty="0"/>
          </a:p>
        </p:txBody>
      </p:sp>
    </p:spTree>
    <p:extLst>
      <p:ext uri="{BB962C8B-B14F-4D97-AF65-F5344CB8AC3E}">
        <p14:creationId xmlns:p14="http://schemas.microsoft.com/office/powerpoint/2010/main" val="459351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4430226" y="1524291"/>
            <a:ext cx="7187616" cy="5081046"/>
          </a:xfrm>
        </p:spPr>
        <p:txBody>
          <a:bodyPr>
            <a:normAutofit fontScale="92500" lnSpcReduction="10000"/>
          </a:bodyPr>
          <a:lstStyle/>
          <a:p>
            <a:pPr marL="0" indent="0">
              <a:lnSpc>
                <a:spcPct val="110000"/>
              </a:lnSpc>
              <a:spcBef>
                <a:spcPts val="0"/>
              </a:spcBef>
              <a:buNone/>
            </a:pPr>
            <a:r>
              <a:rPr lang="en-US" sz="2800" dirty="0">
                <a:latin typeface="Times New Roman" panose="02020603050405020304" pitchFamily="18" charset="0"/>
                <a:cs typeface="Times New Roman" panose="02020603050405020304" pitchFamily="18" charset="0"/>
              </a:rPr>
              <a:t>Since the inception of the PACT Act, VFW’s National Legislative Service has been working with lawmakers to bring about Toxic Exposure Reform.</a:t>
            </a:r>
          </a:p>
          <a:p>
            <a:pPr marL="0" indent="0">
              <a:lnSpc>
                <a:spcPct val="110000"/>
              </a:lnSpc>
              <a:spcBef>
                <a:spcPts val="0"/>
              </a:spcBef>
              <a:buNone/>
            </a:pPr>
            <a:endParaRPr lang="en-US" sz="2800" dirty="0">
              <a:latin typeface="Times New Roman" panose="02020603050405020304" pitchFamily="18" charset="0"/>
              <a:cs typeface="Times New Roman" panose="02020603050405020304" pitchFamily="18" charset="0"/>
            </a:endParaRPr>
          </a:p>
          <a:p>
            <a:pPr marL="0" indent="0">
              <a:lnSpc>
                <a:spcPct val="110000"/>
              </a:lnSpc>
              <a:spcBef>
                <a:spcPts val="0"/>
              </a:spcBef>
              <a:buNone/>
            </a:pPr>
            <a:r>
              <a:rPr lang="en-US" sz="2800" dirty="0">
                <a:latin typeface="Times New Roman" panose="02020603050405020304" pitchFamily="18" charset="0"/>
                <a:cs typeface="Times New Roman" panose="02020603050405020304" pitchFamily="18" charset="0"/>
              </a:rPr>
              <a:t>VFW deployed multiple “Take Action” campaigns through the VFW Action Corps to urge Americans to contact their senators and tell them to vote YES to the PACT Act.</a:t>
            </a:r>
          </a:p>
          <a:p>
            <a:pPr marL="0" indent="0">
              <a:lnSpc>
                <a:spcPct val="110000"/>
              </a:lnSpc>
              <a:spcBef>
                <a:spcPts val="0"/>
              </a:spcBef>
              <a:buNone/>
            </a:pPr>
            <a:endParaRPr lang="en-US" sz="2800" dirty="0">
              <a:latin typeface="Times New Roman" panose="02020603050405020304" pitchFamily="18" charset="0"/>
              <a:cs typeface="Times New Roman" panose="02020603050405020304" pitchFamily="18" charset="0"/>
            </a:endParaRPr>
          </a:p>
          <a:p>
            <a:pPr marL="0" indent="0">
              <a:lnSpc>
                <a:spcPct val="110000"/>
              </a:lnSpc>
              <a:spcBef>
                <a:spcPts val="0"/>
              </a:spcBef>
              <a:buNone/>
            </a:pPr>
            <a:r>
              <a:rPr lang="en-US" sz="2800" dirty="0">
                <a:latin typeface="Times New Roman" panose="02020603050405020304" pitchFamily="18" charset="0"/>
                <a:cs typeface="Times New Roman" panose="02020603050405020304" pitchFamily="18" charset="0"/>
              </a:rPr>
              <a:t>The Call to Action reached American Personality Jon Stewart who played an instrumental role in assisting with getting the PACT Act passed. </a:t>
            </a:r>
          </a:p>
          <a:p>
            <a:pPr marL="0" indent="0">
              <a:buNone/>
            </a:pPr>
            <a:endParaRPr lang="en-US" sz="2800" dirty="0">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VFW’s Role in The PACT Act</a:t>
            </a:r>
          </a:p>
        </p:txBody>
      </p:sp>
      <p:sp>
        <p:nvSpPr>
          <p:cNvPr id="2" name="Slide Number Placeholder 1">
            <a:extLst>
              <a:ext uri="{FF2B5EF4-FFF2-40B4-BE49-F238E27FC236}">
                <a16:creationId xmlns:a16="http://schemas.microsoft.com/office/drawing/2014/main" id="{4E881C57-00F9-2EDA-614C-91847E78D48C}"/>
              </a:ext>
            </a:extLst>
          </p:cNvPr>
          <p:cNvSpPr>
            <a:spLocks noGrp="1"/>
          </p:cNvSpPr>
          <p:nvPr>
            <p:ph type="sldNum" sz="quarter" idx="12"/>
          </p:nvPr>
        </p:nvSpPr>
        <p:spPr/>
        <p:txBody>
          <a:bodyPr/>
          <a:lstStyle/>
          <a:p>
            <a:fld id="{E2FB73DA-5FDE-45B5-BAA4-C61223CC44F6}" type="slidenum">
              <a:rPr lang="en-US" smtClean="0"/>
              <a:pPr/>
              <a:t>25</a:t>
            </a:fld>
            <a:endParaRPr lang="en-US" dirty="0"/>
          </a:p>
        </p:txBody>
      </p:sp>
      <p:pic>
        <p:nvPicPr>
          <p:cNvPr id="3" name="Picture 2">
            <a:extLst>
              <a:ext uri="{FF2B5EF4-FFF2-40B4-BE49-F238E27FC236}">
                <a16:creationId xmlns:a16="http://schemas.microsoft.com/office/drawing/2014/main" id="{9B65643C-7ABC-BB16-64A5-DC70C356E591}"/>
              </a:ext>
            </a:extLst>
          </p:cNvPr>
          <p:cNvPicPr>
            <a:picLocks noChangeAspect="1"/>
          </p:cNvPicPr>
          <p:nvPr/>
        </p:nvPicPr>
        <p:blipFill>
          <a:blip r:embed="rId3"/>
          <a:stretch>
            <a:fillRect/>
          </a:stretch>
        </p:blipFill>
        <p:spPr>
          <a:xfrm>
            <a:off x="408071" y="1524291"/>
            <a:ext cx="3627521" cy="4836695"/>
          </a:xfrm>
          <a:prstGeom prst="rect">
            <a:avLst/>
          </a:prstGeom>
          <a:ln>
            <a:solidFill>
              <a:schemeClr val="tx1"/>
            </a:solidFill>
          </a:ln>
        </p:spPr>
      </p:pic>
    </p:spTree>
    <p:extLst>
      <p:ext uri="{BB962C8B-B14F-4D97-AF65-F5344CB8AC3E}">
        <p14:creationId xmlns:p14="http://schemas.microsoft.com/office/powerpoint/2010/main" val="406210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574158" y="1503947"/>
            <a:ext cx="11227982" cy="4877803"/>
          </a:xfrm>
        </p:spPr>
        <p:txBody>
          <a:bodyPr>
            <a:normAutofit fontScale="92500" lnSpcReduction="20000"/>
          </a:bodyPr>
          <a:lstStyle/>
          <a:p>
            <a:pPr marL="0" indent="0">
              <a:buNone/>
            </a:pPr>
            <a:r>
              <a:rPr lang="en-US" dirty="0">
                <a:latin typeface="Times New Roman" panose="02020603050405020304" pitchFamily="18" charset="0"/>
                <a:cs typeface="Times New Roman" panose="02020603050405020304" pitchFamily="18" charset="0"/>
              </a:rPr>
              <a:t>The Sergeant First Class Heath Robinson Honoring our Promise to Address Comprehensive Toxics (PACT) Act commonly referred to as “The PACT Act”</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new law is named for former Sgt. First Class Heath Robinson who died in 2020 after battling lung cancer for three years. Robinson’s illness was attributed to smoke exposure from burning trash pits during his deployment to Iraq in 2006 and 2007.</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sz="3200" dirty="0">
                <a:latin typeface="Times New Roman" panose="02020603050405020304" pitchFamily="18" charset="0"/>
                <a:cs typeface="Times New Roman" panose="02020603050405020304" pitchFamily="18" charset="0"/>
              </a:rPr>
              <a:t>This law that expands VA  benefits and health care to veterans exposed to burn pits and other toxic substances. This law provides generations of veterans and their survivors with the care and benefits they’ve earned and deserve.</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389860" y="0"/>
            <a:ext cx="11043684" cy="1325563"/>
          </a:xfrm>
        </p:spPr>
        <p:txBody>
          <a:bodyPr/>
          <a:lstStyle/>
          <a:p>
            <a:r>
              <a:rPr lang="en-US" sz="2800" dirty="0">
                <a:latin typeface="Times New Roman" panose="02020603050405020304" pitchFamily="18" charset="0"/>
                <a:cs typeface="Times New Roman" panose="02020603050405020304" pitchFamily="18" charset="0"/>
              </a:rPr>
              <a:t>The Sergeant First Class Heath Robinson Honoring our                Promise to Address Comprehensive Toxics (PACT) Act </a:t>
            </a:r>
          </a:p>
        </p:txBody>
      </p:sp>
      <p:sp>
        <p:nvSpPr>
          <p:cNvPr id="2" name="Slide Number Placeholder 1">
            <a:extLst>
              <a:ext uri="{FF2B5EF4-FFF2-40B4-BE49-F238E27FC236}">
                <a16:creationId xmlns:a16="http://schemas.microsoft.com/office/drawing/2014/main" id="{B259069D-69F1-2A73-6BE2-45BF8BDEC6A2}"/>
              </a:ext>
            </a:extLst>
          </p:cNvPr>
          <p:cNvSpPr>
            <a:spLocks noGrp="1"/>
          </p:cNvSpPr>
          <p:nvPr>
            <p:ph type="sldNum" sz="quarter" idx="12"/>
          </p:nvPr>
        </p:nvSpPr>
        <p:spPr/>
        <p:txBody>
          <a:bodyPr/>
          <a:lstStyle/>
          <a:p>
            <a:fld id="{E2FB73DA-5FDE-45B5-BAA4-C61223CC44F6}" type="slidenum">
              <a:rPr lang="en-US" smtClean="0"/>
              <a:pPr/>
              <a:t>26</a:t>
            </a:fld>
            <a:endParaRPr lang="en-US" dirty="0"/>
          </a:p>
        </p:txBody>
      </p:sp>
    </p:spTree>
    <p:extLst>
      <p:ext uri="{BB962C8B-B14F-4D97-AF65-F5344CB8AC3E}">
        <p14:creationId xmlns:p14="http://schemas.microsoft.com/office/powerpoint/2010/main" val="753260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574158" y="1576517"/>
            <a:ext cx="11227982" cy="5147668"/>
          </a:xfrm>
        </p:spPr>
        <p:txBody>
          <a:bodyPr>
            <a:noAutofit/>
          </a:bodyPr>
          <a:lstStyle/>
          <a:p>
            <a:pPr marL="0" marR="0" lvl="0" indent="0">
              <a:spcBef>
                <a:spcPts val="0"/>
              </a:spcBef>
              <a:spcAft>
                <a:spcPts val="0"/>
              </a:spcAft>
              <a:buNone/>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VA is accepting claims </a:t>
            </a:r>
            <a:r>
              <a:rPr lang="en-US" b="1" u="sng"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NOW</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for service connection for the new presumptive conditions outlined in PACT ACT. </a:t>
            </a:r>
          </a:p>
          <a:p>
            <a:pPr marL="0" marR="0" lvl="0" indent="0">
              <a:spcBef>
                <a:spcPts val="0"/>
              </a:spcBef>
              <a:spcAft>
                <a:spcPts val="0"/>
              </a:spcAft>
              <a:buNone/>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spcBef>
                <a:spcPts val="0"/>
              </a:spcBef>
              <a:spcAft>
                <a:spcPts val="0"/>
              </a:spcAft>
              <a:buNone/>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If a veteran applies for one of the presumptive conditions and VA grants service connection, the effective date of the claim </a:t>
            </a:r>
            <a:r>
              <a:rPr lang="en-US" b="1" i="1" u="sng"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may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be retroactive to August 10, 2022, the date the law went into effect, if the claim or Intent to File was filed within 1 year of the law’s passing.  </a:t>
            </a:r>
          </a:p>
          <a:p>
            <a:pPr marL="0" marR="0" lvl="0" indent="0">
              <a:spcBef>
                <a:spcPts val="0"/>
              </a:spcBef>
              <a:spcAft>
                <a:spcPts val="0"/>
              </a:spcAft>
              <a:buNone/>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spcBef>
                <a:spcPts val="0"/>
              </a:spcBef>
              <a:spcAft>
                <a:spcPts val="0"/>
              </a:spcAft>
              <a:buNone/>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VA started rating claims on </a:t>
            </a:r>
            <a:r>
              <a:rPr lang="en-US" b="1" dirty="0">
                <a:solidFill>
                  <a:srgbClr val="991A1E"/>
                </a:solidFill>
                <a:effectLst/>
                <a:latin typeface="Times New Roman" panose="02020603050405020304" pitchFamily="18" charset="0"/>
                <a:ea typeface="Times New Roman" panose="02020603050405020304" pitchFamily="18" charset="0"/>
                <a:cs typeface="Times New Roman" panose="02020603050405020304" pitchFamily="18" charset="0"/>
              </a:rPr>
              <a:t>January 1, 2023</a:t>
            </a:r>
          </a:p>
          <a:p>
            <a:pPr marL="342900" marR="0" lvl="0" indent="-342900">
              <a:spcBef>
                <a:spcPts val="0"/>
              </a:spcBef>
              <a:spcAft>
                <a:spcPts val="0"/>
              </a:spcAft>
              <a:buFont typeface="Symbol" panose="05050102010706020507" pitchFamily="18" charset="2"/>
              <a:buChar cha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405716" y="0"/>
            <a:ext cx="11043684" cy="1325563"/>
          </a:xfrm>
        </p:spPr>
        <p:txBody>
          <a:bodyPr/>
          <a:lstStyle/>
          <a:p>
            <a:r>
              <a:rPr lang="en-US" dirty="0">
                <a:latin typeface="Times New Roman" panose="02020603050405020304" pitchFamily="18" charset="0"/>
                <a:cs typeface="Times New Roman" panose="02020603050405020304" pitchFamily="18" charset="0"/>
              </a:rPr>
              <a:t>The PACT Act and When to File for VA Benefits</a:t>
            </a:r>
          </a:p>
        </p:txBody>
      </p:sp>
    </p:spTree>
    <p:extLst>
      <p:ext uri="{BB962C8B-B14F-4D97-AF65-F5344CB8AC3E}">
        <p14:creationId xmlns:p14="http://schemas.microsoft.com/office/powerpoint/2010/main" val="1334730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382385" y="1576517"/>
            <a:ext cx="11571317" cy="5147668"/>
          </a:xfrm>
        </p:spPr>
        <p:txBody>
          <a:bodyPr>
            <a:noAutofit/>
          </a:bodyPr>
          <a:lstStyle/>
          <a:p>
            <a:pPr marL="0" indent="0">
              <a:buNone/>
            </a:pPr>
            <a:r>
              <a:rPr lang="en-US" sz="2400" b="1" dirty="0">
                <a:latin typeface="Times New Roman" panose="02020603050405020304" pitchFamily="18" charset="0"/>
                <a:cs typeface="Times New Roman" panose="02020603050405020304" pitchFamily="18" charset="0"/>
              </a:rPr>
              <a:t>August 10, 2022: </a:t>
            </a:r>
            <a:r>
              <a:rPr lang="en-US" sz="2400" dirty="0">
                <a:latin typeface="Times New Roman" panose="02020603050405020304" pitchFamily="18" charset="0"/>
                <a:cs typeface="Times New Roman" panose="02020603050405020304" pitchFamily="18" charset="0"/>
              </a:rPr>
              <a:t>PACT Act signed into law. </a:t>
            </a:r>
          </a:p>
          <a:p>
            <a:endParaRPr lang="en-US" sz="100" dirty="0">
              <a:latin typeface="Times New Roman" panose="02020603050405020304" pitchFamily="18" charset="0"/>
              <a:cs typeface="Times New Roman" panose="02020603050405020304" pitchFamily="18" charset="0"/>
            </a:endParaRPr>
          </a:p>
          <a:p>
            <a:pPr marL="2225675" indent="-2225675">
              <a:buNone/>
              <a:tabLst>
                <a:tab pos="1828800" algn="l"/>
              </a:tabLst>
            </a:pPr>
            <a:r>
              <a:rPr lang="en-US" sz="2400" b="1" dirty="0">
                <a:latin typeface="Times New Roman" panose="02020603050405020304" pitchFamily="18" charset="0"/>
                <a:cs typeface="Times New Roman" panose="02020603050405020304" pitchFamily="18" charset="0"/>
              </a:rPr>
              <a:t>October 1, 2022: </a:t>
            </a:r>
            <a:r>
              <a:rPr lang="en-US" sz="2400" dirty="0">
                <a:latin typeface="Times New Roman" panose="02020603050405020304" pitchFamily="18" charset="0"/>
                <a:cs typeface="Times New Roman" panose="02020603050405020304" pitchFamily="18" charset="0"/>
              </a:rPr>
              <a:t>Veterans who served in the Republic of Vietnam, Thailand, Laos, certain provinces in Cambodia, Guam, or American Samoa (or their territorial waters), or the Johnston Atoll (or a ship that called there) during specific time periods may enroll in VA health care.</a:t>
            </a:r>
          </a:p>
          <a:p>
            <a:endParaRPr lang="en-US" sz="700" dirty="0">
              <a:latin typeface="Times New Roman" panose="02020603050405020304" pitchFamily="18" charset="0"/>
              <a:cs typeface="Times New Roman" panose="02020603050405020304" pitchFamily="18" charset="0"/>
            </a:endParaRPr>
          </a:p>
          <a:p>
            <a:pPr marL="4511675" indent="-4511675">
              <a:buNone/>
            </a:pPr>
            <a:r>
              <a:rPr lang="en-US" sz="2400" b="1" dirty="0">
                <a:latin typeface="Times New Roman" panose="02020603050405020304" pitchFamily="18" charset="0"/>
                <a:cs typeface="Times New Roman" panose="02020603050405020304" pitchFamily="18" charset="0"/>
              </a:rPr>
              <a:t>October 1, 2022 - October 1, 2023</a:t>
            </a:r>
            <a:r>
              <a:rPr lang="en-US" sz="2400" dirty="0">
                <a:latin typeface="Times New Roman" panose="02020603050405020304" pitchFamily="18" charset="0"/>
                <a:cs typeface="Times New Roman" panose="02020603050405020304" pitchFamily="18" charset="0"/>
              </a:rPr>
              <a:t>: Veterans who served on active duty in a theater of combat operations during a period of war after the Persian Gulf War or in combat against a hostile force during a period of hostilities after 11/11/98, and who were discharged or released between 9/11/01–10/1/13 may enroll in VA health care.</a:t>
            </a:r>
          </a:p>
          <a:p>
            <a:endParaRPr lang="en-US" sz="100" dirty="0">
              <a:latin typeface="Times New Roman" panose="02020603050405020304" pitchFamily="18" charset="0"/>
              <a:cs typeface="Times New Roman" panose="02020603050405020304" pitchFamily="18" charset="0"/>
            </a:endParaRPr>
          </a:p>
          <a:p>
            <a:pPr marL="0" indent="0">
              <a:buNone/>
            </a:pPr>
            <a:r>
              <a:rPr lang="en-US" sz="2400" b="1" dirty="0">
                <a:latin typeface="Times New Roman" panose="02020603050405020304" pitchFamily="18" charset="0"/>
                <a:cs typeface="Times New Roman" panose="02020603050405020304" pitchFamily="18" charset="0"/>
              </a:rPr>
              <a:t>November 8, 2022</a:t>
            </a:r>
            <a:r>
              <a:rPr lang="en-US" sz="2400" dirty="0">
                <a:latin typeface="Times New Roman" panose="02020603050405020304" pitchFamily="18" charset="0"/>
                <a:cs typeface="Times New Roman" panose="02020603050405020304" pitchFamily="18" charset="0"/>
              </a:rPr>
              <a:t>: Toxic Exposure Screening starts for enrolled veterans. </a:t>
            </a:r>
          </a:p>
          <a:p>
            <a:endParaRPr lang="en-US" sz="100" dirty="0">
              <a:highlight>
                <a:srgbClr val="FFFF00"/>
              </a:highlight>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PACT Act Eligibility Key Dates</a:t>
            </a:r>
          </a:p>
        </p:txBody>
      </p:sp>
    </p:spTree>
    <p:extLst>
      <p:ext uri="{BB962C8B-B14F-4D97-AF65-F5344CB8AC3E}">
        <p14:creationId xmlns:p14="http://schemas.microsoft.com/office/powerpoint/2010/main" val="3423778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574158" y="1576517"/>
            <a:ext cx="11227982" cy="5147668"/>
          </a:xfrm>
        </p:spPr>
        <p:txBody>
          <a:bodyPr>
            <a:noAutofit/>
          </a:bodyPr>
          <a:lstStyle/>
          <a:p>
            <a:pPr marL="0" indent="0">
              <a:buNone/>
            </a:pPr>
            <a:r>
              <a:rPr lang="en-US" sz="2800" dirty="0">
                <a:latin typeface="Times New Roman" panose="02020603050405020304" pitchFamily="18" charset="0"/>
                <a:cs typeface="Times New Roman" panose="02020603050405020304" pitchFamily="18" charset="0"/>
              </a:rPr>
              <a:t>Additional ways the PACT Act expands VA Health care include:</a:t>
            </a:r>
          </a:p>
          <a:p>
            <a:pPr marL="0" indent="0">
              <a:buNone/>
            </a:pP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 Act expands and extends eligibility for VA  health care for veterans with toxic-exposures and veterans of the Vietnam era, Gulf War era, and Post-9/11 era.</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VA will improve the decision-making process for determining what medical conditions will be considered for presumptive status.</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Every enrolled veteran in VHA will receive an initial toxic exposure screening and a follow-up screening every five years. Veterans who are not enrolled, but who are eligible to enroll, will have an opportunity to enroll and receive the screening.</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The PACT Act and VA Health Care</a:t>
            </a:r>
          </a:p>
        </p:txBody>
      </p:sp>
    </p:spTree>
    <p:extLst>
      <p:ext uri="{BB962C8B-B14F-4D97-AF65-F5344CB8AC3E}">
        <p14:creationId xmlns:p14="http://schemas.microsoft.com/office/powerpoint/2010/main" val="1936377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Ice Breaker, Thank You Pennsylvania!</a:t>
            </a:r>
          </a:p>
        </p:txBody>
      </p:sp>
      <p:sp>
        <p:nvSpPr>
          <p:cNvPr id="7" name="Slide Number Placeholder 6">
            <a:extLst>
              <a:ext uri="{FF2B5EF4-FFF2-40B4-BE49-F238E27FC236}">
                <a16:creationId xmlns:a16="http://schemas.microsoft.com/office/drawing/2014/main" id="{58165B68-36E0-68FA-A102-8F4D6D511FE1}"/>
              </a:ext>
            </a:extLst>
          </p:cNvPr>
          <p:cNvSpPr>
            <a:spLocks noGrp="1"/>
          </p:cNvSpPr>
          <p:nvPr>
            <p:ph type="sldNum" sz="quarter" idx="12"/>
          </p:nvPr>
        </p:nvSpPr>
        <p:spPr/>
        <p:txBody>
          <a:bodyPr/>
          <a:lstStyle/>
          <a:p>
            <a:fld id="{E2FB73DA-5FDE-45B5-BAA4-C61223CC44F6}" type="slidenum">
              <a:rPr lang="en-US" smtClean="0"/>
              <a:pPr/>
              <a:t>3</a:t>
            </a:fld>
            <a:endParaRPr lang="en-US" dirty="0"/>
          </a:p>
        </p:txBody>
      </p:sp>
      <p:pic>
        <p:nvPicPr>
          <p:cNvPr id="8" name="Graphic 7" descr="Penguin with solid fill">
            <a:extLst>
              <a:ext uri="{FF2B5EF4-FFF2-40B4-BE49-F238E27FC236}">
                <a16:creationId xmlns:a16="http://schemas.microsoft.com/office/drawing/2014/main" id="{47DBED24-3372-F159-47F8-185233416F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8558" y="1816748"/>
            <a:ext cx="7002379" cy="4403557"/>
          </a:xfrm>
          <a:prstGeom prst="rect">
            <a:avLst/>
          </a:prstGeom>
        </p:spPr>
      </p:pic>
    </p:spTree>
    <p:extLst>
      <p:ext uri="{BB962C8B-B14F-4D97-AF65-F5344CB8AC3E}">
        <p14:creationId xmlns:p14="http://schemas.microsoft.com/office/powerpoint/2010/main" val="309079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574158" y="1576517"/>
            <a:ext cx="11227982" cy="5147668"/>
          </a:xfrm>
        </p:spPr>
        <p:txBody>
          <a:bodyPr>
            <a:noAutofit/>
          </a:bodyPr>
          <a:lstStyle/>
          <a:p>
            <a:r>
              <a:rPr lang="en-US" sz="2800" dirty="0">
                <a:latin typeface="Times New Roman" panose="02020603050405020304" pitchFamily="18" charset="0"/>
                <a:cs typeface="Times New Roman" panose="02020603050405020304" pitchFamily="18" charset="0"/>
              </a:rPr>
              <a:t>VA health care staff and claims processors will receive toxic exposure-related education and training.</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The Act requires research studies on the mortality of veterans who served in Southwest Asia during the Gulf War,  Post-9/11 veteran health trends, and veteran cancer rates.</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The Act authorizes 31 new medical facilities across the country, providing greater access to VA health care.</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The PACT Act and VA Health Care</a:t>
            </a:r>
          </a:p>
        </p:txBody>
      </p:sp>
    </p:spTree>
    <p:extLst>
      <p:ext uri="{BB962C8B-B14F-4D97-AF65-F5344CB8AC3E}">
        <p14:creationId xmlns:p14="http://schemas.microsoft.com/office/powerpoint/2010/main" val="1832008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574158" y="1576517"/>
            <a:ext cx="11227982" cy="5147668"/>
          </a:xfrm>
        </p:spPr>
        <p:txBody>
          <a:bodyPr>
            <a:noAutofit/>
          </a:bodyPr>
          <a:lstStyle/>
          <a:p>
            <a:pPr marL="0" indent="0">
              <a:buNone/>
            </a:pPr>
            <a:r>
              <a:rPr lang="en-US" sz="2800" dirty="0">
                <a:latin typeface="Times New Roman" panose="02020603050405020304" pitchFamily="18" charset="0"/>
                <a:cs typeface="Times New Roman" panose="02020603050405020304" pitchFamily="18" charset="0"/>
              </a:rPr>
              <a:t>The PACT Act brought some changes to VHA enhanced enrollment, most notably:</a:t>
            </a:r>
          </a:p>
          <a:p>
            <a:pPr marL="0" indent="0">
              <a:buNone/>
            </a:pP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Enhanced Enrollment Eligibility for VA Healthcare for new veterans has been extended from 5 years to 10 years</a:t>
            </a:r>
          </a:p>
          <a:p>
            <a:pPr marL="0" indent="0">
              <a:buNone/>
            </a:pP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Open Enhanced Enrollment begins October 1, 2022, through October 1, 2023</a:t>
            </a:r>
          </a:p>
          <a:p>
            <a:endParaRPr lang="en-US" sz="2800" dirty="0">
              <a:latin typeface="Times New Roman" panose="02020603050405020304" pitchFamily="18" charset="0"/>
              <a:cs typeface="Times New Roman" panose="02020603050405020304" pitchFamily="18" charset="0"/>
            </a:endParaRPr>
          </a:p>
          <a:p>
            <a:pPr marL="0" indent="0">
              <a:buNone/>
            </a:pPr>
            <a:r>
              <a:rPr lang="en-US" sz="2800" b="1" dirty="0">
                <a:latin typeface="Times New Roman" panose="02020603050405020304" pitchFamily="18" charset="0"/>
                <a:cs typeface="Times New Roman" panose="02020603050405020304" pitchFamily="18" charset="0"/>
              </a:rPr>
              <a:t>*Special note: </a:t>
            </a:r>
            <a:r>
              <a:rPr lang="en-US" sz="2800" dirty="0">
                <a:latin typeface="Times New Roman" panose="02020603050405020304" pitchFamily="18" charset="0"/>
                <a:cs typeface="Times New Roman" panose="02020603050405020304" pitchFamily="18" charset="0"/>
              </a:rPr>
              <a:t>Enhanced Enrollment is Priority Group 6 within VHA. </a:t>
            </a:r>
          </a:p>
          <a:p>
            <a:pPr marL="0" indent="0">
              <a:buNone/>
            </a:pPr>
            <a:endParaRPr lang="en-US" sz="2800" dirty="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The PACT Act and VA Health Care 			         Enhanced Enrollment</a:t>
            </a:r>
          </a:p>
        </p:txBody>
      </p:sp>
    </p:spTree>
    <p:extLst>
      <p:ext uri="{BB962C8B-B14F-4D97-AF65-F5344CB8AC3E}">
        <p14:creationId xmlns:p14="http://schemas.microsoft.com/office/powerpoint/2010/main" val="1712732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389860" y="1481369"/>
            <a:ext cx="11227982" cy="5147668"/>
          </a:xfrm>
        </p:spPr>
        <p:txBody>
          <a:bodyPr>
            <a:noAutofit/>
          </a:bodyPr>
          <a:lstStyle/>
          <a:p>
            <a:pPr marL="0" indent="0" algn="ctr">
              <a:buNone/>
            </a:pP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E</a:t>
            </a: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ligibility for Enhanced </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E</a:t>
            </a: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nrollment has been made for veterans who served in any of the following capacities:</a:t>
            </a:r>
          </a:p>
          <a:p>
            <a:pPr>
              <a:lnSpc>
                <a:spcPct val="100000"/>
              </a:lnSpc>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On or after August 2, 1990: </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Iraq, Kuwait, Bahrain, Oman, Qatar, Saudi Arabia, Somalia (new), or U.A.E.</a:t>
            </a:r>
          </a:p>
          <a:p>
            <a:pPr>
              <a:lnSpc>
                <a:spcPct val="100000"/>
              </a:lnSpc>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On or after September 11, 2001: </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Afghanistan, Djibouti, Egypt (new), Jordan (new), Lebanon (new), Syria, Yemen (new), or Uzbekistan, </a:t>
            </a:r>
          </a:p>
          <a:p>
            <a:pPr>
              <a:lnSpc>
                <a:spcPct val="100000"/>
              </a:lnSpc>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Any risk of exposure recorded in an exposure record tracking system, including ILER,</a:t>
            </a:r>
          </a:p>
          <a:p>
            <a:pPr>
              <a:lnSpc>
                <a:spcPct val="100000"/>
              </a:lnSpc>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Operations Iraqi Freedom, Enduring Freedom, New Dawn, Freedom’s Sentinel, Inherent Resolve, or Resolute Support Mission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Any other location the VA Secretary determines is appropriate</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The PACT Act and VA Health Care</a:t>
            </a:r>
          </a:p>
        </p:txBody>
      </p:sp>
    </p:spTree>
    <p:extLst>
      <p:ext uri="{BB962C8B-B14F-4D97-AF65-F5344CB8AC3E}">
        <p14:creationId xmlns:p14="http://schemas.microsoft.com/office/powerpoint/2010/main" val="1865089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588226" y="1576517"/>
            <a:ext cx="11227982" cy="5147668"/>
          </a:xfrm>
        </p:spPr>
        <p:txBody>
          <a:bodyPr>
            <a:noAutofit/>
          </a:bodyPr>
          <a:lstStyle/>
          <a:p>
            <a:pPr marL="0" indent="0">
              <a:buNone/>
            </a:pPr>
            <a:r>
              <a:rPr lang="en-US" sz="2800" dirty="0">
                <a:latin typeface="Times New Roman" panose="02020603050405020304" pitchFamily="18" charset="0"/>
                <a:cs typeface="Times New Roman" panose="02020603050405020304" pitchFamily="18" charset="0"/>
              </a:rPr>
              <a:t>The PACT Act has added more than 20 new presumptive conditions that veterans can file for if they meet the requirements. </a:t>
            </a:r>
          </a:p>
          <a:p>
            <a:pPr marL="0" indent="0" algn="ctr">
              <a:buNone/>
            </a:pPr>
            <a:endParaRPr lang="en-US" sz="2800" b="1" dirty="0">
              <a:latin typeface="Times New Roman" panose="02020603050405020304" pitchFamily="18" charset="0"/>
              <a:cs typeface="Times New Roman" panose="02020603050405020304" pitchFamily="18" charset="0"/>
            </a:endParaRPr>
          </a:p>
          <a:p>
            <a:pPr marL="0" indent="0">
              <a:buNone/>
            </a:pPr>
            <a:r>
              <a:rPr lang="en-US" sz="2800" b="1" dirty="0">
                <a:latin typeface="Times New Roman" panose="02020603050405020304" pitchFamily="18" charset="0"/>
                <a:cs typeface="Times New Roman" panose="02020603050405020304" pitchFamily="18" charset="0"/>
              </a:rPr>
              <a:t>What is “Presumptive” Service Connection?</a:t>
            </a:r>
          </a:p>
          <a:p>
            <a:pPr marL="0" indent="0">
              <a:buNone/>
            </a:pPr>
            <a:endParaRPr lang="en-US" sz="2800" b="1"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VA presumes that certain disabilities were caused by military service. This is because of the unique circumstances of a specific veteran’s military service. </a:t>
            </a:r>
          </a:p>
          <a:p>
            <a:pPr marL="0" indent="0">
              <a:buNone/>
            </a:pPr>
            <a:r>
              <a:rPr lang="en-US" sz="2800" dirty="0">
                <a:latin typeface="Times New Roman" panose="02020603050405020304" pitchFamily="18" charset="0"/>
                <a:cs typeface="Times New Roman" panose="02020603050405020304" pitchFamily="18" charset="0"/>
              </a:rPr>
              <a:t>If a presumed condition is diagnosed in a Veteran within a certain group, they can be awarded disability compensation.</a:t>
            </a:r>
          </a:p>
        </p:txBody>
      </p:sp>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The PACT Act and VA Presumptive Benefits</a:t>
            </a:r>
          </a:p>
        </p:txBody>
      </p:sp>
    </p:spTree>
    <p:extLst>
      <p:ext uri="{BB962C8B-B14F-4D97-AF65-F5344CB8AC3E}">
        <p14:creationId xmlns:p14="http://schemas.microsoft.com/office/powerpoint/2010/main" val="1008176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574158" y="1576517"/>
            <a:ext cx="11227982" cy="1325563"/>
          </a:xfrm>
        </p:spPr>
        <p:txBody>
          <a:bodyPr>
            <a:noAutofit/>
          </a:bodyPr>
          <a:lstStyle/>
          <a:p>
            <a:pPr marL="0" indent="0">
              <a:buNone/>
            </a:pPr>
            <a:r>
              <a:rPr lang="en-US" sz="2800" dirty="0">
                <a:latin typeface="Times New Roman" panose="02020603050405020304" pitchFamily="18" charset="0"/>
                <a:cs typeface="Times New Roman" panose="02020603050405020304" pitchFamily="18" charset="0"/>
              </a:rPr>
              <a:t>The PACT Act determined that veterans who served in any of the below locations </a:t>
            </a:r>
            <a:r>
              <a:rPr lang="en-US" sz="2800" b="1" u="sng" dirty="0">
                <a:latin typeface="Times New Roman" panose="02020603050405020304" pitchFamily="18" charset="0"/>
                <a:cs typeface="Times New Roman" panose="02020603050405020304" pitchFamily="18" charset="0"/>
              </a:rPr>
              <a:t>on or after August 2, 1990</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had exposure to burn pits or other toxins. We call this having a presumption of exposure.</a:t>
            </a:r>
          </a:p>
          <a:p>
            <a:pPr marL="0" indent="0">
              <a:buNone/>
            </a:pPr>
            <a:endParaRPr lang="en-US" sz="2800" dirty="0">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DCFE05D-07F6-EB5B-1729-9E6A3E19984E}"/>
              </a:ext>
            </a:extLst>
          </p:cNvPr>
          <p:cNvSpPr txBox="1"/>
          <p:nvPr/>
        </p:nvSpPr>
        <p:spPr>
          <a:xfrm>
            <a:off x="1814734" y="3388074"/>
            <a:ext cx="8932984" cy="2677656"/>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Bahrain		Iraq				Kuwait</a:t>
            </a:r>
          </a:p>
          <a:p>
            <a:r>
              <a:rPr lang="en-US" sz="2800" dirty="0">
                <a:latin typeface="Times New Roman" panose="02020603050405020304" pitchFamily="18" charset="0"/>
                <a:cs typeface="Times New Roman" panose="02020603050405020304" pitchFamily="18" charset="0"/>
              </a:rPr>
              <a:t>Oman			Qatar				Saudi Arabia</a:t>
            </a:r>
          </a:p>
          <a:p>
            <a:r>
              <a:rPr lang="en-US" sz="2800" dirty="0">
                <a:latin typeface="Times New Roman" panose="02020603050405020304" pitchFamily="18" charset="0"/>
                <a:cs typeface="Times New Roman" panose="02020603050405020304" pitchFamily="18" charset="0"/>
              </a:rPr>
              <a:t>Somalia		The United Arab Emirates (UAE)	</a:t>
            </a:r>
          </a:p>
          <a:p>
            <a:pPr algn="ctr"/>
            <a:endParaRPr lang="en-US" sz="2800" dirty="0">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a:p>
            <a:pPr algn="ctr"/>
            <a:r>
              <a:rPr lang="en-US" sz="2800" b="1" dirty="0">
                <a:latin typeface="Times New Roman" panose="02020603050405020304" pitchFamily="18" charset="0"/>
                <a:cs typeface="Times New Roman" panose="02020603050405020304" pitchFamily="18" charset="0"/>
              </a:rPr>
              <a:t>**Includes the airspace above any of these locations	</a:t>
            </a:r>
          </a:p>
        </p:txBody>
      </p:sp>
      <p:sp>
        <p:nvSpPr>
          <p:cNvPr id="7" name="Title 3">
            <a:extLst>
              <a:ext uri="{FF2B5EF4-FFF2-40B4-BE49-F238E27FC236}">
                <a16:creationId xmlns:a16="http://schemas.microsoft.com/office/drawing/2014/main" id="{CB311C80-8B20-1EF5-1784-3B3476A9FFAD}"/>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The PACT Act Presumptive Areas</a:t>
            </a:r>
          </a:p>
        </p:txBody>
      </p:sp>
    </p:spTree>
    <p:extLst>
      <p:ext uri="{BB962C8B-B14F-4D97-AF65-F5344CB8AC3E}">
        <p14:creationId xmlns:p14="http://schemas.microsoft.com/office/powerpoint/2010/main" val="2330110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574158" y="1576517"/>
            <a:ext cx="11227982" cy="1602781"/>
          </a:xfrm>
        </p:spPr>
        <p:txBody>
          <a:bodyPr>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PACT Act determined that veterans who served in any of the below locations </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 or after September 11, 2001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had exposure to burn pits or other toxins. We call this having a presumption of exposure.</a:t>
            </a:r>
          </a:p>
          <a:p>
            <a:pPr marL="0" indent="0">
              <a:buNone/>
            </a:pPr>
            <a:endParaRPr lang="en-US" sz="2800" dirty="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The PACT Act Presumptive Areas</a:t>
            </a:r>
          </a:p>
        </p:txBody>
      </p:sp>
      <p:sp>
        <p:nvSpPr>
          <p:cNvPr id="2" name="TextBox 1">
            <a:extLst>
              <a:ext uri="{FF2B5EF4-FFF2-40B4-BE49-F238E27FC236}">
                <a16:creationId xmlns:a16="http://schemas.microsoft.com/office/drawing/2014/main" id="{CDCFE05D-07F6-EB5B-1729-9E6A3E19984E}"/>
              </a:ext>
            </a:extLst>
          </p:cNvPr>
          <p:cNvSpPr txBox="1"/>
          <p:nvPr/>
        </p:nvSpPr>
        <p:spPr>
          <a:xfrm>
            <a:off x="1529821" y="3305907"/>
            <a:ext cx="9316656" cy="2677656"/>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Afghanistan		Djibouti			Egypt</a:t>
            </a:r>
          </a:p>
          <a:p>
            <a:r>
              <a:rPr lang="en-US" sz="2800" dirty="0">
                <a:latin typeface="Times New Roman" panose="02020603050405020304" pitchFamily="18" charset="0"/>
                <a:cs typeface="Times New Roman" panose="02020603050405020304" pitchFamily="18" charset="0"/>
              </a:rPr>
              <a:t>Jordan		Lebanon			Syria</a:t>
            </a:r>
          </a:p>
          <a:p>
            <a:r>
              <a:rPr lang="en-US" sz="2800" dirty="0">
                <a:latin typeface="Times New Roman" panose="02020603050405020304" pitchFamily="18" charset="0"/>
                <a:cs typeface="Times New Roman" panose="02020603050405020304" pitchFamily="18" charset="0"/>
              </a:rPr>
              <a:t>Uzbekistan		Yemen				</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pPr algn="ctr"/>
            <a:r>
              <a:rPr lang="en-US" sz="2800" b="1" dirty="0">
                <a:latin typeface="Times New Roman" panose="02020603050405020304" pitchFamily="18" charset="0"/>
                <a:cs typeface="Times New Roman" panose="02020603050405020304" pitchFamily="18" charset="0"/>
              </a:rPr>
              <a:t>**Includes the airspace above any of these locations	</a:t>
            </a:r>
          </a:p>
        </p:txBody>
      </p:sp>
    </p:spTree>
    <p:extLst>
      <p:ext uri="{BB962C8B-B14F-4D97-AF65-F5344CB8AC3E}">
        <p14:creationId xmlns:p14="http://schemas.microsoft.com/office/powerpoint/2010/main" val="886046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The PACT Act Presumptive conditions for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Gulf War and Post 9/11 Veterans</a:t>
            </a:r>
          </a:p>
        </p:txBody>
      </p:sp>
      <p:graphicFrame>
        <p:nvGraphicFramePr>
          <p:cNvPr id="7" name="Table 6">
            <a:extLst>
              <a:ext uri="{FF2B5EF4-FFF2-40B4-BE49-F238E27FC236}">
                <a16:creationId xmlns:a16="http://schemas.microsoft.com/office/drawing/2014/main" id="{8CA294FA-02F0-3EC4-435B-2D5054D72C39}"/>
              </a:ext>
            </a:extLst>
          </p:cNvPr>
          <p:cNvGraphicFramePr>
            <a:graphicFrameLocks noGrp="1"/>
          </p:cNvGraphicFramePr>
          <p:nvPr/>
        </p:nvGraphicFramePr>
        <p:xfrm>
          <a:off x="119922" y="1343818"/>
          <a:ext cx="11962150" cy="5117976"/>
        </p:xfrm>
        <a:graphic>
          <a:graphicData uri="http://schemas.openxmlformats.org/drawingml/2006/table">
            <a:tbl>
              <a:tblPr firstRow="1" firstCol="1" bandRow="1"/>
              <a:tblGrid>
                <a:gridCol w="5647832">
                  <a:extLst>
                    <a:ext uri="{9D8B030D-6E8A-4147-A177-3AD203B41FA5}">
                      <a16:colId xmlns:a16="http://schemas.microsoft.com/office/drawing/2014/main" val="1959626977"/>
                    </a:ext>
                  </a:extLst>
                </a:gridCol>
                <a:gridCol w="6314318">
                  <a:extLst>
                    <a:ext uri="{9D8B030D-6E8A-4147-A177-3AD203B41FA5}">
                      <a16:colId xmlns:a16="http://schemas.microsoft.com/office/drawing/2014/main" val="4102891003"/>
                    </a:ext>
                  </a:extLst>
                </a:gridCol>
              </a:tblGrid>
              <a:tr h="358691">
                <a:tc>
                  <a:txBody>
                    <a:bodyPr/>
                    <a:lstStyle/>
                    <a:p>
                      <a:pPr marL="0" marR="0">
                        <a:spcBef>
                          <a:spcPts val="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Brain Cancer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300" b="1">
                          <a:effectLst/>
                          <a:latin typeface="Times New Roman" panose="02020603050405020304" pitchFamily="18" charset="0"/>
                          <a:ea typeface="Calibri" panose="020F0502020204030204" pitchFamily="34" charset="0"/>
                          <a:cs typeface="Times New Roman" panose="02020603050405020304" pitchFamily="18" charset="0"/>
                        </a:rPr>
                        <a:t>Chronic Rhinitis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7027511"/>
                  </a:ext>
                </a:extLst>
              </a:tr>
              <a:tr h="358691">
                <a:tc>
                  <a:txBody>
                    <a:bodyPr/>
                    <a:lstStyle/>
                    <a:p>
                      <a:pPr marL="0" marR="0">
                        <a:spcBef>
                          <a:spcPts val="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Glioblastoma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300" b="1">
                          <a:effectLst/>
                          <a:latin typeface="Times New Roman" panose="02020603050405020304" pitchFamily="18" charset="0"/>
                          <a:ea typeface="Calibri" panose="020F0502020204030204" pitchFamily="34" charset="0"/>
                          <a:cs typeface="Times New Roman" panose="02020603050405020304" pitchFamily="18" charset="0"/>
                        </a:rPr>
                        <a:t>Chronic Sinusitis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6743113"/>
                  </a:ext>
                </a:extLst>
              </a:tr>
              <a:tr h="400646">
                <a:tc>
                  <a:txBody>
                    <a:bodyPr/>
                    <a:lstStyle/>
                    <a:p>
                      <a:pPr marL="0" marR="0">
                        <a:spcBef>
                          <a:spcPts val="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Respiratory (Breathing-related) cancer of any type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Constrictive bronchiolitis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3246074"/>
                  </a:ext>
                </a:extLst>
              </a:tr>
              <a:tr h="358691">
                <a:tc>
                  <a:txBody>
                    <a:bodyPr/>
                    <a:lstStyle/>
                    <a:p>
                      <a:pPr marL="0" marR="0">
                        <a:spcBef>
                          <a:spcPts val="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Gastrointestinal cancer of any type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Obliterative Bronchiolitis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7023153"/>
                  </a:ext>
                </a:extLst>
              </a:tr>
              <a:tr h="358691">
                <a:tc>
                  <a:txBody>
                    <a:bodyPr/>
                    <a:lstStyle/>
                    <a:p>
                      <a:pPr marL="0" marR="0">
                        <a:spcBef>
                          <a:spcPts val="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Head cancer of any type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300" b="1">
                          <a:effectLst/>
                          <a:latin typeface="Times New Roman" panose="02020603050405020304" pitchFamily="18" charset="0"/>
                          <a:ea typeface="Calibri" panose="020F0502020204030204" pitchFamily="34" charset="0"/>
                          <a:cs typeface="Times New Roman" panose="02020603050405020304" pitchFamily="18" charset="0"/>
                        </a:rPr>
                        <a:t>Emphysema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1444041"/>
                  </a:ext>
                </a:extLst>
              </a:tr>
              <a:tr h="358691">
                <a:tc>
                  <a:txBody>
                    <a:bodyPr/>
                    <a:lstStyle/>
                    <a:p>
                      <a:pPr marL="0" marR="0">
                        <a:spcBef>
                          <a:spcPts val="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Lymphoma of any type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300" b="1">
                          <a:effectLst/>
                          <a:latin typeface="Times New Roman" panose="02020603050405020304" pitchFamily="18" charset="0"/>
                          <a:ea typeface="Calibri" panose="020F0502020204030204" pitchFamily="34" charset="0"/>
                          <a:cs typeface="Times New Roman" panose="02020603050405020304" pitchFamily="18" charset="0"/>
                        </a:rPr>
                        <a:t>Granulomatous disease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3477556"/>
                  </a:ext>
                </a:extLst>
              </a:tr>
              <a:tr h="358691">
                <a:tc>
                  <a:txBody>
                    <a:bodyPr/>
                    <a:lstStyle/>
                    <a:p>
                      <a:pPr marL="0" marR="0">
                        <a:spcBef>
                          <a:spcPts val="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Lymphatic cancer of any type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300" b="1">
                          <a:effectLst/>
                          <a:latin typeface="Times New Roman" panose="02020603050405020304" pitchFamily="18" charset="0"/>
                          <a:ea typeface="Calibri" panose="020F0502020204030204" pitchFamily="34" charset="0"/>
                          <a:cs typeface="Times New Roman" panose="02020603050405020304" pitchFamily="18" charset="0"/>
                        </a:rPr>
                        <a:t>Interstitial lung disease (ILD)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7778348"/>
                  </a:ext>
                </a:extLst>
              </a:tr>
              <a:tr h="358691">
                <a:tc>
                  <a:txBody>
                    <a:bodyPr/>
                    <a:lstStyle/>
                    <a:p>
                      <a:pPr marL="0" marR="0">
                        <a:spcBef>
                          <a:spcPts val="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Neck cancer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Pleuritis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2045344"/>
                  </a:ext>
                </a:extLst>
              </a:tr>
              <a:tr h="358691">
                <a:tc>
                  <a:txBody>
                    <a:bodyPr/>
                    <a:lstStyle/>
                    <a:p>
                      <a:pPr marL="0" marR="0">
                        <a:spcBef>
                          <a:spcPts val="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Pancreatic Cancer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Pulmonary Fibrosis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0865074"/>
                  </a:ext>
                </a:extLst>
              </a:tr>
              <a:tr h="358691">
                <a:tc>
                  <a:txBody>
                    <a:bodyPr/>
                    <a:lstStyle/>
                    <a:p>
                      <a:pPr marL="0" marR="0">
                        <a:spcBef>
                          <a:spcPts val="0"/>
                        </a:spcBef>
                        <a:spcAft>
                          <a:spcPts val="0"/>
                        </a:spcAft>
                      </a:pPr>
                      <a:r>
                        <a:rPr lang="en-US" sz="2300" b="1">
                          <a:effectLst/>
                          <a:latin typeface="Times New Roman" panose="02020603050405020304" pitchFamily="18" charset="0"/>
                          <a:ea typeface="Calibri" panose="020F0502020204030204" pitchFamily="34" charset="0"/>
                          <a:cs typeface="Times New Roman" panose="02020603050405020304" pitchFamily="18" charset="0"/>
                        </a:rPr>
                        <a:t>Reproductive cancer of any type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Sarcoidosis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730602"/>
                  </a:ext>
                </a:extLst>
              </a:tr>
              <a:tr h="358691">
                <a:tc>
                  <a:txBody>
                    <a:bodyPr/>
                    <a:lstStyle/>
                    <a:p>
                      <a:pPr marL="0" marR="0">
                        <a:spcBef>
                          <a:spcPts val="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Kidney Cancer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Chronic Bronchitis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7332672"/>
                  </a:ext>
                </a:extLst>
              </a:tr>
              <a:tr h="471335">
                <a:tc>
                  <a:txBody>
                    <a:bodyPr/>
                    <a:lstStyle/>
                    <a:p>
                      <a:pPr marL="0" marR="0">
                        <a:spcBef>
                          <a:spcPts val="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Melanoma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Chronic Obstructive Pulmonary Disease (COPD)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9714874"/>
                  </a:ext>
                </a:extLst>
              </a:tr>
              <a:tr h="358691">
                <a:tc>
                  <a:txBody>
                    <a:bodyPr/>
                    <a:lstStyle/>
                    <a:p>
                      <a:pPr marL="0" marR="0">
                        <a:spcBef>
                          <a:spcPts val="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Asthma (Diagnosed after service)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6948202"/>
                  </a:ext>
                </a:extLst>
              </a:tr>
            </a:tbl>
          </a:graphicData>
        </a:graphic>
      </p:graphicFrame>
    </p:spTree>
    <p:extLst>
      <p:ext uri="{BB962C8B-B14F-4D97-AF65-F5344CB8AC3E}">
        <p14:creationId xmlns:p14="http://schemas.microsoft.com/office/powerpoint/2010/main" val="2084291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574158" y="1576517"/>
            <a:ext cx="11227982" cy="5147668"/>
          </a:xfrm>
        </p:spPr>
        <p:txBody>
          <a:bodyPr>
            <a:noAutofit/>
          </a:bodyPr>
          <a:lstStyle/>
          <a:p>
            <a:pPr marL="0" indent="0">
              <a:buNone/>
            </a:pPr>
            <a:r>
              <a:rPr lang="en-US" dirty="0">
                <a:latin typeface="Times New Roman" panose="02020603050405020304" pitchFamily="18" charset="0"/>
                <a:cs typeface="Times New Roman" panose="02020603050405020304" pitchFamily="18" charset="0"/>
              </a:rPr>
              <a:t>For Vietnam veterans and other veterans exposed to tactical herbicides, the PACT Act includes two Agent Orange presumptive conditions:</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Monoclonal gammopathy of undetermined significance (MGUS)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High blood pressure (hypertension).</a:t>
            </a:r>
          </a:p>
          <a:p>
            <a:pPr marL="0" indent="0">
              <a:buNone/>
            </a:pPr>
            <a:endParaRPr lang="en-US" sz="2800" dirty="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0"/>
            <a:ext cx="11378691" cy="1325563"/>
          </a:xfrm>
        </p:spPr>
        <p:txBody>
          <a:bodyPr>
            <a:noAutofit/>
          </a:bodyPr>
          <a:lstStyle/>
          <a:p>
            <a:r>
              <a:rPr lang="en-US" dirty="0">
                <a:latin typeface="Times New Roman" panose="02020603050405020304" pitchFamily="18" charset="0"/>
                <a:cs typeface="Times New Roman" panose="02020603050405020304" pitchFamily="18" charset="0"/>
              </a:rPr>
              <a:t>The PACT Act Presumptive conditions for Vietnam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Veterans and those exposed to Tactical Herbicides</a:t>
            </a:r>
          </a:p>
        </p:txBody>
      </p:sp>
    </p:spTree>
    <p:extLst>
      <p:ext uri="{BB962C8B-B14F-4D97-AF65-F5344CB8AC3E}">
        <p14:creationId xmlns:p14="http://schemas.microsoft.com/office/powerpoint/2010/main" val="3915020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574158" y="1576517"/>
            <a:ext cx="11227982" cy="5147668"/>
          </a:xfrm>
        </p:spPr>
        <p:txBody>
          <a:bodyPr>
            <a:noAutofit/>
          </a:bodyPr>
          <a:lstStyle/>
          <a:p>
            <a:pPr marL="0" marR="0" lvl="0" indent="0">
              <a:spcBef>
                <a:spcPts val="0"/>
              </a:spcBef>
              <a:spcAft>
                <a:spcPts val="0"/>
              </a:spcAft>
              <a:buNone/>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VA is accepting claims </a:t>
            </a:r>
            <a:r>
              <a:rPr lang="en-US" b="1" u="sng" dirty="0">
                <a:effectLst/>
                <a:latin typeface="Times New Roman" panose="02020603050405020304" pitchFamily="18" charset="0"/>
                <a:ea typeface="Times New Roman" panose="02020603050405020304" pitchFamily="18" charset="0"/>
                <a:cs typeface="Times New Roman" panose="02020603050405020304" pitchFamily="18" charset="0"/>
              </a:rPr>
              <a:t>NOW</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for service connection for the new presumptive conditions outlined in PACT ACT. </a:t>
            </a:r>
          </a:p>
          <a:p>
            <a:pPr marL="0" marR="0" lvl="0" indent="0">
              <a:spcBef>
                <a:spcPts val="0"/>
              </a:spcBef>
              <a:spcAft>
                <a:spcPts val="0"/>
              </a:spcAft>
              <a:buNone/>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spcBef>
                <a:spcPts val="0"/>
              </a:spcBef>
              <a:spcAft>
                <a:spcPts val="0"/>
              </a:spcAft>
              <a:buNone/>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If a veteran applies for one of the presumptive conditions and VA grants service connection, the effective date of the claim </a:t>
            </a:r>
            <a:r>
              <a:rPr lang="en-US" b="1" i="1" u="sng" dirty="0">
                <a:effectLst/>
                <a:latin typeface="Times New Roman" panose="02020603050405020304" pitchFamily="18" charset="0"/>
                <a:ea typeface="Times New Roman" panose="02020603050405020304" pitchFamily="18" charset="0"/>
                <a:cs typeface="Times New Roman" panose="02020603050405020304" pitchFamily="18" charset="0"/>
              </a:rPr>
              <a:t>may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be retroactive to August 10, 2022, the date the law went into effect, if the claim or Intent to File was filed within 1 year of the law’s passing.  </a:t>
            </a:r>
          </a:p>
          <a:p>
            <a:pPr marL="342900" marR="0" lvl="0" indent="-342900">
              <a:spcBef>
                <a:spcPts val="0"/>
              </a:spcBef>
              <a:spcAft>
                <a:spcPts val="0"/>
              </a:spcAft>
              <a:buFont typeface="Symbol" panose="05050102010706020507" pitchFamily="18" charset="2"/>
              <a:buChar cha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The PACT Act and When to File for VA Benefits</a:t>
            </a:r>
          </a:p>
        </p:txBody>
      </p:sp>
    </p:spTree>
    <p:extLst>
      <p:ext uri="{BB962C8B-B14F-4D97-AF65-F5344CB8AC3E}">
        <p14:creationId xmlns:p14="http://schemas.microsoft.com/office/powerpoint/2010/main" val="2151289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574158" y="1576517"/>
            <a:ext cx="11227982" cy="5147668"/>
          </a:xfrm>
        </p:spPr>
        <p:txBody>
          <a:bodyPr>
            <a:noAutofit/>
          </a:bodyPr>
          <a:lstStyle/>
          <a:p>
            <a:pPr marL="0" marR="0" lvl="0" indent="0">
              <a:spcBef>
                <a:spcPts val="0"/>
              </a:spcBef>
              <a:spcAft>
                <a:spcPts val="0"/>
              </a:spcAft>
              <a:buNone/>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If a veteran was previously denied service connection for one of the new presumptive conditions, they can appeal this decision by submitting two forms:</a:t>
            </a:r>
          </a:p>
          <a:p>
            <a:pPr marL="0" marR="0" lvl="0" indent="0">
              <a:spcBef>
                <a:spcPts val="0"/>
              </a:spcBef>
              <a:spcAft>
                <a:spcPts val="0"/>
              </a:spcAft>
              <a:buNone/>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0"/>
              </a:spcBef>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VA Form 20-0995: Used to request a Supplemental Claim of a VA Rating Decision a veteran disagrees with</a:t>
            </a:r>
          </a:p>
          <a:p>
            <a:pPr marL="0" indent="0">
              <a:spcBef>
                <a:spcPts val="0"/>
              </a:spcBef>
              <a:buNone/>
            </a:pP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spcBef>
                <a:spcPts val="0"/>
              </a:spcBef>
              <a:buNone/>
            </a:pP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0"/>
              </a:spcBef>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VA Form 21-4138: Used as a statement in support of the claim being appealed on the VA Form 20-0995</a:t>
            </a:r>
          </a:p>
          <a:p>
            <a:pPr marL="342900" marR="0" lvl="0" indent="-342900">
              <a:spcBef>
                <a:spcPts val="0"/>
              </a:spcBef>
              <a:spcAft>
                <a:spcPts val="0"/>
              </a:spcAft>
              <a:buFont typeface="Symbol" panose="05050102010706020507" pitchFamily="18" charset="2"/>
              <a:buChar char=""/>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Appealing Previously Denied Claims Under the                   PACT Act</a:t>
            </a:r>
          </a:p>
        </p:txBody>
      </p:sp>
    </p:spTree>
    <p:extLst>
      <p:ext uri="{BB962C8B-B14F-4D97-AF65-F5344CB8AC3E}">
        <p14:creationId xmlns:p14="http://schemas.microsoft.com/office/powerpoint/2010/main" val="3026185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0309" y="1596210"/>
            <a:ext cx="5285323" cy="4912874"/>
          </a:xfrm>
        </p:spPr>
        <p:txBody>
          <a:bodyPr>
            <a:normAutofit fontScale="92500"/>
          </a:bodyPr>
          <a:lstStyle/>
          <a:p>
            <a:pPr marL="0" indent="0">
              <a:buNone/>
            </a:pPr>
            <a:r>
              <a:rPr lang="en-US" sz="2800" dirty="0">
                <a:latin typeface="Times New Roman" panose="02020603050405020304" pitchFamily="18" charset="0"/>
                <a:cs typeface="Times New Roman" panose="02020603050405020304" pitchFamily="18" charset="0"/>
              </a:rPr>
              <a:t>Impacts every veteran and family member</a:t>
            </a:r>
          </a:p>
          <a:p>
            <a:pPr lvl="1"/>
            <a:r>
              <a:rPr lang="en-US" sz="2300" dirty="0">
                <a:latin typeface="Times New Roman" panose="02020603050405020304" pitchFamily="18" charset="0"/>
                <a:cs typeface="Times New Roman" panose="02020603050405020304" pitchFamily="18" charset="0"/>
              </a:rPr>
              <a:t>Veterans Preference</a:t>
            </a:r>
          </a:p>
          <a:p>
            <a:pPr lvl="1"/>
            <a:r>
              <a:rPr lang="en-US" sz="2300" dirty="0">
                <a:latin typeface="Times New Roman" panose="02020603050405020304" pitchFamily="18" charset="0"/>
                <a:cs typeface="Times New Roman" panose="02020603050405020304" pitchFamily="18" charset="0"/>
              </a:rPr>
              <a:t>GI Bill</a:t>
            </a:r>
          </a:p>
          <a:p>
            <a:pPr lvl="1"/>
            <a:r>
              <a:rPr lang="en-US" sz="2300" dirty="0">
                <a:latin typeface="Times New Roman" panose="02020603050405020304" pitchFamily="18" charset="0"/>
                <a:cs typeface="Times New Roman" panose="02020603050405020304" pitchFamily="18" charset="0"/>
              </a:rPr>
              <a:t>Toxic Exposures</a:t>
            </a:r>
          </a:p>
          <a:p>
            <a:pPr lvl="1"/>
            <a:endParaRPr lang="en-US" sz="1000"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Veterans benefits don’t just happen</a:t>
            </a:r>
          </a:p>
          <a:p>
            <a:pPr lvl="1"/>
            <a:r>
              <a:rPr lang="en-US" sz="2300" dirty="0">
                <a:latin typeface="Times New Roman" panose="02020603050405020304" pitchFamily="18" charset="0"/>
                <a:cs typeface="Times New Roman" panose="02020603050405020304" pitchFamily="18" charset="0"/>
              </a:rPr>
              <a:t>Stronger and better advocates together</a:t>
            </a:r>
          </a:p>
          <a:p>
            <a:pPr lvl="1"/>
            <a:endParaRPr lang="en-US" sz="1000"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Protect what we have secured</a:t>
            </a:r>
          </a:p>
          <a:p>
            <a:pPr lvl="1"/>
            <a:r>
              <a:rPr lang="en-US" sz="2300" dirty="0">
                <a:latin typeface="Times New Roman" panose="02020603050405020304" pitchFamily="18" charset="0"/>
                <a:cs typeface="Times New Roman" panose="02020603050405020304" pitchFamily="18" charset="0"/>
              </a:rPr>
              <a:t>Elimination of IU after reaching retirement age</a:t>
            </a:r>
          </a:p>
          <a:p>
            <a:pPr lvl="1"/>
            <a:r>
              <a:rPr lang="en-US" sz="2300" dirty="0">
                <a:latin typeface="Times New Roman" panose="02020603050405020304" pitchFamily="18" charset="0"/>
                <a:cs typeface="Times New Roman" panose="02020603050405020304" pitchFamily="18" charset="0"/>
              </a:rPr>
              <a:t>Round down of cost-of-living adjustment</a:t>
            </a:r>
          </a:p>
          <a:p>
            <a:pPr marL="457200" lvl="1" indent="0">
              <a:buNone/>
            </a:pPr>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a:p>
            <a:pPr marL="457200" lvl="1" indent="0">
              <a:buNone/>
            </a:pPr>
            <a:endParaRPr lang="en-US" dirty="0">
              <a:latin typeface="Times New Roman" panose="02020603050405020304" pitchFamily="18" charset="0"/>
              <a:cs typeface="Times New Roman" panose="02020603050405020304" pitchFamily="18" charset="0"/>
            </a:endParaRPr>
          </a:p>
        </p:txBody>
      </p:sp>
      <p:sp>
        <p:nvSpPr>
          <p:cNvPr id="4" name="Title 3"/>
          <p:cNvSpPr>
            <a:spLocks noGrp="1"/>
          </p:cNvSpPr>
          <p:nvPr>
            <p:ph type="title"/>
          </p:nvPr>
        </p:nvSpPr>
        <p:spPr/>
        <p:txBody>
          <a:bodyPr/>
          <a:lstStyle/>
          <a:p>
            <a:r>
              <a:rPr lang="en-US" sz="4000" dirty="0">
                <a:latin typeface="Times New Roman" panose="02020603050405020304" pitchFamily="18" charset="0"/>
                <a:cs typeface="Times New Roman" panose="02020603050405020304" pitchFamily="18" charset="0"/>
              </a:rPr>
              <a:t>The Importance of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Legislative Advocacy </a:t>
            </a:r>
          </a:p>
        </p:txBody>
      </p:sp>
      <p:pic>
        <p:nvPicPr>
          <p:cNvPr id="5" name="Picture 4">
            <a:extLst>
              <a:ext uri="{FF2B5EF4-FFF2-40B4-BE49-F238E27FC236}">
                <a16:creationId xmlns:a16="http://schemas.microsoft.com/office/drawing/2014/main" id="{BA3BCE77-FB4D-3D60-1FC6-301E0A0F9DCB}"/>
              </a:ext>
            </a:extLst>
          </p:cNvPr>
          <p:cNvPicPr>
            <a:picLocks noChangeAspect="1"/>
          </p:cNvPicPr>
          <p:nvPr/>
        </p:nvPicPr>
        <p:blipFill>
          <a:blip r:embed="rId3"/>
          <a:stretch>
            <a:fillRect/>
          </a:stretch>
        </p:blipFill>
        <p:spPr>
          <a:xfrm>
            <a:off x="6236370" y="1805244"/>
            <a:ext cx="5458325" cy="4097769"/>
          </a:xfrm>
          <a:prstGeom prst="rect">
            <a:avLst/>
          </a:prstGeom>
          <a:ln>
            <a:solidFill>
              <a:schemeClr val="tx1"/>
            </a:solidFill>
          </a:ln>
        </p:spPr>
      </p:pic>
      <p:sp>
        <p:nvSpPr>
          <p:cNvPr id="6" name="Slide Number Placeholder 5">
            <a:extLst>
              <a:ext uri="{FF2B5EF4-FFF2-40B4-BE49-F238E27FC236}">
                <a16:creationId xmlns:a16="http://schemas.microsoft.com/office/drawing/2014/main" id="{C8083D67-D30E-B2E5-E8DD-F6D2EC8F8944}"/>
              </a:ext>
            </a:extLst>
          </p:cNvPr>
          <p:cNvSpPr>
            <a:spLocks noGrp="1"/>
          </p:cNvSpPr>
          <p:nvPr>
            <p:ph type="sldNum" sz="quarter" idx="12"/>
          </p:nvPr>
        </p:nvSpPr>
        <p:spPr/>
        <p:txBody>
          <a:bodyPr/>
          <a:lstStyle/>
          <a:p>
            <a:fld id="{E2FB73DA-5FDE-45B5-BAA4-C61223CC44F6}" type="slidenum">
              <a:rPr lang="en-US" smtClean="0"/>
              <a:pPr/>
              <a:t>4</a:t>
            </a:fld>
            <a:endParaRPr lang="en-US" dirty="0"/>
          </a:p>
        </p:txBody>
      </p:sp>
    </p:spTree>
    <p:extLst>
      <p:ext uri="{BB962C8B-B14F-4D97-AF65-F5344CB8AC3E}">
        <p14:creationId xmlns:p14="http://schemas.microsoft.com/office/powerpoint/2010/main" val="3164252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574158" y="1576517"/>
            <a:ext cx="11227982" cy="5147668"/>
          </a:xfrm>
        </p:spPr>
        <p:txBody>
          <a:bodyPr>
            <a:noAutofit/>
          </a:bodyPr>
          <a:lstStyle/>
          <a:p>
            <a:pPr marL="0" marR="0" lvl="0" indent="0">
              <a:spcBef>
                <a:spcPts val="0"/>
              </a:spcBef>
              <a:spcAft>
                <a:spcPts val="0"/>
              </a:spcAft>
              <a:buNone/>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Dependents wanting to submit a claim for DIC or accrued benefits under the Pact Act must first verify the veteran’s cause of death is due to a presumptive condition.</a:t>
            </a:r>
          </a:p>
          <a:p>
            <a:pPr marL="0" marR="0" lvl="0" indent="0">
              <a:spcBef>
                <a:spcPts val="0"/>
              </a:spcBef>
              <a:spcAft>
                <a:spcPts val="0"/>
              </a:spcAft>
              <a:buNone/>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spcBef>
                <a:spcPts val="0"/>
              </a:spcBef>
              <a:spcAft>
                <a:spcPts val="0"/>
              </a:spcAft>
              <a:buNone/>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Things to consider when filing for a DIC Claim:</a:t>
            </a:r>
          </a:p>
          <a:p>
            <a:pPr marL="0" marR="0" lvl="0" indent="0">
              <a:spcBef>
                <a:spcPts val="0"/>
              </a:spcBef>
              <a:spcAft>
                <a:spcPts val="0"/>
              </a:spcAft>
              <a:buNone/>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Make sure the death certificate states the cause of death as one of the new PACT Act Presumptive conditions</a:t>
            </a:r>
          </a:p>
          <a:p>
            <a:pPr marL="342900" marR="0" lvl="0" indent="-342900">
              <a:spcBef>
                <a:spcPts val="0"/>
              </a:spcBef>
              <a:spcAft>
                <a:spcPts val="0"/>
              </a:spcAft>
              <a:buFont typeface="Symbol" panose="05050102010706020507" pitchFamily="18" charset="2"/>
              <a:buChar char=""/>
            </a:pP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Direct and Secondary service-connection can be considered to qualify for DIC/accrued benefits</a:t>
            </a:r>
          </a:p>
          <a:p>
            <a:pPr marL="342900" marR="0" lvl="0" indent="-342900">
              <a:spcBef>
                <a:spcPts val="0"/>
              </a:spcBef>
              <a:spcAft>
                <a:spcPts val="0"/>
              </a:spcAft>
              <a:buFont typeface="Symbol" panose="05050102010706020507" pitchFamily="18" charset="2"/>
              <a:buChar char=""/>
            </a:pP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The veteran did not need to file for the condition in the past. Entitlement to benefits can be established for survivors after the veteran’s death.</a:t>
            </a:r>
          </a:p>
          <a:p>
            <a:pPr marL="342900" marR="0" lvl="0" indent="-342900">
              <a:spcBef>
                <a:spcPts val="0"/>
              </a:spcBef>
              <a:spcAft>
                <a:spcPts val="0"/>
              </a:spcAft>
              <a:buFont typeface="Symbol" panose="05050102010706020507" pitchFamily="18" charset="2"/>
              <a:buChar char=""/>
            </a:pP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The application process has not changed to submit a DIC claim</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The PACT Act and Dependency and Indemnity   Compensation (DIC)</a:t>
            </a:r>
          </a:p>
        </p:txBody>
      </p:sp>
    </p:spTree>
    <p:extLst>
      <p:ext uri="{BB962C8B-B14F-4D97-AF65-F5344CB8AC3E}">
        <p14:creationId xmlns:p14="http://schemas.microsoft.com/office/powerpoint/2010/main" val="23280964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The PACT Act Effective Dates</a:t>
            </a:r>
          </a:p>
        </p:txBody>
      </p:sp>
      <p:graphicFrame>
        <p:nvGraphicFramePr>
          <p:cNvPr id="10" name="Table 10">
            <a:extLst>
              <a:ext uri="{FF2B5EF4-FFF2-40B4-BE49-F238E27FC236}">
                <a16:creationId xmlns:a16="http://schemas.microsoft.com/office/drawing/2014/main" id="{CB49AB78-F31E-C45E-BFEE-2D96E09B2C53}"/>
              </a:ext>
            </a:extLst>
          </p:cNvPr>
          <p:cNvGraphicFramePr>
            <a:graphicFrameLocks noGrp="1"/>
          </p:cNvGraphicFramePr>
          <p:nvPr>
            <p:ph idx="1"/>
          </p:nvPr>
        </p:nvGraphicFramePr>
        <p:xfrm>
          <a:off x="838200" y="1393825"/>
          <a:ext cx="10515600" cy="5120640"/>
        </p:xfrm>
        <a:graphic>
          <a:graphicData uri="http://schemas.openxmlformats.org/drawingml/2006/table">
            <a:tbl>
              <a:tblPr firstRow="1" bandRow="1">
                <a:tableStyleId>{D7AC3CCA-C797-4891-BE02-D94E43425B78}</a:tableStyleId>
              </a:tblPr>
              <a:tblGrid>
                <a:gridCol w="5257800">
                  <a:extLst>
                    <a:ext uri="{9D8B030D-6E8A-4147-A177-3AD203B41FA5}">
                      <a16:colId xmlns:a16="http://schemas.microsoft.com/office/drawing/2014/main" val="3716576934"/>
                    </a:ext>
                  </a:extLst>
                </a:gridCol>
                <a:gridCol w="5257800">
                  <a:extLst>
                    <a:ext uri="{9D8B030D-6E8A-4147-A177-3AD203B41FA5}">
                      <a16:colId xmlns:a16="http://schemas.microsoft.com/office/drawing/2014/main" val="4015890674"/>
                    </a:ext>
                  </a:extLst>
                </a:gridCol>
              </a:tblGrid>
              <a:tr h="370840">
                <a:tc>
                  <a:txBody>
                    <a:bodyPr/>
                    <a:lstStyle/>
                    <a:p>
                      <a:pPr algn="ctr"/>
                      <a:r>
                        <a:rPr lang="en-US" sz="2000" dirty="0">
                          <a:latin typeface="Times New Roman" panose="02020603050405020304" pitchFamily="18" charset="0"/>
                          <a:cs typeface="Times New Roman" panose="02020603050405020304" pitchFamily="18" charset="0"/>
                        </a:rPr>
                        <a:t>When you filed your PACT Act Claim</a:t>
                      </a:r>
                    </a:p>
                  </a:txBody>
                  <a:tcPr/>
                </a:tc>
                <a:tc>
                  <a:txBody>
                    <a:bodyPr/>
                    <a:lstStyle/>
                    <a:p>
                      <a:pPr algn="ctr"/>
                      <a:r>
                        <a:rPr lang="en-US" sz="2000" dirty="0">
                          <a:latin typeface="Times New Roman" panose="02020603050405020304" pitchFamily="18" charset="0"/>
                          <a:cs typeface="Times New Roman" panose="02020603050405020304" pitchFamily="18" charset="0"/>
                        </a:rPr>
                        <a:t>Claim Effective Date if Benefits are Granted</a:t>
                      </a:r>
                    </a:p>
                  </a:txBody>
                  <a:tcPr/>
                </a:tc>
                <a:extLst>
                  <a:ext uri="{0D108BD9-81ED-4DB2-BD59-A6C34878D82A}">
                    <a16:rowId xmlns:a16="http://schemas.microsoft.com/office/drawing/2014/main" val="978655794"/>
                  </a:ext>
                </a:extLst>
              </a:tr>
              <a:tr h="370840">
                <a:tc>
                  <a:txBody>
                    <a:bodyPr/>
                    <a:lstStyle/>
                    <a:p>
                      <a:r>
                        <a:rPr lang="en-US" sz="2000" dirty="0">
                          <a:latin typeface="Times New Roman" panose="02020603050405020304" pitchFamily="18" charset="0"/>
                          <a:cs typeface="Times New Roman" panose="02020603050405020304" pitchFamily="18" charset="0"/>
                        </a:rPr>
                        <a:t>Compensation claim filed </a:t>
                      </a:r>
                      <a:r>
                        <a:rPr lang="en-US" sz="2000" b="1" dirty="0">
                          <a:solidFill>
                            <a:srgbClr val="FF0000"/>
                          </a:solidFill>
                          <a:latin typeface="Times New Roman" panose="02020603050405020304" pitchFamily="18" charset="0"/>
                          <a:cs typeface="Times New Roman" panose="02020603050405020304" pitchFamily="18" charset="0"/>
                        </a:rPr>
                        <a:t>Within 1 Year </a:t>
                      </a:r>
                      <a:r>
                        <a:rPr lang="en-US" sz="2000" dirty="0">
                          <a:latin typeface="Times New Roman" panose="02020603050405020304" pitchFamily="18" charset="0"/>
                          <a:cs typeface="Times New Roman" panose="02020603050405020304" pitchFamily="18" charset="0"/>
                        </a:rPr>
                        <a:t>of the PACT Act signed (08/10/2022)</a:t>
                      </a:r>
                    </a:p>
                  </a:txBody>
                  <a:tcPr/>
                </a:tc>
                <a:tc>
                  <a:txBody>
                    <a:bodyPr/>
                    <a:lstStyle/>
                    <a:p>
                      <a:pPr algn="ctr"/>
                      <a:r>
                        <a:rPr lang="en-US" sz="2000" dirty="0">
                          <a:latin typeface="Times New Roman" panose="02020603050405020304" pitchFamily="18" charset="0"/>
                          <a:cs typeface="Times New Roman" panose="02020603050405020304" pitchFamily="18" charset="0"/>
                        </a:rPr>
                        <a:t>August 10, 2022</a:t>
                      </a:r>
                    </a:p>
                  </a:txBody>
                  <a:tcPr/>
                </a:tc>
                <a:extLst>
                  <a:ext uri="{0D108BD9-81ED-4DB2-BD59-A6C34878D82A}">
                    <a16:rowId xmlns:a16="http://schemas.microsoft.com/office/drawing/2014/main" val="13017310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Compensation claim filed </a:t>
                      </a:r>
                      <a:r>
                        <a:rPr lang="en-US" sz="2000" b="1" dirty="0">
                          <a:solidFill>
                            <a:srgbClr val="FF0000"/>
                          </a:solidFill>
                          <a:latin typeface="Times New Roman" panose="02020603050405020304" pitchFamily="18" charset="0"/>
                          <a:cs typeface="Times New Roman" panose="02020603050405020304" pitchFamily="18" charset="0"/>
                        </a:rPr>
                        <a:t>After 1 Year </a:t>
                      </a:r>
                      <a:r>
                        <a:rPr lang="en-US" sz="2000" dirty="0">
                          <a:latin typeface="Times New Roman" panose="02020603050405020304" pitchFamily="18" charset="0"/>
                          <a:cs typeface="Times New Roman" panose="02020603050405020304" pitchFamily="18" charset="0"/>
                        </a:rPr>
                        <a:t>of the PACT Act being signed into Law</a:t>
                      </a:r>
                    </a:p>
                  </a:txBody>
                  <a:tcPr/>
                </a:tc>
                <a:tc>
                  <a:txBody>
                    <a:bodyPr/>
                    <a:lstStyle/>
                    <a:p>
                      <a:pPr algn="ctr"/>
                      <a:r>
                        <a:rPr lang="en-US" sz="2000" dirty="0">
                          <a:latin typeface="Times New Roman" panose="02020603050405020304" pitchFamily="18" charset="0"/>
                          <a:cs typeface="Times New Roman" panose="02020603050405020304" pitchFamily="18" charset="0"/>
                        </a:rPr>
                        <a:t>The effective date is the date the claim was submitted </a:t>
                      </a:r>
                    </a:p>
                  </a:txBody>
                  <a:tcPr/>
                </a:tc>
                <a:extLst>
                  <a:ext uri="{0D108BD9-81ED-4DB2-BD59-A6C34878D82A}">
                    <a16:rowId xmlns:a16="http://schemas.microsoft.com/office/drawing/2014/main" val="4187981070"/>
                  </a:ext>
                </a:extLst>
              </a:tr>
              <a:tr h="370840">
                <a:tc>
                  <a:txBody>
                    <a:bodyPr/>
                    <a:lstStyle/>
                    <a:p>
                      <a:r>
                        <a:rPr lang="en-US" sz="2000" dirty="0">
                          <a:latin typeface="Times New Roman" panose="02020603050405020304" pitchFamily="18" charset="0"/>
                          <a:cs typeface="Times New Roman" panose="02020603050405020304" pitchFamily="18" charset="0"/>
                        </a:rPr>
                        <a:t>Compensation claim was denied prior to the PACT Act being signed and veteran submits an appeal for the previously denied condition. </a:t>
                      </a:r>
                    </a:p>
                  </a:txBody>
                  <a:tcPr/>
                </a:tc>
                <a:tc>
                  <a:txBody>
                    <a:bodyPr/>
                    <a:lstStyle/>
                    <a:p>
                      <a:pPr algn="ctr"/>
                      <a:r>
                        <a:rPr lang="en-US" sz="2000" dirty="0">
                          <a:latin typeface="Times New Roman" panose="02020603050405020304" pitchFamily="18" charset="0"/>
                          <a:cs typeface="Times New Roman" panose="02020603050405020304" pitchFamily="18" charset="0"/>
                        </a:rPr>
                        <a:t>The effective date will be August 10, 2022, or one year prior to the filing of the appeal, whichever is later. </a:t>
                      </a:r>
                    </a:p>
                  </a:txBody>
                  <a:tcPr/>
                </a:tc>
                <a:extLst>
                  <a:ext uri="{0D108BD9-81ED-4DB2-BD59-A6C34878D82A}">
                    <a16:rowId xmlns:a16="http://schemas.microsoft.com/office/drawing/2014/main" val="329595862"/>
                  </a:ext>
                </a:extLst>
              </a:tr>
              <a:tr h="370840">
                <a:tc>
                  <a:txBody>
                    <a:bodyPr/>
                    <a:lstStyle/>
                    <a:p>
                      <a:r>
                        <a:rPr lang="en-US" sz="2000" dirty="0">
                          <a:latin typeface="Times New Roman" panose="02020603050405020304" pitchFamily="18" charset="0"/>
                          <a:cs typeface="Times New Roman" panose="02020603050405020304" pitchFamily="18" charset="0"/>
                        </a:rPr>
                        <a:t>Dependency Indemnity Compensation (DIC) Claim filed and denied </a:t>
                      </a:r>
                      <a:r>
                        <a:rPr lang="en-US" sz="2000" b="1" dirty="0">
                          <a:solidFill>
                            <a:srgbClr val="FF0000"/>
                          </a:solidFill>
                          <a:latin typeface="Times New Roman" panose="02020603050405020304" pitchFamily="18" charset="0"/>
                          <a:cs typeface="Times New Roman" panose="02020603050405020304" pitchFamily="18" charset="0"/>
                        </a:rPr>
                        <a:t>BEFORE</a:t>
                      </a:r>
                      <a:r>
                        <a:rPr lang="en-US" sz="2000" dirty="0">
                          <a:latin typeface="Times New Roman" panose="02020603050405020304" pitchFamily="18" charset="0"/>
                          <a:cs typeface="Times New Roman" panose="02020603050405020304" pitchFamily="18" charset="0"/>
                        </a:rPr>
                        <a:t> the PACT Act was signed </a:t>
                      </a:r>
                    </a:p>
                  </a:txBody>
                  <a:tcPr/>
                </a:tc>
                <a:tc>
                  <a:txBody>
                    <a:bodyPr/>
                    <a:lstStyle/>
                    <a:p>
                      <a:pPr algn="ctr"/>
                      <a:r>
                        <a:rPr lang="en-US" sz="2000" dirty="0">
                          <a:latin typeface="Times New Roman" panose="02020603050405020304" pitchFamily="18" charset="0"/>
                          <a:cs typeface="Times New Roman" panose="02020603050405020304" pitchFamily="18" charset="0"/>
                        </a:rPr>
                        <a:t>The effective date will be the date the original DIC claim was filed. </a:t>
                      </a:r>
                    </a:p>
                  </a:txBody>
                  <a:tcPr/>
                </a:tc>
                <a:extLst>
                  <a:ext uri="{0D108BD9-81ED-4DB2-BD59-A6C34878D82A}">
                    <a16:rowId xmlns:a16="http://schemas.microsoft.com/office/drawing/2014/main" val="7280696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Dependency Indemnity Compensation (DIC) Claim filed </a:t>
                      </a:r>
                      <a:r>
                        <a:rPr lang="en-US" sz="2000" b="1" dirty="0">
                          <a:solidFill>
                            <a:srgbClr val="FF0000"/>
                          </a:solidFill>
                          <a:latin typeface="Times New Roman" panose="02020603050405020304" pitchFamily="18" charset="0"/>
                          <a:cs typeface="Times New Roman" panose="02020603050405020304" pitchFamily="18" charset="0"/>
                        </a:rPr>
                        <a:t>After</a:t>
                      </a:r>
                      <a:r>
                        <a:rPr lang="en-US" sz="2000" dirty="0">
                          <a:latin typeface="Times New Roman" panose="02020603050405020304" pitchFamily="18" charset="0"/>
                          <a:cs typeface="Times New Roman" panose="02020603050405020304" pitchFamily="18" charset="0"/>
                        </a:rPr>
                        <a:t> the PACT Act was signed </a:t>
                      </a:r>
                    </a:p>
                    <a:p>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The effective date will be August 10, 2022, or one year prior to the filing of the claim, whichever is later. </a:t>
                      </a:r>
                    </a:p>
                    <a:p>
                      <a:pPr algn="ct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9019130"/>
                  </a:ext>
                </a:extLst>
              </a:tr>
            </a:tbl>
          </a:graphicData>
        </a:graphic>
      </p:graphicFrame>
    </p:spTree>
    <p:extLst>
      <p:ext uri="{BB962C8B-B14F-4D97-AF65-F5344CB8AC3E}">
        <p14:creationId xmlns:p14="http://schemas.microsoft.com/office/powerpoint/2010/main" val="3510879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382385" y="1576517"/>
            <a:ext cx="11419755" cy="5147668"/>
          </a:xfrm>
        </p:spPr>
        <p:txBody>
          <a:bodyPr>
            <a:noAutofit/>
          </a:bodyPr>
          <a:lstStyle/>
          <a:p>
            <a:pPr marL="0" indent="0">
              <a:buNone/>
            </a:pPr>
            <a:r>
              <a:rPr lang="en-US" sz="2400" dirty="0">
                <a:latin typeface="Times New Roman" panose="02020603050405020304" pitchFamily="18" charset="0"/>
                <a:cs typeface="Times New Roman" panose="02020603050405020304" pitchFamily="18" charset="0"/>
              </a:rPr>
              <a:t>The PACT Act also includes the Camp Lejeune Justice Act of 2022 (CLJA). (Section 804)</a:t>
            </a:r>
          </a:p>
          <a:p>
            <a:pPr marL="0" indent="0">
              <a:buNone/>
            </a:pPr>
            <a:endParaRPr lang="en-US" sz="10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This section allows individuals exposed to contaminated water at Camp Lejeune to file lawsuits against the Government. </a:t>
            </a:r>
          </a:p>
          <a:p>
            <a:pPr marL="0" indent="0">
              <a:buNone/>
            </a:pPr>
            <a:endParaRPr lang="en-US" sz="10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CLJA Lawsuits will not influence VA’s decision to provide benefits or health care and will not affect the amount of benefits or health care VA can provide.</a:t>
            </a:r>
          </a:p>
          <a:p>
            <a:pPr marL="0" indent="0">
              <a:buNone/>
            </a:pPr>
            <a:endParaRPr lang="en-US" sz="1000" dirty="0">
              <a:latin typeface="Times New Roman" panose="02020603050405020304" pitchFamily="18" charset="0"/>
              <a:cs typeface="Times New Roman" panose="02020603050405020304" pitchFamily="18" charset="0"/>
            </a:endParaRPr>
          </a:p>
          <a:p>
            <a:pPr marL="0" indent="0">
              <a:buNone/>
            </a:pPr>
            <a:r>
              <a:rPr lang="en-US" sz="2400" b="1" dirty="0">
                <a:latin typeface="Times New Roman" panose="02020603050405020304" pitchFamily="18" charset="0"/>
                <a:cs typeface="Times New Roman" panose="02020603050405020304" pitchFamily="18" charset="0"/>
              </a:rPr>
              <a:t>IMPORTANT: </a:t>
            </a:r>
            <a:r>
              <a:rPr lang="en-US" sz="2400" dirty="0">
                <a:latin typeface="Times New Roman" panose="02020603050405020304" pitchFamily="18" charset="0"/>
                <a:cs typeface="Times New Roman" panose="02020603050405020304" pitchFamily="18" charset="0"/>
              </a:rPr>
              <a:t>If a veteran or family member is awarded relief by the court in a lawsuit brought under the CLJA, the award </a:t>
            </a:r>
            <a:r>
              <a:rPr lang="en-US" sz="2400" b="1" dirty="0">
                <a:latin typeface="Times New Roman" panose="02020603050405020304" pitchFamily="18" charset="0"/>
                <a:cs typeface="Times New Roman" panose="02020603050405020304" pitchFamily="18" charset="0"/>
              </a:rPr>
              <a:t>must be offset by the amount of any disability award, payment, or benefit VA provided relating to exposure to water at Camp Lejeune. </a:t>
            </a:r>
            <a:r>
              <a:rPr lang="en-US" sz="2400" dirty="0">
                <a:latin typeface="Times New Roman" panose="02020603050405020304" pitchFamily="18" charset="0"/>
                <a:cs typeface="Times New Roman" panose="02020603050405020304" pitchFamily="18" charset="0"/>
              </a:rPr>
              <a:t>This would reduce the amount of the award veterans or family members receive from the court, but it </a:t>
            </a:r>
            <a:r>
              <a:rPr lang="en-US" sz="2400" b="1" u="sng" dirty="0">
                <a:latin typeface="Times New Roman" panose="02020603050405020304" pitchFamily="18" charset="0"/>
                <a:cs typeface="Times New Roman" panose="02020603050405020304" pitchFamily="18" charset="0"/>
              </a:rPr>
              <a:t>will not affect their VA benefits.</a:t>
            </a:r>
          </a:p>
        </p:txBody>
      </p:sp>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The PACT Act Section 804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Camp Lejeune Justice Act</a:t>
            </a:r>
          </a:p>
        </p:txBody>
      </p:sp>
    </p:spTree>
    <p:extLst>
      <p:ext uri="{BB962C8B-B14F-4D97-AF65-F5344CB8AC3E}">
        <p14:creationId xmlns:p14="http://schemas.microsoft.com/office/powerpoint/2010/main" val="6235951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386122" y="1840677"/>
            <a:ext cx="11419755" cy="4174043"/>
          </a:xfrm>
        </p:spPr>
        <p:txBody>
          <a:bodyPr>
            <a:noAutofit/>
          </a:bodyPr>
          <a:lstStyle/>
          <a:p>
            <a:pPr marL="0" indent="0">
              <a:buNone/>
            </a:pPr>
            <a:r>
              <a:rPr lang="en-US" sz="2800" dirty="0">
                <a:latin typeface="Times New Roman" panose="02020603050405020304" pitchFamily="18" charset="0"/>
                <a:cs typeface="Times New Roman" panose="02020603050405020304" pitchFamily="18" charset="0"/>
              </a:rPr>
              <a:t>In addition to the CLJA award being offset by the amount of any VA disability award, payment, or benefit CLJA Awards </a:t>
            </a:r>
            <a:r>
              <a:rPr lang="en-US" sz="2800" b="1" dirty="0">
                <a:latin typeface="Times New Roman" panose="02020603050405020304" pitchFamily="18" charset="0"/>
                <a:cs typeface="Times New Roman" panose="02020603050405020304" pitchFamily="18" charset="0"/>
              </a:rPr>
              <a:t>are also offset by Medicare or Medicaid benefits. </a:t>
            </a:r>
          </a:p>
          <a:p>
            <a:pPr marL="0" indent="0">
              <a:buNone/>
            </a:pPr>
            <a:endParaRPr lang="en-US" sz="2800" b="1"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The U.S. Department of Justice has set up a phone number and email address for questions about the status of cases filed in federal court under the CLJA.</a:t>
            </a:r>
          </a:p>
          <a:p>
            <a:pPr marL="0" indent="0">
              <a:buNone/>
            </a:pPr>
            <a:endParaRPr lang="en-US" sz="2800"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The phone number is (202) 353-4426, and the email is </a:t>
            </a:r>
            <a:r>
              <a:rPr lang="en-US" sz="2800" dirty="0">
                <a:latin typeface="Times New Roman" panose="02020603050405020304" pitchFamily="18" charset="0"/>
                <a:cs typeface="Times New Roman" panose="02020603050405020304" pitchFamily="18" charset="0"/>
                <a:hlinkClick r:id="rId3"/>
              </a:rPr>
              <a:t>camplejeune.pactact@usdoj.gov</a:t>
            </a:r>
            <a:r>
              <a:rPr lang="en-US" sz="2800" dirty="0">
                <a:latin typeface="Times New Roman" panose="02020603050405020304" pitchFamily="18" charset="0"/>
                <a:cs typeface="Times New Roman" panose="02020603050405020304" pitchFamily="18" charset="0"/>
              </a:rPr>
              <a:t>.</a:t>
            </a:r>
          </a:p>
        </p:txBody>
      </p:sp>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The PACT Act Section 804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Camp Lejeune Justice Act</a:t>
            </a:r>
          </a:p>
        </p:txBody>
      </p:sp>
    </p:spTree>
    <p:extLst>
      <p:ext uri="{BB962C8B-B14F-4D97-AF65-F5344CB8AC3E}">
        <p14:creationId xmlns:p14="http://schemas.microsoft.com/office/powerpoint/2010/main" val="42623124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40E90F-007F-7767-2494-E9A37934BFBE}"/>
              </a:ext>
            </a:extLst>
          </p:cNvPr>
          <p:cNvSpPr>
            <a:spLocks noGrp="1"/>
          </p:cNvSpPr>
          <p:nvPr>
            <p:ph type="sldNum" sz="quarter" idx="12"/>
          </p:nvPr>
        </p:nvSpPr>
        <p:spPr/>
        <p:txBody>
          <a:bodyPr/>
          <a:lstStyle/>
          <a:p>
            <a:fld id="{60B18D57-13A5-4968-950D-8FEF41FA4399}" type="slidenum">
              <a:rPr lang="en-US" smtClean="0"/>
              <a:pPr/>
              <a:t>44</a:t>
            </a:fld>
            <a:endParaRPr lang="en-US" dirty="0"/>
          </a:p>
        </p:txBody>
      </p:sp>
      <p:pic>
        <p:nvPicPr>
          <p:cNvPr id="6" name="Picture 5">
            <a:extLst>
              <a:ext uri="{FF2B5EF4-FFF2-40B4-BE49-F238E27FC236}">
                <a16:creationId xmlns:a16="http://schemas.microsoft.com/office/drawing/2014/main" id="{4EA47CEE-773E-2ED5-012B-7CCA625BD9DE}"/>
              </a:ext>
            </a:extLst>
          </p:cNvPr>
          <p:cNvPicPr>
            <a:picLocks noChangeAspect="1"/>
          </p:cNvPicPr>
          <p:nvPr/>
        </p:nvPicPr>
        <p:blipFill>
          <a:blip r:embed="rId3"/>
          <a:stretch>
            <a:fillRect/>
          </a:stretch>
        </p:blipFill>
        <p:spPr>
          <a:xfrm>
            <a:off x="228600" y="131520"/>
            <a:ext cx="11725898" cy="6589955"/>
          </a:xfrm>
          <a:prstGeom prst="rect">
            <a:avLst/>
          </a:prstGeom>
        </p:spPr>
      </p:pic>
    </p:spTree>
    <p:extLst>
      <p:ext uri="{BB962C8B-B14F-4D97-AF65-F5344CB8AC3E}">
        <p14:creationId xmlns:p14="http://schemas.microsoft.com/office/powerpoint/2010/main" val="21156572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398155" y="1588169"/>
            <a:ext cx="5340909" cy="4174043"/>
          </a:xfrm>
        </p:spPr>
        <p:txBody>
          <a:bodyPr>
            <a:noAutofit/>
          </a:bodyPr>
          <a:lstStyle/>
          <a:p>
            <a:pPr marL="0" indent="0">
              <a:buNone/>
            </a:pPr>
            <a:r>
              <a:rPr lang="en-US" sz="2800" b="1" i="1" dirty="0">
                <a:latin typeface="Times New Roman" panose="02020603050405020304" pitchFamily="18" charset="0"/>
                <a:cs typeface="Times New Roman" panose="02020603050405020304" pitchFamily="18" charset="0"/>
              </a:rPr>
              <a:t>Do I need a lawyer?? </a:t>
            </a:r>
          </a:p>
          <a:p>
            <a:pPr marL="0" indent="0">
              <a:buNone/>
            </a:pPr>
            <a:endParaRPr lang="en-US" sz="2800"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Yes. If  you want to pursue litigation, you will need to consult an attorney. </a:t>
            </a:r>
          </a:p>
          <a:p>
            <a:pPr marL="0" indent="0">
              <a:buNone/>
            </a:pPr>
            <a:endParaRPr lang="en-US" sz="2800"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hlinkClick r:id="rId3"/>
              </a:rPr>
              <a:t>www.vfw.org/CampLeJeuneHelp</a:t>
            </a:r>
            <a:endParaRPr lang="en-US" sz="2800" dirty="0">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Two firms have met VFW’s standards. Still a “buyer beware” situation. </a:t>
            </a:r>
          </a:p>
        </p:txBody>
      </p:sp>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The PACT Act Section 804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Camp Lejeune Justice Act</a:t>
            </a:r>
          </a:p>
        </p:txBody>
      </p:sp>
      <p:pic>
        <p:nvPicPr>
          <p:cNvPr id="7" name="Picture 6">
            <a:extLst>
              <a:ext uri="{FF2B5EF4-FFF2-40B4-BE49-F238E27FC236}">
                <a16:creationId xmlns:a16="http://schemas.microsoft.com/office/drawing/2014/main" id="{E1448B0A-D28D-EBF3-A77B-6880AC04E384}"/>
              </a:ext>
            </a:extLst>
          </p:cNvPr>
          <p:cNvPicPr>
            <a:picLocks noChangeAspect="1"/>
          </p:cNvPicPr>
          <p:nvPr/>
        </p:nvPicPr>
        <p:blipFill rotWithShape="1">
          <a:blip r:embed="rId4"/>
          <a:srcRect l="692" t="13701" r="48486" b="17527"/>
          <a:stretch/>
        </p:blipFill>
        <p:spPr>
          <a:xfrm>
            <a:off x="5739064" y="1588169"/>
            <a:ext cx="6196263" cy="4716379"/>
          </a:xfrm>
          <a:prstGeom prst="rect">
            <a:avLst/>
          </a:prstGeom>
          <a:ln>
            <a:solidFill>
              <a:schemeClr val="tx1"/>
            </a:solidFill>
          </a:ln>
        </p:spPr>
      </p:pic>
      <p:sp>
        <p:nvSpPr>
          <p:cNvPr id="8" name="Slide Number Placeholder 7">
            <a:extLst>
              <a:ext uri="{FF2B5EF4-FFF2-40B4-BE49-F238E27FC236}">
                <a16:creationId xmlns:a16="http://schemas.microsoft.com/office/drawing/2014/main" id="{99FE9A4F-192E-6169-A5C0-5369159C55CA}"/>
              </a:ext>
            </a:extLst>
          </p:cNvPr>
          <p:cNvSpPr>
            <a:spLocks noGrp="1"/>
          </p:cNvSpPr>
          <p:nvPr>
            <p:ph type="sldNum" sz="quarter" idx="12"/>
          </p:nvPr>
        </p:nvSpPr>
        <p:spPr/>
        <p:txBody>
          <a:bodyPr/>
          <a:lstStyle/>
          <a:p>
            <a:fld id="{E2FB73DA-5FDE-45B5-BAA4-C61223CC44F6}" type="slidenum">
              <a:rPr lang="en-US" smtClean="0"/>
              <a:pPr/>
              <a:t>45</a:t>
            </a:fld>
            <a:endParaRPr lang="en-US" dirty="0"/>
          </a:p>
        </p:txBody>
      </p:sp>
    </p:spTree>
    <p:extLst>
      <p:ext uri="{BB962C8B-B14F-4D97-AF65-F5344CB8AC3E}">
        <p14:creationId xmlns:p14="http://schemas.microsoft.com/office/powerpoint/2010/main" val="76655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24217C-1ED9-F0B9-9782-21BB1EF33C83}"/>
              </a:ext>
            </a:extLst>
          </p:cNvPr>
          <p:cNvSpPr>
            <a:spLocks noGrp="1"/>
          </p:cNvSpPr>
          <p:nvPr>
            <p:ph type="sldNum" sz="quarter" idx="12"/>
          </p:nvPr>
        </p:nvSpPr>
        <p:spPr/>
        <p:txBody>
          <a:bodyPr/>
          <a:lstStyle/>
          <a:p>
            <a:fld id="{60B18D57-13A5-4968-950D-8FEF41FA4399}" type="slidenum">
              <a:rPr lang="en-US" smtClean="0"/>
              <a:pPr/>
              <a:t>46</a:t>
            </a:fld>
            <a:endParaRPr lang="en-US" dirty="0"/>
          </a:p>
        </p:txBody>
      </p:sp>
      <p:pic>
        <p:nvPicPr>
          <p:cNvPr id="6" name="Picture 5">
            <a:extLst>
              <a:ext uri="{FF2B5EF4-FFF2-40B4-BE49-F238E27FC236}">
                <a16:creationId xmlns:a16="http://schemas.microsoft.com/office/drawing/2014/main" id="{997A08FA-022E-3B5F-D2AF-DC44F0935D48}"/>
              </a:ext>
            </a:extLst>
          </p:cNvPr>
          <p:cNvPicPr>
            <a:picLocks noChangeAspect="1"/>
          </p:cNvPicPr>
          <p:nvPr/>
        </p:nvPicPr>
        <p:blipFill rotWithShape="1">
          <a:blip r:embed="rId3"/>
          <a:srcRect t="6140" r="894" b="18421"/>
          <a:stretch/>
        </p:blipFill>
        <p:spPr>
          <a:xfrm>
            <a:off x="673519" y="108848"/>
            <a:ext cx="4030829" cy="6640304"/>
          </a:xfrm>
          <a:prstGeom prst="rect">
            <a:avLst/>
          </a:prstGeom>
        </p:spPr>
      </p:pic>
      <p:pic>
        <p:nvPicPr>
          <p:cNvPr id="7" name="Picture 6">
            <a:extLst>
              <a:ext uri="{FF2B5EF4-FFF2-40B4-BE49-F238E27FC236}">
                <a16:creationId xmlns:a16="http://schemas.microsoft.com/office/drawing/2014/main" id="{07572F10-CE28-6551-2440-7D2315B621D1}"/>
              </a:ext>
            </a:extLst>
          </p:cNvPr>
          <p:cNvPicPr>
            <a:picLocks noChangeAspect="1"/>
          </p:cNvPicPr>
          <p:nvPr/>
        </p:nvPicPr>
        <p:blipFill>
          <a:blip r:embed="rId4"/>
          <a:stretch>
            <a:fillRect/>
          </a:stretch>
        </p:blipFill>
        <p:spPr>
          <a:xfrm>
            <a:off x="5389974" y="1009297"/>
            <a:ext cx="6441252" cy="2419703"/>
          </a:xfrm>
          <a:prstGeom prst="rect">
            <a:avLst/>
          </a:prstGeom>
          <a:ln>
            <a:solidFill>
              <a:sysClr val="windowText" lastClr="000000"/>
            </a:solidFill>
          </a:ln>
        </p:spPr>
      </p:pic>
      <p:pic>
        <p:nvPicPr>
          <p:cNvPr id="8" name="Picture 7">
            <a:extLst>
              <a:ext uri="{FF2B5EF4-FFF2-40B4-BE49-F238E27FC236}">
                <a16:creationId xmlns:a16="http://schemas.microsoft.com/office/drawing/2014/main" id="{78A771BE-BA53-ED0E-BCB1-ED2D0030CC8E}"/>
              </a:ext>
            </a:extLst>
          </p:cNvPr>
          <p:cNvPicPr>
            <a:picLocks noChangeAspect="1"/>
          </p:cNvPicPr>
          <p:nvPr/>
        </p:nvPicPr>
        <p:blipFill>
          <a:blip r:embed="rId5"/>
          <a:stretch>
            <a:fillRect/>
          </a:stretch>
        </p:blipFill>
        <p:spPr>
          <a:xfrm>
            <a:off x="6096000" y="4136891"/>
            <a:ext cx="4276479" cy="1382132"/>
          </a:xfrm>
          <a:prstGeom prst="rect">
            <a:avLst/>
          </a:prstGeom>
          <a:ln>
            <a:solidFill>
              <a:sysClr val="windowText" lastClr="000000"/>
            </a:solidFill>
          </a:ln>
        </p:spPr>
      </p:pic>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2" name="Ink 11">
                <a:extLst>
                  <a:ext uri="{FF2B5EF4-FFF2-40B4-BE49-F238E27FC236}">
                    <a16:creationId xmlns:a16="http://schemas.microsoft.com/office/drawing/2014/main" id="{D5A5AC72-8A59-375E-BB05-34E8D1B2D277}"/>
                  </a:ext>
                </a:extLst>
              </p14:cNvPr>
              <p14:cNvContentPartPr/>
              <p14:nvPr/>
            </p14:nvContentPartPr>
            <p14:xfrm>
              <a:off x="12476255" y="6039038"/>
              <a:ext cx="360" cy="360"/>
            </p14:xfrm>
          </p:contentPart>
        </mc:Choice>
        <mc:Fallback xmlns="">
          <p:pic>
            <p:nvPicPr>
              <p:cNvPr id="12" name="Ink 11">
                <a:extLst>
                  <a:ext uri="{FF2B5EF4-FFF2-40B4-BE49-F238E27FC236}">
                    <a16:creationId xmlns:a16="http://schemas.microsoft.com/office/drawing/2014/main" id="{D5A5AC72-8A59-375E-BB05-34E8D1B2D277}"/>
                  </a:ext>
                </a:extLst>
              </p:cNvPr>
              <p:cNvPicPr/>
              <p:nvPr/>
            </p:nvPicPr>
            <p:blipFill>
              <a:blip r:embed="rId7"/>
              <a:stretch>
                <a:fillRect/>
              </a:stretch>
            </p:blipFill>
            <p:spPr>
              <a:xfrm>
                <a:off x="12413255" y="5976398"/>
                <a:ext cx="126000" cy="126000"/>
              </a:xfrm>
              <a:prstGeom prst="rect">
                <a:avLst/>
              </a:prstGeom>
            </p:spPr>
          </p:pic>
        </mc:Fallback>
      </mc:AlternateContent>
    </p:spTree>
    <p:extLst>
      <p:ext uri="{BB962C8B-B14F-4D97-AF65-F5344CB8AC3E}">
        <p14:creationId xmlns:p14="http://schemas.microsoft.com/office/powerpoint/2010/main" val="9307645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0158"/>
            <a:ext cx="9372600" cy="1325563"/>
          </a:xfrm>
        </p:spPr>
        <p:txBody>
          <a:bodyPr/>
          <a:lstStyle/>
          <a:p>
            <a:r>
              <a:rPr lang="en-US" dirty="0">
                <a:latin typeface="Times New Roman" panose="02020603050405020304" pitchFamily="18" charset="0"/>
                <a:cs typeface="Times New Roman" panose="02020603050405020304" pitchFamily="18" charset="0"/>
              </a:rPr>
              <a:t>Predatory Claim Sharks are Circling…</a:t>
            </a:r>
          </a:p>
        </p:txBody>
      </p:sp>
      <p:sp>
        <p:nvSpPr>
          <p:cNvPr id="2" name="Content Placeholder 1"/>
          <p:cNvSpPr>
            <a:spLocks noGrp="1"/>
          </p:cNvSpPr>
          <p:nvPr>
            <p:ph idx="1"/>
          </p:nvPr>
        </p:nvSpPr>
        <p:spPr>
          <a:xfrm>
            <a:off x="607594" y="1571333"/>
            <a:ext cx="7140743" cy="4805952"/>
          </a:xfrm>
        </p:spPr>
        <p:txBody>
          <a:bodyPr>
            <a:normAutofit fontScale="85000" lnSpcReduction="10000"/>
          </a:bodyPr>
          <a:lstStyle/>
          <a:p>
            <a:pPr marL="0" indent="0">
              <a:buNone/>
            </a:pPr>
            <a:r>
              <a:rPr lang="en-US" dirty="0">
                <a:latin typeface="Times New Roman" panose="02020603050405020304" pitchFamily="18" charset="0"/>
                <a:cs typeface="Times New Roman" panose="02020603050405020304" pitchFamily="18" charset="0"/>
              </a:rPr>
              <a:t>A Claim Shark is an individual or company that “assists” or “consults” veterans with VA claims even though they are not accredited with VA</a:t>
            </a: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Many of these companies charge fees for their services, sometimes totaling in the tens of thousands of dollars for services that veterans can receive from VFW </a:t>
            </a:r>
            <a:r>
              <a:rPr lang="en-US" b="1" dirty="0">
                <a:latin typeface="Times New Roman" panose="02020603050405020304" pitchFamily="18" charset="0"/>
                <a:cs typeface="Times New Roman" panose="02020603050405020304" pitchFamily="18" charset="0"/>
              </a:rPr>
              <a:t>FOR FREE</a:t>
            </a:r>
          </a:p>
          <a:p>
            <a:pPr marL="0" indent="0">
              <a:buNone/>
            </a:pPr>
            <a:endParaRPr lang="en-US" sz="1100" dirty="0">
              <a:latin typeface="Times New Roman" panose="02020603050405020304" pitchFamily="18" charset="0"/>
              <a:cs typeface="Times New Roman" panose="02020603050405020304" pitchFamily="18" charset="0"/>
            </a:endParaRPr>
          </a:p>
          <a:p>
            <a:pPr marL="0" indent="0">
              <a:buNone/>
            </a:pPr>
            <a:r>
              <a:rPr lang="en-US" i="1" dirty="0">
                <a:latin typeface="Times New Roman" panose="02020603050405020304" pitchFamily="18" charset="0"/>
                <a:cs typeface="Times New Roman" panose="02020603050405020304" pitchFamily="18" charset="0"/>
              </a:rPr>
              <a:t>These companies have used COVID to their advantage, offering fully remote “assistance” and easy to access “one click away buttons” in order to capitalize on the reduced resources available due to VA closures</a:t>
            </a:r>
          </a:p>
          <a:p>
            <a:pPr marL="0" indent="0">
              <a:buNone/>
            </a:pPr>
            <a:endParaRPr lang="en-US" dirty="0"/>
          </a:p>
          <a:p>
            <a:pPr marL="0" indent="0">
              <a:buNone/>
            </a:pPr>
            <a:endParaRPr lang="en-US" dirty="0"/>
          </a:p>
          <a:p>
            <a:endParaRPr lang="en-US" dirty="0"/>
          </a:p>
        </p:txBody>
      </p:sp>
      <p:sp>
        <p:nvSpPr>
          <p:cNvPr id="3" name="Slide Number Placeholder 2"/>
          <p:cNvSpPr>
            <a:spLocks noGrp="1"/>
          </p:cNvSpPr>
          <p:nvPr>
            <p:ph type="sldNum" sz="quarter" idx="12"/>
          </p:nvPr>
        </p:nvSpPr>
        <p:spPr/>
        <p:txBody>
          <a:bodyPr/>
          <a:lstStyle/>
          <a:p>
            <a:fld id="{E2FB73DA-5FDE-45B5-BAA4-C61223CC44F6}" type="slidenum">
              <a:rPr lang="en-US" smtClean="0"/>
              <a:pPr/>
              <a:t>47</a:t>
            </a:fld>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 name="Ink 4">
                <a:extLst>
                  <a:ext uri="{FF2B5EF4-FFF2-40B4-BE49-F238E27FC236}">
                    <a16:creationId xmlns:a16="http://schemas.microsoft.com/office/drawing/2014/main" id="{CB35FB8D-F536-1455-0ED2-CED10BFE07E7}"/>
                  </a:ext>
                </a:extLst>
              </p14:cNvPr>
              <p14:cNvContentPartPr/>
              <p14:nvPr/>
            </p14:nvContentPartPr>
            <p14:xfrm>
              <a:off x="3055566" y="3560987"/>
              <a:ext cx="360" cy="360"/>
            </p14:xfrm>
          </p:contentPart>
        </mc:Choice>
        <mc:Fallback xmlns="">
          <p:pic>
            <p:nvPicPr>
              <p:cNvPr id="5" name="Ink 4">
                <a:extLst>
                  <a:ext uri="{FF2B5EF4-FFF2-40B4-BE49-F238E27FC236}">
                    <a16:creationId xmlns:a16="http://schemas.microsoft.com/office/drawing/2014/main" id="{CB35FB8D-F536-1455-0ED2-CED10BFE07E7}"/>
                  </a:ext>
                </a:extLst>
              </p:cNvPr>
              <p:cNvPicPr/>
              <p:nvPr/>
            </p:nvPicPr>
            <p:blipFill>
              <a:blip r:embed="rId4"/>
              <a:stretch>
                <a:fillRect/>
              </a:stretch>
            </p:blipFill>
            <p:spPr>
              <a:xfrm>
                <a:off x="2992566" y="3497987"/>
                <a:ext cx="126000" cy="126000"/>
              </a:xfrm>
              <a:prstGeom prst="rect">
                <a:avLst/>
              </a:prstGeom>
            </p:spPr>
          </p:pic>
        </mc:Fallback>
      </mc:AlternateContent>
      <p:pic>
        <p:nvPicPr>
          <p:cNvPr id="6" name="Picture 5">
            <a:extLst>
              <a:ext uri="{FF2B5EF4-FFF2-40B4-BE49-F238E27FC236}">
                <a16:creationId xmlns:a16="http://schemas.microsoft.com/office/drawing/2014/main" id="{6151D7F6-F92D-C6A4-8343-666DABA22571}"/>
              </a:ext>
            </a:extLst>
          </p:cNvPr>
          <p:cNvPicPr>
            <a:picLocks noChangeAspect="1"/>
          </p:cNvPicPr>
          <p:nvPr/>
        </p:nvPicPr>
        <p:blipFill>
          <a:blip r:embed="rId5"/>
          <a:stretch>
            <a:fillRect/>
          </a:stretch>
        </p:blipFill>
        <p:spPr>
          <a:xfrm>
            <a:off x="8147158" y="1770414"/>
            <a:ext cx="3365284" cy="4407790"/>
          </a:xfrm>
          <a:prstGeom prst="rect">
            <a:avLst/>
          </a:prstGeom>
        </p:spPr>
      </p:pic>
    </p:spTree>
    <p:extLst>
      <p:ext uri="{BB962C8B-B14F-4D97-AF65-F5344CB8AC3E}">
        <p14:creationId xmlns:p14="http://schemas.microsoft.com/office/powerpoint/2010/main" val="10136006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574158" y="1576517"/>
            <a:ext cx="11227982" cy="5147668"/>
          </a:xfrm>
        </p:spPr>
        <p:txBody>
          <a:bodyPr>
            <a:noAutofit/>
          </a:bodyPr>
          <a:lstStyle/>
          <a:p>
            <a:pPr marL="0" indent="0">
              <a:buNone/>
            </a:pPr>
            <a:r>
              <a:rPr lang="en-US" dirty="0">
                <a:latin typeface="Times New Roman" panose="02020603050405020304" pitchFamily="18" charset="0"/>
                <a:cs typeface="Times New Roman" panose="02020603050405020304" pitchFamily="18" charset="0"/>
              </a:rPr>
              <a:t>On Wednesday November 16, 2022, VFW launched </a:t>
            </a:r>
            <a:r>
              <a:rPr lang="en-US" dirty="0">
                <a:latin typeface="Times New Roman" panose="02020603050405020304" pitchFamily="18" charset="0"/>
                <a:cs typeface="Times New Roman" panose="02020603050405020304" pitchFamily="18" charset="0"/>
                <a:hlinkClick r:id="rId3"/>
              </a:rPr>
              <a:t>www.pactactinfo.org</a:t>
            </a:r>
            <a:r>
              <a:rPr lang="en-US" dirty="0">
                <a:latin typeface="Times New Roman" panose="02020603050405020304" pitchFamily="18" charset="0"/>
                <a:cs typeface="Times New Roman" panose="02020603050405020304" pitchFamily="18" charset="0"/>
              </a:rPr>
              <a:t>, a website to streamline referrals to our cadre of accredited service officers for VA Disability Claims. </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When a veteran visits the site, they can answer a short series of questions to determine if they are potentially eligible for benefits and can also request that an accredited representative contact them to discuss their claim. </a:t>
            </a:r>
            <a:endParaRPr lang="en-US" sz="4000" b="1" dirty="0">
              <a:solidFill>
                <a:srgbClr val="991A1E"/>
              </a:solidFill>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PACT Act Info Initiative</a:t>
            </a:r>
          </a:p>
        </p:txBody>
      </p:sp>
      <p:sp>
        <p:nvSpPr>
          <p:cNvPr id="2" name="Slide Number Placeholder 1">
            <a:extLst>
              <a:ext uri="{FF2B5EF4-FFF2-40B4-BE49-F238E27FC236}">
                <a16:creationId xmlns:a16="http://schemas.microsoft.com/office/drawing/2014/main" id="{8C77A1EA-2287-C347-1DB1-17B14FCA7028}"/>
              </a:ext>
            </a:extLst>
          </p:cNvPr>
          <p:cNvSpPr>
            <a:spLocks noGrp="1"/>
          </p:cNvSpPr>
          <p:nvPr>
            <p:ph type="sldNum" sz="quarter" idx="12"/>
          </p:nvPr>
        </p:nvSpPr>
        <p:spPr/>
        <p:txBody>
          <a:bodyPr/>
          <a:lstStyle/>
          <a:p>
            <a:fld id="{E2FB73DA-5FDE-45B5-BAA4-C61223CC44F6}" type="slidenum">
              <a:rPr lang="en-US" smtClean="0"/>
              <a:pPr/>
              <a:t>48</a:t>
            </a:fld>
            <a:endParaRPr lang="en-US" dirty="0"/>
          </a:p>
        </p:txBody>
      </p:sp>
    </p:spTree>
    <p:extLst>
      <p:ext uri="{BB962C8B-B14F-4D97-AF65-F5344CB8AC3E}">
        <p14:creationId xmlns:p14="http://schemas.microsoft.com/office/powerpoint/2010/main" val="34866386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Graphical user interface, website&#10;&#10;Description automatically generated">
            <a:extLst>
              <a:ext uri="{FF2B5EF4-FFF2-40B4-BE49-F238E27FC236}">
                <a16:creationId xmlns:a16="http://schemas.microsoft.com/office/drawing/2014/main" id="{60D148BA-2135-5872-6EF2-938D0966B4A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007" y="1343818"/>
            <a:ext cx="7036318" cy="5194319"/>
          </a:xfrm>
        </p:spPr>
      </p:pic>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PACT Act Info Initiative</a:t>
            </a:r>
          </a:p>
        </p:txBody>
      </p:sp>
      <p:sp>
        <p:nvSpPr>
          <p:cNvPr id="6" name="TextBox 5">
            <a:extLst>
              <a:ext uri="{FF2B5EF4-FFF2-40B4-BE49-F238E27FC236}">
                <a16:creationId xmlns:a16="http://schemas.microsoft.com/office/drawing/2014/main" id="{6003D898-F63B-E3B4-68DD-8B4C3A06EEF3}"/>
              </a:ext>
            </a:extLst>
          </p:cNvPr>
          <p:cNvSpPr txBox="1"/>
          <p:nvPr/>
        </p:nvSpPr>
        <p:spPr>
          <a:xfrm>
            <a:off x="7172325" y="2057227"/>
            <a:ext cx="4883668" cy="3293209"/>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When a veteran visits the site, they have three options to choose from: </a:t>
            </a:r>
          </a:p>
          <a:p>
            <a:endParaRPr lang="en-US" sz="2600" dirty="0">
              <a:latin typeface="Times New Roman" panose="02020603050405020304" pitchFamily="18" charset="0"/>
              <a:cs typeface="Times New Roman" panose="02020603050405020304" pitchFamily="18" charset="0"/>
            </a:endParaRPr>
          </a:p>
          <a:p>
            <a:pPr marL="228600" indent="-2286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Check Eligibility for VA Benefits</a:t>
            </a:r>
          </a:p>
          <a:p>
            <a:pPr marL="228600" indent="-228600">
              <a:buFont typeface="Arial" panose="020B0604020202020204" pitchFamily="34" charset="0"/>
              <a:buChar char="•"/>
            </a:pPr>
            <a:endParaRPr lang="en-US" sz="2600" dirty="0">
              <a:latin typeface="Times New Roman" panose="02020603050405020304" pitchFamily="18" charset="0"/>
              <a:cs typeface="Times New Roman" panose="02020603050405020304" pitchFamily="18" charset="0"/>
            </a:endParaRPr>
          </a:p>
          <a:p>
            <a:pPr marL="228600" indent="-2286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Learn More About the PACT Act</a:t>
            </a:r>
          </a:p>
          <a:p>
            <a:pPr marL="228600" indent="-228600">
              <a:buFont typeface="Arial" panose="020B0604020202020204" pitchFamily="34" charset="0"/>
              <a:buChar char="•"/>
            </a:pPr>
            <a:endParaRPr lang="en-US" sz="2600" dirty="0">
              <a:latin typeface="Times New Roman" panose="02020603050405020304" pitchFamily="18" charset="0"/>
              <a:cs typeface="Times New Roman" panose="02020603050405020304" pitchFamily="18" charset="0"/>
            </a:endParaRPr>
          </a:p>
          <a:p>
            <a:pPr marL="228600" indent="-2286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Join Our Efforts</a:t>
            </a:r>
          </a:p>
        </p:txBody>
      </p:sp>
      <p:sp>
        <p:nvSpPr>
          <p:cNvPr id="2" name="Slide Number Placeholder 1">
            <a:extLst>
              <a:ext uri="{FF2B5EF4-FFF2-40B4-BE49-F238E27FC236}">
                <a16:creationId xmlns:a16="http://schemas.microsoft.com/office/drawing/2014/main" id="{637FB955-08B3-735C-4700-B9077FD1A787}"/>
              </a:ext>
            </a:extLst>
          </p:cNvPr>
          <p:cNvSpPr>
            <a:spLocks noGrp="1"/>
          </p:cNvSpPr>
          <p:nvPr>
            <p:ph type="sldNum" sz="quarter" idx="12"/>
          </p:nvPr>
        </p:nvSpPr>
        <p:spPr/>
        <p:txBody>
          <a:bodyPr/>
          <a:lstStyle/>
          <a:p>
            <a:fld id="{E2FB73DA-5FDE-45B5-BAA4-C61223CC44F6}" type="slidenum">
              <a:rPr lang="en-US" smtClean="0"/>
              <a:pPr/>
              <a:t>49</a:t>
            </a:fld>
            <a:endParaRPr lang="en-US" dirty="0"/>
          </a:p>
        </p:txBody>
      </p:sp>
    </p:spTree>
    <p:extLst>
      <p:ext uri="{BB962C8B-B14F-4D97-AF65-F5344CB8AC3E}">
        <p14:creationId xmlns:p14="http://schemas.microsoft.com/office/powerpoint/2010/main" val="2107070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latin typeface="Times New Roman" panose="02020603050405020304" pitchFamily="18" charset="0"/>
                <a:cs typeface="Times New Roman" panose="02020603050405020304" pitchFamily="18" charset="0"/>
              </a:rPr>
              <a:t>Make Legislative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Advocacy a Priority</a:t>
            </a:r>
          </a:p>
        </p:txBody>
      </p:sp>
      <p:sp>
        <p:nvSpPr>
          <p:cNvPr id="7" name="Content Placeholder 1"/>
          <p:cNvSpPr txBox="1">
            <a:spLocks/>
          </p:cNvSpPr>
          <p:nvPr/>
        </p:nvSpPr>
        <p:spPr>
          <a:xfrm>
            <a:off x="838199" y="1607511"/>
            <a:ext cx="6296527" cy="55386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t>All politics is local!</a:t>
            </a:r>
          </a:p>
          <a:p>
            <a:pPr lvl="1"/>
            <a:r>
              <a:rPr lang="en-US" sz="2300" dirty="0"/>
              <a:t>Members of Congress will turn to you</a:t>
            </a:r>
          </a:p>
          <a:p>
            <a:pPr lvl="1"/>
            <a:r>
              <a:rPr lang="en-US" sz="2300" dirty="0"/>
              <a:t>Share your experience, but know the VFW’s stance</a:t>
            </a:r>
          </a:p>
          <a:p>
            <a:pPr marL="684213" lvl="1" indent="0">
              <a:buNone/>
            </a:pPr>
            <a:endParaRPr lang="en-US" sz="1000" dirty="0"/>
          </a:p>
          <a:p>
            <a:pPr marL="0" indent="0">
              <a:buNone/>
            </a:pPr>
            <a:r>
              <a:rPr lang="en-US" sz="2800" dirty="0"/>
              <a:t>Campaign Season</a:t>
            </a:r>
          </a:p>
          <a:p>
            <a:pPr lvl="1"/>
            <a:r>
              <a:rPr lang="en-US" sz="2300" dirty="0"/>
              <a:t>Get Out the Vote</a:t>
            </a:r>
          </a:p>
          <a:p>
            <a:pPr marL="457200" lvl="1" indent="0">
              <a:buNone/>
            </a:pPr>
            <a:endParaRPr lang="en-US" sz="1000" dirty="0"/>
          </a:p>
          <a:p>
            <a:pPr marL="0" indent="0">
              <a:buNone/>
            </a:pPr>
            <a:r>
              <a:rPr lang="en-US" sz="2800" dirty="0"/>
              <a:t>Work with your Legislative Committee Members</a:t>
            </a:r>
          </a:p>
          <a:p>
            <a:pPr lvl="1"/>
            <a:r>
              <a:rPr lang="en-US" sz="2300" dirty="0"/>
              <a:t>Requirement for All-American</a:t>
            </a:r>
          </a:p>
          <a:p>
            <a:pPr lvl="1"/>
            <a:r>
              <a:rPr lang="en-US" sz="2300" dirty="0"/>
              <a:t>Legislative Award</a:t>
            </a:r>
          </a:p>
          <a:p>
            <a:pPr lvl="1"/>
            <a:endParaRPr lang="en-US" dirty="0"/>
          </a:p>
          <a:p>
            <a:pPr marL="457200" lvl="1" indent="0">
              <a:buNone/>
            </a:pPr>
            <a:endParaRPr lang="en-US" dirty="0"/>
          </a:p>
        </p:txBody>
      </p:sp>
      <p:sp>
        <p:nvSpPr>
          <p:cNvPr id="2" name="Slide Number Placeholder 1">
            <a:extLst>
              <a:ext uri="{FF2B5EF4-FFF2-40B4-BE49-F238E27FC236}">
                <a16:creationId xmlns:a16="http://schemas.microsoft.com/office/drawing/2014/main" id="{F7486645-F6B6-19C5-EDB5-D94F9B92D458}"/>
              </a:ext>
            </a:extLst>
          </p:cNvPr>
          <p:cNvSpPr>
            <a:spLocks noGrp="1"/>
          </p:cNvSpPr>
          <p:nvPr>
            <p:ph type="sldNum" sz="quarter" idx="10"/>
          </p:nvPr>
        </p:nvSpPr>
        <p:spPr/>
        <p:txBody>
          <a:bodyPr/>
          <a:lstStyle/>
          <a:p>
            <a:fld id="{60B18D57-13A5-4968-950D-8FEF41FA4399}" type="slidenum">
              <a:rPr lang="en-US" smtClean="0"/>
              <a:t>5</a:t>
            </a:fld>
            <a:endParaRPr lang="en-US"/>
          </a:p>
        </p:txBody>
      </p:sp>
      <p:pic>
        <p:nvPicPr>
          <p:cNvPr id="3" name="Picture 2">
            <a:extLst>
              <a:ext uri="{FF2B5EF4-FFF2-40B4-BE49-F238E27FC236}">
                <a16:creationId xmlns:a16="http://schemas.microsoft.com/office/drawing/2014/main" id="{BA15116B-85E4-9D69-2A08-7532004DFEB3}"/>
              </a:ext>
            </a:extLst>
          </p:cNvPr>
          <p:cNvPicPr>
            <a:picLocks noChangeAspect="1"/>
          </p:cNvPicPr>
          <p:nvPr/>
        </p:nvPicPr>
        <p:blipFill>
          <a:blip r:embed="rId3"/>
          <a:stretch>
            <a:fillRect/>
          </a:stretch>
        </p:blipFill>
        <p:spPr>
          <a:xfrm>
            <a:off x="7648072" y="1607511"/>
            <a:ext cx="3474119" cy="4632158"/>
          </a:xfrm>
          <a:prstGeom prst="rect">
            <a:avLst/>
          </a:prstGeom>
          <a:ln>
            <a:solidFill>
              <a:schemeClr val="tx1"/>
            </a:solidFill>
          </a:ln>
        </p:spPr>
      </p:pic>
    </p:spTree>
    <p:extLst>
      <p:ext uri="{BB962C8B-B14F-4D97-AF65-F5344CB8AC3E}">
        <p14:creationId xmlns:p14="http://schemas.microsoft.com/office/powerpoint/2010/main" val="26733905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Table&#10;&#10;Description automatically generated">
            <a:extLst>
              <a:ext uri="{FF2B5EF4-FFF2-40B4-BE49-F238E27FC236}">
                <a16:creationId xmlns:a16="http://schemas.microsoft.com/office/drawing/2014/main" id="{27411AD8-4F23-3C73-4E35-9BB8874D15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8769" y="1423988"/>
            <a:ext cx="6880011" cy="51482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79387"/>
            <a:ext cx="11043684" cy="1325563"/>
          </a:xfrm>
        </p:spPr>
        <p:txBody>
          <a:bodyPr/>
          <a:lstStyle/>
          <a:p>
            <a:r>
              <a:rPr lang="en-US" dirty="0">
                <a:latin typeface="Times New Roman" panose="02020603050405020304" pitchFamily="18" charset="0"/>
                <a:cs typeface="Times New Roman" panose="02020603050405020304" pitchFamily="18" charset="0"/>
              </a:rPr>
              <a:t>PACT Act Info Initiative</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454EEE1-125A-950D-599D-42B3E0880669}"/>
              </a:ext>
            </a:extLst>
          </p:cNvPr>
          <p:cNvSpPr txBox="1"/>
          <p:nvPr/>
        </p:nvSpPr>
        <p:spPr>
          <a:xfrm>
            <a:off x="7845942" y="1504950"/>
            <a:ext cx="3771900" cy="304698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If a veteran wants to learn more about the PACT Act, they can select “Learn More” and they will be taken to a FAQ page </a:t>
            </a:r>
          </a:p>
        </p:txBody>
      </p:sp>
      <p:sp>
        <p:nvSpPr>
          <p:cNvPr id="2" name="Slide Number Placeholder 1">
            <a:extLst>
              <a:ext uri="{FF2B5EF4-FFF2-40B4-BE49-F238E27FC236}">
                <a16:creationId xmlns:a16="http://schemas.microsoft.com/office/drawing/2014/main" id="{6634C6AD-44BF-902C-0F9F-32D50B3BAE93}"/>
              </a:ext>
            </a:extLst>
          </p:cNvPr>
          <p:cNvSpPr>
            <a:spLocks noGrp="1"/>
          </p:cNvSpPr>
          <p:nvPr>
            <p:ph type="sldNum" sz="quarter" idx="12"/>
          </p:nvPr>
        </p:nvSpPr>
        <p:spPr/>
        <p:txBody>
          <a:bodyPr/>
          <a:lstStyle/>
          <a:p>
            <a:fld id="{E2FB73DA-5FDE-45B5-BAA4-C61223CC44F6}" type="slidenum">
              <a:rPr lang="en-US" smtClean="0"/>
              <a:pPr/>
              <a:t>50</a:t>
            </a:fld>
            <a:endParaRPr lang="en-US" dirty="0"/>
          </a:p>
        </p:txBody>
      </p:sp>
    </p:spTree>
    <p:extLst>
      <p:ext uri="{BB962C8B-B14F-4D97-AF65-F5344CB8AC3E}">
        <p14:creationId xmlns:p14="http://schemas.microsoft.com/office/powerpoint/2010/main" val="31171568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0"/>
            <a:ext cx="11043684" cy="1325563"/>
          </a:xfrm>
        </p:spPr>
        <p:txBody>
          <a:bodyPr/>
          <a:lstStyle/>
          <a:p>
            <a:r>
              <a:rPr lang="en-US" dirty="0">
                <a:latin typeface="Times New Roman" panose="02020603050405020304" pitchFamily="18" charset="0"/>
                <a:cs typeface="Times New Roman" panose="02020603050405020304" pitchFamily="18" charset="0"/>
              </a:rPr>
              <a:t>PACT Act Info Initiative</a:t>
            </a:r>
          </a:p>
        </p:txBody>
      </p:sp>
      <p:sp>
        <p:nvSpPr>
          <p:cNvPr id="6" name="TextBox 5">
            <a:extLst>
              <a:ext uri="{FF2B5EF4-FFF2-40B4-BE49-F238E27FC236}">
                <a16:creationId xmlns:a16="http://schemas.microsoft.com/office/drawing/2014/main" id="{6454EEE1-125A-950D-599D-42B3E0880669}"/>
              </a:ext>
            </a:extLst>
          </p:cNvPr>
          <p:cNvSpPr txBox="1"/>
          <p:nvPr/>
        </p:nvSpPr>
        <p:spPr>
          <a:xfrm>
            <a:off x="6473707" y="1504950"/>
            <a:ext cx="4841993" cy="304698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When a veteran selects “Join Our Efforts” they will see this page that offers options to join the VFW or make a donation.</a:t>
            </a:r>
          </a:p>
          <a:p>
            <a:endParaRPr lang="en-US" sz="3200" dirty="0">
              <a:latin typeface="Times New Roman" panose="02020603050405020304" pitchFamily="18" charset="0"/>
              <a:cs typeface="Times New Roman" panose="02020603050405020304" pitchFamily="18" charset="0"/>
            </a:endParaRPr>
          </a:p>
        </p:txBody>
      </p:sp>
      <p:pic>
        <p:nvPicPr>
          <p:cNvPr id="8" name="Picture 7" descr="Graphical user interface, text, application, email&#10;&#10;Description automatically generated">
            <a:extLst>
              <a:ext uri="{FF2B5EF4-FFF2-40B4-BE49-F238E27FC236}">
                <a16:creationId xmlns:a16="http://schemas.microsoft.com/office/drawing/2014/main" id="{79F2B880-84B3-72A4-9442-8AACD59C7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312" y="1419225"/>
            <a:ext cx="5144135" cy="5059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a:extLst>
              <a:ext uri="{FF2B5EF4-FFF2-40B4-BE49-F238E27FC236}">
                <a16:creationId xmlns:a16="http://schemas.microsoft.com/office/drawing/2014/main" id="{FB066002-66E9-9782-95F3-EDEA34E55F08}"/>
              </a:ext>
            </a:extLst>
          </p:cNvPr>
          <p:cNvSpPr>
            <a:spLocks noGrp="1"/>
          </p:cNvSpPr>
          <p:nvPr>
            <p:ph type="sldNum" sz="quarter" idx="12"/>
          </p:nvPr>
        </p:nvSpPr>
        <p:spPr/>
        <p:txBody>
          <a:bodyPr/>
          <a:lstStyle/>
          <a:p>
            <a:fld id="{E2FB73DA-5FDE-45B5-BAA4-C61223CC44F6}" type="slidenum">
              <a:rPr lang="en-US" smtClean="0"/>
              <a:pPr/>
              <a:t>51</a:t>
            </a:fld>
            <a:endParaRPr lang="en-US" dirty="0"/>
          </a:p>
        </p:txBody>
      </p:sp>
    </p:spTree>
    <p:extLst>
      <p:ext uri="{BB962C8B-B14F-4D97-AF65-F5344CB8AC3E}">
        <p14:creationId xmlns:p14="http://schemas.microsoft.com/office/powerpoint/2010/main" val="7725315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PACT Act Info Initiative –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Am I Eligible for Benefits?</a:t>
            </a:r>
          </a:p>
        </p:txBody>
      </p:sp>
      <p:sp>
        <p:nvSpPr>
          <p:cNvPr id="6" name="TextBox 5">
            <a:extLst>
              <a:ext uri="{FF2B5EF4-FFF2-40B4-BE49-F238E27FC236}">
                <a16:creationId xmlns:a16="http://schemas.microsoft.com/office/drawing/2014/main" id="{6003D898-F63B-E3B4-68DD-8B4C3A06EEF3}"/>
              </a:ext>
            </a:extLst>
          </p:cNvPr>
          <p:cNvSpPr txBox="1"/>
          <p:nvPr/>
        </p:nvSpPr>
        <p:spPr>
          <a:xfrm>
            <a:off x="8194013" y="1464718"/>
            <a:ext cx="3761118" cy="2893100"/>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If a veteran chooses “Am I eligible for Benefits” they will be taken to a brief survey that asks questions about their military service and medical conditions </a:t>
            </a:r>
          </a:p>
          <a:p>
            <a:endParaRPr lang="en-US" sz="2600" dirty="0">
              <a:latin typeface="Times New Roman" panose="02020603050405020304" pitchFamily="18" charset="0"/>
              <a:cs typeface="Times New Roman" panose="02020603050405020304" pitchFamily="18" charset="0"/>
            </a:endParaRPr>
          </a:p>
        </p:txBody>
      </p:sp>
      <p:pic>
        <p:nvPicPr>
          <p:cNvPr id="12" name="Content Placeholder 11" descr="Graphical user interface, text, application&#10;&#10;Description automatically generated">
            <a:extLst>
              <a:ext uri="{FF2B5EF4-FFF2-40B4-BE49-F238E27FC236}">
                <a16:creationId xmlns:a16="http://schemas.microsoft.com/office/drawing/2014/main" id="{C3AAF6E9-7B90-B3F5-114E-98A37E1A20B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325" b="-1024"/>
          <a:stretch/>
        </p:blipFill>
        <p:spPr>
          <a:xfrm>
            <a:off x="144133" y="1343818"/>
            <a:ext cx="5057775" cy="27504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A picture containing text&#10;&#10;Description automatically generated">
            <a:extLst>
              <a:ext uri="{FF2B5EF4-FFF2-40B4-BE49-F238E27FC236}">
                <a16:creationId xmlns:a16="http://schemas.microsoft.com/office/drawing/2014/main" id="{208B3DE9-C351-60C2-26C0-811BFC0015E7}"/>
              </a:ext>
            </a:extLst>
          </p:cNvPr>
          <p:cNvPicPr>
            <a:picLocks noChangeAspect="1"/>
          </p:cNvPicPr>
          <p:nvPr/>
        </p:nvPicPr>
        <p:blipFill rotWithShape="1">
          <a:blip r:embed="rId4">
            <a:extLst>
              <a:ext uri="{28A0092B-C50C-407E-A947-70E740481C1C}">
                <a14:useLocalDpi xmlns:a14="http://schemas.microsoft.com/office/drawing/2010/main" val="0"/>
              </a:ext>
            </a:extLst>
          </a:blip>
          <a:srcRect r="42482"/>
          <a:stretch/>
        </p:blipFill>
        <p:spPr>
          <a:xfrm>
            <a:off x="3828688" y="2310983"/>
            <a:ext cx="4316420" cy="3476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descr="Graphical user interface&#10;&#10;Description automatically generated">
            <a:extLst>
              <a:ext uri="{FF2B5EF4-FFF2-40B4-BE49-F238E27FC236}">
                <a16:creationId xmlns:a16="http://schemas.microsoft.com/office/drawing/2014/main" id="{76E49529-0A30-17C7-46B9-B8C819EC3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259" y="4049296"/>
            <a:ext cx="3649524" cy="13705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descr="Text&#10;&#10;Description automatically generated with medium confidence">
            <a:extLst>
              <a:ext uri="{FF2B5EF4-FFF2-40B4-BE49-F238E27FC236}">
                <a16:creationId xmlns:a16="http://schemas.microsoft.com/office/drawing/2014/main" id="{2F517D38-6216-B8E8-8297-C4D89ED076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7374" y="4648951"/>
            <a:ext cx="3758625" cy="2093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descr="A picture containing text&#10;&#10;Description automatically generated">
            <a:extLst>
              <a:ext uri="{FF2B5EF4-FFF2-40B4-BE49-F238E27FC236}">
                <a16:creationId xmlns:a16="http://schemas.microsoft.com/office/drawing/2014/main" id="{F70B02CA-FC08-49AC-DC67-5ECBB6239C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4506" y="4895760"/>
            <a:ext cx="4584183" cy="16000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37280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PACT Act Info Initiative –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Am I Eligible for Benefits?</a:t>
            </a:r>
          </a:p>
        </p:txBody>
      </p:sp>
      <p:sp>
        <p:nvSpPr>
          <p:cNvPr id="6" name="TextBox 5">
            <a:extLst>
              <a:ext uri="{FF2B5EF4-FFF2-40B4-BE49-F238E27FC236}">
                <a16:creationId xmlns:a16="http://schemas.microsoft.com/office/drawing/2014/main" id="{6003D898-F63B-E3B4-68DD-8B4C3A06EEF3}"/>
              </a:ext>
            </a:extLst>
          </p:cNvPr>
          <p:cNvSpPr txBox="1"/>
          <p:nvPr/>
        </p:nvSpPr>
        <p:spPr>
          <a:xfrm>
            <a:off x="6372225" y="1343818"/>
            <a:ext cx="5540893" cy="5293757"/>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When finished with the survey, the veteran will receive one of two messages:</a:t>
            </a:r>
          </a:p>
          <a:p>
            <a:endParaRPr lang="en-US" sz="2600" dirty="0">
              <a:latin typeface="Times New Roman" panose="02020603050405020304" pitchFamily="18" charset="0"/>
              <a:cs typeface="Times New Roman" panose="02020603050405020304" pitchFamily="18" charset="0"/>
            </a:endParaRPr>
          </a:p>
          <a:p>
            <a:r>
              <a:rPr lang="en-US" sz="2600" b="1" dirty="0">
                <a:latin typeface="Times New Roman" panose="02020603050405020304" pitchFamily="18" charset="0"/>
                <a:cs typeface="Times New Roman" panose="02020603050405020304" pitchFamily="18" charset="0"/>
              </a:rPr>
              <a:t>Yes you may be eligible:</a:t>
            </a:r>
            <a:r>
              <a:rPr lang="en-US" sz="2600" dirty="0">
                <a:latin typeface="Times New Roman" panose="02020603050405020304" pitchFamily="18" charset="0"/>
                <a:cs typeface="Times New Roman" panose="02020603050405020304" pitchFamily="18" charset="0"/>
              </a:rPr>
              <a:t> If the veteran selects yes, they will be asked for their contact information and a referral will be sent to their local VFW service officer via email </a:t>
            </a:r>
          </a:p>
          <a:p>
            <a:endParaRPr lang="en-US" sz="2600" dirty="0">
              <a:latin typeface="Times New Roman" panose="02020603050405020304" pitchFamily="18" charset="0"/>
              <a:cs typeface="Times New Roman" panose="02020603050405020304" pitchFamily="18" charset="0"/>
            </a:endParaRPr>
          </a:p>
          <a:p>
            <a:r>
              <a:rPr lang="en-US" sz="2600" b="1" dirty="0">
                <a:latin typeface="Times New Roman" panose="02020603050405020304" pitchFamily="18" charset="0"/>
                <a:cs typeface="Times New Roman" panose="02020603050405020304" pitchFamily="18" charset="0"/>
              </a:rPr>
              <a:t>You do not appear to qualify: </a:t>
            </a:r>
            <a:r>
              <a:rPr lang="en-US" sz="2600" dirty="0">
                <a:latin typeface="Times New Roman" panose="02020603050405020304" pitchFamily="18" charset="0"/>
                <a:cs typeface="Times New Roman" panose="02020603050405020304" pitchFamily="18" charset="0"/>
              </a:rPr>
              <a:t>The veteran is given to option to find a local VFW service officer or join the VFW</a:t>
            </a:r>
          </a:p>
        </p:txBody>
      </p:sp>
      <p:pic>
        <p:nvPicPr>
          <p:cNvPr id="8" name="Content Placeholder 7" descr="Text&#10;&#10;Description automatically generated">
            <a:extLst>
              <a:ext uri="{FF2B5EF4-FFF2-40B4-BE49-F238E27FC236}">
                <a16:creationId xmlns:a16="http://schemas.microsoft.com/office/drawing/2014/main" id="{74A165DF-DE6C-F755-F6D4-48168661F1F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371" b="8993"/>
          <a:stretch/>
        </p:blipFill>
        <p:spPr>
          <a:xfrm>
            <a:off x="574158" y="1343818"/>
            <a:ext cx="5657570" cy="21416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Graphical user interface, text, application, email&#10;&#10;Description automatically generated">
            <a:extLst>
              <a:ext uri="{FF2B5EF4-FFF2-40B4-BE49-F238E27FC236}">
                <a16:creationId xmlns:a16="http://schemas.microsoft.com/office/drawing/2014/main" id="{102D4C34-869C-5CCC-E0D2-19502ECD1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159" y="3760865"/>
            <a:ext cx="5657570" cy="2916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63501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PACT Act Info Initiative –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Automatic Referrals</a:t>
            </a:r>
          </a:p>
        </p:txBody>
      </p:sp>
      <p:pic>
        <p:nvPicPr>
          <p:cNvPr id="7" name="Picture 6" descr="Graphical user interface, text, application, Teams&#10;&#10;Description automatically generated">
            <a:extLst>
              <a:ext uri="{FF2B5EF4-FFF2-40B4-BE49-F238E27FC236}">
                <a16:creationId xmlns:a16="http://schemas.microsoft.com/office/drawing/2014/main" id="{D2B70AAF-40EC-208A-0DD2-8832377ACA31}"/>
              </a:ext>
            </a:extLst>
          </p:cNvPr>
          <p:cNvPicPr>
            <a:picLocks noChangeAspect="1"/>
          </p:cNvPicPr>
          <p:nvPr/>
        </p:nvPicPr>
        <p:blipFill rotWithShape="1">
          <a:blip r:embed="rId3">
            <a:extLst>
              <a:ext uri="{28A0092B-C50C-407E-A947-70E740481C1C}">
                <a14:useLocalDpi xmlns:a14="http://schemas.microsoft.com/office/drawing/2010/main" val="0"/>
              </a:ext>
            </a:extLst>
          </a:blip>
          <a:srcRect r="6465"/>
          <a:stretch/>
        </p:blipFill>
        <p:spPr>
          <a:xfrm>
            <a:off x="123825" y="1591468"/>
            <a:ext cx="9525000" cy="4885532"/>
          </a:xfrm>
          <a:prstGeom prst="rect">
            <a:avLst/>
          </a:prstGeom>
        </p:spPr>
      </p:pic>
      <p:sp>
        <p:nvSpPr>
          <p:cNvPr id="6" name="TextBox 5">
            <a:extLst>
              <a:ext uri="{FF2B5EF4-FFF2-40B4-BE49-F238E27FC236}">
                <a16:creationId xmlns:a16="http://schemas.microsoft.com/office/drawing/2014/main" id="{6003D898-F63B-E3B4-68DD-8B4C3A06EEF3}"/>
              </a:ext>
            </a:extLst>
          </p:cNvPr>
          <p:cNvSpPr txBox="1"/>
          <p:nvPr/>
        </p:nvSpPr>
        <p:spPr>
          <a:xfrm>
            <a:off x="5229225" y="1582736"/>
            <a:ext cx="6683893" cy="3046988"/>
          </a:xfrm>
          <a:prstGeom prst="rect">
            <a:avLst/>
          </a:prstGeom>
          <a:solidFill>
            <a:srgbClr val="F3F3F3"/>
          </a:solidFill>
        </p:spPr>
        <p:txBody>
          <a:bodyPr wrap="square" rtlCol="0">
            <a:spAutoFit/>
          </a:bodyPr>
          <a:lstStyle/>
          <a:p>
            <a:r>
              <a:rPr lang="en-US" sz="2400" dirty="0">
                <a:latin typeface="Times New Roman" panose="02020603050405020304" pitchFamily="18" charset="0"/>
                <a:cs typeface="Times New Roman" panose="02020603050405020304" pitchFamily="18" charset="0"/>
              </a:rPr>
              <a:t>If a veteran requests a referral, it is routed to their local VFW Service Office or the NVS BDD Field Operations Team </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Once received the veteran will be contacted within one week by a VFW accredited representative to assist them with their claim for VA benefits</a:t>
            </a:r>
          </a:p>
          <a:p>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403F29D-CD26-A796-00FB-4B125AF21C69}"/>
              </a:ext>
            </a:extLst>
          </p:cNvPr>
          <p:cNvSpPr txBox="1"/>
          <p:nvPr/>
        </p:nvSpPr>
        <p:spPr>
          <a:xfrm>
            <a:off x="762000" y="5519567"/>
            <a:ext cx="1781175" cy="138499"/>
          </a:xfrm>
          <a:prstGeom prst="rect">
            <a:avLst/>
          </a:prstGeom>
          <a:solidFill>
            <a:schemeClr val="bg1"/>
          </a:solidFill>
        </p:spPr>
        <p:txBody>
          <a:bodyPr wrap="square" lIns="0" tIns="0" rIns="0" bIns="0" rtlCol="0">
            <a:spAutoFit/>
          </a:bodyPr>
          <a:lstStyle/>
          <a:p>
            <a:r>
              <a:rPr lang="en-US" sz="900" dirty="0">
                <a:hlinkClick r:id="rId4"/>
              </a:rPr>
              <a:t>email@email.com</a:t>
            </a:r>
            <a:r>
              <a:rPr lang="en-US" sz="900" dirty="0"/>
              <a:t> </a:t>
            </a:r>
          </a:p>
        </p:txBody>
      </p:sp>
      <p:sp>
        <p:nvSpPr>
          <p:cNvPr id="11" name="TextBox 10">
            <a:extLst>
              <a:ext uri="{FF2B5EF4-FFF2-40B4-BE49-F238E27FC236}">
                <a16:creationId xmlns:a16="http://schemas.microsoft.com/office/drawing/2014/main" id="{6EEBFADB-8B70-BDE0-9335-2A6CFA3D0ED3}"/>
              </a:ext>
            </a:extLst>
          </p:cNvPr>
          <p:cNvSpPr txBox="1"/>
          <p:nvPr/>
        </p:nvSpPr>
        <p:spPr>
          <a:xfrm>
            <a:off x="761999" y="5146290"/>
            <a:ext cx="1781175" cy="138499"/>
          </a:xfrm>
          <a:prstGeom prst="rect">
            <a:avLst/>
          </a:prstGeom>
          <a:solidFill>
            <a:schemeClr val="bg1"/>
          </a:solidFill>
        </p:spPr>
        <p:txBody>
          <a:bodyPr wrap="square" lIns="0" tIns="0" rIns="0" bIns="0" rtlCol="0">
            <a:spAutoFit/>
          </a:bodyPr>
          <a:lstStyle/>
          <a:p>
            <a:r>
              <a:rPr lang="en-US" sz="900" dirty="0"/>
              <a:t>John Smith</a:t>
            </a:r>
          </a:p>
        </p:txBody>
      </p:sp>
      <p:sp>
        <p:nvSpPr>
          <p:cNvPr id="12" name="TextBox 11">
            <a:extLst>
              <a:ext uri="{FF2B5EF4-FFF2-40B4-BE49-F238E27FC236}">
                <a16:creationId xmlns:a16="http://schemas.microsoft.com/office/drawing/2014/main" id="{87D42E7C-CA69-7D43-3FC4-D4B1C355F214}"/>
              </a:ext>
            </a:extLst>
          </p:cNvPr>
          <p:cNvSpPr txBox="1"/>
          <p:nvPr/>
        </p:nvSpPr>
        <p:spPr>
          <a:xfrm>
            <a:off x="761999" y="6338501"/>
            <a:ext cx="1781175" cy="138499"/>
          </a:xfrm>
          <a:prstGeom prst="rect">
            <a:avLst/>
          </a:prstGeom>
          <a:solidFill>
            <a:schemeClr val="bg1"/>
          </a:solidFill>
        </p:spPr>
        <p:txBody>
          <a:bodyPr wrap="square" lIns="0" tIns="0" rIns="0" bIns="0" rtlCol="0">
            <a:spAutoFit/>
          </a:bodyPr>
          <a:lstStyle/>
          <a:p>
            <a:r>
              <a:rPr lang="en-US" sz="900" dirty="0"/>
              <a:t>555-555-5555</a:t>
            </a:r>
          </a:p>
        </p:txBody>
      </p:sp>
      <p:sp>
        <p:nvSpPr>
          <p:cNvPr id="16" name="TextBox 15">
            <a:extLst>
              <a:ext uri="{FF2B5EF4-FFF2-40B4-BE49-F238E27FC236}">
                <a16:creationId xmlns:a16="http://schemas.microsoft.com/office/drawing/2014/main" id="{72AAFF74-2E8A-2128-C66B-D3B4F3637F5C}"/>
              </a:ext>
            </a:extLst>
          </p:cNvPr>
          <p:cNvSpPr txBox="1"/>
          <p:nvPr/>
        </p:nvSpPr>
        <p:spPr>
          <a:xfrm>
            <a:off x="5229225" y="4269124"/>
            <a:ext cx="6838950" cy="2492990"/>
          </a:xfrm>
          <a:prstGeom prst="rect">
            <a:avLst/>
          </a:prstGeom>
          <a:solidFill>
            <a:srgbClr val="F3F3F3"/>
          </a:solidFill>
        </p:spPr>
        <p:txBody>
          <a:bodyPr wrap="square" rtlCol="0">
            <a:spAutoFit/>
          </a:bodyPr>
          <a:lstStyle/>
          <a:p>
            <a:pPr marL="0" indent="0">
              <a:buNone/>
            </a:pPr>
            <a:endParaRPr lang="en-US" sz="2800" b="1" dirty="0">
              <a:latin typeface="Times New Roman" panose="02020603050405020304" pitchFamily="18" charset="0"/>
              <a:cs typeface="Times New Roman" panose="02020603050405020304" pitchFamily="18" charset="0"/>
            </a:endParaRPr>
          </a:p>
          <a:p>
            <a:pPr marL="0" indent="0">
              <a:buNone/>
            </a:pPr>
            <a:r>
              <a:rPr lang="en-US" sz="3200" b="1" dirty="0">
                <a:solidFill>
                  <a:srgbClr val="991A1E"/>
                </a:solidFill>
                <a:latin typeface="Times New Roman" panose="02020603050405020304" pitchFamily="18" charset="0"/>
                <a:cs typeface="Times New Roman" panose="02020603050405020304" pitchFamily="18" charset="0"/>
              </a:rPr>
              <a:t>Since the launch of the PACT Act Info Initiative, VFW has received more than 400 referrals from veterans needing help</a:t>
            </a:r>
            <a:endParaRPr lang="en-US" sz="2400" b="1" dirty="0">
              <a:solidFill>
                <a:srgbClr val="991A1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6568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304800" y="1316036"/>
            <a:ext cx="11497340" cy="1847850"/>
          </a:xfrm>
        </p:spPr>
        <p:txBody>
          <a:bodyPr>
            <a:noAutofit/>
          </a:bodyPr>
          <a:lstStyle/>
          <a:p>
            <a:pPr marL="0" indent="0" algn="ctr">
              <a:buNone/>
            </a:pPr>
            <a:r>
              <a:rPr lang="en-US" sz="2800" dirty="0">
                <a:latin typeface="Times New Roman" panose="02020603050405020304" pitchFamily="18" charset="0"/>
                <a:cs typeface="Times New Roman" panose="02020603050405020304" pitchFamily="18" charset="0"/>
              </a:rPr>
              <a:t>If you know of a veteran who has been diagnosed with one of the presumptive conditions listed in this presentation, invite them to visit </a:t>
            </a:r>
            <a:r>
              <a:rPr lang="en-US" sz="2800" b="1" dirty="0">
                <a:latin typeface="Times New Roman" panose="02020603050405020304" pitchFamily="18" charset="0"/>
                <a:cs typeface="Times New Roman" panose="02020603050405020304" pitchFamily="18" charset="0"/>
                <a:hlinkClick r:id="rId3"/>
              </a:rPr>
              <a:t>www.pactactinfo.org</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to see if they may qualify for benefits.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lgn="r">
              <a:buNone/>
            </a:pPr>
            <a:endParaRPr lang="en-US" b="1" dirty="0">
              <a:solidFill>
                <a:srgbClr val="991A1E"/>
              </a:solidFill>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574158" y="18255"/>
            <a:ext cx="11043684" cy="1325563"/>
          </a:xfrm>
        </p:spPr>
        <p:txBody>
          <a:bodyPr/>
          <a:lstStyle/>
          <a:p>
            <a:r>
              <a:rPr lang="en-US" dirty="0">
                <a:latin typeface="Times New Roman" panose="02020603050405020304" pitchFamily="18" charset="0"/>
                <a:cs typeface="Times New Roman" panose="02020603050405020304" pitchFamily="18" charset="0"/>
              </a:rPr>
              <a:t>Assistance with filing a Claim?</a:t>
            </a:r>
          </a:p>
        </p:txBody>
      </p:sp>
      <p:pic>
        <p:nvPicPr>
          <p:cNvPr id="3" name="Picture 2" descr="Qr code&#10;&#10;Description automatically generated">
            <a:extLst>
              <a:ext uri="{FF2B5EF4-FFF2-40B4-BE49-F238E27FC236}">
                <a16:creationId xmlns:a16="http://schemas.microsoft.com/office/drawing/2014/main" id="{97927386-32C9-2869-F665-9FC6D82D0F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9950" y="2641599"/>
            <a:ext cx="4953000" cy="2193795"/>
          </a:xfrm>
          <a:prstGeom prst="rect">
            <a:avLst/>
          </a:prstGeom>
        </p:spPr>
      </p:pic>
      <p:sp>
        <p:nvSpPr>
          <p:cNvPr id="6" name="TextBox 5">
            <a:extLst>
              <a:ext uri="{FF2B5EF4-FFF2-40B4-BE49-F238E27FC236}">
                <a16:creationId xmlns:a16="http://schemas.microsoft.com/office/drawing/2014/main" id="{07079B4D-C7DA-2938-BCB1-38A09F337331}"/>
              </a:ext>
            </a:extLst>
          </p:cNvPr>
          <p:cNvSpPr txBox="1"/>
          <p:nvPr/>
        </p:nvSpPr>
        <p:spPr>
          <a:xfrm>
            <a:off x="0" y="4835394"/>
            <a:ext cx="12191999" cy="1938992"/>
          </a:xfrm>
          <a:prstGeom prst="rect">
            <a:avLst/>
          </a:prstGeom>
          <a:noFill/>
        </p:spPr>
        <p:txBody>
          <a:bodyPr wrap="square" rtlCol="0">
            <a:spAutoFit/>
          </a:bodyPr>
          <a:lstStyle/>
          <a:p>
            <a:pPr marL="0" indent="0" algn="ctr">
              <a:buNone/>
            </a:pPr>
            <a:r>
              <a:rPr lang="en-US" sz="2800" dirty="0">
                <a:latin typeface="Times New Roman" panose="02020603050405020304" pitchFamily="18" charset="0"/>
                <a:cs typeface="Times New Roman" panose="02020603050405020304" pitchFamily="18" charset="0"/>
              </a:rPr>
              <a:t>The VFW has a worldwide network of professionally trained, accredited service officers standing by to assist all veterans obtain the benefits they’ve earned. </a:t>
            </a:r>
          </a:p>
          <a:p>
            <a:pPr marL="0" indent="0">
              <a:buNone/>
            </a:pPr>
            <a:endParaRPr lang="en-US" sz="1800" dirty="0">
              <a:latin typeface="Times New Roman" panose="02020603050405020304" pitchFamily="18" charset="0"/>
              <a:cs typeface="Times New Roman" panose="02020603050405020304" pitchFamily="18" charset="0"/>
            </a:endParaRPr>
          </a:p>
          <a:p>
            <a:pPr marL="0" indent="0" algn="ctr">
              <a:buNone/>
            </a:pPr>
            <a:r>
              <a:rPr lang="en-US" sz="2800" b="1" dirty="0">
                <a:latin typeface="Times New Roman" panose="02020603050405020304" pitchFamily="18" charset="0"/>
                <a:cs typeface="Times New Roman" panose="02020603050405020304" pitchFamily="18" charset="0"/>
              </a:rPr>
              <a:t>To find a local service officer visit: </a:t>
            </a:r>
            <a:r>
              <a:rPr lang="en-US" sz="2800" b="1" dirty="0">
                <a:latin typeface="Times New Roman" panose="02020603050405020304" pitchFamily="18" charset="0"/>
                <a:cs typeface="Times New Roman" panose="02020603050405020304" pitchFamily="18" charset="0"/>
                <a:hlinkClick r:id="rId5"/>
              </a:rPr>
              <a:t>www.vfw.org/nvs</a:t>
            </a:r>
            <a:r>
              <a:rPr lang="en-US" sz="2800" b="1" dirty="0">
                <a:latin typeface="Times New Roman" panose="02020603050405020304" pitchFamily="18" charset="0"/>
                <a:cs typeface="Times New Roman" panose="02020603050405020304" pitchFamily="18" charset="0"/>
              </a:rPr>
              <a:t> </a:t>
            </a:r>
          </a:p>
          <a:p>
            <a:endParaRPr lang="en-US" dirty="0"/>
          </a:p>
        </p:txBody>
      </p:sp>
      <p:sp>
        <p:nvSpPr>
          <p:cNvPr id="2" name="Slide Number Placeholder 1">
            <a:extLst>
              <a:ext uri="{FF2B5EF4-FFF2-40B4-BE49-F238E27FC236}">
                <a16:creationId xmlns:a16="http://schemas.microsoft.com/office/drawing/2014/main" id="{FE93B2E9-2A61-A37C-823A-32CDEB313C5B}"/>
              </a:ext>
            </a:extLst>
          </p:cNvPr>
          <p:cNvSpPr>
            <a:spLocks noGrp="1"/>
          </p:cNvSpPr>
          <p:nvPr>
            <p:ph type="sldNum" sz="quarter" idx="12"/>
          </p:nvPr>
        </p:nvSpPr>
        <p:spPr/>
        <p:txBody>
          <a:bodyPr/>
          <a:lstStyle/>
          <a:p>
            <a:fld id="{E2FB73DA-5FDE-45B5-BAA4-C61223CC44F6}" type="slidenum">
              <a:rPr lang="en-US" smtClean="0"/>
              <a:pPr/>
              <a:t>55</a:t>
            </a:fld>
            <a:endParaRPr lang="en-US" dirty="0"/>
          </a:p>
        </p:txBody>
      </p:sp>
    </p:spTree>
    <p:extLst>
      <p:ext uri="{BB962C8B-B14F-4D97-AF65-F5344CB8AC3E}">
        <p14:creationId xmlns:p14="http://schemas.microsoft.com/office/powerpoint/2010/main" val="12201458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a:spLocks noChangeArrowheads="1"/>
          </p:cNvSpPr>
          <p:nvPr/>
        </p:nvSpPr>
        <p:spPr bwMode="auto">
          <a:xfrm>
            <a:off x="3796481" y="4709653"/>
            <a:ext cx="58573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800" b="1" u="none" strike="noStrike" kern="1200" cap="none" spc="0" normalizeH="0" baseline="0" noProof="0" dirty="0">
                <a:ln>
                  <a:noFill/>
                </a:ln>
                <a:solidFill>
                  <a:prstClr val="black"/>
                </a:solidFill>
                <a:effectLst/>
                <a:uLnTx/>
                <a:uFillTx/>
                <a:latin typeface="TradeGothic" pitchFamily="50" charset="0"/>
              </a:rPr>
              <a:t>Questions?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5" name="TextBox 4">
            <a:extLst>
              <a:ext uri="{FF2B5EF4-FFF2-40B4-BE49-F238E27FC236}">
                <a16:creationId xmlns:a16="http://schemas.microsoft.com/office/drawing/2014/main" id="{D13FAF39-E6CB-48CE-872B-D8BA0E77364E}"/>
              </a:ext>
            </a:extLst>
          </p:cNvPr>
          <p:cNvSpPr txBox="1"/>
          <p:nvPr/>
        </p:nvSpPr>
        <p:spPr>
          <a:xfrm>
            <a:off x="9240715" y="5031656"/>
            <a:ext cx="26166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D6698AA8-61D9-9F04-4193-73E0A19046B9}"/>
              </a:ext>
            </a:extLst>
          </p:cNvPr>
          <p:cNvPicPr>
            <a:picLocks noChangeAspect="1"/>
          </p:cNvPicPr>
          <p:nvPr/>
        </p:nvPicPr>
        <p:blipFill>
          <a:blip r:embed="rId3"/>
          <a:stretch>
            <a:fillRect/>
          </a:stretch>
        </p:blipFill>
        <p:spPr>
          <a:xfrm>
            <a:off x="7214938" y="2057400"/>
            <a:ext cx="2831432" cy="3086561"/>
          </a:xfrm>
          <a:prstGeom prst="rect">
            <a:avLst/>
          </a:prstGeom>
        </p:spPr>
      </p:pic>
      <p:sp>
        <p:nvSpPr>
          <p:cNvPr id="3" name="TextBox 2">
            <a:extLst>
              <a:ext uri="{FF2B5EF4-FFF2-40B4-BE49-F238E27FC236}">
                <a16:creationId xmlns:a16="http://schemas.microsoft.com/office/drawing/2014/main" id="{D8D09E93-2B81-73E1-1142-93E69E26B9CF}"/>
              </a:ext>
            </a:extLst>
          </p:cNvPr>
          <p:cNvSpPr txBox="1"/>
          <p:nvPr/>
        </p:nvSpPr>
        <p:spPr>
          <a:xfrm>
            <a:off x="8355416" y="5443135"/>
            <a:ext cx="3836584" cy="1200329"/>
          </a:xfrm>
          <a:prstGeom prst="rect">
            <a:avLst/>
          </a:prstGeom>
          <a:noFill/>
        </p:spPr>
        <p:txBody>
          <a:bodyPr wrap="square" rtlCol="0">
            <a:spAutoFit/>
          </a:bodyPr>
          <a:lstStyle/>
          <a:p>
            <a:r>
              <a:rPr lang="en-US" sz="2400" dirty="0">
                <a:latin typeface="TradeGothic" pitchFamily="50" charset="0"/>
              </a:rPr>
              <a:t>Michael Figlioli</a:t>
            </a:r>
          </a:p>
          <a:p>
            <a:r>
              <a:rPr lang="en-US" sz="2400" dirty="0">
                <a:latin typeface="TradeGothic" pitchFamily="50" charset="0"/>
              </a:rPr>
              <a:t>Deputy Director, NVS</a:t>
            </a:r>
          </a:p>
          <a:p>
            <a:r>
              <a:rPr lang="en-US" sz="2400" dirty="0">
                <a:latin typeface="TradeGothic" pitchFamily="50" charset="0"/>
                <a:hlinkClick r:id="rId4"/>
              </a:rPr>
              <a:t>mfiglioli@vfw.org</a:t>
            </a:r>
            <a:r>
              <a:rPr lang="en-US" sz="2400" dirty="0">
                <a:latin typeface="TradeGothic" pitchFamily="50" charset="0"/>
              </a:rPr>
              <a:t> </a:t>
            </a:r>
          </a:p>
        </p:txBody>
      </p:sp>
    </p:spTree>
    <p:extLst>
      <p:ext uri="{BB962C8B-B14F-4D97-AF65-F5344CB8AC3E}">
        <p14:creationId xmlns:p14="http://schemas.microsoft.com/office/powerpoint/2010/main" val="2467577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latin typeface="Times New Roman" panose="02020603050405020304" pitchFamily="18" charset="0"/>
                <a:cs typeface="Times New Roman" panose="02020603050405020304" pitchFamily="18" charset="0"/>
              </a:rPr>
              <a:t>Recent Victories</a:t>
            </a:r>
          </a:p>
        </p:txBody>
      </p:sp>
      <p:sp>
        <p:nvSpPr>
          <p:cNvPr id="7" name="Slide Number Placeholder 6"/>
          <p:cNvSpPr>
            <a:spLocks noGrp="1"/>
          </p:cNvSpPr>
          <p:nvPr>
            <p:ph type="sldNum" sz="quarter" idx="12"/>
          </p:nvPr>
        </p:nvSpPr>
        <p:spPr/>
        <p:txBody>
          <a:bodyPr/>
          <a:lstStyle/>
          <a:p>
            <a:fld id="{60B18D57-13A5-4968-950D-8FEF41FA4399}" type="slidenum">
              <a:rPr lang="en-US" smtClean="0"/>
              <a:t>6</a:t>
            </a:fld>
            <a:endParaRPr lang="en-US"/>
          </a:p>
        </p:txBody>
      </p:sp>
      <p:sp>
        <p:nvSpPr>
          <p:cNvPr id="6" name="Content Placeholder 2">
            <a:extLst>
              <a:ext uri="{FF2B5EF4-FFF2-40B4-BE49-F238E27FC236}">
                <a16:creationId xmlns:a16="http://schemas.microsoft.com/office/drawing/2014/main" id="{8EF988EE-83FA-4C65-AA3C-3BD561783371}"/>
              </a:ext>
            </a:extLst>
          </p:cNvPr>
          <p:cNvSpPr txBox="1">
            <a:spLocks/>
          </p:cNvSpPr>
          <p:nvPr/>
        </p:nvSpPr>
        <p:spPr>
          <a:xfrm>
            <a:off x="634878" y="1730028"/>
            <a:ext cx="6969080" cy="49914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buSzPct val="110000"/>
              <a:buFont typeface="Wingdings" panose="05000000000000000000" pitchFamily="2" charset="2"/>
              <a:buChar char="ü"/>
              <a:tabLst>
                <a:tab pos="457200" algn="l"/>
              </a:tabLst>
            </a:pPr>
            <a:r>
              <a:rPr lang="en-US" sz="2800" i="1" dirty="0">
                <a:solidFill>
                  <a:srgbClr val="333333"/>
                </a:solidFill>
                <a:ea typeface="Times New Roman" panose="02020603050405020304" pitchFamily="18" charset="0"/>
              </a:rPr>
              <a:t>Honoring our PACT Act</a:t>
            </a:r>
            <a:endParaRPr lang="en-US" sz="1000" dirty="0">
              <a:solidFill>
                <a:srgbClr val="333333"/>
              </a:solidFill>
              <a:ea typeface="Times New Roman" panose="02020603050405020304" pitchFamily="18" charset="0"/>
            </a:endParaRPr>
          </a:p>
          <a:p>
            <a:pPr>
              <a:lnSpc>
                <a:spcPct val="100000"/>
              </a:lnSpc>
              <a:spcBef>
                <a:spcPts val="0"/>
              </a:spcBef>
              <a:spcAft>
                <a:spcPts val="1200"/>
              </a:spcAft>
              <a:buSzPct val="110000"/>
              <a:buFont typeface="Wingdings" panose="05000000000000000000" pitchFamily="2" charset="2"/>
              <a:buChar char="ü"/>
              <a:tabLst>
                <a:tab pos="457200" algn="l"/>
              </a:tabLst>
            </a:pPr>
            <a:r>
              <a:rPr lang="en-US" sz="2800" i="1" dirty="0">
                <a:solidFill>
                  <a:srgbClr val="333333"/>
                </a:solidFill>
                <a:ea typeface="Times New Roman" panose="02020603050405020304" pitchFamily="18" charset="0"/>
              </a:rPr>
              <a:t>Global War on Terrorism Memorial Location Act </a:t>
            </a:r>
            <a:r>
              <a:rPr lang="en-US" sz="2800" dirty="0">
                <a:solidFill>
                  <a:srgbClr val="333333"/>
                </a:solidFill>
                <a:ea typeface="Times New Roman" panose="02020603050405020304" pitchFamily="18" charset="0"/>
              </a:rPr>
              <a:t>– FY22 NDAA</a:t>
            </a:r>
            <a:endParaRPr lang="en-US" sz="1000" dirty="0">
              <a:solidFill>
                <a:srgbClr val="333333"/>
              </a:solidFill>
              <a:ea typeface="Times New Roman" panose="02020603050405020304" pitchFamily="18" charset="0"/>
            </a:endParaRPr>
          </a:p>
          <a:p>
            <a:pPr>
              <a:lnSpc>
                <a:spcPct val="100000"/>
              </a:lnSpc>
              <a:spcBef>
                <a:spcPts val="0"/>
              </a:spcBef>
              <a:spcAft>
                <a:spcPts val="1200"/>
              </a:spcAft>
              <a:buSzPct val="110000"/>
              <a:buFont typeface="Wingdings" panose="05000000000000000000" pitchFamily="2" charset="2"/>
              <a:buChar char="ü"/>
              <a:tabLst>
                <a:tab pos="457200" algn="l"/>
              </a:tabLst>
            </a:pPr>
            <a:r>
              <a:rPr lang="en-US" sz="2800" dirty="0">
                <a:solidFill>
                  <a:srgbClr val="333333"/>
                </a:solidFill>
                <a:ea typeface="Times New Roman" panose="02020603050405020304" pitchFamily="18" charset="0"/>
              </a:rPr>
              <a:t>S. 2102, </a:t>
            </a:r>
            <a:r>
              <a:rPr lang="en-US" sz="2800" i="1" dirty="0">
                <a:solidFill>
                  <a:srgbClr val="333333"/>
                </a:solidFill>
                <a:ea typeface="Times New Roman" panose="02020603050405020304" pitchFamily="18" charset="0"/>
              </a:rPr>
              <a:t>Dr. Kat Hendricks Thomas SERVICE Act</a:t>
            </a:r>
            <a:r>
              <a:rPr lang="en-US" sz="2800" dirty="0">
                <a:solidFill>
                  <a:srgbClr val="333333"/>
                </a:solidFill>
                <a:ea typeface="Times New Roman" panose="02020603050405020304" pitchFamily="18" charset="0"/>
              </a:rPr>
              <a:t> &amp; S. 2533, </a:t>
            </a:r>
            <a:r>
              <a:rPr lang="en-US" sz="2800" i="1" dirty="0">
                <a:solidFill>
                  <a:srgbClr val="333333"/>
                </a:solidFill>
                <a:ea typeface="Times New Roman" panose="02020603050405020304" pitchFamily="18" charset="0"/>
              </a:rPr>
              <a:t>Making Advances in Mammography and Medical Options for Veterans Act</a:t>
            </a:r>
            <a:r>
              <a:rPr lang="en-US" sz="2800" dirty="0">
                <a:solidFill>
                  <a:srgbClr val="333333"/>
                </a:solidFill>
                <a:ea typeface="Times New Roman" panose="02020603050405020304" pitchFamily="18" charset="0"/>
              </a:rPr>
              <a:t> – Public Law</a:t>
            </a:r>
          </a:p>
          <a:p>
            <a:pPr>
              <a:lnSpc>
                <a:spcPct val="100000"/>
              </a:lnSpc>
              <a:spcBef>
                <a:spcPts val="0"/>
              </a:spcBef>
              <a:spcAft>
                <a:spcPts val="1200"/>
              </a:spcAft>
              <a:buSzPct val="110000"/>
              <a:buFont typeface="Wingdings" panose="05000000000000000000" pitchFamily="2" charset="2"/>
              <a:buChar char="ü"/>
              <a:tabLst>
                <a:tab pos="457200" algn="l"/>
              </a:tabLst>
            </a:pPr>
            <a:r>
              <a:rPr lang="en-US" sz="2800" dirty="0">
                <a:solidFill>
                  <a:srgbClr val="333333"/>
                </a:solidFill>
                <a:ea typeface="Times New Roman" panose="02020603050405020304" pitchFamily="18" charset="0"/>
              </a:rPr>
              <a:t>GI Bill protections</a:t>
            </a:r>
          </a:p>
          <a:p>
            <a:pPr>
              <a:lnSpc>
                <a:spcPct val="100000"/>
              </a:lnSpc>
              <a:spcBef>
                <a:spcPts val="0"/>
              </a:spcBef>
              <a:spcAft>
                <a:spcPts val="1200"/>
              </a:spcAft>
              <a:buSzPct val="110000"/>
              <a:buFont typeface="Wingdings" panose="05000000000000000000" pitchFamily="2" charset="2"/>
              <a:buChar char="ü"/>
              <a:tabLst>
                <a:tab pos="457200" algn="l"/>
              </a:tabLst>
            </a:pPr>
            <a:r>
              <a:rPr lang="en-US" sz="2800" dirty="0">
                <a:solidFill>
                  <a:srgbClr val="333333"/>
                </a:solidFill>
                <a:ea typeface="Times New Roman" panose="02020603050405020304" pitchFamily="18" charset="0"/>
              </a:rPr>
              <a:t>Renewing Automobile Grants</a:t>
            </a:r>
          </a:p>
          <a:p>
            <a:pPr>
              <a:spcBef>
                <a:spcPts val="0"/>
              </a:spcBef>
              <a:spcAft>
                <a:spcPts val="750"/>
              </a:spcAft>
              <a:buSzPct val="110000"/>
              <a:buFont typeface="Wingdings" panose="05000000000000000000" pitchFamily="2" charset="2"/>
              <a:buChar char="ü"/>
              <a:tabLst>
                <a:tab pos="457200" algn="l"/>
              </a:tabLst>
            </a:pPr>
            <a:endParaRPr lang="en-US" sz="2800" dirty="0">
              <a:solidFill>
                <a:srgbClr val="333333"/>
              </a:solidFill>
              <a:ea typeface="Times New Roman" panose="02020603050405020304" pitchFamily="18" charset="0"/>
            </a:endParaRPr>
          </a:p>
          <a:p>
            <a:pPr marL="0" indent="0">
              <a:spcBef>
                <a:spcPts val="0"/>
              </a:spcBef>
              <a:spcAft>
                <a:spcPts val="750"/>
              </a:spcAft>
              <a:buSzPct val="110000"/>
              <a:buNone/>
              <a:tabLst>
                <a:tab pos="457200" algn="l"/>
              </a:tabLst>
            </a:pPr>
            <a:endParaRPr lang="en-US" sz="2800" dirty="0"/>
          </a:p>
          <a:p>
            <a:pPr marL="0" indent="0">
              <a:buSzPct val="110000"/>
              <a:buNone/>
            </a:pPr>
            <a:endParaRPr lang="en-US" sz="2400" dirty="0"/>
          </a:p>
          <a:p>
            <a:pPr>
              <a:buSzPct val="110000"/>
              <a:buFont typeface="Wingdings" panose="05000000000000000000" pitchFamily="2" charset="2"/>
              <a:buChar char="ü"/>
            </a:pPr>
            <a:endParaRPr lang="en-US" sz="2400" dirty="0"/>
          </a:p>
          <a:p>
            <a:pPr>
              <a:buSzPct val="110000"/>
              <a:buFont typeface="Wingdings" panose="05000000000000000000" pitchFamily="2" charset="2"/>
              <a:buChar char="ü"/>
            </a:pPr>
            <a:endParaRPr lang="en-US" sz="2400" dirty="0"/>
          </a:p>
          <a:p>
            <a:pPr>
              <a:buSzPct val="110000"/>
              <a:buFont typeface="Wingdings" panose="05000000000000000000" pitchFamily="2" charset="2"/>
              <a:buChar char="ü"/>
            </a:pPr>
            <a:endParaRPr lang="en-US" sz="2400" dirty="0"/>
          </a:p>
        </p:txBody>
      </p:sp>
      <p:pic>
        <p:nvPicPr>
          <p:cNvPr id="2" name="Picture 1">
            <a:extLst>
              <a:ext uri="{FF2B5EF4-FFF2-40B4-BE49-F238E27FC236}">
                <a16:creationId xmlns:a16="http://schemas.microsoft.com/office/drawing/2014/main" id="{AA2B1E2C-84C6-8C0C-0CC2-B631CC8BBA47}"/>
              </a:ext>
            </a:extLst>
          </p:cNvPr>
          <p:cNvPicPr>
            <a:picLocks noChangeAspect="1"/>
          </p:cNvPicPr>
          <p:nvPr/>
        </p:nvPicPr>
        <p:blipFill rotWithShape="1">
          <a:blip r:embed="rId3"/>
          <a:srcRect t="11199" r="10111" b="11609"/>
          <a:stretch/>
        </p:blipFill>
        <p:spPr>
          <a:xfrm>
            <a:off x="7839365" y="1626569"/>
            <a:ext cx="3717757" cy="4256874"/>
          </a:xfrm>
          <a:prstGeom prst="rect">
            <a:avLst/>
          </a:prstGeom>
          <a:ln>
            <a:solidFill>
              <a:schemeClr val="tx1"/>
            </a:solidFill>
          </a:ln>
        </p:spPr>
      </p:pic>
    </p:spTree>
    <p:extLst>
      <p:ext uri="{BB962C8B-B14F-4D97-AF65-F5344CB8AC3E}">
        <p14:creationId xmlns:p14="http://schemas.microsoft.com/office/powerpoint/2010/main" val="2650156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B18D57-13A5-4968-950D-8FEF41FA4399}" type="slidenum">
              <a:rPr lang="en-US" smtClean="0"/>
              <a:t>7</a:t>
            </a:fld>
            <a:endParaRPr lang="en-US"/>
          </a:p>
        </p:txBody>
      </p:sp>
      <p:sp>
        <p:nvSpPr>
          <p:cNvPr id="5" name="Title 4"/>
          <p:cNvSpPr>
            <a:spLocks noGrp="1"/>
          </p:cNvSpPr>
          <p:nvPr>
            <p:ph type="title"/>
          </p:nvPr>
        </p:nvSpPr>
        <p:spPr/>
        <p:txBody>
          <a:bodyPr/>
          <a:lstStyle/>
          <a:p>
            <a:r>
              <a:rPr lang="en-US" sz="4000" dirty="0">
                <a:latin typeface="Times New Roman" panose="02020603050405020304" pitchFamily="18" charset="0"/>
                <a:cs typeface="Times New Roman" panose="02020603050405020304" pitchFamily="18" charset="0"/>
              </a:rPr>
              <a:t>Join Action Corps</a:t>
            </a:r>
          </a:p>
        </p:txBody>
      </p:sp>
      <p:sp>
        <p:nvSpPr>
          <p:cNvPr id="3" name="Content Placeholder 2"/>
          <p:cNvSpPr>
            <a:spLocks noGrp="1"/>
          </p:cNvSpPr>
          <p:nvPr>
            <p:ph sz="half" idx="1"/>
          </p:nvPr>
        </p:nvSpPr>
        <p:spPr>
          <a:xfrm>
            <a:off x="656311" y="1575135"/>
            <a:ext cx="6863426" cy="4963778"/>
          </a:xfrm>
        </p:spPr>
        <p:txBody>
          <a:bodyPr>
            <a:normAutofit/>
          </a:bodyPr>
          <a:lstStyle/>
          <a:p>
            <a:r>
              <a:rPr lang="en-US" sz="2800" dirty="0">
                <a:latin typeface="Times New Roman" panose="02020603050405020304" pitchFamily="18" charset="0"/>
                <a:cs typeface="Times New Roman" panose="02020603050405020304" pitchFamily="18" charset="0"/>
              </a:rPr>
              <a:t>Weekly e-newsletter and Action Alerts</a:t>
            </a:r>
          </a:p>
          <a:p>
            <a:pPr lvl="1"/>
            <a:r>
              <a:rPr lang="en-US" sz="2300" dirty="0">
                <a:latin typeface="Times New Roman" panose="02020603050405020304" pitchFamily="18" charset="0"/>
                <a:cs typeface="Times New Roman" panose="02020603050405020304" pitchFamily="18" charset="0"/>
              </a:rPr>
              <a:t>Be informed and involved</a:t>
            </a:r>
          </a:p>
          <a:p>
            <a:pPr lvl="1"/>
            <a:r>
              <a:rPr lang="en-US" sz="2300" dirty="0">
                <a:latin typeface="Times New Roman" panose="02020603050405020304" pitchFamily="18" charset="0"/>
                <a:cs typeface="Times New Roman" panose="02020603050405020304" pitchFamily="18" charset="0"/>
              </a:rPr>
              <a:t>Take action and make a difference</a:t>
            </a:r>
          </a:p>
          <a:p>
            <a:pPr marL="457200" lvl="1" indent="0">
              <a:buNone/>
            </a:pPr>
            <a:endParaRPr lang="en-US" sz="1000" dirty="0">
              <a:latin typeface="Times New Roman" panose="02020603050405020304" pitchFamily="18" charset="0"/>
              <a:cs typeface="Times New Roman" panose="02020603050405020304" pitchFamily="18" charset="0"/>
            </a:endParaRPr>
          </a:p>
          <a:p>
            <a:r>
              <a:rPr lang="en-US" sz="2800" dirty="0">
                <a:solidFill>
                  <a:prstClr val="black"/>
                </a:solidFill>
                <a:latin typeface="Times New Roman" panose="02020603050405020304" pitchFamily="18" charset="0"/>
                <a:cs typeface="Times New Roman" panose="02020603050405020304" pitchFamily="18" charset="0"/>
              </a:rPr>
              <a:t>Your engagement with your members of Congress is crucial in helping us get vital pieces of veterans legislation passed into law</a:t>
            </a:r>
          </a:p>
          <a:p>
            <a:endParaRPr lang="en-US" sz="1000" dirty="0">
              <a:latin typeface="Times New Roman" panose="02020603050405020304" pitchFamily="18" charset="0"/>
              <a:cs typeface="Times New Roman" panose="02020603050405020304" pitchFamily="18" charset="0"/>
            </a:endParaRPr>
          </a:p>
          <a:p>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Three ways to sign up </a:t>
            </a:r>
          </a:p>
          <a:p>
            <a:pPr marL="914400" lvl="1" indent="-457200">
              <a:buFont typeface="+mj-lt"/>
              <a:buAutoNum type="arabicParenR"/>
            </a:pPr>
            <a:r>
              <a:rPr lang="en-US" sz="2300" dirty="0">
                <a:latin typeface="Times New Roman" panose="02020603050405020304" pitchFamily="18" charset="0"/>
                <a:cs typeface="Times New Roman" panose="02020603050405020304" pitchFamily="18" charset="0"/>
              </a:rPr>
              <a:t>Visit </a:t>
            </a:r>
            <a:r>
              <a:rPr lang="en-US" sz="2300" dirty="0">
                <a:latin typeface="Times New Roman" panose="02020603050405020304" pitchFamily="18" charset="0"/>
                <a:cs typeface="Times New Roman" panose="02020603050405020304" pitchFamily="18" charset="0"/>
                <a:hlinkClick r:id="rId3"/>
              </a:rPr>
              <a:t>www.vfw.org/JoinActionCorps</a:t>
            </a:r>
            <a:r>
              <a:rPr lang="en-US" sz="2300" dirty="0">
                <a:latin typeface="Times New Roman" panose="02020603050405020304" pitchFamily="18" charset="0"/>
                <a:cs typeface="Times New Roman" panose="02020603050405020304" pitchFamily="18" charset="0"/>
              </a:rPr>
              <a:t> </a:t>
            </a:r>
          </a:p>
          <a:p>
            <a:pPr marL="914400" lvl="1" indent="-457200">
              <a:buFont typeface="+mj-lt"/>
              <a:buAutoNum type="arabicParenR"/>
            </a:pPr>
            <a:r>
              <a:rPr lang="en-US" sz="2300" dirty="0">
                <a:latin typeface="Times New Roman" panose="02020603050405020304" pitchFamily="18" charset="0"/>
                <a:cs typeface="Times New Roman" panose="02020603050405020304" pitchFamily="18" charset="0"/>
              </a:rPr>
              <a:t>Text “VFW” to 50457</a:t>
            </a:r>
          </a:p>
          <a:p>
            <a:pPr marL="914400" lvl="1" indent="-457200">
              <a:buFont typeface="+mj-lt"/>
              <a:buAutoNum type="arabicParenR"/>
            </a:pPr>
            <a:r>
              <a:rPr lang="en-US" sz="2300" dirty="0">
                <a:latin typeface="Times New Roman" panose="02020603050405020304" pitchFamily="18" charset="0"/>
                <a:cs typeface="Times New Roman" panose="02020603050405020304" pitchFamily="18" charset="0"/>
              </a:rPr>
              <a:t>Scan the QR Code</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2" name="Picture 1">
            <a:extLst>
              <a:ext uri="{FF2B5EF4-FFF2-40B4-BE49-F238E27FC236}">
                <a16:creationId xmlns:a16="http://schemas.microsoft.com/office/drawing/2014/main" id="{EC139E0D-FAFD-4E7F-AD42-13757E580071}"/>
              </a:ext>
            </a:extLst>
          </p:cNvPr>
          <p:cNvPicPr>
            <a:picLocks noChangeAspect="1"/>
          </p:cNvPicPr>
          <p:nvPr/>
        </p:nvPicPr>
        <p:blipFill>
          <a:blip r:embed="rId4"/>
          <a:stretch>
            <a:fillRect/>
          </a:stretch>
        </p:blipFill>
        <p:spPr>
          <a:xfrm>
            <a:off x="8286184" y="4167418"/>
            <a:ext cx="2335913" cy="2335913"/>
          </a:xfrm>
          <a:prstGeom prst="rect">
            <a:avLst/>
          </a:prstGeom>
        </p:spPr>
      </p:pic>
      <p:pic>
        <p:nvPicPr>
          <p:cNvPr id="6" name="Picture 5">
            <a:extLst>
              <a:ext uri="{FF2B5EF4-FFF2-40B4-BE49-F238E27FC236}">
                <a16:creationId xmlns:a16="http://schemas.microsoft.com/office/drawing/2014/main" id="{FF6D2136-A0C7-6431-628E-AD6E319AA864}"/>
              </a:ext>
            </a:extLst>
          </p:cNvPr>
          <p:cNvPicPr>
            <a:picLocks noChangeAspect="1"/>
          </p:cNvPicPr>
          <p:nvPr/>
        </p:nvPicPr>
        <p:blipFill>
          <a:blip r:embed="rId5"/>
          <a:stretch>
            <a:fillRect/>
          </a:stretch>
        </p:blipFill>
        <p:spPr>
          <a:xfrm>
            <a:off x="7399421" y="1787211"/>
            <a:ext cx="4251157" cy="1806741"/>
          </a:xfrm>
          <a:prstGeom prst="rect">
            <a:avLst/>
          </a:prstGeom>
        </p:spPr>
      </p:pic>
    </p:spTree>
    <p:extLst>
      <p:ext uri="{BB962C8B-B14F-4D97-AF65-F5344CB8AC3E}">
        <p14:creationId xmlns:p14="http://schemas.microsoft.com/office/powerpoint/2010/main" val="2152050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411" y="105463"/>
            <a:ext cx="8229600" cy="914400"/>
          </a:xfrm>
        </p:spPr>
        <p:txBody>
          <a:bodyPr>
            <a:normAutofit/>
          </a:bodyPr>
          <a:lstStyle/>
          <a:p>
            <a:r>
              <a:rPr lang="en-US" sz="4000" dirty="0">
                <a:latin typeface="Times New Roman" panose="02020603050405020304" pitchFamily="18" charset="0"/>
                <a:cs typeface="Times New Roman" panose="02020603050405020304" pitchFamily="18" charset="0"/>
              </a:rPr>
              <a:t>Take Action</a:t>
            </a:r>
          </a:p>
        </p:txBody>
      </p:sp>
      <p:sp>
        <p:nvSpPr>
          <p:cNvPr id="4" name="TextBox 3"/>
          <p:cNvSpPr txBox="1"/>
          <p:nvPr/>
        </p:nvSpPr>
        <p:spPr>
          <a:xfrm>
            <a:off x="1720516" y="2483558"/>
            <a:ext cx="8474242" cy="3908762"/>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     </a:t>
            </a:r>
            <a:r>
              <a:rPr lang="en-US" sz="3200" u="sng" dirty="0">
                <a:latin typeface="Times New Roman" panose="02020603050405020304" pitchFamily="18" charset="0"/>
                <a:cs typeface="Times New Roman" panose="02020603050405020304" pitchFamily="18" charset="0"/>
              </a:rPr>
              <a:t>RECENT ACTION ALERTS</a:t>
            </a:r>
          </a:p>
          <a:p>
            <a:pPr algn="ctr"/>
            <a:endParaRPr lang="en-US" sz="3200" dirty="0">
              <a:latin typeface="Times New Roman" panose="02020603050405020304" pitchFamily="18" charset="0"/>
              <a:cs typeface="Times New Roman" panose="02020603050405020304" pitchFamily="18" charset="0"/>
            </a:endParaRPr>
          </a:p>
          <a:p>
            <a:pPr algn="ctr"/>
            <a:r>
              <a:rPr lang="en-US" sz="3200" dirty="0">
                <a:latin typeface="Times New Roman" panose="02020603050405020304" pitchFamily="18" charset="0"/>
                <a:cs typeface="Times New Roman" panose="02020603050405020304" pitchFamily="18" charset="0"/>
              </a:rPr>
              <a:t>    Demand the PACT Act Passes</a:t>
            </a:r>
          </a:p>
          <a:p>
            <a:pPr lvl="1" algn="ctr"/>
            <a:r>
              <a:rPr lang="en-US" sz="3200" dirty="0">
                <a:latin typeface="Times New Roman" panose="02020603050405020304" pitchFamily="18" charset="0"/>
                <a:cs typeface="Times New Roman" panose="02020603050405020304" pitchFamily="18" charset="0"/>
              </a:rPr>
              <a:t> </a:t>
            </a:r>
            <a:r>
              <a:rPr lang="en-US" sz="3200" dirty="0">
                <a:solidFill>
                  <a:schemeClr val="accent1">
                    <a:lumMod val="75000"/>
                  </a:schemeClr>
                </a:solidFill>
                <a:latin typeface="Times New Roman" panose="02020603050405020304" pitchFamily="18" charset="0"/>
                <a:cs typeface="Times New Roman" panose="02020603050405020304" pitchFamily="18" charset="0"/>
              </a:rPr>
              <a:t>343,448</a:t>
            </a:r>
            <a:r>
              <a:rPr lang="en-US" sz="3200" dirty="0">
                <a:latin typeface="Times New Roman" panose="02020603050405020304" pitchFamily="18" charset="0"/>
                <a:cs typeface="Times New Roman" panose="02020603050405020304" pitchFamily="18" charset="0"/>
              </a:rPr>
              <a:t> received / </a:t>
            </a:r>
            <a:r>
              <a:rPr lang="en-US" sz="3200" dirty="0">
                <a:solidFill>
                  <a:srgbClr val="C00000"/>
                </a:solidFill>
                <a:latin typeface="Times New Roman" panose="02020603050405020304" pitchFamily="18" charset="0"/>
                <a:cs typeface="Times New Roman" panose="02020603050405020304" pitchFamily="18" charset="0"/>
              </a:rPr>
              <a:t>6,844</a:t>
            </a:r>
            <a:r>
              <a:rPr lang="en-US" sz="3200" dirty="0">
                <a:latin typeface="Times New Roman" panose="02020603050405020304" pitchFamily="18" charset="0"/>
                <a:cs typeface="Times New Roman" panose="02020603050405020304" pitchFamily="18" charset="0"/>
              </a:rPr>
              <a:t> took action</a:t>
            </a:r>
          </a:p>
          <a:p>
            <a:pPr algn="ctr"/>
            <a:endParaRPr lang="en-US" sz="3200" dirty="0">
              <a:latin typeface="Times New Roman" panose="02020603050405020304" pitchFamily="18" charset="0"/>
              <a:cs typeface="Times New Roman" panose="02020603050405020304" pitchFamily="18" charset="0"/>
            </a:endParaRPr>
          </a:p>
          <a:p>
            <a:pPr algn="ctr"/>
            <a:r>
              <a:rPr lang="en-US" sz="3200" dirty="0">
                <a:latin typeface="Times New Roman" panose="02020603050405020304" pitchFamily="18" charset="0"/>
                <a:cs typeface="Times New Roman" panose="02020603050405020304" pitchFamily="18" charset="0"/>
              </a:rPr>
              <a:t>    Eliminate Unjust Offset for Chapter 61 Retirees</a:t>
            </a:r>
          </a:p>
          <a:p>
            <a:pPr lvl="1" algn="ctr"/>
            <a:r>
              <a:rPr lang="en-US" sz="3200" dirty="0">
                <a:solidFill>
                  <a:schemeClr val="accent1">
                    <a:lumMod val="75000"/>
                  </a:schemeClr>
                </a:solidFill>
                <a:latin typeface="Times New Roman" panose="02020603050405020304" pitchFamily="18" charset="0"/>
                <a:cs typeface="Times New Roman" panose="02020603050405020304" pitchFamily="18" charset="0"/>
              </a:rPr>
              <a:t>337,372</a:t>
            </a:r>
            <a:r>
              <a:rPr lang="en-US" sz="3200" dirty="0">
                <a:latin typeface="Times New Roman" panose="02020603050405020304" pitchFamily="18" charset="0"/>
                <a:cs typeface="Times New Roman" panose="02020603050405020304" pitchFamily="18" charset="0"/>
              </a:rPr>
              <a:t> received / </a:t>
            </a:r>
            <a:r>
              <a:rPr lang="en-US" sz="3200" dirty="0">
                <a:solidFill>
                  <a:srgbClr val="C00000"/>
                </a:solidFill>
                <a:latin typeface="Times New Roman" panose="02020603050405020304" pitchFamily="18" charset="0"/>
                <a:cs typeface="Times New Roman" panose="02020603050405020304" pitchFamily="18" charset="0"/>
              </a:rPr>
              <a:t>8,959</a:t>
            </a:r>
            <a:r>
              <a:rPr lang="en-US" sz="3200" dirty="0">
                <a:latin typeface="Times New Roman" panose="02020603050405020304" pitchFamily="18" charset="0"/>
                <a:cs typeface="Times New Roman" panose="02020603050405020304" pitchFamily="18" charset="0"/>
              </a:rPr>
              <a:t> took action</a:t>
            </a:r>
            <a:endParaRPr lang="en-US" sz="3200" b="1" dirty="0">
              <a:latin typeface="Times New Roman" panose="02020603050405020304" pitchFamily="18" charset="0"/>
              <a:cs typeface="Times New Roman" panose="02020603050405020304" pitchFamily="18" charset="0"/>
            </a:endParaRPr>
          </a:p>
          <a:p>
            <a:pPr algn="ctr"/>
            <a:endParaRPr lang="en-US" sz="2400" dirty="0"/>
          </a:p>
        </p:txBody>
      </p:sp>
      <p:sp>
        <p:nvSpPr>
          <p:cNvPr id="6" name="TextBox 5"/>
          <p:cNvSpPr txBox="1"/>
          <p:nvPr/>
        </p:nvSpPr>
        <p:spPr>
          <a:xfrm>
            <a:off x="1724527" y="1483387"/>
            <a:ext cx="8871284"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IMPORTANCE OF ACTION CORPS</a:t>
            </a:r>
          </a:p>
        </p:txBody>
      </p:sp>
      <p:sp>
        <p:nvSpPr>
          <p:cNvPr id="3" name="Slide Number Placeholder 2">
            <a:extLst>
              <a:ext uri="{FF2B5EF4-FFF2-40B4-BE49-F238E27FC236}">
                <a16:creationId xmlns:a16="http://schemas.microsoft.com/office/drawing/2014/main" id="{E30E7B82-2702-6191-ECF8-F293B1F1207D}"/>
              </a:ext>
            </a:extLst>
          </p:cNvPr>
          <p:cNvSpPr>
            <a:spLocks noGrp="1"/>
          </p:cNvSpPr>
          <p:nvPr>
            <p:ph type="sldNum" sz="quarter" idx="12"/>
          </p:nvPr>
        </p:nvSpPr>
        <p:spPr/>
        <p:txBody>
          <a:bodyPr/>
          <a:lstStyle/>
          <a:p>
            <a:fld id="{E2FB73DA-5FDE-45B5-BAA4-C61223CC44F6}" type="slidenum">
              <a:rPr lang="en-US" smtClean="0"/>
              <a:pPr/>
              <a:t>8</a:t>
            </a:fld>
            <a:endParaRPr lang="en-US" dirty="0"/>
          </a:p>
        </p:txBody>
      </p:sp>
    </p:spTree>
    <p:extLst>
      <p:ext uri="{BB962C8B-B14F-4D97-AF65-F5344CB8AC3E}">
        <p14:creationId xmlns:p14="http://schemas.microsoft.com/office/powerpoint/2010/main" val="1694373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B18D57-13A5-4968-950D-8FEF41FA4399}" type="slidenum">
              <a:rPr lang="en-US" smtClean="0"/>
              <a:t>9</a:t>
            </a:fld>
            <a:endParaRPr lang="en-US"/>
          </a:p>
        </p:txBody>
      </p:sp>
      <p:sp>
        <p:nvSpPr>
          <p:cNvPr id="5" name="Title 4"/>
          <p:cNvSpPr>
            <a:spLocks noGrp="1"/>
          </p:cNvSpPr>
          <p:nvPr>
            <p:ph type="title"/>
          </p:nvPr>
        </p:nvSpPr>
        <p:spPr/>
        <p:txBody>
          <a:bodyPr/>
          <a:lstStyle/>
          <a:p>
            <a:r>
              <a:rPr lang="en-US" sz="4000" dirty="0">
                <a:latin typeface="Times New Roman" panose="02020603050405020304" pitchFamily="18" charset="0"/>
                <a:cs typeface="Times New Roman" panose="02020603050405020304" pitchFamily="18" charset="0"/>
              </a:rPr>
              <a:t>Student Fellowship</a:t>
            </a:r>
          </a:p>
        </p:txBody>
      </p:sp>
      <p:sp>
        <p:nvSpPr>
          <p:cNvPr id="3" name="Content Placeholder 2"/>
          <p:cNvSpPr>
            <a:spLocks noGrp="1"/>
          </p:cNvSpPr>
          <p:nvPr>
            <p:ph sz="half" idx="1"/>
          </p:nvPr>
        </p:nvSpPr>
        <p:spPr>
          <a:xfrm>
            <a:off x="656312" y="1572619"/>
            <a:ext cx="5900899" cy="4808257"/>
          </a:xfrm>
        </p:spPr>
        <p:txBody>
          <a:bodyPr>
            <a:normAutofit/>
          </a:bodyPr>
          <a:lstStyle/>
          <a:p>
            <a:pPr>
              <a:defRPr/>
            </a:pPr>
            <a:r>
              <a:rPr lang="en-US" sz="2800" dirty="0">
                <a:solidFill>
                  <a:prstClr val="black"/>
                </a:solidFill>
                <a:latin typeface="Times New Roman" panose="02020603050405020304" pitchFamily="18" charset="0"/>
                <a:cs typeface="Times New Roman" panose="02020603050405020304" pitchFamily="18" charset="0"/>
              </a:rPr>
              <a:t>Selection Criteria </a:t>
            </a:r>
          </a:p>
          <a:p>
            <a:pPr lvl="1">
              <a:buFont typeface="Times New Roman" panose="02020603050405020304" pitchFamily="18" charset="0"/>
              <a:buChar char="◦"/>
              <a:defRPr/>
            </a:pPr>
            <a:r>
              <a:rPr lang="en-US" sz="2300" dirty="0">
                <a:solidFill>
                  <a:prstClr val="black"/>
                </a:solidFill>
                <a:latin typeface="Times New Roman" panose="02020603050405020304" pitchFamily="18" charset="0"/>
                <a:cs typeface="Times New Roman" panose="02020603050405020304" pitchFamily="18" charset="0"/>
              </a:rPr>
              <a:t>To Apply: VFW member or eligible for VFW membership (Must be a member once accepted)</a:t>
            </a:r>
          </a:p>
          <a:p>
            <a:pPr lvl="1">
              <a:buFont typeface="Times New Roman" panose="02020603050405020304" pitchFamily="18" charset="0"/>
              <a:buChar char="◦"/>
              <a:defRPr/>
            </a:pPr>
            <a:r>
              <a:rPr lang="en-US" sz="2300" dirty="0">
                <a:solidFill>
                  <a:prstClr val="black"/>
                </a:solidFill>
                <a:latin typeface="Times New Roman" panose="02020603050405020304" pitchFamily="18" charset="0"/>
                <a:cs typeface="Times New Roman" panose="02020603050405020304" pitchFamily="18" charset="0"/>
              </a:rPr>
              <a:t>Enrolled in an accredited institution of higher learning</a:t>
            </a:r>
          </a:p>
          <a:p>
            <a:pPr lvl="1">
              <a:buFont typeface="Times New Roman" panose="02020603050405020304" pitchFamily="18" charset="0"/>
              <a:buChar char="◦"/>
              <a:defRPr/>
            </a:pPr>
            <a:r>
              <a:rPr lang="en-US" sz="2300" dirty="0">
                <a:solidFill>
                  <a:prstClr val="black"/>
                </a:solidFill>
                <a:latin typeface="Times New Roman" panose="02020603050405020304" pitchFamily="18" charset="0"/>
                <a:cs typeface="Times New Roman" panose="02020603050405020304" pitchFamily="18" charset="0"/>
              </a:rPr>
              <a:t>Submission of an essay proposal addressing a key veterans’ policy issue</a:t>
            </a:r>
          </a:p>
          <a:p>
            <a:pPr>
              <a:defRPr/>
            </a:pPr>
            <a:r>
              <a:rPr lang="en-US" sz="2800" dirty="0">
                <a:solidFill>
                  <a:prstClr val="black"/>
                </a:solidFill>
                <a:latin typeface="Times New Roman" panose="02020603050405020304" pitchFamily="18" charset="0"/>
                <a:cs typeface="Times New Roman" panose="02020603050405020304" pitchFamily="18" charset="0"/>
              </a:rPr>
              <a:t>We need your help to recruit</a:t>
            </a:r>
          </a:p>
          <a:p>
            <a:pPr>
              <a:defRPr/>
            </a:pPr>
            <a:r>
              <a:rPr lang="en-US" sz="2800" dirty="0">
                <a:solidFill>
                  <a:prstClr val="black"/>
                </a:solidFill>
                <a:latin typeface="Times New Roman" panose="02020603050405020304" pitchFamily="18" charset="0"/>
                <a:cs typeface="Times New Roman" panose="02020603050405020304" pitchFamily="18" charset="0"/>
              </a:rPr>
              <a:t>Application period is open</a:t>
            </a:r>
          </a:p>
          <a:p>
            <a:pPr>
              <a:defRPr/>
            </a:pPr>
            <a:r>
              <a:rPr lang="en-US" sz="2800" dirty="0">
                <a:solidFill>
                  <a:prstClr val="black"/>
                </a:solidFill>
                <a:latin typeface="Times New Roman" panose="02020603050405020304" pitchFamily="18" charset="0"/>
                <a:cs typeface="Times New Roman" panose="02020603050405020304" pitchFamily="18" charset="0"/>
                <a:hlinkClick r:id="rId3"/>
              </a:rPr>
              <a:t>www.vfw.org/studentfellowship</a:t>
            </a:r>
            <a:r>
              <a:rPr lang="en-US" sz="2800" dirty="0">
                <a:solidFill>
                  <a:prstClr val="black"/>
                </a:solidFill>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pic>
        <p:nvPicPr>
          <p:cNvPr id="6" name="Picture 5">
            <a:extLst>
              <a:ext uri="{FF2B5EF4-FFF2-40B4-BE49-F238E27FC236}">
                <a16:creationId xmlns:a16="http://schemas.microsoft.com/office/drawing/2014/main" id="{5149DFD8-1901-F3F8-21AA-9EF5B70E0B5B}"/>
              </a:ext>
            </a:extLst>
          </p:cNvPr>
          <p:cNvPicPr>
            <a:picLocks noChangeAspect="1"/>
          </p:cNvPicPr>
          <p:nvPr/>
        </p:nvPicPr>
        <p:blipFill>
          <a:blip r:embed="rId4"/>
          <a:stretch>
            <a:fillRect/>
          </a:stretch>
        </p:blipFill>
        <p:spPr>
          <a:xfrm>
            <a:off x="6381389" y="1864895"/>
            <a:ext cx="5404253" cy="4054338"/>
          </a:xfrm>
          <a:prstGeom prst="rect">
            <a:avLst/>
          </a:prstGeom>
          <a:ln>
            <a:solidFill>
              <a:schemeClr val="tx1"/>
            </a:solidFill>
          </a:ln>
        </p:spPr>
      </p:pic>
    </p:spTree>
    <p:extLst>
      <p:ext uri="{BB962C8B-B14F-4D97-AF65-F5344CB8AC3E}">
        <p14:creationId xmlns:p14="http://schemas.microsoft.com/office/powerpoint/2010/main" val="257611225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8215</TotalTime>
  <Words>4753</Words>
  <Application>Microsoft Office PowerPoint</Application>
  <PresentationFormat>Widescreen</PresentationFormat>
  <Paragraphs>569</Paragraphs>
  <Slides>56</Slides>
  <Notes>56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56</vt:i4>
      </vt:variant>
    </vt:vector>
  </HeadingPairs>
  <TitlesOfParts>
    <vt:vector size="64" baseType="lpstr">
      <vt:lpstr>Arial</vt:lpstr>
      <vt:lpstr>Calibri</vt:lpstr>
      <vt:lpstr>Symbol</vt:lpstr>
      <vt:lpstr>Times New Roman</vt:lpstr>
      <vt:lpstr>TradeGothic</vt:lpstr>
      <vt:lpstr>Wingdings</vt:lpstr>
      <vt:lpstr>1_Office Theme</vt:lpstr>
      <vt:lpstr>3_Custom Design</vt:lpstr>
      <vt:lpstr>PowerPoint Presentation</vt:lpstr>
      <vt:lpstr>Discussion Topics</vt:lpstr>
      <vt:lpstr>Ice Breaker, Thank You Pennsylvania!</vt:lpstr>
      <vt:lpstr>The Importance of  Legislative Advocacy </vt:lpstr>
      <vt:lpstr>Make Legislative  Advocacy a Priority</vt:lpstr>
      <vt:lpstr>Recent Victories</vt:lpstr>
      <vt:lpstr>Join Action Corps</vt:lpstr>
      <vt:lpstr>Take Action</vt:lpstr>
      <vt:lpstr>Student Fellowship</vt:lpstr>
      <vt:lpstr>Current Priority Goals</vt:lpstr>
      <vt:lpstr>PowerPoint Presentation</vt:lpstr>
      <vt:lpstr>Political Activities</vt:lpstr>
      <vt:lpstr>Political Activities</vt:lpstr>
      <vt:lpstr>PowerPoint Presentation</vt:lpstr>
      <vt:lpstr>We’re Here to Help</vt:lpstr>
      <vt:lpstr>National Veterans Service: </vt:lpstr>
      <vt:lpstr>Structure: </vt:lpstr>
      <vt:lpstr>Structure: </vt:lpstr>
      <vt:lpstr>Who We Are: </vt:lpstr>
      <vt:lpstr>Post Service Officers: </vt:lpstr>
      <vt:lpstr>Post Service Officers: </vt:lpstr>
      <vt:lpstr>Post Service Officers: </vt:lpstr>
      <vt:lpstr>Success Stories: </vt:lpstr>
      <vt:lpstr>Your Role: </vt:lpstr>
      <vt:lpstr>VFW’s Role in The PACT Act</vt:lpstr>
      <vt:lpstr>The Sergeant First Class Heath Robinson Honoring our                Promise to Address Comprehensive Toxics (PACT) Act </vt:lpstr>
      <vt:lpstr>The PACT Act and When to File for VA Benefits</vt:lpstr>
      <vt:lpstr>PACT Act Eligibility Key Dates</vt:lpstr>
      <vt:lpstr>The PACT Act and VA Health Care</vt:lpstr>
      <vt:lpstr>The PACT Act and VA Health Care</vt:lpstr>
      <vt:lpstr>The PACT Act and VA Health Care             Enhanced Enrollment</vt:lpstr>
      <vt:lpstr>The PACT Act and VA Health Care</vt:lpstr>
      <vt:lpstr>The PACT Act and VA Presumptive Benefits</vt:lpstr>
      <vt:lpstr>The PACT Act Presumptive Areas</vt:lpstr>
      <vt:lpstr>The PACT Act Presumptive Areas</vt:lpstr>
      <vt:lpstr>The PACT Act Presumptive conditions for                   Gulf War and Post 9/11 Veterans</vt:lpstr>
      <vt:lpstr>The PACT Act Presumptive conditions for Vietnam  Veterans and those exposed to Tactical Herbicides</vt:lpstr>
      <vt:lpstr>The PACT Act and When to File for VA Benefits</vt:lpstr>
      <vt:lpstr>Appealing Previously Denied Claims Under the                   PACT Act</vt:lpstr>
      <vt:lpstr>The PACT Act and Dependency and Indemnity   Compensation (DIC)</vt:lpstr>
      <vt:lpstr>The PACT Act Effective Dates</vt:lpstr>
      <vt:lpstr>The PACT Act Section 804  Camp Lejeune Justice Act</vt:lpstr>
      <vt:lpstr>The PACT Act Section 804  Camp Lejeune Justice Act</vt:lpstr>
      <vt:lpstr>PowerPoint Presentation</vt:lpstr>
      <vt:lpstr>The PACT Act Section 804  Camp Lejeune Justice Act</vt:lpstr>
      <vt:lpstr>PowerPoint Presentation</vt:lpstr>
      <vt:lpstr>Predatory Claim Sharks are Circling…</vt:lpstr>
      <vt:lpstr>PACT Act Info Initiative</vt:lpstr>
      <vt:lpstr>PACT Act Info Initiative</vt:lpstr>
      <vt:lpstr>PACT Act Info Initiative </vt:lpstr>
      <vt:lpstr>PACT Act Info Initiative</vt:lpstr>
      <vt:lpstr>PACT Act Info Initiative –  Am I Eligible for Benefits?</vt:lpstr>
      <vt:lpstr>PACT Act Info Initiative –  Am I Eligible for Benefits?</vt:lpstr>
      <vt:lpstr>PACT Act Info Initiative –  Automatic Referrals</vt:lpstr>
      <vt:lpstr>Assistance with filing a Claim?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Dale Phillips</dc:creator>
  <cp:lastModifiedBy>Cynthia Lewis</cp:lastModifiedBy>
  <cp:revision>188</cp:revision>
  <cp:lastPrinted>2023-01-19T16:03:58Z</cp:lastPrinted>
  <dcterms:created xsi:type="dcterms:W3CDTF">2022-07-15T01:48:57Z</dcterms:created>
  <dcterms:modified xsi:type="dcterms:W3CDTF">2023-01-24T15:10:53Z</dcterms:modified>
</cp:coreProperties>
</file>