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vin Blackburn" userId="cc0c7444c078a51a" providerId="LiveId" clId="{BEBD1CFE-56B0-4C8F-A1E7-18639CBB5695}"/>
    <pc:docChg chg="custSel modSld">
      <pc:chgData name="Irvin Blackburn" userId="cc0c7444c078a51a" providerId="LiveId" clId="{BEBD1CFE-56B0-4C8F-A1E7-18639CBB5695}" dt="2025-01-31T03:55:41.586" v="275" actId="20577"/>
      <pc:docMkLst>
        <pc:docMk/>
      </pc:docMkLst>
      <pc:sldChg chg="modSp mod">
        <pc:chgData name="Irvin Blackburn" userId="cc0c7444c078a51a" providerId="LiveId" clId="{BEBD1CFE-56B0-4C8F-A1E7-18639CBB5695}" dt="2025-01-31T03:55:41.586" v="275" actId="20577"/>
        <pc:sldMkLst>
          <pc:docMk/>
          <pc:sldMk cId="3326300986" sldId="257"/>
        </pc:sldMkLst>
        <pc:spChg chg="mod">
          <ac:chgData name="Irvin Blackburn" userId="cc0c7444c078a51a" providerId="LiveId" clId="{BEBD1CFE-56B0-4C8F-A1E7-18639CBB5695}" dt="2025-01-31T03:18:39.625" v="10" actId="20577"/>
          <ac:spMkLst>
            <pc:docMk/>
            <pc:sldMk cId="3326300986" sldId="257"/>
            <ac:spMk id="2" creationId="{88204F13-9A49-4D66-8359-9ECF1AE7E48B}"/>
          </ac:spMkLst>
        </pc:spChg>
        <pc:spChg chg="mod">
          <ac:chgData name="Irvin Blackburn" userId="cc0c7444c078a51a" providerId="LiveId" clId="{BEBD1CFE-56B0-4C8F-A1E7-18639CBB5695}" dt="2025-01-31T03:52:50.768" v="270" actId="27636"/>
          <ac:spMkLst>
            <pc:docMk/>
            <pc:sldMk cId="3326300986" sldId="257"/>
            <ac:spMk id="3" creationId="{62DE7DF4-A5CB-45CE-AD83-45B82DFC9879}"/>
          </ac:spMkLst>
        </pc:spChg>
        <pc:spChg chg="mod">
          <ac:chgData name="Irvin Blackburn" userId="cc0c7444c078a51a" providerId="LiveId" clId="{BEBD1CFE-56B0-4C8F-A1E7-18639CBB5695}" dt="2025-01-31T03:55:41.586" v="275" actId="20577"/>
          <ac:spMkLst>
            <pc:docMk/>
            <pc:sldMk cId="3326300986" sldId="257"/>
            <ac:spMk id="4" creationId="{20243E94-D33C-465C-832B-076EE66BAC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A8A90-4FB1-41E0-8981-45038A0DC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C6408-3B29-4367-8AB1-A35C916A7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3B825-6716-4506-A711-7A104B72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3C155-F6E6-4F78-B988-5041C5320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5A0F7-1BA2-4512-940B-ABE493BEB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2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2300-982B-4BC2-B734-CAFFEDF6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DEC78-D4E0-4211-8973-660165251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075EB-8B7B-4452-8986-B4F6F42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88E3D-4788-45BB-9CAE-5388C258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E53B4-4233-4851-B660-5F49A579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6BAAFB-989E-4378-AF2E-FBA13926A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B33892-DAC3-4B2E-9FDB-5F470B444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45F96-7504-44B3-8005-A4CA7DE16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D7F9D-80BE-4593-A8E2-4730E9E5C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B206-36CB-4972-8AD8-AE762ED2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1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F16ED-9435-4DAE-BA4B-EEABE2B3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07103-EAF4-40D1-AFBB-BF0CBB00D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C4491-6399-4642-901C-C0D604768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56E2E-5E44-4AD0-A612-BC1CDEA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66D08-13F2-4B3B-B592-E3510CA6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0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C191-AEA1-4EE9-8B2B-9E20028CE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CAFC0-6B02-48C6-9314-CAE1C1819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57DEF-16D4-4D8B-B93C-C15A9A9D6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0DF89-3A90-497C-927C-E9C991FB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418EA-1D81-495C-A648-D985F3664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4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5A556-5E0B-43DF-82A0-DB0283034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FBC84-14B4-45DA-9A3E-A1FD38C84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E41BB-8C50-4CA5-88A0-9906FA5A4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D796A-1965-4D72-A4E7-29224ADF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FFA05-ACA4-498A-A534-4078313E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76A74-F311-42C0-8C6E-791C51B35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7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36DEC-496D-4349-BA1C-EDE5DA124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7C23E-2DBB-473E-BF76-F218659F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4CEF0-93DF-422E-9D64-C84A67B79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24747-96F6-4C50-8A3A-E0DC928C1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506193-8CB8-4CD3-8974-D1E0A83CC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C1CFAF-655E-47B0-A157-74C024A8F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5472B-6705-48FF-A0AF-B9C1C269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1FB9B5-86F9-4C00-84F9-631F946B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1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F0AA2-4558-4DAA-B2ED-D278418F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85B67-86C2-4821-8FDB-BFCBC6A72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AAD41-EF44-4639-A8C4-89D6E6EE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307B6A-3AA2-4E7B-8245-337D8E95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2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FDD09-A385-40D6-A2EF-3EF25831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8CF5A-3A72-4CB0-A479-166488ACD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6B67C-B246-43CA-94DC-00878752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80ACA-B9E8-42BD-B1F3-96D0C891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79F5C-3865-47A2-8140-CFE4807B0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031FF-4587-4D0A-A901-90A08A883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46E12-ED82-445A-896D-A490DAF95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F3C47-584A-45FC-AC0A-948D57B73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DD15D-FDF1-4773-BFA0-E43C09B0D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1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97622-88A9-4983-BC93-963BF256D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6197B3-8A47-4904-AF31-520E6E3AFA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100CB-469A-4DA8-943D-89671C087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AE6DE-0D6C-4376-8EF3-D6E55FDE6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3469E-1035-4BC4-A810-AF9ECF696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33D53-542A-4788-9F91-D99788752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8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812893-B0A1-4C13-9F8C-DC5DA43A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1526D-D8B3-4181-8F82-08CB1DC76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9C9C1-6A61-43ED-8AA6-D8AB10519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04598-67CB-46AF-B6DA-3A12E1E88C18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76795-7870-4F52-96B7-17430B8D4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3A661-25CA-40AF-AB7E-4750D1756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2F1A3-96BF-4054-9AF4-4A1B5E1BF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7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4F13-9A49-4D66-8359-9ECF1AE7E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5762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EXXONMOBIL RETIREE CLUB OF NORTHWOODS</a:t>
            </a:r>
            <a:b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Fourth Quarter 2024 Financial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E7DF4-A5CB-45CE-AD83-45B82DFC98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24221"/>
            <a:ext cx="5257800" cy="4052741"/>
          </a:xfrm>
          <a:solidFill>
            <a:schemeClr val="bg2"/>
          </a:solidFill>
          <a:ln w="50800" cmpd="sng">
            <a:solidFill>
              <a:schemeClr val="accent1"/>
            </a:solidFill>
          </a:ln>
          <a:scene3d>
            <a:camera prst="orthographicFront"/>
            <a:lightRig rig="threePt" dir="t"/>
          </a:scene3d>
          <a:sp3d/>
        </p:spPr>
        <p:txBody>
          <a:bodyPr>
            <a:normAutofit/>
          </a:bodyPr>
          <a:lstStyle/>
          <a:p>
            <a:pPr lvl="1"/>
            <a:endParaRPr lang="en-US" sz="2800" dirty="0"/>
          </a:p>
          <a:p>
            <a:pPr lvl="1"/>
            <a:r>
              <a:rPr lang="en-US" dirty="0"/>
              <a:t>Beginning Balance as of 1/1/24: </a:t>
            </a:r>
          </a:p>
          <a:p>
            <a:pPr marL="914400" lvl="2" indent="0">
              <a:buNone/>
            </a:pPr>
            <a:r>
              <a:rPr lang="en-US" sz="2400" dirty="0"/>
              <a:t>$3,342.11</a:t>
            </a:r>
          </a:p>
          <a:p>
            <a:pPr marL="914400" lvl="2" indent="0">
              <a:buNone/>
            </a:pPr>
            <a:endParaRPr lang="en-US" sz="2400" dirty="0"/>
          </a:p>
          <a:p>
            <a:pPr lvl="1"/>
            <a:r>
              <a:rPr lang="en-US" dirty="0"/>
              <a:t>Ending Balance as of 12/31/24:</a:t>
            </a:r>
          </a:p>
          <a:p>
            <a:pPr marL="914400" lvl="2" indent="0">
              <a:buNone/>
            </a:pPr>
            <a:r>
              <a:rPr lang="en-US" sz="2400" dirty="0"/>
              <a:t>$3,241.35</a:t>
            </a:r>
          </a:p>
          <a:p>
            <a:pPr marL="914400" lvl="2" indent="0">
              <a:buNone/>
            </a:pPr>
            <a:endParaRPr lang="en-US" sz="2400" dirty="0"/>
          </a:p>
          <a:p>
            <a:pPr lvl="1"/>
            <a:r>
              <a:rPr lang="en-US" dirty="0"/>
              <a:t>YTD Change – down $100.76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43E94-D33C-465C-832B-076EE66BA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8577" y="2124221"/>
            <a:ext cx="4615222" cy="4052741"/>
          </a:xfrm>
          <a:solidFill>
            <a:schemeClr val="accent2">
              <a:lumMod val="20000"/>
              <a:lumOff val="80000"/>
            </a:schemeClr>
          </a:solidFill>
          <a:ln w="50800" cmpd="dbl">
            <a:solidFill>
              <a:schemeClr val="accent1"/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    4th Quarter </a:t>
            </a:r>
            <a:r>
              <a:rPr lang="en-US" sz="2400" i="1" u="sng" dirty="0"/>
              <a:t>Major</a:t>
            </a:r>
            <a:r>
              <a:rPr lang="en-US" sz="2400" i="1" dirty="0"/>
              <a:t> Transactions</a:t>
            </a:r>
          </a:p>
          <a:p>
            <a:pPr marL="0" indent="0">
              <a:buNone/>
            </a:pPr>
            <a:endParaRPr lang="en-US" sz="1200" i="1" dirty="0"/>
          </a:p>
          <a:p>
            <a:pPr lvl="1"/>
            <a:r>
              <a:rPr lang="en-US" dirty="0"/>
              <a:t>Total Income - $3,676.83</a:t>
            </a:r>
          </a:p>
          <a:p>
            <a:pPr lvl="2"/>
            <a:r>
              <a:rPr lang="en-US" sz="2200" dirty="0"/>
              <a:t>ExxonMobil Subsidy ($2,190)</a:t>
            </a:r>
          </a:p>
          <a:p>
            <a:pPr lvl="2"/>
            <a:r>
              <a:rPr lang="en-US" sz="2200" dirty="0"/>
              <a:t>4Q Member Lunch Payments ($1,134.36)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Total Expense - </a:t>
            </a:r>
            <a:r>
              <a:rPr lang="en-US" b="1" dirty="0">
                <a:solidFill>
                  <a:srgbClr val="FF0000"/>
                </a:solidFill>
              </a:rPr>
              <a:t>$1,750.00</a:t>
            </a:r>
          </a:p>
          <a:p>
            <a:pPr lvl="2"/>
            <a:r>
              <a:rPr lang="en-US" sz="2200" dirty="0"/>
              <a:t>4Q Lunch Expense ($1,650.00)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00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66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EXXONMOBIL RETIREE CLUB OF NORTHWOODS Fourth Quarter 2024 Financial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Darlene Jones</dc:creator>
  <cp:lastModifiedBy>Irvin Blackburn</cp:lastModifiedBy>
  <cp:revision>14</cp:revision>
  <cp:lastPrinted>2025-01-31T03:16:54Z</cp:lastPrinted>
  <dcterms:created xsi:type="dcterms:W3CDTF">2021-05-10T21:07:57Z</dcterms:created>
  <dcterms:modified xsi:type="dcterms:W3CDTF">2025-01-31T03:55:48Z</dcterms:modified>
</cp:coreProperties>
</file>