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8" r:id="rId3"/>
    <p:sldId id="257" r:id="rId4"/>
    <p:sldId id="259" r:id="rId5"/>
    <p:sldId id="260" r:id="rId6"/>
    <p:sldId id="261" r:id="rId7"/>
    <p:sldId id="264" r:id="rId8"/>
    <p:sldId id="265" r:id="rId9"/>
    <p:sldId id="262" r:id="rId10"/>
    <p:sldId id="263"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407340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11203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419285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38758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201142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75983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417283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283185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15901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317989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1355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05C40-314A-4C23-BA5D-DDE9F7F94193}" type="datetimeFigureOut">
              <a:rPr lang="en-IN" smtClean="0"/>
              <a:pPr/>
              <a:t>05-04-2024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1F476-AB26-48D4-B75E-9C8942C73691}" type="slidenum">
              <a:rPr lang="en-IN" smtClean="0"/>
              <a:pPr/>
              <a:t>‹#›</a:t>
            </a:fld>
            <a:endParaRPr lang="en-IN"/>
          </a:p>
        </p:txBody>
      </p:sp>
    </p:spTree>
    <p:extLst>
      <p:ext uri="{BB962C8B-B14F-4D97-AF65-F5344CB8AC3E}">
        <p14:creationId xmlns:p14="http://schemas.microsoft.com/office/powerpoint/2010/main" val="143984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74536" cy="6858000"/>
          </a:xfrm>
          <a:prstGeom prst="rect">
            <a:avLst/>
          </a:prstGeom>
        </p:spPr>
      </p:pic>
      <p:sp>
        <p:nvSpPr>
          <p:cNvPr id="3" name="Rectangle 2"/>
          <p:cNvSpPr/>
          <p:nvPr/>
        </p:nvSpPr>
        <p:spPr>
          <a:xfrm>
            <a:off x="0" y="1666248"/>
            <a:ext cx="12192000" cy="3046988"/>
          </a:xfrm>
          <a:prstGeom prst="rect">
            <a:avLst/>
          </a:prstGeom>
          <a:solidFill>
            <a:schemeClr val="accent2">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4800" b="1" u="sng" dirty="0" smtClean="0"/>
          </a:p>
          <a:p>
            <a:pPr algn="ctr"/>
            <a:r>
              <a:rPr lang="en-GB" sz="4800" b="1" u="sng" dirty="0" smtClean="0"/>
              <a:t>Contemporary Western Ceramics </a:t>
            </a:r>
          </a:p>
          <a:p>
            <a:pPr algn="ctr"/>
            <a:r>
              <a:rPr lang="en-GB" sz="4800" b="1" u="sng" dirty="0" smtClean="0"/>
              <a:t>Artist</a:t>
            </a:r>
          </a:p>
          <a:p>
            <a:pPr algn="ctr"/>
            <a:endParaRPr lang="en-GB" sz="4800" b="1" u="sng" dirty="0" smtClean="0"/>
          </a:p>
        </p:txBody>
      </p:sp>
      <p:sp>
        <p:nvSpPr>
          <p:cNvPr id="5" name="Rectangle 4"/>
          <p:cNvSpPr/>
          <p:nvPr/>
        </p:nvSpPr>
        <p:spPr>
          <a:xfrm>
            <a:off x="0" y="1583140"/>
            <a:ext cx="12174537" cy="3234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62" y="0"/>
            <a:ext cx="11707318" cy="6858000"/>
          </a:xfrm>
        </p:spPr>
        <p:txBody>
          <a:bodyPr>
            <a:normAutofit/>
          </a:bodyPr>
          <a:lstStyle/>
          <a:p>
            <a:pPr marL="0" indent="0">
              <a:buNone/>
            </a:pPr>
            <a:endParaRPr lang="en-IN" sz="2400" dirty="0" smtClean="0"/>
          </a:p>
          <a:p>
            <a:pPr marL="0" indent="0">
              <a:buNone/>
            </a:pPr>
            <a:r>
              <a:rPr lang="en-IN" sz="2400" dirty="0" smtClean="0"/>
              <a:t>A </a:t>
            </a:r>
            <a:r>
              <a:rPr lang="en-IN" sz="2400" dirty="0"/>
              <a:t>true creative, </a:t>
            </a:r>
            <a:r>
              <a:rPr lang="en-IN" sz="2400" dirty="0" smtClean="0"/>
              <a:t>Tim Kowalczyk</a:t>
            </a:r>
            <a:r>
              <a:rPr lang="en-IN" sz="2400" dirty="0"/>
              <a:t> finds beauty in unexpected objects. Kowalczyk is able to expertly craft ceramic pieces that emulate unconventional material muses ranging from dilapidated cardboard to tin cans. To the artist, reproducing these discarded items as ceramic wares is comparable to creating a poem. “I am able to sculpt, form, design and construct sculptures with sense of purpose, priority, and </a:t>
            </a:r>
            <a:r>
              <a:rPr lang="en-IN" sz="2400" dirty="0" smtClean="0"/>
              <a:t>preciousness.</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0" y="2703480"/>
            <a:ext cx="6752492" cy="39786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492" y="2703480"/>
            <a:ext cx="5411817" cy="3943505"/>
          </a:xfrm>
          <a:prstGeom prst="rect">
            <a:avLst/>
          </a:prstGeom>
          <a:solidFill>
            <a:schemeClr val="tx1">
              <a:lumMod val="75000"/>
              <a:lumOff val="25000"/>
            </a:schemeClr>
          </a:solidFill>
        </p:spPr>
      </p:pic>
    </p:spTree>
    <p:extLst>
      <p:ext uri="{BB962C8B-B14F-4D97-AF65-F5344CB8AC3E}">
        <p14:creationId xmlns:p14="http://schemas.microsoft.com/office/powerpoint/2010/main" val="3492173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1024" y="213019"/>
            <a:ext cx="6430976" cy="6220944"/>
          </a:xfrm>
          <a:prstGeom prst="rect">
            <a:avLst/>
          </a:prstGeom>
        </p:spPr>
      </p:pic>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13019"/>
            <a:ext cx="5761024" cy="6220944"/>
          </a:xfrm>
        </p:spPr>
      </p:pic>
    </p:spTree>
    <p:extLst>
      <p:ext uri="{BB962C8B-B14F-4D97-AF65-F5344CB8AC3E}">
        <p14:creationId xmlns:p14="http://schemas.microsoft.com/office/powerpoint/2010/main" val="616378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884" y="3577349"/>
            <a:ext cx="6989568" cy="328065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84" y="0"/>
            <a:ext cx="6989567" cy="35942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867" y="0"/>
            <a:ext cx="4166973" cy="6858000"/>
          </a:xfrm>
          <a:prstGeom prst="rect">
            <a:avLst/>
          </a:prstGeom>
        </p:spPr>
      </p:pic>
    </p:spTree>
    <p:extLst>
      <p:ext uri="{BB962C8B-B14F-4D97-AF65-F5344CB8AC3E}">
        <p14:creationId xmlns:p14="http://schemas.microsoft.com/office/powerpoint/2010/main" val="3022349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727" y="0"/>
            <a:ext cx="6806303" cy="6860608"/>
          </a:xfrm>
          <a:prstGeom prst="rect">
            <a:avLst/>
          </a:prstGeom>
        </p:spPr>
      </p:pic>
      <p:sp>
        <p:nvSpPr>
          <p:cNvPr id="5" name="Rectangle 4"/>
          <p:cNvSpPr/>
          <p:nvPr/>
        </p:nvSpPr>
        <p:spPr>
          <a:xfrm>
            <a:off x="269822" y="5657671"/>
            <a:ext cx="1773069" cy="923330"/>
          </a:xfrm>
          <a:prstGeom prst="rect">
            <a:avLst/>
          </a:prstGeom>
        </p:spPr>
        <p:txBody>
          <a:bodyPr wrap="square">
            <a:spAutoFit/>
          </a:bodyPr>
          <a:lstStyle/>
          <a:p>
            <a:r>
              <a:rPr lang="en-IN" dirty="0" smtClean="0">
                <a:solidFill>
                  <a:schemeClr val="tx2">
                    <a:lumMod val="60000"/>
                    <a:lumOff val="40000"/>
                  </a:schemeClr>
                </a:solidFill>
              </a:rPr>
              <a:t>References:                                                                                                      Google                                                                                                                                                                     	</a:t>
            </a:r>
          </a:p>
        </p:txBody>
      </p:sp>
      <p:sp>
        <p:nvSpPr>
          <p:cNvPr id="7" name="TextBox 6"/>
          <p:cNvSpPr txBox="1">
            <a:spLocks noChangeArrowheads="1"/>
          </p:cNvSpPr>
          <p:nvPr/>
        </p:nvSpPr>
        <p:spPr bwMode="auto">
          <a:xfrm>
            <a:off x="9099030" y="5907728"/>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indent="-228600">
              <a:spcBef>
                <a:spcPts val="400"/>
              </a:spcBef>
              <a:buClr>
                <a:schemeClr val="accent2"/>
              </a:buClr>
              <a:buSzPct val="90000"/>
              <a:buChar char="•"/>
              <a:defRPr sz="2600">
                <a:solidFill>
                  <a:schemeClr val="tx1"/>
                </a:solidFill>
                <a:latin typeface="Rockwell" panose="02060603020205020403" pitchFamily="18" charset="0"/>
              </a:defRPr>
            </a:lvl2pPr>
            <a:lvl3pPr indent="-190500">
              <a:spcBef>
                <a:spcPts val="400"/>
              </a:spcBef>
              <a:buClr>
                <a:srgbClr val="D2DA7A"/>
              </a:buClr>
              <a:buSzPct val="100000"/>
              <a:buFont typeface="Wingdings 2" panose="05020102010507070707" pitchFamily="18" charset="2"/>
              <a:buChar char=""/>
              <a:defRPr sz="2300">
                <a:solidFill>
                  <a:schemeClr val="tx1"/>
                </a:solidFill>
                <a:latin typeface="Rockwell" panose="02060603020205020403" pitchFamily="18" charset="0"/>
              </a:defRPr>
            </a:lvl3pPr>
            <a:lvl4pPr indent="-182563">
              <a:spcBef>
                <a:spcPts val="400"/>
              </a:spcBef>
              <a:buClr>
                <a:srgbClr val="D2DA7A"/>
              </a:buClr>
              <a:buSzPct val="100000"/>
              <a:buFont typeface="Wingdings 2" panose="05020102010507070707" pitchFamily="18" charset="2"/>
              <a:buChar char=""/>
              <a:defRPr sz="2000">
                <a:solidFill>
                  <a:schemeClr val="tx1"/>
                </a:solidFill>
                <a:latin typeface="Rockwell" panose="02060603020205020403" pitchFamily="18" charset="0"/>
              </a:defRPr>
            </a:lvl4pPr>
            <a:lvl5pPr indent="-182563">
              <a:spcBef>
                <a:spcPts val="400"/>
              </a:spcBef>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5pPr>
            <a:lvl6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6pPr>
            <a:lvl7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7pPr>
            <a:lvl8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8pPr>
            <a:lvl9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IN" altLang="en-US" sz="1600" dirty="0"/>
              <a:t>Thanks……….</a:t>
            </a:r>
          </a:p>
          <a:p>
            <a:pPr eaLnBrk="1" hangingPunct="1">
              <a:buClrTx/>
              <a:buSzTx/>
              <a:buFontTx/>
              <a:buNone/>
            </a:pPr>
            <a:r>
              <a:rPr lang="en-IN" altLang="en-US" sz="1600" dirty="0"/>
              <a:t>Madan Singh</a:t>
            </a:r>
          </a:p>
          <a:p>
            <a:pPr eaLnBrk="1" hangingPunct="1">
              <a:buClrTx/>
              <a:buSzTx/>
              <a:buFontTx/>
              <a:buNone/>
            </a:pPr>
            <a:r>
              <a:rPr lang="en-IN" altLang="en-US" sz="1600" dirty="0"/>
              <a:t>www.madanceramics.com</a:t>
            </a:r>
          </a:p>
        </p:txBody>
      </p:sp>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9255" y="5953766"/>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2677"/>
            <a:ext cx="12192000" cy="5955323"/>
          </a:xfrm>
        </p:spPr>
        <p:txBody>
          <a:bodyPr/>
          <a:lstStyle/>
          <a:p>
            <a:pPr marL="0" indent="0">
              <a:buNone/>
            </a:pPr>
            <a:r>
              <a:rPr lang="en-GB" dirty="0"/>
              <a:t>	</a:t>
            </a:r>
            <a:r>
              <a:rPr lang="en-GB" dirty="0" smtClean="0"/>
              <a:t>	</a:t>
            </a:r>
          </a:p>
          <a:p>
            <a:pPr marL="0" indent="0">
              <a:buNone/>
            </a:pPr>
            <a:r>
              <a:rPr lang="en-GB" b="1" dirty="0" smtClean="0"/>
              <a:t>                    Matthew Chambers</a:t>
            </a:r>
            <a:r>
              <a:rPr lang="en-GB" dirty="0" smtClean="0"/>
              <a:t>			                           </a:t>
            </a:r>
            <a:r>
              <a:rPr lang="en-IN" b="1" dirty="0" smtClean="0"/>
              <a:t>Tim Kowalczyk</a:t>
            </a:r>
            <a:r>
              <a:rPr lang="en-IN"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93" y="2269718"/>
            <a:ext cx="6423148" cy="416106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747" y="1999540"/>
            <a:ext cx="3610016" cy="4858460"/>
          </a:xfrm>
          <a:prstGeom prst="rect">
            <a:avLst/>
          </a:prstGeom>
        </p:spPr>
      </p:pic>
    </p:spTree>
    <p:extLst>
      <p:ext uri="{BB962C8B-B14F-4D97-AF65-F5344CB8AC3E}">
        <p14:creationId xmlns:p14="http://schemas.microsoft.com/office/powerpoint/2010/main" val="379052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19726" y="404734"/>
            <a:ext cx="11347554" cy="5951096"/>
          </a:xfrm>
        </p:spPr>
        <p:txBody>
          <a:bodyPr>
            <a:normAutofit/>
          </a:bodyPr>
          <a:lstStyle/>
          <a:p>
            <a:pPr marL="0" indent="0" algn="ctr">
              <a:buNone/>
            </a:pPr>
            <a:r>
              <a:rPr lang="en-GB" dirty="0" smtClean="0"/>
              <a:t> </a:t>
            </a:r>
            <a:r>
              <a:rPr lang="en-GB" b="1" dirty="0" smtClean="0"/>
              <a:t>Matthew chambers</a:t>
            </a:r>
          </a:p>
          <a:p>
            <a:pPr marL="0" indent="0" algn="ctr">
              <a:buNone/>
            </a:pPr>
            <a:endParaRPr lang="en-GB" b="1" dirty="0" smtClean="0"/>
          </a:p>
          <a:p>
            <a:pPr marL="0" indent="0" algn="just">
              <a:buNone/>
            </a:pPr>
            <a:r>
              <a:rPr lang="en-IN" sz="2400" dirty="0" smtClean="0"/>
              <a:t>Matthew </a:t>
            </a:r>
            <a:r>
              <a:rPr lang="en-IN" sz="2400" dirty="0"/>
              <a:t>chambers is an </a:t>
            </a:r>
            <a:r>
              <a:rPr lang="en-IN" sz="2400" dirty="0" smtClean="0"/>
              <a:t>English </a:t>
            </a:r>
            <a:r>
              <a:rPr lang="en-IN" sz="2400" dirty="0"/>
              <a:t>ceramic </a:t>
            </a:r>
            <a:r>
              <a:rPr lang="en-IN" sz="2400" dirty="0" smtClean="0"/>
              <a:t>artist </a:t>
            </a:r>
            <a:r>
              <a:rPr lang="en-IN" sz="2400" dirty="0"/>
              <a:t>living on the isle of </a:t>
            </a:r>
            <a:endParaRPr lang="en-IN" sz="2400" dirty="0" smtClean="0"/>
          </a:p>
          <a:p>
            <a:pPr marL="0" indent="0" algn="just">
              <a:buNone/>
            </a:pPr>
            <a:r>
              <a:rPr lang="en-IN" sz="2400" dirty="0" smtClean="0"/>
              <a:t>Wight </a:t>
            </a:r>
            <a:r>
              <a:rPr lang="en-IN" sz="2400" dirty="0"/>
              <a:t>just </a:t>
            </a:r>
            <a:r>
              <a:rPr lang="en-IN" sz="2400" dirty="0" smtClean="0"/>
              <a:t>off the coast </a:t>
            </a:r>
            <a:r>
              <a:rPr lang="en-IN" sz="2400" dirty="0"/>
              <a:t>of </a:t>
            </a:r>
            <a:r>
              <a:rPr lang="en-IN" sz="2400" dirty="0" smtClean="0"/>
              <a:t>England. </a:t>
            </a:r>
            <a:r>
              <a:rPr lang="en-IN" sz="2400" dirty="0"/>
              <a:t>C</a:t>
            </a:r>
            <a:r>
              <a:rPr lang="en-IN" sz="2400" dirty="0" smtClean="0"/>
              <a:t>hambers </a:t>
            </a:r>
            <a:r>
              <a:rPr lang="en-IN" sz="2400" dirty="0"/>
              <a:t>studied </a:t>
            </a:r>
            <a:r>
              <a:rPr lang="en-IN" sz="2400" dirty="0" smtClean="0"/>
              <a:t>ceramics at </a:t>
            </a:r>
          </a:p>
          <a:p>
            <a:pPr marL="0" indent="0" algn="just">
              <a:buNone/>
            </a:pPr>
            <a:r>
              <a:rPr lang="en-IN" sz="2400" dirty="0" smtClean="0"/>
              <a:t>the Royal </a:t>
            </a:r>
            <a:r>
              <a:rPr lang="en-IN" sz="2400" dirty="0"/>
              <a:t>C</a:t>
            </a:r>
            <a:r>
              <a:rPr lang="en-IN" sz="2400" dirty="0" smtClean="0"/>
              <a:t>ollege </a:t>
            </a:r>
            <a:r>
              <a:rPr lang="en-IN" sz="2400" dirty="0"/>
              <a:t>O</a:t>
            </a:r>
            <a:r>
              <a:rPr lang="en-IN" sz="2400" dirty="0" smtClean="0"/>
              <a:t>f Art, graduating </a:t>
            </a:r>
            <a:r>
              <a:rPr lang="en-IN" sz="2400" dirty="0"/>
              <a:t>in </a:t>
            </a:r>
            <a:r>
              <a:rPr lang="en-IN" sz="2400" dirty="0" smtClean="0"/>
              <a:t>2004. </a:t>
            </a:r>
            <a:r>
              <a:rPr lang="en-IN" sz="2400" dirty="0"/>
              <a:t>H</a:t>
            </a:r>
            <a:r>
              <a:rPr lang="en-IN" sz="2400" dirty="0" smtClean="0"/>
              <a:t>is </a:t>
            </a:r>
            <a:r>
              <a:rPr lang="en-IN" sz="2400" dirty="0"/>
              <a:t>work is born </a:t>
            </a:r>
            <a:r>
              <a:rPr lang="en-IN" sz="2400" dirty="0" smtClean="0"/>
              <a:t>from </a:t>
            </a:r>
          </a:p>
          <a:p>
            <a:pPr marL="0" indent="0" algn="just">
              <a:buNone/>
            </a:pPr>
            <a:r>
              <a:rPr lang="en-IN" sz="2400" dirty="0" smtClean="0"/>
              <a:t>a </a:t>
            </a:r>
            <a:r>
              <a:rPr lang="en-IN" sz="2400" dirty="0"/>
              <a:t>love of geometric </a:t>
            </a:r>
            <a:r>
              <a:rPr lang="en-IN" sz="2400" dirty="0" smtClean="0"/>
              <a:t>and constructivist art and </a:t>
            </a:r>
            <a:r>
              <a:rPr lang="en-IN" sz="2400" dirty="0"/>
              <a:t>executed in earth </a:t>
            </a:r>
            <a:endParaRPr lang="en-IN" sz="2400" dirty="0" smtClean="0"/>
          </a:p>
          <a:p>
            <a:pPr marL="0" indent="0" algn="just">
              <a:buNone/>
            </a:pPr>
            <a:r>
              <a:rPr lang="en-IN" sz="2400" dirty="0" smtClean="0"/>
              <a:t>tone </a:t>
            </a:r>
            <a:r>
              <a:rPr lang="en-IN" sz="2400" dirty="0"/>
              <a:t>ceramics. </a:t>
            </a:r>
            <a:r>
              <a:rPr lang="en-IN" sz="2400" dirty="0" smtClean="0"/>
              <a:t>Each piece </a:t>
            </a:r>
            <a:r>
              <a:rPr lang="en-IN" sz="2400" dirty="0"/>
              <a:t>is a </a:t>
            </a:r>
            <a:r>
              <a:rPr lang="en-IN" sz="2400" dirty="0" smtClean="0"/>
              <a:t>constructed </a:t>
            </a:r>
            <a:r>
              <a:rPr lang="en-IN" sz="2400" dirty="0"/>
              <a:t>abstract </a:t>
            </a:r>
            <a:r>
              <a:rPr lang="en-IN" sz="2400" dirty="0" smtClean="0"/>
              <a:t>Exploration of </a:t>
            </a:r>
          </a:p>
          <a:p>
            <a:pPr marL="0" indent="0" algn="just">
              <a:buNone/>
            </a:pPr>
            <a:r>
              <a:rPr lang="en-IN" sz="2400" dirty="0" smtClean="0"/>
              <a:t>shape </a:t>
            </a:r>
            <a:r>
              <a:rPr lang="en-IN" sz="2400" dirty="0"/>
              <a:t>and form that is made by </a:t>
            </a:r>
            <a:r>
              <a:rPr lang="en-IN" sz="2400" dirty="0" smtClean="0"/>
              <a:t>layering many circular </a:t>
            </a:r>
            <a:r>
              <a:rPr lang="en-IN" sz="2400" dirty="0"/>
              <a:t>sections </a:t>
            </a:r>
            <a:r>
              <a:rPr lang="en-IN" sz="2400" dirty="0" smtClean="0"/>
              <a:t>within </a:t>
            </a:r>
            <a:r>
              <a:rPr lang="en-IN" sz="2400" dirty="0"/>
              <a:t>a single </a:t>
            </a:r>
            <a:r>
              <a:rPr lang="en-IN" sz="2400" dirty="0" smtClean="0"/>
              <a:t>form.</a:t>
            </a:r>
          </a:p>
          <a:p>
            <a:pPr marL="0" indent="0" algn="just">
              <a:buNone/>
            </a:pPr>
            <a:r>
              <a:rPr lang="en-IN" sz="2400" dirty="0" smtClean="0"/>
              <a:t>These forms are free standing and three-dimensional or wall mounted relief sculpture</a:t>
            </a:r>
            <a:r>
              <a:rPr lang="en-IN" sz="2400" dirty="0"/>
              <a:t>. </a:t>
            </a:r>
            <a:r>
              <a:rPr lang="en-IN" sz="2400" dirty="0" smtClean="0"/>
              <a:t>The layering</a:t>
            </a:r>
          </a:p>
          <a:p>
            <a:pPr marL="0" indent="0" algn="just">
              <a:buNone/>
            </a:pPr>
            <a:r>
              <a:rPr lang="en-IN" sz="2400" dirty="0" smtClean="0"/>
              <a:t> </a:t>
            </a:r>
            <a:r>
              <a:rPr lang="en-IN" sz="2400" dirty="0"/>
              <a:t>technique chambers </a:t>
            </a:r>
            <a:r>
              <a:rPr lang="en-IN" sz="2400" dirty="0" smtClean="0"/>
              <a:t>use </a:t>
            </a:r>
            <a:r>
              <a:rPr lang="en-IN" sz="2400" dirty="0"/>
              <a:t>is reminiscent of natural forms as </a:t>
            </a:r>
            <a:r>
              <a:rPr lang="en-IN" sz="2400" dirty="0" smtClean="0"/>
              <a:t>well </a:t>
            </a:r>
            <a:r>
              <a:rPr lang="en-IN" sz="2400" dirty="0"/>
              <a:t>as technological lenses. </a:t>
            </a:r>
          </a:p>
          <a:p>
            <a:pPr algn="just"/>
            <a:endParaRPr lang="en-IN" dirty="0"/>
          </a:p>
          <a:p>
            <a:pPr marL="0" indent="0">
              <a:buNone/>
            </a:pPr>
            <a:endParaRPr lang="en-IN"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197" y="441960"/>
            <a:ext cx="3347803" cy="2168783"/>
          </a:xfrm>
          <a:prstGeom prst="rect">
            <a:avLst/>
          </a:prstGeom>
        </p:spPr>
      </p:pic>
    </p:spTree>
    <p:extLst>
      <p:ext uri="{BB962C8B-B14F-4D97-AF65-F5344CB8AC3E}">
        <p14:creationId xmlns:p14="http://schemas.microsoft.com/office/powerpoint/2010/main" val="1716263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833" y="209862"/>
            <a:ext cx="11692328" cy="6445771"/>
          </a:xfrm>
        </p:spPr>
        <p:txBody>
          <a:bodyPr>
            <a:normAutofit lnSpcReduction="10000"/>
          </a:bodyPr>
          <a:lstStyle/>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smtClean="0"/>
          </a:p>
          <a:p>
            <a:pPr marL="0" indent="0" algn="just">
              <a:buNone/>
            </a:pPr>
            <a:endParaRPr lang="en-IN" sz="2400" dirty="0" smtClean="0"/>
          </a:p>
          <a:p>
            <a:pPr marL="0" indent="0" algn="just">
              <a:buNone/>
            </a:pPr>
            <a:r>
              <a:rPr lang="en-IN" sz="2400" dirty="0" smtClean="0"/>
              <a:t>For </a:t>
            </a:r>
            <a:r>
              <a:rPr lang="en-IN" sz="2400" dirty="0"/>
              <a:t>the last 8 years Chambers has been working from a 215 square foot studio in Newport on the Isle of Wight where he creates each piece without the aid of sketches or designs, preferring to experiment as he works. Each “layer” is an individual section thrown on a potter’s wheel which he then assembles with other layers to make a solid sculpture. How something so precisely geometric can be formed from clay by hand is nothing short of astounding.</a:t>
            </a:r>
          </a:p>
          <a:p>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259" y="-1"/>
            <a:ext cx="8962895" cy="4043605"/>
          </a:xfrm>
          <a:prstGeom prst="rect">
            <a:avLst/>
          </a:prstGeom>
        </p:spPr>
      </p:pic>
    </p:spTree>
    <p:extLst>
      <p:ext uri="{BB962C8B-B14F-4D97-AF65-F5344CB8AC3E}">
        <p14:creationId xmlns:p14="http://schemas.microsoft.com/office/powerpoint/2010/main" val="2517454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784" y="224852"/>
            <a:ext cx="11527436" cy="6633148"/>
          </a:xfrm>
        </p:spPr>
        <p:txBody>
          <a:bodyPr/>
          <a:lstStyle/>
          <a:p>
            <a:pPr marL="0" indent="0">
              <a:buNone/>
            </a:pPr>
            <a:r>
              <a:rPr lang="en-IN" sz="2400" dirty="0" smtClean="0"/>
              <a:t>Usually </a:t>
            </a:r>
            <a:r>
              <a:rPr lang="en-IN" sz="2400" dirty="0"/>
              <a:t>people describe staring at a spinning pottery wheel as being somewhat hypnotizing, not staring at ceramic artworks themselves. But such is the case with these uncanny pieces by </a:t>
            </a:r>
            <a:r>
              <a:rPr lang="en-IN" sz="2400" dirty="0" smtClean="0"/>
              <a:t>Matthew chambers</a:t>
            </a:r>
            <a:r>
              <a:rPr lang="en-IN" sz="2400" dirty="0"/>
              <a:t> </a:t>
            </a:r>
            <a:r>
              <a:rPr lang="en-IN" sz="2400" dirty="0" smtClean="0"/>
              <a:t>(previously) </a:t>
            </a:r>
            <a:r>
              <a:rPr lang="en-IN" sz="2400" dirty="0"/>
              <a:t>who continues to push the limits of his concentric stoneware vessels</a:t>
            </a:r>
            <a:r>
              <a:rPr lang="en-IN" sz="2400" dirty="0" smtClean="0"/>
              <a:t>.</a:t>
            </a:r>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r>
              <a:rPr lang="en-IN" dirty="0" smtClean="0"/>
              <a:t> </a:t>
            </a:r>
            <a:endParaRPr lang="en-IN"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50" y="1963630"/>
            <a:ext cx="5406664" cy="464818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844" y="1978702"/>
            <a:ext cx="5033593" cy="4633110"/>
          </a:xfrm>
          <a:prstGeom prst="rect">
            <a:avLst/>
          </a:prstGeom>
        </p:spPr>
      </p:pic>
    </p:spTree>
    <p:extLst>
      <p:ext uri="{BB962C8B-B14F-4D97-AF65-F5344CB8AC3E}">
        <p14:creationId xmlns:p14="http://schemas.microsoft.com/office/powerpoint/2010/main" val="3100832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49" y="2166033"/>
            <a:ext cx="4796161" cy="46040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814" y="2202523"/>
            <a:ext cx="4992799" cy="4567554"/>
          </a:xfrm>
          <a:prstGeom prst="rect">
            <a:avLst/>
          </a:prstGeom>
          <a:solidFill>
            <a:schemeClr val="tx1">
              <a:lumMod val="75000"/>
              <a:lumOff val="25000"/>
              <a:alpha val="77000"/>
            </a:schemeClr>
          </a:solidFill>
        </p:spPr>
      </p:pic>
      <p:sp>
        <p:nvSpPr>
          <p:cNvPr id="6" name="TextBox 5"/>
          <p:cNvSpPr txBox="1"/>
          <p:nvPr/>
        </p:nvSpPr>
        <p:spPr>
          <a:xfrm>
            <a:off x="299802" y="299803"/>
            <a:ext cx="11602387" cy="1846659"/>
          </a:xfrm>
          <a:prstGeom prst="rect">
            <a:avLst/>
          </a:prstGeom>
          <a:noFill/>
        </p:spPr>
        <p:txBody>
          <a:bodyPr wrap="square" rtlCol="0">
            <a:spAutoFit/>
          </a:bodyPr>
          <a:lstStyle/>
          <a:p>
            <a:pPr algn="just"/>
            <a:r>
              <a:rPr lang="en-IN" sz="2400" dirty="0" smtClean="0"/>
              <a:t>Every visible layer in his sculptures is individually crafted on a wheel before Chambers assembles them, with a single piece containing dozens of objects. The artist experiments with colour, scale, and the patterns by which each piece is internally situated to form colourful gradients or suggest motion across a sequences of sculptures.</a:t>
            </a:r>
          </a:p>
          <a:p>
            <a:endParaRPr lang="en-IN" dirty="0"/>
          </a:p>
        </p:txBody>
      </p:sp>
    </p:spTree>
    <p:extLst>
      <p:ext uri="{BB962C8B-B14F-4D97-AF65-F5344CB8AC3E}">
        <p14:creationId xmlns:p14="http://schemas.microsoft.com/office/powerpoint/2010/main" val="65417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89782"/>
            <a:ext cx="6237658" cy="507843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658" y="0"/>
            <a:ext cx="5954341" cy="6858000"/>
          </a:xfrm>
          <a:prstGeom prst="rect">
            <a:avLst/>
          </a:prstGeom>
        </p:spPr>
      </p:pic>
    </p:spTree>
    <p:extLst>
      <p:ext uri="{BB962C8B-B14F-4D97-AF65-F5344CB8AC3E}">
        <p14:creationId xmlns:p14="http://schemas.microsoft.com/office/powerpoint/2010/main" val="2983514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49993" y="0"/>
            <a:ext cx="3540369" cy="330745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6595" y="3587262"/>
            <a:ext cx="3371498" cy="32707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67" y="0"/>
            <a:ext cx="3817225" cy="32255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9993" y="3509556"/>
            <a:ext cx="3518146" cy="33484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567" y="3412778"/>
            <a:ext cx="3811833" cy="344522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8711" y="8519"/>
            <a:ext cx="3369382" cy="3298931"/>
          </a:xfrm>
          <a:prstGeom prst="rect">
            <a:avLst/>
          </a:prstGeom>
        </p:spPr>
      </p:pic>
    </p:spTree>
    <p:extLst>
      <p:ext uri="{BB962C8B-B14F-4D97-AF65-F5344CB8AC3E}">
        <p14:creationId xmlns:p14="http://schemas.microsoft.com/office/powerpoint/2010/main" val="2968930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9383" y="166938"/>
            <a:ext cx="3610016" cy="4858460"/>
          </a:xfrm>
          <a:prstGeom prst="rect">
            <a:avLst/>
          </a:prstGeom>
        </p:spPr>
      </p:pic>
      <p:sp>
        <p:nvSpPr>
          <p:cNvPr id="5" name="TextBox 4"/>
          <p:cNvSpPr txBox="1"/>
          <p:nvPr/>
        </p:nvSpPr>
        <p:spPr>
          <a:xfrm>
            <a:off x="299803" y="314793"/>
            <a:ext cx="8049718" cy="5509200"/>
          </a:xfrm>
          <a:prstGeom prst="rect">
            <a:avLst/>
          </a:prstGeom>
          <a:noFill/>
        </p:spPr>
        <p:txBody>
          <a:bodyPr wrap="square" rtlCol="0">
            <a:spAutoFit/>
          </a:bodyPr>
          <a:lstStyle/>
          <a:p>
            <a:r>
              <a:rPr lang="en-IN" sz="2800" b="1" dirty="0" smtClean="0"/>
              <a:t>Tim Kowalczyk</a:t>
            </a:r>
            <a:endParaRPr lang="en-IN" sz="2800" dirty="0" smtClean="0"/>
          </a:p>
          <a:p>
            <a:r>
              <a:rPr lang="en-IN" sz="2400" dirty="0" smtClean="0"/>
              <a:t>Tim lives and works out of his home in Minonk, a</a:t>
            </a:r>
          </a:p>
          <a:p>
            <a:r>
              <a:rPr lang="en-IN" sz="2400" dirty="0" smtClean="0"/>
              <a:t> small town in Central Illinois, since graduating with</a:t>
            </a:r>
          </a:p>
          <a:p>
            <a:r>
              <a:rPr lang="en-IN" sz="2400" dirty="0" smtClean="0"/>
              <a:t> his MFA from Illinois State University in 2011. For</a:t>
            </a:r>
          </a:p>
          <a:p>
            <a:r>
              <a:rPr lang="en-IN" sz="2400" dirty="0" smtClean="0"/>
              <a:t> the past 6 years Tim has been in a steady stream of </a:t>
            </a:r>
          </a:p>
          <a:p>
            <a:r>
              <a:rPr lang="en-IN" sz="2400" dirty="0" smtClean="0"/>
              <a:t>Juried group, invitational, and solo exhibitions. Tim </a:t>
            </a:r>
          </a:p>
          <a:p>
            <a:r>
              <a:rPr lang="en-IN" sz="2400" dirty="0" smtClean="0"/>
              <a:t>has received several awards including the Presidential </a:t>
            </a:r>
          </a:p>
          <a:p>
            <a:r>
              <a:rPr lang="en-IN" sz="2400" dirty="0" smtClean="0"/>
              <a:t>Scholarship at Anderson Ranch Arts </a:t>
            </a:r>
            <a:r>
              <a:rPr lang="en-IN" sz="2400" dirty="0" err="1" smtClean="0"/>
              <a:t>Center</a:t>
            </a:r>
            <a:r>
              <a:rPr lang="en-IN" sz="2400" dirty="0" smtClean="0"/>
              <a:t>, </a:t>
            </a:r>
            <a:r>
              <a:rPr lang="en-IN" sz="2400" dirty="0" err="1" smtClean="0"/>
              <a:t>Merwin</a:t>
            </a:r>
            <a:endParaRPr lang="en-IN" sz="2400" dirty="0" smtClean="0"/>
          </a:p>
          <a:p>
            <a:r>
              <a:rPr lang="en-IN" sz="2400" dirty="0" smtClean="0"/>
              <a:t>Medal: McLean County 82nd Annual Amateur Show, </a:t>
            </a:r>
          </a:p>
          <a:p>
            <a:r>
              <a:rPr lang="en-IN" sz="2400" dirty="0" smtClean="0"/>
              <a:t>and Best of Show: Water Street Studios Anniversary</a:t>
            </a:r>
          </a:p>
          <a:p>
            <a:r>
              <a:rPr lang="en-IN" sz="2400" dirty="0" smtClean="0"/>
              <a:t>Show. Tim’s work can be seen in private collections, </a:t>
            </a:r>
          </a:p>
          <a:p>
            <a:r>
              <a:rPr lang="en-IN" sz="2400" dirty="0" smtClean="0"/>
              <a:t>University collections, and in a recent American Craft Magazine article.</a:t>
            </a:r>
          </a:p>
          <a:p>
            <a:endParaRPr lang="en-IN" dirty="0" smtClean="0"/>
          </a:p>
          <a:p>
            <a:endParaRPr lang="en-IN"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819" y="4873998"/>
            <a:ext cx="2080846" cy="1984002"/>
          </a:xfrm>
          <a:prstGeom prst="rect">
            <a:avLst/>
          </a:prstGeom>
        </p:spPr>
      </p:pic>
    </p:spTree>
    <p:extLst>
      <p:ext uri="{BB962C8B-B14F-4D97-AF65-F5344CB8AC3E}">
        <p14:creationId xmlns:p14="http://schemas.microsoft.com/office/powerpoint/2010/main" val="4018555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414</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DELL</cp:lastModifiedBy>
  <cp:revision>29</cp:revision>
  <dcterms:created xsi:type="dcterms:W3CDTF">2020-04-07T21:00:12Z</dcterms:created>
  <dcterms:modified xsi:type="dcterms:W3CDTF">2024-04-05T13:05:40Z</dcterms:modified>
</cp:coreProperties>
</file>