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8" r:id="rId3"/>
    <p:sldId id="257" r:id="rId4"/>
    <p:sldId id="258" r:id="rId5"/>
    <p:sldId id="259" r:id="rId6"/>
    <p:sldId id="267" r:id="rId7"/>
    <p:sldId id="260" r:id="rId8"/>
    <p:sldId id="261" r:id="rId9"/>
    <p:sldId id="262" r:id="rId10"/>
    <p:sldId id="263" r:id="rId11"/>
    <p:sldId id="264" r:id="rId12"/>
    <p:sldId id="265"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C38"/>
    <a:srgbClr val="4B752F"/>
    <a:srgbClr val="99FFCC"/>
    <a:srgbClr val="CC3399"/>
    <a:srgbClr val="FF6699"/>
    <a:srgbClr val="36A3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0" autoAdjust="0"/>
  </p:normalViewPr>
  <p:slideViewPr>
    <p:cSldViewPr snapToGrid="0">
      <p:cViewPr varScale="1">
        <p:scale>
          <a:sx n="70" d="100"/>
          <a:sy n="70" d="100"/>
        </p:scale>
        <p:origin x="71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407340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1120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419285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38758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20114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75983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417283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283185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15901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317989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05C40-314A-4C23-BA5D-DDE9F7F94193}" type="datetimeFigureOut">
              <a:rPr lang="en-IN" smtClean="0"/>
              <a:pPr/>
              <a:t>05-04-2024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AA1F476-AB26-48D4-B75E-9C8942C73691}" type="slidenum">
              <a:rPr lang="en-IN" smtClean="0"/>
              <a:pPr/>
              <a:t>‹#›</a:t>
            </a:fld>
            <a:endParaRPr lang="en-IN"/>
          </a:p>
        </p:txBody>
      </p:sp>
    </p:spTree>
    <p:extLst>
      <p:ext uri="{BB962C8B-B14F-4D97-AF65-F5344CB8AC3E}">
        <p14:creationId xmlns:p14="http://schemas.microsoft.com/office/powerpoint/2010/main" val="135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05C40-314A-4C23-BA5D-DDE9F7F94193}" type="datetimeFigureOut">
              <a:rPr lang="en-IN" smtClean="0"/>
              <a:pPr/>
              <a:t>05-04-2024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1F476-AB26-48D4-B75E-9C8942C73691}" type="slidenum">
              <a:rPr lang="en-IN" smtClean="0"/>
              <a:pPr/>
              <a:t>‹#›</a:t>
            </a:fld>
            <a:endParaRPr lang="en-IN"/>
          </a:p>
        </p:txBody>
      </p:sp>
    </p:spTree>
    <p:extLst>
      <p:ext uri="{BB962C8B-B14F-4D97-AF65-F5344CB8AC3E}">
        <p14:creationId xmlns:p14="http://schemas.microsoft.com/office/powerpoint/2010/main" val="143984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iviamarin.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3" y="0"/>
            <a:ext cx="12191999" cy="6858000"/>
          </a:xfrm>
          <a:prstGeom prst="rect">
            <a:avLst/>
          </a:prstGeom>
        </p:spPr>
      </p:pic>
      <p:sp>
        <p:nvSpPr>
          <p:cNvPr id="4" name="Rectangle 3"/>
          <p:cNvSpPr/>
          <p:nvPr/>
        </p:nvSpPr>
        <p:spPr>
          <a:xfrm>
            <a:off x="0" y="1769495"/>
            <a:ext cx="12192000" cy="3416320"/>
          </a:xfrm>
          <a:prstGeom prst="rect">
            <a:avLst/>
          </a:prstGeom>
          <a:solidFill>
            <a:srgbClr val="C00000"/>
          </a:solidFill>
        </p:spPr>
        <p:txBody>
          <a:bodyPr wrap="square">
            <a:spAutoFit/>
          </a:bodyPr>
          <a:lstStyle/>
          <a:p>
            <a:pPr algn="ctr"/>
            <a:endParaRPr lang="en-GB" sz="5400" b="1" dirty="0" smtClean="0"/>
          </a:p>
          <a:p>
            <a:pPr algn="ctr"/>
            <a:r>
              <a:rPr lang="en-GB" sz="5400" b="1" u="sng" dirty="0" smtClean="0">
                <a:solidFill>
                  <a:schemeClr val="bg1"/>
                </a:solidFill>
              </a:rPr>
              <a:t>Contemporary Western Ceramics </a:t>
            </a:r>
          </a:p>
          <a:p>
            <a:pPr algn="ctr"/>
            <a:r>
              <a:rPr lang="en-GB" sz="5400" b="1" u="sng" dirty="0" smtClean="0">
                <a:solidFill>
                  <a:schemeClr val="bg1"/>
                </a:solidFill>
              </a:rPr>
              <a:t>Artist</a:t>
            </a:r>
          </a:p>
          <a:p>
            <a:pPr algn="ctr"/>
            <a:endParaRPr lang="en-IN" sz="5400" dirty="0"/>
          </a:p>
        </p:txBody>
      </p:sp>
      <p:sp>
        <p:nvSpPr>
          <p:cNvPr id="3" name="Rectangle 2"/>
          <p:cNvSpPr/>
          <p:nvPr/>
        </p:nvSpPr>
        <p:spPr>
          <a:xfrm>
            <a:off x="17463" y="1651379"/>
            <a:ext cx="12174537" cy="363030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19" y="176981"/>
            <a:ext cx="11695472" cy="6459794"/>
          </a:xfrm>
        </p:spPr>
        <p:txBody>
          <a:bodyPr>
            <a:normAutofit/>
          </a:bodyPr>
          <a:lstStyle/>
          <a:p>
            <a:pPr marL="0" indent="0">
              <a:buNone/>
            </a:pPr>
            <a:endParaRPr lang="en-IN" sz="2400" dirty="0"/>
          </a:p>
          <a:p>
            <a:pPr marL="0" indent="0">
              <a:buNone/>
            </a:pPr>
            <a:r>
              <a:rPr lang="en-IN" sz="2400" dirty="0" smtClean="0"/>
              <a:t>One </a:t>
            </a:r>
            <a:r>
              <a:rPr lang="en-IN" sz="2400" dirty="0"/>
              <a:t>is lava black throughout, its exterior </a:t>
            </a:r>
            <a:r>
              <a:rPr lang="en-IN" sz="2400" dirty="0" smtClean="0"/>
              <a:t>teeming</a:t>
            </a:r>
          </a:p>
          <a:p>
            <a:pPr marL="0" indent="0">
              <a:buNone/>
            </a:pPr>
            <a:r>
              <a:rPr lang="en-IN" sz="2400" dirty="0" smtClean="0"/>
              <a:t>with </a:t>
            </a:r>
            <a:r>
              <a:rPr lang="en-IN" sz="2400" dirty="0"/>
              <a:t>pitted bulges and extrusions, its inside </a:t>
            </a:r>
            <a:r>
              <a:rPr lang="en-IN" sz="2400" dirty="0" smtClean="0"/>
              <a:t>walls</a:t>
            </a:r>
          </a:p>
          <a:p>
            <a:pPr marL="0" indent="0">
              <a:buNone/>
            </a:pPr>
            <a:r>
              <a:rPr lang="en-IN" sz="2400" dirty="0" smtClean="0"/>
              <a:t>cracked </a:t>
            </a:r>
            <a:r>
              <a:rPr lang="en-IN" sz="2400" dirty="0"/>
              <a:t>and veined. Another is a ghostly </a:t>
            </a:r>
          </a:p>
          <a:p>
            <a:pPr marL="0" indent="0">
              <a:buNone/>
            </a:pPr>
            <a:r>
              <a:rPr lang="en-IN" sz="2400" dirty="0" smtClean="0"/>
              <a:t>blue-black </a:t>
            </a:r>
            <a:r>
              <a:rPr lang="en-IN" sz="2400" dirty="0"/>
              <a:t>within, its bowl littered with an </a:t>
            </a:r>
            <a:endParaRPr lang="en-IN" sz="2400" dirty="0" smtClean="0"/>
          </a:p>
          <a:p>
            <a:pPr marL="0" indent="0">
              <a:buNone/>
            </a:pPr>
            <a:r>
              <a:rPr lang="en-IN" sz="2400" dirty="0" smtClean="0"/>
              <a:t>assortment </a:t>
            </a:r>
            <a:r>
              <a:rPr lang="en-IN" sz="2400" dirty="0"/>
              <a:t>of melded clay chips, its outer </a:t>
            </a:r>
            <a:r>
              <a:rPr lang="en-IN" sz="2400" dirty="0" smtClean="0"/>
              <a:t>surface</a:t>
            </a:r>
          </a:p>
          <a:p>
            <a:pPr marL="0" indent="0">
              <a:buNone/>
            </a:pPr>
            <a:r>
              <a:rPr lang="en-IN" sz="2400" dirty="0" smtClean="0"/>
              <a:t>a </a:t>
            </a:r>
            <a:r>
              <a:rPr lang="en-IN" sz="2400" dirty="0"/>
              <a:t>fierce gold. One piece has a glossy, milky-aqua </a:t>
            </a:r>
            <a:endParaRPr lang="en-IN" sz="2400" dirty="0" smtClean="0"/>
          </a:p>
          <a:p>
            <a:pPr marL="0" indent="0">
              <a:buNone/>
            </a:pPr>
            <a:r>
              <a:rPr lang="en-IN" sz="2400" dirty="0" smtClean="0"/>
              <a:t>petaled </a:t>
            </a:r>
            <a:r>
              <a:rPr lang="en-IN" sz="2400" dirty="0"/>
              <a:t>pelt; another a volcanic crust in all the </a:t>
            </a:r>
            <a:endParaRPr lang="en-IN" sz="2400" dirty="0" smtClean="0"/>
          </a:p>
          <a:p>
            <a:pPr marL="0" indent="0">
              <a:buNone/>
            </a:pPr>
            <a:r>
              <a:rPr lang="en-IN" sz="2400" dirty="0" smtClean="0"/>
              <a:t>hues </a:t>
            </a:r>
            <a:r>
              <a:rPr lang="en-IN" sz="2400" dirty="0"/>
              <a:t>of heat</a:t>
            </a:r>
            <a:r>
              <a:rPr lang="en-IN" sz="2400" dirty="0" smtClean="0"/>
              <a:t>. Marsh </a:t>
            </a:r>
            <a:r>
              <a:rPr lang="en-IN" sz="2400" dirty="0"/>
              <a:t>is fearless in his explorations </a:t>
            </a:r>
            <a:endParaRPr lang="en-IN" sz="2400" dirty="0" smtClean="0"/>
          </a:p>
          <a:p>
            <a:pPr marL="0" indent="0">
              <a:buNone/>
            </a:pPr>
            <a:r>
              <a:rPr lang="en-IN" sz="2400" dirty="0" smtClean="0"/>
              <a:t>of </a:t>
            </a:r>
            <a:r>
              <a:rPr lang="en-IN" sz="2400" dirty="0"/>
              <a:t>texture and </a:t>
            </a:r>
            <a:r>
              <a:rPr lang="en-IN" sz="2400" dirty="0" smtClean="0"/>
              <a:t>colour, </a:t>
            </a:r>
            <a:r>
              <a:rPr lang="en-IN" sz="2400" dirty="0"/>
              <a:t>applying multiple glazes </a:t>
            </a:r>
            <a:r>
              <a:rPr lang="en-IN" sz="2400" dirty="0" smtClean="0"/>
              <a:t>and</a:t>
            </a:r>
          </a:p>
          <a:p>
            <a:pPr marL="0" indent="0">
              <a:buNone/>
            </a:pPr>
            <a:r>
              <a:rPr lang="en-IN" sz="2400" dirty="0" smtClean="0"/>
              <a:t>mineral </a:t>
            </a:r>
            <a:r>
              <a:rPr lang="en-IN" sz="2400" dirty="0"/>
              <a:t>coatings. He subjects each piece </a:t>
            </a:r>
            <a:r>
              <a:rPr lang="en-IN" sz="2400" dirty="0" smtClean="0"/>
              <a:t>to</a:t>
            </a:r>
          </a:p>
          <a:p>
            <a:pPr marL="0" indent="0">
              <a:buNone/>
            </a:pPr>
            <a:r>
              <a:rPr lang="en-IN" sz="2400" dirty="0" smtClean="0"/>
              <a:t>numerous </a:t>
            </a:r>
            <a:r>
              <a:rPr lang="en-IN" sz="2400" dirty="0"/>
              <a:t>firings, letting chemistry and chance have </a:t>
            </a:r>
            <a:r>
              <a:rPr lang="en-IN" sz="2400" dirty="0" smtClean="0"/>
              <a:t>at</a:t>
            </a:r>
          </a:p>
          <a:p>
            <a:pPr marL="0" indent="0">
              <a:buNone/>
            </a:pPr>
            <a:r>
              <a:rPr lang="en-IN" sz="2400" dirty="0" smtClean="0"/>
              <a:t> </a:t>
            </a:r>
            <a:r>
              <a:rPr lang="en-IN" sz="2400" dirty="0"/>
              <a:t>it, over and over again.</a:t>
            </a:r>
          </a:p>
          <a:p>
            <a:endParaRPr lang="en-IN"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092" y="269632"/>
            <a:ext cx="4829908" cy="5527431"/>
          </a:xfrm>
          <a:prstGeom prst="rect">
            <a:avLst/>
          </a:prstGeom>
        </p:spPr>
      </p:pic>
    </p:spTree>
    <p:extLst>
      <p:ext uri="{BB962C8B-B14F-4D97-AF65-F5344CB8AC3E}">
        <p14:creationId xmlns:p14="http://schemas.microsoft.com/office/powerpoint/2010/main" val="278269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18" y="250722"/>
            <a:ext cx="11651227" cy="6607277"/>
          </a:xfrm>
        </p:spPr>
        <p:txBody>
          <a:bodyPr>
            <a:normAutofit/>
          </a:bodyPr>
          <a:lstStyle/>
          <a:p>
            <a:pPr marL="0" indent="0" algn="just">
              <a:buNone/>
            </a:pPr>
            <a:r>
              <a:rPr lang="en-IN" sz="2400" dirty="0"/>
              <a:t>He calls these recent works “Crucibles” and “Cauldrons,” after functional instruments of transformation, vessels designed for fire and for catalyzing change. Each title carries an apt metaphorical load in addition to its descriptive one: A crucible is a rigorous test, just as these works are trials, under severe conditions; and a cauldron stands for an unstable, tempestuous situation, again not unlike what these pieces face in the kiln, what Marsh generates in the process of making them.</a:t>
            </a:r>
          </a:p>
          <a:p>
            <a:pPr algn="just"/>
            <a:endParaRPr lang="en-IN" sz="2400" dirty="0" smtClean="0"/>
          </a:p>
          <a:p>
            <a:endParaRPr lang="en-IN" dirty="0"/>
          </a:p>
          <a:p>
            <a:endParaRPr lang="en-IN" dirty="0" smtClean="0"/>
          </a:p>
          <a:p>
            <a:endParaRPr lang="en-IN" dirty="0"/>
          </a:p>
          <a:p>
            <a:pPr marL="0" indent="0">
              <a:buNone/>
            </a:pPr>
            <a:endParaRPr lang="en-IN" dirty="0" smtClean="0"/>
          </a:p>
          <a:p>
            <a:endParaRPr lang="en-IN" dirty="0"/>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437" t="3281"/>
          <a:stretch>
            <a:fillRect/>
          </a:stretch>
        </p:blipFill>
        <p:spPr>
          <a:xfrm>
            <a:off x="8332839" y="2610464"/>
            <a:ext cx="3362632" cy="4026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r="1660" b="1762"/>
          <a:stretch>
            <a:fillRect/>
          </a:stretch>
        </p:blipFill>
        <p:spPr>
          <a:xfrm>
            <a:off x="591526" y="2525378"/>
            <a:ext cx="7593829" cy="4111396"/>
          </a:xfrm>
          <a:prstGeom prst="rect">
            <a:avLst/>
          </a:prstGeom>
        </p:spPr>
      </p:pic>
    </p:spTree>
    <p:extLst>
      <p:ext uri="{BB962C8B-B14F-4D97-AF65-F5344CB8AC3E}">
        <p14:creationId xmlns:p14="http://schemas.microsoft.com/office/powerpoint/2010/main" val="142051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710" y="280218"/>
            <a:ext cx="11547987" cy="6312311"/>
          </a:xfrm>
        </p:spPr>
        <p:txBody>
          <a:bodyPr>
            <a:normAutofit/>
          </a:bodyPr>
          <a:lstStyle/>
          <a:p>
            <a:pPr marL="0" indent="0" algn="just">
              <a:buNone/>
            </a:pPr>
            <a:endParaRPr lang="en-IN" dirty="0" smtClean="0"/>
          </a:p>
          <a:p>
            <a:pPr marL="0" indent="0" algn="just">
              <a:buNone/>
            </a:pPr>
            <a:r>
              <a:rPr lang="en-IN" sz="2400" dirty="0" smtClean="0"/>
              <a:t>The </a:t>
            </a:r>
            <a:r>
              <a:rPr lang="en-IN" sz="2400" dirty="0"/>
              <a:t>materiality of these vessels is riveting. </a:t>
            </a:r>
            <a:r>
              <a:rPr lang="en-IN" sz="2400" dirty="0" smtClean="0"/>
              <a:t>What</a:t>
            </a:r>
          </a:p>
          <a:p>
            <a:pPr marL="0" indent="0" algn="just">
              <a:buNone/>
            </a:pPr>
            <a:r>
              <a:rPr lang="en-IN" sz="2400" dirty="0" smtClean="0"/>
              <a:t> </a:t>
            </a:r>
            <a:r>
              <a:rPr lang="en-IN" sz="2400" dirty="0"/>
              <a:t>they do share with Marsh’s earlier work is a </a:t>
            </a:r>
            <a:r>
              <a:rPr lang="en-IN" sz="2400" dirty="0" smtClean="0"/>
              <a:t>kind</a:t>
            </a:r>
          </a:p>
          <a:p>
            <a:pPr marL="0" indent="0" algn="just">
              <a:buNone/>
            </a:pPr>
            <a:r>
              <a:rPr lang="en-IN" sz="2400" dirty="0" smtClean="0"/>
              <a:t> </a:t>
            </a:r>
            <a:r>
              <a:rPr lang="en-IN" sz="2400" dirty="0"/>
              <a:t>of reduction to essence, and an exhilarating </a:t>
            </a:r>
            <a:endParaRPr lang="en-IN" sz="2400" dirty="0" smtClean="0"/>
          </a:p>
          <a:p>
            <a:pPr marL="0" indent="0" algn="just">
              <a:buNone/>
            </a:pPr>
            <a:r>
              <a:rPr lang="en-IN" sz="2400" dirty="0" smtClean="0"/>
              <a:t>beauty</a:t>
            </a:r>
            <a:r>
              <a:rPr lang="en-IN" sz="2400" dirty="0"/>
              <a:t>, this time rugged rather than refined</a:t>
            </a:r>
            <a:r>
              <a:rPr lang="en-IN" sz="2400" dirty="0" smtClean="0"/>
              <a:t>,</a:t>
            </a:r>
          </a:p>
          <a:p>
            <a:pPr marL="0" indent="0" algn="just">
              <a:buNone/>
            </a:pPr>
            <a:r>
              <a:rPr lang="en-IN" sz="2400" dirty="0" smtClean="0"/>
              <a:t> </a:t>
            </a:r>
            <a:r>
              <a:rPr lang="en-IN" sz="2400" dirty="0"/>
              <a:t>improvisational instead of meticulously ordered</a:t>
            </a:r>
            <a:r>
              <a:rPr lang="en-IN" sz="2400" dirty="0" smtClean="0"/>
              <a:t>.</a:t>
            </a:r>
          </a:p>
          <a:p>
            <a:pPr marL="0" indent="0" algn="just">
              <a:buNone/>
            </a:pPr>
            <a:r>
              <a:rPr lang="en-IN" sz="2400" dirty="0" smtClean="0"/>
              <a:t> </a:t>
            </a:r>
            <a:r>
              <a:rPr lang="en-IN" sz="2400" dirty="0"/>
              <a:t>Each “Crucible” and “Cauldron” is a singular </a:t>
            </a:r>
            <a:endParaRPr lang="en-IN" sz="2400" dirty="0" smtClean="0"/>
          </a:p>
          <a:p>
            <a:pPr marL="0" indent="0" algn="just">
              <a:buNone/>
            </a:pPr>
            <a:r>
              <a:rPr lang="en-IN" sz="2400" dirty="0" smtClean="0"/>
              <a:t>topography</a:t>
            </a:r>
            <a:r>
              <a:rPr lang="en-IN" sz="2400" dirty="0"/>
              <a:t>, earth inexhaustibly reinvented </a:t>
            </a:r>
            <a:r>
              <a:rPr lang="en-IN" sz="2400" dirty="0" smtClean="0"/>
              <a:t>as</a:t>
            </a:r>
          </a:p>
          <a:p>
            <a:pPr marL="0" indent="0" algn="just">
              <a:buNone/>
            </a:pPr>
            <a:r>
              <a:rPr lang="en-IN" sz="2400" dirty="0" smtClean="0"/>
              <a:t> </a:t>
            </a:r>
            <a:r>
              <a:rPr lang="en-IN" sz="2400" dirty="0"/>
              <a:t>earth</a:t>
            </a:r>
            <a:r>
              <a:rPr lang="en-IN" sz="2400" dirty="0" smtClean="0"/>
              <a:t>.</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520" y="0"/>
            <a:ext cx="4705348" cy="6142892"/>
          </a:xfrm>
          <a:prstGeom prst="rect">
            <a:avLst/>
          </a:prstGeom>
        </p:spPr>
      </p:pic>
    </p:spTree>
    <p:extLst>
      <p:ext uri="{BB962C8B-B14F-4D97-AF65-F5344CB8AC3E}">
        <p14:creationId xmlns:p14="http://schemas.microsoft.com/office/powerpoint/2010/main" val="465745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2" y="265470"/>
            <a:ext cx="11518491" cy="6592529"/>
          </a:xfrm>
        </p:spPr>
        <p:txBody>
          <a:bodyPr/>
          <a:lstStyle/>
          <a:p>
            <a:pPr marL="0" indent="0">
              <a:buNone/>
            </a:pPr>
            <a:endParaRPr lang="en-IN" sz="2400" dirty="0" smtClean="0"/>
          </a:p>
          <a:p>
            <a:pPr marL="0" indent="0">
              <a:buNone/>
            </a:pPr>
            <a:r>
              <a:rPr lang="en-IN" sz="2400" dirty="0" smtClean="0"/>
              <a:t>From </a:t>
            </a:r>
            <a:r>
              <a:rPr lang="en-IN" sz="2400" dirty="0"/>
              <a:t>this experience he derived an intense respect for production potters. Tony </a:t>
            </a:r>
            <a:r>
              <a:rPr lang="en-IN" sz="2400" dirty="0" smtClean="0"/>
              <a:t>Marsh </a:t>
            </a:r>
            <a:r>
              <a:rPr lang="en-IN" sz="2400" dirty="0"/>
              <a:t>states, “I am not really a potter although I admire them deeply in many </a:t>
            </a:r>
            <a:r>
              <a:rPr lang="en-IN" sz="2400" dirty="0" smtClean="0"/>
              <a:t>ways</a:t>
            </a:r>
            <a:r>
              <a:rPr lang="en-IN" sz="2400" dirty="0"/>
              <a:t>. I understand pots as occupying what is for me a profound position between </a:t>
            </a:r>
            <a:r>
              <a:rPr lang="en-IN" sz="2400" dirty="0" smtClean="0"/>
              <a:t>nature </a:t>
            </a:r>
            <a:r>
              <a:rPr lang="en-IN" sz="2400" dirty="0"/>
              <a:t>and culture. What I make is homage to my curiosity about the history </a:t>
            </a:r>
            <a:r>
              <a:rPr lang="en-IN" sz="2400" dirty="0" smtClean="0"/>
              <a:t>of ceramic </a:t>
            </a:r>
            <a:r>
              <a:rPr lang="en-IN" sz="2400" dirty="0"/>
              <a:t>vessels and what they have always been </a:t>
            </a:r>
            <a:r>
              <a:rPr lang="en-IN" sz="2400" dirty="0" smtClean="0"/>
              <a:t>called </a:t>
            </a:r>
            <a:r>
              <a:rPr lang="en-IN" sz="2400" dirty="0"/>
              <a:t>on to do: to preserve, to offer, to contain, </a:t>
            </a:r>
            <a:r>
              <a:rPr lang="en-IN" sz="2400" dirty="0" smtClean="0"/>
              <a:t>to commemorate </a:t>
            </a:r>
            <a:r>
              <a:rPr lang="en-IN" sz="2400" dirty="0"/>
              <a:t>and to beautify.”</a:t>
            </a:r>
            <a:br>
              <a:rPr lang="en-IN" sz="2400" dirty="0"/>
            </a:br>
            <a:r>
              <a:rPr lang="en-IN" dirty="0"/>
              <a:t/>
            </a:r>
            <a:br>
              <a:rPr lang="en-IN" dirty="0"/>
            </a:br>
            <a:endParaRPr lang="en-IN" dirty="0"/>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0304" y="3451935"/>
            <a:ext cx="3097162" cy="34060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60" y="3458308"/>
            <a:ext cx="7725508" cy="3399692"/>
          </a:xfrm>
          <a:prstGeom prst="rect">
            <a:avLst/>
          </a:prstGeom>
        </p:spPr>
      </p:pic>
    </p:spTree>
    <p:extLst>
      <p:ext uri="{BB962C8B-B14F-4D97-AF65-F5344CB8AC3E}">
        <p14:creationId xmlns:p14="http://schemas.microsoft.com/office/powerpoint/2010/main" val="128899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982" y="0"/>
            <a:ext cx="6019130" cy="6858000"/>
          </a:xfrm>
          <a:prstGeom prst="rect">
            <a:avLst/>
          </a:prstGeom>
        </p:spPr>
      </p:pic>
      <p:sp>
        <p:nvSpPr>
          <p:cNvPr id="6" name="TextBox 5"/>
          <p:cNvSpPr txBox="1"/>
          <p:nvPr/>
        </p:nvSpPr>
        <p:spPr>
          <a:xfrm>
            <a:off x="44244" y="5554429"/>
            <a:ext cx="2772697" cy="1200329"/>
          </a:xfrm>
          <a:prstGeom prst="rect">
            <a:avLst/>
          </a:prstGeom>
          <a:noFill/>
        </p:spPr>
        <p:txBody>
          <a:bodyPr wrap="square" rtlCol="0">
            <a:spAutoFit/>
          </a:bodyPr>
          <a:lstStyle/>
          <a:p>
            <a:endParaRPr lang="en-GB" dirty="0" smtClean="0"/>
          </a:p>
          <a:p>
            <a:r>
              <a:rPr lang="en-GB" dirty="0" smtClean="0"/>
              <a:t>Reference-</a:t>
            </a:r>
          </a:p>
          <a:p>
            <a:r>
              <a:rPr lang="en-GB" dirty="0" smtClean="0"/>
              <a:t>Google &amp; Own-Thinking</a:t>
            </a:r>
          </a:p>
          <a:p>
            <a:endParaRPr lang="en-IN" dirty="0"/>
          </a:p>
        </p:txBody>
      </p:sp>
      <p:sp>
        <p:nvSpPr>
          <p:cNvPr id="7" name="TextBox 6"/>
          <p:cNvSpPr txBox="1">
            <a:spLocks noChangeArrowheads="1"/>
          </p:cNvSpPr>
          <p:nvPr/>
        </p:nvSpPr>
        <p:spPr bwMode="auto">
          <a:xfrm>
            <a:off x="8873112" y="5924495"/>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3337" y="5970533"/>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56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74320"/>
            <a:ext cx="11460480" cy="1138773"/>
          </a:xfrm>
          <a:prstGeom prst="rect">
            <a:avLst/>
          </a:prstGeom>
          <a:noFill/>
        </p:spPr>
        <p:txBody>
          <a:bodyPr wrap="square" rtlCol="0">
            <a:spAutoFit/>
          </a:bodyPr>
          <a:lstStyle/>
          <a:p>
            <a:pPr algn="ctr"/>
            <a:endParaRPr lang="en-GB" sz="3600" b="1" dirty="0" smtClean="0"/>
          </a:p>
          <a:p>
            <a:r>
              <a:rPr lang="en-GB" sz="3200" b="1" dirty="0" smtClean="0"/>
              <a:t>                  Livia Marin </a:t>
            </a:r>
            <a:r>
              <a:rPr lang="en-GB" sz="3200" dirty="0" smtClean="0"/>
              <a:t>					               </a:t>
            </a:r>
            <a:r>
              <a:rPr lang="en-GB" sz="3200" b="1" dirty="0" smtClean="0"/>
              <a:t>Tony Marsh</a:t>
            </a:r>
            <a:endParaRPr lang="en-IN"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44" y="1939696"/>
            <a:ext cx="6807759" cy="453484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485" y="1946362"/>
            <a:ext cx="4079441" cy="4528180"/>
          </a:xfrm>
          <a:prstGeom prst="rect">
            <a:avLst/>
          </a:prstGeom>
        </p:spPr>
      </p:pic>
    </p:spTree>
    <p:extLst>
      <p:ext uri="{BB962C8B-B14F-4D97-AF65-F5344CB8AC3E}">
        <p14:creationId xmlns:p14="http://schemas.microsoft.com/office/powerpoint/2010/main" val="49283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9968" y="316522"/>
            <a:ext cx="11500339" cy="6178063"/>
          </a:xfrm>
        </p:spPr>
        <p:txBody>
          <a:bodyPr>
            <a:normAutofit lnSpcReduction="10000"/>
          </a:bodyPr>
          <a:lstStyle/>
          <a:p>
            <a:r>
              <a:rPr lang="en-IN" sz="2800" b="1" dirty="0"/>
              <a:t> </a:t>
            </a:r>
            <a:r>
              <a:rPr lang="en-IN" sz="2800" b="1" u="sng" dirty="0">
                <a:hlinkClick r:id="rId2"/>
              </a:rPr>
              <a:t>Livia </a:t>
            </a:r>
            <a:r>
              <a:rPr lang="en-IN" sz="2800" b="1" u="sng" dirty="0" smtClean="0">
                <a:hlinkClick r:id="rId2"/>
              </a:rPr>
              <a:t>Marin</a:t>
            </a:r>
            <a:endParaRPr lang="en-IN" sz="2800" b="1" u="sng" dirty="0" smtClean="0"/>
          </a:p>
          <a:p>
            <a:pPr algn="l"/>
            <a:r>
              <a:rPr lang="en-GB" dirty="0" smtClean="0"/>
              <a:t>Livia </a:t>
            </a:r>
            <a:r>
              <a:rPr lang="en-GB" dirty="0"/>
              <a:t>Marin is a London-based Chilean artist </a:t>
            </a:r>
            <a:endParaRPr lang="en-GB" dirty="0" smtClean="0"/>
          </a:p>
          <a:p>
            <a:pPr algn="l"/>
            <a:r>
              <a:rPr lang="en-GB" dirty="0" smtClean="0"/>
              <a:t>whose </a:t>
            </a:r>
            <a:r>
              <a:rPr lang="en-GB" dirty="0"/>
              <a:t>work has been characterized </a:t>
            </a:r>
            <a:endParaRPr lang="en-GB" dirty="0" smtClean="0"/>
          </a:p>
          <a:p>
            <a:pPr algn="l"/>
            <a:r>
              <a:rPr lang="en-GB" dirty="0" smtClean="0"/>
              <a:t>throughout </a:t>
            </a:r>
            <a:r>
              <a:rPr lang="en-GB" dirty="0"/>
              <a:t>by large-scale installations and </a:t>
            </a:r>
            <a:endParaRPr lang="en-GB" dirty="0" smtClean="0"/>
          </a:p>
          <a:p>
            <a:pPr algn="l"/>
            <a:r>
              <a:rPr lang="en-GB" dirty="0" smtClean="0"/>
              <a:t>The appropriation </a:t>
            </a:r>
            <a:r>
              <a:rPr lang="en-GB" dirty="0"/>
              <a:t>of mass-produced and </a:t>
            </a:r>
            <a:endParaRPr lang="en-GB" dirty="0" smtClean="0"/>
          </a:p>
          <a:p>
            <a:pPr algn="l"/>
            <a:r>
              <a:rPr lang="en-GB" dirty="0" smtClean="0"/>
              <a:t>mass-consumed </a:t>
            </a:r>
            <a:r>
              <a:rPr lang="en-GB" dirty="0"/>
              <a:t>objects. Her work was </a:t>
            </a:r>
            <a:endParaRPr lang="en-GB" dirty="0" smtClean="0"/>
          </a:p>
          <a:p>
            <a:pPr algn="l"/>
            <a:r>
              <a:rPr lang="en-GB" dirty="0" smtClean="0"/>
              <a:t>initially informed </a:t>
            </a:r>
            <a:r>
              <a:rPr lang="en-GB" dirty="0"/>
              <a:t>by the immediate </a:t>
            </a:r>
            <a:r>
              <a:rPr lang="en-GB" dirty="0" smtClean="0"/>
              <a:t>social</a:t>
            </a:r>
          </a:p>
          <a:p>
            <a:pPr algn="l"/>
            <a:r>
              <a:rPr lang="en-GB" dirty="0" smtClean="0"/>
              <a:t> </a:t>
            </a:r>
            <a:r>
              <a:rPr lang="en-GB" dirty="0"/>
              <a:t>and </a:t>
            </a:r>
            <a:r>
              <a:rPr lang="en-GB" dirty="0" smtClean="0"/>
              <a:t>political context </a:t>
            </a:r>
            <a:r>
              <a:rPr lang="en-GB" dirty="0"/>
              <a:t>of Chile in the </a:t>
            </a:r>
            <a:r>
              <a:rPr lang="en-GB" dirty="0" smtClean="0"/>
              <a:t>1990s</a:t>
            </a:r>
          </a:p>
          <a:p>
            <a:pPr algn="l"/>
            <a:r>
              <a:rPr lang="en-GB" dirty="0" smtClean="0"/>
              <a:t> </a:t>
            </a:r>
            <a:r>
              <a:rPr lang="en-GB" dirty="0"/>
              <a:t>that amounted </a:t>
            </a:r>
            <a:r>
              <a:rPr lang="en-GB" dirty="0" smtClean="0"/>
              <a:t>to </a:t>
            </a:r>
            <a:r>
              <a:rPr lang="en-GB" dirty="0"/>
              <a:t>a transition from </a:t>
            </a:r>
            <a:r>
              <a:rPr lang="en-GB" dirty="0" smtClean="0"/>
              <a:t>a</a:t>
            </a:r>
          </a:p>
          <a:p>
            <a:pPr algn="l"/>
            <a:r>
              <a:rPr lang="en-GB" dirty="0" smtClean="0"/>
              <a:t> </a:t>
            </a:r>
            <a:r>
              <a:rPr lang="en-GB" dirty="0"/>
              <a:t>profoundly overt </a:t>
            </a:r>
            <a:r>
              <a:rPr lang="en-GB" dirty="0" smtClean="0"/>
              <a:t>disciplinary </a:t>
            </a:r>
            <a:r>
              <a:rPr lang="en-GB" dirty="0"/>
              <a:t>regime </a:t>
            </a:r>
            <a:endParaRPr lang="en-GB" dirty="0" smtClean="0"/>
          </a:p>
          <a:p>
            <a:pPr algn="l"/>
            <a:r>
              <a:rPr lang="en-GB" dirty="0" smtClean="0"/>
              <a:t>(</a:t>
            </a:r>
            <a:r>
              <a:rPr lang="en-GB" dirty="0"/>
              <a:t>given by </a:t>
            </a:r>
            <a:r>
              <a:rPr lang="en-GB" dirty="0" smtClean="0"/>
              <a:t>seventeen years </a:t>
            </a:r>
            <a:r>
              <a:rPr lang="en-GB" dirty="0"/>
              <a:t>of </a:t>
            </a:r>
            <a:r>
              <a:rPr lang="en-GB" dirty="0" smtClean="0"/>
              <a:t>dictatorship</a:t>
            </a:r>
            <a:r>
              <a:rPr lang="en-GB" dirty="0"/>
              <a:t>) </a:t>
            </a:r>
            <a:r>
              <a:rPr lang="en-GB" dirty="0" smtClean="0"/>
              <a:t>to</a:t>
            </a:r>
          </a:p>
          <a:p>
            <a:pPr algn="l"/>
            <a:r>
              <a:rPr lang="en-GB" dirty="0" smtClean="0"/>
              <a:t> </a:t>
            </a:r>
            <a:r>
              <a:rPr lang="en-GB" dirty="0"/>
              <a:t>an </a:t>
            </a:r>
            <a:r>
              <a:rPr lang="en-GB" dirty="0" smtClean="0"/>
              <a:t>economically disciplinary Regime with </a:t>
            </a:r>
            <a:r>
              <a:rPr lang="en-GB" dirty="0"/>
              <a:t>a strongly </a:t>
            </a:r>
            <a:r>
              <a:rPr lang="en-GB" dirty="0" smtClean="0"/>
              <a:t>developed neo-liberal </a:t>
            </a:r>
            <a:r>
              <a:rPr lang="en-GB" dirty="0"/>
              <a:t>economic </a:t>
            </a:r>
            <a:endParaRPr lang="en-GB" dirty="0" smtClean="0"/>
          </a:p>
          <a:p>
            <a:pPr algn="l"/>
            <a:r>
              <a:rPr lang="en-GB" dirty="0" smtClean="0"/>
              <a:t>agenda. </a:t>
            </a:r>
            <a:r>
              <a:rPr lang="en-GB" dirty="0"/>
              <a:t>She </a:t>
            </a:r>
            <a:r>
              <a:rPr lang="en-GB" dirty="0" smtClean="0"/>
              <a:t>employs </a:t>
            </a:r>
            <a:r>
              <a:rPr lang="en-GB" dirty="0"/>
              <a:t>everyday </a:t>
            </a:r>
            <a:r>
              <a:rPr lang="en-GB" dirty="0" smtClean="0"/>
              <a:t>objects </a:t>
            </a:r>
            <a:r>
              <a:rPr lang="en-GB" dirty="0"/>
              <a:t>to enquire </a:t>
            </a:r>
            <a:r>
              <a:rPr lang="en-GB" dirty="0" smtClean="0"/>
              <a:t>into </a:t>
            </a:r>
            <a:r>
              <a:rPr lang="en-GB" dirty="0"/>
              <a:t>the </a:t>
            </a:r>
            <a:r>
              <a:rPr lang="en-GB" dirty="0" smtClean="0"/>
              <a:t>nature of </a:t>
            </a:r>
            <a:r>
              <a:rPr lang="en-GB" dirty="0"/>
              <a:t>how </a:t>
            </a:r>
            <a:r>
              <a:rPr lang="en-GB" dirty="0" smtClean="0"/>
              <a:t>we relate to</a:t>
            </a:r>
          </a:p>
          <a:p>
            <a:pPr algn="l"/>
            <a:r>
              <a:rPr lang="en-GB" dirty="0" smtClean="0"/>
              <a:t> </a:t>
            </a:r>
            <a:r>
              <a:rPr lang="en-GB" dirty="0"/>
              <a:t>material </a:t>
            </a:r>
            <a:r>
              <a:rPr lang="en-GB" dirty="0" smtClean="0"/>
              <a:t>objects </a:t>
            </a:r>
            <a:r>
              <a:rPr lang="en-GB" dirty="0"/>
              <a:t>in an era </a:t>
            </a:r>
            <a:r>
              <a:rPr lang="en-GB" dirty="0" smtClean="0"/>
              <a:t>dominated by </a:t>
            </a:r>
            <a:r>
              <a:rPr lang="en-GB" dirty="0"/>
              <a:t>standardization and </a:t>
            </a:r>
            <a:r>
              <a:rPr lang="en-GB" dirty="0" smtClean="0"/>
              <a:t>global circulation.</a:t>
            </a:r>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309" y="951554"/>
            <a:ext cx="5527997" cy="3682359"/>
          </a:xfrm>
          <a:prstGeom prst="rect">
            <a:avLst/>
          </a:prstGeom>
        </p:spPr>
      </p:pic>
    </p:spTree>
    <p:extLst>
      <p:ext uri="{BB962C8B-B14F-4D97-AF65-F5344CB8AC3E}">
        <p14:creationId xmlns:p14="http://schemas.microsoft.com/office/powerpoint/2010/main" val="263520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222738"/>
            <a:ext cx="11582400" cy="6342185"/>
          </a:xfrm>
        </p:spPr>
        <p:txBody>
          <a:bodyPr/>
          <a:lstStyle/>
          <a:p>
            <a:r>
              <a:rPr lang="en-IN" sz="2400" dirty="0"/>
              <a:t>In </a:t>
            </a:r>
            <a:r>
              <a:rPr lang="en-IN" sz="2400" i="1" dirty="0"/>
              <a:t>Nomad Patterns</a:t>
            </a:r>
            <a:r>
              <a:rPr lang="en-IN" sz="2400" dirty="0"/>
              <a:t>, an avant-garde series by ceramic artist Livia Marin, traditionally-painted teapots, cups, and bowls appear to melt into patterned puddles. The decorations featured in the series range from paisley prints to plaid, and cleverly retain their integrity when seemingly liquefied. The intention of this “trope of estrangement” is to prompt the viewer to reflect upon the familiarity and predictability of everyday life. </a:t>
            </a:r>
          </a:p>
          <a:p>
            <a:pPr>
              <a:buNone/>
            </a:pPr>
            <a:endParaRPr lang="en-I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63" y="2743200"/>
            <a:ext cx="6790434" cy="4114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242" y="3196853"/>
            <a:ext cx="4641758" cy="2938476"/>
          </a:xfrm>
          <a:prstGeom prst="rect">
            <a:avLst/>
          </a:prstGeom>
        </p:spPr>
      </p:pic>
    </p:spTree>
    <p:extLst>
      <p:ext uri="{BB962C8B-B14F-4D97-AF65-F5344CB8AC3E}">
        <p14:creationId xmlns:p14="http://schemas.microsoft.com/office/powerpoint/2010/main" val="2930617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37" y="440182"/>
            <a:ext cx="5767753" cy="57677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275" y="3524865"/>
            <a:ext cx="4740786" cy="3333135"/>
          </a:xfrm>
          <a:prstGeom prst="rect">
            <a:avLst/>
          </a:prstGeom>
        </p:spPr>
      </p:pic>
      <p:pic>
        <p:nvPicPr>
          <p:cNvPr id="8" name="Content Placeholder 7" descr="Contemporary Ceramic Artists Ceramic Artist "/>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46275" y="0"/>
            <a:ext cx="4731209" cy="3421626"/>
          </a:xfrm>
          <a:prstGeom prst="rect">
            <a:avLst/>
          </a:prstGeom>
          <a:noFill/>
          <a:ln>
            <a:noFill/>
          </a:ln>
        </p:spPr>
      </p:pic>
    </p:spTree>
    <p:extLst>
      <p:ext uri="{BB962C8B-B14F-4D97-AF65-F5344CB8AC3E}">
        <p14:creationId xmlns:p14="http://schemas.microsoft.com/office/powerpoint/2010/main" val="4658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45" y="139586"/>
            <a:ext cx="5930577" cy="31944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078" y="3469434"/>
            <a:ext cx="5895754" cy="32994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91" y="3468805"/>
            <a:ext cx="5926741" cy="33001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2330" y="135152"/>
            <a:ext cx="5881686" cy="3169396"/>
          </a:xfrm>
          <a:prstGeom prst="rect">
            <a:avLst/>
          </a:prstGeom>
        </p:spPr>
      </p:pic>
    </p:spTree>
    <p:extLst>
      <p:ext uri="{BB962C8B-B14F-4D97-AF65-F5344CB8AC3E}">
        <p14:creationId xmlns:p14="http://schemas.microsoft.com/office/powerpoint/2010/main" val="290720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23" y="250723"/>
            <a:ext cx="11695471" cy="6415548"/>
          </a:xfrm>
        </p:spPr>
        <p:txBody>
          <a:bodyPr>
            <a:normAutofit fontScale="92500" lnSpcReduction="10000"/>
          </a:bodyPr>
          <a:lstStyle/>
          <a:p>
            <a:pPr marL="0" indent="0" algn="ctr">
              <a:buNone/>
            </a:pPr>
            <a:endParaRPr lang="en-GB" sz="3200" b="1" dirty="0" smtClean="0"/>
          </a:p>
          <a:p>
            <a:pPr marL="0" indent="0">
              <a:buNone/>
            </a:pPr>
            <a:r>
              <a:rPr lang="en-GB" sz="3200" b="1" dirty="0" smtClean="0"/>
              <a:t>Tony Marsh</a:t>
            </a:r>
            <a:endParaRPr lang="en-IN" sz="3200" b="1" dirty="0" smtClean="0"/>
          </a:p>
          <a:p>
            <a:pPr marL="0" indent="0">
              <a:buNone/>
            </a:pPr>
            <a:r>
              <a:rPr lang="en-IN" sz="2600" dirty="0" smtClean="0"/>
              <a:t>Tony </a:t>
            </a:r>
            <a:r>
              <a:rPr lang="en-IN" sz="2600" dirty="0"/>
              <a:t>Marsh works intuitively, creating allegorical </a:t>
            </a:r>
            <a:r>
              <a:rPr lang="en-IN" sz="2600" dirty="0" smtClean="0"/>
              <a:t>works</a:t>
            </a:r>
          </a:p>
          <a:p>
            <a:pPr marL="0" indent="0">
              <a:buNone/>
            </a:pPr>
            <a:r>
              <a:rPr lang="en-IN" sz="2600" dirty="0" smtClean="0"/>
              <a:t> </a:t>
            </a:r>
            <a:r>
              <a:rPr lang="en-IN" sz="2600" dirty="0"/>
              <a:t>that allude to the varied states of human experience</a:t>
            </a:r>
            <a:r>
              <a:rPr lang="en-IN" sz="2600" dirty="0" smtClean="0"/>
              <a:t>.</a:t>
            </a:r>
          </a:p>
          <a:p>
            <a:pPr marL="0" indent="0">
              <a:buNone/>
            </a:pPr>
            <a:r>
              <a:rPr lang="en-IN" sz="2600" dirty="0" smtClean="0"/>
              <a:t> </a:t>
            </a:r>
            <a:r>
              <a:rPr lang="en-IN" sz="2600" dirty="0"/>
              <a:t>Tony </a:t>
            </a:r>
            <a:r>
              <a:rPr lang="en-IN" sz="2600" dirty="0" err="1"/>
              <a:t>Dubis</a:t>
            </a:r>
            <a:r>
              <a:rPr lang="en-IN" sz="2600" dirty="0"/>
              <a:t> Marino states, “Viewers expect statements</a:t>
            </a:r>
            <a:r>
              <a:rPr lang="en-IN" sz="2600" dirty="0" smtClean="0"/>
              <a:t>;</a:t>
            </a:r>
          </a:p>
          <a:p>
            <a:pPr marL="0" indent="0">
              <a:buNone/>
            </a:pPr>
            <a:r>
              <a:rPr lang="en-IN" sz="2600" dirty="0" smtClean="0"/>
              <a:t> </a:t>
            </a:r>
            <a:r>
              <a:rPr lang="en-IN" sz="2600" dirty="0"/>
              <a:t>Marsh asks them questions. He is not a storyteller; </a:t>
            </a:r>
            <a:r>
              <a:rPr lang="en-IN" sz="2600" dirty="0" smtClean="0"/>
              <a:t>he</a:t>
            </a:r>
          </a:p>
          <a:p>
            <a:pPr marL="0" indent="0">
              <a:buNone/>
            </a:pPr>
            <a:r>
              <a:rPr lang="en-IN" sz="2600" dirty="0" smtClean="0"/>
              <a:t> </a:t>
            </a:r>
            <a:r>
              <a:rPr lang="en-IN" sz="2600" dirty="0"/>
              <a:t>is a </a:t>
            </a:r>
            <a:r>
              <a:rPr lang="en-IN" sz="2600" dirty="0" smtClean="0"/>
              <a:t>puzzle maker</a:t>
            </a:r>
            <a:r>
              <a:rPr lang="en-IN" sz="2600" dirty="0"/>
              <a:t>. His images tend to be highly abstract</a:t>
            </a:r>
            <a:r>
              <a:rPr lang="en-IN" sz="2600" dirty="0" smtClean="0"/>
              <a:t>,</a:t>
            </a:r>
          </a:p>
          <a:p>
            <a:pPr marL="0" indent="0">
              <a:buNone/>
            </a:pPr>
            <a:r>
              <a:rPr lang="en-IN" sz="2600" dirty="0" smtClean="0"/>
              <a:t> </a:t>
            </a:r>
            <a:r>
              <a:rPr lang="en-IN" sz="2600" dirty="0"/>
              <a:t>providing the viewer with minimum information to </a:t>
            </a:r>
            <a:endParaRPr lang="en-IN" sz="2600" dirty="0" smtClean="0"/>
          </a:p>
          <a:p>
            <a:pPr marL="0" indent="0">
              <a:buNone/>
            </a:pPr>
            <a:r>
              <a:rPr lang="en-IN" sz="2600" dirty="0" smtClean="0"/>
              <a:t>construct </a:t>
            </a:r>
            <a:r>
              <a:rPr lang="en-IN" sz="2600" dirty="0"/>
              <a:t>a relationship between the two objects. </a:t>
            </a:r>
            <a:endParaRPr lang="en-IN" sz="2600" dirty="0" smtClean="0"/>
          </a:p>
          <a:p>
            <a:pPr marL="0" indent="0">
              <a:buNone/>
            </a:pPr>
            <a:r>
              <a:rPr lang="en-IN" sz="2600" dirty="0" smtClean="0"/>
              <a:t>This </a:t>
            </a:r>
            <a:r>
              <a:rPr lang="en-IN" sz="2600" dirty="0"/>
              <a:t>minimalism pushes the viewer. In his most </a:t>
            </a:r>
            <a:r>
              <a:rPr lang="en-IN" sz="2600" dirty="0" smtClean="0"/>
              <a:t>successful </a:t>
            </a:r>
            <a:r>
              <a:rPr lang="en-IN" sz="2600" dirty="0"/>
              <a:t>pieces the viewer is as </a:t>
            </a:r>
            <a:endParaRPr lang="en-IN" sz="2600" dirty="0" smtClean="0"/>
          </a:p>
          <a:p>
            <a:pPr marL="0" indent="0">
              <a:buNone/>
            </a:pPr>
            <a:r>
              <a:rPr lang="en-IN" sz="2600" dirty="0" smtClean="0"/>
              <a:t>much </a:t>
            </a:r>
            <a:r>
              <a:rPr lang="en-IN" sz="2600" dirty="0"/>
              <a:t>the author of the work’s narrative as the artist. Marsh’s images are so </a:t>
            </a:r>
            <a:endParaRPr lang="en-IN" sz="2600" dirty="0" smtClean="0"/>
          </a:p>
          <a:p>
            <a:pPr marL="0" indent="0">
              <a:buNone/>
            </a:pPr>
            <a:r>
              <a:rPr lang="en-IN" sz="2600" dirty="0" smtClean="0"/>
              <a:t>abstract </a:t>
            </a:r>
            <a:r>
              <a:rPr lang="en-IN" sz="2600" dirty="0"/>
              <a:t>that each individual viewer can construct a narrative as idiosyncratic </a:t>
            </a:r>
            <a:r>
              <a:rPr lang="en-IN" sz="2600" dirty="0" smtClean="0"/>
              <a:t>as</a:t>
            </a:r>
          </a:p>
          <a:p>
            <a:pPr marL="0" indent="0">
              <a:buNone/>
            </a:pPr>
            <a:r>
              <a:rPr lang="en-IN" sz="2600" dirty="0" smtClean="0"/>
              <a:t> </a:t>
            </a:r>
            <a:r>
              <a:rPr lang="en-IN" sz="2600" dirty="0"/>
              <a:t>one’s own personality.”</a:t>
            </a:r>
            <a:r>
              <a:rPr lang="en-IN" dirty="0"/>
              <a:t/>
            </a:r>
            <a:br>
              <a:rPr lang="en-IN" dirty="0"/>
            </a:b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328" y="0"/>
            <a:ext cx="3494612" cy="3879019"/>
          </a:xfrm>
          <a:prstGeom prst="rect">
            <a:avLst/>
          </a:prstGeom>
        </p:spPr>
      </p:pic>
    </p:spTree>
    <p:extLst>
      <p:ext uri="{BB962C8B-B14F-4D97-AF65-F5344CB8AC3E}">
        <p14:creationId xmlns:p14="http://schemas.microsoft.com/office/powerpoint/2010/main" val="337644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68" y="250723"/>
            <a:ext cx="11577484" cy="6341806"/>
          </a:xfrm>
        </p:spPr>
        <p:txBody>
          <a:bodyPr>
            <a:normAutofit fontScale="92500" lnSpcReduction="10000"/>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r>
              <a:rPr lang="en-IN" sz="2600" dirty="0" smtClean="0"/>
              <a:t>Marsh </a:t>
            </a:r>
            <a:r>
              <a:rPr lang="en-IN" sz="2600" dirty="0"/>
              <a:t>is best known for his perforated vessels filled with objects distilled to archetypal simplicity: spheres, bones, rings, rods, pods. Contents and container have matching skins of eggshell-like glazed stoneware, punctuated at regular intervals with small holes. Elegant and delicate, the sculptures appear almost weightless, their permeable membranes shaped of air as much as clay.</a:t>
            </a:r>
          </a:p>
          <a:p>
            <a:pPr marL="0" indent="0">
              <a:buNone/>
            </a:pPr>
            <a:endParaRPr lang="en-IN"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491" y="0"/>
            <a:ext cx="7666893" cy="4513385"/>
          </a:xfrm>
          <a:prstGeom prst="rect">
            <a:avLst/>
          </a:prstGeom>
        </p:spPr>
      </p:pic>
    </p:spTree>
    <p:extLst>
      <p:ext uri="{BB962C8B-B14F-4D97-AF65-F5344CB8AC3E}">
        <p14:creationId xmlns:p14="http://schemas.microsoft.com/office/powerpoint/2010/main" val="252822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22" y="221226"/>
            <a:ext cx="11680723" cy="6430297"/>
          </a:xfrm>
        </p:spPr>
        <p:txBody>
          <a:bodyPr>
            <a:normAutofit/>
          </a:bodyPr>
          <a:lstStyle/>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smtClean="0"/>
          </a:p>
          <a:p>
            <a:pPr marL="0" indent="0">
              <a:buNone/>
            </a:pPr>
            <a:endParaRPr lang="en-IN" dirty="0"/>
          </a:p>
          <a:p>
            <a:pPr marL="0" indent="0" algn="just">
              <a:buNone/>
            </a:pPr>
            <a:r>
              <a:rPr lang="en-IN" sz="2400" dirty="0" smtClean="0"/>
              <a:t>While </a:t>
            </a:r>
            <a:r>
              <a:rPr lang="en-IN" sz="2400" dirty="0"/>
              <a:t>those perforated works from the 1990s into the 2000s are tangible objects passing as lyrical suggestion, the new pieces flaunt their physical nature with conviction. Each piece is a basic cylindrical vessel, 13 to 19 inches in height, with more-or-less straight walls, thick and impenetrable. Gone are the grace and restraint of the perforated vessels. These pieces are unleashed, </a:t>
            </a:r>
            <a:r>
              <a:rPr lang="en-IN" sz="2400" dirty="0" smtClean="0"/>
              <a:t>primal.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42" y="0"/>
            <a:ext cx="5921916" cy="43478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882" y="0"/>
            <a:ext cx="3175193" cy="4689231"/>
          </a:xfrm>
          <a:prstGeom prst="rect">
            <a:avLst/>
          </a:prstGeom>
        </p:spPr>
      </p:pic>
    </p:spTree>
    <p:extLst>
      <p:ext uri="{BB962C8B-B14F-4D97-AF65-F5344CB8AC3E}">
        <p14:creationId xmlns:p14="http://schemas.microsoft.com/office/powerpoint/2010/main" val="1809450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629</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DELL</cp:lastModifiedBy>
  <cp:revision>36</cp:revision>
  <dcterms:created xsi:type="dcterms:W3CDTF">2020-04-07T21:00:12Z</dcterms:created>
  <dcterms:modified xsi:type="dcterms:W3CDTF">2024-04-05T13:09:29Z</dcterms:modified>
</cp:coreProperties>
</file>