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2590800"/>
            <a:ext cx="9144000" cy="1828800"/>
          </a:xfrm>
          <a:solidFill>
            <a:srgbClr val="FFC000"/>
          </a:solidFill>
        </p:spPr>
        <p:txBody>
          <a:bodyPr>
            <a:normAutofit fontScale="90000"/>
          </a:bodyPr>
          <a:lstStyle/>
          <a:p>
            <a:r>
              <a:rPr lang="en-IN" sz="6000" b="1" u="sng" dirty="0" smtClean="0"/>
              <a:t/>
            </a:r>
            <a:br>
              <a:rPr lang="en-IN" sz="6000" b="1" u="sng" dirty="0" smtClean="0"/>
            </a:br>
            <a:r>
              <a:rPr lang="en-IN" sz="6000" b="1" u="sng" dirty="0" smtClean="0"/>
              <a:t>Stages </a:t>
            </a:r>
            <a:r>
              <a:rPr lang="en-IN" sz="6000" b="1" u="sng" dirty="0" smtClean="0"/>
              <a:t>of </a:t>
            </a:r>
            <a:r>
              <a:rPr lang="en-IN" sz="6000" b="1" u="sng" dirty="0" smtClean="0"/>
              <a:t>Clay</a:t>
            </a:r>
            <a:br>
              <a:rPr lang="en-IN" sz="6000" b="1" u="sng" dirty="0" smtClean="0"/>
            </a:br>
            <a:endParaRPr lang="en-IN" sz="6000" b="1" u="sng" dirty="0"/>
          </a:p>
        </p:txBody>
      </p:sp>
      <p:sp>
        <p:nvSpPr>
          <p:cNvPr id="4" name="Rectangle 3"/>
          <p:cNvSpPr/>
          <p:nvPr/>
        </p:nvSpPr>
        <p:spPr>
          <a:xfrm>
            <a:off x="17463" y="2514601"/>
            <a:ext cx="91440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534400" cy="4708981"/>
          </a:xfrm>
          <a:prstGeom prst="rect">
            <a:avLst/>
          </a:prstGeom>
          <a:noFill/>
        </p:spPr>
        <p:txBody>
          <a:bodyPr wrap="square" rtlCol="0">
            <a:spAutoFit/>
          </a:bodyPr>
          <a:lstStyle/>
          <a:p>
            <a:r>
              <a:rPr lang="en-IN" sz="2000" dirty="0" smtClean="0"/>
              <a:t>6 Stages of clay</a:t>
            </a:r>
          </a:p>
          <a:p>
            <a:r>
              <a:rPr lang="en-IN" sz="2000" dirty="0" smtClean="0"/>
              <a:t> </a:t>
            </a:r>
          </a:p>
          <a:p>
            <a:r>
              <a:rPr lang="en-IN" sz="2000" dirty="0" smtClean="0"/>
              <a:t>1. Slip - Potters glue. Slip is used to join clay to clay and to decorate. It is the consistency of toothpaste when it is used like glue and paint when it is used like a glaze. It is usually a make of clay and water.</a:t>
            </a:r>
          </a:p>
          <a:p>
            <a:endParaRPr lang="en-IN" sz="2000" dirty="0" smtClean="0"/>
          </a:p>
          <a:p>
            <a:endParaRPr lang="en-IN" sz="2000" dirty="0" smtClean="0"/>
          </a:p>
          <a:p>
            <a:endParaRPr lang="en-IN" sz="2000" dirty="0" smtClean="0"/>
          </a:p>
          <a:p>
            <a:endParaRPr lang="en-IN" sz="2000" dirty="0" smtClean="0"/>
          </a:p>
          <a:p>
            <a:endParaRPr lang="en-IN" sz="2000" dirty="0" smtClean="0"/>
          </a:p>
          <a:p>
            <a:endParaRPr lang="en-IN" sz="2000" dirty="0" smtClean="0"/>
          </a:p>
          <a:p>
            <a:r>
              <a:rPr lang="en-IN" sz="2000" dirty="0" smtClean="0"/>
              <a:t> </a:t>
            </a:r>
          </a:p>
          <a:p>
            <a:r>
              <a:rPr lang="en-IN" sz="2000" dirty="0" smtClean="0"/>
              <a:t>2. Plastic or wet - The best time for pinch construction, stamping and modelling. Cool the touch.</a:t>
            </a:r>
          </a:p>
          <a:p>
            <a:r>
              <a:rPr lang="en-IN" sz="2000" dirty="0" smtClean="0"/>
              <a:t> </a:t>
            </a:r>
          </a:p>
        </p:txBody>
      </p:sp>
      <p:pic>
        <p:nvPicPr>
          <p:cNvPr id="5" name="Picture 4" descr="C:\Users\DELL\Desktop\ceramics images\20140930_132940.jpg"/>
          <p:cNvPicPr/>
          <p:nvPr/>
        </p:nvPicPr>
        <p:blipFill>
          <a:blip r:embed="rId2" cstate="print">
            <a:lum bright="-10000"/>
          </a:blip>
          <a:srcRect t="12172" b="8240"/>
          <a:stretch>
            <a:fillRect/>
          </a:stretch>
        </p:blipFill>
        <p:spPr bwMode="auto">
          <a:xfrm>
            <a:off x="5711252" y="1841490"/>
            <a:ext cx="2423410" cy="2168314"/>
          </a:xfrm>
          <a:prstGeom prst="rect">
            <a:avLst/>
          </a:prstGeom>
          <a:noFill/>
          <a:ln w="9525">
            <a:noFill/>
            <a:miter lim="800000"/>
            <a:headEnd/>
            <a:tailEnd/>
          </a:ln>
          <a:effectLst/>
        </p:spPr>
      </p:pic>
      <p:pic>
        <p:nvPicPr>
          <p:cNvPr id="1026" name="Picture 2" descr="C:\Users\dell\Desktop\RQjOZJ1qhHtZAj3yOZyEXQ.png"/>
          <p:cNvPicPr>
            <a:picLocks noChangeAspect="1" noChangeArrowheads="1"/>
          </p:cNvPicPr>
          <p:nvPr/>
        </p:nvPicPr>
        <p:blipFill>
          <a:blip r:embed="rId3"/>
          <a:srcRect/>
          <a:stretch>
            <a:fillRect/>
          </a:stretch>
        </p:blipFill>
        <p:spPr bwMode="auto">
          <a:xfrm>
            <a:off x="5715000" y="4520668"/>
            <a:ext cx="2591736" cy="233733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458200" cy="5601533"/>
          </a:xfrm>
          <a:prstGeom prst="rect">
            <a:avLst/>
          </a:prstGeom>
        </p:spPr>
        <p:txBody>
          <a:bodyPr wrap="square">
            <a:spAutoFit/>
          </a:bodyPr>
          <a:lstStyle/>
          <a:p>
            <a:r>
              <a:rPr lang="en-IN" sz="2000" dirty="0" smtClean="0"/>
              <a:t>3. Leather hard - The best time to do slab construction or carve. It is cool to the touch and has the consistency of hard cheese or leather.  There are 3 sub-categories within leather hard.</a:t>
            </a:r>
          </a:p>
          <a:p>
            <a:r>
              <a:rPr lang="en-IN" sz="2000" dirty="0" smtClean="0"/>
              <a:t>  A. Early   - Still able to move clay slightly without cracking or damage.</a:t>
            </a:r>
          </a:p>
          <a:p>
            <a:endParaRPr lang="en-IN" sz="2000" dirty="0" smtClean="0"/>
          </a:p>
          <a:p>
            <a:endParaRPr lang="en-IN" sz="2000" dirty="0" smtClean="0"/>
          </a:p>
          <a:p>
            <a:endParaRPr lang="en-IN" sz="2000" dirty="0" smtClean="0"/>
          </a:p>
          <a:p>
            <a:endParaRPr lang="en-IN" sz="2000" dirty="0" smtClean="0"/>
          </a:p>
          <a:p>
            <a:endParaRPr lang="en-IN" sz="2000" dirty="0" smtClean="0"/>
          </a:p>
          <a:p>
            <a:endParaRPr lang="en-IN" sz="2000" dirty="0" smtClean="0"/>
          </a:p>
          <a:p>
            <a:r>
              <a:rPr lang="en-IN" sz="2000" dirty="0" smtClean="0"/>
              <a:t> B. Middle - Can no longer move clay without cracking or damage.  Good time to create texture or carve into clay.  </a:t>
            </a:r>
          </a:p>
          <a:p>
            <a:endParaRPr lang="en-IN" sz="2000" dirty="0" smtClean="0"/>
          </a:p>
          <a:p>
            <a:endParaRPr lang="en-IN" sz="2000" dirty="0" smtClean="0"/>
          </a:p>
          <a:p>
            <a:r>
              <a:rPr lang="en-IN" sz="2000" dirty="0" smtClean="0"/>
              <a:t>C. Late     - Clay is still cool to touch, good time to </a:t>
            </a:r>
          </a:p>
          <a:p>
            <a:r>
              <a:rPr lang="en-IN" sz="2000" dirty="0" smtClean="0"/>
              <a:t>do detail carving, clean edges, fine tune, etc. </a:t>
            </a:r>
          </a:p>
          <a:p>
            <a:r>
              <a:rPr lang="en-IN" sz="2000" dirty="0" smtClean="0"/>
              <a:t> </a:t>
            </a:r>
          </a:p>
          <a:p>
            <a:endParaRPr lang="en-IN" dirty="0"/>
          </a:p>
        </p:txBody>
      </p:sp>
      <p:pic>
        <p:nvPicPr>
          <p:cNvPr id="2050" name="Picture 2" descr="C:\Users\dell\Desktop\what-is-leather-hard-clay-1.jpg"/>
          <p:cNvPicPr>
            <a:picLocks noChangeAspect="1" noChangeArrowheads="1"/>
          </p:cNvPicPr>
          <p:nvPr/>
        </p:nvPicPr>
        <p:blipFill>
          <a:blip r:embed="rId2"/>
          <a:srcRect/>
          <a:stretch>
            <a:fillRect/>
          </a:stretch>
        </p:blipFill>
        <p:spPr bwMode="auto">
          <a:xfrm>
            <a:off x="5867400" y="1676400"/>
            <a:ext cx="2839046" cy="1811311"/>
          </a:xfrm>
          <a:prstGeom prst="rect">
            <a:avLst/>
          </a:prstGeom>
          <a:noFill/>
        </p:spPr>
      </p:pic>
      <p:pic>
        <p:nvPicPr>
          <p:cNvPr id="2051" name="Picture 3" descr="C:\Users\dell\Desktop\what-is-leather-hard-clay.jpg"/>
          <p:cNvPicPr>
            <a:picLocks noChangeAspect="1" noChangeArrowheads="1"/>
          </p:cNvPicPr>
          <p:nvPr/>
        </p:nvPicPr>
        <p:blipFill>
          <a:blip r:embed="rId3"/>
          <a:srcRect/>
          <a:stretch>
            <a:fillRect/>
          </a:stretch>
        </p:blipFill>
        <p:spPr bwMode="auto">
          <a:xfrm>
            <a:off x="5867400" y="3810000"/>
            <a:ext cx="2845945" cy="2032005"/>
          </a:xfrm>
          <a:prstGeom prst="rect">
            <a:avLst/>
          </a:prstGeom>
          <a:noFill/>
        </p:spPr>
      </p:pic>
      <p:pic>
        <p:nvPicPr>
          <p:cNvPr id="2052" name="Picture 4" descr="C:\Users\dell\Desktop\what-is-leather-hard-clay-2.jpg"/>
          <p:cNvPicPr>
            <a:picLocks noChangeAspect="1" noChangeArrowheads="1"/>
          </p:cNvPicPr>
          <p:nvPr/>
        </p:nvPicPr>
        <p:blipFill>
          <a:blip r:embed="rId4"/>
          <a:srcRect/>
          <a:stretch>
            <a:fillRect/>
          </a:stretch>
        </p:blipFill>
        <p:spPr bwMode="auto">
          <a:xfrm>
            <a:off x="3492708" y="5427140"/>
            <a:ext cx="1907812" cy="143085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201"/>
            <a:ext cx="8534400" cy="5601533"/>
          </a:xfrm>
          <a:prstGeom prst="rect">
            <a:avLst/>
          </a:prstGeom>
        </p:spPr>
        <p:txBody>
          <a:bodyPr wrap="square">
            <a:spAutoFit/>
          </a:bodyPr>
          <a:lstStyle/>
          <a:p>
            <a:r>
              <a:rPr lang="en-IN" sz="2000" dirty="0" smtClean="0"/>
              <a:t>4. Bone dry - The clay is no longer cool to the touch and is ready to be fired. </a:t>
            </a:r>
          </a:p>
          <a:p>
            <a:endParaRPr lang="en-IN" sz="2000" dirty="0" smtClean="0"/>
          </a:p>
          <a:p>
            <a:endParaRPr lang="en-IN" sz="2000" dirty="0" smtClean="0"/>
          </a:p>
          <a:p>
            <a:r>
              <a:rPr lang="en-IN" sz="2000" dirty="0" smtClean="0"/>
              <a:t> </a:t>
            </a:r>
          </a:p>
          <a:p>
            <a:endParaRPr lang="en-IN" sz="2000" dirty="0" smtClean="0"/>
          </a:p>
          <a:p>
            <a:endParaRPr lang="en-IN" sz="2000" dirty="0" smtClean="0"/>
          </a:p>
          <a:p>
            <a:endParaRPr lang="en-IN" sz="2000" dirty="0" smtClean="0"/>
          </a:p>
          <a:p>
            <a:endParaRPr lang="en-IN" sz="2000" dirty="0" smtClean="0"/>
          </a:p>
          <a:p>
            <a:r>
              <a:rPr lang="en-IN" sz="2000" dirty="0" smtClean="0"/>
              <a:t>5. Bisque - Finished ceramics that has been fired</a:t>
            </a:r>
          </a:p>
          <a:p>
            <a:r>
              <a:rPr lang="en-IN" sz="2000" dirty="0" smtClean="0"/>
              <a:t> once.</a:t>
            </a:r>
          </a:p>
          <a:p>
            <a:endParaRPr lang="en-IN" sz="2000" dirty="0" smtClean="0"/>
          </a:p>
          <a:p>
            <a:endParaRPr lang="en-IN" sz="2000" dirty="0" smtClean="0"/>
          </a:p>
          <a:p>
            <a:endParaRPr lang="en-IN" sz="2000" dirty="0" smtClean="0"/>
          </a:p>
          <a:p>
            <a:endParaRPr lang="en-IN" sz="2000" dirty="0" smtClean="0"/>
          </a:p>
          <a:p>
            <a:r>
              <a:rPr lang="en-IN" sz="2000" dirty="0" smtClean="0"/>
              <a:t> </a:t>
            </a:r>
          </a:p>
          <a:p>
            <a:r>
              <a:rPr lang="en-IN" sz="2000" dirty="0" smtClean="0"/>
              <a:t>6. Glaze ware - Finished ceramics that has a coat </a:t>
            </a:r>
          </a:p>
          <a:p>
            <a:r>
              <a:rPr lang="en-IN" sz="2000" dirty="0" smtClean="0"/>
              <a:t>of glaze for decoration or to make it vitreous.</a:t>
            </a:r>
          </a:p>
          <a:p>
            <a:r>
              <a:rPr lang="en-IN" dirty="0" smtClean="0"/>
              <a:t> </a:t>
            </a:r>
          </a:p>
        </p:txBody>
      </p:sp>
      <p:pic>
        <p:nvPicPr>
          <p:cNvPr id="3074" name="Picture 2" descr="C:\Users\dell\Desktop\Photo-3-2-1024x539.jpg"/>
          <p:cNvPicPr>
            <a:picLocks noChangeAspect="1" noChangeArrowheads="1"/>
          </p:cNvPicPr>
          <p:nvPr/>
        </p:nvPicPr>
        <p:blipFill>
          <a:blip r:embed="rId2"/>
          <a:srcRect/>
          <a:stretch>
            <a:fillRect/>
          </a:stretch>
        </p:blipFill>
        <p:spPr bwMode="auto">
          <a:xfrm flipH="1">
            <a:off x="5562600" y="838200"/>
            <a:ext cx="3372787" cy="1775325"/>
          </a:xfrm>
          <a:prstGeom prst="rect">
            <a:avLst/>
          </a:prstGeom>
          <a:noFill/>
        </p:spPr>
      </p:pic>
      <p:pic>
        <p:nvPicPr>
          <p:cNvPr id="3075" name="Picture 3" descr="C:\Users\dell\Desktop\the-stages-of-firing-clay.jpg"/>
          <p:cNvPicPr>
            <a:picLocks noChangeAspect="1" noChangeArrowheads="1"/>
          </p:cNvPicPr>
          <p:nvPr/>
        </p:nvPicPr>
        <p:blipFill>
          <a:blip r:embed="rId3"/>
          <a:srcRect t="13285" b="13285"/>
          <a:stretch>
            <a:fillRect/>
          </a:stretch>
        </p:blipFill>
        <p:spPr bwMode="auto">
          <a:xfrm>
            <a:off x="5531370" y="2667000"/>
            <a:ext cx="3381375" cy="1868978"/>
          </a:xfrm>
          <a:prstGeom prst="rect">
            <a:avLst/>
          </a:prstGeom>
          <a:noFill/>
        </p:spPr>
      </p:pic>
      <p:pic>
        <p:nvPicPr>
          <p:cNvPr id="3076" name="Picture 4" descr="C:\Users\dell\Desktop\willovane5.jpg"/>
          <p:cNvPicPr>
            <a:picLocks noChangeAspect="1" noChangeArrowheads="1"/>
          </p:cNvPicPr>
          <p:nvPr/>
        </p:nvPicPr>
        <p:blipFill>
          <a:blip r:embed="rId4"/>
          <a:srcRect/>
          <a:stretch>
            <a:fillRect/>
          </a:stretch>
        </p:blipFill>
        <p:spPr bwMode="auto">
          <a:xfrm>
            <a:off x="5591332" y="4572000"/>
            <a:ext cx="3325318" cy="21822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 name="TextBox 6"/>
          <p:cNvSpPr txBox="1">
            <a:spLocks noChangeArrowheads="1"/>
          </p:cNvSpPr>
          <p:nvPr/>
        </p:nvSpPr>
        <p:spPr bwMode="auto">
          <a:xfrm>
            <a:off x="6215063" y="5921375"/>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indent="-228600">
              <a:spcBef>
                <a:spcPts val="400"/>
              </a:spcBef>
              <a:buClr>
                <a:schemeClr val="accent2"/>
              </a:buClr>
              <a:buSzPct val="90000"/>
              <a:buChar char="•"/>
              <a:defRPr sz="2600">
                <a:solidFill>
                  <a:schemeClr val="tx1"/>
                </a:solidFill>
                <a:latin typeface="Rockwell" panose="02060603020205020403" pitchFamily="18" charset="0"/>
              </a:defRPr>
            </a:lvl2pPr>
            <a:lvl3pPr indent="-190500">
              <a:spcBef>
                <a:spcPts val="400"/>
              </a:spcBef>
              <a:buClr>
                <a:srgbClr val="D2DA7A"/>
              </a:buClr>
              <a:buSzPct val="100000"/>
              <a:buFont typeface="Wingdings 2" panose="05020102010507070707" pitchFamily="18" charset="2"/>
              <a:buChar char=""/>
              <a:defRPr sz="2300">
                <a:solidFill>
                  <a:schemeClr val="tx1"/>
                </a:solidFill>
                <a:latin typeface="Rockwell" panose="02060603020205020403" pitchFamily="18" charset="0"/>
              </a:defRPr>
            </a:lvl3pPr>
            <a:lvl4pPr indent="-182563">
              <a:spcBef>
                <a:spcPts val="400"/>
              </a:spcBef>
              <a:buClr>
                <a:srgbClr val="D2DA7A"/>
              </a:buClr>
              <a:buSzPct val="100000"/>
              <a:buFont typeface="Wingdings 2" panose="05020102010507070707" pitchFamily="18" charset="2"/>
              <a:buChar char=""/>
              <a:defRPr sz="2000">
                <a:solidFill>
                  <a:schemeClr val="tx1"/>
                </a:solidFill>
                <a:latin typeface="Rockwell" panose="02060603020205020403" pitchFamily="18" charset="0"/>
              </a:defRPr>
            </a:lvl4pPr>
            <a:lvl5pPr indent="-182563">
              <a:spcBef>
                <a:spcPts val="400"/>
              </a:spcBef>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5pPr>
            <a:lvl6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6pPr>
            <a:lvl7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7pPr>
            <a:lvl8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8pPr>
            <a:lvl9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IN" altLang="en-US" sz="1600" dirty="0"/>
              <a:t>Thanks……….</a:t>
            </a:r>
          </a:p>
          <a:p>
            <a:pPr eaLnBrk="1" hangingPunct="1">
              <a:buClrTx/>
              <a:buSzTx/>
              <a:buFontTx/>
              <a:buNone/>
            </a:pPr>
            <a:r>
              <a:rPr lang="en-IN" altLang="en-US" sz="1600" dirty="0"/>
              <a:t>Madan Singh</a:t>
            </a:r>
          </a:p>
          <a:p>
            <a:pPr eaLnBrk="1" hangingPunct="1">
              <a:buClrTx/>
              <a:buSzTx/>
              <a:buFontTx/>
              <a:buNone/>
            </a:pPr>
            <a:r>
              <a:rPr lang="en-IN" altLang="en-US" sz="1600" dirty="0"/>
              <a:t>www.madanceramics.com</a:t>
            </a:r>
          </a:p>
        </p:txBody>
      </p:sp>
      <p:pic>
        <p:nvPicPr>
          <p:cNvPr id="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5967413"/>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5876191"/>
            <a:ext cx="4572000" cy="830997"/>
          </a:xfrm>
          <a:prstGeom prst="rect">
            <a:avLst/>
          </a:prstGeom>
        </p:spPr>
        <p:txBody>
          <a:bodyPr wrap="square">
            <a:spAutoFit/>
          </a:bodyPr>
          <a:lstStyle/>
          <a:p>
            <a:r>
              <a:rPr lang="en-IN" sz="1600" dirty="0"/>
              <a:t>References:</a:t>
            </a:r>
          </a:p>
          <a:p>
            <a:r>
              <a:rPr lang="en-IN" sz="1600" dirty="0"/>
              <a:t>Book: Ceramics (A beginner's guide to tool and techniques), </a:t>
            </a:r>
            <a:r>
              <a:rPr lang="en-IN" sz="1600" dirty="0" smtClean="0"/>
              <a:t>Google </a:t>
            </a:r>
            <a:r>
              <a:rPr lang="en-IN" sz="1600" dirty="0"/>
              <a:t>and Own thinking </a:t>
            </a:r>
          </a:p>
        </p:txBody>
      </p:sp>
    </p:spTree>
    <p:extLst>
      <p:ext uri="{BB962C8B-B14F-4D97-AF65-F5344CB8AC3E}">
        <p14:creationId xmlns:p14="http://schemas.microsoft.com/office/powerpoint/2010/main" val="3681332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31</Words>
  <Application>Microsoft Office PowerPoint</Application>
  <PresentationFormat>On-screen Show (4:3)</PresentationFormat>
  <Paragraphs>50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Rockwell</vt:lpstr>
      <vt:lpstr>Office Theme</vt:lpstr>
      <vt:lpstr> Stages of Clay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Stages of clay</dc:title>
  <dc:creator>Madan Singh</dc:creator>
  <cp:lastModifiedBy>DELL</cp:lastModifiedBy>
  <cp:revision>6</cp:revision>
  <dcterms:created xsi:type="dcterms:W3CDTF">2006-08-16T00:00:00Z</dcterms:created>
  <dcterms:modified xsi:type="dcterms:W3CDTF">2024-04-05T13:29:09Z</dcterms:modified>
</cp:coreProperties>
</file>