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4" r:id="rId5"/>
    <p:sldId id="261" r:id="rId6"/>
    <p:sldId id="260" r:id="rId7"/>
    <p:sldId id="259"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4/5/2024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4/5/2024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4/5/2024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4/5/2024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4/5/2024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dell\Desktop\new song\coiling\1241755_orig.jpg"/>
          <p:cNvPicPr>
            <a:picLocks noChangeAspect="1" noChangeArrowheads="1"/>
          </p:cNvPicPr>
          <p:nvPr/>
        </p:nvPicPr>
        <p:blipFill>
          <a:blip r:embed="rId2"/>
          <a:srcRect/>
          <a:stretch>
            <a:fillRect/>
          </a:stretch>
        </p:blipFill>
        <p:spPr bwMode="auto">
          <a:xfrm>
            <a:off x="1143000" y="0"/>
            <a:ext cx="6858000" cy="6858000"/>
          </a:xfrm>
          <a:prstGeom prst="rect">
            <a:avLst/>
          </a:prstGeom>
          <a:noFill/>
        </p:spPr>
      </p:pic>
      <p:sp>
        <p:nvSpPr>
          <p:cNvPr id="5" name="TextBox 4"/>
          <p:cNvSpPr txBox="1"/>
          <p:nvPr/>
        </p:nvSpPr>
        <p:spPr>
          <a:xfrm>
            <a:off x="0" y="2590800"/>
            <a:ext cx="9144000" cy="2185214"/>
          </a:xfrm>
          <a:prstGeom prst="rect">
            <a:avLst/>
          </a:prstGeom>
          <a:solidFill>
            <a:srgbClr val="FFC000"/>
          </a:solidFill>
        </p:spPr>
        <p:txBody>
          <a:bodyPr wrap="square" rtlCol="0">
            <a:spAutoFit/>
          </a:bodyPr>
          <a:lstStyle/>
          <a:p>
            <a:pPr algn="ctr"/>
            <a:endParaRPr lang="en-IN" sz="4800" b="1" dirty="0" smtClean="0"/>
          </a:p>
          <a:p>
            <a:pPr algn="ctr"/>
            <a:r>
              <a:rPr lang="en-IN" sz="4400" b="1" u="sng" dirty="0" smtClean="0">
                <a:latin typeface="Calibri" pitchFamily="34" charset="0"/>
              </a:rPr>
              <a:t>Coiling </a:t>
            </a:r>
            <a:r>
              <a:rPr lang="en-IN" sz="4400" b="1" u="sng" dirty="0" smtClean="0">
                <a:latin typeface="Calibri" pitchFamily="34" charset="0"/>
              </a:rPr>
              <a:t>Process </a:t>
            </a:r>
            <a:r>
              <a:rPr lang="en-IN" sz="4400" b="1" u="sng" dirty="0" smtClean="0">
                <a:latin typeface="Calibri" pitchFamily="34" charset="0"/>
              </a:rPr>
              <a:t>: </a:t>
            </a:r>
            <a:r>
              <a:rPr lang="en-IN" sz="4400" b="1" u="sng" dirty="0" smtClean="0">
                <a:latin typeface="Calibri" pitchFamily="34" charset="0"/>
              </a:rPr>
              <a:t>Basic Approach</a:t>
            </a:r>
          </a:p>
          <a:p>
            <a:pPr algn="ctr"/>
            <a:endParaRPr lang="en-IN" sz="4400" b="1" dirty="0" smtClean="0">
              <a:latin typeface="Calibri" pitchFamily="34" charset="0"/>
            </a:endParaRPr>
          </a:p>
        </p:txBody>
      </p:sp>
      <p:sp>
        <p:nvSpPr>
          <p:cNvPr id="4" name="Rectangle 3"/>
          <p:cNvSpPr/>
          <p:nvPr/>
        </p:nvSpPr>
        <p:spPr>
          <a:xfrm>
            <a:off x="17463" y="2514601"/>
            <a:ext cx="9144000" cy="2362200"/>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686800" cy="3477875"/>
          </a:xfrm>
          <a:prstGeom prst="rect">
            <a:avLst/>
          </a:prstGeom>
          <a:noFill/>
        </p:spPr>
        <p:txBody>
          <a:bodyPr wrap="square" rtlCol="0">
            <a:spAutoFit/>
          </a:bodyPr>
          <a:lstStyle/>
          <a:p>
            <a:pPr algn="just"/>
            <a:r>
              <a:rPr lang="en-IN" sz="2000" dirty="0" smtClean="0">
                <a:latin typeface="Calibri" pitchFamily="34" charset="0"/>
              </a:rPr>
              <a:t>Coiled pots are constructed by gradually stacking and joining coils of clay one on top of the other. The coils can be left visible or can be smoothed away depending on your desired aesthetic end result. It is important that the coils join well during construction to avoid cracking or separation during the drying and firing process.</a:t>
            </a:r>
          </a:p>
          <a:p>
            <a:pPr algn="just"/>
            <a:endParaRPr lang="en-IN" sz="2000" dirty="0" smtClean="0">
              <a:latin typeface="Calibri" pitchFamily="34" charset="0"/>
            </a:endParaRPr>
          </a:p>
          <a:p>
            <a:pPr algn="just"/>
            <a:r>
              <a:rPr lang="en-IN" sz="2000" b="1" dirty="0" smtClean="0">
                <a:latin typeface="Calibri" pitchFamily="34" charset="0"/>
              </a:rPr>
              <a:t>Types of coiling pottery:</a:t>
            </a:r>
          </a:p>
          <a:p>
            <a:pPr algn="just"/>
            <a:r>
              <a:rPr lang="en-IN" sz="2000" dirty="0" smtClean="0">
                <a:latin typeface="Calibri" pitchFamily="34" charset="0"/>
              </a:rPr>
              <a:t>There are two types of coiling pottery</a:t>
            </a:r>
          </a:p>
          <a:p>
            <a:pPr algn="just"/>
            <a:endParaRPr lang="en-IN" sz="2000" dirty="0" smtClean="0">
              <a:latin typeface="Calibri" pitchFamily="34" charset="0"/>
            </a:endParaRPr>
          </a:p>
          <a:p>
            <a:pPr algn="just">
              <a:buFont typeface="Arial" pitchFamily="34" charset="0"/>
              <a:buChar char="•"/>
            </a:pPr>
            <a:r>
              <a:rPr lang="en-IN" sz="2000" b="1" dirty="0" smtClean="0">
                <a:latin typeface="Calibri" pitchFamily="34" charset="0"/>
              </a:rPr>
              <a:t>Is visible out side </a:t>
            </a:r>
          </a:p>
          <a:p>
            <a:pPr algn="just">
              <a:buFont typeface="Arial" pitchFamily="34" charset="0"/>
              <a:buChar char="•"/>
            </a:pPr>
            <a:r>
              <a:rPr lang="en-IN" sz="2000" b="1" dirty="0" smtClean="0">
                <a:latin typeface="Calibri" pitchFamily="34" charset="0"/>
              </a:rPr>
              <a:t>Is not visible after finishing</a:t>
            </a:r>
          </a:p>
          <a:p>
            <a:pPr algn="just"/>
            <a:endParaRPr lang="en-IN" sz="2000" dirty="0" smtClean="0">
              <a:latin typeface="Calibri" pitchFamily="34" charset="0"/>
            </a:endParaRPr>
          </a:p>
        </p:txBody>
      </p:sp>
      <p:sp>
        <p:nvSpPr>
          <p:cNvPr id="4" name="TextBox 3"/>
          <p:cNvSpPr txBox="1"/>
          <p:nvPr/>
        </p:nvSpPr>
        <p:spPr>
          <a:xfrm>
            <a:off x="381000" y="3352800"/>
            <a:ext cx="8534400" cy="923330"/>
          </a:xfrm>
          <a:prstGeom prst="rect">
            <a:avLst/>
          </a:prstGeom>
          <a:noFill/>
        </p:spPr>
        <p:txBody>
          <a:bodyPr wrap="square" numCol="2" rtlCol="0">
            <a:spAutoFit/>
          </a:bodyPr>
          <a:lstStyle/>
          <a:p>
            <a:pPr algn="just"/>
            <a:r>
              <a:rPr lang="en-IN" dirty="0" smtClean="0">
                <a:latin typeface="Calibri" pitchFamily="34" charset="0"/>
              </a:rPr>
              <a:t> </a:t>
            </a:r>
          </a:p>
          <a:p>
            <a:pPr algn="just">
              <a:buFont typeface="Arial" pitchFamily="34" charset="0"/>
              <a:buChar char="•"/>
            </a:pPr>
            <a:endParaRPr lang="en-IN" dirty="0" smtClean="0">
              <a:latin typeface="Calibri" pitchFamily="34" charset="0"/>
            </a:endParaRPr>
          </a:p>
          <a:p>
            <a:endParaRPr lang="en-IN" dirty="0"/>
          </a:p>
        </p:txBody>
      </p:sp>
      <p:graphicFrame>
        <p:nvGraphicFramePr>
          <p:cNvPr id="5" name="Table 4"/>
          <p:cNvGraphicFramePr>
            <a:graphicFrameLocks noGrp="1"/>
          </p:cNvGraphicFramePr>
          <p:nvPr/>
        </p:nvGraphicFramePr>
        <p:xfrm>
          <a:off x="457200" y="3733799"/>
          <a:ext cx="8458200" cy="2667001"/>
        </p:xfrm>
        <a:graphic>
          <a:graphicData uri="http://schemas.openxmlformats.org/drawingml/2006/table">
            <a:tbl>
              <a:tblPr firstRow="1" bandRow="1">
                <a:tableStyleId>{5C22544A-7EE6-4342-B048-85BDC9FD1C3A}</a:tableStyleId>
              </a:tblPr>
              <a:tblGrid>
                <a:gridCol w="4229100"/>
                <a:gridCol w="4229100"/>
              </a:tblGrid>
              <a:tr h="999299">
                <a:tc>
                  <a:txBody>
                    <a:bodyPr/>
                    <a:lstStyle/>
                    <a:p>
                      <a:r>
                        <a:rPr lang="en-IN" sz="2000" b="1" dirty="0" smtClean="0">
                          <a:solidFill>
                            <a:schemeClr val="tx1"/>
                          </a:solidFill>
                          <a:latin typeface="Calibri" pitchFamily="34" charset="0"/>
                        </a:rPr>
                        <a:t>Is visible out side</a:t>
                      </a:r>
                      <a:endParaRPr lang="en-IN" sz="2000" b="1" dirty="0">
                        <a:solidFill>
                          <a:schemeClr val="tx1"/>
                        </a:solidFill>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solidFill>
                            <a:schemeClr val="tx1"/>
                          </a:solidFill>
                          <a:latin typeface="Calibri" pitchFamily="34" charset="0"/>
                        </a:rPr>
                        <a:t>Is not visible after finishing</a:t>
                      </a:r>
                    </a:p>
                    <a:p>
                      <a:endParaRPr lang="en-IN" sz="2000" dirty="0">
                        <a:solidFill>
                          <a:schemeClr val="tx1"/>
                        </a:solidFill>
                      </a:endParaRPr>
                    </a:p>
                  </a:txBody>
                  <a:tcPr/>
                </a:tc>
              </a:tr>
              <a:tr h="1667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dirty="0" smtClean="0">
                          <a:latin typeface="Calibri" pitchFamily="34" charset="0"/>
                        </a:rPr>
                        <a:t>Start with a handful of clay.</a:t>
                      </a:r>
                    </a:p>
                    <a:p>
                      <a:endParaRPr lang="en-IN" sz="2000" dirty="0">
                        <a:latin typeface="Calibri" pitchFamily="34" charset="0"/>
                      </a:endParaRPr>
                    </a:p>
                  </a:txBody>
                  <a:tcPr/>
                </a:tc>
                <a:tc>
                  <a:txBody>
                    <a:bodyPr/>
                    <a:lstStyle/>
                    <a:p>
                      <a:r>
                        <a:rPr lang="en-IN" sz="2000" dirty="0" smtClean="0">
                          <a:latin typeface="Calibri" pitchFamily="34" charset="0"/>
                        </a:rPr>
                        <a:t>Start with a hand of small clay.</a:t>
                      </a:r>
                      <a:endParaRPr lang="en-IN" sz="2000" dirty="0">
                        <a:latin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381000"/>
          <a:ext cx="8229600" cy="6300636"/>
        </p:xfrm>
        <a:graphic>
          <a:graphicData uri="http://schemas.openxmlformats.org/drawingml/2006/table">
            <a:tbl>
              <a:tblPr firstRow="1" bandRow="1">
                <a:tableStyleId>{5C22544A-7EE6-4342-B048-85BDC9FD1C3A}</a:tableStyleId>
              </a:tblPr>
              <a:tblGrid>
                <a:gridCol w="4114800"/>
                <a:gridCol w="4114800"/>
              </a:tblGrid>
              <a:tr h="2675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dirty="0" smtClean="0">
                          <a:solidFill>
                            <a:schemeClr val="tx1"/>
                          </a:solidFill>
                          <a:latin typeface="Calibri" pitchFamily="34" charset="0"/>
                        </a:rPr>
                        <a:t>Roll it into a long coil either on a table or between your hands gently stretching it outward as you roll, until you have a coil of uniform thickness of about 1 to 1 1/2 inches. The lengths of the coils do not need to be the same. Some can be longer and some shorter.</a:t>
                      </a:r>
                    </a:p>
                    <a:p>
                      <a:endParaRPr lang="en-IN" dirty="0"/>
                    </a:p>
                  </a:txBody>
                  <a:tcPr>
                    <a:solidFill>
                      <a:schemeClr val="bg2">
                        <a:lumMod val="40000"/>
                        <a:lumOff val="60000"/>
                      </a:schemeClr>
                    </a:solidFill>
                  </a:tcPr>
                </a:tc>
                <a:tc>
                  <a:txBody>
                    <a:bodyPr/>
                    <a:lstStyle/>
                    <a:p>
                      <a:r>
                        <a:rPr lang="en-IN" sz="2000" b="0" dirty="0" smtClean="0">
                          <a:solidFill>
                            <a:schemeClr val="tx1"/>
                          </a:solidFill>
                          <a:latin typeface="Calibri" pitchFamily="34" charset="0"/>
                        </a:rPr>
                        <a:t>Roll it into a long coil either on a table gently stretching it outward as you roll, until you have a coil of uniform thickness of about 1cm. The lengths of the coils do need to be the same. Some can be longer and some shorter.</a:t>
                      </a:r>
                    </a:p>
                    <a:p>
                      <a:endParaRPr lang="en-IN" dirty="0">
                        <a:solidFill>
                          <a:schemeClr val="bg2">
                            <a:lumMod val="20000"/>
                            <a:lumOff val="80000"/>
                          </a:schemeClr>
                        </a:solidFill>
                      </a:endParaRPr>
                    </a:p>
                  </a:txBody>
                  <a:tcPr>
                    <a:solidFill>
                      <a:schemeClr val="bg2">
                        <a:lumMod val="40000"/>
                        <a:lumOff val="60000"/>
                      </a:schemeClr>
                    </a:solidFill>
                  </a:tcPr>
                </a:tc>
              </a:tr>
              <a:tr h="2197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dk1"/>
                          </a:solidFill>
                          <a:latin typeface="Calibri" pitchFamily="34" charset="0"/>
                          <a:ea typeface="+mn-ea"/>
                          <a:cs typeface="+mn-cs"/>
                        </a:rPr>
                        <a:t>Make the base of your pot by making a spiral from one coil, pressing the sides of the coils closely together and smoothing inside and out to make a smooth base of uniform thickness.</a:t>
                      </a:r>
                    </a:p>
                    <a:p>
                      <a:endParaRPr lang="en-IN" dirty="0"/>
                    </a:p>
                  </a:txBody>
                  <a:tcPr/>
                </a:tc>
                <a:tc>
                  <a:txBody>
                    <a:bodyPr/>
                    <a:lstStyle/>
                    <a:p>
                      <a:r>
                        <a:rPr lang="en-IN" sz="2000" dirty="0" smtClean="0">
                          <a:latin typeface="Calibri" pitchFamily="34" charset="0"/>
                        </a:rPr>
                        <a:t>Make the base of your pot by slab process, pressing the sides of the coils closely together and smoothing inside  to make a smooth base of uniform thickness.</a:t>
                      </a:r>
                    </a:p>
                    <a:p>
                      <a:endParaRPr lang="en-IN" dirty="0"/>
                    </a:p>
                  </a:txBody>
                  <a:tcPr/>
                </a:tc>
              </a:tr>
              <a:tr h="12986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dk1"/>
                          </a:solidFill>
                          <a:latin typeface="Calibri" pitchFamily="34" charset="0"/>
                          <a:ea typeface="+mn-ea"/>
                          <a:cs typeface="+mn-cs"/>
                        </a:rPr>
                        <a:t>Continue to roll out more coils or ropes of clay for the rest of your vessel.</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solidFill>
                            <a:schemeClr val="dk1"/>
                          </a:solidFill>
                          <a:latin typeface="Calibri" pitchFamily="34" charset="0"/>
                          <a:ea typeface="+mn-ea"/>
                          <a:cs typeface="+mn-cs"/>
                        </a:rPr>
                        <a:t>Continue to roll out more coils or ropes of clay for the rest of your vessel.</a:t>
                      </a:r>
                    </a:p>
                    <a:p>
                      <a:endParaRPr lang="en-IN" dirty="0"/>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381000"/>
            <a:ext cx="8534400" cy="3724096"/>
          </a:xfrm>
          <a:prstGeom prst="rect">
            <a:avLst/>
          </a:prstGeom>
        </p:spPr>
        <p:txBody>
          <a:bodyPr wrap="square">
            <a:spAutoFit/>
          </a:bodyPr>
          <a:lstStyle/>
          <a:p>
            <a:r>
              <a:rPr lang="en-US" sz="2000" b="1" dirty="0" smtClean="0">
                <a:solidFill>
                  <a:srgbClr val="000066"/>
                </a:solidFill>
                <a:latin typeface="Calibri" pitchFamily="34" charset="0"/>
              </a:rPr>
              <a:t>Coiling:</a:t>
            </a:r>
          </a:p>
          <a:p>
            <a:endParaRPr lang="en-IN" dirty="0" smtClean="0"/>
          </a:p>
          <a:p>
            <a:pPr algn="just"/>
            <a:r>
              <a:rPr lang="en-US" sz="2000" dirty="0" smtClean="0">
                <a:latin typeface="Calibri" pitchFamily="34" charset="0"/>
              </a:rPr>
              <a:t>Coiling is a great method to use when you want to create large and complicated shapes quickly. It is a practical technique to use when working on different irregular and soft shapes. There are different techniques when you work with coiling and you can either use round or flat coils when you make small bowls or cups you should use the rounded coils. </a:t>
            </a:r>
          </a:p>
          <a:p>
            <a:pPr algn="just"/>
            <a:endParaRPr lang="en-US" sz="2000" dirty="0" smtClean="0">
              <a:latin typeface="Calibri" pitchFamily="34" charset="0"/>
            </a:endParaRPr>
          </a:p>
          <a:p>
            <a:r>
              <a:rPr lang="en-IN" sz="2000" dirty="0" smtClean="0">
                <a:solidFill>
                  <a:srgbClr val="000066"/>
                </a:solidFill>
              </a:rPr>
              <a:t>Link:</a:t>
            </a:r>
          </a:p>
          <a:p>
            <a:pPr>
              <a:buFont typeface="Arial" pitchFamily="34" charset="0"/>
              <a:buChar char="•"/>
            </a:pPr>
            <a:r>
              <a:rPr lang="en-IN" sz="2000" dirty="0" smtClean="0">
                <a:solidFill>
                  <a:srgbClr val="000066"/>
                </a:solidFill>
              </a:rPr>
              <a:t>  https://www.youtube.com/watch?v=dPNSjzWVU5c</a:t>
            </a:r>
          </a:p>
          <a:p>
            <a:pPr>
              <a:buFont typeface="Arial" pitchFamily="34" charset="0"/>
              <a:buChar char="•"/>
            </a:pPr>
            <a:r>
              <a:rPr lang="en-IN" sz="2000" dirty="0" smtClean="0">
                <a:solidFill>
                  <a:srgbClr val="000066"/>
                </a:solidFill>
              </a:rPr>
              <a:t>  https://www.youtube.com/watch?v=ds2iSVlTJ78</a:t>
            </a:r>
          </a:p>
          <a:p>
            <a:pPr algn="just"/>
            <a:endParaRPr lang="en-IN" sz="2000" dirty="0" smtClean="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4" descr="C:\Users\dell\Desktop\New folder (5)\IMG_20210817_114553224_HDR.jpg"/>
          <p:cNvPicPr>
            <a:picLocks noChangeAspect="1" noChangeArrowheads="1"/>
          </p:cNvPicPr>
          <p:nvPr/>
        </p:nvPicPr>
        <p:blipFill>
          <a:blip r:embed="rId2" cstate="print"/>
          <a:srcRect t="16923" b="10769"/>
          <a:stretch>
            <a:fillRect/>
          </a:stretch>
        </p:blipFill>
        <p:spPr bwMode="auto">
          <a:xfrm rot="5400000">
            <a:off x="-985509" y="1681490"/>
            <a:ext cx="6619218" cy="3581401"/>
          </a:xfrm>
          <a:prstGeom prst="rect">
            <a:avLst/>
          </a:prstGeom>
          <a:noFill/>
        </p:spPr>
      </p:pic>
      <p:pic>
        <p:nvPicPr>
          <p:cNvPr id="2050" name="Picture 2" descr="C:\Users\dell\Desktop\New folder (5)\IMG_20210817_114705284_HDR.jpg"/>
          <p:cNvPicPr>
            <a:picLocks noChangeAspect="1" noChangeArrowheads="1"/>
          </p:cNvPicPr>
          <p:nvPr/>
        </p:nvPicPr>
        <p:blipFill>
          <a:blip r:embed="rId3" cstate="print"/>
          <a:srcRect t="9335" b="4779"/>
          <a:stretch>
            <a:fillRect/>
          </a:stretch>
        </p:blipFill>
        <p:spPr bwMode="auto">
          <a:xfrm rot="16200000" flipH="1" flipV="1">
            <a:off x="3406838" y="1393762"/>
            <a:ext cx="6521323" cy="4191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dell\Desktop\New folder (5)\IMG_20210817_114821893_HDR.jpg"/>
          <p:cNvPicPr>
            <a:picLocks noChangeAspect="1" noChangeArrowheads="1"/>
          </p:cNvPicPr>
          <p:nvPr/>
        </p:nvPicPr>
        <p:blipFill>
          <a:blip r:embed="rId2" cstate="print"/>
          <a:srcRect t="14410" b="12938"/>
          <a:stretch>
            <a:fillRect/>
          </a:stretch>
        </p:blipFill>
        <p:spPr bwMode="auto">
          <a:xfrm rot="5400000">
            <a:off x="-744721" y="1584824"/>
            <a:ext cx="6832152" cy="3714202"/>
          </a:xfrm>
          <a:prstGeom prst="rect">
            <a:avLst/>
          </a:prstGeom>
          <a:noFill/>
        </p:spPr>
      </p:pic>
      <p:pic>
        <p:nvPicPr>
          <p:cNvPr id="3075" name="Picture 3" descr="C:\Users\dell\Desktop\New folder (5)\IMG_20210817_114817734_HDR.jpg"/>
          <p:cNvPicPr>
            <a:picLocks noChangeAspect="1" noChangeArrowheads="1"/>
          </p:cNvPicPr>
          <p:nvPr/>
        </p:nvPicPr>
        <p:blipFill>
          <a:blip r:embed="rId3" cstate="print"/>
          <a:srcRect l="11483" t="30562" r="27236" b="30765"/>
          <a:stretch>
            <a:fillRect/>
          </a:stretch>
        </p:blipFill>
        <p:spPr bwMode="auto">
          <a:xfrm rot="5400000">
            <a:off x="4076589" y="2019411"/>
            <a:ext cx="6208707" cy="293188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dell\Desktop\New folder (5)\IMG_20210817_115100853_HDR.jpg"/>
          <p:cNvPicPr>
            <a:picLocks noChangeAspect="1" noChangeArrowheads="1"/>
          </p:cNvPicPr>
          <p:nvPr/>
        </p:nvPicPr>
        <p:blipFill>
          <a:blip r:embed="rId2" cstate="print"/>
          <a:srcRect/>
          <a:stretch>
            <a:fillRect/>
          </a:stretch>
        </p:blipFill>
        <p:spPr bwMode="auto">
          <a:xfrm rot="5400000">
            <a:off x="-637833" y="1161223"/>
            <a:ext cx="5881912" cy="4401293"/>
          </a:xfrm>
          <a:prstGeom prst="rect">
            <a:avLst/>
          </a:prstGeom>
          <a:noFill/>
        </p:spPr>
      </p:pic>
      <p:pic>
        <p:nvPicPr>
          <p:cNvPr id="4099" name="Picture 3" descr="C:\Users\dell\Desktop\New folder (5)\IMG_20210817_114937762_HDR.jpg"/>
          <p:cNvPicPr>
            <a:picLocks noChangeAspect="1" noChangeArrowheads="1"/>
          </p:cNvPicPr>
          <p:nvPr/>
        </p:nvPicPr>
        <p:blipFill>
          <a:blip r:embed="rId3" cstate="print"/>
          <a:srcRect/>
          <a:stretch>
            <a:fillRect/>
          </a:stretch>
        </p:blipFill>
        <p:spPr bwMode="auto">
          <a:xfrm rot="5400000">
            <a:off x="3875638" y="1185518"/>
            <a:ext cx="5911643" cy="43665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D:\shutterstock\pottery\20.jpg"/>
          <p:cNvPicPr>
            <a:picLocks noChangeAspect="1" noChangeArrowheads="1"/>
          </p:cNvPicPr>
          <p:nvPr/>
        </p:nvPicPr>
        <p:blipFill>
          <a:blip r:embed="rId2" cstate="print"/>
          <a:srcRect t="18736" b="8365"/>
          <a:stretch>
            <a:fillRect/>
          </a:stretch>
        </p:blipFill>
        <p:spPr bwMode="auto">
          <a:xfrm>
            <a:off x="0" y="609600"/>
            <a:ext cx="9161720" cy="5181600"/>
          </a:xfrm>
          <a:prstGeom prst="rect">
            <a:avLst/>
          </a:prstGeom>
          <a:noFill/>
          <a:effectLst/>
        </p:spPr>
      </p:pic>
      <p:sp>
        <p:nvSpPr>
          <p:cNvPr id="4" name="Rectangle 3"/>
          <p:cNvSpPr/>
          <p:nvPr/>
        </p:nvSpPr>
        <p:spPr>
          <a:xfrm>
            <a:off x="304800" y="5867400"/>
            <a:ext cx="4419600" cy="954107"/>
          </a:xfrm>
          <a:prstGeom prst="rect">
            <a:avLst/>
          </a:prstGeom>
        </p:spPr>
        <p:txBody>
          <a:bodyPr wrap="square">
            <a:spAutoFit/>
          </a:bodyPr>
          <a:lstStyle/>
          <a:p>
            <a:r>
              <a:rPr lang="en-IN" sz="1400" dirty="0" smtClean="0">
                <a:solidFill>
                  <a:schemeClr val="tx1">
                    <a:lumMod val="65000"/>
                    <a:lumOff val="35000"/>
                  </a:schemeClr>
                </a:solidFill>
              </a:rPr>
              <a:t>References:</a:t>
            </a:r>
          </a:p>
          <a:p>
            <a:r>
              <a:rPr lang="en-IN" sz="1400" dirty="0" smtClean="0">
                <a:solidFill>
                  <a:schemeClr val="tx1">
                    <a:lumMod val="65000"/>
                    <a:lumOff val="35000"/>
                  </a:schemeClr>
                </a:solidFill>
              </a:rPr>
              <a:t>Book: Ceramics </a:t>
            </a:r>
            <a:endParaRPr lang="en-IN" sz="1400" dirty="0" smtClean="0">
              <a:solidFill>
                <a:schemeClr val="tx1">
                  <a:lumMod val="65000"/>
                  <a:lumOff val="35000"/>
                </a:schemeClr>
              </a:solidFill>
            </a:endParaRPr>
          </a:p>
          <a:p>
            <a:r>
              <a:rPr lang="en-IN" sz="1400" dirty="0" smtClean="0">
                <a:solidFill>
                  <a:schemeClr val="tx1">
                    <a:lumMod val="65000"/>
                    <a:lumOff val="35000"/>
                  </a:schemeClr>
                </a:solidFill>
              </a:rPr>
              <a:t>(</a:t>
            </a:r>
            <a:r>
              <a:rPr lang="en-IN" sz="1400" dirty="0" smtClean="0">
                <a:solidFill>
                  <a:schemeClr val="tx1">
                    <a:lumMod val="65000"/>
                    <a:lumOff val="35000"/>
                  </a:schemeClr>
                </a:solidFill>
              </a:rPr>
              <a:t>A beginner's guide to tool and techniques), </a:t>
            </a:r>
            <a:endParaRPr lang="en-IN" sz="1400" dirty="0" smtClean="0">
              <a:solidFill>
                <a:schemeClr val="tx1">
                  <a:lumMod val="65000"/>
                  <a:lumOff val="35000"/>
                </a:schemeClr>
              </a:solidFill>
            </a:endParaRPr>
          </a:p>
          <a:p>
            <a:r>
              <a:rPr lang="en-IN" sz="1400" dirty="0" smtClean="0">
                <a:solidFill>
                  <a:schemeClr val="tx1">
                    <a:lumMod val="65000"/>
                    <a:lumOff val="35000"/>
                  </a:schemeClr>
                </a:solidFill>
              </a:rPr>
              <a:t>Google </a:t>
            </a:r>
            <a:r>
              <a:rPr lang="en-IN" sz="1400" dirty="0" smtClean="0">
                <a:solidFill>
                  <a:schemeClr val="tx1">
                    <a:lumMod val="65000"/>
                    <a:lumOff val="35000"/>
                  </a:schemeClr>
                </a:solidFill>
              </a:rPr>
              <a:t>and Own thinking </a:t>
            </a:r>
          </a:p>
        </p:txBody>
      </p:sp>
      <p:sp>
        <p:nvSpPr>
          <p:cNvPr id="5" name="TextBox 6"/>
          <p:cNvSpPr txBox="1">
            <a:spLocks noChangeArrowheads="1"/>
          </p:cNvSpPr>
          <p:nvPr/>
        </p:nvSpPr>
        <p:spPr bwMode="auto">
          <a:xfrm>
            <a:off x="6215063" y="5921375"/>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5967413"/>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Custom 2">
      <a:dk1>
        <a:sysClr val="windowText" lastClr="000000"/>
      </a:dk1>
      <a:lt1>
        <a:sysClr val="window" lastClr="FFFFFF"/>
      </a:lt1>
      <a:dk2>
        <a:srgbClr val="D8D8DE"/>
      </a:dk2>
      <a:lt2>
        <a:srgbClr val="BFBFBF"/>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582</TotalTime>
  <Words>420</Words>
  <Application>Microsoft Office PowerPoint</Application>
  <PresentationFormat>On-screen Show (4:3)</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Rockwell</vt:lpstr>
      <vt:lpstr>Wingdings 2</vt:lpstr>
      <vt:lpstr>Foundry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53</cp:revision>
  <dcterms:created xsi:type="dcterms:W3CDTF">2006-08-16T00:00:00Z</dcterms:created>
  <dcterms:modified xsi:type="dcterms:W3CDTF">2024-04-05T12:30:45Z</dcterms:modified>
</cp:coreProperties>
</file>