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64" r:id="rId5"/>
    <p:sldId id="265" r:id="rId6"/>
    <p:sldId id="273" r:id="rId7"/>
    <p:sldId id="261" r:id="rId8"/>
    <p:sldId id="266" r:id="rId9"/>
    <p:sldId id="277" r:id="rId10"/>
    <p:sldId id="267" r:id="rId11"/>
    <p:sldId id="268" r:id="rId12"/>
    <p:sldId id="269" r:id="rId13"/>
    <p:sldId id="271" r:id="rId14"/>
    <p:sldId id="270" r:id="rId15"/>
    <p:sldId id="272" r:id="rId16"/>
    <p:sldId id="260" r:id="rId17"/>
    <p:sldId id="274" r:id="rId18"/>
    <p:sldId id="280" r:id="rId19"/>
    <p:sldId id="281" r:id="rId20"/>
    <p:sldId id="282" r:id="rId21"/>
    <p:sldId id="283" r:id="rId22"/>
    <p:sldId id="279" r:id="rId23"/>
    <p:sldId id="262" r:id="rId24"/>
    <p:sldId id="275"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12474" r="208" b="12682"/>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2743200"/>
            <a:ext cx="9144000" cy="1969770"/>
          </a:xfrm>
          <a:prstGeom prst="rect">
            <a:avLst/>
          </a:prstGeom>
          <a:solidFill>
            <a:schemeClr val="tx2">
              <a:lumMod val="75000"/>
            </a:schemeClr>
          </a:solidFill>
        </p:spPr>
        <p:txBody>
          <a:bodyPr wrap="square" rtlCol="0">
            <a:spAutoFit/>
          </a:bodyPr>
          <a:lstStyle/>
          <a:p>
            <a:pPr algn="ctr"/>
            <a:endParaRPr lang="en-IN" sz="4000" b="1" dirty="0" smtClean="0">
              <a:solidFill>
                <a:schemeClr val="tx1">
                  <a:lumMod val="95000"/>
                  <a:lumOff val="5000"/>
                </a:schemeClr>
              </a:solidFill>
            </a:endParaRPr>
          </a:p>
          <a:p>
            <a:pPr algn="ctr"/>
            <a:r>
              <a:rPr lang="en-IN" sz="5400" b="1" u="sng" dirty="0" smtClean="0">
                <a:solidFill>
                  <a:srgbClr val="FFFF00"/>
                </a:solidFill>
              </a:rPr>
              <a:t>Modern Raku Process &amp; Effect</a:t>
            </a:r>
          </a:p>
          <a:p>
            <a:pPr algn="ctr"/>
            <a:endParaRPr lang="en-IN" sz="2800" b="1" dirty="0">
              <a:solidFill>
                <a:schemeClr val="tx1">
                  <a:lumMod val="95000"/>
                  <a:lumOff val="5000"/>
                </a:schemeClr>
              </a:solidFill>
            </a:endParaRPr>
          </a:p>
        </p:txBody>
      </p:sp>
      <p:sp>
        <p:nvSpPr>
          <p:cNvPr id="4" name="Rectangle 3"/>
          <p:cNvSpPr/>
          <p:nvPr/>
        </p:nvSpPr>
        <p:spPr>
          <a:xfrm>
            <a:off x="17463" y="2667000"/>
            <a:ext cx="9144000" cy="2135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er version of the image"/>
          <p:cNvPicPr>
            <a:picLocks noChangeAspect="1" noChangeArrowheads="1"/>
          </p:cNvPicPr>
          <p:nvPr/>
        </p:nvPicPr>
        <p:blipFill>
          <a:blip r:embed="rId2"/>
          <a:srcRect/>
          <a:stretch>
            <a:fillRect/>
          </a:stretch>
        </p:blipFill>
        <p:spPr bwMode="auto">
          <a:xfrm>
            <a:off x="0" y="1225704"/>
            <a:ext cx="9086850" cy="38034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arger version of the image"/>
          <p:cNvPicPr>
            <a:picLocks noChangeAspect="1" noChangeArrowheads="1"/>
          </p:cNvPicPr>
          <p:nvPr/>
        </p:nvPicPr>
        <p:blipFill>
          <a:blip r:embed="rId2"/>
          <a:srcRect/>
          <a:stretch>
            <a:fillRect/>
          </a:stretch>
        </p:blipFill>
        <p:spPr bwMode="auto">
          <a:xfrm>
            <a:off x="55816" y="876300"/>
            <a:ext cx="9088184" cy="4076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Larger version of the image"/>
          <p:cNvPicPr>
            <a:picLocks noChangeAspect="1" noChangeArrowheads="1"/>
          </p:cNvPicPr>
          <p:nvPr/>
        </p:nvPicPr>
        <p:blipFill>
          <a:blip r:embed="rId2"/>
          <a:srcRect/>
          <a:stretch>
            <a:fillRect/>
          </a:stretch>
        </p:blipFill>
        <p:spPr bwMode="auto">
          <a:xfrm>
            <a:off x="106326" y="1143000"/>
            <a:ext cx="9037674" cy="3886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Larger version of the image"/>
          <p:cNvPicPr>
            <a:picLocks noChangeAspect="1" noChangeArrowheads="1"/>
          </p:cNvPicPr>
          <p:nvPr/>
        </p:nvPicPr>
        <p:blipFill>
          <a:blip r:embed="rId2"/>
          <a:srcRect/>
          <a:stretch>
            <a:fillRect/>
          </a:stretch>
        </p:blipFill>
        <p:spPr bwMode="auto">
          <a:xfrm>
            <a:off x="-1" y="838200"/>
            <a:ext cx="9170733"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arger version of the image"/>
          <p:cNvPicPr>
            <a:picLocks noChangeAspect="1" noChangeArrowheads="1"/>
          </p:cNvPicPr>
          <p:nvPr/>
        </p:nvPicPr>
        <p:blipFill>
          <a:blip r:embed="rId2"/>
          <a:srcRect/>
          <a:stretch>
            <a:fillRect/>
          </a:stretch>
        </p:blipFill>
        <p:spPr bwMode="auto">
          <a:xfrm>
            <a:off x="68795" y="914400"/>
            <a:ext cx="9075205"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ceramicartsnetwork.org/wp-content/uploads/finished.jpg"/>
          <p:cNvPicPr>
            <a:picLocks noChangeAspect="1" noChangeArrowheads="1"/>
          </p:cNvPicPr>
          <p:nvPr/>
        </p:nvPicPr>
        <p:blipFill>
          <a:blip r:embed="rId2"/>
          <a:srcRect/>
          <a:stretch>
            <a:fillRect/>
          </a:stretch>
        </p:blipFill>
        <p:spPr bwMode="auto">
          <a:xfrm>
            <a:off x="1295400" y="0"/>
            <a:ext cx="6314917"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9ba675_75efb0df2cbf4f97a953c1389918df83_mv2_d_2417_2871_s_4_2.jpg"/>
          <p:cNvPicPr>
            <a:picLocks noChangeAspect="1" noChangeArrowheads="1"/>
          </p:cNvPicPr>
          <p:nvPr/>
        </p:nvPicPr>
        <p:blipFill>
          <a:blip r:embed="rId2" cstate="print"/>
          <a:srcRect/>
          <a:stretch>
            <a:fillRect/>
          </a:stretch>
        </p:blipFill>
        <p:spPr bwMode="auto">
          <a:xfrm>
            <a:off x="76199" y="725419"/>
            <a:ext cx="5162817" cy="6132581"/>
          </a:xfrm>
          <a:prstGeom prst="rect">
            <a:avLst/>
          </a:prstGeom>
          <a:noFill/>
        </p:spPr>
      </p:pic>
      <p:pic>
        <p:nvPicPr>
          <p:cNvPr id="3075" name="Picture 3" descr="C:\Users\dell\Desktop\7326205_orig.jpg"/>
          <p:cNvPicPr>
            <a:picLocks noChangeAspect="1" noChangeArrowheads="1"/>
          </p:cNvPicPr>
          <p:nvPr/>
        </p:nvPicPr>
        <p:blipFill>
          <a:blip r:embed="rId3"/>
          <a:srcRect/>
          <a:stretch>
            <a:fillRect/>
          </a:stretch>
        </p:blipFill>
        <p:spPr bwMode="auto">
          <a:xfrm>
            <a:off x="5257800" y="712839"/>
            <a:ext cx="3810000" cy="6145161"/>
          </a:xfrm>
          <a:prstGeom prst="rect">
            <a:avLst/>
          </a:prstGeom>
          <a:noFill/>
        </p:spPr>
      </p:pic>
      <p:sp>
        <p:nvSpPr>
          <p:cNvPr id="6" name="TextBox 5"/>
          <p:cNvSpPr txBox="1"/>
          <p:nvPr/>
        </p:nvSpPr>
        <p:spPr>
          <a:xfrm>
            <a:off x="76200" y="76200"/>
            <a:ext cx="3505200" cy="646331"/>
          </a:xfrm>
          <a:prstGeom prst="rect">
            <a:avLst/>
          </a:prstGeom>
          <a:noFill/>
        </p:spPr>
        <p:txBody>
          <a:bodyPr wrap="square" rtlCol="0">
            <a:spAutoFit/>
          </a:bodyPr>
          <a:lstStyle/>
          <a:p>
            <a:r>
              <a:rPr lang="en-IN" sz="3600" b="1" dirty="0" smtClean="0"/>
              <a:t> Barrel Raku</a:t>
            </a:r>
            <a:endParaRPr lang="en-IN"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3416320"/>
          </a:xfrm>
          <a:prstGeom prst="rect">
            <a:avLst/>
          </a:prstGeom>
          <a:noFill/>
        </p:spPr>
        <p:txBody>
          <a:bodyPr wrap="square" rtlCol="0">
            <a:spAutoFit/>
          </a:bodyPr>
          <a:lstStyle/>
          <a:p>
            <a:pPr algn="just"/>
            <a:r>
              <a:rPr lang="en-IN" sz="2400" dirty="0" smtClean="0"/>
              <a:t>In this firing the pottery had previously been fired in electric kilns to turn it ceramic, this firing being done to enhance the appearance of the surfaces by introducing smoke and flashes of colour from burning other materials that wood.</a:t>
            </a:r>
          </a:p>
          <a:p>
            <a:pPr algn="just"/>
            <a:endParaRPr lang="en-IN" sz="2400" dirty="0" smtClean="0"/>
          </a:p>
          <a:p>
            <a:pPr algn="just"/>
            <a:r>
              <a:rPr lang="en-IN" sz="2400" dirty="0" smtClean="0"/>
              <a:t>The pots were burnished while leather hard to smooth the external surface, this was repeated as the pots dried. Very fine Terra Sigillata slip was then applied in several very thin coats to the dry surface, which produced a super smooth finish. </a:t>
            </a:r>
            <a:endParaRPr lang="en-I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bZTMQqAX7gc/W_HgWOPgYBI/AAAAAAAAB7I/0GbrY8hXxl8Jn4W0GTl1AbYqy9K8u2T4QCLcBGAs/s1600/pic1.jpg"/>
          <p:cNvPicPr>
            <a:picLocks noChangeAspect="1" noChangeArrowheads="1"/>
          </p:cNvPicPr>
          <p:nvPr/>
        </p:nvPicPr>
        <p:blipFill>
          <a:blip r:embed="rId2"/>
          <a:srcRect/>
          <a:stretch>
            <a:fillRect/>
          </a:stretch>
        </p:blipFill>
        <p:spPr bwMode="auto">
          <a:xfrm>
            <a:off x="990600" y="1"/>
            <a:ext cx="6858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3.bp.blogspot.com/-9wrZoLztHTs/W_Hm7xJgwbI/AAAAAAAAB7U/4w_Z76fEfno6gBqoBLqXc_KEDSeH04qigCLcBGAs/s1600/pic2.jpg"/>
          <p:cNvPicPr>
            <a:picLocks noChangeAspect="1" noChangeArrowheads="1"/>
          </p:cNvPicPr>
          <p:nvPr/>
        </p:nvPicPr>
        <p:blipFill>
          <a:blip r:embed="rId2"/>
          <a:srcRect/>
          <a:stretch>
            <a:fillRect/>
          </a:stretch>
        </p:blipFill>
        <p:spPr bwMode="auto">
          <a:xfrm>
            <a:off x="1066800" y="0"/>
            <a:ext cx="6858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152400" y="2907080"/>
            <a:ext cx="4534292" cy="3112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774" y="2895600"/>
            <a:ext cx="4151816" cy="3124200"/>
          </a:xfrm>
          <a:prstGeom prst="rect">
            <a:avLst/>
          </a:prstGeom>
        </p:spPr>
      </p:pic>
      <p:sp>
        <p:nvSpPr>
          <p:cNvPr id="7" name="TextBox 6"/>
          <p:cNvSpPr txBox="1"/>
          <p:nvPr/>
        </p:nvSpPr>
        <p:spPr>
          <a:xfrm>
            <a:off x="0" y="1905000"/>
            <a:ext cx="9144000" cy="646331"/>
          </a:xfrm>
          <a:prstGeom prst="rect">
            <a:avLst/>
          </a:prstGeom>
          <a:noFill/>
        </p:spPr>
        <p:txBody>
          <a:bodyPr wrap="square" rtlCol="0">
            <a:spAutoFit/>
          </a:bodyPr>
          <a:lstStyle/>
          <a:p>
            <a:r>
              <a:rPr lang="en-IN" sz="3600" b="1" dirty="0" smtClean="0"/>
              <a:t> Japanese Raku :</a:t>
            </a:r>
            <a:endParaRPr lang="en-IN"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s://2.bp.blogspot.com/-qWe42H1Po6w/W_HrJns9Y9I/AAAAAAAAB7g/LNryDGEGXucv_kztSCcutHzLzCXSTbrGwCLcBGAs/s1600/pic3.jpg"/>
          <p:cNvPicPr>
            <a:picLocks noChangeAspect="1" noChangeArrowheads="1"/>
          </p:cNvPicPr>
          <p:nvPr/>
        </p:nvPicPr>
        <p:blipFill>
          <a:blip r:embed="rId2"/>
          <a:srcRect/>
          <a:stretch>
            <a:fillRect/>
          </a:stretch>
        </p:blipFill>
        <p:spPr bwMode="auto">
          <a:xfrm>
            <a:off x="990600" y="0"/>
            <a:ext cx="6858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3.bp.blogspot.com/-THk4v5rPhhg/W_HuG4j0V8I/AAAAAAAAB7s/JNqBxrHEcxYemuLsmvqY1hb5nhsiUAlawCLcBGAs/s1600/pic4.jpg"/>
          <p:cNvPicPr>
            <a:picLocks noChangeAspect="1" noChangeArrowheads="1"/>
          </p:cNvPicPr>
          <p:nvPr/>
        </p:nvPicPr>
        <p:blipFill>
          <a:blip r:embed="rId2"/>
          <a:srcRect/>
          <a:stretch>
            <a:fillRect/>
          </a:stretch>
        </p:blipFill>
        <p:spPr bwMode="auto">
          <a:xfrm>
            <a:off x="914400" y="0"/>
            <a:ext cx="6858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bp.blogspot.com/-rHnm6YXMSJw/W_Hc7i_v-_I/AAAAAAAAB68/0Wpiplofq84wFD00idD_pWGhLKlCJvLwwCLcBGAs/s1600/IMG_2455.jpg"/>
          <p:cNvPicPr>
            <a:picLocks noChangeAspect="1" noChangeArrowheads="1"/>
          </p:cNvPicPr>
          <p:nvPr/>
        </p:nvPicPr>
        <p:blipFill>
          <a:blip r:embed="rId2"/>
          <a:srcRect/>
          <a:stretch>
            <a:fillRect/>
          </a:stretch>
        </p:blipFill>
        <p:spPr bwMode="auto">
          <a:xfrm>
            <a:off x="76200" y="457200"/>
            <a:ext cx="6019800" cy="6019800"/>
          </a:xfrm>
          <a:prstGeom prst="rect">
            <a:avLst/>
          </a:prstGeom>
          <a:noFill/>
        </p:spPr>
      </p:pic>
      <p:pic>
        <p:nvPicPr>
          <p:cNvPr id="3076" name="Picture 4" descr="https://3.bp.blogspot.com/-pLwzaA_EDQE/W_H6FAB8aII/AAAAAAAAB8E/31rEwFJimFMo9ul5hEpyoDWDBaz3JEePQCLcBGAs/s1600/IMG_2369%2B%25281%2529.jpg"/>
          <p:cNvPicPr>
            <a:picLocks noChangeAspect="1" noChangeArrowheads="1"/>
          </p:cNvPicPr>
          <p:nvPr/>
        </p:nvPicPr>
        <p:blipFill>
          <a:blip r:embed="rId3" cstate="print"/>
          <a:srcRect/>
          <a:stretch>
            <a:fillRect/>
          </a:stretch>
        </p:blipFill>
        <p:spPr bwMode="auto">
          <a:xfrm>
            <a:off x="6172201" y="3508376"/>
            <a:ext cx="2971800" cy="2971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6969835527_c4166f2f2b_b.jpg"/>
          <p:cNvPicPr>
            <a:picLocks noChangeAspect="1" noChangeArrowheads="1"/>
          </p:cNvPicPr>
          <p:nvPr/>
        </p:nvPicPr>
        <p:blipFill>
          <a:blip r:embed="rId2"/>
          <a:srcRect l="7978" r="5860"/>
          <a:stretch>
            <a:fillRect/>
          </a:stretch>
        </p:blipFill>
        <p:spPr bwMode="auto">
          <a:xfrm>
            <a:off x="152400" y="968815"/>
            <a:ext cx="4343400" cy="5812985"/>
          </a:xfrm>
          <a:prstGeom prst="rect">
            <a:avLst/>
          </a:prstGeom>
          <a:noFill/>
        </p:spPr>
      </p:pic>
      <p:pic>
        <p:nvPicPr>
          <p:cNvPr id="1027" name="Picture 3" descr="C:\Users\dell\Desktop\Saggar-Fired-Pottery.jpg"/>
          <p:cNvPicPr>
            <a:picLocks noChangeAspect="1" noChangeArrowheads="1"/>
          </p:cNvPicPr>
          <p:nvPr/>
        </p:nvPicPr>
        <p:blipFill>
          <a:blip r:embed="rId3"/>
          <a:srcRect/>
          <a:stretch>
            <a:fillRect/>
          </a:stretch>
        </p:blipFill>
        <p:spPr bwMode="auto">
          <a:xfrm>
            <a:off x="5181600" y="914400"/>
            <a:ext cx="3908632" cy="5867400"/>
          </a:xfrm>
          <a:prstGeom prst="rect">
            <a:avLst/>
          </a:prstGeom>
          <a:noFill/>
        </p:spPr>
      </p:pic>
      <p:sp>
        <p:nvSpPr>
          <p:cNvPr id="6" name="TextBox 5"/>
          <p:cNvSpPr txBox="1"/>
          <p:nvPr/>
        </p:nvSpPr>
        <p:spPr>
          <a:xfrm>
            <a:off x="76200" y="228600"/>
            <a:ext cx="3962400" cy="646331"/>
          </a:xfrm>
          <a:prstGeom prst="rect">
            <a:avLst/>
          </a:prstGeom>
          <a:noFill/>
        </p:spPr>
        <p:txBody>
          <a:bodyPr wrap="square" rtlCol="0">
            <a:spAutoFit/>
          </a:bodyPr>
          <a:lstStyle/>
          <a:p>
            <a:r>
              <a:rPr lang="en-IN" sz="3600" b="1" dirty="0" smtClean="0"/>
              <a:t> Saggar firing</a:t>
            </a:r>
            <a:endParaRPr lang="en-IN" sz="3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4524315"/>
          </a:xfrm>
          <a:prstGeom prst="rect">
            <a:avLst/>
          </a:prstGeom>
          <a:noFill/>
        </p:spPr>
        <p:txBody>
          <a:bodyPr wrap="square" rtlCol="0">
            <a:spAutoFit/>
          </a:bodyPr>
          <a:lstStyle/>
          <a:p>
            <a:pPr algn="just"/>
            <a:r>
              <a:rPr lang="en-IN" sz="2400" dirty="0" smtClean="0"/>
              <a:t>The practice of making pots using raw materials and then burnishing them without glaze, stretches back to thousand’s of years ago. Saggar also has its own unique history. Saggar is a container used during the firing process to enclose or protect ware being fired inside a kiln. Traditionally, saggars were made primarily from fireclay. Saguaros have been used to protect, or safeguard ware from open fire, smoke, gases and kiln debris. The name is a contraction of the word safeguard. The use of saggars is widespread, including China, Korea, Japan and the United Kingdom. Saggars are still used in the production of ceramics to protect ware from the direct contact of flames and from damage by kiln debris.</a:t>
            </a:r>
            <a:endParaRPr lang="en-IN"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originals/3d/bf/6a/3dbf6a3c67a37eb6c9fbcaf078d06706.jpg"/>
          <p:cNvPicPr>
            <a:picLocks noChangeAspect="1" noChangeArrowheads="1"/>
          </p:cNvPicPr>
          <p:nvPr/>
        </p:nvPicPr>
        <p:blipFill>
          <a:blip r:embed="rId2" cstate="print"/>
          <a:srcRect t="35486" b="18889"/>
          <a:stretch>
            <a:fillRect/>
          </a:stretch>
        </p:blipFill>
        <p:spPr bwMode="auto">
          <a:xfrm>
            <a:off x="0" y="0"/>
            <a:ext cx="9144000" cy="5562600"/>
          </a:xfrm>
          <a:prstGeom prst="rect">
            <a:avLst/>
          </a:prstGeom>
          <a:noFill/>
        </p:spPr>
      </p:pic>
      <p:sp>
        <p:nvSpPr>
          <p:cNvPr id="4" name="Rectangle 3"/>
          <p:cNvSpPr/>
          <p:nvPr/>
        </p:nvSpPr>
        <p:spPr>
          <a:xfrm>
            <a:off x="228600" y="5828308"/>
            <a:ext cx="4572000" cy="923330"/>
          </a:xfrm>
          <a:prstGeom prst="rect">
            <a:avLst/>
          </a:prstGeom>
        </p:spPr>
        <p:txBody>
          <a:bodyPr>
            <a:spAutoFit/>
          </a:bodyPr>
          <a:lstStyle/>
          <a:p>
            <a:r>
              <a:rPr lang="en-IN" dirty="0" smtClean="0"/>
              <a:t>References:</a:t>
            </a:r>
          </a:p>
          <a:p>
            <a:r>
              <a:rPr lang="en-IN" dirty="0" smtClean="0"/>
              <a:t>Book: Ceramics (A beginner's guide to tool and techniques) &amp; Google and Own drawing </a:t>
            </a:r>
          </a:p>
        </p:txBody>
      </p:sp>
      <p:sp>
        <p:nvSpPr>
          <p:cNvPr id="5"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est-clay-for-raku-pottery.jpg"/>
          <p:cNvPicPr>
            <a:picLocks noChangeAspect="1" noChangeArrowheads="1"/>
          </p:cNvPicPr>
          <p:nvPr/>
        </p:nvPicPr>
        <p:blipFill>
          <a:blip r:embed="rId2"/>
          <a:srcRect l="4140" r="25041"/>
          <a:stretch>
            <a:fillRect/>
          </a:stretch>
        </p:blipFill>
        <p:spPr bwMode="auto">
          <a:xfrm>
            <a:off x="0" y="1905000"/>
            <a:ext cx="4800600" cy="4498975"/>
          </a:xfrm>
          <a:prstGeom prst="rect">
            <a:avLst/>
          </a:prstGeom>
          <a:noFill/>
        </p:spPr>
      </p:pic>
      <p:pic>
        <p:nvPicPr>
          <p:cNvPr id="1027" name="Picture 3" descr="C:\Users\dell\Desktop\s495163844931169236_p612_i149_w2560.jpeg"/>
          <p:cNvPicPr>
            <a:picLocks noChangeAspect="1" noChangeArrowheads="1"/>
          </p:cNvPicPr>
          <p:nvPr/>
        </p:nvPicPr>
        <p:blipFill>
          <a:blip r:embed="rId3" cstate="print"/>
          <a:srcRect l="19535" r="17209"/>
          <a:stretch>
            <a:fillRect/>
          </a:stretch>
        </p:blipFill>
        <p:spPr bwMode="auto">
          <a:xfrm>
            <a:off x="4876800" y="87405"/>
            <a:ext cx="4234594" cy="6694395"/>
          </a:xfrm>
          <a:prstGeom prst="rect">
            <a:avLst/>
          </a:prstGeom>
          <a:noFill/>
        </p:spPr>
      </p:pic>
      <p:sp>
        <p:nvSpPr>
          <p:cNvPr id="6" name="TextBox 5"/>
          <p:cNvSpPr txBox="1"/>
          <p:nvPr/>
        </p:nvSpPr>
        <p:spPr>
          <a:xfrm>
            <a:off x="0" y="990600"/>
            <a:ext cx="4648200" cy="646331"/>
          </a:xfrm>
          <a:prstGeom prst="rect">
            <a:avLst/>
          </a:prstGeom>
          <a:noFill/>
        </p:spPr>
        <p:txBody>
          <a:bodyPr wrap="square" rtlCol="0">
            <a:spAutoFit/>
          </a:bodyPr>
          <a:lstStyle/>
          <a:p>
            <a:r>
              <a:rPr lang="en-IN" sz="3600" b="1" dirty="0" smtClean="0"/>
              <a:t> Horse hair base Raku </a:t>
            </a:r>
            <a:endParaRPr lang="en-IN"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458200" cy="6740307"/>
          </a:xfrm>
          <a:prstGeom prst="rect">
            <a:avLst/>
          </a:prstGeom>
          <a:noFill/>
        </p:spPr>
        <p:txBody>
          <a:bodyPr wrap="square" rtlCol="0">
            <a:spAutoFit/>
          </a:bodyPr>
          <a:lstStyle/>
          <a:p>
            <a:pPr algn="just"/>
            <a:r>
              <a:rPr lang="en-IN" sz="2400" b="1" dirty="0" smtClean="0"/>
              <a:t>The General Process of Horsehair Pottery:</a:t>
            </a:r>
          </a:p>
          <a:p>
            <a:pPr algn="just"/>
            <a:r>
              <a:rPr lang="en-IN" sz="2400" dirty="0" smtClean="0"/>
              <a:t>Horsehair pottery generally follows the following process:</a:t>
            </a:r>
          </a:p>
          <a:p>
            <a:pPr algn="just"/>
            <a:endParaRPr lang="en-IN" sz="2400" dirty="0" smtClean="0"/>
          </a:p>
          <a:p>
            <a:pPr algn="just">
              <a:buFont typeface="Wingdings" pitchFamily="2" charset="2"/>
              <a:buChar char="Ø"/>
            </a:pPr>
            <a:r>
              <a:rPr lang="en-IN" sz="2400" dirty="0" smtClean="0"/>
              <a:t> The pottery piece is formed, then burnished. Burnished pottery              works best, as the smooth unglazed surface accepts the carbon marking with the strongest effect.</a:t>
            </a:r>
          </a:p>
          <a:p>
            <a:pPr algn="just"/>
            <a:endParaRPr lang="en-IN" sz="2400" dirty="0" smtClean="0"/>
          </a:p>
          <a:p>
            <a:pPr algn="just">
              <a:buFont typeface="Wingdings" pitchFamily="2" charset="2"/>
              <a:buChar char="Ø"/>
            </a:pPr>
            <a:r>
              <a:rPr lang="en-IN" sz="2400" dirty="0" smtClean="0"/>
              <a:t> The piece is fired to between 900 – 1050 degrees Celsius in a raku kiln. Using the raku kiln allows much easier access to the ware.</a:t>
            </a:r>
          </a:p>
          <a:p>
            <a:pPr algn="just">
              <a:buFont typeface="Wingdings" pitchFamily="2" charset="2"/>
              <a:buChar char="Ø"/>
            </a:pPr>
            <a:r>
              <a:rPr lang="en-IN" sz="2400" dirty="0" smtClean="0"/>
              <a:t> Once the correct temperature is reached, the incandescent pottery is taken from the kiln using long raku tongs and proper gauntlets and other protective gear. The hot pottery is placed on a non-flammable surface (such as a piece of broken kiln shelf) and the selected hairs are draped onto it.</a:t>
            </a:r>
          </a:p>
          <a:p>
            <a:pPr algn="just">
              <a:buFont typeface="Arial" pitchFamily="34" charset="0"/>
              <a:buChar char="•"/>
            </a:pPr>
            <a:endParaRPr lang="en-IN" sz="2400" dirty="0" smtClean="0"/>
          </a:p>
          <a:p>
            <a:pPr algn="just">
              <a:buFont typeface="Wingdings" pitchFamily="2" charset="2"/>
              <a:buChar char="Ø"/>
            </a:pPr>
            <a:r>
              <a:rPr lang="en-IN" sz="2400" dirty="0" smtClean="0"/>
              <a:t> Once the piece has cooled completely, it is washed to remove residue. It can then be waxed to bring out the markings.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6486"/>
            <a:ext cx="8686800" cy="4801314"/>
          </a:xfrm>
          <a:prstGeom prst="rect">
            <a:avLst/>
          </a:prstGeom>
          <a:noFill/>
        </p:spPr>
        <p:txBody>
          <a:bodyPr wrap="square" rtlCol="0">
            <a:spAutoFit/>
          </a:bodyPr>
          <a:lstStyle/>
          <a:p>
            <a:pPr algn="just"/>
            <a:r>
              <a:rPr lang="en-IN" sz="2400" b="1" dirty="0" smtClean="0"/>
              <a:t>Things to Know About Horse Hair Pottery:</a:t>
            </a:r>
          </a:p>
          <a:p>
            <a:pPr algn="just"/>
            <a:endParaRPr lang="en-IN" sz="2400" b="1" dirty="0" smtClean="0"/>
          </a:p>
          <a:p>
            <a:pPr algn="just">
              <a:buFont typeface="Wingdings" pitchFamily="2" charset="2"/>
              <a:buChar char="Ø"/>
            </a:pPr>
            <a:r>
              <a:rPr lang="en-IN" sz="2400" dirty="0" smtClean="0"/>
              <a:t>Horsehair pottery requires a porous ceramic body in order for the carbon to permanently mark the surface. </a:t>
            </a:r>
          </a:p>
          <a:p>
            <a:pPr algn="just"/>
            <a:endParaRPr lang="en-IN" sz="2400" dirty="0" smtClean="0"/>
          </a:p>
          <a:p>
            <a:pPr algn="just">
              <a:buFont typeface="Wingdings" pitchFamily="2" charset="2"/>
              <a:buChar char="Ø"/>
            </a:pPr>
            <a:r>
              <a:rPr lang="en-IN" sz="2400" dirty="0" smtClean="0"/>
              <a:t>Such a clay body is often rough and almost impossible to burnish if     left "as is." In order to get that lovely smooth, buttery burnished surface, cover the piece with terra sigillata.</a:t>
            </a:r>
          </a:p>
          <a:p>
            <a:pPr algn="just"/>
            <a:endParaRPr lang="en-IN" sz="2400" dirty="0" smtClean="0"/>
          </a:p>
          <a:p>
            <a:pPr algn="just">
              <a:buFont typeface="Wingdings" pitchFamily="2" charset="2"/>
              <a:buChar char="Ø"/>
            </a:pPr>
            <a:r>
              <a:rPr lang="en-IN" sz="2400" dirty="0" smtClean="0"/>
              <a:t>Another aspect to note is that horse hair pottery should never be considered functional ware. It is not food-safe and is also liquid permeable.</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 form online classes\C1\29-04-2021\New folder\FeatherHorse2.jpg"/>
          <p:cNvPicPr>
            <a:picLocks noChangeAspect="1" noChangeArrowheads="1"/>
          </p:cNvPicPr>
          <p:nvPr/>
        </p:nvPicPr>
        <p:blipFill>
          <a:blip r:embed="rId2"/>
          <a:srcRect/>
          <a:stretch>
            <a:fillRect/>
          </a:stretch>
        </p:blipFill>
        <p:spPr bwMode="auto">
          <a:xfrm>
            <a:off x="126276" y="1620406"/>
            <a:ext cx="4140924" cy="4103279"/>
          </a:xfrm>
          <a:prstGeom prst="rect">
            <a:avLst/>
          </a:prstGeom>
          <a:noFill/>
        </p:spPr>
      </p:pic>
      <p:pic>
        <p:nvPicPr>
          <p:cNvPr id="1027" name="Picture 3" descr="C:\Users\dell\Desktop\C form online classes\C1\29-04-2021\New folder\0bd9d352dd890a14dfee60f86146e7d8.jpg"/>
          <p:cNvPicPr>
            <a:picLocks noChangeAspect="1" noChangeArrowheads="1"/>
          </p:cNvPicPr>
          <p:nvPr/>
        </p:nvPicPr>
        <p:blipFill>
          <a:blip r:embed="rId3"/>
          <a:srcRect/>
          <a:stretch>
            <a:fillRect/>
          </a:stretch>
        </p:blipFill>
        <p:spPr bwMode="auto">
          <a:xfrm>
            <a:off x="4495800" y="1619250"/>
            <a:ext cx="4520554" cy="4095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71U2Jt5kcOL._SY500_.jpg"/>
          <p:cNvPicPr>
            <a:picLocks noChangeAspect="1" noChangeArrowheads="1"/>
          </p:cNvPicPr>
          <p:nvPr/>
        </p:nvPicPr>
        <p:blipFill>
          <a:blip r:embed="rId2"/>
          <a:srcRect r="2867" b="8233"/>
          <a:stretch>
            <a:fillRect/>
          </a:stretch>
        </p:blipFill>
        <p:spPr bwMode="auto">
          <a:xfrm>
            <a:off x="98269" y="2273221"/>
            <a:ext cx="4397531" cy="4154565"/>
          </a:xfrm>
          <a:prstGeom prst="rect">
            <a:avLst/>
          </a:prstGeom>
          <a:noFill/>
        </p:spPr>
      </p:pic>
      <p:pic>
        <p:nvPicPr>
          <p:cNvPr id="2051" name="Picture 3" descr="C:\Users\dell\Desktop\71Eax+do2lL._SL1500_.jpg"/>
          <p:cNvPicPr>
            <a:picLocks noChangeAspect="1" noChangeArrowheads="1"/>
          </p:cNvPicPr>
          <p:nvPr/>
        </p:nvPicPr>
        <p:blipFill>
          <a:blip r:embed="rId3"/>
          <a:srcRect l="8315" t="9767" r="7492" b="11650"/>
          <a:stretch>
            <a:fillRect/>
          </a:stretch>
        </p:blipFill>
        <p:spPr bwMode="auto">
          <a:xfrm>
            <a:off x="4572000" y="2286001"/>
            <a:ext cx="4419600" cy="4125146"/>
          </a:xfrm>
          <a:prstGeom prst="rect">
            <a:avLst/>
          </a:prstGeom>
          <a:noFill/>
        </p:spPr>
      </p:pic>
      <p:sp>
        <p:nvSpPr>
          <p:cNvPr id="6" name="TextBox 5"/>
          <p:cNvSpPr txBox="1"/>
          <p:nvPr/>
        </p:nvSpPr>
        <p:spPr>
          <a:xfrm>
            <a:off x="0" y="685800"/>
            <a:ext cx="3200400" cy="646331"/>
          </a:xfrm>
          <a:prstGeom prst="rect">
            <a:avLst/>
          </a:prstGeom>
          <a:noFill/>
        </p:spPr>
        <p:txBody>
          <a:bodyPr wrap="square" rtlCol="0">
            <a:spAutoFit/>
          </a:bodyPr>
          <a:lstStyle/>
          <a:p>
            <a:r>
              <a:rPr lang="en-IN" sz="3600" b="1" dirty="0" smtClean="0"/>
              <a:t> Naked Raku</a:t>
            </a:r>
            <a:endParaRPr lang="en-IN"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8458200" cy="4893647"/>
          </a:xfrm>
          <a:prstGeom prst="rect">
            <a:avLst/>
          </a:prstGeom>
          <a:noFill/>
        </p:spPr>
        <p:txBody>
          <a:bodyPr wrap="square" rtlCol="0">
            <a:spAutoFit/>
          </a:bodyPr>
          <a:lstStyle/>
          <a:p>
            <a:pPr algn="just" fontAlgn="base"/>
            <a:r>
              <a:rPr lang="en-IN" sz="2400" dirty="0" smtClean="0"/>
              <a:t>The Naked technique is a different type of Raku where it is possible to obtain an amazing pattern. There are two forms of naked raku: the two-step technique (resist slip and glaze) and the one-step technique (resist slip only). Note the resist slip is different in both techniques. The clay for this type of the naked raku is really thin and porous to allow smoke to penetrate inside it. When pieces are dry, it is required to spread a slip called Terra Sigillata, onto the surface. This process needs to be repeated several times to obtain a shiny surface. Between each layer it is good to polish the surface with a t-shirt or a soft fabric. As soon as Terra Sigillata has been applied on to the creation, the surface must not be contaminated with fingerprints. You can for example, use cotton gloves.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8686800" cy="4431983"/>
          </a:xfrm>
          <a:prstGeom prst="rect">
            <a:avLst/>
          </a:prstGeom>
          <a:noFill/>
        </p:spPr>
        <p:txBody>
          <a:bodyPr wrap="square" rtlCol="0">
            <a:spAutoFit/>
          </a:bodyPr>
          <a:lstStyle/>
          <a:p>
            <a:pPr algn="just"/>
            <a:r>
              <a:rPr lang="en-IN" sz="2400" dirty="0" smtClean="0"/>
              <a:t>The bisque is fired at a higher temperature than the common Raku. Afterwards we can apply a special slip to allow the glaze to come off at the end. The special slip must not dissolve during the second firing. If at all possible, it is suggested to utilise a simple white glaze to obtain the Naked effect. </a:t>
            </a:r>
          </a:p>
          <a:p>
            <a:pPr algn="just"/>
            <a:endParaRPr lang="en-IN" sz="2400" dirty="0" smtClean="0"/>
          </a:p>
          <a:p>
            <a:pPr algn="just"/>
            <a:r>
              <a:rPr lang="en-IN" sz="2400" dirty="0" smtClean="0"/>
              <a:t>The surface must be smooth to remove the slip easily between the surface of the clay and the glaze. Also a smooth surface allows the distinction between white (clay) and black (smoke) highlighting the pieces. </a:t>
            </a:r>
          </a:p>
          <a:p>
            <a:pPr algn="just"/>
            <a:endParaRPr lang="en-IN" sz="2400" dirty="0" smtClean="0"/>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604</Words>
  <Application>Microsoft Office PowerPoint</Application>
  <PresentationFormat>On-screen Show (4:3)</PresentationFormat>
  <Paragraphs>36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98</cp:revision>
  <dcterms:created xsi:type="dcterms:W3CDTF">2006-08-16T00:00:00Z</dcterms:created>
  <dcterms:modified xsi:type="dcterms:W3CDTF">2024-04-05T12:43:30Z</dcterms:modified>
</cp:coreProperties>
</file>