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7" r:id="rId4"/>
    <p:sldId id="266" r:id="rId5"/>
    <p:sldId id="265" r:id="rId6"/>
    <p:sldId id="264" r:id="rId7"/>
    <p:sldId id="263" r:id="rId8"/>
    <p:sldId id="262" r:id="rId9"/>
    <p:sldId id="261" r:id="rId10"/>
    <p:sldId id="260" r:id="rId11"/>
    <p:sldId id="259" r:id="rId12"/>
    <p:sldId id="258" r:id="rId13"/>
    <p:sldId id="257"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esktop\29 july\stevespotaflaming-crop-sq-w__L.jpg"/>
          <p:cNvPicPr>
            <a:picLocks noChangeAspect="1" noChangeArrowheads="1"/>
          </p:cNvPicPr>
          <p:nvPr/>
        </p:nvPicPr>
        <p:blipFill>
          <a:blip r:embed="rId2">
            <a:lum bright="-30000"/>
          </a:blip>
          <a:srcRect l="3653" r="8668" b="102"/>
          <a:stretch>
            <a:fillRect/>
          </a:stretch>
        </p:blipFill>
        <p:spPr bwMode="auto">
          <a:xfrm>
            <a:off x="0" y="0"/>
            <a:ext cx="9144000" cy="6858000"/>
          </a:xfrm>
          <a:prstGeom prst="rect">
            <a:avLst/>
          </a:prstGeom>
          <a:noFill/>
        </p:spPr>
      </p:pic>
      <p:sp>
        <p:nvSpPr>
          <p:cNvPr id="5" name="Rectangle 4"/>
          <p:cNvSpPr/>
          <p:nvPr/>
        </p:nvSpPr>
        <p:spPr>
          <a:xfrm>
            <a:off x="0" y="2286000"/>
            <a:ext cx="9144000" cy="2419124"/>
          </a:xfrm>
          <a:prstGeom prst="rect">
            <a:avLst/>
          </a:prstGeom>
          <a:solidFill>
            <a:srgbClr val="FFC000"/>
          </a:solidFill>
        </p:spPr>
        <p:txBody>
          <a:bodyPr wrap="square">
            <a:spAutoFit/>
          </a:bodyPr>
          <a:lstStyle/>
          <a:p>
            <a:pPr lvl="0" algn="ctr">
              <a:lnSpc>
                <a:spcPct val="90000"/>
              </a:lnSpc>
              <a:spcBef>
                <a:spcPct val="0"/>
              </a:spcBef>
              <a:defRPr/>
            </a:pPr>
            <a:endParaRPr lang="en-GB" sz="4400" b="1" dirty="0" smtClean="0">
              <a:solidFill>
                <a:schemeClr val="bg1"/>
              </a:solidFill>
            </a:endParaRPr>
          </a:p>
          <a:p>
            <a:pPr lvl="0" algn="ctr">
              <a:lnSpc>
                <a:spcPct val="90000"/>
              </a:lnSpc>
              <a:spcBef>
                <a:spcPct val="0"/>
              </a:spcBef>
              <a:defRPr/>
            </a:pPr>
            <a:r>
              <a:rPr lang="en-GB" sz="4400" b="1" u="sng" dirty="0" smtClean="0">
                <a:cs typeface="Arial" pitchFamily="34" charset="0"/>
              </a:rPr>
              <a:t>STORY OF FIRING</a:t>
            </a:r>
            <a:r>
              <a:rPr lang="en-GB" sz="4400" b="1" dirty="0" smtClean="0">
                <a:cs typeface="Arial" pitchFamily="34" charset="0"/>
              </a:rPr>
              <a:t/>
            </a:r>
            <a:br>
              <a:rPr lang="en-GB" sz="4400" b="1" dirty="0" smtClean="0">
                <a:cs typeface="Arial" pitchFamily="34" charset="0"/>
              </a:rPr>
            </a:br>
            <a:r>
              <a:rPr lang="en-GB" sz="4000" b="1" dirty="0" smtClean="0">
                <a:cs typeface="Arial" pitchFamily="34" charset="0"/>
              </a:rPr>
              <a:t>(OXIDATION AND REDUCTION</a:t>
            </a:r>
            <a:r>
              <a:rPr lang="en-GB" sz="4000" b="1" dirty="0" smtClean="0">
                <a:cs typeface="Arial" pitchFamily="34" charset="0"/>
              </a:rPr>
              <a:t>)</a:t>
            </a:r>
          </a:p>
          <a:p>
            <a:pPr lvl="0" algn="ctr">
              <a:lnSpc>
                <a:spcPct val="90000"/>
              </a:lnSpc>
              <a:spcBef>
                <a:spcPct val="0"/>
              </a:spcBef>
              <a:defRPr/>
            </a:pPr>
            <a:endParaRPr lang="en-GB" sz="4000" b="1" dirty="0" smtClean="0">
              <a:cs typeface="Arial" pitchFamily="34" charset="0"/>
            </a:endParaRPr>
          </a:p>
        </p:txBody>
      </p:sp>
      <p:sp>
        <p:nvSpPr>
          <p:cNvPr id="6" name="Rectangle 5"/>
          <p:cNvSpPr/>
          <p:nvPr/>
        </p:nvSpPr>
        <p:spPr>
          <a:xfrm>
            <a:off x="17463" y="2209800"/>
            <a:ext cx="9144000" cy="2590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458200" cy="2492990"/>
          </a:xfrm>
          <a:prstGeom prst="rect">
            <a:avLst/>
          </a:prstGeom>
          <a:noFill/>
        </p:spPr>
        <p:txBody>
          <a:bodyPr wrap="square" rtlCol="0">
            <a:spAutoFit/>
          </a:bodyPr>
          <a:lstStyle/>
          <a:p>
            <a:r>
              <a:rPr lang="en-IN" sz="2400" b="1" u="sng" dirty="0" smtClean="0">
                <a:solidFill>
                  <a:schemeClr val="tx1">
                    <a:lumMod val="95000"/>
                    <a:lumOff val="5000"/>
                  </a:schemeClr>
                </a:solidFill>
              </a:rPr>
              <a:t>Result:</a:t>
            </a:r>
            <a:r>
              <a:rPr lang="en-IN" sz="2000" b="1" dirty="0" smtClean="0">
                <a:solidFill>
                  <a:schemeClr val="tx1">
                    <a:lumMod val="95000"/>
                    <a:lumOff val="5000"/>
                  </a:schemeClr>
                </a:solidFill>
              </a:rPr>
              <a:t/>
            </a:r>
            <a:br>
              <a:rPr lang="en-IN" sz="2000" b="1" dirty="0" smtClean="0">
                <a:solidFill>
                  <a:schemeClr val="tx1">
                    <a:lumMod val="95000"/>
                    <a:lumOff val="5000"/>
                  </a:schemeClr>
                </a:solidFill>
              </a:rPr>
            </a:br>
            <a:r>
              <a:rPr lang="en-IN" sz="2000" dirty="0" smtClean="0">
                <a:solidFill>
                  <a:schemeClr val="tx1">
                    <a:lumMod val="95000"/>
                    <a:lumOff val="5000"/>
                  </a:schemeClr>
                </a:solidFill>
              </a:rPr>
              <a:t>After firing of different Raku:</a:t>
            </a:r>
            <a:r>
              <a:rPr lang="en-IN" sz="2000" b="1" dirty="0" smtClean="0">
                <a:solidFill>
                  <a:schemeClr val="tx1">
                    <a:lumMod val="95000"/>
                    <a:lumOff val="5000"/>
                  </a:schemeClr>
                </a:solidFill>
              </a:rPr>
              <a:t/>
            </a:r>
            <a:br>
              <a:rPr lang="en-IN" sz="2000" b="1" dirty="0" smtClean="0">
                <a:solidFill>
                  <a:schemeClr val="tx1">
                    <a:lumMod val="95000"/>
                    <a:lumOff val="5000"/>
                  </a:schemeClr>
                </a:solidFill>
              </a:rPr>
            </a:br>
            <a:endParaRPr lang="en-IN" sz="2000" b="1" dirty="0" smtClean="0">
              <a:solidFill>
                <a:schemeClr val="tx1">
                  <a:lumMod val="95000"/>
                  <a:lumOff val="5000"/>
                </a:schemeClr>
              </a:solidFill>
            </a:endParaRPr>
          </a:p>
          <a:p>
            <a:pPr marL="457200" indent="-457200"/>
            <a:r>
              <a:rPr lang="en-GB" sz="2000" u="sng" dirty="0" smtClean="0"/>
              <a:t>1-Japanese Raku:</a:t>
            </a:r>
          </a:p>
          <a:p>
            <a:pPr marL="457200" indent="-457200"/>
            <a:endParaRPr lang="en-GB" sz="2400" dirty="0" smtClean="0"/>
          </a:p>
          <a:p>
            <a:pPr marL="457200" indent="-457200"/>
            <a:endParaRPr lang="en-GB" sz="2400" dirty="0" smtClean="0"/>
          </a:p>
          <a:p>
            <a:pPr marL="457200" indent="-457200"/>
            <a:endParaRPr lang="en-IN" sz="2400" dirty="0"/>
          </a:p>
        </p:txBody>
      </p:sp>
      <p:pic>
        <p:nvPicPr>
          <p:cNvPr id="5" name="Content Placeholder 3"/>
          <p:cNvPicPr>
            <a:picLocks noGrp="1" noChangeAspect="1"/>
          </p:cNvPicPr>
          <p:nvPr>
            <p:ph idx="1"/>
          </p:nvPr>
        </p:nvPicPr>
        <p:blipFill>
          <a:blip r:embed="rId2" cstate="print">
            <a:lum bright="-20000"/>
            <a:extLst>
              <a:ext uri="{28A0092B-C50C-407E-A947-70E740481C1C}">
                <a14:useLocalDpi xmlns:a14="http://schemas.microsoft.com/office/drawing/2010/main" val="0"/>
              </a:ext>
            </a:extLst>
          </a:blip>
          <a:srcRect l="6461" r="4702"/>
          <a:stretch>
            <a:fillRect/>
          </a:stretch>
        </p:blipFill>
        <p:spPr>
          <a:xfrm>
            <a:off x="451206" y="2937803"/>
            <a:ext cx="4191000" cy="31581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406" y="2937803"/>
            <a:ext cx="4196994" cy="31581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33400"/>
            <a:ext cx="8534400" cy="677108"/>
          </a:xfrm>
          <a:prstGeom prst="rect">
            <a:avLst/>
          </a:prstGeom>
          <a:noFill/>
        </p:spPr>
        <p:txBody>
          <a:bodyPr wrap="square" rtlCol="0">
            <a:spAutoFit/>
          </a:bodyPr>
          <a:lstStyle/>
          <a:p>
            <a:r>
              <a:rPr lang="en-GB" sz="2000" b="1" u="sng" dirty="0" smtClean="0"/>
              <a:t>2.Horsehair Base Raku:</a:t>
            </a:r>
          </a:p>
          <a:p>
            <a:endParaRPr lang="en-IN" dirty="0"/>
          </a:p>
        </p:txBody>
      </p:sp>
      <p:pic>
        <p:nvPicPr>
          <p:cNvPr id="5" name="Content Placeholder 3" descr="C:\Users\dell\Desktop\best-clay-for-raku-pottery.jpg"/>
          <p:cNvPicPr>
            <a:picLocks noGrp="1" noChangeAspect="1" noChangeArrowheads="1"/>
          </p:cNvPicPr>
          <p:nvPr>
            <p:ph idx="1"/>
          </p:nvPr>
        </p:nvPicPr>
        <p:blipFill>
          <a:blip r:embed="rId2"/>
          <a:srcRect l="4140" r="21465"/>
          <a:stretch>
            <a:fillRect/>
          </a:stretch>
        </p:blipFill>
        <p:spPr bwMode="auto">
          <a:xfrm>
            <a:off x="87137" y="1991876"/>
            <a:ext cx="4942063" cy="4408924"/>
          </a:xfrm>
          <a:prstGeom prst="rect">
            <a:avLst/>
          </a:prstGeom>
          <a:noFill/>
        </p:spPr>
      </p:pic>
      <p:pic>
        <p:nvPicPr>
          <p:cNvPr id="6" name="Picture 5" descr="C:\Users\dell\Desktop\s495163844931169236_p612_i149_w2560.jpeg"/>
          <p:cNvPicPr>
            <a:picLocks noChangeAspect="1" noChangeArrowheads="1"/>
          </p:cNvPicPr>
          <p:nvPr/>
        </p:nvPicPr>
        <p:blipFill>
          <a:blip r:embed="rId3" cstate="print"/>
          <a:srcRect l="19535" r="17209"/>
          <a:stretch>
            <a:fillRect/>
          </a:stretch>
        </p:blipFill>
        <p:spPr bwMode="auto">
          <a:xfrm>
            <a:off x="5115324" y="457200"/>
            <a:ext cx="3952476" cy="624839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05800" cy="677108"/>
          </a:xfrm>
          <a:prstGeom prst="rect">
            <a:avLst/>
          </a:prstGeom>
          <a:noFill/>
        </p:spPr>
        <p:txBody>
          <a:bodyPr wrap="square" rtlCol="0">
            <a:spAutoFit/>
          </a:bodyPr>
          <a:lstStyle/>
          <a:p>
            <a:r>
              <a:rPr lang="en-GB" sz="2000" b="1" u="sng" dirty="0" smtClean="0"/>
              <a:t>3.Naked Raku:</a:t>
            </a:r>
          </a:p>
          <a:p>
            <a:endParaRPr lang="en-IN" dirty="0"/>
          </a:p>
        </p:txBody>
      </p:sp>
      <p:pic>
        <p:nvPicPr>
          <p:cNvPr id="5" name="Content Placeholder 3" descr="C:\Users\dell\Desktop\71U2Jt5kcOL._SY500_.jpg"/>
          <p:cNvPicPr>
            <a:picLocks noGrp="1" noChangeAspect="1" noChangeArrowheads="1"/>
          </p:cNvPicPr>
          <p:nvPr>
            <p:ph idx="1"/>
          </p:nvPr>
        </p:nvPicPr>
        <p:blipFill>
          <a:blip r:embed="rId2"/>
          <a:srcRect r="2867" b="8233"/>
          <a:stretch>
            <a:fillRect/>
          </a:stretch>
        </p:blipFill>
        <p:spPr bwMode="auto">
          <a:xfrm>
            <a:off x="304800" y="2286000"/>
            <a:ext cx="4274754" cy="4038600"/>
          </a:xfrm>
          <a:prstGeom prst="rect">
            <a:avLst/>
          </a:prstGeom>
          <a:noFill/>
        </p:spPr>
      </p:pic>
      <p:pic>
        <p:nvPicPr>
          <p:cNvPr id="6" name="Picture 5" descr="C:\Users\dell\Desktop\71Eax+do2lL._SL1500_.jpg"/>
          <p:cNvPicPr>
            <a:picLocks noChangeAspect="1" noChangeArrowheads="1"/>
          </p:cNvPicPr>
          <p:nvPr/>
        </p:nvPicPr>
        <p:blipFill>
          <a:blip r:embed="rId3"/>
          <a:srcRect l="8315" t="9767" r="7492" b="11650"/>
          <a:stretch>
            <a:fillRect/>
          </a:stretch>
        </p:blipFill>
        <p:spPr bwMode="auto">
          <a:xfrm>
            <a:off x="4669194" y="2286000"/>
            <a:ext cx="4326876" cy="4038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305800" cy="677108"/>
          </a:xfrm>
          <a:prstGeom prst="rect">
            <a:avLst/>
          </a:prstGeom>
          <a:noFill/>
        </p:spPr>
        <p:txBody>
          <a:bodyPr wrap="square" rtlCol="0">
            <a:spAutoFit/>
          </a:bodyPr>
          <a:lstStyle/>
          <a:p>
            <a:r>
              <a:rPr lang="en-GB" sz="2000" b="1" u="sng" dirty="0" smtClean="0"/>
              <a:t>4.Barrel Raku:</a:t>
            </a:r>
          </a:p>
          <a:p>
            <a:endParaRPr lang="en-IN" dirty="0"/>
          </a:p>
        </p:txBody>
      </p:sp>
      <p:pic>
        <p:nvPicPr>
          <p:cNvPr id="5" name="Content Placeholder 3" descr="C:\Users\dell\Desktop\9ba675_75efb0df2cbf4f97a953c1389918df83_mv2_d_2417_2871_s_4_2.jpg"/>
          <p:cNvPicPr>
            <a:picLocks noGrp="1" noChangeAspect="1" noChangeArrowheads="1"/>
          </p:cNvPicPr>
          <p:nvPr>
            <p:ph idx="1"/>
          </p:nvPr>
        </p:nvPicPr>
        <p:blipFill>
          <a:blip r:embed="rId2" cstate="print"/>
          <a:srcRect/>
          <a:stretch>
            <a:fillRect/>
          </a:stretch>
        </p:blipFill>
        <p:spPr bwMode="auto">
          <a:xfrm>
            <a:off x="457200" y="1488831"/>
            <a:ext cx="4353211" cy="5169876"/>
          </a:xfrm>
          <a:prstGeom prst="rect">
            <a:avLst/>
          </a:prstGeom>
          <a:noFill/>
        </p:spPr>
      </p:pic>
      <p:pic>
        <p:nvPicPr>
          <p:cNvPr id="6" name="Picture 5" descr="C:\Users\dell\Desktop\7326205_orig.jpg"/>
          <p:cNvPicPr>
            <a:picLocks noChangeAspect="1" noChangeArrowheads="1"/>
          </p:cNvPicPr>
          <p:nvPr/>
        </p:nvPicPr>
        <p:blipFill>
          <a:blip r:embed="rId3"/>
          <a:srcRect/>
          <a:stretch>
            <a:fillRect/>
          </a:stretch>
        </p:blipFill>
        <p:spPr bwMode="auto">
          <a:xfrm>
            <a:off x="4939401" y="123093"/>
            <a:ext cx="4128399" cy="665870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09600"/>
            <a:ext cx="8382000" cy="677108"/>
          </a:xfrm>
          <a:prstGeom prst="rect">
            <a:avLst/>
          </a:prstGeom>
          <a:noFill/>
        </p:spPr>
        <p:txBody>
          <a:bodyPr wrap="square" rtlCol="0">
            <a:spAutoFit/>
          </a:bodyPr>
          <a:lstStyle/>
          <a:p>
            <a:r>
              <a:rPr lang="en-GB" sz="2000" b="1" u="sng" dirty="0" smtClean="0"/>
              <a:t>5.Saggar Firing:</a:t>
            </a:r>
          </a:p>
          <a:p>
            <a:endParaRPr lang="en-IN" dirty="0"/>
          </a:p>
        </p:txBody>
      </p:sp>
      <p:pic>
        <p:nvPicPr>
          <p:cNvPr id="5" name="Content Placeholder 3" descr="C:\Users\dell\Desktop\6969835527_c4166f2f2b_b.jpg"/>
          <p:cNvPicPr>
            <a:picLocks noGrp="1" noChangeAspect="1" noChangeArrowheads="1"/>
          </p:cNvPicPr>
          <p:nvPr>
            <p:ph idx="1"/>
          </p:nvPr>
        </p:nvPicPr>
        <p:blipFill>
          <a:blip r:embed="rId2"/>
          <a:srcRect l="7978" r="5860"/>
          <a:stretch>
            <a:fillRect/>
          </a:stretch>
        </p:blipFill>
        <p:spPr bwMode="auto">
          <a:xfrm>
            <a:off x="762000" y="1495126"/>
            <a:ext cx="3886200" cy="5201114"/>
          </a:xfrm>
          <a:prstGeom prst="rect">
            <a:avLst/>
          </a:prstGeom>
          <a:noFill/>
        </p:spPr>
      </p:pic>
      <p:pic>
        <p:nvPicPr>
          <p:cNvPr id="6" name="Picture 5" descr="C:\Users\dell\Desktop\Saggar-Fired-Pottery.jpg"/>
          <p:cNvPicPr>
            <a:picLocks noChangeAspect="1" noChangeArrowheads="1"/>
          </p:cNvPicPr>
          <p:nvPr/>
        </p:nvPicPr>
        <p:blipFill>
          <a:blip r:embed="rId3"/>
          <a:srcRect/>
          <a:stretch>
            <a:fillRect/>
          </a:stretch>
        </p:blipFill>
        <p:spPr bwMode="auto">
          <a:xfrm>
            <a:off x="4800600" y="381000"/>
            <a:ext cx="4237443" cy="636099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2667000"/>
            <a:ext cx="4114800" cy="646331"/>
          </a:xfrm>
          <a:prstGeom prst="rect">
            <a:avLst/>
          </a:prstGeom>
          <a:noFill/>
        </p:spPr>
        <p:txBody>
          <a:bodyPr wrap="square" rtlCol="0">
            <a:spAutoFit/>
          </a:bodyPr>
          <a:lstStyle/>
          <a:p>
            <a:pPr algn="ctr"/>
            <a:r>
              <a:rPr lang="en-IN" sz="3600" b="1" dirty="0" smtClean="0"/>
              <a:t>Thanks</a:t>
            </a:r>
            <a:endParaRPr lang="en-IN" sz="3600" b="1" dirty="0"/>
          </a:p>
        </p:txBody>
      </p:sp>
      <p:sp>
        <p:nvSpPr>
          <p:cNvPr id="5" name="TextBox 4"/>
          <p:cNvSpPr txBox="1"/>
          <p:nvPr/>
        </p:nvSpPr>
        <p:spPr>
          <a:xfrm>
            <a:off x="304800" y="5625826"/>
            <a:ext cx="4572000" cy="1200329"/>
          </a:xfrm>
          <a:prstGeom prst="rect">
            <a:avLst/>
          </a:prstGeom>
          <a:noFill/>
        </p:spPr>
        <p:txBody>
          <a:bodyPr wrap="square" rtlCol="0">
            <a:spAutoFit/>
          </a:bodyPr>
          <a:lstStyle/>
          <a:p>
            <a:r>
              <a:rPr lang="en-IN" dirty="0" smtClean="0">
                <a:solidFill>
                  <a:schemeClr val="tx1">
                    <a:lumMod val="50000"/>
                    <a:lumOff val="50000"/>
                  </a:schemeClr>
                </a:solidFill>
              </a:rPr>
              <a:t>References:</a:t>
            </a:r>
          </a:p>
          <a:p>
            <a:r>
              <a:rPr lang="en-IN" dirty="0" smtClean="0">
                <a:solidFill>
                  <a:schemeClr val="tx1">
                    <a:lumMod val="50000"/>
                    <a:lumOff val="50000"/>
                  </a:schemeClr>
                </a:solidFill>
              </a:rPr>
              <a:t>Book: Ceramics (A beginner's guide to tool and techniques</a:t>
            </a:r>
            <a:r>
              <a:rPr lang="en-IN" dirty="0" smtClean="0">
                <a:solidFill>
                  <a:schemeClr val="tx1">
                    <a:lumMod val="50000"/>
                    <a:lumOff val="50000"/>
                  </a:schemeClr>
                </a:solidFill>
              </a:rPr>
              <a:t>) &amp; </a:t>
            </a:r>
            <a:r>
              <a:rPr lang="en-IN" dirty="0" smtClean="0">
                <a:solidFill>
                  <a:schemeClr val="tx1">
                    <a:lumMod val="50000"/>
                    <a:lumOff val="50000"/>
                  </a:schemeClr>
                </a:solidFill>
              </a:rPr>
              <a:t>Google                                                                                          </a:t>
            </a:r>
          </a:p>
          <a:p>
            <a:endParaRPr lang="en-IN" dirty="0">
              <a:solidFill>
                <a:schemeClr val="tx1">
                  <a:lumMod val="50000"/>
                  <a:lumOff val="50000"/>
                </a:schemeClr>
              </a:solidFill>
            </a:endParaRPr>
          </a:p>
        </p:txBody>
      </p:sp>
      <p:pic>
        <p:nvPicPr>
          <p:cNvPr id="1026" name="Picture 2" descr="C:\Users\dell\Desktop\how-to-make-pottery-kiln.jpg"/>
          <p:cNvPicPr>
            <a:picLocks noChangeAspect="1" noChangeArrowheads="1"/>
          </p:cNvPicPr>
          <p:nvPr/>
        </p:nvPicPr>
        <p:blipFill>
          <a:blip r:embed="rId2"/>
          <a:srcRect r="4000" b="18563"/>
          <a:stretch>
            <a:fillRect/>
          </a:stretch>
        </p:blipFill>
        <p:spPr bwMode="auto">
          <a:xfrm>
            <a:off x="0" y="0"/>
            <a:ext cx="9144000" cy="5181600"/>
          </a:xfrm>
          <a:prstGeom prst="rect">
            <a:avLst/>
          </a:prstGeom>
          <a:noFill/>
        </p:spPr>
      </p:pic>
      <p:sp>
        <p:nvSpPr>
          <p:cNvPr id="7" name="TextBox 6"/>
          <p:cNvSpPr txBox="1">
            <a:spLocks noChangeArrowheads="1"/>
          </p:cNvSpPr>
          <p:nvPr/>
        </p:nvSpPr>
        <p:spPr bwMode="auto">
          <a:xfrm>
            <a:off x="6248400" y="5810858"/>
            <a:ext cx="2667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chemeClr val="accent1"/>
              </a:buClr>
              <a:buSzPct val="70000"/>
              <a:buFont typeface="Wingdings 2" panose="05020102010507070707" pitchFamily="18" charset="2"/>
              <a:buChar char=""/>
              <a:defRPr sz="3200">
                <a:solidFill>
                  <a:schemeClr val="tx1"/>
                </a:solidFill>
                <a:latin typeface="Rockwell" panose="02060603020205020403" pitchFamily="18" charset="0"/>
              </a:defRPr>
            </a:lvl1pPr>
            <a:lvl2pPr indent="-228600">
              <a:spcBef>
                <a:spcPts val="400"/>
              </a:spcBef>
              <a:buClr>
                <a:schemeClr val="accent2"/>
              </a:buClr>
              <a:buSzPct val="90000"/>
              <a:buChar char="•"/>
              <a:defRPr sz="2600">
                <a:solidFill>
                  <a:schemeClr val="tx1"/>
                </a:solidFill>
                <a:latin typeface="Rockwell" panose="02060603020205020403" pitchFamily="18" charset="0"/>
              </a:defRPr>
            </a:lvl2pPr>
            <a:lvl3pPr indent="-190500">
              <a:spcBef>
                <a:spcPts val="400"/>
              </a:spcBef>
              <a:buClr>
                <a:srgbClr val="D2DA7A"/>
              </a:buClr>
              <a:buSzPct val="100000"/>
              <a:buFont typeface="Wingdings 2" panose="05020102010507070707" pitchFamily="18" charset="2"/>
              <a:buChar char=""/>
              <a:defRPr sz="2300">
                <a:solidFill>
                  <a:schemeClr val="tx1"/>
                </a:solidFill>
                <a:latin typeface="Rockwell" panose="02060603020205020403" pitchFamily="18" charset="0"/>
              </a:defRPr>
            </a:lvl3pPr>
            <a:lvl4pPr indent="-182563">
              <a:spcBef>
                <a:spcPts val="400"/>
              </a:spcBef>
              <a:buClr>
                <a:srgbClr val="D2DA7A"/>
              </a:buClr>
              <a:buSzPct val="100000"/>
              <a:buFont typeface="Wingdings 2" panose="05020102010507070707" pitchFamily="18" charset="2"/>
              <a:buChar char=""/>
              <a:defRPr sz="2000">
                <a:solidFill>
                  <a:schemeClr val="tx1"/>
                </a:solidFill>
                <a:latin typeface="Rockwell" panose="02060603020205020403" pitchFamily="18" charset="0"/>
              </a:defRPr>
            </a:lvl4pPr>
            <a:lvl5pPr indent="-182563">
              <a:spcBef>
                <a:spcPts val="400"/>
              </a:spcBef>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5pPr>
            <a:lvl6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6pPr>
            <a:lvl7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7pPr>
            <a:lvl8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8pPr>
            <a:lvl9pPr indent="-182563" eaLnBrk="0" fontAlgn="base" hangingPunct="0">
              <a:spcBef>
                <a:spcPts val="400"/>
              </a:spcBef>
              <a:spcAft>
                <a:spcPct val="0"/>
              </a:spcAft>
              <a:buClr>
                <a:srgbClr val="D2DA7A"/>
              </a:buClr>
              <a:buSzPct val="100000"/>
              <a:buFont typeface="Wingdings 2" panose="05020102010507070707" pitchFamily="18" charset="2"/>
              <a:buChar char=""/>
              <a:defRPr sz="1900">
                <a:solidFill>
                  <a:schemeClr val="tx1"/>
                </a:solidFill>
                <a:latin typeface="Rockwell" panose="02060603020205020403" pitchFamily="18" charset="0"/>
              </a:defRPr>
            </a:lvl9pPr>
          </a:lstStyle>
          <a:p>
            <a:pPr eaLnBrk="1" hangingPunct="1">
              <a:buClrTx/>
              <a:buSzTx/>
              <a:buFontTx/>
              <a:buNone/>
            </a:pPr>
            <a:r>
              <a:rPr lang="en-IN" altLang="en-US" sz="1600" dirty="0"/>
              <a:t>Thanks……….</a:t>
            </a:r>
          </a:p>
          <a:p>
            <a:pPr eaLnBrk="1" hangingPunct="1">
              <a:buClrTx/>
              <a:buSzTx/>
              <a:buFontTx/>
              <a:buNone/>
            </a:pPr>
            <a:r>
              <a:rPr lang="en-IN" altLang="en-US" sz="1600" dirty="0"/>
              <a:t>Madan Singh</a:t>
            </a:r>
          </a:p>
          <a:p>
            <a:pPr eaLnBrk="1" hangingPunct="1">
              <a:buClrTx/>
              <a:buSzTx/>
              <a:buFontTx/>
              <a:buNone/>
            </a:pPr>
            <a:r>
              <a:rPr lang="en-IN" altLang="en-US" sz="1600" dirty="0"/>
              <a:t>www.madanceramics.com</a:t>
            </a:r>
          </a:p>
        </p:txBody>
      </p:sp>
      <p:pic>
        <p:nvPicPr>
          <p:cNvPr id="8"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7017" y="5856101"/>
            <a:ext cx="68137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457200"/>
            <a:ext cx="8382000" cy="4370427"/>
          </a:xfrm>
          <a:prstGeom prst="rect">
            <a:avLst/>
          </a:prstGeom>
          <a:noFill/>
        </p:spPr>
        <p:txBody>
          <a:bodyPr wrap="square" rtlCol="0">
            <a:spAutoFit/>
          </a:bodyPr>
          <a:lstStyle/>
          <a:p>
            <a:r>
              <a:rPr lang="en-IN" sz="2000" b="1" dirty="0" smtClean="0"/>
              <a:t>WHAT IS FIRING:</a:t>
            </a:r>
          </a:p>
          <a:p>
            <a:pPr algn="just"/>
            <a:r>
              <a:rPr lang="en-IN" sz="2000" dirty="0" smtClean="0"/>
              <a:t> </a:t>
            </a:r>
          </a:p>
          <a:p>
            <a:pPr algn="just"/>
            <a:r>
              <a:rPr lang="en-IN" sz="2000" dirty="0" smtClean="0"/>
              <a:t>Firing is the process of bringing clay and glazes up to a high temperature. The final aim is to heat the object to the point that the clay and glazes are "mature"—that is, that they have reached their optimal level of melting. To the human eye, pots and other clay objects do not look melted; the melting that occurs is on the molecular level. This process is usually accomplished in two steps: bisque firing and glaze firing.</a:t>
            </a:r>
          </a:p>
          <a:p>
            <a:pPr algn="just"/>
            <a:endParaRPr lang="en-IN" sz="2000" dirty="0" smtClean="0"/>
          </a:p>
          <a:p>
            <a:r>
              <a:rPr lang="en-IN" sz="2000" b="1" dirty="0" smtClean="0"/>
              <a:t>BISQUE FIRING:</a:t>
            </a:r>
          </a:p>
          <a:p>
            <a:pPr algn="just"/>
            <a:r>
              <a:rPr lang="en-IN" sz="2000" dirty="0" smtClean="0"/>
              <a:t>Bisque firing refers to the first time newly shaped clay pots, or green ware, go through high-temperature heating.</a:t>
            </a:r>
          </a:p>
          <a:p>
            <a:pPr algn="just"/>
            <a:endParaRPr lang="en-IN" sz="2000" dirty="0" smtClean="0"/>
          </a:p>
          <a:p>
            <a:endParaRPr lang="en-IN"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256565"/>
            <a:ext cx="5723211" cy="24490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382000" cy="6247864"/>
          </a:xfrm>
          <a:prstGeom prst="rect">
            <a:avLst/>
          </a:prstGeom>
          <a:noFill/>
        </p:spPr>
        <p:txBody>
          <a:bodyPr wrap="square" rtlCol="0">
            <a:spAutoFit/>
          </a:bodyPr>
          <a:lstStyle/>
          <a:p>
            <a:pPr algn="just"/>
            <a:r>
              <a:rPr lang="en-GB" sz="2000" dirty="0" smtClean="0"/>
              <a:t>It is done to vitrify, which means, "to turn it glasslike," to a point that the pottery can have a glaze adhere to the surface. Green ware is fragile. To start, it must be bone dry. Then, it must be loaded into the kiln with a great deal of care. The kiln is closed and heating slowly begins. Slow temperature rise is critical. During the beginning of the bisque firing, the last of the atmospheric water is driven out of the clay. If it is heated too quickly, the water turns into steam while inside the clay body, which can cause the clay to burst.</a:t>
            </a:r>
          </a:p>
          <a:p>
            <a:pPr algn="just"/>
            <a:endParaRPr lang="en-GB" sz="2000" dirty="0" smtClean="0"/>
          </a:p>
          <a:p>
            <a:pPr algn="just"/>
            <a:endParaRPr lang="en-GB" sz="2000" dirty="0" smtClean="0"/>
          </a:p>
          <a:p>
            <a:pPr algn="just"/>
            <a:endParaRPr lang="en-GB" sz="2000" dirty="0" smtClean="0"/>
          </a:p>
          <a:p>
            <a:pPr algn="just"/>
            <a:endParaRPr lang="en-GB" sz="2000" dirty="0" smtClean="0"/>
          </a:p>
          <a:p>
            <a:pPr algn="just"/>
            <a:endParaRPr lang="en-GB" sz="2000" dirty="0" smtClean="0"/>
          </a:p>
          <a:p>
            <a:pPr algn="just"/>
            <a:endParaRPr lang="en-GB" sz="2000" dirty="0" smtClean="0"/>
          </a:p>
          <a:p>
            <a:pPr algn="just"/>
            <a:endParaRPr lang="en-GB" sz="2000" dirty="0" smtClean="0"/>
          </a:p>
          <a:p>
            <a:pPr algn="just"/>
            <a:endParaRPr lang="en-GB" sz="2000" dirty="0" smtClean="0"/>
          </a:p>
          <a:p>
            <a:r>
              <a:rPr lang="en-GB" sz="2000" b="1" dirty="0" smtClean="0"/>
              <a:t>CLAY TRANSFORMATION IN THE BISQUE FIRING </a:t>
            </a:r>
            <a:r>
              <a:rPr lang="en-GB" sz="2000" dirty="0" smtClean="0"/>
              <a:t>:</a:t>
            </a:r>
          </a:p>
          <a:p>
            <a:endParaRPr lang="en-GB" sz="2000" dirty="0" smtClean="0"/>
          </a:p>
          <a:p>
            <a:pPr algn="just"/>
            <a:r>
              <a:rPr lang="en-GB" sz="2000" dirty="0" smtClean="0"/>
              <a:t>When a kiln reaches about 660 degrees Fahrenheit, the chemically bonded water will begin to be driven off. By the time the clay reaches 930 degrees Fahrenheit, the clay becomes completely dehydrated.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514600"/>
            <a:ext cx="3124200" cy="23431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5222" t="6935" r="4623" b="5222"/>
          <a:stretch>
            <a:fillRect/>
          </a:stretch>
        </p:blipFill>
        <p:spPr>
          <a:xfrm>
            <a:off x="5783366" y="304800"/>
            <a:ext cx="3208234" cy="3125972"/>
          </a:xfrm>
          <a:prstGeom prst="rect">
            <a:avLst/>
          </a:prstGeom>
        </p:spPr>
      </p:pic>
      <p:sp>
        <p:nvSpPr>
          <p:cNvPr id="5" name="TextBox 4"/>
          <p:cNvSpPr txBox="1"/>
          <p:nvPr/>
        </p:nvSpPr>
        <p:spPr>
          <a:xfrm>
            <a:off x="228600" y="304801"/>
            <a:ext cx="5715000" cy="6524863"/>
          </a:xfrm>
          <a:prstGeom prst="rect">
            <a:avLst/>
          </a:prstGeom>
          <a:noFill/>
        </p:spPr>
        <p:txBody>
          <a:bodyPr wrap="square" rtlCol="0">
            <a:spAutoFit/>
          </a:bodyPr>
          <a:lstStyle/>
          <a:p>
            <a:r>
              <a:rPr lang="en-GB" sz="2000" dirty="0" smtClean="0"/>
              <a:t>At this point, the clay is changed forever; it is now a ceramic material. The bisque firing continues until the </a:t>
            </a:r>
          </a:p>
          <a:p>
            <a:r>
              <a:rPr lang="en-GB" sz="2000" dirty="0" smtClean="0"/>
              <a:t>kiln reaches about 1730 degrees Fahrenheit. At this</a:t>
            </a:r>
          </a:p>
          <a:p>
            <a:r>
              <a:rPr lang="en-GB" sz="2000" dirty="0" smtClean="0"/>
              <a:t> temperature, the pot has sintered, which means it has </a:t>
            </a:r>
          </a:p>
          <a:p>
            <a:r>
              <a:rPr lang="en-GB" sz="2000" dirty="0" smtClean="0"/>
              <a:t>been transformed to the point that it is less fragile </a:t>
            </a:r>
          </a:p>
          <a:p>
            <a:r>
              <a:rPr lang="en-GB" sz="2000" dirty="0" smtClean="0"/>
              <a:t>while remaining porous enough to accept the application of glazes. After the </a:t>
            </a:r>
          </a:p>
          <a:p>
            <a:r>
              <a:rPr lang="en-GB" sz="2000" dirty="0" smtClean="0"/>
              <a:t>desired temperature has been reached, the kiln is turned off. The cooling is slow to avoid breaking the pots due to stress from the temperature change. After the kiln is completely cool, it is opened and the newly created ​"bisque ware" is removed.</a:t>
            </a:r>
          </a:p>
          <a:p>
            <a:endParaRPr lang="en-GB" dirty="0" smtClean="0"/>
          </a:p>
          <a:p>
            <a:r>
              <a:rPr lang="en-GB" sz="2000" b="1" dirty="0" smtClean="0"/>
              <a:t>GLAZE FIRING:</a:t>
            </a:r>
          </a:p>
          <a:p>
            <a:endParaRPr lang="en-GB" sz="2000" b="1" dirty="0" smtClean="0"/>
          </a:p>
          <a:p>
            <a:pPr algn="just"/>
            <a:r>
              <a:rPr lang="en-GB" sz="2000" dirty="0" smtClean="0"/>
              <a:t>Ceramic glaze is an impervious layer or </a:t>
            </a:r>
          </a:p>
          <a:p>
            <a:pPr algn="just"/>
            <a:r>
              <a:rPr lang="en-GB" sz="2000" dirty="0" smtClean="0"/>
              <a:t>coating applied to bisque ware to colour, decorate, </a:t>
            </a:r>
          </a:p>
          <a:p>
            <a:pPr algn="just"/>
            <a:r>
              <a:rPr lang="en-GB" sz="2000" dirty="0" smtClean="0"/>
              <a:t>or waterproof an item. For earthenware, such </a:t>
            </a:r>
          </a:p>
          <a:p>
            <a:pPr algn="just"/>
            <a:r>
              <a:rPr lang="en-GB" sz="2000" dirty="0" smtClean="0"/>
              <a:t>as fired clay pottery, </a:t>
            </a:r>
            <a:r>
              <a:rPr lang="en-GB" sz="2000" dirty="0" err="1" smtClean="0"/>
              <a:t>tohold</a:t>
            </a:r>
            <a:r>
              <a:rPr lang="en-GB" sz="2000" dirty="0" smtClean="0"/>
              <a:t> liquid, it needs a glaze.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l="7258" r="6048"/>
          <a:stretch>
            <a:fillRect/>
          </a:stretch>
        </p:blipFill>
        <p:spPr>
          <a:xfrm>
            <a:off x="5791200" y="3581400"/>
            <a:ext cx="3200400" cy="276871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82000" cy="3693319"/>
          </a:xfrm>
          <a:prstGeom prst="rect">
            <a:avLst/>
          </a:prstGeom>
          <a:noFill/>
        </p:spPr>
        <p:txBody>
          <a:bodyPr wrap="square" rtlCol="0">
            <a:spAutoFit/>
          </a:bodyPr>
          <a:lstStyle/>
          <a:p>
            <a:pPr algn="just"/>
            <a:r>
              <a:rPr lang="en-GB" sz="2000" dirty="0" smtClean="0"/>
              <a:t>Potters apply a layer of glaze to the bisque ware, leave it to dry, then load it the in kiln for its final step, glaze firing. The glazed item is carefully loaded into the kiln for the glaze firing. It must not touch other pots or the glazes will melt together, fusing the pots permanently. The kiln is heated slowly to the proper temperature to bring the clay and glazes to maturity, then it is slowly cooled again. The kiln is opened and unloaded after it has cooled completely. This second kiln firing causes a remarkable change in the clay and glaze. It completes the transformation of pots from a soft, fragile substance to one that is rock-hard and impervious to water and time.</a:t>
            </a:r>
          </a:p>
          <a:p>
            <a:pPr algn="just"/>
            <a:endParaRPr lang="en-GB" dirty="0" smtClean="0"/>
          </a:p>
          <a:p>
            <a:pPr algn="just"/>
            <a:endParaRPr lang="en-GB" dirty="0" smtClean="0"/>
          </a:p>
          <a:p>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3601158"/>
            <a:ext cx="2971800" cy="30159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601158"/>
            <a:ext cx="4037657" cy="302824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229600" cy="3416320"/>
          </a:xfrm>
          <a:prstGeom prst="rect">
            <a:avLst/>
          </a:prstGeom>
          <a:noFill/>
        </p:spPr>
        <p:txBody>
          <a:bodyPr wrap="square" rtlCol="0">
            <a:spAutoFit/>
          </a:bodyPr>
          <a:lstStyle/>
          <a:p>
            <a:pPr algn="just"/>
            <a:r>
              <a:rPr lang="en-GB" sz="2000" b="1" dirty="0" smtClean="0"/>
              <a:t>OXIDATION</a:t>
            </a:r>
            <a:r>
              <a:rPr lang="en-GB" sz="2000" dirty="0" smtClean="0"/>
              <a:t>:</a:t>
            </a:r>
            <a:endParaRPr lang="en-IN" sz="2000" dirty="0" smtClean="0"/>
          </a:p>
          <a:p>
            <a:pPr algn="just"/>
            <a:r>
              <a:rPr lang="en-IN" sz="2000" dirty="0" smtClean="0"/>
              <a:t>In an electric kiln oxidization is occurring as you bring the glaze towards its maturing point. Oxygen is entering the kiln through peepholes, a damper (if you have one), and other cracks or gaps in the kiln construction. The oxides (iron, copper, etc) added to the glaze mixture at this point are changing. In this process, the kiln has adequate oxygen</a:t>
            </a:r>
          </a:p>
          <a:p>
            <a:pPr algn="just"/>
            <a:r>
              <a:rPr lang="en-IN" sz="2000" dirty="0" smtClean="0"/>
              <a:t>to interact with the glazes during the</a:t>
            </a:r>
          </a:p>
          <a:p>
            <a:pPr algn="just"/>
            <a:r>
              <a:rPr lang="en-IN" sz="2000" dirty="0" smtClean="0"/>
              <a:t>firing stage. The results are most typically</a:t>
            </a:r>
          </a:p>
          <a:p>
            <a:pPr algn="just"/>
            <a:r>
              <a:rPr lang="en-IN" sz="2000" dirty="0" smtClean="0"/>
              <a:t>bright and rich colours.</a:t>
            </a:r>
          </a:p>
          <a:p>
            <a:pPr algn="just"/>
            <a:endParaRPr lang="en-IN" dirty="0" smtClean="0"/>
          </a:p>
          <a:p>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286000"/>
            <a:ext cx="3429000" cy="440754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8458200" cy="2554545"/>
          </a:xfrm>
          <a:prstGeom prst="rect">
            <a:avLst/>
          </a:prstGeom>
        </p:spPr>
        <p:txBody>
          <a:bodyPr wrap="square">
            <a:spAutoFit/>
          </a:bodyPr>
          <a:lstStyle/>
          <a:p>
            <a:r>
              <a:rPr lang="en-IN" sz="2000" dirty="0" smtClean="0"/>
              <a:t>Most of the commercial glazes on the market are designed to develop specific colours under the conditions of Oxidation firing. This firing can be accomplished at low or high temperature ranges. Oxidation results are predictable in that they will match the colour intended by the manufacturer when fired to the temperature suggested by the manufacturer. For final results in the colour to be achieved, it is necessary for the presence of adequate oxygen during the last part of the firing process.</a:t>
            </a:r>
            <a:br>
              <a:rPr lang="en-IN" sz="2000" dirty="0" smtClean="0"/>
            </a:br>
            <a:endParaRPr lang="en-IN"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72" y="2905723"/>
            <a:ext cx="8196628" cy="30378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305800" cy="369332"/>
          </a:xfrm>
          <a:prstGeom prst="rect">
            <a:avLst/>
          </a:prstGeom>
          <a:noFill/>
        </p:spPr>
        <p:txBody>
          <a:bodyPr wrap="square" rtlCol="0">
            <a:spAutoFit/>
          </a:bodyPr>
          <a:lstStyle/>
          <a:p>
            <a:endParaRPr lang="en-IN" dirty="0"/>
          </a:p>
        </p:txBody>
      </p:sp>
      <p:sp>
        <p:nvSpPr>
          <p:cNvPr id="5" name="TextBox 4"/>
          <p:cNvSpPr txBox="1"/>
          <p:nvPr/>
        </p:nvSpPr>
        <p:spPr>
          <a:xfrm>
            <a:off x="533400" y="381000"/>
            <a:ext cx="8305800" cy="6432530"/>
          </a:xfrm>
          <a:prstGeom prst="rect">
            <a:avLst/>
          </a:prstGeom>
          <a:noFill/>
        </p:spPr>
        <p:txBody>
          <a:bodyPr wrap="square" rtlCol="0">
            <a:spAutoFit/>
          </a:bodyPr>
          <a:lstStyle/>
          <a:p>
            <a:r>
              <a:rPr lang="en-GB" sz="2000" b="1" dirty="0" smtClean="0"/>
              <a:t>REDUCTION</a:t>
            </a:r>
            <a:r>
              <a:rPr lang="en-GB" b="1" dirty="0" smtClean="0"/>
              <a:t>:</a:t>
            </a:r>
            <a:endParaRPr lang="en-IN" b="1"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endParaRPr lang="en-IN" dirty="0" smtClean="0"/>
          </a:p>
          <a:p>
            <a:r>
              <a:rPr lang="en-IN" dirty="0" smtClean="0"/>
              <a:t> </a:t>
            </a:r>
          </a:p>
          <a:p>
            <a:endParaRPr lang="en-IN" dirty="0" smtClean="0"/>
          </a:p>
          <a:p>
            <a:endParaRPr lang="en-IN" dirty="0" smtClean="0"/>
          </a:p>
          <a:p>
            <a:endParaRPr lang="en-IN" dirty="0" smtClean="0"/>
          </a:p>
          <a:p>
            <a:endParaRPr lang="en-IN" dirty="0" smtClean="0"/>
          </a:p>
          <a:p>
            <a:endParaRPr lang="en-IN" sz="2000" dirty="0" smtClean="0"/>
          </a:p>
          <a:p>
            <a:pPr algn="just"/>
            <a:r>
              <a:rPr lang="en-IN" sz="2000" dirty="0" smtClean="0"/>
              <a:t>Reduction firing is </a:t>
            </a:r>
            <a:r>
              <a:rPr lang="en-IN" sz="2000" dirty="0" err="1" smtClean="0"/>
              <a:t>favored</a:t>
            </a:r>
            <a:r>
              <a:rPr lang="en-IN" sz="2000" dirty="0" smtClean="0"/>
              <a:t> by potters and is done using gas, propane or other fuel burning kilns or methods. Reduction firing is the exact opposite of Oxidation firing. It is the lack of oxygen in the last part of the process that is critical for the desired effects. Fuel burning kilns give the artist control of how much or how little oxygen enters the firing chamber and when Preventing oxygen from interacting with the glaze maturation creates unusual and </a:t>
            </a:r>
          </a:p>
          <a:p>
            <a:pPr algn="just"/>
            <a:r>
              <a:rPr lang="en-IN" sz="2000" dirty="0" smtClean="0"/>
              <a:t>sometimes unpredictable results.</a:t>
            </a:r>
          </a:p>
          <a:p>
            <a:endParaRPr lang="en-IN"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l="1302" t="2581" r="2346" b="3403"/>
          <a:stretch>
            <a:fillRect/>
          </a:stretch>
        </p:blipFill>
        <p:spPr>
          <a:xfrm>
            <a:off x="607741" y="1382318"/>
            <a:ext cx="4461784" cy="235148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l="5701" r="6880" b="5555"/>
          <a:stretch>
            <a:fillRect/>
          </a:stretch>
        </p:blipFill>
        <p:spPr>
          <a:xfrm>
            <a:off x="5179741" y="1371600"/>
            <a:ext cx="2592659" cy="23108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457200"/>
            <a:ext cx="8305800" cy="1600438"/>
          </a:xfrm>
          <a:prstGeom prst="rect">
            <a:avLst/>
          </a:prstGeom>
          <a:noFill/>
        </p:spPr>
        <p:txBody>
          <a:bodyPr wrap="square" rtlCol="0">
            <a:spAutoFit/>
          </a:bodyPr>
          <a:lstStyle/>
          <a:p>
            <a:pPr algn="just"/>
            <a:r>
              <a:rPr lang="en-IN" sz="2000" dirty="0" smtClean="0"/>
              <a:t>For example a red iron oxide will change to black, while a green copper oxide will change to an orange/red. There are many popular techniques that utilize reduction firing such as Raku, Horse Hair, Salt Glazing, and more.</a:t>
            </a:r>
          </a:p>
          <a:p>
            <a:endParaRPr lang="en-IN" sz="2000" dirty="0" smtClean="0"/>
          </a:p>
          <a:p>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l="11072" r="9616"/>
          <a:stretch>
            <a:fillRect/>
          </a:stretch>
        </p:blipFill>
        <p:spPr>
          <a:xfrm>
            <a:off x="685800" y="2271891"/>
            <a:ext cx="4114800" cy="420510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b="3760"/>
          <a:stretch>
            <a:fillRect/>
          </a:stretch>
        </p:blipFill>
        <p:spPr>
          <a:xfrm>
            <a:off x="4937902" y="2271891"/>
            <a:ext cx="3360605" cy="4191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557</Words>
  <Application>Microsoft Office PowerPoint</Application>
  <PresentationFormat>On-screen Show (4:3)</PresentationFormat>
  <Paragraphs>71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Madan Singh</dc:creator>
  <cp:lastModifiedBy>DELL</cp:lastModifiedBy>
  <cp:revision>28</cp:revision>
  <dcterms:created xsi:type="dcterms:W3CDTF">2006-08-16T00:00:00Z</dcterms:created>
  <dcterms:modified xsi:type="dcterms:W3CDTF">2024-04-05T12:46:49Z</dcterms:modified>
</cp:coreProperties>
</file>