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66" r:id="rId3"/>
    <p:sldId id="267" r:id="rId4"/>
    <p:sldId id="275" r:id="rId5"/>
    <p:sldId id="274" r:id="rId6"/>
    <p:sldId id="273" r:id="rId7"/>
    <p:sldId id="272" r:id="rId8"/>
    <p:sldId id="271" r:id="rId9"/>
    <p:sldId id="270" r:id="rId10"/>
    <p:sldId id="269" r:id="rId11"/>
    <p:sldId id="268" r:id="rId12"/>
    <p:sldId id="276" r:id="rId13"/>
    <p:sldId id="277" r:id="rId14"/>
    <p:sldId id="280" r:id="rId15"/>
    <p:sldId id="279" r:id="rId16"/>
    <p:sldId id="278" r:id="rId17"/>
    <p:sldId id="281" r:id="rId18"/>
    <p:sldId id="265" r:id="rId19"/>
    <p:sldId id="260" r:id="rId20"/>
    <p:sldId id="264" r:id="rId21"/>
    <p:sldId id="263" r:id="rId22"/>
    <p:sldId id="262"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3843C-E271-4F90-B6C8-512CA3E5C798}" type="datetimeFigureOut">
              <a:rPr lang="en-US" smtClean="0"/>
              <a:pPr/>
              <a:t>11/4/2022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5F255-F6E8-4E32-A49B-CEE431833CB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adanceramics.co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09800"/>
            <a:ext cx="9144000" cy="2585323"/>
          </a:xfrm>
          <a:prstGeom prst="rect">
            <a:avLst/>
          </a:prstGeo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endParaRPr lang="en-IN" sz="5400" b="1" u="sng" dirty="0" smtClean="0">
              <a:solidFill>
                <a:schemeClr val="bg1"/>
              </a:solidFill>
              <a:effectLst>
                <a:outerShdw blurRad="38100" dist="38100" dir="2700000" algn="tl">
                  <a:srgbClr val="000000">
                    <a:alpha val="43137"/>
                  </a:srgbClr>
                </a:outerShdw>
              </a:effectLst>
            </a:endParaRPr>
          </a:p>
          <a:p>
            <a:pPr algn="ctr"/>
            <a:r>
              <a:rPr lang="en-IN" sz="5400" b="1" u="sng" dirty="0" smtClean="0">
                <a:solidFill>
                  <a:schemeClr val="bg1"/>
                </a:solidFill>
                <a:effectLst>
                  <a:outerShdw blurRad="38100" dist="38100" dir="2700000" algn="tl">
                    <a:srgbClr val="000000">
                      <a:alpha val="43137"/>
                    </a:srgbClr>
                  </a:outerShdw>
                </a:effectLst>
              </a:rPr>
              <a:t>Black Pottery</a:t>
            </a:r>
          </a:p>
          <a:p>
            <a:pPr algn="ctr"/>
            <a:endParaRPr lang="en-IN" sz="5400" b="1" u="sng"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001000" cy="6370975"/>
          </a:xfrm>
          <a:prstGeom prst="rect">
            <a:avLst/>
          </a:prstGeom>
          <a:noFill/>
        </p:spPr>
        <p:txBody>
          <a:bodyPr wrap="square" rtlCol="0">
            <a:spAutoFit/>
          </a:bodyPr>
          <a:lstStyle/>
          <a:p>
            <a:r>
              <a:rPr lang="en-IN" sz="2400" b="1" dirty="0" smtClean="0"/>
              <a:t>El Badara Egypt, 4000-3500 B.C.</a:t>
            </a:r>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pPr algn="r"/>
            <a:r>
              <a:rPr lang="en-IN" sz="2400" b="1" dirty="0" smtClean="0"/>
              <a:t>Jar, </a:t>
            </a:r>
            <a:r>
              <a:rPr lang="en-IN" sz="2400" b="1" dirty="0" err="1" smtClean="0"/>
              <a:t>Predynastic</a:t>
            </a:r>
            <a:r>
              <a:rPr lang="en-IN" sz="2400" b="1" dirty="0" smtClean="0"/>
              <a:t> Period, </a:t>
            </a:r>
            <a:r>
              <a:rPr lang="en-IN" sz="2400" b="1" dirty="0" err="1" smtClean="0"/>
              <a:t>Naqada</a:t>
            </a:r>
            <a:r>
              <a:rPr lang="en-IN" sz="2400" b="1" dirty="0" smtClean="0"/>
              <a:t> II3600-3200 B.C.</a:t>
            </a:r>
          </a:p>
        </p:txBody>
      </p:sp>
      <p:pic>
        <p:nvPicPr>
          <p:cNvPr id="8194" name="Picture 2" descr="C:\Users\dell\Desktop\25 jan online classes\blackpottery\12-325966aee2.jpg"/>
          <p:cNvPicPr>
            <a:picLocks noChangeAspect="1" noChangeArrowheads="1"/>
          </p:cNvPicPr>
          <p:nvPr/>
        </p:nvPicPr>
        <p:blipFill>
          <a:blip r:embed="rId2"/>
          <a:srcRect/>
          <a:stretch>
            <a:fillRect/>
          </a:stretch>
        </p:blipFill>
        <p:spPr bwMode="auto">
          <a:xfrm>
            <a:off x="533400" y="685800"/>
            <a:ext cx="6838949" cy="51292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esktop\25 jan online classes\blackpottery\13-7659b7e0b3.jpg"/>
          <p:cNvPicPr>
            <a:picLocks noChangeAspect="1" noChangeArrowheads="1"/>
          </p:cNvPicPr>
          <p:nvPr/>
        </p:nvPicPr>
        <p:blipFill>
          <a:blip r:embed="rId2"/>
          <a:srcRect/>
          <a:stretch>
            <a:fillRect/>
          </a:stretch>
        </p:blipFill>
        <p:spPr bwMode="auto">
          <a:xfrm>
            <a:off x="0" y="0"/>
            <a:ext cx="8128000" cy="6096000"/>
          </a:xfrm>
          <a:prstGeom prst="rect">
            <a:avLst/>
          </a:prstGeom>
          <a:noFill/>
        </p:spPr>
      </p:pic>
      <p:sp>
        <p:nvSpPr>
          <p:cNvPr id="6" name="TextBox 5"/>
          <p:cNvSpPr txBox="1"/>
          <p:nvPr/>
        </p:nvSpPr>
        <p:spPr>
          <a:xfrm>
            <a:off x="2895600" y="6172200"/>
            <a:ext cx="5410200" cy="461665"/>
          </a:xfrm>
          <a:prstGeom prst="rect">
            <a:avLst/>
          </a:prstGeom>
          <a:noFill/>
        </p:spPr>
        <p:txBody>
          <a:bodyPr wrap="square" rtlCol="0">
            <a:spAutoFit/>
          </a:bodyPr>
          <a:lstStyle/>
          <a:p>
            <a:pPr algn="r"/>
            <a:r>
              <a:rPr lang="en-IN" sz="2400" b="1" dirty="0" smtClean="0"/>
              <a:t>Nubian Pottery, Kerma, 1700-1550 B.C.</a:t>
            </a:r>
            <a:endParaRPr lang="en-IN"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4038600" cy="1477328"/>
          </a:xfrm>
          <a:prstGeom prst="rect">
            <a:avLst/>
          </a:prstGeom>
          <a:noFill/>
        </p:spPr>
        <p:txBody>
          <a:bodyPr wrap="square" rtlCol="0">
            <a:spAutoFit/>
          </a:bodyPr>
          <a:lstStyle/>
          <a:p>
            <a:r>
              <a:rPr lang="en-IN" sz="2400" b="1" dirty="0" err="1" smtClean="0"/>
              <a:t>Etrüsk</a:t>
            </a:r>
            <a:endParaRPr lang="en-IN" sz="2400" b="1" dirty="0" smtClean="0"/>
          </a:p>
          <a:p>
            <a:r>
              <a:rPr lang="en-IN" sz="2400" b="1" dirty="0" err="1" smtClean="0"/>
              <a:t>buchero</a:t>
            </a:r>
            <a:r>
              <a:rPr lang="en-IN" sz="2400" b="1" dirty="0" smtClean="0"/>
              <a:t> </a:t>
            </a:r>
            <a:r>
              <a:rPr lang="en-IN" sz="2400" b="1" dirty="0" err="1" smtClean="0"/>
              <a:t>krater</a:t>
            </a:r>
            <a:r>
              <a:rPr lang="en-IN" sz="2400" b="1" dirty="0" smtClean="0"/>
              <a:t>, 630-600 B.C., British Museum,</a:t>
            </a:r>
          </a:p>
          <a:p>
            <a:endParaRPr lang="en-IN" dirty="0"/>
          </a:p>
        </p:txBody>
      </p:sp>
      <p:pic>
        <p:nvPicPr>
          <p:cNvPr id="10242" name="Picture 2" descr="C:\Users\dell\Desktop\25 jan online classes\blackpottery\2.jpg"/>
          <p:cNvPicPr>
            <a:picLocks noChangeAspect="1" noChangeArrowheads="1"/>
          </p:cNvPicPr>
          <p:nvPr/>
        </p:nvPicPr>
        <p:blipFill>
          <a:blip r:embed="rId2"/>
          <a:srcRect/>
          <a:stretch>
            <a:fillRect/>
          </a:stretch>
        </p:blipFill>
        <p:spPr bwMode="auto">
          <a:xfrm>
            <a:off x="4876800" y="3514725"/>
            <a:ext cx="4254500" cy="3190875"/>
          </a:xfrm>
          <a:prstGeom prst="rect">
            <a:avLst/>
          </a:prstGeom>
          <a:noFill/>
        </p:spPr>
      </p:pic>
      <p:pic>
        <p:nvPicPr>
          <p:cNvPr id="10243" name="Picture 3" descr="C:\Users\dell\Desktop\25 jan online classes\blackpottery\1.jpg"/>
          <p:cNvPicPr>
            <a:picLocks noChangeAspect="1" noChangeArrowheads="1"/>
          </p:cNvPicPr>
          <p:nvPr/>
        </p:nvPicPr>
        <p:blipFill>
          <a:blip r:embed="rId3"/>
          <a:srcRect/>
          <a:stretch>
            <a:fillRect/>
          </a:stretch>
        </p:blipFill>
        <p:spPr bwMode="auto">
          <a:xfrm>
            <a:off x="0" y="1828800"/>
            <a:ext cx="4254500" cy="31908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25 jan online classes\blackpottery\11.jpg"/>
          <p:cNvPicPr>
            <a:picLocks noChangeAspect="1" noChangeArrowheads="1"/>
          </p:cNvPicPr>
          <p:nvPr/>
        </p:nvPicPr>
        <p:blipFill>
          <a:blip r:embed="rId2"/>
          <a:srcRect/>
          <a:stretch>
            <a:fillRect/>
          </a:stretch>
        </p:blipFill>
        <p:spPr bwMode="auto">
          <a:xfrm>
            <a:off x="152400" y="1362075"/>
            <a:ext cx="7327900" cy="5495925"/>
          </a:xfrm>
          <a:prstGeom prst="rect">
            <a:avLst/>
          </a:prstGeom>
          <a:noFill/>
        </p:spPr>
      </p:pic>
      <p:sp>
        <p:nvSpPr>
          <p:cNvPr id="3" name="TextBox 2"/>
          <p:cNvSpPr txBox="1"/>
          <p:nvPr/>
        </p:nvSpPr>
        <p:spPr>
          <a:xfrm>
            <a:off x="838200" y="457200"/>
            <a:ext cx="8077200" cy="461665"/>
          </a:xfrm>
          <a:prstGeom prst="rect">
            <a:avLst/>
          </a:prstGeom>
          <a:noFill/>
        </p:spPr>
        <p:txBody>
          <a:bodyPr wrap="square" rtlCol="0">
            <a:spAutoFit/>
          </a:bodyPr>
          <a:lstStyle/>
          <a:p>
            <a:pPr algn="r"/>
            <a:r>
              <a:rPr lang="en-IN" sz="2400" b="1" dirty="0" smtClean="0"/>
              <a:t>Uttam Nagar Village New Delhi, India</a:t>
            </a:r>
            <a:endParaRPr lang="en-IN"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5 jan online classes\blackpottery\12.jpg"/>
          <p:cNvPicPr>
            <a:picLocks noChangeAspect="1" noChangeArrowheads="1"/>
          </p:cNvPicPr>
          <p:nvPr/>
        </p:nvPicPr>
        <p:blipFill>
          <a:blip r:embed="rId2"/>
          <a:srcRect/>
          <a:stretch>
            <a:fillRect/>
          </a:stretch>
        </p:blipFill>
        <p:spPr bwMode="auto">
          <a:xfrm>
            <a:off x="303212" y="990600"/>
            <a:ext cx="7721600" cy="5791200"/>
          </a:xfrm>
          <a:prstGeom prst="rect">
            <a:avLst/>
          </a:prstGeom>
          <a:noFill/>
        </p:spPr>
      </p:pic>
      <p:sp>
        <p:nvSpPr>
          <p:cNvPr id="5" name="TextBox 4"/>
          <p:cNvSpPr txBox="1"/>
          <p:nvPr/>
        </p:nvSpPr>
        <p:spPr>
          <a:xfrm>
            <a:off x="4953000" y="228600"/>
            <a:ext cx="3810000" cy="830997"/>
          </a:xfrm>
          <a:prstGeom prst="rect">
            <a:avLst/>
          </a:prstGeom>
          <a:noFill/>
        </p:spPr>
        <p:txBody>
          <a:bodyPr wrap="square" rtlCol="0">
            <a:spAutoFit/>
          </a:bodyPr>
          <a:lstStyle/>
          <a:p>
            <a:pPr algn="r"/>
            <a:r>
              <a:rPr lang="en-IN" sz="2400" b="1" dirty="0" smtClean="0"/>
              <a:t>Uttar pradesh ShireAzamgarh /Nizamabad</a:t>
            </a:r>
            <a:endParaRPr lang="en-IN"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25 jan online classes\blackpottery\20.jpg"/>
          <p:cNvPicPr>
            <a:picLocks noChangeAspect="1" noChangeArrowheads="1"/>
          </p:cNvPicPr>
          <p:nvPr/>
        </p:nvPicPr>
        <p:blipFill>
          <a:blip r:embed="rId2"/>
          <a:srcRect/>
          <a:stretch>
            <a:fillRect/>
          </a:stretch>
        </p:blipFill>
        <p:spPr bwMode="auto">
          <a:xfrm>
            <a:off x="228601" y="1143000"/>
            <a:ext cx="7620000" cy="5715000"/>
          </a:xfrm>
          <a:prstGeom prst="rect">
            <a:avLst/>
          </a:prstGeom>
          <a:noFill/>
        </p:spPr>
      </p:pic>
      <p:sp>
        <p:nvSpPr>
          <p:cNvPr id="5" name="TextBox 4"/>
          <p:cNvSpPr txBox="1"/>
          <p:nvPr/>
        </p:nvSpPr>
        <p:spPr>
          <a:xfrm>
            <a:off x="3581400" y="609600"/>
            <a:ext cx="5334000" cy="461665"/>
          </a:xfrm>
          <a:prstGeom prst="rect">
            <a:avLst/>
          </a:prstGeom>
          <a:noFill/>
        </p:spPr>
        <p:txBody>
          <a:bodyPr wrap="square" rtlCol="0">
            <a:spAutoFit/>
          </a:bodyPr>
          <a:lstStyle/>
          <a:p>
            <a:pPr algn="r"/>
            <a:r>
              <a:rPr lang="en-IN" sz="2400" b="1" dirty="0" smtClean="0"/>
              <a:t>South African Black Pot for Beer</a:t>
            </a:r>
            <a:endParaRPr lang="en-IN"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25 jan online classes\blackpottery\16.jpg"/>
          <p:cNvPicPr>
            <a:picLocks noChangeAspect="1" noChangeArrowheads="1"/>
          </p:cNvPicPr>
          <p:nvPr/>
        </p:nvPicPr>
        <p:blipFill>
          <a:blip r:embed="rId2"/>
          <a:srcRect/>
          <a:stretch>
            <a:fillRect/>
          </a:stretch>
        </p:blipFill>
        <p:spPr bwMode="auto">
          <a:xfrm>
            <a:off x="228599" y="857250"/>
            <a:ext cx="8001001" cy="6000750"/>
          </a:xfrm>
          <a:prstGeom prst="rect">
            <a:avLst/>
          </a:prstGeom>
          <a:noFill/>
        </p:spPr>
      </p:pic>
      <p:sp>
        <p:nvSpPr>
          <p:cNvPr id="5" name="TextBox 4"/>
          <p:cNvSpPr txBox="1"/>
          <p:nvPr/>
        </p:nvSpPr>
        <p:spPr>
          <a:xfrm>
            <a:off x="228600" y="381000"/>
            <a:ext cx="4724400" cy="461665"/>
          </a:xfrm>
          <a:prstGeom prst="rect">
            <a:avLst/>
          </a:prstGeom>
          <a:noFill/>
        </p:spPr>
        <p:txBody>
          <a:bodyPr wrap="square" rtlCol="0">
            <a:spAutoFit/>
          </a:bodyPr>
          <a:lstStyle/>
          <a:p>
            <a:r>
              <a:rPr lang="en-IN" sz="2400" b="1" dirty="0" smtClean="0"/>
              <a:t>Philippe Buraud</a:t>
            </a:r>
            <a:endParaRPr lang="en-IN" sz="2400" b="1" dirty="0"/>
          </a:p>
        </p:txBody>
      </p:sp>
      <p:sp>
        <p:nvSpPr>
          <p:cNvPr id="6" name="TextBox 5"/>
          <p:cNvSpPr txBox="1"/>
          <p:nvPr/>
        </p:nvSpPr>
        <p:spPr>
          <a:xfrm>
            <a:off x="6400800" y="2133600"/>
            <a:ext cx="2743200" cy="461665"/>
          </a:xfrm>
          <a:prstGeom prst="rect">
            <a:avLst/>
          </a:prstGeom>
          <a:noFill/>
        </p:spPr>
        <p:txBody>
          <a:bodyPr wrap="square" rtlCol="0">
            <a:spAutoFit/>
          </a:bodyPr>
          <a:lstStyle/>
          <a:p>
            <a:r>
              <a:rPr lang="en-IN" sz="2400" b="1" dirty="0" smtClean="0"/>
              <a:t>Tjok Dessauvage</a:t>
            </a:r>
            <a:endParaRPr lang="en-IN"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5 jan online classes\blackpottery\18.jpg"/>
          <p:cNvPicPr>
            <a:picLocks noChangeAspect="1" noChangeArrowheads="1"/>
          </p:cNvPicPr>
          <p:nvPr/>
        </p:nvPicPr>
        <p:blipFill>
          <a:blip r:embed="rId2"/>
          <a:srcRect/>
          <a:stretch>
            <a:fillRect/>
          </a:stretch>
        </p:blipFill>
        <p:spPr bwMode="auto">
          <a:xfrm>
            <a:off x="4724400" y="342900"/>
            <a:ext cx="4419600" cy="3314700"/>
          </a:xfrm>
          <a:prstGeom prst="rect">
            <a:avLst/>
          </a:prstGeom>
          <a:noFill/>
        </p:spPr>
      </p:pic>
      <p:pic>
        <p:nvPicPr>
          <p:cNvPr id="2051" name="Picture 3" descr="C:\Users\dell\Desktop\25 jan online classes\blackpottery\19.jpg"/>
          <p:cNvPicPr>
            <a:picLocks noChangeAspect="1" noChangeArrowheads="1"/>
          </p:cNvPicPr>
          <p:nvPr/>
        </p:nvPicPr>
        <p:blipFill>
          <a:blip r:embed="rId3"/>
          <a:srcRect/>
          <a:stretch>
            <a:fillRect/>
          </a:stretch>
        </p:blipFill>
        <p:spPr bwMode="auto">
          <a:xfrm>
            <a:off x="0" y="286941"/>
            <a:ext cx="4572000" cy="3429000"/>
          </a:xfrm>
          <a:prstGeom prst="rect">
            <a:avLst/>
          </a:prstGeom>
          <a:noFill/>
        </p:spPr>
      </p:pic>
      <p:pic>
        <p:nvPicPr>
          <p:cNvPr id="2052" name="Picture 4" descr="C:\Users\dell\Desktop\25 jan online classes\blackpottery\17.jpg"/>
          <p:cNvPicPr>
            <a:picLocks noChangeAspect="1" noChangeArrowheads="1"/>
          </p:cNvPicPr>
          <p:nvPr/>
        </p:nvPicPr>
        <p:blipFill>
          <a:blip r:embed="rId4"/>
          <a:srcRect/>
          <a:stretch>
            <a:fillRect/>
          </a:stretch>
        </p:blipFill>
        <p:spPr bwMode="auto">
          <a:xfrm>
            <a:off x="914400" y="3904059"/>
            <a:ext cx="3938588" cy="2953941"/>
          </a:xfrm>
          <a:prstGeom prst="rect">
            <a:avLst/>
          </a:prstGeom>
          <a:noFill/>
        </p:spPr>
      </p:pic>
      <p:sp>
        <p:nvSpPr>
          <p:cNvPr id="7" name="TextBox 6"/>
          <p:cNvSpPr txBox="1"/>
          <p:nvPr/>
        </p:nvSpPr>
        <p:spPr>
          <a:xfrm>
            <a:off x="5257800" y="4953000"/>
            <a:ext cx="3886200" cy="1015663"/>
          </a:xfrm>
          <a:prstGeom prst="rect">
            <a:avLst/>
          </a:prstGeom>
          <a:noFill/>
        </p:spPr>
        <p:txBody>
          <a:bodyPr wrap="square" rtlCol="0">
            <a:spAutoFit/>
          </a:bodyPr>
          <a:lstStyle/>
          <a:p>
            <a:r>
              <a:rPr lang="en-IN" sz="2400" b="1" dirty="0" smtClean="0"/>
              <a:t>Sevim Çizer, 2016</a:t>
            </a:r>
          </a:p>
          <a:p>
            <a:r>
              <a:rPr lang="en-IN" dirty="0" smtClean="0"/>
              <a:t/>
            </a:r>
            <a:br>
              <a:rPr lang="en-IN" dirty="0" smtClean="0"/>
            </a:b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534400" cy="5416868"/>
          </a:xfrm>
          <a:prstGeom prst="rect">
            <a:avLst/>
          </a:prstGeom>
          <a:noFill/>
        </p:spPr>
        <p:txBody>
          <a:bodyPr wrap="square" rtlCol="0">
            <a:spAutoFit/>
          </a:bodyPr>
          <a:lstStyle/>
          <a:p>
            <a:r>
              <a:rPr lang="en-IN" sz="3200" b="1" u="sng" dirty="0" smtClean="0"/>
              <a:t> A craft, a history in India:</a:t>
            </a:r>
          </a:p>
          <a:p>
            <a:endParaRPr lang="en-IN" sz="3200" u="sng" dirty="0" smtClean="0"/>
          </a:p>
          <a:p>
            <a:pPr algn="just"/>
            <a:r>
              <a:rPr lang="en-IN" sz="2400" dirty="0" smtClean="0"/>
              <a:t>“We have been hearing from our elders that once a </a:t>
            </a:r>
            <a:r>
              <a:rPr lang="en-IN" sz="2400" i="1" dirty="0" smtClean="0"/>
              <a:t>kaji sahib</a:t>
            </a:r>
            <a:r>
              <a:rPr lang="en-IN" sz="2400" dirty="0" smtClean="0"/>
              <a:t> (judge) in the Mughal administration saw black pottery by the Prajapati community in Gujarat. He was so impressed by the work that he brought some artisans to Uttar Pradesh, gave them land for housing and agriculture and asked them to continue the craft,” he recollects. </a:t>
            </a:r>
          </a:p>
          <a:p>
            <a:pPr algn="just"/>
            <a:endParaRPr lang="en-IN" sz="2400" dirty="0" smtClean="0"/>
          </a:p>
          <a:p>
            <a:pPr algn="just"/>
            <a:r>
              <a:rPr lang="en-IN" sz="2400" dirty="0" smtClean="0"/>
              <a:t>Centuries later, the descendants of those craftspeople, about 250 families, continue to make black pottery vases, tea pots, jars, utensils and decorative items for the domestic as well as overseas markets.</a:t>
            </a: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10600" cy="2215991"/>
          </a:xfrm>
          <a:prstGeom prst="rect">
            <a:avLst/>
          </a:prstGeom>
          <a:noFill/>
        </p:spPr>
        <p:txBody>
          <a:bodyPr wrap="square" rtlCol="0">
            <a:spAutoFit/>
          </a:bodyPr>
          <a:lstStyle/>
          <a:p>
            <a:r>
              <a:rPr lang="en-IN" sz="2400" dirty="0" smtClean="0"/>
              <a:t>While black pottery is also practiced in some other places, he points out why </a:t>
            </a:r>
            <a:r>
              <a:rPr lang="en-IN" sz="2400" dirty="0" err="1" smtClean="0"/>
              <a:t>Nizamabad</a:t>
            </a:r>
            <a:r>
              <a:rPr lang="en-IN" sz="2400" dirty="0" smtClean="0"/>
              <a:t> is different. Manipur’s black pottery is without the silver patterns while </a:t>
            </a:r>
            <a:r>
              <a:rPr lang="en-IN" sz="2400" dirty="0" err="1" smtClean="0"/>
              <a:t>Khurja</a:t>
            </a:r>
            <a:r>
              <a:rPr lang="en-IN" sz="2400" dirty="0" smtClean="0"/>
              <a:t> pottery is glazed. </a:t>
            </a:r>
            <a:r>
              <a:rPr lang="en-IN" sz="2400" dirty="0" err="1" smtClean="0"/>
              <a:t>Alwar</a:t>
            </a:r>
            <a:r>
              <a:rPr lang="en-IN" sz="2400" dirty="0" smtClean="0"/>
              <a:t> in Rajasthan is well known for its sheer body pottery (</a:t>
            </a:r>
            <a:r>
              <a:rPr lang="en-IN" sz="2400" i="1" dirty="0" err="1" smtClean="0"/>
              <a:t>kagzi</a:t>
            </a:r>
            <a:r>
              <a:rPr lang="en-IN" sz="2400" dirty="0" smtClean="0"/>
              <a:t>) but the sandy soil is not suitable for </a:t>
            </a:r>
            <a:r>
              <a:rPr lang="en-IN" sz="2400" dirty="0" err="1" smtClean="0"/>
              <a:t>Nizamabad</a:t>
            </a:r>
            <a:r>
              <a:rPr lang="en-IN" sz="2400" dirty="0" smtClean="0"/>
              <a:t>-like black pottery.</a:t>
            </a:r>
          </a:p>
          <a:p>
            <a:endParaRPr lang="en-IN" dirty="0"/>
          </a:p>
        </p:txBody>
      </p:sp>
      <p:pic>
        <p:nvPicPr>
          <p:cNvPr id="1026" name="Picture 2" descr="C:\Users\dell\Desktop\25 jan online classes\07FR-MANIPURI_POTTERY.jpg"/>
          <p:cNvPicPr>
            <a:picLocks noChangeAspect="1" noChangeArrowheads="1"/>
          </p:cNvPicPr>
          <p:nvPr/>
        </p:nvPicPr>
        <p:blipFill>
          <a:blip r:embed="rId2"/>
          <a:srcRect/>
          <a:stretch>
            <a:fillRect/>
          </a:stretch>
        </p:blipFill>
        <p:spPr bwMode="auto">
          <a:xfrm>
            <a:off x="58734" y="2771775"/>
            <a:ext cx="5808666" cy="3705225"/>
          </a:xfrm>
          <a:prstGeom prst="rect">
            <a:avLst/>
          </a:prstGeom>
          <a:noFill/>
        </p:spPr>
      </p:pic>
      <p:sp>
        <p:nvSpPr>
          <p:cNvPr id="4" name="TextBox 3"/>
          <p:cNvSpPr txBox="1"/>
          <p:nvPr/>
        </p:nvSpPr>
        <p:spPr>
          <a:xfrm>
            <a:off x="5867400" y="5029200"/>
            <a:ext cx="3276600" cy="461665"/>
          </a:xfrm>
          <a:prstGeom prst="rect">
            <a:avLst/>
          </a:prstGeom>
          <a:noFill/>
        </p:spPr>
        <p:txBody>
          <a:bodyPr wrap="square" rtlCol="0">
            <a:spAutoFit/>
          </a:bodyPr>
          <a:lstStyle/>
          <a:p>
            <a:pPr algn="just"/>
            <a:r>
              <a:rPr lang="en-IN" sz="2400" b="1" dirty="0" err="1" smtClean="0"/>
              <a:t>Manipur’sblack</a:t>
            </a:r>
            <a:r>
              <a:rPr lang="en-IN" sz="2400" b="1" dirty="0" smtClean="0"/>
              <a:t> pottery</a:t>
            </a:r>
            <a:endParaRPr lang="en-IN"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6077843"/>
          </a:xfrm>
          <a:prstGeom prst="rect">
            <a:avLst/>
          </a:prstGeom>
          <a:noFill/>
        </p:spPr>
        <p:txBody>
          <a:bodyPr wrap="square" rtlCol="0">
            <a:spAutoFit/>
          </a:bodyPr>
          <a:lstStyle/>
          <a:p>
            <a:pPr algn="just"/>
            <a:r>
              <a:rPr lang="en-IN" sz="2400" dirty="0" smtClean="0"/>
              <a:t>This is one of the most common production way of tradition pottery, where the pots are turned black by stopping combustion at the end of firing period. This could be different ways, for example, by smothering the fire with fine dunk, damp grass or branches of trees, sticks of pine trees etc and then covering all of apertures of kiln.</a:t>
            </a:r>
          </a:p>
          <a:p>
            <a:pPr algn="just"/>
            <a:r>
              <a:rPr lang="en-IN" sz="2400" dirty="0" smtClean="0"/>
              <a:t>Sometimes the pots are taken out of the fine and plunged into grass, sawdust, dunk and straw.</a:t>
            </a:r>
          </a:p>
          <a:p>
            <a:pPr algn="just"/>
            <a:r>
              <a:rPr lang="en-IN" sz="2400" dirty="0" smtClean="0"/>
              <a:t>Black pottery sample have been formed in many places in Africa, in Asia, in Europe, in North and South America produced from prehistoric time.  </a:t>
            </a:r>
          </a:p>
          <a:p>
            <a:pPr algn="just"/>
            <a:endParaRPr lang="en-IN" sz="2400" dirty="0" smtClean="0"/>
          </a:p>
          <a:p>
            <a:pPr algn="just"/>
            <a:r>
              <a:rPr lang="en-IN" sz="3200" b="1" u="sng" dirty="0" smtClean="0"/>
              <a:t>Types of Black pottery:</a:t>
            </a:r>
          </a:p>
          <a:p>
            <a:pPr algn="just"/>
            <a:r>
              <a:rPr lang="en-IN" sz="2400" dirty="0" smtClean="0"/>
              <a:t>There are two main black pottery methods :</a:t>
            </a:r>
          </a:p>
          <a:p>
            <a:pPr algn="just">
              <a:buFont typeface="Wingdings" pitchFamily="2" charset="2"/>
              <a:buChar char="§"/>
            </a:pPr>
            <a:r>
              <a:rPr lang="en-IN" sz="2400" dirty="0" smtClean="0"/>
              <a:t> Bonfire in 500-600 degree Celsius carbonization- firing into the pores of the clay body.   </a:t>
            </a:r>
            <a:endParaRPr lang="en-IN"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6278642"/>
          </a:xfrm>
          <a:prstGeom prst="rect">
            <a:avLst/>
          </a:prstGeom>
          <a:noFill/>
        </p:spPr>
        <p:txBody>
          <a:bodyPr wrap="square" rtlCol="0">
            <a:spAutoFit/>
          </a:bodyPr>
          <a:lstStyle/>
          <a:p>
            <a:r>
              <a:rPr lang="en-IN" sz="2400" b="1" dirty="0" smtClean="0"/>
              <a:t>How is black pottery made:</a:t>
            </a:r>
          </a:p>
          <a:p>
            <a:endParaRPr lang="en-IN" sz="2400" dirty="0" smtClean="0"/>
          </a:p>
          <a:p>
            <a:r>
              <a:rPr lang="en-IN" sz="2400" dirty="0" smtClean="0"/>
              <a:t>In </a:t>
            </a:r>
            <a:r>
              <a:rPr lang="en-IN" sz="2400" dirty="0" err="1" smtClean="0"/>
              <a:t>Nizamabad</a:t>
            </a:r>
            <a:r>
              <a:rPr lang="en-IN" sz="2400" dirty="0" smtClean="0"/>
              <a:t>, potters dig out clay from ponds during the dry months of April and May and store it inside their houses for use throughout the year. Their units have small pits into which the clay is filtered, mixed with water and left for some days. When it thickens, the clay is kneaded by feet or using machines to make it lump-free. It is then put on a potter’s wheel and shaped into utensils.</a:t>
            </a:r>
          </a:p>
          <a:p>
            <a:endParaRPr lang="en-IN" sz="2400" dirty="0" smtClean="0"/>
          </a:p>
          <a:p>
            <a:r>
              <a:rPr lang="en-IN" sz="2400" dirty="0" err="1" smtClean="0"/>
              <a:t>Prajapati</a:t>
            </a:r>
            <a:r>
              <a:rPr lang="en-IN" sz="2400" dirty="0" smtClean="0"/>
              <a:t> points out that the pottery is partially dried in the sun to retain some moisture. It goes back on the wheel for ‘</a:t>
            </a:r>
            <a:r>
              <a:rPr lang="en-IN" sz="2400" dirty="0" err="1" smtClean="0"/>
              <a:t>kharat</a:t>
            </a:r>
            <a:r>
              <a:rPr lang="en-IN" sz="2400" dirty="0" smtClean="0"/>
              <a:t>’ or peeling off uneven surfaces. This also adds glaze. </a:t>
            </a:r>
            <a:r>
              <a:rPr lang="en-IN" sz="2400" dirty="0" err="1" smtClean="0"/>
              <a:t>Kavis</a:t>
            </a:r>
            <a:r>
              <a:rPr lang="en-IN" sz="2400" dirty="0" smtClean="0"/>
              <a:t>, a colour made using clay and water, is applied and the pottery is then left to dry. Mustard oil is then rubbed on it to make it shinier.</a:t>
            </a:r>
          </a:p>
          <a:p>
            <a:endParaRPr lang="en-IN" sz="2400" dirty="0" smtClean="0"/>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3693319"/>
          </a:xfrm>
          <a:prstGeom prst="rect">
            <a:avLst/>
          </a:prstGeom>
          <a:noFill/>
        </p:spPr>
        <p:txBody>
          <a:bodyPr wrap="square" rtlCol="0">
            <a:spAutoFit/>
          </a:bodyPr>
          <a:lstStyle/>
          <a:p>
            <a:pPr algn="just"/>
            <a:r>
              <a:rPr lang="en-IN" sz="2400" dirty="0" smtClean="0"/>
              <a:t>A fine iron needle is then used to draw intricate geometrical and floral patterns on the pottery. Women usually do this fine work though men also are experts in the art. The pottery then goes inside the </a:t>
            </a:r>
            <a:r>
              <a:rPr lang="en-IN" sz="2400" dirty="0" err="1" smtClean="0"/>
              <a:t>bhatti</a:t>
            </a:r>
            <a:r>
              <a:rPr lang="en-IN" sz="2400" dirty="0" smtClean="0"/>
              <a:t> (oven), which is then fully covered with cow dung cakes. “When the pottery is inside the oven, it is important to ensure that there is no scope for oxygen to enter and the heat level remains high. The presence of oxygen can turn the pottery red and it won’t get the black colour, which is the hallmark of </a:t>
            </a:r>
            <a:r>
              <a:rPr lang="en-IN" sz="2400" dirty="0" err="1" smtClean="0"/>
              <a:t>Azamgarh</a:t>
            </a:r>
            <a:r>
              <a:rPr lang="en-IN" sz="2400" dirty="0" smtClean="0"/>
              <a:t>,” </a:t>
            </a:r>
            <a:r>
              <a:rPr lang="en-IN" sz="2400" dirty="0" err="1" smtClean="0"/>
              <a:t>Surendra</a:t>
            </a:r>
            <a:r>
              <a:rPr lang="en-IN" sz="2400" dirty="0" smtClean="0"/>
              <a:t> explains. </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w Nizamabad’s 500-year-old black pottery is regaining lost glory, uttar pradesh government, MSMEs, subsidised bank loans, exports, amazon, flipkart, IAS Navneet Sehgal, 30 stades, Azamgarh&#10;&#10;"/>
          <p:cNvPicPr/>
          <p:nvPr/>
        </p:nvPicPr>
        <p:blipFill>
          <a:blip r:embed="rId2"/>
          <a:srcRect/>
          <a:stretch>
            <a:fillRect/>
          </a:stretch>
        </p:blipFill>
        <p:spPr bwMode="auto">
          <a:xfrm>
            <a:off x="685800" y="228600"/>
            <a:ext cx="6629400" cy="3974248"/>
          </a:xfrm>
          <a:prstGeom prst="rect">
            <a:avLst/>
          </a:prstGeom>
          <a:noFill/>
          <a:ln w="9525">
            <a:noFill/>
            <a:miter lim="800000"/>
            <a:headEnd/>
            <a:tailEnd/>
          </a:ln>
        </p:spPr>
      </p:pic>
      <p:sp>
        <p:nvSpPr>
          <p:cNvPr id="4" name="TextBox 3"/>
          <p:cNvSpPr txBox="1"/>
          <p:nvPr/>
        </p:nvSpPr>
        <p:spPr>
          <a:xfrm>
            <a:off x="228600" y="4419601"/>
            <a:ext cx="8686800" cy="2585323"/>
          </a:xfrm>
          <a:prstGeom prst="rect">
            <a:avLst/>
          </a:prstGeom>
          <a:noFill/>
        </p:spPr>
        <p:txBody>
          <a:bodyPr wrap="square" rtlCol="0">
            <a:spAutoFit/>
          </a:bodyPr>
          <a:lstStyle/>
          <a:p>
            <a:pPr algn="just"/>
            <a:r>
              <a:rPr lang="en-IN" sz="2400" dirty="0" smtClean="0"/>
              <a:t>The oven cools down after 10 to 12 hours and then pottery is removed. A powdered mix of lead, mercury and zinc in equal proportion is now filled into the carved design, giving it a silver finish. “Water is then applied, rubbed and applied again to ensure that the silvery powder sticks permanently on the carved design,” he adds. </a:t>
            </a: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w Nizamabad’s 500-year-old black pottery is regaining lost glory, uttar pradesh government, MSMEs, subsidised bank loans, exports, amazon, flipkart, IAS Navneet Sehgal, 30 stades, Azamgarh"/>
          <p:cNvPicPr/>
          <p:nvPr/>
        </p:nvPicPr>
        <p:blipFill>
          <a:blip r:embed="rId2"/>
          <a:srcRect/>
          <a:stretch>
            <a:fillRect/>
          </a:stretch>
        </p:blipFill>
        <p:spPr bwMode="auto">
          <a:xfrm>
            <a:off x="228600" y="76200"/>
            <a:ext cx="8678911" cy="5638800"/>
          </a:xfrm>
          <a:prstGeom prst="rect">
            <a:avLst/>
          </a:prstGeom>
          <a:noFill/>
          <a:ln w="9525">
            <a:noFill/>
            <a:miter lim="800000"/>
            <a:headEnd/>
            <a:tailEnd/>
          </a:ln>
        </p:spPr>
      </p:pic>
      <p:sp>
        <p:nvSpPr>
          <p:cNvPr id="3" name="TextBox 2"/>
          <p:cNvSpPr txBox="1"/>
          <p:nvPr/>
        </p:nvSpPr>
        <p:spPr>
          <a:xfrm>
            <a:off x="228600" y="5791201"/>
            <a:ext cx="5181600" cy="923330"/>
          </a:xfrm>
          <a:prstGeom prst="rect">
            <a:avLst/>
          </a:prstGeom>
          <a:noFill/>
        </p:spPr>
        <p:txBody>
          <a:bodyPr wrap="square" rtlCol="0">
            <a:spAutoFit/>
          </a:bodyPr>
          <a:lstStyle/>
          <a:p>
            <a:r>
              <a:rPr lang="en-IN" dirty="0" smtClean="0">
                <a:solidFill>
                  <a:schemeClr val="tx1">
                    <a:lumMod val="65000"/>
                    <a:lumOff val="35000"/>
                  </a:schemeClr>
                </a:solidFill>
              </a:rPr>
              <a:t>References:</a:t>
            </a:r>
          </a:p>
          <a:p>
            <a:r>
              <a:rPr lang="en-IN" dirty="0" smtClean="0">
                <a:solidFill>
                  <a:schemeClr val="tx1">
                    <a:lumMod val="65000"/>
                    <a:lumOff val="35000"/>
                  </a:schemeClr>
                </a:solidFill>
              </a:rPr>
              <a:t>Book: Ceramics (A beginner's guide to tool and techniques), Google and Own thinking </a:t>
            </a:r>
          </a:p>
        </p:txBody>
      </p:sp>
      <p:sp>
        <p:nvSpPr>
          <p:cNvPr id="4" name="TextBox 3"/>
          <p:cNvSpPr txBox="1"/>
          <p:nvPr/>
        </p:nvSpPr>
        <p:spPr>
          <a:xfrm>
            <a:off x="6324600" y="5791200"/>
            <a:ext cx="2657715" cy="923330"/>
          </a:xfrm>
          <a:prstGeom prst="rect">
            <a:avLst/>
          </a:prstGeom>
          <a:noFill/>
        </p:spPr>
        <p:txBody>
          <a:bodyPr wrap="none" rtlCol="0">
            <a:spAutoFit/>
          </a:bodyPr>
          <a:lstStyle/>
          <a:p>
            <a:r>
              <a:rPr lang="en-IN" dirty="0" smtClean="0">
                <a:solidFill>
                  <a:schemeClr val="tx1">
                    <a:lumMod val="65000"/>
                    <a:lumOff val="35000"/>
                  </a:schemeClr>
                </a:solidFill>
                <a:latin typeface="Calibri" pitchFamily="34" charset="0"/>
              </a:rPr>
              <a:t>Thanks……….</a:t>
            </a:r>
          </a:p>
          <a:p>
            <a:r>
              <a:rPr lang="en-IN" dirty="0" err="1" smtClean="0">
                <a:solidFill>
                  <a:schemeClr val="tx1">
                    <a:lumMod val="65000"/>
                    <a:lumOff val="35000"/>
                  </a:schemeClr>
                </a:solidFill>
                <a:latin typeface="Calibri" pitchFamily="34" charset="0"/>
              </a:rPr>
              <a:t>Madan</a:t>
            </a:r>
            <a:r>
              <a:rPr lang="en-IN" dirty="0" smtClean="0">
                <a:solidFill>
                  <a:schemeClr val="tx1">
                    <a:lumMod val="65000"/>
                    <a:lumOff val="35000"/>
                  </a:schemeClr>
                </a:solidFill>
                <a:latin typeface="Calibri" pitchFamily="34" charset="0"/>
              </a:rPr>
              <a:t> Singh</a:t>
            </a:r>
          </a:p>
          <a:p>
            <a:r>
              <a:rPr lang="en-IN" dirty="0" smtClean="0">
                <a:solidFill>
                  <a:schemeClr val="tx1">
                    <a:lumMod val="65000"/>
                    <a:lumOff val="35000"/>
                  </a:schemeClr>
                </a:solidFill>
                <a:latin typeface="Calibri" pitchFamily="34" charset="0"/>
                <a:hlinkClick r:id="rId3"/>
              </a:rPr>
              <a:t>www.madanceramics.com</a:t>
            </a:r>
            <a:endParaRPr lang="en-IN" dirty="0" smtClean="0">
              <a:solidFill>
                <a:schemeClr val="tx1">
                  <a:lumMod val="65000"/>
                  <a:lumOff val="35000"/>
                </a:schemeClr>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33400"/>
            <a:ext cx="8534400" cy="1200329"/>
          </a:xfrm>
          <a:prstGeom prst="rect">
            <a:avLst/>
          </a:prstGeom>
          <a:noFill/>
        </p:spPr>
        <p:txBody>
          <a:bodyPr wrap="square" rtlCol="0">
            <a:spAutoFit/>
          </a:bodyPr>
          <a:lstStyle/>
          <a:p>
            <a:pPr>
              <a:buFont typeface="Wingdings" pitchFamily="2" charset="2"/>
              <a:buChar char="§"/>
            </a:pPr>
            <a:r>
              <a:rPr lang="en-IN" sz="2400" dirty="0" smtClean="0"/>
              <a:t> Reduction after firing above 800 degree Celsius and modification of red iron oxide to black iron oxide.</a:t>
            </a:r>
          </a:p>
          <a:p>
            <a:r>
              <a:rPr lang="en-IN" sz="2400" dirty="0" smtClean="0"/>
              <a:t>Some examples: </a:t>
            </a:r>
            <a:endParaRPr lang="en-IN" sz="2400" dirty="0"/>
          </a:p>
        </p:txBody>
      </p:sp>
      <p:pic>
        <p:nvPicPr>
          <p:cNvPr id="1027" name="Picture 3" descr="C:\Users\dell\Desktop\25 jan online classes\blackpottery\5-8aea7b8dbc.jpg"/>
          <p:cNvPicPr>
            <a:picLocks noChangeAspect="1" noChangeArrowheads="1"/>
          </p:cNvPicPr>
          <p:nvPr/>
        </p:nvPicPr>
        <p:blipFill>
          <a:blip r:embed="rId2"/>
          <a:srcRect/>
          <a:stretch>
            <a:fillRect/>
          </a:stretch>
        </p:blipFill>
        <p:spPr bwMode="auto">
          <a:xfrm>
            <a:off x="2667000" y="1600200"/>
            <a:ext cx="6172200" cy="4629150"/>
          </a:xfrm>
          <a:prstGeom prst="rect">
            <a:avLst/>
          </a:prstGeom>
          <a:noFill/>
        </p:spPr>
      </p:pic>
      <p:sp>
        <p:nvSpPr>
          <p:cNvPr id="7" name="TextBox 6"/>
          <p:cNvSpPr txBox="1"/>
          <p:nvPr/>
        </p:nvSpPr>
        <p:spPr>
          <a:xfrm>
            <a:off x="304800" y="5410200"/>
            <a:ext cx="3581400" cy="1200329"/>
          </a:xfrm>
          <a:prstGeom prst="rect">
            <a:avLst/>
          </a:prstGeom>
          <a:noFill/>
        </p:spPr>
        <p:txBody>
          <a:bodyPr wrap="square" rtlCol="0">
            <a:spAutoFit/>
          </a:bodyPr>
          <a:lstStyle/>
          <a:p>
            <a:r>
              <a:rPr lang="en-IN" sz="2400" b="1" dirty="0" smtClean="0"/>
              <a:t>Early Bronze Age,Ilıpınar</a:t>
            </a:r>
          </a:p>
          <a:p>
            <a:r>
              <a:rPr lang="en-IN" sz="2400" b="1" dirty="0" smtClean="0"/>
              <a:t> Iznik Museum, Western Turkiye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5 jan online classes\blackpottery\6-360d48cb9e.jpg"/>
          <p:cNvPicPr>
            <a:picLocks noChangeAspect="1" noChangeArrowheads="1"/>
          </p:cNvPicPr>
          <p:nvPr/>
        </p:nvPicPr>
        <p:blipFill>
          <a:blip r:embed="rId2"/>
          <a:srcRect/>
          <a:stretch>
            <a:fillRect/>
          </a:stretch>
        </p:blipFill>
        <p:spPr bwMode="auto">
          <a:xfrm>
            <a:off x="2539999" y="1219200"/>
            <a:ext cx="6604001" cy="4953000"/>
          </a:xfrm>
          <a:prstGeom prst="rect">
            <a:avLst/>
          </a:prstGeom>
          <a:noFill/>
        </p:spPr>
      </p:pic>
      <p:sp>
        <p:nvSpPr>
          <p:cNvPr id="5" name="TextBox 4"/>
          <p:cNvSpPr txBox="1"/>
          <p:nvPr/>
        </p:nvSpPr>
        <p:spPr>
          <a:xfrm>
            <a:off x="914400" y="533400"/>
            <a:ext cx="4114800" cy="830997"/>
          </a:xfrm>
          <a:prstGeom prst="rect">
            <a:avLst/>
          </a:prstGeom>
          <a:noFill/>
        </p:spPr>
        <p:txBody>
          <a:bodyPr wrap="square" rtlCol="0">
            <a:spAutoFit/>
          </a:bodyPr>
          <a:lstStyle/>
          <a:p>
            <a:r>
              <a:rPr lang="en-IN" sz="2400" b="1" dirty="0" smtClean="0"/>
              <a:t>Prehistoric figurine, Pendik, Istanbul</a:t>
            </a:r>
            <a:endParaRPr lang="en-IN"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25 jan online classes\blackpottery\7-31725a5db0.jpg"/>
          <p:cNvPicPr>
            <a:picLocks noChangeAspect="1" noChangeArrowheads="1"/>
          </p:cNvPicPr>
          <p:nvPr/>
        </p:nvPicPr>
        <p:blipFill>
          <a:blip r:embed="rId2"/>
          <a:srcRect/>
          <a:stretch>
            <a:fillRect/>
          </a:stretch>
        </p:blipFill>
        <p:spPr bwMode="auto">
          <a:xfrm>
            <a:off x="0" y="271462"/>
            <a:ext cx="7391400" cy="5543551"/>
          </a:xfrm>
          <a:prstGeom prst="rect">
            <a:avLst/>
          </a:prstGeom>
          <a:noFill/>
        </p:spPr>
      </p:pic>
      <p:sp>
        <p:nvSpPr>
          <p:cNvPr id="5" name="TextBox 4"/>
          <p:cNvSpPr txBox="1"/>
          <p:nvPr/>
        </p:nvSpPr>
        <p:spPr>
          <a:xfrm>
            <a:off x="4648200" y="5715000"/>
            <a:ext cx="4267200" cy="830997"/>
          </a:xfrm>
          <a:prstGeom prst="rect">
            <a:avLst/>
          </a:prstGeom>
          <a:noFill/>
        </p:spPr>
        <p:txBody>
          <a:bodyPr wrap="square" rtlCol="0">
            <a:spAutoFit/>
          </a:bodyPr>
          <a:lstStyle/>
          <a:p>
            <a:pPr algn="r"/>
            <a:r>
              <a:rPr lang="en-IN" sz="2400" b="1" dirty="0" smtClean="0"/>
              <a:t>Early Bronze- Age, Yortan,Western Turkiye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25 jan online classes\blackpottery\8-7c74baa0f8.jpg"/>
          <p:cNvPicPr>
            <a:picLocks noChangeAspect="1" noChangeArrowheads="1"/>
          </p:cNvPicPr>
          <p:nvPr/>
        </p:nvPicPr>
        <p:blipFill>
          <a:blip r:embed="rId2"/>
          <a:srcRect/>
          <a:stretch>
            <a:fillRect/>
          </a:stretch>
        </p:blipFill>
        <p:spPr bwMode="auto">
          <a:xfrm>
            <a:off x="0" y="762000"/>
            <a:ext cx="7678738" cy="5759053"/>
          </a:xfrm>
          <a:prstGeom prst="rect">
            <a:avLst/>
          </a:prstGeom>
          <a:noFill/>
        </p:spPr>
      </p:pic>
      <p:sp>
        <p:nvSpPr>
          <p:cNvPr id="5" name="TextBox 4"/>
          <p:cNvSpPr txBox="1"/>
          <p:nvPr/>
        </p:nvSpPr>
        <p:spPr>
          <a:xfrm>
            <a:off x="5029200" y="228600"/>
            <a:ext cx="3810000" cy="830997"/>
          </a:xfrm>
          <a:prstGeom prst="rect">
            <a:avLst/>
          </a:prstGeom>
          <a:noFill/>
        </p:spPr>
        <p:txBody>
          <a:bodyPr wrap="square" rtlCol="0">
            <a:spAutoFit/>
          </a:bodyPr>
          <a:lstStyle/>
          <a:p>
            <a:pPr algn="r"/>
            <a:r>
              <a:rPr lang="en-IN" sz="2400" b="1" dirty="0" smtClean="0"/>
              <a:t>Early Bronze Age, Antalya Museum</a:t>
            </a:r>
            <a:endParaRPr lang="en-IN"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25 jan online classes\blackpottery\9-d1d701af5d.jpg"/>
          <p:cNvPicPr>
            <a:picLocks noChangeAspect="1" noChangeArrowheads="1"/>
          </p:cNvPicPr>
          <p:nvPr/>
        </p:nvPicPr>
        <p:blipFill>
          <a:blip r:embed="rId2"/>
          <a:srcRect/>
          <a:stretch>
            <a:fillRect/>
          </a:stretch>
        </p:blipFill>
        <p:spPr bwMode="auto">
          <a:xfrm>
            <a:off x="0" y="457200"/>
            <a:ext cx="6974417" cy="5230813"/>
          </a:xfrm>
          <a:prstGeom prst="rect">
            <a:avLst/>
          </a:prstGeom>
          <a:noFill/>
        </p:spPr>
      </p:pic>
      <p:sp>
        <p:nvSpPr>
          <p:cNvPr id="5" name="TextBox 4"/>
          <p:cNvSpPr txBox="1"/>
          <p:nvPr/>
        </p:nvSpPr>
        <p:spPr>
          <a:xfrm>
            <a:off x="4800600" y="5867400"/>
            <a:ext cx="4343400" cy="830997"/>
          </a:xfrm>
          <a:prstGeom prst="rect">
            <a:avLst/>
          </a:prstGeom>
          <a:noFill/>
        </p:spPr>
        <p:txBody>
          <a:bodyPr wrap="square" rtlCol="0">
            <a:spAutoFit/>
          </a:bodyPr>
          <a:lstStyle/>
          <a:p>
            <a:r>
              <a:rPr lang="en-IN" sz="2400" b="1" dirty="0" smtClean="0"/>
              <a:t>Nubian Incised Black Pottery Kerma, Egypt, 2050-1850 B.C.</a:t>
            </a:r>
            <a:endParaRPr lang="en-IN"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5486400" cy="830997"/>
          </a:xfrm>
          <a:prstGeom prst="rect">
            <a:avLst/>
          </a:prstGeom>
          <a:noFill/>
        </p:spPr>
        <p:txBody>
          <a:bodyPr wrap="square" rtlCol="0">
            <a:spAutoFit/>
          </a:bodyPr>
          <a:lstStyle/>
          <a:p>
            <a:r>
              <a:rPr lang="en-IN" sz="2400" b="1" dirty="0" smtClean="0"/>
              <a:t>The vessel from Skarpsalling. 3200 BC. </a:t>
            </a:r>
          </a:p>
          <a:p>
            <a:r>
              <a:rPr lang="en-IN" sz="2400" b="1" dirty="0" smtClean="0"/>
              <a:t>National Museum of Denmark</a:t>
            </a:r>
            <a:endParaRPr lang="en-IN" sz="2400" b="1" dirty="0"/>
          </a:p>
        </p:txBody>
      </p:sp>
      <p:pic>
        <p:nvPicPr>
          <p:cNvPr id="6146" name="Picture 2" descr="C:\Users\dell\Desktop\25 jan online classes\blackpottery\10-0016fecbae.jpg"/>
          <p:cNvPicPr>
            <a:picLocks noChangeAspect="1" noChangeArrowheads="1"/>
          </p:cNvPicPr>
          <p:nvPr/>
        </p:nvPicPr>
        <p:blipFill>
          <a:blip r:embed="rId2"/>
          <a:srcRect/>
          <a:stretch>
            <a:fillRect/>
          </a:stretch>
        </p:blipFill>
        <p:spPr bwMode="auto">
          <a:xfrm>
            <a:off x="2133601" y="1371600"/>
            <a:ext cx="7010400" cy="525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562600"/>
            <a:ext cx="8915400" cy="830997"/>
          </a:xfrm>
          <a:prstGeom prst="rect">
            <a:avLst/>
          </a:prstGeom>
          <a:noFill/>
        </p:spPr>
        <p:txBody>
          <a:bodyPr wrap="square" rtlCol="0">
            <a:spAutoFit/>
          </a:bodyPr>
          <a:lstStyle/>
          <a:p>
            <a:r>
              <a:rPr lang="en-IN" sz="2400" b="1" dirty="0" smtClean="0"/>
              <a:t>Prehistoric earthenware vessel decorated with incised geometric motifs filled with white paste. Early Bronze Age, Central Spain</a:t>
            </a:r>
            <a:r>
              <a:rPr lang="en-IN" b="1" dirty="0" smtClean="0"/>
              <a:t>.</a:t>
            </a:r>
            <a:endParaRPr lang="en-IN" b="1" dirty="0"/>
          </a:p>
        </p:txBody>
      </p:sp>
      <p:pic>
        <p:nvPicPr>
          <p:cNvPr id="7170" name="Picture 2" descr="C:\Users\dell\Desktop\25 jan online classes\blackpottery\11-74d3f8c55f.jpg"/>
          <p:cNvPicPr>
            <a:picLocks noChangeAspect="1" noChangeArrowheads="1"/>
          </p:cNvPicPr>
          <p:nvPr/>
        </p:nvPicPr>
        <p:blipFill>
          <a:blip r:embed="rId2"/>
          <a:srcRect/>
          <a:stretch>
            <a:fillRect/>
          </a:stretch>
        </p:blipFill>
        <p:spPr bwMode="auto">
          <a:xfrm>
            <a:off x="990600" y="228600"/>
            <a:ext cx="6929438" cy="51970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TotalTime>
  <Words>595</Words>
  <Application>Microsoft Office PowerPoint</Application>
  <PresentationFormat>On-screen Show (4:3)</PresentationFormat>
  <Paragraphs>71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44</cp:revision>
  <dcterms:created xsi:type="dcterms:W3CDTF">2006-08-16T00:00:00Z</dcterms:created>
  <dcterms:modified xsi:type="dcterms:W3CDTF">2022-11-04T03:01:48Z</dcterms:modified>
</cp:coreProperties>
</file>