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6" r:id="rId4"/>
    <p:sldId id="267" r:id="rId5"/>
    <p:sldId id="268" r:id="rId6"/>
    <p:sldId id="257" r:id="rId7"/>
    <p:sldId id="265" r:id="rId8"/>
    <p:sldId id="264" r:id="rId9"/>
    <p:sldId id="263" r:id="rId10"/>
    <p:sldId id="270" r:id="rId11"/>
    <p:sldId id="271"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dell\Desktop\online classes C form 2021\raku pottery\6th April\Lesson no 5 (Raku of Japan)\image\tumblr_ny4rqbgDZ41sg8t4so1_1280.jpg"/>
          <p:cNvPicPr>
            <a:picLocks noChangeAspect="1" noChangeArrowheads="1"/>
          </p:cNvPicPr>
          <p:nvPr/>
        </p:nvPicPr>
        <p:blipFill>
          <a:blip r:embed="rId2"/>
          <a:srcRect l="489" t="11487" b="13050"/>
          <a:stretch>
            <a:fillRect/>
          </a:stretch>
        </p:blipFill>
        <p:spPr bwMode="auto">
          <a:xfrm>
            <a:off x="0" y="0"/>
            <a:ext cx="9144000" cy="6934200"/>
          </a:xfrm>
          <a:prstGeom prst="rect">
            <a:avLst/>
          </a:prstGeom>
          <a:noFill/>
        </p:spPr>
      </p:pic>
      <p:sp>
        <p:nvSpPr>
          <p:cNvPr id="2" name="Title 1"/>
          <p:cNvSpPr>
            <a:spLocks noGrp="1"/>
          </p:cNvSpPr>
          <p:nvPr>
            <p:ph type="ctrTitle"/>
          </p:nvPr>
        </p:nvSpPr>
        <p:spPr>
          <a:xfrm>
            <a:off x="0" y="2819400"/>
            <a:ext cx="9144000" cy="1905000"/>
          </a:xfrm>
          <a:solidFill>
            <a:srgbClr val="FFC000"/>
          </a:solidFill>
        </p:spPr>
        <p:txBody>
          <a:bodyPr>
            <a:normAutofit fontScale="90000"/>
          </a:bodyPr>
          <a:lstStyle/>
          <a:p>
            <a:r>
              <a:rPr lang="en-US" dirty="0" smtClean="0"/>
              <a:t/>
            </a:r>
            <a:br>
              <a:rPr lang="en-US" dirty="0" smtClean="0"/>
            </a:br>
            <a:r>
              <a:rPr lang="en-US" b="1" dirty="0" smtClean="0"/>
              <a:t>Importance of Tea Ceremony in </a:t>
            </a:r>
            <a:br>
              <a:rPr lang="en-US" b="1" dirty="0" smtClean="0"/>
            </a:br>
            <a:r>
              <a:rPr lang="en-US" b="1" dirty="0" smtClean="0"/>
              <a:t>Japanese life</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dell\Desktop\online classes C form 2021\pics\Tea_house.jpg"/>
          <p:cNvPicPr>
            <a:picLocks noChangeAspect="1" noChangeArrowheads="1"/>
          </p:cNvPicPr>
          <p:nvPr/>
        </p:nvPicPr>
        <p:blipFill>
          <a:blip r:embed="rId2"/>
          <a:srcRect/>
          <a:stretch>
            <a:fillRect/>
          </a:stretch>
        </p:blipFill>
        <p:spPr bwMode="auto">
          <a:xfrm>
            <a:off x="104533" y="914400"/>
            <a:ext cx="4543667" cy="4573249"/>
          </a:xfrm>
          <a:prstGeom prst="rect">
            <a:avLst/>
          </a:prstGeom>
          <a:noFill/>
        </p:spPr>
      </p:pic>
      <p:pic>
        <p:nvPicPr>
          <p:cNvPr id="1028" name="Picture 4" descr="C:\Users\dell\Desktop\online classes C form 2021\pics\Teaceremony1.jpg"/>
          <p:cNvPicPr>
            <a:picLocks noChangeAspect="1" noChangeArrowheads="1"/>
          </p:cNvPicPr>
          <p:nvPr/>
        </p:nvPicPr>
        <p:blipFill>
          <a:blip r:embed="rId3"/>
          <a:srcRect l="3354" r="2731"/>
          <a:stretch>
            <a:fillRect/>
          </a:stretch>
        </p:blipFill>
        <p:spPr bwMode="auto">
          <a:xfrm>
            <a:off x="4724400" y="914400"/>
            <a:ext cx="4267200" cy="457324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dell\Desktop\online classes C form 2021\pics\Tearoom-CMYK.jpg"/>
          <p:cNvPicPr>
            <a:picLocks noChangeAspect="1" noChangeArrowheads="1"/>
          </p:cNvPicPr>
          <p:nvPr/>
        </p:nvPicPr>
        <p:blipFill>
          <a:blip r:embed="rId2"/>
          <a:srcRect/>
          <a:stretch>
            <a:fillRect/>
          </a:stretch>
        </p:blipFill>
        <p:spPr bwMode="auto">
          <a:xfrm>
            <a:off x="381000" y="0"/>
            <a:ext cx="6813639" cy="68580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341315" y="179883"/>
            <a:ext cx="8497886" cy="4849317"/>
          </a:xfrm>
          <a:noFill/>
        </p:spPr>
        <p:txBody>
          <a:bodyPr>
            <a:normAutofit fontScale="25000" lnSpcReduction="20000"/>
          </a:bodyPr>
          <a:lstStyle/>
          <a:p>
            <a:pPr marL="0" indent="0">
              <a:buNone/>
            </a:pPr>
            <a:endParaRPr lang="en-GB" sz="3600" b="1" dirty="0" smtClean="0"/>
          </a:p>
          <a:p>
            <a:pPr marL="0" indent="0">
              <a:buNone/>
            </a:pPr>
            <a:r>
              <a:rPr lang="en-GB" sz="9600" dirty="0" smtClean="0"/>
              <a:t>Suggestion:</a:t>
            </a:r>
          </a:p>
          <a:p>
            <a:pPr marL="0" indent="0">
              <a:buNone/>
            </a:pPr>
            <a:endParaRPr lang="en-GB" sz="9600" dirty="0" smtClean="0"/>
          </a:p>
          <a:p>
            <a:pPr algn="just">
              <a:buNone/>
            </a:pPr>
            <a:r>
              <a:rPr lang="en-GB" sz="9600" dirty="0" smtClean="0"/>
              <a:t>     Go through this content carefully because this will give you an understanding and connection to the importance of the tea ceremony in Japanese life.</a:t>
            </a:r>
            <a:endParaRPr lang="en-IN" sz="9600" dirty="0" smtClean="0"/>
          </a:p>
          <a:p>
            <a:pPr marL="0" indent="0" algn="just">
              <a:buNone/>
            </a:pPr>
            <a:endParaRPr lang="en-GB" sz="9600" dirty="0" smtClean="0"/>
          </a:p>
          <a:p>
            <a:pPr marL="0" indent="0">
              <a:buNone/>
            </a:pPr>
            <a:endParaRPr lang="en-GB" sz="9600" dirty="0" smtClean="0"/>
          </a:p>
          <a:p>
            <a:pPr marL="0" indent="0">
              <a:buNone/>
            </a:pPr>
            <a:endParaRPr lang="en-GB" sz="9600" dirty="0" smtClean="0"/>
          </a:p>
          <a:p>
            <a:pPr marL="0" indent="0">
              <a:buNone/>
            </a:pPr>
            <a:endParaRPr lang="en-GB" sz="9600" dirty="0" smtClean="0">
              <a:solidFill>
                <a:schemeClr val="tx1">
                  <a:lumMod val="65000"/>
                </a:schemeClr>
              </a:solidFill>
            </a:endParaRPr>
          </a:p>
          <a:p>
            <a:pPr marL="0" indent="0">
              <a:buNone/>
            </a:pPr>
            <a:endParaRPr lang="en-GB" sz="9600" dirty="0" smtClean="0">
              <a:solidFill>
                <a:schemeClr val="tx1">
                  <a:lumMod val="65000"/>
                </a:schemeClr>
              </a:solidFill>
            </a:endParaRPr>
          </a:p>
          <a:p>
            <a:pPr marL="0" indent="0">
              <a:buNone/>
            </a:pPr>
            <a:r>
              <a:rPr lang="en-GB" sz="9600" dirty="0" smtClean="0">
                <a:solidFill>
                  <a:schemeClr val="tx1">
                    <a:lumMod val="65000"/>
                  </a:schemeClr>
                </a:solidFill>
              </a:rPr>
              <a:t>									</a:t>
            </a:r>
            <a:endParaRPr lang="en-GB" sz="9600" b="1" dirty="0">
              <a:solidFill>
                <a:schemeClr val="tx1">
                  <a:lumMod val="65000"/>
                </a:schemeClr>
              </a:solidFill>
            </a:endParaRPr>
          </a:p>
        </p:txBody>
      </p:sp>
      <p:sp>
        <p:nvSpPr>
          <p:cNvPr id="3" name="TextBox 2"/>
          <p:cNvSpPr txBox="1"/>
          <p:nvPr/>
        </p:nvSpPr>
        <p:spPr>
          <a:xfrm>
            <a:off x="479685" y="5681273"/>
            <a:ext cx="2746888" cy="923330"/>
          </a:xfrm>
          <a:prstGeom prst="rect">
            <a:avLst/>
          </a:prstGeom>
          <a:noFill/>
        </p:spPr>
        <p:txBody>
          <a:bodyPr wrap="square" rtlCol="0">
            <a:spAutoFit/>
          </a:bodyPr>
          <a:lstStyle/>
          <a:p>
            <a:r>
              <a:rPr lang="en-GB" dirty="0" smtClean="0">
                <a:solidFill>
                  <a:schemeClr val="tx1">
                    <a:lumMod val="65000"/>
                  </a:schemeClr>
                </a:solidFill>
              </a:rPr>
              <a:t>References:                                                                                                                                                                                                                              </a:t>
            </a:r>
          </a:p>
          <a:p>
            <a:r>
              <a:rPr lang="en-GB" dirty="0" smtClean="0">
                <a:solidFill>
                  <a:schemeClr val="tx1">
                    <a:lumMod val="65000"/>
                  </a:schemeClr>
                </a:solidFill>
              </a:rPr>
              <a:t>Google &amp; Dictionary of art terms</a:t>
            </a:r>
            <a:endParaRPr lang="en-IN" dirty="0"/>
          </a:p>
        </p:txBody>
      </p:sp>
      <p:sp>
        <p:nvSpPr>
          <p:cNvPr id="4" name="TextBox 3"/>
          <p:cNvSpPr txBox="1"/>
          <p:nvPr/>
        </p:nvSpPr>
        <p:spPr>
          <a:xfrm>
            <a:off x="7086600" y="5715000"/>
            <a:ext cx="1880042" cy="923330"/>
          </a:xfrm>
          <a:prstGeom prst="rect">
            <a:avLst/>
          </a:prstGeom>
          <a:noFill/>
        </p:spPr>
        <p:txBody>
          <a:bodyPr wrap="square" rtlCol="0">
            <a:spAutoFit/>
          </a:bodyPr>
          <a:lstStyle/>
          <a:p>
            <a:r>
              <a:rPr lang="en-IN" dirty="0" smtClean="0"/>
              <a:t>Thanks</a:t>
            </a:r>
          </a:p>
          <a:p>
            <a:r>
              <a:rPr lang="en-IN" dirty="0" err="1" smtClean="0"/>
              <a:t>Madan</a:t>
            </a:r>
            <a:r>
              <a:rPr lang="en-IN" dirty="0" smtClean="0"/>
              <a:t> Singh (MNS)</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647974"/>
          </a:xfrm>
          <a:prstGeom prst="rect">
            <a:avLst/>
          </a:prstGeom>
          <a:noFill/>
        </p:spPr>
        <p:txBody>
          <a:bodyPr wrap="square" rtlCol="0">
            <a:spAutoFit/>
          </a:bodyPr>
          <a:lstStyle/>
          <a:p>
            <a:pPr algn="just"/>
            <a:r>
              <a:rPr lang="en-IN" sz="2400" dirty="0" smtClean="0"/>
              <a:t>Drinking of green tea was known in China from the fourth century. Tea plants didn’t grow in Japan until the first seeds were brought from China during the Tang dynasty (China 618-907), when relations and cultural exchanges between the two countries reached a peak.</a:t>
            </a:r>
            <a:br>
              <a:rPr lang="en-IN" sz="2400" dirty="0" smtClean="0"/>
            </a:br>
            <a:r>
              <a:rPr lang="en-IN" sz="2400" dirty="0" smtClean="0"/>
              <a:t/>
            </a:r>
            <a:br>
              <a:rPr lang="en-IN" sz="2400" dirty="0" smtClean="0"/>
            </a:br>
            <a:r>
              <a:rPr lang="en-IN" sz="2400" dirty="0" smtClean="0"/>
              <a:t>In the eighth century the first mention of a formal ceremony involving the drinking of tea is found. However, at this time it probably didn’t look much like the tea ceremony we know these days. Also, during the eighth century a Chinese Buddhist priest wrote a book on the proper method of preparing tea. The book was called “Cha Ching” and taught the correct temperature of hot water and the use of tea vessels. It is said that today’s style of the tea ceremony evolved largely through the influence of this book.</a:t>
            </a:r>
          </a:p>
          <a:p>
            <a:pPr algn="just"/>
            <a:r>
              <a:rPr lang="en-IN" sz="2400" dirty="0" smtClean="0"/>
              <a:t>The father of the modern way of tea was Sen no Rikyu (1522-1591) who advocated an austere, rustic simplicity. Most of today's schools of tea ceremony, including Omotesenke and Urasenke, developed from his teachings.</a:t>
            </a: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534400" cy="5262979"/>
          </a:xfrm>
          <a:prstGeom prst="rect">
            <a:avLst/>
          </a:prstGeom>
          <a:noFill/>
        </p:spPr>
        <p:txBody>
          <a:bodyPr wrap="square" rtlCol="0">
            <a:spAutoFit/>
          </a:bodyPr>
          <a:lstStyle/>
          <a:p>
            <a:pPr algn="just"/>
            <a:r>
              <a:rPr lang="en-IN" sz="2400" dirty="0" smtClean="0"/>
              <a:t>Japanese Tea Ceremony represents harmony, respect, purity and tranquillity which we must embrace in order to achieve the main purpose of the tea ceremony. This event is unique as every process from the tea equipment preparation until the tea is drunk has a distinctive technique. Therefore the positive values are applied to the whole process of the ceremony without not only focusing on the tea as the end product which is essential to present a good value to perfect the ceremony in order to convey it to the guests. </a:t>
            </a:r>
            <a:r>
              <a:rPr lang="en-IN" sz="2400" dirty="0" smtClean="0"/>
              <a:t>P</a:t>
            </a:r>
            <a:r>
              <a:rPr lang="en-IN" sz="2400" dirty="0" smtClean="0"/>
              <a:t>eople </a:t>
            </a:r>
            <a:r>
              <a:rPr lang="en-IN" sz="2400" dirty="0" smtClean="0"/>
              <a:t>value ceramic aesthetically but not the interpretation of it or the values they put in that made the artwork how it is. It is because the artist does not feel the importance of moral values to be the message of their artwork and mostly focuses on the artworks physical. The objective is to instil positive values in ceramic artwork and make it mean something. </a:t>
            </a:r>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0"/>
            <a:ext cx="8610600" cy="4524315"/>
          </a:xfrm>
          <a:prstGeom prst="rect">
            <a:avLst/>
          </a:prstGeom>
          <a:noFill/>
        </p:spPr>
        <p:txBody>
          <a:bodyPr wrap="square" rtlCol="0">
            <a:spAutoFit/>
          </a:bodyPr>
          <a:lstStyle/>
          <a:p>
            <a:pPr algn="just"/>
            <a:r>
              <a:rPr lang="en-IN" sz="2400" dirty="0" smtClean="0"/>
              <a:t>The values do not have to be labelled specifically for example for nature extinction, political or religious but so long that there are good values to be conversed to people. This is for it not to become just a beautiful artwork but also as a reminder of how important moral values are in the world today as it is being taken for granted each day. This study is based on observation of the ceremony itself. A case study from real life of Japanese culture derived through the comparison with stated in any publication. The summary of this approaches indicate a concept of an art hidden behind these ceremonies. The outcome is an artwork that can be a reminder for us in this grasping world on how important it is to preserve moral values which is the core to live a harmonious live. </a:t>
            </a:r>
            <a:endParaRPr lang="en-IN" sz="2400" dirty="0"/>
          </a:p>
        </p:txBody>
      </p:sp>
      <p:pic>
        <p:nvPicPr>
          <p:cNvPr id="2050" name="Picture 2" descr="C:\Users\dell\Desktop\online classes C form 2021\pics\2096_01.jpg"/>
          <p:cNvPicPr>
            <a:picLocks noChangeAspect="1" noChangeArrowheads="1"/>
          </p:cNvPicPr>
          <p:nvPr/>
        </p:nvPicPr>
        <p:blipFill>
          <a:blip r:embed="rId2"/>
          <a:srcRect/>
          <a:stretch>
            <a:fillRect/>
          </a:stretch>
        </p:blipFill>
        <p:spPr bwMode="auto">
          <a:xfrm>
            <a:off x="2207302" y="22407"/>
            <a:ext cx="3888698" cy="218739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458200" cy="3323987"/>
          </a:xfrm>
          <a:prstGeom prst="rect">
            <a:avLst/>
          </a:prstGeom>
          <a:noFill/>
        </p:spPr>
        <p:txBody>
          <a:bodyPr wrap="square" rtlCol="0">
            <a:spAutoFit/>
          </a:bodyPr>
          <a:lstStyle/>
          <a:p>
            <a:pPr algn="just"/>
            <a:r>
              <a:rPr lang="en-IN" sz="2400" dirty="0" smtClean="0"/>
              <a:t>The Japanese tea ceremony gives a positive impact and teaches good features that need to be instilled in everyone such as manners, beauty, simplicity, respect, appreciation, discipline, humbleness and kindness. The Japanese tea ceremony is a part of Japanese culture that has been kept for a long time and it's proven that the discipline came from this culture. These literature study then be applied as philosophical method in proposing an artwork based on cultural elements.</a:t>
            </a:r>
          </a:p>
          <a:p>
            <a:endParaRPr lang="en-IN" dirty="0"/>
          </a:p>
        </p:txBody>
      </p:sp>
      <p:pic>
        <p:nvPicPr>
          <p:cNvPr id="3074" name="Picture 2" descr="C:\Users\dell\Desktop\online classes C form 2021\pics\The-History-and-Meaning-behind-the-Japanese-Tea-Ceremony.jpg"/>
          <p:cNvPicPr>
            <a:picLocks noChangeAspect="1" noChangeArrowheads="1"/>
          </p:cNvPicPr>
          <p:nvPr/>
        </p:nvPicPr>
        <p:blipFill>
          <a:blip r:embed="rId2"/>
          <a:srcRect/>
          <a:stretch>
            <a:fillRect/>
          </a:stretch>
        </p:blipFill>
        <p:spPr bwMode="auto">
          <a:xfrm>
            <a:off x="1371600" y="3428296"/>
            <a:ext cx="6579432" cy="342970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534400" cy="6278642"/>
          </a:xfrm>
          <a:prstGeom prst="rect">
            <a:avLst/>
          </a:prstGeom>
        </p:spPr>
        <p:txBody>
          <a:bodyPr wrap="square">
            <a:spAutoFit/>
          </a:bodyPr>
          <a:lstStyle/>
          <a:p>
            <a:r>
              <a:rPr lang="en-IN" sz="2400" b="1" dirty="0" smtClean="0"/>
              <a:t>Tea ceremony procedure :</a:t>
            </a:r>
          </a:p>
          <a:p>
            <a:endParaRPr lang="en-IN" sz="2400" dirty="0" smtClean="0"/>
          </a:p>
          <a:p>
            <a:r>
              <a:rPr lang="en-IN" sz="2400" b="1" dirty="0" smtClean="0"/>
              <a:t>1- Dress code :</a:t>
            </a:r>
          </a:p>
          <a:p>
            <a:pPr algn="just"/>
            <a:r>
              <a:rPr lang="en-IN" sz="2400" dirty="0" smtClean="0"/>
              <a:t>Avoid gaudy fashion and fragrance that distracts from the tea experience. Wear modest clothes, remove jewellery that may damage the tea equipment and avoid strong perfumes.</a:t>
            </a:r>
          </a:p>
          <a:p>
            <a:pPr algn="just"/>
            <a:endParaRPr lang="en-IN" sz="2400" dirty="0" smtClean="0"/>
          </a:p>
          <a:p>
            <a:r>
              <a:rPr lang="en-IN" sz="2400" b="1" dirty="0" smtClean="0"/>
              <a:t>2- Garden :</a:t>
            </a:r>
          </a:p>
          <a:p>
            <a:pPr algn="just"/>
            <a:r>
              <a:rPr lang="en-IN" sz="2400" dirty="0" smtClean="0"/>
              <a:t>The traditional tea ceremony venue is surrounded by a garden, although many modern venues lack a garden. The garden is deliberately kept tranquil and simple to encourage a calm spirit. A stone lantern is placed close to a</a:t>
            </a:r>
          </a:p>
          <a:p>
            <a:pPr algn="just"/>
            <a:r>
              <a:rPr lang="en-IN" sz="2400" dirty="0" smtClean="0"/>
              <a:t>stone basin near the entrance </a:t>
            </a:r>
          </a:p>
          <a:p>
            <a:pPr algn="just"/>
            <a:r>
              <a:rPr lang="en-IN" sz="2400" dirty="0" smtClean="0"/>
              <a:t>where visitors wash their hands </a:t>
            </a:r>
          </a:p>
          <a:p>
            <a:pPr algn="just"/>
            <a:r>
              <a:rPr lang="en-IN" sz="2400" dirty="0" smtClean="0"/>
              <a:t>before entering the tearoom. </a:t>
            </a:r>
          </a:p>
          <a:p>
            <a:pPr algn="just"/>
            <a:endParaRPr lang="en-IN" sz="2400" dirty="0" smtClean="0"/>
          </a:p>
          <a:p>
            <a:endParaRPr lang="en-IN" dirty="0"/>
          </a:p>
        </p:txBody>
      </p:sp>
      <p:pic>
        <p:nvPicPr>
          <p:cNvPr id="4" name="Picture 3" descr="https://www.japan-guide.com/g18/2096_10.jpg"/>
          <p:cNvPicPr/>
          <p:nvPr/>
        </p:nvPicPr>
        <p:blipFill>
          <a:blip r:embed="rId2"/>
          <a:srcRect/>
          <a:stretch>
            <a:fillRect/>
          </a:stretch>
        </p:blipFill>
        <p:spPr bwMode="auto">
          <a:xfrm>
            <a:off x="4876800" y="4495800"/>
            <a:ext cx="3863823" cy="21731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495800"/>
            <a:ext cx="8686800" cy="2308324"/>
          </a:xfrm>
          <a:prstGeom prst="rect">
            <a:avLst/>
          </a:prstGeom>
          <a:noFill/>
        </p:spPr>
        <p:txBody>
          <a:bodyPr wrap="square" rtlCol="0">
            <a:spAutoFit/>
          </a:bodyPr>
          <a:lstStyle/>
          <a:p>
            <a:r>
              <a:rPr lang="en-IN" sz="2400" b="1" dirty="0" smtClean="0"/>
              <a:t>3- Tearoom:</a:t>
            </a:r>
          </a:p>
          <a:p>
            <a:pPr algn="just"/>
            <a:r>
              <a:rPr lang="en-IN" sz="2400" dirty="0" smtClean="0"/>
              <a:t>The ceremony is traditionally held in a tatami room. The entrance for guests is sometimes kept low so that entering guests have to bend over, symbolizing humility. Decorative elements in the tearoom, include an alcove (tokonoma) where a scroll or seasonal flowers are displayed.</a:t>
            </a:r>
          </a:p>
        </p:txBody>
      </p:sp>
      <p:pic>
        <p:nvPicPr>
          <p:cNvPr id="1026" name="Picture 2" descr="C:\Users\dell\Desktop\online classes C form 2021\pics\2096_03.jpg"/>
          <p:cNvPicPr>
            <a:picLocks noChangeAspect="1" noChangeArrowheads="1"/>
          </p:cNvPicPr>
          <p:nvPr/>
        </p:nvPicPr>
        <p:blipFill>
          <a:blip r:embed="rId2"/>
          <a:srcRect/>
          <a:stretch>
            <a:fillRect/>
          </a:stretch>
        </p:blipFill>
        <p:spPr bwMode="auto">
          <a:xfrm>
            <a:off x="685800" y="152400"/>
            <a:ext cx="7455144" cy="4191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10600" cy="2954655"/>
          </a:xfrm>
          <a:prstGeom prst="rect">
            <a:avLst/>
          </a:prstGeom>
          <a:noFill/>
        </p:spPr>
        <p:txBody>
          <a:bodyPr wrap="square" rtlCol="0">
            <a:spAutoFit/>
          </a:bodyPr>
          <a:lstStyle/>
          <a:p>
            <a:pPr algn="just"/>
            <a:r>
              <a:rPr lang="en-IN" sz="2400" b="1" dirty="0" smtClean="0"/>
              <a:t>4- Preparing the tea:</a:t>
            </a:r>
          </a:p>
          <a:p>
            <a:pPr algn="just"/>
            <a:r>
              <a:rPr lang="en-IN" sz="2400" dirty="0" smtClean="0"/>
              <a:t>The host typically prepares the tea in front of the guests. The main equipment includes the tea whisk (chasen), tea container for the powdered green tea (natsume), tea scoop (chashaku), tea bowl, sweets container or plate, and the kettle and brazier. Each piece of equipment was carefully selected according to circumstance and has its specific place.</a:t>
            </a:r>
          </a:p>
          <a:p>
            <a:endParaRPr lang="en-IN" dirty="0"/>
          </a:p>
        </p:txBody>
      </p:sp>
      <p:pic>
        <p:nvPicPr>
          <p:cNvPr id="5" name="Picture 4" descr="https://www.japan-guide.com/g18/2096_08.jpg"/>
          <p:cNvPicPr/>
          <p:nvPr/>
        </p:nvPicPr>
        <p:blipFill>
          <a:blip r:embed="rId2"/>
          <a:srcRect/>
          <a:stretch>
            <a:fillRect/>
          </a:stretch>
        </p:blipFill>
        <p:spPr bwMode="auto">
          <a:xfrm>
            <a:off x="2590800" y="3276600"/>
            <a:ext cx="6167203" cy="34686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534400" cy="3693319"/>
          </a:xfrm>
          <a:prstGeom prst="rect">
            <a:avLst/>
          </a:prstGeom>
          <a:noFill/>
        </p:spPr>
        <p:txBody>
          <a:bodyPr wrap="square" rtlCol="0">
            <a:spAutoFit/>
          </a:bodyPr>
          <a:lstStyle/>
          <a:p>
            <a:pPr algn="just"/>
            <a:r>
              <a:rPr lang="en-IN" sz="2400" b="1" dirty="0" smtClean="0"/>
              <a:t>5- Enjoying the tea and bowl:</a:t>
            </a:r>
          </a:p>
          <a:p>
            <a:pPr algn="just"/>
            <a:r>
              <a:rPr lang="en-IN" sz="2400" dirty="0" smtClean="0"/>
              <a:t>A Japanese sweet is served before tea and is supposed to be eaten before the tea is drunk. The tea bowl is placed onto the tatami mat in front of you, with its front facing you. Pick it up with your right hand and place it on your left palm. With your right hand, turn it clockwise by around 90 degrees so that its front is not facing you anymore. Drink the tea in a few sips and place it back onto the tatami. Bow and express gratitude after receiving and finishing your tea.</a:t>
            </a:r>
          </a:p>
          <a:p>
            <a:endParaRPr lang="en-IN" dirty="0"/>
          </a:p>
        </p:txBody>
      </p:sp>
      <p:pic>
        <p:nvPicPr>
          <p:cNvPr id="5" name="Picture 4" descr="https://www.japan-guide.com/g18/2096_11.jpg"/>
          <p:cNvPicPr/>
          <p:nvPr/>
        </p:nvPicPr>
        <p:blipFill>
          <a:blip r:embed="rId2"/>
          <a:srcRect/>
          <a:stretch>
            <a:fillRect/>
          </a:stretch>
        </p:blipFill>
        <p:spPr bwMode="auto">
          <a:xfrm>
            <a:off x="2971800" y="3505200"/>
            <a:ext cx="5715000"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1801</TotalTime>
  <Words>583</Words>
  <Application>Microsoft Office PowerPoint</Application>
  <PresentationFormat>On-screen Show (4:3)</PresentationFormat>
  <Paragraphs>36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Importance of Tea Ceremony in  Japanese life </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Importance of Tea Ceremony in  Japanese life </dc:title>
  <dc:creator>Madan Singh</dc:creator>
  <cp:lastModifiedBy>dell</cp:lastModifiedBy>
  <cp:revision>49</cp:revision>
  <dcterms:created xsi:type="dcterms:W3CDTF">2006-08-16T00:00:00Z</dcterms:created>
  <dcterms:modified xsi:type="dcterms:W3CDTF">2021-04-15T07:13:33Z</dcterms:modified>
</cp:coreProperties>
</file>