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60" r:id="rId3"/>
    <p:sldId id="259" r:id="rId4"/>
    <p:sldId id="258" r:id="rId5"/>
    <p:sldId id="261" r:id="rId6"/>
    <p:sldId id="263" r:id="rId7"/>
    <p:sldId id="267" r:id="rId8"/>
    <p:sldId id="264" r:id="rId9"/>
    <p:sldId id="265"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3" d="100"/>
          <a:sy n="53" d="100"/>
        </p:scale>
        <p:origin x="-1854" y="-4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4/21/2020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4/21/2020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4/21/2020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4/21/2020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4/21/2020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3D"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dell\Desktop\f3d6ff02489aa2f86efffda4526c66cf.jpg"/>
          <p:cNvPicPr>
            <a:picLocks noChangeAspect="1" noChangeArrowheads="1"/>
          </p:cNvPicPr>
          <p:nvPr/>
        </p:nvPicPr>
        <p:blipFill>
          <a:blip r:embed="rId2"/>
          <a:srcRect t="20551" b="13758"/>
          <a:stretch>
            <a:fillRect/>
          </a:stretch>
        </p:blipFill>
        <p:spPr bwMode="auto">
          <a:xfrm>
            <a:off x="494453" y="0"/>
            <a:ext cx="8155094" cy="6858000"/>
          </a:xfrm>
          <a:prstGeom prst="rect">
            <a:avLst/>
          </a:prstGeom>
          <a:noFill/>
        </p:spPr>
      </p:pic>
      <p:sp useBgFill="1">
        <p:nvSpPr>
          <p:cNvPr id="4" name="TextBox 3"/>
          <p:cNvSpPr txBox="1"/>
          <p:nvPr/>
        </p:nvSpPr>
        <p:spPr>
          <a:xfrm>
            <a:off x="0" y="2667000"/>
            <a:ext cx="9144000" cy="2369880"/>
          </a:xfrm>
          <a:prstGeom prst="rect">
            <a:avLst/>
          </a:prstGeom>
        </p:spPr>
        <p:txBody>
          <a:bodyPr wrap="square" rtlCol="0" anchor="b">
            <a:spAutoFit/>
          </a:bodyPr>
          <a:lstStyle/>
          <a:p>
            <a:pPr algn="ctr"/>
            <a:endParaRPr lang="en-IN" sz="3600" b="1" u="sng" dirty="0" smtClean="0">
              <a:solidFill>
                <a:srgbClr val="FFFF00"/>
              </a:solidFill>
              <a:latin typeface="Calibri" pitchFamily="34" charset="0"/>
            </a:endParaRPr>
          </a:p>
          <a:p>
            <a:pPr algn="ctr"/>
            <a:r>
              <a:rPr lang="en-IN" sz="3600" b="1" u="sng" dirty="0" smtClean="0">
                <a:solidFill>
                  <a:schemeClr val="bg1"/>
                </a:solidFill>
                <a:latin typeface="Calibri" pitchFamily="34" charset="0"/>
              </a:rPr>
              <a:t>Development of three dimensional</a:t>
            </a:r>
          </a:p>
          <a:p>
            <a:pPr algn="ctr"/>
            <a:r>
              <a:rPr lang="en-IN" sz="3600" b="1" u="sng" dirty="0" smtClean="0">
                <a:solidFill>
                  <a:schemeClr val="bg1"/>
                </a:solidFill>
                <a:latin typeface="Calibri" pitchFamily="34" charset="0"/>
              </a:rPr>
              <a:t> form(3D)</a:t>
            </a:r>
            <a:r>
              <a:rPr lang="en-IN" sz="3600" u="sng" dirty="0" smtClean="0">
                <a:solidFill>
                  <a:schemeClr val="bg1"/>
                </a:solidFill>
              </a:rPr>
              <a:t> </a:t>
            </a:r>
            <a:endParaRPr lang="en-IN" sz="3600" u="sng" dirty="0" smtClean="0">
              <a:solidFill>
                <a:schemeClr val="bg1"/>
              </a:solidFill>
              <a:hlinkClick r:id="rId3"/>
            </a:endParaRPr>
          </a:p>
          <a:p>
            <a:pPr algn="ctr"/>
            <a:r>
              <a:rPr lang="en-IN" sz="4000" dirty="0" smtClean="0">
                <a:solidFill>
                  <a:schemeClr val="bg1"/>
                </a:solidFill>
              </a:rPr>
              <a:t>    </a:t>
            </a:r>
            <a:endParaRPr lang="en-IN"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dell\Desktop\2.jpg"/>
          <p:cNvPicPr>
            <a:picLocks noChangeAspect="1" noChangeArrowheads="1"/>
          </p:cNvPicPr>
          <p:nvPr/>
        </p:nvPicPr>
        <p:blipFill>
          <a:blip r:embed="rId2" cstate="print"/>
          <a:srcRect l="4255" t="9454" r="4255" b="5456"/>
          <a:stretch>
            <a:fillRect/>
          </a:stretch>
        </p:blipFill>
        <p:spPr bwMode="auto">
          <a:xfrm>
            <a:off x="5715000" y="0"/>
            <a:ext cx="3276600" cy="4114800"/>
          </a:xfrm>
          <a:prstGeom prst="rect">
            <a:avLst/>
          </a:prstGeom>
          <a:noFill/>
        </p:spPr>
      </p:pic>
      <p:pic>
        <p:nvPicPr>
          <p:cNvPr id="1027" name="Picture 3" descr="C:\Users\dell\Desktop\3.jpg"/>
          <p:cNvPicPr>
            <a:picLocks noChangeAspect="1" noChangeArrowheads="1"/>
          </p:cNvPicPr>
          <p:nvPr/>
        </p:nvPicPr>
        <p:blipFill>
          <a:blip r:embed="rId3" cstate="print"/>
          <a:srcRect l="6757" t="7388" r="2703"/>
          <a:stretch>
            <a:fillRect/>
          </a:stretch>
        </p:blipFill>
        <p:spPr bwMode="auto">
          <a:xfrm>
            <a:off x="4343400" y="3886200"/>
            <a:ext cx="4724400" cy="2891051"/>
          </a:xfrm>
          <a:prstGeom prst="rect">
            <a:avLst/>
          </a:prstGeom>
          <a:noFill/>
        </p:spPr>
      </p:pic>
      <p:pic>
        <p:nvPicPr>
          <p:cNvPr id="1028" name="Picture 4" descr="C:\Users\dell\Desktop\1.jpg"/>
          <p:cNvPicPr>
            <a:picLocks noChangeAspect="1" noChangeArrowheads="1"/>
          </p:cNvPicPr>
          <p:nvPr/>
        </p:nvPicPr>
        <p:blipFill>
          <a:blip r:embed="rId4" cstate="print"/>
          <a:srcRect/>
          <a:stretch>
            <a:fillRect/>
          </a:stretch>
        </p:blipFill>
        <p:spPr bwMode="auto">
          <a:xfrm>
            <a:off x="61548" y="663711"/>
            <a:ext cx="4053252" cy="5432289"/>
          </a:xfrm>
          <a:prstGeom prst="rect">
            <a:avLst/>
          </a:prstGeom>
          <a:noFill/>
        </p:spPr>
      </p:pic>
      <p:sp>
        <p:nvSpPr>
          <p:cNvPr id="8" name="TextBox 7"/>
          <p:cNvSpPr txBox="1"/>
          <p:nvPr/>
        </p:nvSpPr>
        <p:spPr>
          <a:xfrm>
            <a:off x="5867400" y="0"/>
            <a:ext cx="609600" cy="461665"/>
          </a:xfrm>
          <a:prstGeom prst="rect">
            <a:avLst/>
          </a:prstGeom>
          <a:noFill/>
        </p:spPr>
        <p:txBody>
          <a:bodyPr wrap="square" rtlCol="0">
            <a:spAutoFit/>
          </a:bodyPr>
          <a:lstStyle/>
          <a:p>
            <a:r>
              <a:rPr lang="en-IN" sz="2400" dirty="0" smtClean="0">
                <a:solidFill>
                  <a:schemeClr val="bg1"/>
                </a:solidFill>
              </a:rPr>
              <a:t>2</a:t>
            </a:r>
            <a:endParaRPr lang="en-IN" sz="2400" dirty="0">
              <a:solidFill>
                <a:schemeClr val="bg1"/>
              </a:solidFill>
            </a:endParaRPr>
          </a:p>
        </p:txBody>
      </p:sp>
      <p:sp>
        <p:nvSpPr>
          <p:cNvPr id="9" name="TextBox 8"/>
          <p:cNvSpPr txBox="1"/>
          <p:nvPr/>
        </p:nvSpPr>
        <p:spPr>
          <a:xfrm>
            <a:off x="228600" y="762000"/>
            <a:ext cx="351378" cy="461665"/>
          </a:xfrm>
          <a:prstGeom prst="rect">
            <a:avLst/>
          </a:prstGeom>
          <a:noFill/>
        </p:spPr>
        <p:txBody>
          <a:bodyPr wrap="none" rtlCol="0">
            <a:spAutoFit/>
          </a:bodyPr>
          <a:lstStyle/>
          <a:p>
            <a:r>
              <a:rPr lang="en-IN" sz="2400" dirty="0" smtClean="0">
                <a:solidFill>
                  <a:schemeClr val="bg1"/>
                </a:solidFill>
              </a:rPr>
              <a:t>1</a:t>
            </a:r>
            <a:endParaRPr lang="en-IN" sz="2400" dirty="0">
              <a:solidFill>
                <a:schemeClr val="bg1"/>
              </a:solidFill>
            </a:endParaRPr>
          </a:p>
        </p:txBody>
      </p:sp>
      <p:sp>
        <p:nvSpPr>
          <p:cNvPr id="10" name="TextBox 9"/>
          <p:cNvSpPr txBox="1"/>
          <p:nvPr/>
        </p:nvSpPr>
        <p:spPr>
          <a:xfrm>
            <a:off x="4419600" y="3962400"/>
            <a:ext cx="351378" cy="461665"/>
          </a:xfrm>
          <a:prstGeom prst="rect">
            <a:avLst/>
          </a:prstGeom>
          <a:noFill/>
        </p:spPr>
        <p:txBody>
          <a:bodyPr wrap="none" rtlCol="0">
            <a:spAutoFit/>
          </a:bodyPr>
          <a:lstStyle/>
          <a:p>
            <a:r>
              <a:rPr lang="en-IN" sz="2400" dirty="0" smtClean="0">
                <a:solidFill>
                  <a:schemeClr val="bg1"/>
                </a:solidFill>
              </a:rPr>
              <a:t>3</a:t>
            </a:r>
            <a:endParaRPr lang="en-IN"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shutterstock\pottery\25.jpg"/>
          <p:cNvPicPr>
            <a:picLocks noChangeAspect="1" noChangeArrowheads="1"/>
          </p:cNvPicPr>
          <p:nvPr/>
        </p:nvPicPr>
        <p:blipFill>
          <a:blip r:embed="rId2" cstate="print"/>
          <a:srcRect l="5674" r="9211" b="4255"/>
          <a:stretch>
            <a:fillRect/>
          </a:stretch>
        </p:blipFill>
        <p:spPr bwMode="auto">
          <a:xfrm>
            <a:off x="609600" y="304800"/>
            <a:ext cx="7848600" cy="5886450"/>
          </a:xfrm>
          <a:prstGeom prst="rect">
            <a:avLst/>
          </a:prstGeom>
          <a:noFill/>
          <a:effectLst>
            <a:softEdge rad="635000"/>
          </a:effectLst>
        </p:spPr>
      </p:pic>
      <p:sp>
        <p:nvSpPr>
          <p:cNvPr id="6" name="TextBox 5"/>
          <p:cNvSpPr txBox="1"/>
          <p:nvPr/>
        </p:nvSpPr>
        <p:spPr>
          <a:xfrm>
            <a:off x="6248400" y="5791200"/>
            <a:ext cx="2895600" cy="923330"/>
          </a:xfrm>
          <a:prstGeom prst="rect">
            <a:avLst/>
          </a:prstGeom>
          <a:noFill/>
        </p:spPr>
        <p:txBody>
          <a:bodyPr wrap="square" rtlCol="0">
            <a:spAutoFit/>
          </a:bodyPr>
          <a:lstStyle/>
          <a:p>
            <a:r>
              <a:rPr lang="en-IN" dirty="0" smtClean="0">
                <a:solidFill>
                  <a:schemeClr val="bg1">
                    <a:lumMod val="65000"/>
                    <a:lumOff val="35000"/>
                  </a:schemeClr>
                </a:solidFill>
                <a:latin typeface="Calibri" pitchFamily="34" charset="0"/>
              </a:rPr>
              <a:t>Thanks……….</a:t>
            </a:r>
          </a:p>
          <a:p>
            <a:r>
              <a:rPr lang="en-IN" dirty="0" smtClean="0">
                <a:solidFill>
                  <a:schemeClr val="bg1">
                    <a:lumMod val="65000"/>
                    <a:lumOff val="35000"/>
                  </a:schemeClr>
                </a:solidFill>
                <a:latin typeface="Calibri" pitchFamily="34" charset="0"/>
              </a:rPr>
              <a:t>Madan Singh</a:t>
            </a:r>
          </a:p>
          <a:p>
            <a:r>
              <a:rPr lang="en-IN" dirty="0" smtClean="0">
                <a:solidFill>
                  <a:schemeClr val="bg1">
                    <a:lumMod val="65000"/>
                    <a:lumOff val="35000"/>
                  </a:schemeClr>
                </a:solidFill>
                <a:latin typeface="Calibri" pitchFamily="34" charset="0"/>
              </a:rPr>
              <a:t>www.madanceramics.com</a:t>
            </a:r>
            <a:endParaRPr lang="en-IN" dirty="0">
              <a:solidFill>
                <a:schemeClr val="bg1">
                  <a:lumMod val="65000"/>
                  <a:lumOff val="35000"/>
                </a:schemeClr>
              </a:solidFill>
              <a:latin typeface="Calibri" pitchFamily="34" charset="0"/>
            </a:endParaRPr>
          </a:p>
        </p:txBody>
      </p:sp>
      <p:sp>
        <p:nvSpPr>
          <p:cNvPr id="7" name="TextBox 6"/>
          <p:cNvSpPr txBox="1"/>
          <p:nvPr/>
        </p:nvSpPr>
        <p:spPr>
          <a:xfrm>
            <a:off x="228600" y="5810071"/>
            <a:ext cx="5943600" cy="923330"/>
          </a:xfrm>
          <a:prstGeom prst="rect">
            <a:avLst/>
          </a:prstGeom>
          <a:noFill/>
        </p:spPr>
        <p:txBody>
          <a:bodyPr wrap="square" rtlCol="0">
            <a:spAutoFit/>
          </a:bodyPr>
          <a:lstStyle/>
          <a:p>
            <a:r>
              <a:rPr lang="en-IN" dirty="0" smtClean="0">
                <a:solidFill>
                  <a:schemeClr val="bg1">
                    <a:lumMod val="65000"/>
                    <a:lumOff val="35000"/>
                  </a:schemeClr>
                </a:solidFill>
              </a:rPr>
              <a:t>References:</a:t>
            </a:r>
          </a:p>
          <a:p>
            <a:r>
              <a:rPr lang="en-IN" dirty="0" smtClean="0">
                <a:solidFill>
                  <a:schemeClr val="bg1">
                    <a:lumMod val="65000"/>
                    <a:lumOff val="35000"/>
                  </a:schemeClr>
                </a:solidFill>
              </a:rPr>
              <a:t>Book: Ceramics (A beginner's guide to tool and techniques) &amp; Google and Own drawing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304800"/>
            <a:ext cx="8458200" cy="5940088"/>
          </a:xfrm>
          <a:prstGeom prst="rect">
            <a:avLst/>
          </a:prstGeom>
          <a:noFill/>
        </p:spPr>
        <p:txBody>
          <a:bodyPr wrap="square" rtlCol="0">
            <a:spAutoFit/>
          </a:bodyPr>
          <a:lstStyle/>
          <a:p>
            <a:pPr algn="just"/>
            <a:r>
              <a:rPr lang="en-IN" sz="2000" dirty="0" smtClean="0">
                <a:solidFill>
                  <a:schemeClr val="bg1"/>
                </a:solidFill>
                <a:latin typeface="Calibri" pitchFamily="34" charset="0"/>
              </a:rPr>
              <a:t>Before starting, first we have to understand is that what is the difference between form and shape: </a:t>
            </a:r>
          </a:p>
          <a:p>
            <a:pPr algn="just"/>
            <a:endParaRPr lang="en-IN" sz="2000" dirty="0" smtClean="0">
              <a:solidFill>
                <a:schemeClr val="bg1"/>
              </a:solidFill>
              <a:latin typeface="Calibri" pitchFamily="34" charset="0"/>
            </a:endParaRPr>
          </a:p>
          <a:p>
            <a:pPr algn="just"/>
            <a:r>
              <a:rPr lang="en-IN" sz="2000" b="1" dirty="0" smtClean="0">
                <a:solidFill>
                  <a:schemeClr val="bg1"/>
                </a:solidFill>
                <a:latin typeface="Calibri" pitchFamily="34" charset="0"/>
              </a:rPr>
              <a:t>Shape:</a:t>
            </a:r>
          </a:p>
          <a:p>
            <a:pPr algn="just"/>
            <a:r>
              <a:rPr lang="en-IN" sz="2000" dirty="0" smtClean="0">
                <a:solidFill>
                  <a:schemeClr val="bg1"/>
                </a:solidFill>
                <a:latin typeface="Calibri" pitchFamily="34" charset="0"/>
              </a:rPr>
              <a:t>Shape is a </a:t>
            </a:r>
            <a:r>
              <a:rPr lang="en-IN" sz="2000" b="1" dirty="0" smtClean="0">
                <a:solidFill>
                  <a:schemeClr val="bg1"/>
                </a:solidFill>
                <a:latin typeface="Calibri" pitchFamily="34" charset="0"/>
              </a:rPr>
              <a:t>two dimensional </a:t>
            </a:r>
            <a:r>
              <a:rPr lang="en-IN" sz="2000" dirty="0" smtClean="0">
                <a:solidFill>
                  <a:schemeClr val="bg1"/>
                </a:solidFill>
                <a:latin typeface="Calibri" pitchFamily="34" charset="0"/>
              </a:rPr>
              <a:t>enclosed by a line. Shape are flat. They have only height and width. The two kinds of shapes are geometric and organic.</a:t>
            </a:r>
          </a:p>
          <a:p>
            <a:pPr algn="just">
              <a:buClr>
                <a:schemeClr val="tx1"/>
              </a:buClr>
            </a:pPr>
            <a:r>
              <a:rPr lang="en-IN" sz="2000" dirty="0" smtClean="0">
                <a:solidFill>
                  <a:schemeClr val="bg1"/>
                </a:solidFill>
                <a:latin typeface="Calibri" pitchFamily="34" charset="0"/>
              </a:rPr>
              <a:t>Link-</a:t>
            </a:r>
          </a:p>
          <a:p>
            <a:pPr algn="just">
              <a:buClr>
                <a:schemeClr val="tx1"/>
              </a:buClr>
            </a:pPr>
            <a:r>
              <a:rPr lang="en-IN" sz="2000" dirty="0" smtClean="0">
                <a:solidFill>
                  <a:srgbClr val="C00000"/>
                </a:solidFill>
                <a:latin typeface="Calibri" pitchFamily="34" charset="0"/>
              </a:rPr>
              <a:t>https://www.youtube.com/watch?v=beTDz9HSNOM</a:t>
            </a:r>
          </a:p>
          <a:p>
            <a:pPr algn="just"/>
            <a:endParaRPr lang="en-IN" sz="2000" dirty="0" smtClean="0">
              <a:solidFill>
                <a:schemeClr val="bg1"/>
              </a:solidFill>
              <a:latin typeface="Calibri" pitchFamily="34" charset="0"/>
            </a:endParaRPr>
          </a:p>
          <a:p>
            <a:pPr algn="just"/>
            <a:r>
              <a:rPr lang="en-IN" sz="2000" dirty="0" smtClean="0">
                <a:solidFill>
                  <a:schemeClr val="bg1"/>
                </a:solidFill>
                <a:latin typeface="Calibri" pitchFamily="34" charset="0"/>
              </a:rPr>
              <a:t>Geometric shapes are precise shapes that </a:t>
            </a:r>
          </a:p>
          <a:p>
            <a:pPr algn="just"/>
            <a:r>
              <a:rPr lang="en-IN" sz="2000" dirty="0" smtClean="0">
                <a:solidFill>
                  <a:schemeClr val="bg1"/>
                </a:solidFill>
                <a:latin typeface="Calibri" pitchFamily="34" charset="0"/>
              </a:rPr>
              <a:t>looks as if they were made with a ruler other </a:t>
            </a:r>
          </a:p>
          <a:p>
            <a:pPr algn="just"/>
            <a:r>
              <a:rPr lang="en-IN" sz="2000" dirty="0" smtClean="0">
                <a:solidFill>
                  <a:schemeClr val="bg1"/>
                </a:solidFill>
                <a:latin typeface="Calibri" pitchFamily="34" charset="0"/>
              </a:rPr>
              <a:t>drawing tools.</a:t>
            </a:r>
          </a:p>
          <a:p>
            <a:pPr algn="just"/>
            <a:r>
              <a:rPr lang="en-IN" sz="2000" dirty="0" smtClean="0">
                <a:solidFill>
                  <a:schemeClr val="bg1"/>
                </a:solidFill>
                <a:latin typeface="Calibri" pitchFamily="34" charset="0"/>
              </a:rPr>
              <a:t>The five basic geometric shapes are: square,</a:t>
            </a:r>
          </a:p>
          <a:p>
            <a:pPr algn="just"/>
            <a:r>
              <a:rPr lang="en-IN" sz="2000" dirty="0" smtClean="0">
                <a:solidFill>
                  <a:schemeClr val="bg1"/>
                </a:solidFill>
                <a:latin typeface="Calibri" pitchFamily="34" charset="0"/>
              </a:rPr>
              <a:t>circle, triangle, rectangle and oval.</a:t>
            </a:r>
          </a:p>
          <a:p>
            <a:endParaRPr lang="en-IN" sz="2000" dirty="0" smtClean="0">
              <a:solidFill>
                <a:schemeClr val="bg1"/>
              </a:solidFill>
            </a:endParaRPr>
          </a:p>
          <a:p>
            <a:endParaRPr lang="en-IN" sz="2000" dirty="0" smtClean="0">
              <a:solidFill>
                <a:schemeClr val="bg1"/>
              </a:solidFill>
            </a:endParaRPr>
          </a:p>
          <a:p>
            <a:pPr algn="just"/>
            <a:endParaRPr lang="en-IN" sz="2000" dirty="0" smtClean="0">
              <a:solidFill>
                <a:schemeClr val="bg1"/>
              </a:solidFill>
            </a:endParaRPr>
          </a:p>
          <a:p>
            <a:endParaRPr lang="en-IN" sz="2000" dirty="0" smtClean="0">
              <a:solidFill>
                <a:schemeClr val="bg1"/>
              </a:solidFill>
            </a:endParaRPr>
          </a:p>
          <a:p>
            <a:r>
              <a:rPr lang="en-IN" sz="2000" dirty="0" smtClean="0">
                <a:solidFill>
                  <a:schemeClr val="bg1"/>
                </a:solidFill>
              </a:rPr>
              <a:t> </a:t>
            </a:r>
            <a:r>
              <a:rPr lang="en-IN" dirty="0" smtClean="0"/>
              <a:t>  </a:t>
            </a:r>
            <a:endParaRPr lang="en-IN" dirty="0"/>
          </a:p>
        </p:txBody>
      </p:sp>
      <p:pic>
        <p:nvPicPr>
          <p:cNvPr id="1028" name="Picture 4" descr="C:\Users\dell\Desktop\new song\Scavenger-Hunt-Shape-page.jpg"/>
          <p:cNvPicPr>
            <a:picLocks noChangeAspect="1" noChangeArrowheads="1"/>
          </p:cNvPicPr>
          <p:nvPr/>
        </p:nvPicPr>
        <p:blipFill>
          <a:blip r:embed="rId2"/>
          <a:srcRect/>
          <a:stretch>
            <a:fillRect/>
          </a:stretch>
        </p:blipFill>
        <p:spPr bwMode="auto">
          <a:xfrm>
            <a:off x="5410200" y="2895600"/>
            <a:ext cx="3135313" cy="3811962"/>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381000"/>
            <a:ext cx="8534400" cy="707886"/>
          </a:xfrm>
          <a:prstGeom prst="rect">
            <a:avLst/>
          </a:prstGeom>
          <a:noFill/>
        </p:spPr>
        <p:txBody>
          <a:bodyPr wrap="square" rtlCol="0">
            <a:spAutoFit/>
          </a:bodyPr>
          <a:lstStyle/>
          <a:p>
            <a:r>
              <a:rPr lang="en-IN" sz="2000" dirty="0" smtClean="0">
                <a:solidFill>
                  <a:schemeClr val="bg1"/>
                </a:solidFill>
                <a:latin typeface="Calibri" pitchFamily="34" charset="0"/>
              </a:rPr>
              <a:t>Organic shapes are not regular or even. Their outlines curve to make free-form shapes. Organic shapes are often found in nature. </a:t>
            </a:r>
            <a:endParaRPr lang="en-IN" sz="2000" dirty="0">
              <a:solidFill>
                <a:schemeClr val="bg1"/>
              </a:solidFill>
              <a:latin typeface="Calibri" pitchFamily="34" charset="0"/>
            </a:endParaRPr>
          </a:p>
        </p:txBody>
      </p:sp>
      <p:pic>
        <p:nvPicPr>
          <p:cNvPr id="3074" name="Picture 2" descr="C:\Users\dell\Desktop\new song\78de79c80d5809f32efea315f1b396db.jpg"/>
          <p:cNvPicPr>
            <a:picLocks noChangeAspect="1" noChangeArrowheads="1"/>
          </p:cNvPicPr>
          <p:nvPr/>
        </p:nvPicPr>
        <p:blipFill>
          <a:blip r:embed="rId2"/>
          <a:srcRect/>
          <a:stretch>
            <a:fillRect/>
          </a:stretch>
        </p:blipFill>
        <p:spPr bwMode="auto">
          <a:xfrm>
            <a:off x="1602257" y="1295400"/>
            <a:ext cx="3045943" cy="5410200"/>
          </a:xfrm>
          <a:prstGeom prst="rect">
            <a:avLst/>
          </a:prstGeom>
          <a:noFill/>
          <a:effectLst/>
        </p:spPr>
      </p:pic>
      <p:pic>
        <p:nvPicPr>
          <p:cNvPr id="3075" name="Picture 3" descr="C:\Users\dell\Desktop\new song\0effc2e5f06e517979fd8b03e11cebd2.jpg"/>
          <p:cNvPicPr>
            <a:picLocks noChangeAspect="1" noChangeArrowheads="1"/>
          </p:cNvPicPr>
          <p:nvPr/>
        </p:nvPicPr>
        <p:blipFill>
          <a:blip r:embed="rId3"/>
          <a:srcRect l="2239" r="3731"/>
          <a:stretch>
            <a:fillRect/>
          </a:stretch>
        </p:blipFill>
        <p:spPr bwMode="auto">
          <a:xfrm>
            <a:off x="4724400" y="1280886"/>
            <a:ext cx="3400567" cy="5424714"/>
          </a:xfrm>
          <a:prstGeom prst="rect">
            <a:avLst/>
          </a:prstGeom>
          <a:noFill/>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304800"/>
            <a:ext cx="8610600" cy="3139321"/>
          </a:xfrm>
          <a:prstGeom prst="rect">
            <a:avLst/>
          </a:prstGeom>
          <a:noFill/>
        </p:spPr>
        <p:txBody>
          <a:bodyPr wrap="square" rtlCol="0">
            <a:spAutoFit/>
          </a:bodyPr>
          <a:lstStyle/>
          <a:p>
            <a:pPr algn="just"/>
            <a:r>
              <a:rPr lang="en-IN" sz="2000" b="1" dirty="0" smtClean="0">
                <a:solidFill>
                  <a:schemeClr val="bg1"/>
                </a:solidFill>
                <a:latin typeface="Calibri" pitchFamily="34" charset="0"/>
              </a:rPr>
              <a:t>Form:</a:t>
            </a:r>
          </a:p>
          <a:p>
            <a:pPr algn="just"/>
            <a:r>
              <a:rPr lang="en-IN" sz="2000" dirty="0" smtClean="0">
                <a:solidFill>
                  <a:schemeClr val="bg1"/>
                </a:solidFill>
                <a:latin typeface="Calibri" pitchFamily="34" charset="0"/>
              </a:rPr>
              <a:t>Form is an element of art that refers to an object with </a:t>
            </a:r>
            <a:r>
              <a:rPr lang="en-IN" sz="2000" b="1" dirty="0" smtClean="0">
                <a:solidFill>
                  <a:schemeClr val="bg1"/>
                </a:solidFill>
                <a:latin typeface="Calibri" pitchFamily="34" charset="0"/>
              </a:rPr>
              <a:t>three dimensional </a:t>
            </a:r>
            <a:r>
              <a:rPr lang="en-IN" sz="2000" dirty="0" smtClean="0">
                <a:solidFill>
                  <a:schemeClr val="bg1"/>
                </a:solidFill>
                <a:latin typeface="Calibri" pitchFamily="34" charset="0"/>
              </a:rPr>
              <a:t>height</a:t>
            </a:r>
            <a:r>
              <a:rPr lang="en-IN" sz="2000" dirty="0" smtClean="0">
                <a:solidFill>
                  <a:schemeClr val="bg1"/>
                </a:solidFill>
                <a:latin typeface="Calibri" pitchFamily="34" charset="0"/>
              </a:rPr>
              <a:t>, width and depth. Like shapes, form are either geometric or organic. </a:t>
            </a:r>
          </a:p>
          <a:p>
            <a:pPr algn="just"/>
            <a:r>
              <a:rPr lang="en-IN" sz="2000" dirty="0" smtClean="0">
                <a:solidFill>
                  <a:schemeClr val="bg1"/>
                </a:solidFill>
                <a:latin typeface="Calibri" pitchFamily="34" charset="0"/>
              </a:rPr>
              <a:t>Example for organic forms are leaves, stones and shells .</a:t>
            </a:r>
          </a:p>
          <a:p>
            <a:pPr algn="just"/>
            <a:r>
              <a:rPr lang="en-IN" sz="2000" dirty="0" smtClean="0">
                <a:solidFill>
                  <a:schemeClr val="bg1"/>
                </a:solidFill>
                <a:latin typeface="Calibri" pitchFamily="34" charset="0"/>
              </a:rPr>
              <a:t>Shapes and Form are closely related. Like one side of a cube is a square.</a:t>
            </a:r>
          </a:p>
          <a:p>
            <a:pPr algn="just"/>
            <a:r>
              <a:rPr lang="en-IN" sz="2000" dirty="0" smtClean="0">
                <a:solidFill>
                  <a:schemeClr val="bg1"/>
                </a:solidFill>
                <a:latin typeface="Calibri" pitchFamily="34" charset="0"/>
              </a:rPr>
              <a:t>A triangle is a shape. A pyramid is a form.</a:t>
            </a:r>
          </a:p>
          <a:p>
            <a:pPr algn="just"/>
            <a:r>
              <a:rPr lang="en-IN" sz="2000" dirty="0" smtClean="0">
                <a:solidFill>
                  <a:schemeClr val="bg1"/>
                </a:solidFill>
                <a:latin typeface="Calibri" pitchFamily="34" charset="0"/>
              </a:rPr>
              <a:t> Link:</a:t>
            </a:r>
          </a:p>
          <a:p>
            <a:pPr algn="just"/>
            <a:r>
              <a:rPr lang="en-IN" sz="2000" dirty="0" smtClean="0">
                <a:solidFill>
                  <a:srgbClr val="C00000"/>
                </a:solidFill>
                <a:latin typeface="Calibri" pitchFamily="34" charset="0"/>
              </a:rPr>
              <a:t> https://www.youtube.com/watch?v=B0brqlMp5sw</a:t>
            </a:r>
          </a:p>
          <a:p>
            <a:pPr algn="just"/>
            <a:r>
              <a:rPr lang="en-IN" sz="2000" dirty="0" smtClean="0">
                <a:solidFill>
                  <a:srgbClr val="C00000"/>
                </a:solidFill>
                <a:latin typeface="Calibri" pitchFamily="34" charset="0"/>
              </a:rPr>
              <a:t> https://www.youtube.com/watch?v=vMr6eimcolc</a:t>
            </a:r>
          </a:p>
          <a:p>
            <a:pPr algn="just"/>
            <a:endParaRPr lang="en-IN" dirty="0">
              <a:solidFill>
                <a:srgbClr val="002060"/>
              </a:solidFill>
            </a:endParaRPr>
          </a:p>
        </p:txBody>
      </p:sp>
      <p:pic>
        <p:nvPicPr>
          <p:cNvPr id="4098" name="Picture 2" descr="C:\Users\dell\Desktop\new song\3d\1280-807298098-basic-geometric-shapes.jpg"/>
          <p:cNvPicPr>
            <a:picLocks noChangeAspect="1" noChangeArrowheads="1"/>
          </p:cNvPicPr>
          <p:nvPr/>
        </p:nvPicPr>
        <p:blipFill>
          <a:blip r:embed="rId2"/>
          <a:srcRect/>
          <a:stretch>
            <a:fillRect/>
          </a:stretch>
        </p:blipFill>
        <p:spPr bwMode="auto">
          <a:xfrm>
            <a:off x="1066800" y="3342701"/>
            <a:ext cx="4109210" cy="3286699"/>
          </a:xfrm>
          <a:prstGeom prst="rect">
            <a:avLst/>
          </a:prstGeom>
          <a:noFill/>
          <a:effectLst/>
        </p:spPr>
      </p:pic>
      <p:pic>
        <p:nvPicPr>
          <p:cNvPr id="4099" name="Picture 3" descr="C:\Users\dell\Desktop\new song\3d\1280-646793992-geometric-shapes-template.jpg"/>
          <p:cNvPicPr>
            <a:picLocks noChangeAspect="1" noChangeArrowheads="1"/>
          </p:cNvPicPr>
          <p:nvPr/>
        </p:nvPicPr>
        <p:blipFill>
          <a:blip r:embed="rId3" cstate="print"/>
          <a:srcRect/>
          <a:stretch>
            <a:fillRect/>
          </a:stretch>
        </p:blipFill>
        <p:spPr bwMode="auto">
          <a:xfrm>
            <a:off x="5257800" y="3352043"/>
            <a:ext cx="3276600" cy="3276600"/>
          </a:xfrm>
          <a:prstGeom prst="rect">
            <a:avLst/>
          </a:prstGeom>
          <a:noFill/>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381001"/>
            <a:ext cx="8458200" cy="1938992"/>
          </a:xfrm>
          <a:prstGeom prst="rect">
            <a:avLst/>
          </a:prstGeom>
          <a:noFill/>
        </p:spPr>
        <p:txBody>
          <a:bodyPr wrap="square" rtlCol="0">
            <a:spAutoFit/>
          </a:bodyPr>
          <a:lstStyle/>
          <a:p>
            <a:pPr algn="just"/>
            <a:r>
              <a:rPr lang="en-IN" sz="2000" dirty="0" smtClean="0">
                <a:solidFill>
                  <a:schemeClr val="bg1"/>
                </a:solidFill>
                <a:latin typeface="Calibri" pitchFamily="34" charset="0"/>
              </a:rPr>
              <a:t>You will learn basic elements of design or drawing in painting department . </a:t>
            </a:r>
          </a:p>
          <a:p>
            <a:pPr algn="just"/>
            <a:r>
              <a:rPr lang="en-IN" sz="2000" dirty="0" smtClean="0">
                <a:solidFill>
                  <a:schemeClr val="bg1"/>
                </a:solidFill>
                <a:latin typeface="Calibri" pitchFamily="34" charset="0"/>
              </a:rPr>
              <a:t>Example –dot, line shape, form, space texture and colour.</a:t>
            </a:r>
          </a:p>
          <a:p>
            <a:pPr algn="just"/>
            <a:endParaRPr lang="en-IN" sz="2000" dirty="0" smtClean="0">
              <a:solidFill>
                <a:schemeClr val="bg1"/>
              </a:solidFill>
              <a:latin typeface="Calibri" pitchFamily="34" charset="0"/>
            </a:endParaRPr>
          </a:p>
          <a:p>
            <a:pPr algn="just"/>
            <a:endParaRPr lang="en-IN" sz="2000" dirty="0" smtClean="0">
              <a:solidFill>
                <a:schemeClr val="bg1"/>
              </a:solidFill>
            </a:endParaRPr>
          </a:p>
          <a:p>
            <a:pPr algn="just"/>
            <a:endParaRPr lang="en-IN" sz="2000" dirty="0" smtClean="0">
              <a:solidFill>
                <a:schemeClr val="bg1"/>
              </a:solidFill>
            </a:endParaRPr>
          </a:p>
          <a:p>
            <a:pPr algn="just"/>
            <a:endParaRPr lang="en-IN" sz="2000" dirty="0">
              <a:solidFill>
                <a:schemeClr val="bg1"/>
              </a:solidFill>
            </a:endParaRPr>
          </a:p>
        </p:txBody>
      </p:sp>
      <p:sp>
        <p:nvSpPr>
          <p:cNvPr id="3" name="TextBox 2"/>
          <p:cNvSpPr txBox="1"/>
          <p:nvPr/>
        </p:nvSpPr>
        <p:spPr>
          <a:xfrm>
            <a:off x="381000" y="1295400"/>
            <a:ext cx="8382000" cy="5755422"/>
          </a:xfrm>
          <a:prstGeom prst="rect">
            <a:avLst/>
          </a:prstGeom>
          <a:noFill/>
        </p:spPr>
        <p:txBody>
          <a:bodyPr wrap="square" rtlCol="0">
            <a:spAutoFit/>
          </a:bodyPr>
          <a:lstStyle/>
          <a:p>
            <a:r>
              <a:rPr lang="en-GB" sz="2000" b="1" dirty="0" smtClean="0">
                <a:solidFill>
                  <a:schemeClr val="bg1"/>
                </a:solidFill>
                <a:latin typeface="Calibri" pitchFamily="34" charset="0"/>
              </a:rPr>
              <a:t>Shape and form in ceramics :</a:t>
            </a:r>
          </a:p>
          <a:p>
            <a:endParaRPr lang="en-GB" sz="2400" b="1" dirty="0" smtClean="0">
              <a:solidFill>
                <a:schemeClr val="bg1"/>
              </a:solidFill>
              <a:latin typeface="Calibri" pitchFamily="34" charset="0"/>
            </a:endParaRPr>
          </a:p>
          <a:p>
            <a:pPr algn="just"/>
            <a:r>
              <a:rPr lang="en-GB" sz="2000" dirty="0" smtClean="0">
                <a:solidFill>
                  <a:schemeClr val="bg1"/>
                </a:solidFill>
                <a:latin typeface="Calibri" pitchFamily="34" charset="0"/>
              </a:rPr>
              <a:t>There is amazing diversity in the shape and forms of ceramics, which is not surprising given that human beings have been making things from clay for almost as long as we have existed.</a:t>
            </a:r>
            <a:r>
              <a:rPr lang="en-IN" sz="2000" dirty="0" smtClean="0">
                <a:solidFill>
                  <a:schemeClr val="bg1"/>
                </a:solidFill>
                <a:latin typeface="Calibri" pitchFamily="34" charset="0"/>
              </a:rPr>
              <a:t> </a:t>
            </a:r>
          </a:p>
          <a:p>
            <a:pPr algn="just"/>
            <a:r>
              <a:rPr lang="en-GB" sz="2000" dirty="0" smtClean="0">
                <a:solidFill>
                  <a:schemeClr val="bg1"/>
                </a:solidFill>
                <a:latin typeface="Calibri" pitchFamily="34" charset="0"/>
              </a:rPr>
              <a:t>If we look forms from throughout history in enormous variety, and are wonderful source of inspiration for the maker.</a:t>
            </a:r>
          </a:p>
          <a:p>
            <a:pPr algn="just"/>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Now we have a great choice of shape and form. Many forms can be made  using one basic shape as a starting point. Which gives you some ideas for how to create and develop your own design. </a:t>
            </a:r>
          </a:p>
          <a:p>
            <a:pPr algn="just"/>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The shapes are divided into six section types, with each section developing symmetrical forms from a basic shape. Each shape is to encourage the maker to develop the three dimensional forms according to his/her own vision on them.</a:t>
            </a:r>
          </a:p>
          <a:p>
            <a:pPr algn="just"/>
            <a:endParaRPr lang="en-GB" sz="2000" dirty="0" smtClean="0">
              <a:solidFill>
                <a:schemeClr val="bg1"/>
              </a:solidFill>
              <a:latin typeface="Calibri" pitchFamily="34" charset="0"/>
            </a:endParaRPr>
          </a:p>
          <a:p>
            <a:pPr algn="just"/>
            <a:endParaRPr lang="en-IN" sz="2000" dirty="0" smtClean="0">
              <a:solidFill>
                <a:schemeClr val="bg1"/>
              </a:solidFill>
              <a:latin typeface="Calibri" pitchFamily="34" charset="0"/>
            </a:endParaRPr>
          </a:p>
          <a:p>
            <a:r>
              <a:rPr lang="en-GB" sz="2400" b="1" dirty="0" smtClean="0">
                <a:solidFill>
                  <a:schemeClr val="bg1"/>
                </a:solidFill>
                <a:latin typeface="Calibri" pitchFamily="34" charset="0"/>
              </a:rPr>
              <a:t> </a:t>
            </a:r>
            <a:endParaRPr lang="en-IN" sz="2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457200"/>
            <a:ext cx="8534400" cy="6863417"/>
          </a:xfrm>
          <a:prstGeom prst="rect">
            <a:avLst/>
          </a:prstGeom>
          <a:noFill/>
        </p:spPr>
        <p:txBody>
          <a:bodyPr wrap="square" rtlCol="0">
            <a:spAutoFit/>
          </a:bodyPr>
          <a:lstStyle/>
          <a:p>
            <a:pPr marL="457200" indent="-457200" algn="just"/>
            <a:r>
              <a:rPr lang="en-GB" sz="2000" b="1" dirty="0" smtClean="0">
                <a:solidFill>
                  <a:schemeClr val="bg1"/>
                </a:solidFill>
                <a:latin typeface="Calibri" pitchFamily="34" charset="0"/>
              </a:rPr>
              <a:t>Round Forms :</a:t>
            </a:r>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These are both example of round forms that can be used as your basic shape, from which to create and develop forms.</a:t>
            </a:r>
          </a:p>
          <a:p>
            <a:pPr algn="just"/>
            <a:endParaRPr lang="en-GB" sz="2000" dirty="0" smtClean="0">
              <a:solidFill>
                <a:schemeClr val="bg1"/>
              </a:solidFill>
              <a:latin typeface="Calibri" pitchFamily="34" charset="0"/>
            </a:endParaRPr>
          </a:p>
          <a:p>
            <a:pPr algn="just"/>
            <a:endParaRPr lang="en-GB" sz="2000" dirty="0" smtClean="0">
              <a:solidFill>
                <a:schemeClr val="bg1"/>
              </a:solidFill>
              <a:latin typeface="Calibri" pitchFamily="34" charset="0"/>
            </a:endParaRPr>
          </a:p>
          <a:p>
            <a:pPr algn="just"/>
            <a:r>
              <a:rPr lang="en-GB" sz="2000" b="1" dirty="0" smtClean="0">
                <a:solidFill>
                  <a:schemeClr val="bg1"/>
                </a:solidFill>
                <a:latin typeface="Calibri" pitchFamily="34" charset="0"/>
              </a:rPr>
              <a:t>Bottle Forms:</a:t>
            </a:r>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These are all examples of bottles forms that can be used as your basic bottle shape because a wide variety of forms can be developed from it.</a:t>
            </a:r>
          </a:p>
          <a:p>
            <a:pPr algn="just"/>
            <a:endParaRPr lang="en-GB" sz="2000" dirty="0" smtClean="0">
              <a:solidFill>
                <a:schemeClr val="bg1"/>
              </a:solidFill>
              <a:latin typeface="Calibri" pitchFamily="34" charset="0"/>
            </a:endParaRPr>
          </a:p>
          <a:p>
            <a:pPr algn="just"/>
            <a:endParaRPr lang="en-GB" sz="2000" dirty="0" smtClean="0">
              <a:solidFill>
                <a:schemeClr val="bg1"/>
              </a:solidFill>
              <a:latin typeface="Calibri" pitchFamily="34" charset="0"/>
            </a:endParaRPr>
          </a:p>
          <a:p>
            <a:pPr algn="just"/>
            <a:endParaRPr lang="en-GB" sz="2000" b="1" dirty="0" smtClean="0">
              <a:solidFill>
                <a:schemeClr val="bg1"/>
              </a:solidFill>
              <a:latin typeface="Calibri" pitchFamily="34" charset="0"/>
            </a:endParaRPr>
          </a:p>
          <a:p>
            <a:pPr algn="just"/>
            <a:endParaRPr lang="en-GB" sz="2000" b="1" dirty="0" smtClean="0">
              <a:solidFill>
                <a:schemeClr val="bg1"/>
              </a:solidFill>
              <a:latin typeface="Calibri" pitchFamily="34" charset="0"/>
            </a:endParaRPr>
          </a:p>
          <a:p>
            <a:pPr algn="just"/>
            <a:r>
              <a:rPr lang="en-GB" sz="2000" b="1" dirty="0" smtClean="0">
                <a:solidFill>
                  <a:schemeClr val="bg1"/>
                </a:solidFill>
                <a:latin typeface="Calibri" pitchFamily="34" charset="0"/>
              </a:rPr>
              <a:t>Straight - Sided Forms :</a:t>
            </a:r>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These are all examples of straight sided that can be use as basic shapes. We can add curves and cut outs to enhance the form.</a:t>
            </a:r>
          </a:p>
          <a:p>
            <a:pPr algn="just"/>
            <a:endParaRPr lang="en-GB" sz="2000" dirty="0" smtClean="0">
              <a:solidFill>
                <a:schemeClr val="bg1"/>
              </a:solidFill>
              <a:latin typeface="Calibri" pitchFamily="34" charset="0"/>
            </a:endParaRPr>
          </a:p>
          <a:p>
            <a:pPr algn="just"/>
            <a:endParaRPr lang="en-GB" sz="2000" dirty="0" smtClean="0">
              <a:solidFill>
                <a:schemeClr val="bg1"/>
              </a:solidFill>
              <a:latin typeface="Calibri" pitchFamily="34" charset="0"/>
            </a:endParaRPr>
          </a:p>
          <a:p>
            <a:pPr algn="just"/>
            <a:endParaRPr lang="en-GB" sz="2000" b="1" dirty="0" smtClean="0">
              <a:solidFill>
                <a:schemeClr val="bg1"/>
              </a:solidFill>
              <a:latin typeface="Calibri" pitchFamily="34" charset="0"/>
            </a:endParaRPr>
          </a:p>
          <a:p>
            <a:pPr algn="just"/>
            <a:endParaRPr lang="en-GB" sz="2000" dirty="0" smtClean="0">
              <a:solidFill>
                <a:schemeClr val="bg1"/>
              </a:solidFill>
              <a:latin typeface="Calibri" pitchFamily="34" charset="0"/>
            </a:endParaRPr>
          </a:p>
          <a:p>
            <a:pPr algn="just"/>
            <a:r>
              <a:rPr lang="en-GB" sz="2000" dirty="0" smtClean="0"/>
              <a:t> </a:t>
            </a:r>
          </a:p>
          <a:p>
            <a:pPr algn="just"/>
            <a:endParaRPr lang="en-GB" sz="2000" dirty="0" smtClean="0">
              <a:solidFill>
                <a:schemeClr val="bg1"/>
              </a:solidFill>
              <a:latin typeface="Calibri" pitchFamily="34" charset="0"/>
            </a:endParaRPr>
          </a:p>
          <a:p>
            <a:pPr algn="just"/>
            <a:endParaRPr lang="en-IN" sz="2000" dirty="0">
              <a:solidFill>
                <a:schemeClr val="bg1"/>
              </a:solidFill>
              <a:latin typeface="Calibri" pitchFamily="34" charset="0"/>
            </a:endParaRPr>
          </a:p>
        </p:txBody>
      </p:sp>
      <p:sp>
        <p:nvSpPr>
          <p:cNvPr id="5" name="Chord 4"/>
          <p:cNvSpPr/>
          <p:nvPr/>
        </p:nvSpPr>
        <p:spPr>
          <a:xfrm rot="16200000">
            <a:off x="4904738" y="734063"/>
            <a:ext cx="1752599" cy="1351274"/>
          </a:xfrm>
          <a:prstGeom prst="chord">
            <a:avLst>
              <a:gd name="adj1" fmla="val 5558416"/>
              <a:gd name="adj2" fmla="val 16047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descr="C:\Users\dell\Desktop\ffbc3840aa6432969706728d37c4b71e.jpg"/>
          <p:cNvPicPr>
            <a:picLocks noChangeAspect="1" noChangeArrowheads="1"/>
          </p:cNvPicPr>
          <p:nvPr/>
        </p:nvPicPr>
        <p:blipFill>
          <a:blip r:embed="rId2"/>
          <a:srcRect/>
          <a:stretch>
            <a:fillRect/>
          </a:stretch>
        </p:blipFill>
        <p:spPr bwMode="auto">
          <a:xfrm>
            <a:off x="6858000" y="1066800"/>
            <a:ext cx="1828800" cy="1365504"/>
          </a:xfrm>
          <a:prstGeom prst="rect">
            <a:avLst/>
          </a:prstGeom>
          <a:noFill/>
          <a:effectLst>
            <a:softEdge rad="127000"/>
          </a:effectLst>
        </p:spPr>
      </p:pic>
      <p:sp>
        <p:nvSpPr>
          <p:cNvPr id="7" name="Flowchart: Manual Operation 6"/>
          <p:cNvSpPr/>
          <p:nvPr/>
        </p:nvSpPr>
        <p:spPr>
          <a:xfrm>
            <a:off x="5715000" y="3048000"/>
            <a:ext cx="792990" cy="12192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1" name="Picture 3" descr="C:\Users\dell\Desktop\a35f259b87995a061af7597ae063b417.jpg"/>
          <p:cNvPicPr>
            <a:picLocks noChangeAspect="1" noChangeArrowheads="1"/>
          </p:cNvPicPr>
          <p:nvPr/>
        </p:nvPicPr>
        <p:blipFill>
          <a:blip r:embed="rId3"/>
          <a:srcRect l="30817" t="400" r="31883" b="2208"/>
          <a:stretch>
            <a:fillRect/>
          </a:stretch>
        </p:blipFill>
        <p:spPr bwMode="auto">
          <a:xfrm>
            <a:off x="7162800" y="2667000"/>
            <a:ext cx="1066800" cy="1855304"/>
          </a:xfrm>
          <a:prstGeom prst="rect">
            <a:avLst/>
          </a:prstGeom>
          <a:noFill/>
          <a:effectLst>
            <a:softEdge rad="127000"/>
          </a:effectLst>
        </p:spPr>
      </p:pic>
      <p:sp>
        <p:nvSpPr>
          <p:cNvPr id="9" name="Rectangle 8"/>
          <p:cNvSpPr/>
          <p:nvPr/>
        </p:nvSpPr>
        <p:spPr>
          <a:xfrm>
            <a:off x="5257800" y="5181600"/>
            <a:ext cx="1030514"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2" name="Picture 4" descr="C:\Users\dell\Desktop\bce5a81f2b037669bbda8892414c6f80.jpg"/>
          <p:cNvPicPr>
            <a:picLocks noChangeAspect="1" noChangeArrowheads="1"/>
          </p:cNvPicPr>
          <p:nvPr/>
        </p:nvPicPr>
        <p:blipFill>
          <a:blip r:embed="rId4"/>
          <a:srcRect/>
          <a:stretch>
            <a:fillRect/>
          </a:stretch>
        </p:blipFill>
        <p:spPr bwMode="auto">
          <a:xfrm>
            <a:off x="6753225" y="4876800"/>
            <a:ext cx="1476375" cy="185238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228600"/>
            <a:ext cx="8458200" cy="5047536"/>
          </a:xfrm>
          <a:prstGeom prst="rect">
            <a:avLst/>
          </a:prstGeom>
          <a:noFill/>
        </p:spPr>
        <p:txBody>
          <a:bodyPr wrap="square" rtlCol="0">
            <a:spAutoFit/>
          </a:bodyPr>
          <a:lstStyle/>
          <a:p>
            <a:pPr algn="just"/>
            <a:r>
              <a:rPr lang="en-GB" sz="2000" b="1" dirty="0" smtClean="0">
                <a:solidFill>
                  <a:schemeClr val="bg1"/>
                </a:solidFill>
                <a:latin typeface="Calibri" pitchFamily="34" charset="0"/>
              </a:rPr>
              <a:t>Conical Forms:</a:t>
            </a:r>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These conical shapes is highly versatile starting point, which to develop designs in ceramic - from plant pots to vessel and bottle forms, the possibilities are extensive.</a:t>
            </a:r>
          </a:p>
          <a:p>
            <a:pPr algn="just"/>
            <a:endParaRPr lang="en-GB" dirty="0" smtClean="0">
              <a:solidFill>
                <a:schemeClr val="bg1"/>
              </a:solidFill>
              <a:latin typeface="Calibri" pitchFamily="34" charset="0"/>
            </a:endParaRPr>
          </a:p>
          <a:p>
            <a:pPr algn="just"/>
            <a:endParaRPr lang="en-GB" dirty="0" smtClean="0">
              <a:solidFill>
                <a:schemeClr val="bg1"/>
              </a:solidFill>
              <a:latin typeface="Calibri" pitchFamily="34" charset="0"/>
            </a:endParaRPr>
          </a:p>
          <a:p>
            <a:pPr algn="just"/>
            <a:endParaRPr lang="en-GB" dirty="0" smtClean="0">
              <a:solidFill>
                <a:schemeClr val="bg1"/>
              </a:solidFill>
              <a:latin typeface="Calibri" pitchFamily="34" charset="0"/>
            </a:endParaRPr>
          </a:p>
          <a:p>
            <a:pPr algn="just"/>
            <a:endParaRPr lang="en-GB" dirty="0" smtClean="0">
              <a:solidFill>
                <a:schemeClr val="bg1"/>
              </a:solidFill>
              <a:latin typeface="Calibri" pitchFamily="34" charset="0"/>
            </a:endParaRPr>
          </a:p>
          <a:p>
            <a:pPr algn="just"/>
            <a:endParaRPr lang="en-GB" dirty="0" smtClean="0">
              <a:solidFill>
                <a:schemeClr val="bg1"/>
              </a:solidFill>
              <a:latin typeface="Calibri" pitchFamily="34" charset="0"/>
            </a:endParaRPr>
          </a:p>
          <a:p>
            <a:r>
              <a:rPr lang="en-GB" sz="2000" b="1" dirty="0" smtClean="0">
                <a:solidFill>
                  <a:schemeClr val="bg1"/>
                </a:solidFill>
                <a:latin typeface="Calibri" pitchFamily="34" charset="0"/>
              </a:rPr>
              <a:t>Curved Forms:</a:t>
            </a:r>
          </a:p>
          <a:p>
            <a:endParaRPr lang="en-GB" dirty="0" smtClean="0">
              <a:solidFill>
                <a:schemeClr val="bg1"/>
              </a:solidFill>
              <a:latin typeface="Calibri" pitchFamily="34" charset="0"/>
            </a:endParaRPr>
          </a:p>
          <a:p>
            <a:pPr algn="just"/>
            <a:r>
              <a:rPr lang="en-GB" sz="2000" dirty="0" smtClean="0">
                <a:solidFill>
                  <a:schemeClr val="bg1"/>
                </a:solidFill>
                <a:latin typeface="Calibri" pitchFamily="34" charset="0"/>
              </a:rPr>
              <a:t>Curved forms are feminine and aesthetically pleasing to look at. For these shapes to work properly. It is important to get the balance exactly right between the sizes of the base and the  rim and the height of the piece. These forms can be use as your basic shape. </a:t>
            </a:r>
          </a:p>
          <a:p>
            <a:pPr algn="just"/>
            <a:endParaRPr lang="en-GB" dirty="0" smtClean="0">
              <a:solidFill>
                <a:schemeClr val="bg1"/>
              </a:solidFill>
              <a:latin typeface="Calibri" pitchFamily="34" charset="0"/>
            </a:endParaRPr>
          </a:p>
          <a:p>
            <a:endParaRPr lang="en-IN" dirty="0"/>
          </a:p>
        </p:txBody>
      </p:sp>
      <p:sp>
        <p:nvSpPr>
          <p:cNvPr id="5" name="Flowchart: Manual Operation 4"/>
          <p:cNvSpPr/>
          <p:nvPr/>
        </p:nvSpPr>
        <p:spPr>
          <a:xfrm>
            <a:off x="4800600" y="1905000"/>
            <a:ext cx="1132112" cy="114662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4" name="Picture 2" descr="C:\Users\dell\Desktop\71216023896fd88bb866bb0973a1bf32.jpg"/>
          <p:cNvPicPr>
            <a:picLocks noChangeAspect="1" noChangeArrowheads="1"/>
          </p:cNvPicPr>
          <p:nvPr/>
        </p:nvPicPr>
        <p:blipFill>
          <a:blip r:embed="rId2" cstate="print"/>
          <a:srcRect/>
          <a:stretch>
            <a:fillRect/>
          </a:stretch>
        </p:blipFill>
        <p:spPr bwMode="auto">
          <a:xfrm>
            <a:off x="6553200" y="1600200"/>
            <a:ext cx="1066800" cy="1606895"/>
          </a:xfrm>
          <a:prstGeom prst="rect">
            <a:avLst/>
          </a:prstGeom>
          <a:noFill/>
          <a:effectLst>
            <a:softEdge rad="63500"/>
          </a:effectLst>
        </p:spPr>
      </p:pic>
      <p:sp>
        <p:nvSpPr>
          <p:cNvPr id="7" name="Chord 6"/>
          <p:cNvSpPr/>
          <p:nvPr/>
        </p:nvSpPr>
        <p:spPr>
          <a:xfrm rot="16200000">
            <a:off x="3618987" y="4534413"/>
            <a:ext cx="1677427" cy="1905000"/>
          </a:xfrm>
          <a:prstGeom prst="chord">
            <a:avLst>
              <a:gd name="adj1" fmla="val 538396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5" name="Picture 3" descr="C:\Users\dell\Desktop\ec0dad69944bca0b6226a319c557f9c2.jpg"/>
          <p:cNvPicPr>
            <a:picLocks noChangeAspect="1" noChangeArrowheads="1"/>
          </p:cNvPicPr>
          <p:nvPr/>
        </p:nvPicPr>
        <p:blipFill>
          <a:blip r:embed="rId3"/>
          <a:srcRect/>
          <a:stretch>
            <a:fillRect/>
          </a:stretch>
        </p:blipFill>
        <p:spPr bwMode="auto">
          <a:xfrm>
            <a:off x="6096000" y="4953000"/>
            <a:ext cx="2209800" cy="1473200"/>
          </a:xfrm>
          <a:prstGeom prst="rect">
            <a:avLst/>
          </a:prstGeom>
          <a:noFill/>
          <a:effectLst>
            <a:softEdge rad="63500"/>
          </a:effectLst>
        </p:spPr>
      </p:pic>
      <p:sp>
        <p:nvSpPr>
          <p:cNvPr id="9" name="Minus 8"/>
          <p:cNvSpPr/>
          <p:nvPr/>
        </p:nvSpPr>
        <p:spPr>
          <a:xfrm flipV="1">
            <a:off x="4191000" y="6248400"/>
            <a:ext cx="566928" cy="130658"/>
          </a:xfrm>
          <a:prstGeom prst="mathMinus">
            <a:avLst/>
          </a:prstGeom>
          <a:solidFill>
            <a:schemeClr val="accent5">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228600"/>
            <a:ext cx="8458200" cy="6432530"/>
          </a:xfrm>
          <a:prstGeom prst="rect">
            <a:avLst/>
          </a:prstGeom>
        </p:spPr>
        <p:txBody>
          <a:bodyPr wrap="square">
            <a:spAutoFit/>
          </a:bodyPr>
          <a:lstStyle/>
          <a:p>
            <a:pPr algn="just"/>
            <a:r>
              <a:rPr lang="en-GB" sz="2000" b="1" dirty="0" smtClean="0">
                <a:solidFill>
                  <a:schemeClr val="bg1"/>
                </a:solidFill>
                <a:latin typeface="Calibri" pitchFamily="34" charset="0"/>
              </a:rPr>
              <a:t>Drinking vessels :</a:t>
            </a:r>
          </a:p>
          <a:p>
            <a:pPr algn="just"/>
            <a:endParaRPr lang="en-GB" sz="2000" b="1" dirty="0" smtClean="0">
              <a:solidFill>
                <a:schemeClr val="bg1"/>
              </a:solidFill>
              <a:latin typeface="Calibri" pitchFamily="34" charset="0"/>
            </a:endParaRPr>
          </a:p>
          <a:p>
            <a:pPr algn="just"/>
            <a:endParaRPr lang="en-GB" sz="2000" b="1" dirty="0" smtClean="0">
              <a:solidFill>
                <a:schemeClr val="bg1"/>
              </a:solidFill>
              <a:latin typeface="Calibri" pitchFamily="34" charset="0"/>
            </a:endParaRPr>
          </a:p>
          <a:p>
            <a:pPr algn="just"/>
            <a:r>
              <a:rPr lang="en-GB" sz="2000" b="1" dirty="0" smtClean="0">
                <a:solidFill>
                  <a:schemeClr val="bg1"/>
                </a:solidFill>
                <a:latin typeface="Calibri" pitchFamily="34" charset="0"/>
              </a:rPr>
              <a:t>                                 </a:t>
            </a:r>
          </a:p>
          <a:p>
            <a:pPr algn="just"/>
            <a:r>
              <a:rPr lang="en-GB" sz="2400" b="1" dirty="0" smtClean="0">
                <a:solidFill>
                  <a:schemeClr val="bg1"/>
                </a:solidFill>
                <a:latin typeface="Calibri" pitchFamily="34" charset="0"/>
              </a:rPr>
              <a:t>A                                                    B</a:t>
            </a:r>
          </a:p>
          <a:p>
            <a:pPr algn="just"/>
            <a:r>
              <a:rPr lang="en-GB" sz="2000" b="1" dirty="0" smtClean="0">
                <a:solidFill>
                  <a:schemeClr val="bg1"/>
                </a:solidFill>
                <a:latin typeface="Calibri" pitchFamily="34" charset="0"/>
              </a:rPr>
              <a:t>                                                                   </a:t>
            </a:r>
          </a:p>
          <a:p>
            <a:pPr algn="just"/>
            <a:endParaRPr lang="en-GB" sz="2000" dirty="0" smtClean="0">
              <a:solidFill>
                <a:schemeClr val="bg1"/>
              </a:solidFill>
              <a:latin typeface="Calibri" pitchFamily="34" charset="0"/>
            </a:endParaRPr>
          </a:p>
          <a:p>
            <a:pPr algn="just"/>
            <a:endParaRPr lang="en-GB" sz="2000" dirty="0" smtClean="0">
              <a:solidFill>
                <a:schemeClr val="bg1"/>
              </a:solidFill>
              <a:latin typeface="Calibri" pitchFamily="34" charset="0"/>
            </a:endParaRPr>
          </a:p>
          <a:p>
            <a:pPr algn="just"/>
            <a:endParaRPr lang="en-GB" sz="2400" b="1" dirty="0" smtClean="0">
              <a:solidFill>
                <a:schemeClr val="bg1"/>
              </a:solidFill>
              <a:latin typeface="Calibri" pitchFamily="34" charset="0"/>
            </a:endParaRPr>
          </a:p>
          <a:p>
            <a:pPr algn="just"/>
            <a:r>
              <a:rPr lang="en-GB" sz="2400" b="1" dirty="0" smtClean="0">
                <a:solidFill>
                  <a:schemeClr val="bg1"/>
                </a:solidFill>
                <a:latin typeface="Calibri" pitchFamily="34" charset="0"/>
              </a:rPr>
              <a:t>C                                                                 D </a:t>
            </a:r>
          </a:p>
          <a:p>
            <a:pPr algn="just"/>
            <a:endParaRPr lang="en-GB" sz="2000" dirty="0" smtClean="0">
              <a:solidFill>
                <a:schemeClr val="bg1"/>
              </a:solidFill>
              <a:latin typeface="Calibri" pitchFamily="34" charset="0"/>
            </a:endParaRPr>
          </a:p>
          <a:p>
            <a:pPr algn="just"/>
            <a:r>
              <a:rPr lang="en-GB" sz="2000" dirty="0" smtClean="0">
                <a:solidFill>
                  <a:schemeClr val="bg1"/>
                </a:solidFill>
                <a:latin typeface="Calibri" pitchFamily="34" charset="0"/>
              </a:rPr>
              <a:t>A) curved, B) straight- sided , C)round and D)conical form In this section, we revisit four shape types on a much smaller state to produce cups, mugs and tea cups. Each of the four shapes types is divided into three, with the basic shape forming the cup that is then adapted to make a mug and tea cup.</a:t>
            </a:r>
          </a:p>
          <a:p>
            <a:pPr algn="just"/>
            <a:r>
              <a:rPr lang="en-GB" sz="2000" dirty="0" smtClean="0">
                <a:solidFill>
                  <a:schemeClr val="bg1"/>
                </a:solidFill>
                <a:latin typeface="Calibri" pitchFamily="34" charset="0"/>
              </a:rPr>
              <a:t>With the reference of “Drinking vessels”,  you have to create five different designs. It could be a tea-cup or mug. The design should be different from the reference. With the help of basic shapes ,you can add, build or raise the forms.  </a:t>
            </a:r>
          </a:p>
          <a:p>
            <a:pPr algn="just"/>
            <a:r>
              <a:rPr lang="en-GB" sz="2000" dirty="0" smtClean="0">
                <a:solidFill>
                  <a:schemeClr val="bg1"/>
                </a:solidFill>
                <a:latin typeface="Calibri" pitchFamily="34" charset="0"/>
              </a:rPr>
              <a:t>				                                                                                                                                   </a:t>
            </a:r>
          </a:p>
          <a:p>
            <a:pPr algn="just"/>
            <a:endParaRPr lang="en-GB" sz="2000" dirty="0" smtClean="0">
              <a:solidFill>
                <a:schemeClr val="bg1"/>
              </a:solidFill>
              <a:latin typeface="Calibri" pitchFamily="34" charset="0"/>
            </a:endParaRPr>
          </a:p>
        </p:txBody>
      </p:sp>
      <p:sp>
        <p:nvSpPr>
          <p:cNvPr id="15" name="Chord 14"/>
          <p:cNvSpPr/>
          <p:nvPr/>
        </p:nvSpPr>
        <p:spPr>
          <a:xfrm rot="16200000">
            <a:off x="808726" y="181874"/>
            <a:ext cx="1626492" cy="1262744"/>
          </a:xfrm>
          <a:prstGeom prst="chord">
            <a:avLst>
              <a:gd name="adj1" fmla="val 5409843"/>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Block Arc 15"/>
          <p:cNvSpPr/>
          <p:nvPr/>
        </p:nvSpPr>
        <p:spPr>
          <a:xfrm rot="14525893">
            <a:off x="595048" y="875888"/>
            <a:ext cx="742950" cy="593947"/>
          </a:xfrm>
          <a:prstGeom prst="blockArc">
            <a:avLst>
              <a:gd name="adj1" fmla="val 9204583"/>
              <a:gd name="adj2" fmla="val 2002421"/>
              <a:gd name="adj3" fmla="val 12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Minus 16"/>
          <p:cNvSpPr/>
          <p:nvPr/>
        </p:nvSpPr>
        <p:spPr>
          <a:xfrm flipH="1" flipV="1">
            <a:off x="1402693" y="1580773"/>
            <a:ext cx="431842" cy="45719"/>
          </a:xfrm>
          <a:prstGeom prst="mathMinus">
            <a:avLst/>
          </a:prstGeom>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098" name="Picture 2" descr="C:\Users\dell\Desktop\17a501f268ed83f0298c7d70977d508b.jpg"/>
          <p:cNvPicPr>
            <a:picLocks noChangeAspect="1" noChangeArrowheads="1"/>
          </p:cNvPicPr>
          <p:nvPr/>
        </p:nvPicPr>
        <p:blipFill>
          <a:blip r:embed="rId2"/>
          <a:srcRect l="14815" t="9877" r="6173" b="16049"/>
          <a:stretch>
            <a:fillRect/>
          </a:stretch>
        </p:blipFill>
        <p:spPr bwMode="auto">
          <a:xfrm>
            <a:off x="2448560" y="476250"/>
            <a:ext cx="1666240" cy="1562100"/>
          </a:xfrm>
          <a:prstGeom prst="rect">
            <a:avLst/>
          </a:prstGeom>
          <a:noFill/>
          <a:effectLst>
            <a:softEdge rad="127000"/>
          </a:effectLst>
        </p:spPr>
      </p:pic>
      <p:sp>
        <p:nvSpPr>
          <p:cNvPr id="19" name="Rectangle 18"/>
          <p:cNvSpPr/>
          <p:nvPr/>
        </p:nvSpPr>
        <p:spPr>
          <a:xfrm>
            <a:off x="4876800" y="609600"/>
            <a:ext cx="1030514"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Moon 19"/>
          <p:cNvSpPr/>
          <p:nvPr/>
        </p:nvSpPr>
        <p:spPr>
          <a:xfrm>
            <a:off x="4604323" y="609600"/>
            <a:ext cx="287732" cy="793551"/>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099" name="Picture 3" descr="C:\Users\dell\Desktop\d4cc5dfadf2e8653043658459b8eff5a.jpg"/>
          <p:cNvPicPr>
            <a:picLocks noChangeAspect="1" noChangeArrowheads="1"/>
          </p:cNvPicPr>
          <p:nvPr/>
        </p:nvPicPr>
        <p:blipFill>
          <a:blip r:embed="rId3"/>
          <a:srcRect l="8865" t="11702" r="11702" b="4610"/>
          <a:stretch>
            <a:fillRect/>
          </a:stretch>
        </p:blipFill>
        <p:spPr bwMode="auto">
          <a:xfrm>
            <a:off x="6248400" y="381000"/>
            <a:ext cx="1600200" cy="1685925"/>
          </a:xfrm>
          <a:prstGeom prst="rect">
            <a:avLst/>
          </a:prstGeom>
          <a:noFill/>
          <a:effectLst>
            <a:softEdge rad="127000"/>
          </a:effectLst>
        </p:spPr>
      </p:pic>
      <p:sp>
        <p:nvSpPr>
          <p:cNvPr id="22" name="Chord 21"/>
          <p:cNvSpPr/>
          <p:nvPr/>
        </p:nvSpPr>
        <p:spPr>
          <a:xfrm rot="16200000">
            <a:off x="1409919" y="1693362"/>
            <a:ext cx="1371166" cy="1905001"/>
          </a:xfrm>
          <a:prstGeom prst="chord">
            <a:avLst>
              <a:gd name="adj1" fmla="val 54112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Block Arc 22"/>
          <p:cNvSpPr/>
          <p:nvPr/>
        </p:nvSpPr>
        <p:spPr>
          <a:xfrm rot="15114024">
            <a:off x="866100" y="2749501"/>
            <a:ext cx="651254" cy="387148"/>
          </a:xfrm>
          <a:prstGeom prst="blockArc">
            <a:avLst>
              <a:gd name="adj1" fmla="val 7888726"/>
              <a:gd name="adj2" fmla="val 1957007"/>
              <a:gd name="adj3" fmla="val 13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4100" name="Picture 4" descr="C:\Users\dell\Desktop\d029240efa76c4c41dd14ef5abc93bd6.jpg"/>
          <p:cNvPicPr>
            <a:picLocks noChangeAspect="1" noChangeArrowheads="1"/>
          </p:cNvPicPr>
          <p:nvPr/>
        </p:nvPicPr>
        <p:blipFill>
          <a:blip r:embed="rId4"/>
          <a:srcRect/>
          <a:stretch>
            <a:fillRect/>
          </a:stretch>
        </p:blipFill>
        <p:spPr bwMode="auto">
          <a:xfrm>
            <a:off x="3124200" y="1905000"/>
            <a:ext cx="2006600" cy="2006600"/>
          </a:xfrm>
          <a:prstGeom prst="rect">
            <a:avLst/>
          </a:prstGeom>
          <a:noFill/>
          <a:effectLst>
            <a:softEdge rad="317500"/>
          </a:effectLst>
        </p:spPr>
      </p:pic>
      <p:sp>
        <p:nvSpPr>
          <p:cNvPr id="25" name="Flowchart: Manual Operation 24"/>
          <p:cNvSpPr/>
          <p:nvPr/>
        </p:nvSpPr>
        <p:spPr>
          <a:xfrm>
            <a:off x="5638801" y="2644801"/>
            <a:ext cx="1295400" cy="78782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Block Arc 25"/>
          <p:cNvSpPr/>
          <p:nvPr/>
        </p:nvSpPr>
        <p:spPr>
          <a:xfrm rot="15608471">
            <a:off x="5283889" y="2866050"/>
            <a:ext cx="784714" cy="352882"/>
          </a:xfrm>
          <a:prstGeom prst="blockArc">
            <a:avLst>
              <a:gd name="adj1" fmla="val 1798758"/>
              <a:gd name="adj2" fmla="val 1556161"/>
              <a:gd name="adj3" fmla="val 20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4101" name="Picture 5" descr="C:\Users\dell\Desktop\715YhnjAK-L._SL1500_.jpg"/>
          <p:cNvPicPr>
            <a:picLocks noChangeAspect="1" noChangeArrowheads="1"/>
          </p:cNvPicPr>
          <p:nvPr/>
        </p:nvPicPr>
        <p:blipFill>
          <a:blip r:embed="rId5" cstate="print"/>
          <a:srcRect/>
          <a:stretch>
            <a:fillRect/>
          </a:stretch>
        </p:blipFill>
        <p:spPr bwMode="auto">
          <a:xfrm>
            <a:off x="7239000" y="2133600"/>
            <a:ext cx="1600200" cy="16002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333137"/>
            <a:ext cx="8382000" cy="6555641"/>
          </a:xfrm>
          <a:prstGeom prst="rect">
            <a:avLst/>
          </a:prstGeom>
        </p:spPr>
        <p:txBody>
          <a:bodyPr wrap="square">
            <a:spAutoFit/>
          </a:bodyPr>
          <a:lstStyle/>
          <a:p>
            <a:pPr algn="just"/>
            <a:r>
              <a:rPr lang="en-IN" sz="2000" dirty="0" smtClean="0">
                <a:solidFill>
                  <a:schemeClr val="bg1"/>
                </a:solidFill>
                <a:latin typeface="Calibri" pitchFamily="34" charset="0"/>
              </a:rPr>
              <a:t>We know that most of works in functional pottery is three dimensional . </a:t>
            </a:r>
          </a:p>
          <a:p>
            <a:pPr algn="just"/>
            <a:r>
              <a:rPr lang="en-IN" sz="2000" dirty="0" smtClean="0">
                <a:solidFill>
                  <a:schemeClr val="bg1"/>
                </a:solidFill>
                <a:latin typeface="Calibri" pitchFamily="34" charset="0"/>
              </a:rPr>
              <a:t>For example: tea pot, pen stand , jug set dinner set and flower pot etc.</a:t>
            </a:r>
          </a:p>
          <a:p>
            <a:pPr algn="just"/>
            <a:r>
              <a:rPr lang="en-IN" sz="2000" dirty="0" smtClean="0">
                <a:solidFill>
                  <a:schemeClr val="bg1"/>
                </a:solidFill>
                <a:latin typeface="Calibri" pitchFamily="34" charset="0"/>
              </a:rPr>
              <a:t>Here we will understand development of  three dimensional form through pen stand form.</a:t>
            </a:r>
          </a:p>
          <a:p>
            <a:pPr algn="just"/>
            <a:endParaRPr lang="en-IN" sz="2000" dirty="0" smtClean="0">
              <a:solidFill>
                <a:schemeClr val="bg1"/>
              </a:solidFill>
              <a:latin typeface="Calibri" pitchFamily="34" charset="0"/>
            </a:endParaRPr>
          </a:p>
          <a:p>
            <a:pPr algn="just"/>
            <a:r>
              <a:rPr lang="en-IN" sz="2000" dirty="0" smtClean="0">
                <a:solidFill>
                  <a:schemeClr val="bg1"/>
                </a:solidFill>
                <a:latin typeface="Calibri" pitchFamily="34" charset="0"/>
              </a:rPr>
              <a:t> </a:t>
            </a:r>
            <a:r>
              <a:rPr lang="en-IN" dirty="0" smtClean="0">
                <a:solidFill>
                  <a:schemeClr val="bg1"/>
                </a:solidFill>
              </a:rPr>
              <a:t>Link:</a:t>
            </a:r>
          </a:p>
          <a:p>
            <a:pPr algn="just"/>
            <a:r>
              <a:rPr lang="en-IN" dirty="0" smtClean="0">
                <a:solidFill>
                  <a:srgbClr val="C00000"/>
                </a:solidFill>
              </a:rPr>
              <a:t> https://www.youtube.com/watch?v=vMr6eimcolc</a:t>
            </a:r>
          </a:p>
          <a:p>
            <a:pPr algn="just"/>
            <a:endParaRPr lang="en-IN" sz="2400" dirty="0" smtClean="0"/>
          </a:p>
          <a:p>
            <a:pPr algn="just"/>
            <a:endParaRPr lang="en-IN" dirty="0" smtClean="0">
              <a:solidFill>
                <a:srgbClr val="C00000"/>
              </a:solidFill>
            </a:endParaRPr>
          </a:p>
          <a:p>
            <a:pPr algn="just"/>
            <a:endParaRPr lang="en-IN" dirty="0" smtClean="0">
              <a:solidFill>
                <a:srgbClr val="C00000"/>
              </a:solidFill>
            </a:endParaRPr>
          </a:p>
          <a:p>
            <a:pPr algn="just"/>
            <a:endParaRPr lang="en-IN" sz="2000" b="1" dirty="0" smtClean="0">
              <a:solidFill>
                <a:schemeClr val="bg1"/>
              </a:solidFill>
              <a:latin typeface="Calibri" pitchFamily="34" charset="0"/>
            </a:endParaRPr>
          </a:p>
          <a:p>
            <a:pPr algn="just"/>
            <a:endParaRPr lang="en-IN" dirty="0" smtClean="0">
              <a:solidFill>
                <a:schemeClr val="bg1"/>
              </a:solidFill>
            </a:endParaRPr>
          </a:p>
          <a:p>
            <a:pPr algn="just"/>
            <a:endParaRPr lang="en-IN" dirty="0" smtClean="0">
              <a:solidFill>
                <a:schemeClr val="bg1"/>
              </a:solidFill>
            </a:endParaRPr>
          </a:p>
          <a:p>
            <a:pPr algn="just"/>
            <a:endParaRPr lang="en-IN" b="1" dirty="0" smtClean="0">
              <a:solidFill>
                <a:schemeClr val="bg1"/>
              </a:solidFill>
            </a:endParaRPr>
          </a:p>
          <a:p>
            <a:pPr algn="just"/>
            <a:endParaRPr lang="en-IN" b="1" dirty="0" smtClean="0">
              <a:solidFill>
                <a:schemeClr val="bg1"/>
              </a:solidFill>
            </a:endParaRPr>
          </a:p>
          <a:p>
            <a:pPr algn="just"/>
            <a:endParaRPr lang="en-IN" b="1" dirty="0" smtClean="0">
              <a:solidFill>
                <a:schemeClr val="bg1"/>
              </a:solidFill>
            </a:endParaRPr>
          </a:p>
          <a:p>
            <a:pPr algn="just"/>
            <a:endParaRPr lang="en-IN" b="1" dirty="0" smtClean="0">
              <a:solidFill>
                <a:schemeClr val="bg1"/>
              </a:solidFill>
            </a:endParaRPr>
          </a:p>
          <a:p>
            <a:pPr algn="just"/>
            <a:r>
              <a:rPr lang="en-IN" sz="2000" b="1" dirty="0" smtClean="0">
                <a:solidFill>
                  <a:schemeClr val="bg1"/>
                </a:solidFill>
                <a:latin typeface="Calibri" pitchFamily="34" charset="0"/>
              </a:rPr>
              <a:t>References: </a:t>
            </a:r>
          </a:p>
          <a:p>
            <a:pPr algn="just"/>
            <a:endParaRPr lang="en-IN" b="1" dirty="0" smtClean="0">
              <a:solidFill>
                <a:schemeClr val="bg1"/>
              </a:solidFill>
            </a:endParaRPr>
          </a:p>
          <a:p>
            <a:pPr algn="just"/>
            <a:r>
              <a:rPr lang="en-IN" sz="2000" dirty="0" smtClean="0">
                <a:solidFill>
                  <a:schemeClr val="bg1"/>
                </a:solidFill>
                <a:latin typeface="Calibri" pitchFamily="34" charset="0"/>
              </a:rPr>
              <a:t>I am attaching some references of pen stand, please see it and make your own design.</a:t>
            </a:r>
          </a:p>
          <a:p>
            <a:pPr algn="just"/>
            <a:endParaRPr lang="en-IN" dirty="0" smtClean="0">
              <a:solidFill>
                <a:schemeClr val="bg1"/>
              </a:solidFill>
            </a:endParaRPr>
          </a:p>
        </p:txBody>
      </p:sp>
      <p:sp>
        <p:nvSpPr>
          <p:cNvPr id="8" name="TextBox 7"/>
          <p:cNvSpPr txBox="1"/>
          <p:nvPr/>
        </p:nvSpPr>
        <p:spPr>
          <a:xfrm>
            <a:off x="381000" y="3124200"/>
            <a:ext cx="8229600" cy="1631216"/>
          </a:xfrm>
          <a:prstGeom prst="rect">
            <a:avLst/>
          </a:prstGeom>
          <a:solidFill>
            <a:srgbClr val="FFFF00"/>
          </a:solidFill>
        </p:spPr>
        <p:txBody>
          <a:bodyPr wrap="square" rtlCol="0">
            <a:spAutoFit/>
          </a:bodyPr>
          <a:lstStyle/>
          <a:p>
            <a:pPr algn="just"/>
            <a:r>
              <a:rPr lang="en-IN" sz="2000" b="1" dirty="0" smtClean="0">
                <a:solidFill>
                  <a:schemeClr val="bg1"/>
                </a:solidFill>
                <a:latin typeface="Calibri" pitchFamily="34" charset="0"/>
              </a:rPr>
              <a:t>Assignment: First of all you guys will learn and understand development of three dimensional form (3D), after that you will design 5 pen stand 3D form in paper through pencil, colour pencil or as per your convenience. After doing the 3D design with pencil or colour pencil, you will arrange the photos in PPT.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2">
      <a:dk1>
        <a:sysClr val="windowText" lastClr="000000"/>
      </a:dk1>
      <a:lt1>
        <a:sysClr val="window" lastClr="FFFFFF"/>
      </a:lt1>
      <a:dk2>
        <a:srgbClr val="D8D8DE"/>
      </a:dk2>
      <a:lt2>
        <a:srgbClr val="BFBFBF"/>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546</TotalTime>
  <Words>844</Words>
  <Application>Microsoft Office PowerPoint</Application>
  <PresentationFormat>On-screen Show (4:3)</PresentationFormat>
  <Paragraphs>114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Foundry</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56</cp:revision>
  <dcterms:created xsi:type="dcterms:W3CDTF">2006-08-16T00:00:00Z</dcterms:created>
  <dcterms:modified xsi:type="dcterms:W3CDTF">2020-04-21T08:38:32Z</dcterms:modified>
</cp:coreProperties>
</file>