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9" r:id="rId4"/>
    <p:sldId id="261" r:id="rId5"/>
    <p:sldId id="258" r:id="rId6"/>
    <p:sldId id="262" r:id="rId7"/>
    <p:sldId id="267" r:id="rId8"/>
    <p:sldId id="266" r:id="rId9"/>
    <p:sldId id="265" r:id="rId10"/>
    <p:sldId id="264" r:id="rId11"/>
    <p:sldId id="263" r:id="rId12"/>
    <p:sldId id="25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1494" y="-1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hyperlink" Target="https://ceramicartsnetwork.org/wp-content/uploads/s3/2013/07/18131708/00Sidebarteapot-profile.jpg" TargetMode="External"/><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dell\Desktop\new song\3d\c2983a50d6f3e3ef0038449be33df008.jpg"/>
          <p:cNvPicPr>
            <a:picLocks noChangeAspect="1" noChangeArrowheads="1"/>
          </p:cNvPicPr>
          <p:nvPr/>
        </p:nvPicPr>
        <p:blipFill>
          <a:blip r:embed="rId2"/>
          <a:srcRect/>
          <a:stretch>
            <a:fillRect/>
          </a:stretch>
        </p:blipFill>
        <p:spPr bwMode="auto">
          <a:xfrm>
            <a:off x="1143000" y="0"/>
            <a:ext cx="6858000" cy="6858000"/>
          </a:xfrm>
          <a:prstGeom prst="rect">
            <a:avLst/>
          </a:prstGeom>
          <a:noFill/>
          <a:effectLst>
            <a:softEdge rad="635000"/>
          </a:effectLst>
        </p:spPr>
      </p:pic>
      <p:sp>
        <p:nvSpPr>
          <p:cNvPr id="5" name="TextBox 4"/>
          <p:cNvSpPr txBox="1"/>
          <p:nvPr/>
        </p:nvSpPr>
        <p:spPr>
          <a:xfrm>
            <a:off x="0" y="2514600"/>
            <a:ext cx="9144000" cy="2400657"/>
          </a:xfrm>
          <a:prstGeom prst="rect">
            <a:avLst/>
          </a:prstGeom>
          <a:solidFill>
            <a:srgbClr val="FFC000"/>
          </a:solidFill>
        </p:spPr>
        <p:txBody>
          <a:bodyPr wrap="square" rtlCol="0">
            <a:spAutoFit/>
          </a:bodyPr>
          <a:lstStyle/>
          <a:p>
            <a:pPr algn="ctr"/>
            <a:endParaRPr lang="en-IN" sz="4400" b="1" dirty="0" smtClean="0">
              <a:latin typeface="Calibri" pitchFamily="34" charset="0"/>
            </a:endParaRPr>
          </a:p>
          <a:p>
            <a:pPr algn="ctr"/>
            <a:r>
              <a:rPr lang="en-IN" sz="4400" b="1" dirty="0" smtClean="0">
                <a:latin typeface="Calibri" pitchFamily="34" charset="0"/>
              </a:rPr>
              <a:t>Functional approach of a design</a:t>
            </a:r>
          </a:p>
          <a:p>
            <a:pPr algn="ctr"/>
            <a:endParaRPr lang="en-IN" sz="4400" b="1" dirty="0" smtClean="0">
              <a:latin typeface="Calibri" pitchFamily="34" charset="0"/>
            </a:endParaRPr>
          </a:p>
          <a:p>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28600"/>
            <a:ext cx="4572000" cy="369332"/>
          </a:xfrm>
          <a:prstGeom prst="rect">
            <a:avLst/>
          </a:prstGeom>
        </p:spPr>
        <p:txBody>
          <a:bodyPr>
            <a:spAutoFit/>
          </a:bodyPr>
          <a:lstStyle/>
          <a:p>
            <a:r>
              <a:rPr lang="en-GB" b="1" dirty="0" smtClean="0"/>
              <a:t>4. Serving tray :</a:t>
            </a:r>
            <a:endParaRPr lang="en-IN" dirty="0"/>
          </a:p>
        </p:txBody>
      </p:sp>
      <p:sp>
        <p:nvSpPr>
          <p:cNvPr id="11" name="Rectangle 10"/>
          <p:cNvSpPr/>
          <p:nvPr/>
        </p:nvSpPr>
        <p:spPr>
          <a:xfrm>
            <a:off x="457200" y="762000"/>
            <a:ext cx="3091103" cy="646331"/>
          </a:xfrm>
          <a:prstGeom prst="rect">
            <a:avLst/>
          </a:prstGeom>
        </p:spPr>
        <p:txBody>
          <a:bodyPr wrap="square">
            <a:spAutoFit/>
          </a:bodyPr>
          <a:lstStyle/>
          <a:p>
            <a:r>
              <a:rPr lang="en-GB" dirty="0" smtClean="0"/>
              <a:t>Link:</a:t>
            </a:r>
          </a:p>
          <a:p>
            <a:pPr>
              <a:buFont typeface="Arial" pitchFamily="34" charset="0"/>
              <a:buChar char="•"/>
            </a:pPr>
            <a:r>
              <a:rPr lang="en-GB" dirty="0" smtClean="0">
                <a:solidFill>
                  <a:srgbClr val="C00000"/>
                </a:solidFill>
              </a:rPr>
              <a:t>https://youtu.be/ow-l3SyKds4</a:t>
            </a:r>
            <a:endParaRPr lang="en-GB" dirty="0">
              <a:solidFill>
                <a:srgbClr val="C00000"/>
              </a:solidFill>
            </a:endParaRPr>
          </a:p>
        </p:txBody>
      </p:sp>
      <p:pic>
        <p:nvPicPr>
          <p:cNvPr id="5122" name="Picture 2" descr="C:\Users\dell\Desktop\new song\2c5d9ee369ba8cc528c46db39a5f96f8.jpg"/>
          <p:cNvPicPr>
            <a:picLocks noChangeAspect="1" noChangeArrowheads="1"/>
          </p:cNvPicPr>
          <p:nvPr/>
        </p:nvPicPr>
        <p:blipFill>
          <a:blip r:embed="rId2"/>
          <a:srcRect/>
          <a:stretch>
            <a:fillRect/>
          </a:stretch>
        </p:blipFill>
        <p:spPr bwMode="auto">
          <a:xfrm>
            <a:off x="1840832" y="1915508"/>
            <a:ext cx="3340768" cy="2504092"/>
          </a:xfrm>
          <a:prstGeom prst="rect">
            <a:avLst/>
          </a:prstGeom>
          <a:noFill/>
          <a:effectLst/>
        </p:spPr>
      </p:pic>
      <p:pic>
        <p:nvPicPr>
          <p:cNvPr id="5124" name="Picture 4" descr="C:\Users\dell\Desktop\new song\a0c7e6dab2c3040aea3df0f541006ab8.jpg"/>
          <p:cNvPicPr>
            <a:picLocks noChangeAspect="1" noChangeArrowheads="1"/>
          </p:cNvPicPr>
          <p:nvPr/>
        </p:nvPicPr>
        <p:blipFill>
          <a:blip r:embed="rId3"/>
          <a:srcRect/>
          <a:stretch>
            <a:fillRect/>
          </a:stretch>
        </p:blipFill>
        <p:spPr bwMode="auto">
          <a:xfrm>
            <a:off x="5257800" y="1914292"/>
            <a:ext cx="3733800" cy="2489200"/>
          </a:xfrm>
          <a:prstGeom prst="rect">
            <a:avLst/>
          </a:prstGeom>
          <a:noFill/>
          <a:effectLst/>
        </p:spPr>
      </p:pic>
      <p:pic>
        <p:nvPicPr>
          <p:cNvPr id="3074" name="Picture 2" descr="C:\Users\dell\Desktop\new song\images (1).jpg"/>
          <p:cNvPicPr>
            <a:picLocks noChangeAspect="1" noChangeArrowheads="1"/>
          </p:cNvPicPr>
          <p:nvPr/>
        </p:nvPicPr>
        <p:blipFill>
          <a:blip r:embed="rId4"/>
          <a:srcRect l="1695" r="1695"/>
          <a:stretch>
            <a:fillRect/>
          </a:stretch>
        </p:blipFill>
        <p:spPr bwMode="auto">
          <a:xfrm>
            <a:off x="3276600" y="4541306"/>
            <a:ext cx="3733800" cy="2164294"/>
          </a:xfrm>
          <a:prstGeom prst="rect">
            <a:avLst/>
          </a:prstGeom>
          <a:noFill/>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228600" y="2133600"/>
            <a:ext cx="8686800" cy="3901688"/>
          </a:xfrm>
        </p:spPr>
        <p:style>
          <a:lnRef idx="1">
            <a:schemeClr val="accent2"/>
          </a:lnRef>
          <a:fillRef idx="2">
            <a:schemeClr val="accent2"/>
          </a:fillRef>
          <a:effectRef idx="1">
            <a:schemeClr val="accent2"/>
          </a:effectRef>
          <a:fontRef idx="minor">
            <a:schemeClr val="dk1"/>
          </a:fontRef>
        </p:style>
        <p:txBody>
          <a:bodyPr>
            <a:normAutofit fontScale="70000" lnSpcReduction="20000"/>
          </a:bodyPr>
          <a:lstStyle/>
          <a:p>
            <a:pPr marL="0" indent="0" algn="just">
              <a:buNone/>
            </a:pPr>
            <a:r>
              <a:rPr lang="en-GB" b="1" dirty="0"/>
              <a:t>Dear students</a:t>
            </a:r>
            <a:r>
              <a:rPr lang="en-GB" b="1" dirty="0" smtClean="0"/>
              <a:t>,</a:t>
            </a:r>
          </a:p>
          <a:p>
            <a:pPr marL="0" indent="0" algn="just">
              <a:buNone/>
            </a:pPr>
            <a:r>
              <a:rPr lang="en-GB" b="1" dirty="0" smtClean="0"/>
              <a:t>Your assignment is </a:t>
            </a:r>
            <a:r>
              <a:rPr lang="en-GB" b="1" dirty="0"/>
              <a:t>to prepare </a:t>
            </a:r>
            <a:r>
              <a:rPr lang="en-GB" b="1" dirty="0" smtClean="0"/>
              <a:t>two </a:t>
            </a:r>
            <a:r>
              <a:rPr lang="en-GB" b="1" dirty="0"/>
              <a:t>design of </a:t>
            </a:r>
            <a:r>
              <a:rPr lang="en-GB" b="1" dirty="0" smtClean="0"/>
              <a:t>each articles that is (Tea pot, bowl, coffee mug and Serving tray ) total 8 design </a:t>
            </a:r>
            <a:r>
              <a:rPr lang="en-GB" b="1" dirty="0"/>
              <a:t>on paper with pen ,pencil or colours as per your </a:t>
            </a:r>
            <a:r>
              <a:rPr lang="en-GB" b="1" dirty="0" smtClean="0"/>
              <a:t>convenience.</a:t>
            </a:r>
          </a:p>
          <a:p>
            <a:pPr marL="514350" indent="-514350" algn="just">
              <a:buAutoNum type="arabicPeriod"/>
            </a:pPr>
            <a:r>
              <a:rPr lang="en-GB" b="1" dirty="0" smtClean="0"/>
              <a:t>Drawing should </a:t>
            </a:r>
            <a:r>
              <a:rPr lang="en-GB" b="1" dirty="0"/>
              <a:t>be functional </a:t>
            </a:r>
            <a:r>
              <a:rPr lang="en-GB" b="1" dirty="0" smtClean="0"/>
              <a:t>form.</a:t>
            </a:r>
          </a:p>
          <a:p>
            <a:pPr marL="514350" indent="-514350" algn="just">
              <a:buAutoNum type="arabicPeriod"/>
            </a:pPr>
            <a:r>
              <a:rPr lang="en-GB" b="1" dirty="0" smtClean="0"/>
              <a:t>It </a:t>
            </a:r>
            <a:r>
              <a:rPr lang="en-GB" b="1" dirty="0"/>
              <a:t>will </a:t>
            </a:r>
            <a:r>
              <a:rPr lang="en-GB" b="1" dirty="0" smtClean="0"/>
              <a:t>include balance, proportion and shape.</a:t>
            </a:r>
          </a:p>
          <a:p>
            <a:pPr marL="514350" indent="-514350" algn="just">
              <a:buAutoNum type="arabicPeriod"/>
            </a:pPr>
            <a:r>
              <a:rPr lang="en-GB" b="1" dirty="0"/>
              <a:t>I</a:t>
            </a:r>
            <a:r>
              <a:rPr lang="en-GB" b="1" dirty="0" smtClean="0"/>
              <a:t>t reflects </a:t>
            </a:r>
            <a:r>
              <a:rPr lang="en-GB" b="1" dirty="0"/>
              <a:t>your planning and form mechanics</a:t>
            </a:r>
            <a:r>
              <a:rPr lang="en-GB" b="1" dirty="0" smtClean="0"/>
              <a:t>.</a:t>
            </a:r>
          </a:p>
          <a:p>
            <a:pPr marL="514350" indent="-514350" algn="just">
              <a:buAutoNum type="arabicPeriod"/>
            </a:pPr>
            <a:r>
              <a:rPr lang="en-GB" b="1" dirty="0" smtClean="0"/>
              <a:t>Your drawing should reflect your hand building skill and techniques and craftsmanship.</a:t>
            </a:r>
          </a:p>
          <a:p>
            <a:pPr marL="0" indent="0" algn="just">
              <a:buNone/>
            </a:pPr>
            <a:r>
              <a:rPr lang="en-GB" b="1" dirty="0" smtClean="0"/>
              <a:t>Some references are also given in this PPT. After </a:t>
            </a:r>
            <a:r>
              <a:rPr lang="en-GB" b="1" dirty="0"/>
              <a:t>finishing your drawing , take pictures and add this assignment </a:t>
            </a:r>
            <a:r>
              <a:rPr lang="en-GB" b="1" dirty="0" smtClean="0"/>
              <a:t>with your </a:t>
            </a:r>
            <a:r>
              <a:rPr lang="en-GB" b="1" dirty="0"/>
              <a:t>previous PPT.</a:t>
            </a:r>
          </a:p>
          <a:p>
            <a:pPr marL="0" indent="0">
              <a:buNone/>
            </a:pPr>
            <a:endParaRPr lang="en-GB" b="1" dirty="0"/>
          </a:p>
          <a:p>
            <a:endParaRPr lang="en-IN" dirty="0"/>
          </a:p>
        </p:txBody>
      </p:sp>
      <p:sp>
        <p:nvSpPr>
          <p:cNvPr id="9" name="Title 1"/>
          <p:cNvSpPr>
            <a:spLocks noGrp="1"/>
          </p:cNvSpPr>
          <p:nvPr>
            <p:ph type="title"/>
          </p:nvPr>
        </p:nvSpPr>
        <p:spPr>
          <a:xfrm>
            <a:off x="1676400" y="838200"/>
            <a:ext cx="5791200" cy="637346"/>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GB" b="1" dirty="0" smtClean="0"/>
              <a:t>Assignment </a:t>
            </a:r>
            <a:endParaRPr lang="en-IN"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shutterstock\pottery\20.jpg"/>
          <p:cNvPicPr>
            <a:picLocks noChangeAspect="1" noChangeArrowheads="1"/>
          </p:cNvPicPr>
          <p:nvPr/>
        </p:nvPicPr>
        <p:blipFill>
          <a:blip r:embed="rId2" cstate="print"/>
          <a:srcRect t="18736" b="8365"/>
          <a:stretch>
            <a:fillRect/>
          </a:stretch>
        </p:blipFill>
        <p:spPr bwMode="auto">
          <a:xfrm>
            <a:off x="0" y="609600"/>
            <a:ext cx="9161720" cy="5181600"/>
          </a:xfrm>
          <a:prstGeom prst="rect">
            <a:avLst/>
          </a:prstGeom>
          <a:noFill/>
          <a:effectLst/>
        </p:spPr>
      </p:pic>
      <p:sp>
        <p:nvSpPr>
          <p:cNvPr id="9" name="TextBox 8"/>
          <p:cNvSpPr txBox="1"/>
          <p:nvPr/>
        </p:nvSpPr>
        <p:spPr>
          <a:xfrm>
            <a:off x="6858000" y="5943600"/>
            <a:ext cx="2286000" cy="738664"/>
          </a:xfrm>
          <a:prstGeom prst="rect">
            <a:avLst/>
          </a:prstGeom>
          <a:noFill/>
        </p:spPr>
        <p:txBody>
          <a:bodyPr wrap="square" rtlCol="0">
            <a:spAutoFit/>
          </a:bodyPr>
          <a:lstStyle/>
          <a:p>
            <a:r>
              <a:rPr lang="en-IN" sz="1400" dirty="0" smtClean="0">
                <a:solidFill>
                  <a:schemeClr val="tx1">
                    <a:lumMod val="65000"/>
                    <a:lumOff val="35000"/>
                  </a:schemeClr>
                </a:solidFill>
                <a:latin typeface="Calibri" pitchFamily="34" charset="0"/>
              </a:rPr>
              <a:t>Thanks……….</a:t>
            </a:r>
          </a:p>
          <a:p>
            <a:r>
              <a:rPr lang="en-IN" sz="1400" dirty="0" smtClean="0">
                <a:solidFill>
                  <a:schemeClr val="tx1">
                    <a:lumMod val="65000"/>
                    <a:lumOff val="35000"/>
                  </a:schemeClr>
                </a:solidFill>
                <a:latin typeface="Calibri" pitchFamily="34" charset="0"/>
              </a:rPr>
              <a:t>Madan Singh</a:t>
            </a:r>
          </a:p>
          <a:p>
            <a:r>
              <a:rPr lang="en-IN" sz="1400" dirty="0" smtClean="0">
                <a:solidFill>
                  <a:schemeClr val="tx1">
                    <a:lumMod val="65000"/>
                    <a:lumOff val="35000"/>
                  </a:schemeClr>
                </a:solidFill>
                <a:latin typeface="Calibri" pitchFamily="34" charset="0"/>
              </a:rPr>
              <a:t>www.madanceramics.com</a:t>
            </a:r>
            <a:endParaRPr lang="en-IN" sz="1400" dirty="0">
              <a:solidFill>
                <a:schemeClr val="tx1">
                  <a:lumMod val="65000"/>
                  <a:lumOff val="35000"/>
                </a:schemeClr>
              </a:solidFill>
              <a:latin typeface="Calibri" pitchFamily="34" charset="0"/>
            </a:endParaRPr>
          </a:p>
        </p:txBody>
      </p:sp>
      <p:sp>
        <p:nvSpPr>
          <p:cNvPr id="10" name="Rectangle 9"/>
          <p:cNvSpPr/>
          <p:nvPr/>
        </p:nvSpPr>
        <p:spPr>
          <a:xfrm>
            <a:off x="304800" y="5943600"/>
            <a:ext cx="5715000" cy="738664"/>
          </a:xfrm>
          <a:prstGeom prst="rect">
            <a:avLst/>
          </a:prstGeom>
        </p:spPr>
        <p:txBody>
          <a:bodyPr wrap="square">
            <a:spAutoFit/>
          </a:bodyPr>
          <a:lstStyle/>
          <a:p>
            <a:r>
              <a:rPr lang="en-IN" sz="1400" dirty="0" smtClean="0">
                <a:solidFill>
                  <a:schemeClr val="tx1">
                    <a:lumMod val="65000"/>
                    <a:lumOff val="35000"/>
                  </a:schemeClr>
                </a:solidFill>
              </a:rPr>
              <a:t>References:</a:t>
            </a:r>
          </a:p>
          <a:p>
            <a:r>
              <a:rPr lang="en-IN" sz="1400" dirty="0" smtClean="0">
                <a:solidFill>
                  <a:schemeClr val="tx1">
                    <a:lumMod val="65000"/>
                    <a:lumOff val="35000"/>
                  </a:schemeClr>
                </a:solidFill>
              </a:rPr>
              <a:t>Book: Ceramics (A beginner's guide to tool and techniques), Google and Own thinking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04800"/>
            <a:ext cx="8382000" cy="5447645"/>
          </a:xfrm>
          <a:prstGeom prst="rect">
            <a:avLst/>
          </a:prstGeom>
          <a:noFill/>
        </p:spPr>
        <p:txBody>
          <a:bodyPr wrap="square" rtlCol="0">
            <a:spAutoFit/>
          </a:bodyPr>
          <a:lstStyle/>
          <a:p>
            <a:pPr algn="just"/>
            <a:r>
              <a:rPr lang="en-IN" sz="2000" b="1" dirty="0" smtClean="0">
                <a:solidFill>
                  <a:srgbClr val="002060"/>
                </a:solidFill>
              </a:rPr>
              <a:t>Ceramics Designers’ Ways of Thinking:</a:t>
            </a:r>
          </a:p>
          <a:p>
            <a:pPr algn="just"/>
            <a:endParaRPr lang="en-IN" sz="2400" b="1" dirty="0" smtClean="0">
              <a:solidFill>
                <a:srgbClr val="002060"/>
              </a:solidFill>
            </a:endParaRPr>
          </a:p>
          <a:p>
            <a:pPr algn="just"/>
            <a:r>
              <a:rPr lang="en-IN" sz="2000" dirty="0" smtClean="0"/>
              <a:t>                                                                                      For modern ceramics designers, strategizing and problem-solving involves finding a balance of aesthetic and functional attributes, using both “imaginative thoughts” and “rational thoughts”. Imaginative thought involves an artistic type of creating, whereby the designer follows his self-motivation to achieve an aesthetic purpose. On the other hand, ceramic designers are also responsible for ensuring their work is functional, solving design problems and making them relevant to real world consumer markets. </a:t>
            </a:r>
          </a:p>
          <a:p>
            <a:pPr algn="just"/>
            <a:endParaRPr lang="en-IN" sz="2000" dirty="0" smtClean="0"/>
          </a:p>
          <a:p>
            <a:pPr algn="just"/>
            <a:r>
              <a:rPr lang="en-IN" sz="2000" dirty="0" smtClean="0"/>
              <a:t>For example:</a:t>
            </a:r>
          </a:p>
          <a:p>
            <a:pPr algn="just"/>
            <a:r>
              <a:rPr lang="en-IN" sz="2000" dirty="0" smtClean="0"/>
              <a:t>George Watson’s ceramic toaster (Figure 1) combines aesthetic and functional factors, creating a product that is attractive to consumers, both useful and beautifully designed . Watson notes that the toaster is “designed to engage the user, re-invigorating the social context of toasting by questioning everything about what we toast with today”.</a:t>
            </a:r>
            <a:endParaRPr lang="en-IN"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04800"/>
            <a:ext cx="8686800" cy="6186309"/>
          </a:xfrm>
          <a:prstGeom prst="rect">
            <a:avLst/>
          </a:prstGeom>
          <a:noFill/>
        </p:spPr>
        <p:txBody>
          <a:bodyPr wrap="square" rtlCol="0">
            <a:spAutoFit/>
          </a:bodyPr>
          <a:lstStyle/>
          <a:p>
            <a:pPr algn="just"/>
            <a:endParaRPr lang="en-IN" b="1" dirty="0" smtClean="0"/>
          </a:p>
          <a:p>
            <a:pPr algn="just"/>
            <a:endParaRPr lang="en-IN" b="1" dirty="0" smtClean="0"/>
          </a:p>
          <a:p>
            <a:pPr algn="just"/>
            <a:endParaRPr lang="en-IN" b="1" dirty="0" smtClean="0"/>
          </a:p>
          <a:p>
            <a:pPr algn="just"/>
            <a:endParaRPr lang="en-IN" b="1" dirty="0" smtClean="0"/>
          </a:p>
          <a:p>
            <a:pPr algn="just"/>
            <a:endParaRPr lang="en-IN" b="1" dirty="0" smtClean="0"/>
          </a:p>
          <a:p>
            <a:pPr algn="just"/>
            <a:endParaRPr lang="en-IN" b="1" dirty="0" smtClean="0"/>
          </a:p>
          <a:p>
            <a:pPr algn="just"/>
            <a:endParaRPr lang="en-IN" b="1" dirty="0" smtClean="0"/>
          </a:p>
          <a:p>
            <a:pPr algn="just"/>
            <a:endParaRPr lang="en-IN" b="1" dirty="0" smtClean="0"/>
          </a:p>
          <a:p>
            <a:pPr algn="just"/>
            <a:endParaRPr lang="en-IN" b="1" dirty="0" smtClean="0"/>
          </a:p>
          <a:p>
            <a:pPr algn="just"/>
            <a:endParaRPr lang="en-IN" b="1" dirty="0" smtClean="0"/>
          </a:p>
          <a:p>
            <a:pPr algn="just"/>
            <a:endParaRPr lang="en-IN" b="1" dirty="0" smtClean="0"/>
          </a:p>
          <a:p>
            <a:pPr algn="just"/>
            <a:endParaRPr lang="en-IN" b="1" dirty="0" smtClean="0"/>
          </a:p>
          <a:p>
            <a:pPr algn="just"/>
            <a:endParaRPr lang="en-IN" sz="2000" b="1" dirty="0" smtClean="0"/>
          </a:p>
          <a:p>
            <a:pPr algn="just"/>
            <a:r>
              <a:rPr lang="en-IN" sz="2000" b="1" dirty="0" smtClean="0"/>
              <a:t>Productive Thinking:</a:t>
            </a:r>
            <a:endParaRPr lang="en-IN" sz="2000" dirty="0" smtClean="0"/>
          </a:p>
          <a:p>
            <a:pPr algn="just"/>
            <a:r>
              <a:rPr lang="en-IN" sz="2000" dirty="0" smtClean="0"/>
              <a:t>For ceramicists, researchers found this notion very workable, as “designers must consciously direct their thought processes towards a particular specified end”.</a:t>
            </a:r>
          </a:p>
          <a:p>
            <a:pPr algn="just"/>
            <a:r>
              <a:rPr lang="en-IN" sz="2000" dirty="0" smtClean="0"/>
              <a:t>At the Royal College of Art, Anna Osborne and Victoria Rothschild investigated ceramic and concrete tiles; their final designs suggest a concentration on certain limitations, such as the contrast between glossy ceramic and gritty cement, and the softness and whiteness of glass against the darkness of concrete . Finally, their results were easy to classify in purpose and category.</a:t>
            </a:r>
            <a:endParaRPr lang="en-IN" sz="2000" dirty="0"/>
          </a:p>
        </p:txBody>
      </p:sp>
      <p:pic>
        <p:nvPicPr>
          <p:cNvPr id="2050" name="Picture 2" descr="C:\Users\dell\Desktop\new song\toaster_8.jpg"/>
          <p:cNvPicPr>
            <a:picLocks noChangeAspect="1" noChangeArrowheads="1"/>
          </p:cNvPicPr>
          <p:nvPr/>
        </p:nvPicPr>
        <p:blipFill>
          <a:blip r:embed="rId2"/>
          <a:srcRect/>
          <a:stretch>
            <a:fillRect/>
          </a:stretch>
        </p:blipFill>
        <p:spPr bwMode="auto">
          <a:xfrm>
            <a:off x="2651185" y="267677"/>
            <a:ext cx="3825815" cy="3466123"/>
          </a:xfrm>
          <a:prstGeom prst="rect">
            <a:avLst/>
          </a:prstGeom>
          <a:noFill/>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ell\Desktop\new song\images.jpg"/>
          <p:cNvPicPr>
            <a:picLocks noChangeAspect="1" noChangeArrowheads="1"/>
          </p:cNvPicPr>
          <p:nvPr/>
        </p:nvPicPr>
        <p:blipFill>
          <a:blip r:embed="rId2"/>
          <a:srcRect l="7467" r="4800"/>
          <a:stretch>
            <a:fillRect/>
          </a:stretch>
        </p:blipFill>
        <p:spPr bwMode="auto">
          <a:xfrm>
            <a:off x="685800" y="381000"/>
            <a:ext cx="3820160" cy="2438400"/>
          </a:xfrm>
          <a:prstGeom prst="rect">
            <a:avLst/>
          </a:prstGeom>
          <a:noFill/>
        </p:spPr>
      </p:pic>
      <p:pic>
        <p:nvPicPr>
          <p:cNvPr id="3075" name="Picture 3" descr="C:\Users\dell\Desktop\new song\download.jpg"/>
          <p:cNvPicPr>
            <a:picLocks noChangeAspect="1" noChangeArrowheads="1"/>
          </p:cNvPicPr>
          <p:nvPr/>
        </p:nvPicPr>
        <p:blipFill>
          <a:blip r:embed="rId3"/>
          <a:srcRect b="15232"/>
          <a:stretch>
            <a:fillRect/>
          </a:stretch>
        </p:blipFill>
        <p:spPr bwMode="auto">
          <a:xfrm>
            <a:off x="4617856" y="381000"/>
            <a:ext cx="3840344" cy="2438400"/>
          </a:xfrm>
          <a:prstGeom prst="rect">
            <a:avLst/>
          </a:prstGeom>
          <a:noFill/>
        </p:spPr>
      </p:pic>
      <p:sp>
        <p:nvSpPr>
          <p:cNvPr id="7" name="TextBox 6"/>
          <p:cNvSpPr txBox="1"/>
          <p:nvPr/>
        </p:nvSpPr>
        <p:spPr>
          <a:xfrm>
            <a:off x="381000" y="3200401"/>
            <a:ext cx="8305800" cy="3293209"/>
          </a:xfrm>
          <a:prstGeom prst="rect">
            <a:avLst/>
          </a:prstGeom>
          <a:noFill/>
        </p:spPr>
        <p:txBody>
          <a:bodyPr wrap="square" rtlCol="0">
            <a:spAutoFit/>
          </a:bodyPr>
          <a:lstStyle/>
          <a:p>
            <a:pPr algn="just"/>
            <a:endParaRPr lang="en-IN" sz="2000" b="1" dirty="0" smtClean="0"/>
          </a:p>
          <a:p>
            <a:pPr algn="just"/>
            <a:r>
              <a:rPr lang="en-IN" sz="2000" b="1" dirty="0" smtClean="0"/>
              <a:t>Functional approach:</a:t>
            </a:r>
          </a:p>
          <a:p>
            <a:pPr algn="just"/>
            <a:r>
              <a:rPr lang="en-IN" sz="2000" dirty="0" smtClean="0"/>
              <a:t>The mean’s of functional having a special activity, purpose, or task.. That means all those products which are used in the routing of human life, we called them functional.</a:t>
            </a:r>
          </a:p>
          <a:p>
            <a:pPr algn="just"/>
            <a:r>
              <a:rPr lang="en-IN" sz="2000" dirty="0" smtClean="0"/>
              <a:t>Hear we are talking about functional ceramics work. Functional pottery occupies the routine of human. We generally use ceramics products in during food, decoration  or some time necessary.</a:t>
            </a:r>
          </a:p>
          <a:p>
            <a:endParaRPr lang="en-IN" sz="2400" b="1" dirty="0" smtClean="0"/>
          </a:p>
          <a:p>
            <a:endParaRPr lang="en-IN" sz="2400" b="1"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78717"/>
            <a:ext cx="8534400" cy="6032421"/>
          </a:xfrm>
          <a:prstGeom prst="rect">
            <a:avLst/>
          </a:prstGeom>
        </p:spPr>
        <p:txBody>
          <a:bodyPr wrap="square">
            <a:spAutoFit/>
          </a:bodyPr>
          <a:lstStyle/>
          <a:p>
            <a:r>
              <a:rPr lang="en-GB" sz="2000" b="1" dirty="0" smtClean="0"/>
              <a:t>Functional pottery :</a:t>
            </a:r>
          </a:p>
          <a:p>
            <a:pPr algn="just"/>
            <a:r>
              <a:rPr lang="en-GB" sz="2000" dirty="0" smtClean="0"/>
              <a:t> </a:t>
            </a:r>
            <a:r>
              <a:rPr lang="en-IN" sz="2000" dirty="0" smtClean="0"/>
              <a:t>Any ceramics piece that is not purely decorative and has an intended use. (examples include, but are not limited to: teapots, plates, bowls, mugs, and </a:t>
            </a:r>
            <a:br>
              <a:rPr lang="en-IN" sz="2000" dirty="0" smtClean="0"/>
            </a:br>
            <a:r>
              <a:rPr lang="en-IN" sz="2000" dirty="0" smtClean="0"/>
              <a:t> vases.) </a:t>
            </a:r>
          </a:p>
          <a:p>
            <a:pPr algn="just"/>
            <a:r>
              <a:rPr lang="en-IN" sz="2000" dirty="0" smtClean="0"/>
              <a:t>Link:</a:t>
            </a:r>
          </a:p>
          <a:p>
            <a:pPr>
              <a:buFont typeface="Arial" pitchFamily="34" charset="0"/>
              <a:buChar char="•"/>
            </a:pPr>
            <a:r>
              <a:rPr lang="en-IN" dirty="0" smtClean="0">
                <a:solidFill>
                  <a:srgbClr val="C00000"/>
                </a:solidFill>
              </a:rPr>
              <a:t>  https://youtu.be/zXKW0GgXDwE</a:t>
            </a:r>
          </a:p>
          <a:p>
            <a:pPr>
              <a:buFont typeface="Arial" pitchFamily="34" charset="0"/>
              <a:buChar char="•"/>
            </a:pPr>
            <a:r>
              <a:rPr lang="en-IN" dirty="0" smtClean="0">
                <a:solidFill>
                  <a:srgbClr val="C00000"/>
                </a:solidFill>
              </a:rPr>
              <a:t>  https://youtu.be/_UDLbRqU0PM</a:t>
            </a:r>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pPr algn="just"/>
            <a:endParaRPr lang="en-IN" sz="2000" dirty="0" smtClean="0"/>
          </a:p>
          <a:p>
            <a:pPr algn="just"/>
            <a:r>
              <a:rPr lang="en-IN" sz="2000" dirty="0" smtClean="0"/>
              <a:t>Functional pottery is made for people to use and many potters feel that the pot isn’t complete until it is physically used for its job.  But the meaning of function in relation to handmade pottery goes well beyond mere utilitarianism. It should be efficient, easy to use, comfortable in the hands, and give pleasure to the user at the same time.</a:t>
            </a:r>
          </a:p>
        </p:txBody>
      </p:sp>
      <p:pic>
        <p:nvPicPr>
          <p:cNvPr id="3" name="Picture 2" descr="Picture"/>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14800" y="1371600"/>
            <a:ext cx="4424824" cy="3008306"/>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1611" y="371213"/>
            <a:ext cx="8458200" cy="6217087"/>
          </a:xfrm>
          <a:prstGeom prst="rect">
            <a:avLst/>
          </a:prstGeom>
        </p:spPr>
        <p:txBody>
          <a:bodyPr wrap="square">
            <a:spAutoFit/>
          </a:bodyPr>
          <a:lstStyle/>
          <a:p>
            <a:pPr algn="just"/>
            <a:r>
              <a:rPr lang="en-IN" sz="2000" b="1" dirty="0" smtClean="0"/>
              <a:t>Design: </a:t>
            </a:r>
            <a:r>
              <a:rPr lang="en-IN" sz="2000" dirty="0" smtClean="0"/>
              <a:t>The creation of a plan or convention for the construction of an object; the look of an object. </a:t>
            </a:r>
            <a:endParaRPr lang="en-GB" sz="2000" b="1" dirty="0" smtClean="0"/>
          </a:p>
          <a:p>
            <a:pPr algn="just"/>
            <a:r>
              <a:rPr lang="en-GB" sz="2000" b="1" dirty="0" smtClean="0"/>
              <a:t>Functional Approach </a:t>
            </a:r>
            <a:r>
              <a:rPr lang="en-GB" sz="2000" dirty="0" smtClean="0"/>
              <a:t>: Hand building with clay offers endless opportunities for creating a variety of ware and forms. You will be introduced to the basic techniques of pinching, coiling and slab process to enable you to create various functional forms.</a:t>
            </a:r>
          </a:p>
          <a:p>
            <a:pPr algn="just"/>
            <a:r>
              <a:rPr lang="en-GB" sz="2000" b="1" dirty="0" smtClean="0"/>
              <a:t>For examples : Teapots, Mugs, Pen-stand, Plates and Bowls etc.</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pPr algn="just"/>
            <a:endParaRPr lang="en-GB" dirty="0" smtClean="0"/>
          </a:p>
          <a:p>
            <a:pPr algn="just"/>
            <a:r>
              <a:rPr lang="en-GB" sz="2000" dirty="0" smtClean="0"/>
              <a:t>During coming sessions you will be explore and experiment with your materials. You will be more creative and brainstorming with new way of creating ,understanding and developing to achieve your ideas. </a:t>
            </a:r>
          </a:p>
        </p:txBody>
      </p:sp>
      <p:pic>
        <p:nvPicPr>
          <p:cNvPr id="1028" name="Picture 4" descr="C:\Users\dell\Desktop\new song\leibal_olio_barberosgerby_2.jpg"/>
          <p:cNvPicPr>
            <a:picLocks noChangeAspect="1" noChangeArrowheads="1"/>
          </p:cNvPicPr>
          <p:nvPr/>
        </p:nvPicPr>
        <p:blipFill>
          <a:blip r:embed="rId2"/>
          <a:srcRect l="13000" t="26566" r="12000" b="8788"/>
          <a:stretch>
            <a:fillRect/>
          </a:stretch>
        </p:blipFill>
        <p:spPr bwMode="auto">
          <a:xfrm>
            <a:off x="2743200" y="2722880"/>
            <a:ext cx="5181600" cy="276352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new song\f02b7ec375a6d0769dc1f050c9720501.jpg"/>
          <p:cNvPicPr>
            <a:picLocks noChangeAspect="1" noChangeArrowheads="1"/>
          </p:cNvPicPr>
          <p:nvPr/>
        </p:nvPicPr>
        <p:blipFill>
          <a:blip r:embed="rId2"/>
          <a:srcRect l="5315" t="8592" r="8198" b="8592"/>
          <a:stretch>
            <a:fillRect/>
          </a:stretch>
        </p:blipFill>
        <p:spPr bwMode="auto">
          <a:xfrm>
            <a:off x="0" y="3721100"/>
            <a:ext cx="3657600" cy="3048000"/>
          </a:xfrm>
          <a:prstGeom prst="rect">
            <a:avLst/>
          </a:prstGeom>
          <a:noFill/>
          <a:effectLst/>
        </p:spPr>
      </p:pic>
      <p:pic>
        <p:nvPicPr>
          <p:cNvPr id="4" name="Picture 3" descr="C:\Users\dell\Desktop\new song\5a67e06b3a8508ae102bb181587077b6.jpg"/>
          <p:cNvPicPr>
            <a:picLocks noChangeAspect="1" noChangeArrowheads="1"/>
          </p:cNvPicPr>
          <p:nvPr/>
        </p:nvPicPr>
        <p:blipFill>
          <a:blip r:embed="rId3"/>
          <a:srcRect/>
          <a:stretch>
            <a:fillRect/>
          </a:stretch>
        </p:blipFill>
        <p:spPr bwMode="auto">
          <a:xfrm>
            <a:off x="142010" y="73025"/>
            <a:ext cx="3744190" cy="3432175"/>
          </a:xfrm>
          <a:prstGeom prst="rect">
            <a:avLst/>
          </a:prstGeom>
          <a:noFill/>
          <a:effectLst/>
        </p:spPr>
      </p:pic>
      <p:pic>
        <p:nvPicPr>
          <p:cNvPr id="5" name="Picture 2" descr="C:\Users\dell\Desktop\new song\967ae0a80f404245c71bfe0f3cfa4aea.jpg"/>
          <p:cNvPicPr>
            <a:picLocks noChangeAspect="1" noChangeArrowheads="1"/>
          </p:cNvPicPr>
          <p:nvPr/>
        </p:nvPicPr>
        <p:blipFill>
          <a:blip r:embed="rId4"/>
          <a:srcRect t="8333"/>
          <a:stretch>
            <a:fillRect/>
          </a:stretch>
        </p:blipFill>
        <p:spPr bwMode="auto">
          <a:xfrm>
            <a:off x="5160818" y="76200"/>
            <a:ext cx="3525982" cy="3232150"/>
          </a:xfrm>
          <a:prstGeom prst="rect">
            <a:avLst/>
          </a:prstGeom>
          <a:noFill/>
          <a:effectLst/>
        </p:spPr>
      </p:pic>
      <p:pic>
        <p:nvPicPr>
          <p:cNvPr id="2051" name="Picture 3" descr="C:\Users\dell\Desktop\new song\c272529fdaa0e168196eff28d1917c10.jpg"/>
          <p:cNvPicPr>
            <a:picLocks noChangeAspect="1" noChangeArrowheads="1"/>
          </p:cNvPicPr>
          <p:nvPr/>
        </p:nvPicPr>
        <p:blipFill>
          <a:blip r:embed="rId5"/>
          <a:srcRect l="15957" t="16489" r="15958" b="8511"/>
          <a:stretch>
            <a:fillRect/>
          </a:stretch>
        </p:blipFill>
        <p:spPr bwMode="auto">
          <a:xfrm>
            <a:off x="3879715" y="2971800"/>
            <a:ext cx="5188085" cy="3810000"/>
          </a:xfrm>
          <a:prstGeom prst="rect">
            <a:avLst/>
          </a:prstGeom>
          <a:noFill/>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new song\teapot-drawing-22.jpg"/>
          <p:cNvPicPr>
            <a:picLocks noChangeAspect="1" noChangeArrowheads="1"/>
          </p:cNvPicPr>
          <p:nvPr/>
        </p:nvPicPr>
        <p:blipFill>
          <a:blip r:embed="rId2"/>
          <a:srcRect b="10234"/>
          <a:stretch>
            <a:fillRect/>
          </a:stretch>
        </p:blipFill>
        <p:spPr bwMode="auto">
          <a:xfrm>
            <a:off x="2895600" y="4800600"/>
            <a:ext cx="2514600" cy="1516664"/>
          </a:xfrm>
          <a:prstGeom prst="rect">
            <a:avLst/>
          </a:prstGeom>
          <a:noFill/>
          <a:effectLst/>
        </p:spPr>
      </p:pic>
      <p:sp>
        <p:nvSpPr>
          <p:cNvPr id="4" name="Rectangle 3"/>
          <p:cNvSpPr/>
          <p:nvPr/>
        </p:nvSpPr>
        <p:spPr>
          <a:xfrm>
            <a:off x="228600" y="533401"/>
            <a:ext cx="8686800" cy="3724096"/>
          </a:xfrm>
          <a:prstGeom prst="rect">
            <a:avLst/>
          </a:prstGeom>
        </p:spPr>
        <p:txBody>
          <a:bodyPr wrap="square">
            <a:spAutoFit/>
          </a:bodyPr>
          <a:lstStyle/>
          <a:p>
            <a:pPr lvl="0" algn="just" eaLnBrk="0" fontAlgn="base" hangingPunct="0">
              <a:spcBef>
                <a:spcPct val="0"/>
              </a:spcBef>
              <a:spcAft>
                <a:spcPct val="0"/>
              </a:spcAft>
            </a:pPr>
            <a:r>
              <a:rPr lang="en-US" sz="2000" dirty="0" smtClean="0">
                <a:ea typeface="Times New Roman" panose="02020603050405020304" pitchFamily="18" charset="0"/>
              </a:rPr>
              <a:t>These ceramic teapot, bowl, tray and mug lesson plan is a good exercise before proceeding to the practical work in department.</a:t>
            </a:r>
            <a:endParaRPr lang="en-US" sz="2000" b="1" dirty="0" smtClean="0">
              <a:ea typeface="Times New Roman" panose="02020603050405020304" pitchFamily="18" charset="0"/>
            </a:endParaRPr>
          </a:p>
          <a:p>
            <a:pPr lvl="0" algn="just" eaLnBrk="0" fontAlgn="base" hangingPunct="0">
              <a:spcBef>
                <a:spcPct val="0"/>
              </a:spcBef>
              <a:spcAft>
                <a:spcPct val="0"/>
              </a:spcAft>
            </a:pPr>
            <a:r>
              <a:rPr lang="en-US" sz="2000" dirty="0" smtClean="0">
                <a:ea typeface="Times New Roman" panose="02020603050405020304" pitchFamily="18" charset="0"/>
              </a:rPr>
              <a:t>These articles is an exercise in designing a three-dimensional structure as well as studying function, proportion, and surface an opportunity for students to think about teapot mechanics, while allowing you to experiment with design elements.</a:t>
            </a:r>
          </a:p>
          <a:p>
            <a:pPr lvl="0" algn="just" eaLnBrk="0" fontAlgn="base" hangingPunct="0">
              <a:spcBef>
                <a:spcPct val="0"/>
              </a:spcBef>
              <a:spcAft>
                <a:spcPct val="0"/>
              </a:spcAft>
            </a:pPr>
            <a:endParaRPr lang="en-US" sz="2000" dirty="0" smtClean="0">
              <a:ea typeface="Times New Roman" panose="02020603050405020304" pitchFamily="18" charset="0"/>
            </a:endParaRPr>
          </a:p>
          <a:p>
            <a:pPr marL="342900" lvl="0" indent="-342900" eaLnBrk="0" fontAlgn="base" hangingPunct="0">
              <a:spcBef>
                <a:spcPct val="0"/>
              </a:spcBef>
              <a:spcAft>
                <a:spcPct val="0"/>
              </a:spcAft>
            </a:pPr>
            <a:r>
              <a:rPr lang="en-GB" sz="2000" b="1" dirty="0" smtClean="0"/>
              <a:t>Some references to achieve your design:</a:t>
            </a:r>
            <a:endParaRPr lang="en-US" sz="2000" b="1" dirty="0" smtClean="0">
              <a:latin typeface="Arial" panose="020B0604020202020204" pitchFamily="34" charset="0"/>
            </a:endParaRPr>
          </a:p>
          <a:p>
            <a:pPr marL="342900" lvl="0" indent="-342900" eaLnBrk="0" fontAlgn="base" hangingPunct="0">
              <a:spcBef>
                <a:spcPct val="0"/>
              </a:spcBef>
              <a:spcAft>
                <a:spcPct val="0"/>
              </a:spcAft>
            </a:pPr>
            <a:endParaRPr lang="en-US" sz="2000" b="1" dirty="0" smtClean="0">
              <a:latin typeface="Calibri" pitchFamily="34" charset="0"/>
            </a:endParaRPr>
          </a:p>
          <a:p>
            <a:pPr marL="342900" lvl="0" indent="-342900" eaLnBrk="0" fontAlgn="base" hangingPunct="0">
              <a:spcBef>
                <a:spcPct val="0"/>
              </a:spcBef>
              <a:spcAft>
                <a:spcPct val="0"/>
              </a:spcAft>
            </a:pPr>
            <a:r>
              <a:rPr lang="en-US" sz="2000" b="1" dirty="0" smtClean="0">
                <a:latin typeface="Calibri" pitchFamily="34" charset="0"/>
              </a:rPr>
              <a:t>1. Tea pot:</a:t>
            </a:r>
          </a:p>
          <a:p>
            <a:pPr marL="514350" lvl="0" indent="-514350" eaLnBrk="0" fontAlgn="base" hangingPunct="0">
              <a:spcBef>
                <a:spcPct val="0"/>
              </a:spcBef>
              <a:spcAft>
                <a:spcPct val="0"/>
              </a:spcAft>
            </a:pPr>
            <a:r>
              <a:rPr lang="en-US" sz="2000" dirty="0" smtClean="0"/>
              <a:t>Link:</a:t>
            </a:r>
          </a:p>
          <a:p>
            <a:pPr>
              <a:buFont typeface="Arial" pitchFamily="34" charset="0"/>
              <a:buChar char="•"/>
            </a:pPr>
            <a:r>
              <a:rPr lang="en-IN" dirty="0" smtClean="0">
                <a:solidFill>
                  <a:srgbClr val="C00000"/>
                </a:solidFill>
              </a:rPr>
              <a:t>https://youtu.be/OQI71Iea-5U</a:t>
            </a:r>
          </a:p>
          <a:p>
            <a:pPr>
              <a:buFont typeface="Arial" pitchFamily="34" charset="0"/>
              <a:buChar char="•"/>
            </a:pPr>
            <a:r>
              <a:rPr lang="en-GB" dirty="0" smtClean="0">
                <a:solidFill>
                  <a:srgbClr val="C00000"/>
                </a:solidFill>
              </a:rPr>
              <a:t>https://youtu.be/C3pU39FJBBc</a:t>
            </a:r>
            <a:endParaRPr lang="en-GB" dirty="0">
              <a:solidFill>
                <a:srgbClr val="C00000"/>
              </a:solidFill>
            </a:endParaRPr>
          </a:p>
        </p:txBody>
      </p:sp>
      <p:pic>
        <p:nvPicPr>
          <p:cNvPr id="5" name="Picture 3" descr="ceramic lesson plan - how to make a teapot - parts of the teapot">
            <a:hlinkClick r:id="rId3"/>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486400" y="4495800"/>
            <a:ext cx="3581400" cy="2072956"/>
          </a:xfrm>
          <a:prstGeom prst="rect">
            <a:avLst/>
          </a:prstGeom>
          <a:noFill/>
          <a:extLst>
            <a:ext uri="{909E8E84-426E-40DD-AFC4-6F175D3DCCD1}">
              <a14:hiddenFill xmlns:a14="http://schemas.microsoft.com/office/drawing/2010/main" xmlns="">
                <a:solidFill>
                  <a:srgbClr val="FFFFFF"/>
                </a:solidFill>
              </a14:hiddenFill>
            </a:ext>
          </a:extLst>
        </p:spPr>
      </p:pic>
      <p:pic>
        <p:nvPicPr>
          <p:cNvPr id="4098" name="Picture 2" descr="C:\Users\dell\Desktop\new song\bb71df47b2f75f5ee1e6dbf195a16dbf.jpg"/>
          <p:cNvPicPr>
            <a:picLocks noChangeAspect="1" noChangeArrowheads="1"/>
          </p:cNvPicPr>
          <p:nvPr/>
        </p:nvPicPr>
        <p:blipFill>
          <a:blip r:embed="rId5"/>
          <a:srcRect t="30800" b="5600"/>
          <a:stretch>
            <a:fillRect/>
          </a:stretch>
        </p:blipFill>
        <p:spPr bwMode="auto">
          <a:xfrm>
            <a:off x="304800" y="4267200"/>
            <a:ext cx="2473625" cy="2362200"/>
          </a:xfrm>
          <a:prstGeom prst="rect">
            <a:avLst/>
          </a:prstGeom>
          <a:noFill/>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dell\Desktop\new song\e562cbe35c39320fff4915b4fac5c134.jpg"/>
          <p:cNvPicPr>
            <a:picLocks noChangeAspect="1" noChangeArrowheads="1"/>
          </p:cNvPicPr>
          <p:nvPr/>
        </p:nvPicPr>
        <p:blipFill>
          <a:blip r:embed="rId2"/>
          <a:srcRect/>
          <a:stretch>
            <a:fillRect/>
          </a:stretch>
        </p:blipFill>
        <p:spPr bwMode="auto">
          <a:xfrm>
            <a:off x="5975147" y="2133600"/>
            <a:ext cx="3092653" cy="2057400"/>
          </a:xfrm>
          <a:prstGeom prst="rect">
            <a:avLst/>
          </a:prstGeom>
          <a:noFill/>
          <a:effectLst/>
        </p:spPr>
      </p:pic>
      <p:sp>
        <p:nvSpPr>
          <p:cNvPr id="4" name="Rectangle 3"/>
          <p:cNvSpPr/>
          <p:nvPr/>
        </p:nvSpPr>
        <p:spPr>
          <a:xfrm>
            <a:off x="228600" y="304800"/>
            <a:ext cx="5486400" cy="1261884"/>
          </a:xfrm>
          <a:prstGeom prst="rect">
            <a:avLst/>
          </a:prstGeom>
        </p:spPr>
        <p:txBody>
          <a:bodyPr wrap="square">
            <a:spAutoFit/>
          </a:bodyPr>
          <a:lstStyle/>
          <a:p>
            <a:r>
              <a:rPr lang="en-IN" sz="2000" b="1" dirty="0" smtClean="0"/>
              <a:t>2. Bowl:</a:t>
            </a:r>
          </a:p>
          <a:p>
            <a:endParaRPr lang="en-IN" dirty="0" smtClean="0"/>
          </a:p>
          <a:p>
            <a:r>
              <a:rPr lang="en-IN" dirty="0" smtClean="0"/>
              <a:t>Link:</a:t>
            </a:r>
          </a:p>
          <a:p>
            <a:pPr>
              <a:buFont typeface="Arial" pitchFamily="34" charset="0"/>
              <a:buChar char="•"/>
            </a:pPr>
            <a:r>
              <a:rPr lang="en-IN" sz="2000" dirty="0" smtClean="0">
                <a:solidFill>
                  <a:srgbClr val="C00000"/>
                </a:solidFill>
              </a:rPr>
              <a:t>https://www.youtube.com/watch?v=0bKRJ8-gMr0</a:t>
            </a:r>
            <a:r>
              <a:rPr lang="en-IN" sz="2000" b="1" dirty="0" smtClean="0">
                <a:solidFill>
                  <a:srgbClr val="C00000"/>
                </a:solidFill>
              </a:rPr>
              <a:t> </a:t>
            </a:r>
            <a:endParaRPr lang="en-IN" sz="2000" b="1" dirty="0">
              <a:solidFill>
                <a:srgbClr val="C00000"/>
              </a:solidFill>
            </a:endParaRPr>
          </a:p>
        </p:txBody>
      </p:sp>
      <p:sp>
        <p:nvSpPr>
          <p:cNvPr id="7" name="Rectangle 6"/>
          <p:cNvSpPr/>
          <p:nvPr/>
        </p:nvSpPr>
        <p:spPr>
          <a:xfrm>
            <a:off x="304800" y="4038600"/>
            <a:ext cx="1841338" cy="400110"/>
          </a:xfrm>
          <a:prstGeom prst="rect">
            <a:avLst/>
          </a:prstGeom>
        </p:spPr>
        <p:txBody>
          <a:bodyPr wrap="none">
            <a:spAutoFit/>
          </a:bodyPr>
          <a:lstStyle/>
          <a:p>
            <a:r>
              <a:rPr lang="en-GB" sz="2000" b="1" dirty="0" smtClean="0"/>
              <a:t>3.Coffee mug :  </a:t>
            </a:r>
          </a:p>
        </p:txBody>
      </p:sp>
      <p:sp>
        <p:nvSpPr>
          <p:cNvPr id="10" name="Rectangle 9"/>
          <p:cNvSpPr/>
          <p:nvPr/>
        </p:nvSpPr>
        <p:spPr>
          <a:xfrm>
            <a:off x="304800" y="4495800"/>
            <a:ext cx="4572000" cy="646331"/>
          </a:xfrm>
          <a:prstGeom prst="rect">
            <a:avLst/>
          </a:prstGeom>
        </p:spPr>
        <p:txBody>
          <a:bodyPr>
            <a:spAutoFit/>
          </a:bodyPr>
          <a:lstStyle/>
          <a:p>
            <a:r>
              <a:rPr lang="en-GB" dirty="0" smtClean="0"/>
              <a:t>Link:</a:t>
            </a:r>
          </a:p>
          <a:p>
            <a:pPr>
              <a:buFont typeface="Arial" pitchFamily="34" charset="0"/>
              <a:buChar char="•"/>
            </a:pPr>
            <a:r>
              <a:rPr lang="en-GB" dirty="0" smtClean="0">
                <a:solidFill>
                  <a:srgbClr val="C00000"/>
                </a:solidFill>
              </a:rPr>
              <a:t>https://youtu.be/vWz6JJ9dIdk </a:t>
            </a:r>
          </a:p>
        </p:txBody>
      </p:sp>
      <p:pic>
        <p:nvPicPr>
          <p:cNvPr id="3075" name="Picture 3" descr="C:\Users\dell\Desktop\new song\75376e91e695f8d379c5185e25ace509.jpg"/>
          <p:cNvPicPr>
            <a:picLocks noChangeAspect="1" noChangeArrowheads="1"/>
          </p:cNvPicPr>
          <p:nvPr/>
        </p:nvPicPr>
        <p:blipFill>
          <a:blip r:embed="rId3"/>
          <a:srcRect l="8511" t="22695" b="6383"/>
          <a:stretch>
            <a:fillRect/>
          </a:stretch>
        </p:blipFill>
        <p:spPr bwMode="auto">
          <a:xfrm>
            <a:off x="3200400" y="2116470"/>
            <a:ext cx="2689098" cy="2084572"/>
          </a:xfrm>
          <a:prstGeom prst="rect">
            <a:avLst/>
          </a:prstGeom>
          <a:noFill/>
          <a:effectLst/>
        </p:spPr>
      </p:pic>
      <p:pic>
        <p:nvPicPr>
          <p:cNvPr id="3077" name="Picture 5" descr="C:\Users\dell\Desktop\new song\7650b4adfc059ad03d1512e18b668b0e.jpg"/>
          <p:cNvPicPr>
            <a:picLocks noChangeAspect="1" noChangeArrowheads="1"/>
          </p:cNvPicPr>
          <p:nvPr/>
        </p:nvPicPr>
        <p:blipFill>
          <a:blip r:embed="rId4"/>
          <a:srcRect l="7447" t="8865" b="7447"/>
          <a:stretch>
            <a:fillRect/>
          </a:stretch>
        </p:blipFill>
        <p:spPr bwMode="auto">
          <a:xfrm>
            <a:off x="3613379" y="4724400"/>
            <a:ext cx="2330221" cy="2107019"/>
          </a:xfrm>
          <a:prstGeom prst="rect">
            <a:avLst/>
          </a:prstGeom>
          <a:noFill/>
          <a:effectLst/>
        </p:spPr>
      </p:pic>
      <p:pic>
        <p:nvPicPr>
          <p:cNvPr id="2050" name="Picture 2" descr="C:\Users\dell\Desktop\new song\hqdefault.jpg"/>
          <p:cNvPicPr>
            <a:picLocks noChangeAspect="1" noChangeArrowheads="1"/>
          </p:cNvPicPr>
          <p:nvPr/>
        </p:nvPicPr>
        <p:blipFill>
          <a:blip r:embed="rId5"/>
          <a:srcRect l="15000" t="15556" r="13333" b="23333"/>
          <a:stretch>
            <a:fillRect/>
          </a:stretch>
        </p:blipFill>
        <p:spPr bwMode="auto">
          <a:xfrm>
            <a:off x="5943600" y="76200"/>
            <a:ext cx="3124200" cy="1998035"/>
          </a:xfrm>
          <a:prstGeom prst="rect">
            <a:avLst/>
          </a:prstGeom>
          <a:noFill/>
          <a:effectLst/>
        </p:spPr>
      </p:pic>
      <p:pic>
        <p:nvPicPr>
          <p:cNvPr id="2051" name="Picture 3" descr="C:\Users\dell\Desktop\new song\cup-pencil-drawing-15.jpg"/>
          <p:cNvPicPr>
            <a:picLocks noChangeAspect="1" noChangeArrowheads="1"/>
          </p:cNvPicPr>
          <p:nvPr/>
        </p:nvPicPr>
        <p:blipFill>
          <a:blip r:embed="rId6"/>
          <a:srcRect/>
          <a:stretch>
            <a:fillRect/>
          </a:stretch>
        </p:blipFill>
        <p:spPr bwMode="auto">
          <a:xfrm>
            <a:off x="6019800" y="4724400"/>
            <a:ext cx="3092358" cy="1954539"/>
          </a:xfrm>
          <a:prstGeom prst="rect">
            <a:avLst/>
          </a:prstGeom>
          <a:noFill/>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560</TotalTime>
  <Words>613</Words>
  <Application>Microsoft Office PowerPoint</Application>
  <PresentationFormat>On-screen Show (4:3)</PresentationFormat>
  <Paragraphs>89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Slide 2</vt:lpstr>
      <vt:lpstr>Slide 3</vt:lpstr>
      <vt:lpstr>Slide 4</vt:lpstr>
      <vt:lpstr>Slide 5</vt:lpstr>
      <vt:lpstr>Slide 6</vt:lpstr>
      <vt:lpstr>Slide 7</vt:lpstr>
      <vt:lpstr>Slide 8</vt:lpstr>
      <vt:lpstr>Slide 9</vt:lpstr>
      <vt:lpstr>Slide 10</vt:lpstr>
      <vt:lpstr>Assignment </vt:lpstr>
      <vt:lpstr>Slide 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Madan Singh</dc:creator>
  <cp:lastModifiedBy>dell</cp:lastModifiedBy>
  <cp:revision>60</cp:revision>
  <dcterms:created xsi:type="dcterms:W3CDTF">2006-08-16T00:00:00Z</dcterms:created>
  <dcterms:modified xsi:type="dcterms:W3CDTF">2020-04-21T08:44:24Z</dcterms:modified>
</cp:coreProperties>
</file>