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76" r:id="rId1"/>
  </p:sldMasterIdLst>
  <p:sldIdLst>
    <p:sldId id="256" r:id="rId2"/>
    <p:sldId id="257" r:id="rId3"/>
    <p:sldId id="269" r:id="rId4"/>
    <p:sldId id="271" r:id="rId5"/>
    <p:sldId id="290" r:id="rId6"/>
    <p:sldId id="267" r:id="rId7"/>
    <p:sldId id="270" r:id="rId8"/>
    <p:sldId id="266" r:id="rId9"/>
    <p:sldId id="264" r:id="rId10"/>
    <p:sldId id="291" r:id="rId11"/>
    <p:sldId id="292" r:id="rId12"/>
    <p:sldId id="293" r:id="rId13"/>
    <p:sldId id="263" r:id="rId14"/>
    <p:sldId id="281" r:id="rId15"/>
    <p:sldId id="282" r:id="rId16"/>
    <p:sldId id="262" r:id="rId17"/>
    <p:sldId id="277" r:id="rId18"/>
    <p:sldId id="278" r:id="rId19"/>
    <p:sldId id="261" r:id="rId20"/>
    <p:sldId id="279" r:id="rId21"/>
    <p:sldId id="280" r:id="rId22"/>
    <p:sldId id="260" r:id="rId23"/>
    <p:sldId id="276" r:id="rId24"/>
    <p:sldId id="283" r:id="rId25"/>
    <p:sldId id="284" r:id="rId26"/>
    <p:sldId id="294" r:id="rId27"/>
    <p:sldId id="295" r:id="rId28"/>
    <p:sldId id="289" r:id="rId29"/>
    <p:sldId id="259" r:id="rId30"/>
    <p:sldId id="296" r:id="rId31"/>
    <p:sldId id="258"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EB160"/>
    <a:srgbClr val="000066"/>
    <a:srgbClr val="003366"/>
    <a:srgbClr val="FFFF66"/>
    <a:srgbClr val="0050A8"/>
    <a:srgbClr val="1351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69" d="100"/>
          <a:sy n="69" d="100"/>
        </p:scale>
        <p:origin x="-1404" y="-7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1D8BD707-D9CF-40AE-B4C6-C98DA3205C09}" type="datetimeFigureOut">
              <a:rPr lang="en-US" smtClean="0"/>
              <a:pPr/>
              <a:t>4/21/2020</a:t>
            </a:fld>
            <a:endParaRPr lang="en-US"/>
          </a:p>
        </p:txBody>
      </p:sp>
      <p:sp>
        <p:nvSpPr>
          <p:cNvPr id="16" name="Slide Number Placeholder 15"/>
          <p:cNvSpPr>
            <a:spLocks noGrp="1"/>
          </p:cNvSpPr>
          <p:nvPr>
            <p:ph type="sldNum" sz="quarter" idx="11"/>
          </p:nvPr>
        </p:nvSpPr>
        <p:spPr/>
        <p:txBody>
          <a:bodyPr/>
          <a:lstStyle/>
          <a:p>
            <a:fld id="{B6F15528-21DE-4FAA-801E-634DDDAF4B2B}"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1D8BD707-D9CF-40AE-B4C6-C98DA3205C09}" type="datetimeFigureOut">
              <a:rPr lang="en-US" smtClean="0"/>
              <a:pPr/>
              <a:t>4/21/2020</a:t>
            </a:fld>
            <a:endParaRPr lang="en-US"/>
          </a:p>
        </p:txBody>
      </p:sp>
      <p:sp>
        <p:nvSpPr>
          <p:cNvPr id="15" name="Slide Number Placeholder 14"/>
          <p:cNvSpPr>
            <a:spLocks noGrp="1"/>
          </p:cNvSpPr>
          <p:nvPr>
            <p:ph type="sldNum" sz="quarter" idx="15"/>
          </p:nvPr>
        </p:nvSpPr>
        <p:spPr/>
        <p:txBody>
          <a:bodyPr/>
          <a:lstStyle>
            <a:lvl1pPr algn="ctr">
              <a:defRPr/>
            </a:lvl1pPr>
          </a:lstStyle>
          <a:p>
            <a:fld id="{B6F15528-21DE-4FAA-801E-634DDDAF4B2B}" type="slidenum">
              <a:rPr lang="en-US" smtClean="0"/>
              <a:pPr/>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D8BD707-D9CF-40AE-B4C6-C98DA3205C09}" type="datetimeFigureOut">
              <a:rPr lang="en-US" smtClean="0"/>
              <a:pPr/>
              <a:t>4/21/2020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D8BD707-D9CF-40AE-B4C6-C98DA3205C09}" type="datetimeFigureOut">
              <a:rPr lang="en-US" smtClean="0"/>
              <a:pPr/>
              <a:t>4/21/2020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4/21/2020</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D8BD707-D9CF-40AE-B4C6-C98DA3205C09}" type="datetimeFigureOut">
              <a:rPr lang="en-US" smtClean="0"/>
              <a:pPr/>
              <a:t>4/21/2020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1D8BD707-D9CF-40AE-B4C6-C98DA3205C09}" type="datetimeFigureOut">
              <a:rPr lang="en-US" smtClean="0"/>
              <a:pPr/>
              <a:t>4/21/2020</a:t>
            </a:fld>
            <a:endParaRPr lang="en-US"/>
          </a:p>
        </p:txBody>
      </p:sp>
      <p:sp>
        <p:nvSpPr>
          <p:cNvPr id="9" name="Slide Number Placeholder 8"/>
          <p:cNvSpPr>
            <a:spLocks noGrp="1"/>
          </p:cNvSpPr>
          <p:nvPr>
            <p:ph type="sldNum" sz="quarter" idx="15"/>
          </p:nvPr>
        </p:nvSpPr>
        <p:spPr/>
        <p:txBody>
          <a:bodyPr/>
          <a:lstStyle/>
          <a:p>
            <a:fld id="{B6F15528-21DE-4FAA-801E-634DDDAF4B2B}" type="slidenum">
              <a:rPr lang="en-US" smtClean="0"/>
              <a:pPr/>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1D8BD707-D9CF-40AE-B4C6-C98DA3205C09}" type="datetimeFigureOut">
              <a:rPr lang="en-US" smtClean="0"/>
              <a:pPr/>
              <a:t>4/21/2020</a:t>
            </a:fld>
            <a:endParaRPr lang="en-US"/>
          </a:p>
        </p:txBody>
      </p:sp>
      <p:sp>
        <p:nvSpPr>
          <p:cNvPr id="9" name="Slide Number Placeholder 8"/>
          <p:cNvSpPr>
            <a:spLocks noGrp="1"/>
          </p:cNvSpPr>
          <p:nvPr>
            <p:ph type="sldNum" sz="quarter" idx="11"/>
          </p:nvPr>
        </p:nvSpPr>
        <p:spPr/>
        <p:txBody>
          <a:bodyPr/>
          <a:lstStyle/>
          <a:p>
            <a:fld id="{B6F15528-21DE-4FAA-801E-634DDDAF4B2B}"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85000"/>
            <a:alpha val="45000"/>
          </a:schemeClr>
        </a:solidFill>
        <a:effectLst/>
      </p:bgPr>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1D8BD707-D9CF-40AE-B4C6-C98DA3205C09}" type="datetimeFigureOut">
              <a:rPr lang="en-US" smtClean="0"/>
              <a:pPr/>
              <a:t>4/21/2020</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B6F15528-21DE-4FAA-801E-634DDDAF4B2B}" type="slidenum">
              <a:rPr lang="en-US" smtClean="0"/>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4177" r:id="rId1"/>
    <p:sldLayoutId id="2147484178" r:id="rId2"/>
    <p:sldLayoutId id="2147484179" r:id="rId3"/>
    <p:sldLayoutId id="2147484180" r:id="rId4"/>
    <p:sldLayoutId id="2147484181" r:id="rId5"/>
    <p:sldLayoutId id="2147484182" r:id="rId6"/>
    <p:sldLayoutId id="2147484183" r:id="rId7"/>
    <p:sldLayoutId id="2147484184" r:id="rId8"/>
    <p:sldLayoutId id="2147484185" r:id="rId9"/>
    <p:sldLayoutId id="2147484186" r:id="rId10"/>
    <p:sldLayoutId id="2147484187"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21.xml.rels><?xml version="1.0" encoding="UTF-8" standalone="yes"?>
<Relationships xmlns="http://schemas.openxmlformats.org/package/2006/relationships"><Relationship Id="rId3" Type="http://schemas.openxmlformats.org/officeDocument/2006/relationships/image" Target="../media/image42.jpeg"/><Relationship Id="rId7" Type="http://schemas.openxmlformats.org/officeDocument/2006/relationships/image" Target="../media/image46.jpeg"/><Relationship Id="rId2" Type="http://schemas.openxmlformats.org/officeDocument/2006/relationships/image" Target="../media/image41.jpeg"/><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2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 Id="rId5" Type="http://schemas.openxmlformats.org/officeDocument/2006/relationships/image" Target="../media/image52.jpeg"/><Relationship Id="rId4" Type="http://schemas.openxmlformats.org/officeDocument/2006/relationships/image" Target="../media/image51.jpeg"/></Relationships>
</file>

<file path=ppt/slides/_rels/slide2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55.jpeg"/></Relationships>
</file>

<file path=ppt/slides/_rels/slide25.xml.rels><?xml version="1.0" encoding="UTF-8" standalone="yes"?>
<Relationships xmlns="http://schemas.openxmlformats.org/package/2006/relationships"><Relationship Id="rId8" Type="http://schemas.openxmlformats.org/officeDocument/2006/relationships/image" Target="../media/image64.jpeg"/><Relationship Id="rId3" Type="http://schemas.openxmlformats.org/officeDocument/2006/relationships/image" Target="../media/image59.jpeg"/><Relationship Id="rId7" Type="http://schemas.openxmlformats.org/officeDocument/2006/relationships/image" Target="../media/image63.jpeg"/><Relationship Id="rId2" Type="http://schemas.openxmlformats.org/officeDocument/2006/relationships/image" Target="../media/image58.jpeg"/><Relationship Id="rId1" Type="http://schemas.openxmlformats.org/officeDocument/2006/relationships/slideLayout" Target="../slideLayouts/slideLayout2.xml"/><Relationship Id="rId6" Type="http://schemas.openxmlformats.org/officeDocument/2006/relationships/image" Target="../media/image62.jpeg"/><Relationship Id="rId5" Type="http://schemas.openxmlformats.org/officeDocument/2006/relationships/image" Target="../media/image61.jpeg"/><Relationship Id="rId4" Type="http://schemas.openxmlformats.org/officeDocument/2006/relationships/image" Target="../media/image60.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jpeg"/><Relationship Id="rId1" Type="http://schemas.openxmlformats.org/officeDocument/2006/relationships/slideLayout" Target="../slideLayouts/slideLayout2.xml"/><Relationship Id="rId4" Type="http://schemas.openxmlformats.org/officeDocument/2006/relationships/image" Target="../media/image67.jpeg"/></Relationships>
</file>

<file path=ppt/slides/_rels/slide29.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2.xml"/><Relationship Id="rId4" Type="http://schemas.openxmlformats.org/officeDocument/2006/relationships/image" Target="../media/image70.jpe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6" name="Picture 4" descr="D:\shutterstock\pottery\11.jpg"/>
          <p:cNvPicPr>
            <a:picLocks noChangeAspect="1" noChangeArrowheads="1"/>
          </p:cNvPicPr>
          <p:nvPr/>
        </p:nvPicPr>
        <p:blipFill>
          <a:blip r:embed="rId2" cstate="print"/>
          <a:srcRect l="20047" r="39588" b="16390"/>
          <a:stretch>
            <a:fillRect/>
          </a:stretch>
        </p:blipFill>
        <p:spPr bwMode="auto">
          <a:xfrm>
            <a:off x="0" y="0"/>
            <a:ext cx="4953000" cy="6839857"/>
          </a:xfrm>
          <a:prstGeom prst="rect">
            <a:avLst/>
          </a:prstGeom>
          <a:noFill/>
          <a:effectLst/>
        </p:spPr>
      </p:pic>
      <p:sp>
        <p:nvSpPr>
          <p:cNvPr id="2" name="Title 1"/>
          <p:cNvSpPr>
            <a:spLocks noGrp="1"/>
          </p:cNvSpPr>
          <p:nvPr>
            <p:ph type="ctrTitle"/>
          </p:nvPr>
        </p:nvSpPr>
        <p:spPr>
          <a:xfrm>
            <a:off x="228600" y="2362200"/>
            <a:ext cx="9144000" cy="1371600"/>
          </a:xfrm>
        </p:spPr>
        <p:txBody>
          <a:bodyPr>
            <a:normAutofit/>
          </a:bodyPr>
          <a:lstStyle/>
          <a:p>
            <a:r>
              <a:rPr lang="en-US" sz="7200" b="1" dirty="0" smtClean="0">
                <a:solidFill>
                  <a:srgbClr val="C00000"/>
                </a:solidFill>
                <a:latin typeface="+mn-lt"/>
              </a:rPr>
              <a:t>Ceramics Art</a:t>
            </a:r>
            <a:endParaRPr lang="en-US" sz="7200" b="1" dirty="0">
              <a:solidFill>
                <a:srgbClr val="C00000"/>
              </a:solidFill>
              <a:latin typeface="+mn-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p:cNvSpPr txBox="1"/>
          <p:nvPr/>
        </p:nvSpPr>
        <p:spPr>
          <a:xfrm>
            <a:off x="304800" y="240804"/>
            <a:ext cx="8458200" cy="6309420"/>
          </a:xfrm>
          <a:prstGeom prst="rect">
            <a:avLst/>
          </a:prstGeom>
          <a:noFill/>
        </p:spPr>
        <p:txBody>
          <a:bodyPr wrap="square" rtlCol="0">
            <a:spAutoFit/>
          </a:bodyPr>
          <a:lstStyle/>
          <a:p>
            <a:r>
              <a:rPr lang="en-IN" sz="2400" b="1" dirty="0" smtClean="0">
                <a:solidFill>
                  <a:srgbClr val="000066"/>
                </a:solidFill>
                <a:latin typeface="Calibri" pitchFamily="34" charset="0"/>
              </a:rPr>
              <a:t>Green ware: </a:t>
            </a:r>
          </a:p>
          <a:p>
            <a:r>
              <a:rPr lang="en-IN" sz="2000" dirty="0" smtClean="0">
                <a:solidFill>
                  <a:schemeClr val="bg1"/>
                </a:solidFill>
                <a:latin typeface="Calibri" pitchFamily="34" charset="0"/>
              </a:rPr>
              <a:t>Clay that has not been fired.</a:t>
            </a:r>
          </a:p>
          <a:p>
            <a:endParaRPr lang="en-IN" sz="2000" dirty="0" smtClean="0">
              <a:solidFill>
                <a:schemeClr val="bg1"/>
              </a:solidFill>
              <a:latin typeface="Calibri" pitchFamily="34" charset="0"/>
            </a:endParaRPr>
          </a:p>
          <a:p>
            <a:r>
              <a:rPr lang="en-IN" sz="2400" b="1" dirty="0" smtClean="0">
                <a:solidFill>
                  <a:srgbClr val="000066"/>
                </a:solidFill>
                <a:latin typeface="Calibri" pitchFamily="34" charset="0"/>
              </a:rPr>
              <a:t>Wet stage: </a:t>
            </a:r>
          </a:p>
          <a:p>
            <a:r>
              <a:rPr lang="en-IN" sz="2000" dirty="0" smtClean="0">
                <a:solidFill>
                  <a:schemeClr val="bg1"/>
                </a:solidFill>
                <a:latin typeface="Calibri" pitchFamily="34" charset="0"/>
              </a:rPr>
              <a:t>Flexible </a:t>
            </a:r>
            <a:r>
              <a:rPr lang="en-IN" sz="2000" dirty="0" smtClean="0">
                <a:solidFill>
                  <a:schemeClr val="bg1"/>
                </a:solidFill>
                <a:latin typeface="Calibri" pitchFamily="34" charset="0"/>
              </a:rPr>
              <a:t>clay, Can be formed, modelled,pinched,rolledd into slabs or coils at this stage.</a:t>
            </a:r>
          </a:p>
          <a:p>
            <a:endParaRPr lang="en-IN" sz="2000" dirty="0" smtClean="0">
              <a:solidFill>
                <a:schemeClr val="bg1"/>
              </a:solidFill>
              <a:latin typeface="Calibri" pitchFamily="34" charset="0"/>
            </a:endParaRPr>
          </a:p>
          <a:p>
            <a:endParaRPr lang="en-IN" sz="2400" dirty="0" smtClean="0">
              <a:solidFill>
                <a:schemeClr val="bg1"/>
              </a:solidFill>
              <a:latin typeface="Calibri" pitchFamily="34" charset="0"/>
            </a:endParaRPr>
          </a:p>
          <a:p>
            <a:r>
              <a:rPr lang="en-IN" sz="2400" b="1" dirty="0" smtClean="0">
                <a:solidFill>
                  <a:srgbClr val="000066"/>
                </a:solidFill>
                <a:latin typeface="Calibri" pitchFamily="34" charset="0"/>
              </a:rPr>
              <a:t>Leather hard: </a:t>
            </a:r>
          </a:p>
          <a:p>
            <a:r>
              <a:rPr lang="en-IN" sz="2000" dirty="0" smtClean="0">
                <a:solidFill>
                  <a:schemeClr val="bg1"/>
                </a:solidFill>
                <a:latin typeface="Calibri" pitchFamily="34" charset="0"/>
              </a:rPr>
              <a:t>Second </a:t>
            </a:r>
            <a:r>
              <a:rPr lang="en-IN" sz="2000" dirty="0" smtClean="0">
                <a:solidFill>
                  <a:schemeClr val="bg1"/>
                </a:solidFill>
                <a:latin typeface="Calibri" pitchFamily="34" charset="0"/>
              </a:rPr>
              <a:t>stage, Clay is stiff, but workable. Best stage to join slabs, carve and burnish(smooth using plastic or hard smooth surface.  </a:t>
            </a:r>
          </a:p>
          <a:p>
            <a:endParaRPr lang="en-IN" sz="2000" dirty="0" smtClean="0">
              <a:solidFill>
                <a:schemeClr val="bg1"/>
              </a:solidFill>
              <a:latin typeface="Calibri" pitchFamily="34" charset="0"/>
            </a:endParaRPr>
          </a:p>
          <a:p>
            <a:endParaRPr lang="en-IN" sz="2000" dirty="0" smtClean="0">
              <a:solidFill>
                <a:schemeClr val="bg1"/>
              </a:solidFill>
              <a:latin typeface="Calibri" pitchFamily="34" charset="0"/>
            </a:endParaRPr>
          </a:p>
          <a:p>
            <a:endParaRPr lang="en-IN" sz="2400" dirty="0" smtClean="0">
              <a:solidFill>
                <a:schemeClr val="bg1"/>
              </a:solidFill>
              <a:latin typeface="Calibri" pitchFamily="34" charset="0"/>
            </a:endParaRPr>
          </a:p>
          <a:p>
            <a:r>
              <a:rPr lang="en-IN" sz="2400" b="1" dirty="0" smtClean="0">
                <a:solidFill>
                  <a:srgbClr val="000066"/>
                </a:solidFill>
                <a:latin typeface="Calibri" pitchFamily="34" charset="0"/>
              </a:rPr>
              <a:t>Bone </a:t>
            </a:r>
            <a:r>
              <a:rPr lang="en-IN" sz="2400" b="1" dirty="0" smtClean="0">
                <a:solidFill>
                  <a:srgbClr val="000066"/>
                </a:solidFill>
                <a:latin typeface="Calibri" pitchFamily="34" charset="0"/>
              </a:rPr>
              <a:t>dry:</a:t>
            </a:r>
          </a:p>
          <a:p>
            <a:r>
              <a:rPr lang="en-IN" sz="2000" dirty="0" smtClean="0">
                <a:solidFill>
                  <a:schemeClr val="bg1"/>
                </a:solidFill>
                <a:latin typeface="Calibri" pitchFamily="34" charset="0"/>
              </a:rPr>
              <a:t>All </a:t>
            </a:r>
            <a:r>
              <a:rPr lang="en-IN" sz="2000" dirty="0" smtClean="0">
                <a:solidFill>
                  <a:schemeClr val="bg1"/>
                </a:solidFill>
                <a:latin typeface="Calibri" pitchFamily="34" charset="0"/>
              </a:rPr>
              <a:t>water has evaporated from work. Very fragile at this point. And ready to be fired.</a:t>
            </a:r>
          </a:p>
          <a:p>
            <a:endParaRPr lang="en-IN" sz="2000" dirty="0" smtClean="0">
              <a:solidFill>
                <a:schemeClr val="bg1"/>
              </a:solidFill>
              <a:latin typeface="Calibri" pitchFamily="34" charset="0"/>
            </a:endParaRPr>
          </a:p>
          <a:p>
            <a:endParaRPr lang="en-IN" sz="2000" dirty="0" smtClean="0">
              <a:solidFill>
                <a:srgbClr val="000066"/>
              </a:solidFill>
              <a:latin typeface="Calibri" pitchFamily="34" charset="0"/>
            </a:endParaRPr>
          </a:p>
        </p:txBody>
      </p:sp>
      <p:pic>
        <p:nvPicPr>
          <p:cNvPr id="7" name="Picture 6" descr="C:\Users\DELL\Desktop\clay.jpg"/>
          <p:cNvPicPr/>
          <p:nvPr/>
        </p:nvPicPr>
        <p:blipFill>
          <a:blip r:embed="rId2" cstate="print"/>
          <a:srcRect/>
          <a:stretch>
            <a:fillRect/>
          </a:stretch>
        </p:blipFill>
        <p:spPr bwMode="auto">
          <a:xfrm>
            <a:off x="6705600" y="2083647"/>
            <a:ext cx="1905000" cy="1192953"/>
          </a:xfrm>
          <a:prstGeom prst="rect">
            <a:avLst/>
          </a:prstGeom>
          <a:noFill/>
          <a:ln w="9525">
            <a:noFill/>
            <a:miter lim="800000"/>
            <a:headEnd/>
            <a:tailEnd/>
          </a:ln>
          <a:effectLst/>
        </p:spPr>
      </p:pic>
      <p:sp>
        <p:nvSpPr>
          <p:cNvPr id="8" name="TextBox 7"/>
          <p:cNvSpPr txBox="1"/>
          <p:nvPr/>
        </p:nvSpPr>
        <p:spPr>
          <a:xfrm>
            <a:off x="5562600" y="2362200"/>
            <a:ext cx="1524000" cy="646331"/>
          </a:xfrm>
          <a:prstGeom prst="rect">
            <a:avLst/>
          </a:prstGeom>
          <a:noFill/>
        </p:spPr>
        <p:txBody>
          <a:bodyPr wrap="square" rtlCol="0">
            <a:spAutoFit/>
          </a:bodyPr>
          <a:lstStyle/>
          <a:p>
            <a:r>
              <a:rPr lang="en-IN" dirty="0" smtClean="0">
                <a:solidFill>
                  <a:schemeClr val="bg1"/>
                </a:solidFill>
                <a:latin typeface="Calibri" pitchFamily="34" charset="0"/>
              </a:rPr>
              <a:t>Wet stage</a:t>
            </a:r>
          </a:p>
          <a:p>
            <a:endParaRPr lang="en-IN" dirty="0"/>
          </a:p>
        </p:txBody>
      </p:sp>
      <p:pic>
        <p:nvPicPr>
          <p:cNvPr id="9" name="Picture 8" descr="C:\Users\DELL\Desktop\ceramics images\pic_leatherhard_jug.jpg"/>
          <p:cNvPicPr/>
          <p:nvPr/>
        </p:nvPicPr>
        <p:blipFill>
          <a:blip r:embed="rId3" cstate="print">
            <a:lum bright="30000"/>
          </a:blip>
          <a:srcRect/>
          <a:stretch>
            <a:fillRect/>
          </a:stretch>
        </p:blipFill>
        <p:spPr bwMode="auto">
          <a:xfrm>
            <a:off x="7543800" y="3657600"/>
            <a:ext cx="1066800" cy="1371600"/>
          </a:xfrm>
          <a:prstGeom prst="rect">
            <a:avLst/>
          </a:prstGeom>
          <a:noFill/>
          <a:ln w="9525">
            <a:noFill/>
            <a:miter lim="800000"/>
            <a:headEnd/>
            <a:tailEnd/>
          </a:ln>
          <a:effectLst/>
        </p:spPr>
      </p:pic>
      <p:sp>
        <p:nvSpPr>
          <p:cNvPr id="10" name="TextBox 9"/>
          <p:cNvSpPr txBox="1"/>
          <p:nvPr/>
        </p:nvSpPr>
        <p:spPr>
          <a:xfrm>
            <a:off x="5867400" y="4191000"/>
            <a:ext cx="1676400" cy="369332"/>
          </a:xfrm>
          <a:prstGeom prst="rect">
            <a:avLst/>
          </a:prstGeom>
          <a:noFill/>
        </p:spPr>
        <p:txBody>
          <a:bodyPr wrap="square" rtlCol="0">
            <a:spAutoFit/>
          </a:bodyPr>
          <a:lstStyle/>
          <a:p>
            <a:r>
              <a:rPr lang="en-IN" dirty="0" smtClean="0">
                <a:solidFill>
                  <a:schemeClr val="bg1"/>
                </a:solidFill>
                <a:latin typeface="Calibri" pitchFamily="34" charset="0"/>
              </a:rPr>
              <a:t>     Leather hard</a:t>
            </a:r>
          </a:p>
        </p:txBody>
      </p:sp>
      <p:pic>
        <p:nvPicPr>
          <p:cNvPr id="11" name="Picture 10" descr="C:\Users\DELL\Desktop\ceramics images\DSC_5663NXframed2.jpg"/>
          <p:cNvPicPr/>
          <p:nvPr/>
        </p:nvPicPr>
        <p:blipFill>
          <a:blip r:embed="rId4"/>
          <a:srcRect l="17741" t="29032" r="20968"/>
          <a:stretch>
            <a:fillRect/>
          </a:stretch>
        </p:blipFill>
        <p:spPr bwMode="auto">
          <a:xfrm>
            <a:off x="7086600" y="5562600"/>
            <a:ext cx="1676400" cy="1219200"/>
          </a:xfrm>
          <a:prstGeom prst="rect">
            <a:avLst/>
          </a:prstGeom>
          <a:noFill/>
          <a:ln w="9525">
            <a:noFill/>
            <a:miter lim="800000"/>
            <a:headEnd/>
            <a:tailEnd/>
          </a:ln>
          <a:effectLst/>
        </p:spPr>
      </p:pic>
      <p:sp>
        <p:nvSpPr>
          <p:cNvPr id="12" name="TextBox 11"/>
          <p:cNvSpPr txBox="1"/>
          <p:nvPr/>
        </p:nvSpPr>
        <p:spPr>
          <a:xfrm>
            <a:off x="5486400" y="5943600"/>
            <a:ext cx="1752600" cy="369332"/>
          </a:xfrm>
          <a:prstGeom prst="rect">
            <a:avLst/>
          </a:prstGeom>
          <a:noFill/>
        </p:spPr>
        <p:txBody>
          <a:bodyPr wrap="square" rtlCol="0">
            <a:spAutoFit/>
          </a:bodyPr>
          <a:lstStyle/>
          <a:p>
            <a:r>
              <a:rPr lang="en-IN" dirty="0" smtClean="0">
                <a:solidFill>
                  <a:schemeClr val="bg1"/>
                </a:solidFill>
                <a:latin typeface="Calibri" pitchFamily="34" charset="0"/>
              </a:rPr>
              <a:t>          Bone </a:t>
            </a:r>
            <a:r>
              <a:rPr lang="en-IN" dirty="0" smtClean="0">
                <a:solidFill>
                  <a:schemeClr val="bg1"/>
                </a:solidFill>
                <a:latin typeface="Calibri" pitchFamily="34" charset="0"/>
              </a:rPr>
              <a:t>dry</a:t>
            </a:r>
            <a:endParaRPr lang="en-IN"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304800" y="304800"/>
            <a:ext cx="8610600" cy="6340197"/>
          </a:xfrm>
          <a:prstGeom prst="rect">
            <a:avLst/>
          </a:prstGeom>
          <a:noFill/>
        </p:spPr>
        <p:txBody>
          <a:bodyPr wrap="square" rtlCol="0">
            <a:spAutoFit/>
          </a:bodyPr>
          <a:lstStyle/>
          <a:p>
            <a:r>
              <a:rPr lang="en-IN" sz="2400" b="1" dirty="0" smtClean="0">
                <a:solidFill>
                  <a:srgbClr val="000066"/>
                </a:solidFill>
                <a:latin typeface="Calibri" pitchFamily="34" charset="0"/>
              </a:rPr>
              <a:t>Bisque firing:</a:t>
            </a:r>
          </a:p>
          <a:p>
            <a:pPr algn="just"/>
            <a:r>
              <a:rPr lang="en-IN" sz="2000" dirty="0" smtClean="0">
                <a:solidFill>
                  <a:schemeClr val="bg1"/>
                </a:solidFill>
                <a:latin typeface="Calibri" pitchFamily="34" charset="0"/>
              </a:rPr>
              <a:t>Bisque </a:t>
            </a:r>
            <a:r>
              <a:rPr lang="en-IN" sz="2000" dirty="0" smtClean="0">
                <a:solidFill>
                  <a:schemeClr val="bg1"/>
                </a:solidFill>
                <a:latin typeface="Calibri" pitchFamily="34" charset="0"/>
              </a:rPr>
              <a:t>firing is the very first firing process . It is done when the clay is completely dry and dose not feel cold to the touch. At this stage the object, the object are very frail. Use both hand when lifting the unfired objects. Do not lift any objects by their handles.</a:t>
            </a:r>
          </a:p>
          <a:p>
            <a:pPr algn="just"/>
            <a:r>
              <a:rPr lang="en-IN" sz="2000" dirty="0" smtClean="0">
                <a:solidFill>
                  <a:schemeClr val="bg1"/>
                </a:solidFill>
                <a:latin typeface="Calibri" pitchFamily="34" charset="0"/>
              </a:rPr>
              <a:t>The chemical changes that take place make all the water evaporate and the turns hard in structure, which facilitates the glazing process</a:t>
            </a:r>
            <a:r>
              <a:rPr lang="en-IN" sz="2000" dirty="0" smtClean="0">
                <a:solidFill>
                  <a:schemeClr val="bg1"/>
                </a:solidFill>
                <a:latin typeface="Calibri" pitchFamily="34" charset="0"/>
              </a:rPr>
              <a:t>.</a:t>
            </a:r>
          </a:p>
          <a:p>
            <a:pPr algn="just"/>
            <a:endParaRPr lang="en-IN" sz="2000" dirty="0" smtClean="0">
              <a:solidFill>
                <a:schemeClr val="bg1"/>
              </a:solidFill>
              <a:latin typeface="Calibri" pitchFamily="34" charset="0"/>
            </a:endParaRPr>
          </a:p>
          <a:p>
            <a:pPr algn="just"/>
            <a:r>
              <a:rPr lang="en-IN" sz="2000" dirty="0" smtClean="0">
                <a:solidFill>
                  <a:schemeClr val="bg1"/>
                </a:solidFill>
                <a:latin typeface="Calibri" pitchFamily="34" charset="0"/>
              </a:rPr>
              <a:t>Remember to fire the objects slowly in the beginning of the firing process. The temperature should not rise more than 100 Degree Celsius per hour up to 600 Degree Celsius. This is because there is water bound into the clay that can blow up the object if it is heated to quickly. The pick temperature of bisque is 950 to 980 Degree Celsius. You can use the same temperature when bisque firing earthenware and stoneware.  </a:t>
            </a:r>
          </a:p>
          <a:p>
            <a:pPr algn="just"/>
            <a:r>
              <a:rPr lang="en-IN" sz="2000" dirty="0" smtClean="0">
                <a:solidFill>
                  <a:schemeClr val="bg1"/>
                </a:solidFill>
                <a:latin typeface="Calibri" pitchFamily="34" charset="0"/>
              </a:rPr>
              <a:t>  </a:t>
            </a:r>
          </a:p>
          <a:p>
            <a:pPr algn="just"/>
            <a:endParaRPr lang="en-IN" sz="2000" dirty="0" smtClean="0">
              <a:solidFill>
                <a:schemeClr val="bg1"/>
              </a:solidFill>
              <a:latin typeface="Calibri" pitchFamily="34" charset="0"/>
            </a:endParaRPr>
          </a:p>
          <a:p>
            <a:pPr algn="just"/>
            <a:endParaRPr lang="en-IN" sz="2000" dirty="0" smtClean="0">
              <a:solidFill>
                <a:schemeClr val="bg1"/>
              </a:solidFill>
              <a:latin typeface="Calibri" pitchFamily="34" charset="0"/>
            </a:endParaRPr>
          </a:p>
          <a:p>
            <a:pPr algn="just"/>
            <a:endParaRPr lang="en-IN" sz="2000" dirty="0" smtClean="0">
              <a:solidFill>
                <a:schemeClr val="bg1"/>
              </a:solidFill>
              <a:latin typeface="Calibri" pitchFamily="34" charset="0"/>
            </a:endParaRPr>
          </a:p>
          <a:p>
            <a:endParaRPr lang="en-IN" sz="2400" b="1" dirty="0" smtClean="0">
              <a:solidFill>
                <a:srgbClr val="000066"/>
              </a:solidFill>
              <a:latin typeface="Calibri" pitchFamily="34" charset="0"/>
            </a:endParaRPr>
          </a:p>
          <a:p>
            <a:endParaRPr lang="en-IN" dirty="0"/>
          </a:p>
        </p:txBody>
      </p:sp>
      <p:pic>
        <p:nvPicPr>
          <p:cNvPr id="1026" name="Picture 2" descr="C:\Users\dell\Desktop\2019-08-13_11-58-44_c.jpg"/>
          <p:cNvPicPr>
            <a:picLocks noChangeAspect="1" noChangeArrowheads="1"/>
          </p:cNvPicPr>
          <p:nvPr/>
        </p:nvPicPr>
        <p:blipFill>
          <a:blip r:embed="rId2"/>
          <a:srcRect/>
          <a:stretch>
            <a:fillRect/>
          </a:stretch>
        </p:blipFill>
        <p:spPr bwMode="auto">
          <a:xfrm>
            <a:off x="5410200" y="4462463"/>
            <a:ext cx="2971800" cy="2228850"/>
          </a:xfrm>
          <a:prstGeom prst="rect">
            <a:avLst/>
          </a:prstGeom>
          <a:noFill/>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228600" y="457200"/>
            <a:ext cx="8686800" cy="3539430"/>
          </a:xfrm>
          <a:prstGeom prst="rect">
            <a:avLst/>
          </a:prstGeom>
          <a:noFill/>
        </p:spPr>
        <p:txBody>
          <a:bodyPr wrap="square" rtlCol="0">
            <a:spAutoFit/>
          </a:bodyPr>
          <a:lstStyle/>
          <a:p>
            <a:r>
              <a:rPr lang="en-IN" sz="2400" b="1" dirty="0" smtClean="0">
                <a:solidFill>
                  <a:srgbClr val="000066"/>
                </a:solidFill>
                <a:latin typeface="Calibri" pitchFamily="34" charset="0"/>
              </a:rPr>
              <a:t>Glaze firing:</a:t>
            </a:r>
          </a:p>
          <a:p>
            <a:pPr algn="just"/>
            <a:r>
              <a:rPr lang="en-IN" sz="2000" dirty="0" smtClean="0">
                <a:solidFill>
                  <a:schemeClr val="bg1"/>
                </a:solidFill>
                <a:latin typeface="Calibri" pitchFamily="34" charset="0"/>
              </a:rPr>
              <a:t>Once </a:t>
            </a:r>
            <a:r>
              <a:rPr lang="en-IN" sz="2000" dirty="0" smtClean="0">
                <a:solidFill>
                  <a:schemeClr val="bg1"/>
                </a:solidFill>
                <a:latin typeface="Calibri" pitchFamily="34" charset="0"/>
              </a:rPr>
              <a:t>the objects are glazed, they need to be glaze fired. During the glaze firing the glaze melts together with the clay and equal surface. Earthenware is glaze fired at temperature ranging between 900 to 1050 Degree Celsius, stone ware and porcelain at temperature ranging between 1200 to 1350 Degree Celsius.</a:t>
            </a:r>
          </a:p>
          <a:p>
            <a:pPr algn="just"/>
            <a:r>
              <a:rPr lang="en-IN" sz="2000" dirty="0" smtClean="0">
                <a:solidFill>
                  <a:schemeClr val="bg1"/>
                </a:solidFill>
                <a:latin typeface="Calibri" pitchFamily="34" charset="0"/>
              </a:rPr>
              <a:t>The temperature depends on the type of clay, and on the glaze composition.</a:t>
            </a:r>
          </a:p>
          <a:p>
            <a:pPr algn="just"/>
            <a:r>
              <a:rPr lang="en-IN" sz="2000" dirty="0" smtClean="0">
                <a:solidFill>
                  <a:schemeClr val="bg1"/>
                </a:solidFill>
                <a:latin typeface="Calibri" pitchFamily="34" charset="0"/>
              </a:rPr>
              <a:t>During glaze firing, the temperature may rise much faster than during bisque firing. Then, there is no bound water to worry about. </a:t>
            </a:r>
          </a:p>
          <a:p>
            <a:pPr algn="just"/>
            <a:r>
              <a:rPr lang="en-IN" sz="2000" dirty="0" smtClean="0">
                <a:solidFill>
                  <a:schemeClr val="bg1"/>
                </a:solidFill>
                <a:latin typeface="Calibri" pitchFamily="34" charset="0"/>
              </a:rPr>
              <a:t>The firing process will still take about the same time because the temperature has to rise higher. Once the final temperature is reached , keep it at that temperature for about 15to 30 minutes. This stage is called smoothing or shocking.   </a:t>
            </a:r>
            <a:endParaRPr lang="en-IN" sz="2000" dirty="0">
              <a:solidFill>
                <a:schemeClr val="bg1"/>
              </a:solidFill>
              <a:latin typeface="Calibri" pitchFamily="34" charset="0"/>
            </a:endParaRPr>
          </a:p>
        </p:txBody>
      </p:sp>
      <p:pic>
        <p:nvPicPr>
          <p:cNvPr id="2050" name="Picture 2" descr="D:\shutterstock\ceramics pottery\6.jpg"/>
          <p:cNvPicPr>
            <a:picLocks noChangeAspect="1" noChangeArrowheads="1"/>
          </p:cNvPicPr>
          <p:nvPr/>
        </p:nvPicPr>
        <p:blipFill>
          <a:blip r:embed="rId2" cstate="print"/>
          <a:srcRect/>
          <a:stretch>
            <a:fillRect/>
          </a:stretch>
        </p:blipFill>
        <p:spPr bwMode="auto">
          <a:xfrm>
            <a:off x="4688516" y="4038600"/>
            <a:ext cx="3922084" cy="2614841"/>
          </a:xfrm>
          <a:prstGeom prst="rect">
            <a:avLst/>
          </a:prstGeom>
          <a:noFill/>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228600" y="381000"/>
            <a:ext cx="8686800" cy="2400657"/>
          </a:xfrm>
          <a:prstGeom prst="rect">
            <a:avLst/>
          </a:prstGeom>
          <a:noFill/>
        </p:spPr>
        <p:txBody>
          <a:bodyPr wrap="square" rtlCol="0">
            <a:spAutoFit/>
          </a:bodyPr>
          <a:lstStyle/>
          <a:p>
            <a:r>
              <a:rPr lang="en-US" sz="2400" b="1" dirty="0" smtClean="0">
                <a:solidFill>
                  <a:srgbClr val="000066"/>
                </a:solidFill>
                <a:latin typeface="Calibri" pitchFamily="34" charset="0"/>
              </a:rPr>
              <a:t>Different technique of Ceramics:</a:t>
            </a:r>
          </a:p>
          <a:p>
            <a:endParaRPr lang="en-US" b="1" dirty="0" smtClean="0">
              <a:solidFill>
                <a:schemeClr val="bg1"/>
              </a:solidFill>
            </a:endParaRPr>
          </a:p>
          <a:p>
            <a:pPr marL="342900" indent="-342900">
              <a:buFont typeface="Arial" pitchFamily="34" charset="0"/>
              <a:buChar char="•"/>
            </a:pPr>
            <a:r>
              <a:rPr lang="en-US" b="1" dirty="0" smtClean="0">
                <a:solidFill>
                  <a:schemeClr val="bg1"/>
                </a:solidFill>
              </a:rPr>
              <a:t>Pinching process</a:t>
            </a:r>
          </a:p>
          <a:p>
            <a:pPr marL="342900" indent="-342900">
              <a:buFont typeface="Arial" pitchFamily="34" charset="0"/>
              <a:buChar char="•"/>
            </a:pPr>
            <a:r>
              <a:rPr lang="en-US" b="1" dirty="0" smtClean="0">
                <a:solidFill>
                  <a:schemeClr val="bg1"/>
                </a:solidFill>
              </a:rPr>
              <a:t>Coiling process</a:t>
            </a:r>
          </a:p>
          <a:p>
            <a:pPr marL="342900" indent="-342900">
              <a:buFont typeface="Arial" pitchFamily="34" charset="0"/>
              <a:buChar char="•"/>
            </a:pPr>
            <a:r>
              <a:rPr lang="en-US" b="1" dirty="0" smtClean="0">
                <a:solidFill>
                  <a:schemeClr val="bg1"/>
                </a:solidFill>
              </a:rPr>
              <a:t>Slab process</a:t>
            </a:r>
          </a:p>
          <a:p>
            <a:pPr marL="342900" indent="-342900">
              <a:buFont typeface="Arial" pitchFamily="34" charset="0"/>
              <a:buChar char="•"/>
            </a:pPr>
            <a:r>
              <a:rPr lang="en-US" b="1" dirty="0" smtClean="0">
                <a:solidFill>
                  <a:schemeClr val="bg1"/>
                </a:solidFill>
              </a:rPr>
              <a:t>Throwing process</a:t>
            </a:r>
            <a:endParaRPr lang="en-IN" dirty="0" smtClean="0">
              <a:solidFill>
                <a:schemeClr val="bg1"/>
              </a:solidFill>
            </a:endParaRPr>
          </a:p>
          <a:p>
            <a:endParaRPr lang="en-IN" dirty="0" smtClean="0"/>
          </a:p>
          <a:p>
            <a:endParaRPr lang="en-IN" dirty="0"/>
          </a:p>
        </p:txBody>
      </p:sp>
      <p:pic>
        <p:nvPicPr>
          <p:cNvPr id="6" name="Picture 5" descr="C:\Users\DELL\Desktop\ceramics images\f8c06b0257c7e98e7c057bfc0f24f5ad.jpg"/>
          <p:cNvPicPr/>
          <p:nvPr/>
        </p:nvPicPr>
        <p:blipFill>
          <a:blip r:embed="rId2">
            <a:lum bright="30000"/>
          </a:blip>
          <a:srcRect/>
          <a:stretch>
            <a:fillRect/>
          </a:stretch>
        </p:blipFill>
        <p:spPr bwMode="auto">
          <a:xfrm>
            <a:off x="4876800" y="2971800"/>
            <a:ext cx="4038600" cy="2971800"/>
          </a:xfrm>
          <a:prstGeom prst="rect">
            <a:avLst/>
          </a:prstGeom>
          <a:noFill/>
          <a:ln w="9525">
            <a:noFill/>
            <a:miter lim="800000"/>
            <a:headEnd/>
            <a:tailEnd/>
          </a:ln>
          <a:effectLst/>
        </p:spPr>
      </p:pic>
      <p:sp>
        <p:nvSpPr>
          <p:cNvPr id="8" name="TextBox 7"/>
          <p:cNvSpPr txBox="1"/>
          <p:nvPr/>
        </p:nvSpPr>
        <p:spPr>
          <a:xfrm>
            <a:off x="228600" y="2514601"/>
            <a:ext cx="4495800" cy="3816429"/>
          </a:xfrm>
          <a:prstGeom prst="rect">
            <a:avLst/>
          </a:prstGeom>
          <a:noFill/>
        </p:spPr>
        <p:txBody>
          <a:bodyPr wrap="square" rtlCol="0">
            <a:spAutoFit/>
          </a:bodyPr>
          <a:lstStyle/>
          <a:p>
            <a:r>
              <a:rPr lang="en-US" sz="2400" b="1" dirty="0" smtClean="0">
                <a:solidFill>
                  <a:srgbClr val="000066"/>
                </a:solidFill>
                <a:latin typeface="Calibri" pitchFamily="34" charset="0"/>
              </a:rPr>
              <a:t>Pinching:</a:t>
            </a:r>
            <a:endParaRPr lang="en-IN" sz="2400" b="1" dirty="0" smtClean="0">
              <a:solidFill>
                <a:srgbClr val="000066"/>
              </a:solidFill>
              <a:latin typeface="Calibri" pitchFamily="34" charset="0"/>
            </a:endParaRPr>
          </a:p>
          <a:p>
            <a:pPr algn="just"/>
            <a:r>
              <a:rPr lang="en-US" sz="2000" dirty="0" smtClean="0">
                <a:solidFill>
                  <a:schemeClr val="bg1"/>
                </a:solidFill>
                <a:latin typeface="Calibri" pitchFamily="34" charset="0"/>
              </a:rPr>
              <a:t>Pinching is one of the oldest methods used to shape bowls; plates or whatever dishes you might want to create. It requires no tool other than your hand. This method is best suited for smaller objects that you can easily hold in your hand. However, with practice and a lot of patience. It is possible to create larger object.</a:t>
            </a:r>
            <a:endParaRPr lang="en-IN" sz="2000" dirty="0" smtClean="0">
              <a:solidFill>
                <a:schemeClr val="bg1"/>
              </a:solidFill>
              <a:latin typeface="Calibri" pitchFamily="34" charset="0"/>
            </a:endParaRPr>
          </a:p>
          <a:p>
            <a:pPr algn="just"/>
            <a:r>
              <a:rPr lang="en-US" sz="2000" dirty="0" smtClean="0">
                <a:solidFill>
                  <a:schemeClr val="bg1"/>
                </a:solidFill>
                <a:latin typeface="Calibri" pitchFamily="34" charset="0"/>
              </a:rPr>
              <a:t> </a:t>
            </a:r>
            <a:endParaRPr lang="en-IN" sz="2000" dirty="0" smtClean="0">
              <a:solidFill>
                <a:schemeClr val="bg1"/>
              </a:solidFill>
              <a:latin typeface="Calibri" pitchFamily="34" charset="0"/>
            </a:endParaRPr>
          </a:p>
          <a:p>
            <a:endParaRPr lang="en-IN" dirty="0"/>
          </a:p>
        </p:txBody>
      </p:sp>
      <p:sp>
        <p:nvSpPr>
          <p:cNvPr id="10" name="TextBox 9"/>
          <p:cNvSpPr txBox="1"/>
          <p:nvPr/>
        </p:nvSpPr>
        <p:spPr>
          <a:xfrm>
            <a:off x="228600" y="5733871"/>
            <a:ext cx="5486400" cy="923330"/>
          </a:xfrm>
          <a:prstGeom prst="rect">
            <a:avLst/>
          </a:prstGeom>
          <a:noFill/>
        </p:spPr>
        <p:txBody>
          <a:bodyPr wrap="square" rtlCol="0">
            <a:spAutoFit/>
          </a:bodyPr>
          <a:lstStyle/>
          <a:p>
            <a:r>
              <a:rPr lang="en-IN" dirty="0" smtClean="0">
                <a:solidFill>
                  <a:srgbClr val="000066"/>
                </a:solidFill>
              </a:rPr>
              <a:t> Link:</a:t>
            </a:r>
          </a:p>
          <a:p>
            <a:pPr>
              <a:buFont typeface="Arial" pitchFamily="34" charset="0"/>
              <a:buChar char="•"/>
            </a:pPr>
            <a:r>
              <a:rPr lang="en-IN" dirty="0" smtClean="0">
                <a:solidFill>
                  <a:srgbClr val="000066"/>
                </a:solidFill>
              </a:rPr>
              <a:t> https://www.youtube.com/watch?v=A70d3gnOiL4</a:t>
            </a:r>
          </a:p>
          <a:p>
            <a:pPr>
              <a:buFont typeface="Arial" pitchFamily="34" charset="0"/>
              <a:buChar char="•"/>
            </a:pPr>
            <a:r>
              <a:rPr lang="en-IN" dirty="0" smtClean="0">
                <a:solidFill>
                  <a:srgbClr val="000066"/>
                </a:solidFill>
              </a:rPr>
              <a:t> https://www.youtube.com/watch?v=ri1h7CIGS0g</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51" name="Picture 7" descr="C:\Users\MADAN\Desktop\MATERIALS FOR PPT D AND C FORM\pinching\1adfee057f5f75b3e9733493a6731e12--clay-projects-clay-art.jpg"/>
          <p:cNvPicPr>
            <a:picLocks noChangeAspect="1" noChangeArrowheads="1"/>
          </p:cNvPicPr>
          <p:nvPr/>
        </p:nvPicPr>
        <p:blipFill>
          <a:blip r:embed="rId2"/>
          <a:srcRect/>
          <a:stretch>
            <a:fillRect/>
          </a:stretch>
        </p:blipFill>
        <p:spPr bwMode="auto">
          <a:xfrm>
            <a:off x="5943600" y="152400"/>
            <a:ext cx="2895600" cy="2895600"/>
          </a:xfrm>
          <a:prstGeom prst="rect">
            <a:avLst/>
          </a:prstGeom>
          <a:noFill/>
          <a:effectLst/>
        </p:spPr>
      </p:pic>
      <p:pic>
        <p:nvPicPr>
          <p:cNvPr id="6150" name="Picture 6" descr="C:\Users\MADAN\Desktop\MATERIALS FOR PPT D AND C FORM\pinching\f7a199806461ac623dd14430513ada6c.jpg"/>
          <p:cNvPicPr>
            <a:picLocks noChangeAspect="1" noChangeArrowheads="1"/>
          </p:cNvPicPr>
          <p:nvPr/>
        </p:nvPicPr>
        <p:blipFill>
          <a:blip r:embed="rId3"/>
          <a:srcRect/>
          <a:stretch>
            <a:fillRect/>
          </a:stretch>
        </p:blipFill>
        <p:spPr bwMode="auto">
          <a:xfrm>
            <a:off x="4724400" y="2789238"/>
            <a:ext cx="2514600" cy="3840162"/>
          </a:xfrm>
          <a:prstGeom prst="rect">
            <a:avLst/>
          </a:prstGeom>
          <a:noFill/>
          <a:effectLst/>
        </p:spPr>
      </p:pic>
      <p:pic>
        <p:nvPicPr>
          <p:cNvPr id="6147" name="Picture 3" descr="C:\Users\MADAN\Desktop\MATERIALS FOR PPT D AND C FORM\pinching\a9f66911321d202a08cd8bccd0878dc0--a-grand-ceramic-art.jpg"/>
          <p:cNvPicPr>
            <a:picLocks noChangeAspect="1" noChangeArrowheads="1"/>
          </p:cNvPicPr>
          <p:nvPr/>
        </p:nvPicPr>
        <p:blipFill>
          <a:blip r:embed="rId4"/>
          <a:srcRect/>
          <a:stretch>
            <a:fillRect/>
          </a:stretch>
        </p:blipFill>
        <p:spPr bwMode="auto">
          <a:xfrm>
            <a:off x="228599" y="119008"/>
            <a:ext cx="4345687" cy="6510391"/>
          </a:xfrm>
          <a:prstGeom prst="rect">
            <a:avLst/>
          </a:prstGeom>
          <a:noFill/>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170" name="Picture 2" descr="C:\Users\MADAN\Desktop\MATERIALS FOR PPT D AND C FORM\pinching\images (1).jpg"/>
          <p:cNvPicPr>
            <a:picLocks noChangeAspect="1" noChangeArrowheads="1"/>
          </p:cNvPicPr>
          <p:nvPr/>
        </p:nvPicPr>
        <p:blipFill>
          <a:blip r:embed="rId2"/>
          <a:srcRect/>
          <a:stretch>
            <a:fillRect/>
          </a:stretch>
        </p:blipFill>
        <p:spPr bwMode="auto">
          <a:xfrm>
            <a:off x="0" y="228600"/>
            <a:ext cx="4800600" cy="4800600"/>
          </a:xfrm>
          <a:prstGeom prst="rect">
            <a:avLst/>
          </a:prstGeom>
          <a:noFill/>
          <a:effectLst/>
        </p:spPr>
      </p:pic>
      <p:pic>
        <p:nvPicPr>
          <p:cNvPr id="7173" name="Picture 5" descr="C:\Users\MADAN\Desktop\MATERIALS FOR PPT D AND C FORM\pinching\images.jpg"/>
          <p:cNvPicPr>
            <a:picLocks noChangeAspect="1" noChangeArrowheads="1"/>
          </p:cNvPicPr>
          <p:nvPr/>
        </p:nvPicPr>
        <p:blipFill>
          <a:blip r:embed="rId3"/>
          <a:srcRect/>
          <a:stretch>
            <a:fillRect/>
          </a:stretch>
        </p:blipFill>
        <p:spPr bwMode="auto">
          <a:xfrm>
            <a:off x="4648200" y="2209800"/>
            <a:ext cx="4495800" cy="4495800"/>
          </a:xfrm>
          <a:prstGeom prst="rect">
            <a:avLst/>
          </a:prstGeom>
          <a:noFill/>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228600" y="381000"/>
            <a:ext cx="8610600" cy="2585323"/>
          </a:xfrm>
          <a:prstGeom prst="rect">
            <a:avLst/>
          </a:prstGeom>
          <a:noFill/>
        </p:spPr>
        <p:txBody>
          <a:bodyPr wrap="square" rtlCol="0">
            <a:spAutoFit/>
          </a:bodyPr>
          <a:lstStyle/>
          <a:p>
            <a:r>
              <a:rPr lang="en-US" sz="2400" b="1" dirty="0" smtClean="0">
                <a:solidFill>
                  <a:srgbClr val="000066"/>
                </a:solidFill>
                <a:latin typeface="Calibri" pitchFamily="34" charset="0"/>
              </a:rPr>
              <a:t>Coiling:</a:t>
            </a:r>
          </a:p>
          <a:p>
            <a:endParaRPr lang="en-IN" dirty="0" smtClean="0"/>
          </a:p>
          <a:p>
            <a:pPr algn="just"/>
            <a:r>
              <a:rPr lang="en-US" sz="2000" dirty="0" smtClean="0">
                <a:solidFill>
                  <a:schemeClr val="bg1"/>
                </a:solidFill>
                <a:latin typeface="Calibri" pitchFamily="34" charset="0"/>
              </a:rPr>
              <a:t>Coiling is a great method to use when you want to create large and complicated shapes quickly. It is a practical technique to use when working on different irregular and soft shapes. There are different techniques when you work with coiling and you can either use round or flat coils when you make small bowls or cups you should use the rounded coils. </a:t>
            </a:r>
            <a:endParaRPr lang="en-IN" sz="2000" dirty="0" smtClean="0">
              <a:solidFill>
                <a:schemeClr val="bg1"/>
              </a:solidFill>
              <a:latin typeface="Calibri" pitchFamily="34" charset="0"/>
            </a:endParaRPr>
          </a:p>
          <a:p>
            <a:endParaRPr lang="en-IN" sz="2000" dirty="0">
              <a:solidFill>
                <a:schemeClr val="bg1"/>
              </a:solidFill>
              <a:latin typeface="Calibri" pitchFamily="34" charset="0"/>
            </a:endParaRPr>
          </a:p>
        </p:txBody>
      </p:sp>
      <p:pic>
        <p:nvPicPr>
          <p:cNvPr id="3074" name="Picture 2" descr="img_6622"/>
          <p:cNvPicPr>
            <a:picLocks noChangeAspect="1" noChangeArrowheads="1"/>
          </p:cNvPicPr>
          <p:nvPr/>
        </p:nvPicPr>
        <p:blipFill>
          <a:blip r:embed="rId2"/>
          <a:srcRect/>
          <a:stretch>
            <a:fillRect/>
          </a:stretch>
        </p:blipFill>
        <p:spPr bwMode="auto">
          <a:xfrm>
            <a:off x="2800349" y="4108807"/>
            <a:ext cx="2205519" cy="2520593"/>
          </a:xfrm>
          <a:prstGeom prst="rect">
            <a:avLst/>
          </a:prstGeom>
          <a:noFill/>
          <a:ln w="9525">
            <a:noFill/>
            <a:miter lim="800000"/>
            <a:headEnd/>
            <a:tailEnd/>
          </a:ln>
          <a:effectLst/>
        </p:spPr>
      </p:pic>
      <p:pic>
        <p:nvPicPr>
          <p:cNvPr id="3075" name="Picture 3" descr="slab_pot_using_rollerstamp"/>
          <p:cNvPicPr>
            <a:picLocks noChangeAspect="1" noChangeArrowheads="1"/>
          </p:cNvPicPr>
          <p:nvPr/>
        </p:nvPicPr>
        <p:blipFill>
          <a:blip r:embed="rId3"/>
          <a:srcRect/>
          <a:stretch>
            <a:fillRect/>
          </a:stretch>
        </p:blipFill>
        <p:spPr bwMode="auto">
          <a:xfrm>
            <a:off x="5105400" y="4108807"/>
            <a:ext cx="3505200" cy="2520593"/>
          </a:xfrm>
          <a:prstGeom prst="rect">
            <a:avLst/>
          </a:prstGeom>
          <a:noFill/>
          <a:ln w="9525">
            <a:noFill/>
            <a:miter lim="800000"/>
            <a:headEnd/>
            <a:tailEnd/>
          </a:ln>
          <a:effectLst/>
        </p:spPr>
      </p:pic>
      <p:sp>
        <p:nvSpPr>
          <p:cNvPr id="6" name="TextBox 5"/>
          <p:cNvSpPr txBox="1"/>
          <p:nvPr/>
        </p:nvSpPr>
        <p:spPr>
          <a:xfrm>
            <a:off x="304800" y="2895600"/>
            <a:ext cx="8305800" cy="1200329"/>
          </a:xfrm>
          <a:prstGeom prst="rect">
            <a:avLst/>
          </a:prstGeom>
          <a:noFill/>
        </p:spPr>
        <p:txBody>
          <a:bodyPr wrap="square" rtlCol="0">
            <a:spAutoFit/>
          </a:bodyPr>
          <a:lstStyle/>
          <a:p>
            <a:r>
              <a:rPr lang="en-IN" dirty="0" smtClean="0">
                <a:solidFill>
                  <a:srgbClr val="000066"/>
                </a:solidFill>
              </a:rPr>
              <a:t>Link:</a:t>
            </a:r>
          </a:p>
          <a:p>
            <a:pPr>
              <a:buFont typeface="Arial" pitchFamily="34" charset="0"/>
              <a:buChar char="•"/>
            </a:pPr>
            <a:r>
              <a:rPr lang="en-IN" dirty="0" smtClean="0">
                <a:solidFill>
                  <a:srgbClr val="000066"/>
                </a:solidFill>
              </a:rPr>
              <a:t>  https://www.youtube.com/watch?v=dPNSjzWVU5c</a:t>
            </a:r>
          </a:p>
          <a:p>
            <a:pPr>
              <a:buFont typeface="Arial" pitchFamily="34" charset="0"/>
              <a:buChar char="•"/>
            </a:pPr>
            <a:r>
              <a:rPr lang="en-IN" dirty="0" smtClean="0">
                <a:solidFill>
                  <a:srgbClr val="000066"/>
                </a:solidFill>
              </a:rPr>
              <a:t>  https://www.youtube.com/watch?v=ds2iSVlTJ78</a:t>
            </a:r>
          </a:p>
          <a:p>
            <a:endParaRPr lang="en-IN"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descr="C:\Users\MADAN\Desktop\MATERIALS FOR PPT D AND C FORM\coiling\7a4029ec5bbf38d56aa14ac27cc38d2b--coil-pots-pottery-sculpture.jpg"/>
          <p:cNvPicPr>
            <a:picLocks noChangeAspect="1" noChangeArrowheads="1"/>
          </p:cNvPicPr>
          <p:nvPr/>
        </p:nvPicPr>
        <p:blipFill>
          <a:blip r:embed="rId2"/>
          <a:srcRect/>
          <a:stretch>
            <a:fillRect/>
          </a:stretch>
        </p:blipFill>
        <p:spPr bwMode="auto">
          <a:xfrm>
            <a:off x="304800" y="0"/>
            <a:ext cx="2362200" cy="3331946"/>
          </a:xfrm>
          <a:prstGeom prst="rect">
            <a:avLst/>
          </a:prstGeom>
          <a:noFill/>
          <a:effectLst/>
        </p:spPr>
      </p:pic>
      <p:pic>
        <p:nvPicPr>
          <p:cNvPr id="2051" name="Picture 3" descr="C:\Users\MADAN\Desktop\MATERIALS FOR PPT D AND C FORM\coiling\51d012224829f1d1d7414bec99dd00c9--rustic-ceramics-pottery-sculpture.jpg"/>
          <p:cNvPicPr>
            <a:picLocks noChangeAspect="1" noChangeArrowheads="1"/>
          </p:cNvPicPr>
          <p:nvPr/>
        </p:nvPicPr>
        <p:blipFill>
          <a:blip r:embed="rId3"/>
          <a:srcRect l="6434" t="4268" r="3485" b="3968"/>
          <a:stretch>
            <a:fillRect/>
          </a:stretch>
        </p:blipFill>
        <p:spPr bwMode="auto">
          <a:xfrm>
            <a:off x="3657600" y="0"/>
            <a:ext cx="3274828" cy="3352800"/>
          </a:xfrm>
          <a:prstGeom prst="rect">
            <a:avLst/>
          </a:prstGeom>
          <a:noFill/>
          <a:effectLst/>
        </p:spPr>
      </p:pic>
      <p:pic>
        <p:nvPicPr>
          <p:cNvPr id="2052" name="Picture 4" descr="C:\Users\MADAN\Desktop\MATERIALS FOR PPT D AND C FORM\coiling\83e12560988fabe4879dec1f15d0bd10--pottery-clay-pottery-art.jpg"/>
          <p:cNvPicPr>
            <a:picLocks noChangeAspect="1" noChangeArrowheads="1"/>
          </p:cNvPicPr>
          <p:nvPr/>
        </p:nvPicPr>
        <p:blipFill>
          <a:blip r:embed="rId4"/>
          <a:srcRect/>
          <a:stretch>
            <a:fillRect/>
          </a:stretch>
        </p:blipFill>
        <p:spPr bwMode="auto">
          <a:xfrm>
            <a:off x="304800" y="3505200"/>
            <a:ext cx="4191000" cy="3143250"/>
          </a:xfrm>
          <a:prstGeom prst="rect">
            <a:avLst/>
          </a:prstGeom>
          <a:noFill/>
          <a:effectLst/>
        </p:spPr>
      </p:pic>
      <p:pic>
        <p:nvPicPr>
          <p:cNvPr id="2053" name="Picture 5" descr="C:\Users\MADAN\Desktop\MATERIALS FOR PPT D AND C FORM\coiling\343c7272a5df36de8ab082a48366b28e.jpg"/>
          <p:cNvPicPr>
            <a:picLocks noChangeAspect="1" noChangeArrowheads="1"/>
          </p:cNvPicPr>
          <p:nvPr/>
        </p:nvPicPr>
        <p:blipFill>
          <a:blip r:embed="rId5"/>
          <a:srcRect l="7977" r="3466"/>
          <a:stretch>
            <a:fillRect/>
          </a:stretch>
        </p:blipFill>
        <p:spPr bwMode="auto">
          <a:xfrm>
            <a:off x="4648200" y="3505200"/>
            <a:ext cx="3962400" cy="3167796"/>
          </a:xfrm>
          <a:prstGeom prst="rect">
            <a:avLst/>
          </a:prstGeom>
          <a:noFill/>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6" name="Picture 4" descr="C:\Users\MADAN\Desktop\MATERIALS FOR PPT D AND C FORM\coiling\e37fc2e13d01422ec21b9e092ad088fe--pottery-designs-pottery-ideas.jpg"/>
          <p:cNvPicPr>
            <a:picLocks noChangeAspect="1" noChangeArrowheads="1"/>
          </p:cNvPicPr>
          <p:nvPr/>
        </p:nvPicPr>
        <p:blipFill>
          <a:blip r:embed="rId2"/>
          <a:srcRect l="6857" t="3200" r="8571" b="7200"/>
          <a:stretch>
            <a:fillRect/>
          </a:stretch>
        </p:blipFill>
        <p:spPr bwMode="auto">
          <a:xfrm>
            <a:off x="3657600" y="0"/>
            <a:ext cx="2668361" cy="4038600"/>
          </a:xfrm>
          <a:prstGeom prst="rect">
            <a:avLst/>
          </a:prstGeom>
          <a:noFill/>
          <a:effectLst/>
        </p:spPr>
      </p:pic>
      <p:pic>
        <p:nvPicPr>
          <p:cNvPr id="3074" name="Picture 2" descr="C:\Users\MADAN\Desktop\MATERIALS FOR PPT D AND C FORM\coiling\c0f2e1020fbfe76ce3f2702b975ba0ef--clay-bowl-coil-pots.jpg"/>
          <p:cNvPicPr>
            <a:picLocks noChangeAspect="1" noChangeArrowheads="1"/>
          </p:cNvPicPr>
          <p:nvPr/>
        </p:nvPicPr>
        <p:blipFill>
          <a:blip r:embed="rId3"/>
          <a:srcRect/>
          <a:stretch>
            <a:fillRect/>
          </a:stretch>
        </p:blipFill>
        <p:spPr bwMode="auto">
          <a:xfrm>
            <a:off x="0" y="2819400"/>
            <a:ext cx="3429000" cy="3429000"/>
          </a:xfrm>
          <a:prstGeom prst="rect">
            <a:avLst/>
          </a:prstGeom>
          <a:noFill/>
          <a:effectLst/>
        </p:spPr>
      </p:pic>
      <p:pic>
        <p:nvPicPr>
          <p:cNvPr id="3075" name="Picture 3" descr="C:\Users\MADAN\Desktop\MATERIALS FOR PPT D AND C FORM\coiling\coil_pot_4.jpg"/>
          <p:cNvPicPr>
            <a:picLocks noChangeAspect="1" noChangeArrowheads="1"/>
          </p:cNvPicPr>
          <p:nvPr/>
        </p:nvPicPr>
        <p:blipFill>
          <a:blip r:embed="rId4"/>
          <a:srcRect/>
          <a:stretch>
            <a:fillRect/>
          </a:stretch>
        </p:blipFill>
        <p:spPr bwMode="auto">
          <a:xfrm>
            <a:off x="4724400" y="2971800"/>
            <a:ext cx="3886200" cy="3886200"/>
          </a:xfrm>
          <a:prstGeom prst="rect">
            <a:avLst/>
          </a:prstGeom>
          <a:noFill/>
          <a:effectLst/>
        </p:spPr>
      </p:pic>
      <p:pic>
        <p:nvPicPr>
          <p:cNvPr id="3078" name="Picture 6" descr="C:\Users\MADAN\Desktop\MATERIALS FOR PPT D AND C FORM\coiling\fbeba28932f7ae200e0338058ff4427f--coil-pots.jpg"/>
          <p:cNvPicPr>
            <a:picLocks noChangeAspect="1" noChangeArrowheads="1"/>
          </p:cNvPicPr>
          <p:nvPr/>
        </p:nvPicPr>
        <p:blipFill>
          <a:blip r:embed="rId5"/>
          <a:srcRect/>
          <a:stretch>
            <a:fillRect/>
          </a:stretch>
        </p:blipFill>
        <p:spPr bwMode="auto">
          <a:xfrm>
            <a:off x="6477000" y="0"/>
            <a:ext cx="2133600" cy="3206230"/>
          </a:xfrm>
          <a:prstGeom prst="rect">
            <a:avLst/>
          </a:prstGeom>
          <a:noFill/>
          <a:effectLst/>
        </p:spPr>
      </p:pic>
      <p:pic>
        <p:nvPicPr>
          <p:cNvPr id="3079" name="Picture 7" descr="C:\Users\MADAN\Desktop\MATERIALS FOR PPT D AND C FORM\coiling\IMAG0320.jpg"/>
          <p:cNvPicPr>
            <a:picLocks noChangeAspect="1" noChangeArrowheads="1"/>
          </p:cNvPicPr>
          <p:nvPr/>
        </p:nvPicPr>
        <p:blipFill>
          <a:blip r:embed="rId6" cstate="print"/>
          <a:srcRect l="5683" r="10971" b="11325"/>
          <a:stretch>
            <a:fillRect/>
          </a:stretch>
        </p:blipFill>
        <p:spPr bwMode="auto">
          <a:xfrm>
            <a:off x="0" y="484909"/>
            <a:ext cx="3429000" cy="2182091"/>
          </a:xfrm>
          <a:prstGeom prst="rect">
            <a:avLst/>
          </a:prstGeom>
          <a:noFill/>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228600" y="609600"/>
            <a:ext cx="8763000" cy="2831544"/>
          </a:xfrm>
          <a:prstGeom prst="rect">
            <a:avLst/>
          </a:prstGeom>
          <a:noFill/>
        </p:spPr>
        <p:txBody>
          <a:bodyPr wrap="square" rtlCol="0">
            <a:spAutoFit/>
          </a:bodyPr>
          <a:lstStyle/>
          <a:p>
            <a:r>
              <a:rPr lang="en-US" sz="2400" b="1" dirty="0" smtClean="0">
                <a:solidFill>
                  <a:srgbClr val="000066"/>
                </a:solidFill>
                <a:latin typeface="Calibri" pitchFamily="34" charset="0"/>
              </a:rPr>
              <a:t>Slab:</a:t>
            </a:r>
          </a:p>
          <a:p>
            <a:endParaRPr lang="en-IN" dirty="0" smtClean="0">
              <a:solidFill>
                <a:srgbClr val="C00000"/>
              </a:solidFill>
            </a:endParaRPr>
          </a:p>
          <a:p>
            <a:pPr algn="just"/>
            <a:r>
              <a:rPr lang="en-US" sz="2000" dirty="0" smtClean="0">
                <a:solidFill>
                  <a:schemeClr val="bg1"/>
                </a:solidFill>
                <a:latin typeface="Calibri" pitchFamily="34" charset="0"/>
              </a:rPr>
              <a:t>To slab build you must roll out a piece of clay so that it has even thickness throughout. Then you score and slip the different slab pieces where you want to attach them. Coil should be rolled out and smoothed into joined corners for added support</a:t>
            </a:r>
            <a:r>
              <a:rPr lang="en-US" sz="2000" dirty="0" smtClean="0">
                <a:solidFill>
                  <a:schemeClr val="bg1"/>
                </a:solidFill>
                <a:latin typeface="Calibri" pitchFamily="34" charset="0"/>
              </a:rPr>
              <a:t>.</a:t>
            </a:r>
          </a:p>
          <a:p>
            <a:pPr algn="just"/>
            <a:endParaRPr lang="en-IN" sz="2000" dirty="0" smtClean="0">
              <a:solidFill>
                <a:schemeClr val="bg1"/>
              </a:solidFill>
              <a:latin typeface="Calibri" pitchFamily="34" charset="0"/>
            </a:endParaRPr>
          </a:p>
          <a:p>
            <a:r>
              <a:rPr lang="en-US" dirty="0" smtClean="0"/>
              <a:t> </a:t>
            </a:r>
            <a:endParaRPr lang="en-IN" dirty="0" smtClean="0"/>
          </a:p>
          <a:p>
            <a:endParaRPr lang="en-IN" dirty="0"/>
          </a:p>
        </p:txBody>
      </p:sp>
      <p:pic>
        <p:nvPicPr>
          <p:cNvPr id="5" name="Picture 4" descr="C:\Users\DELL\Desktop\ceramics images\slab_vase_1_by_metranisome.jpg"/>
          <p:cNvPicPr/>
          <p:nvPr/>
        </p:nvPicPr>
        <p:blipFill>
          <a:blip r:embed="rId2" cstate="print"/>
          <a:srcRect/>
          <a:stretch>
            <a:fillRect/>
          </a:stretch>
        </p:blipFill>
        <p:spPr bwMode="auto">
          <a:xfrm>
            <a:off x="5791200" y="3952240"/>
            <a:ext cx="2590800" cy="2677160"/>
          </a:xfrm>
          <a:prstGeom prst="rect">
            <a:avLst/>
          </a:prstGeom>
          <a:noFill/>
          <a:ln w="9525">
            <a:noFill/>
            <a:miter lim="800000"/>
            <a:headEnd/>
            <a:tailEnd/>
          </a:ln>
          <a:effectLst/>
        </p:spPr>
      </p:pic>
      <p:pic>
        <p:nvPicPr>
          <p:cNvPr id="6" name="Picture 5" descr="C:\Users\Maddy\Desktop\dd18e8c2a22b05decc51ccc97560805e--ceramic-boxes-ceramic-clay.jpg"/>
          <p:cNvPicPr/>
          <p:nvPr/>
        </p:nvPicPr>
        <p:blipFill>
          <a:blip r:embed="rId3"/>
          <a:srcRect/>
          <a:stretch>
            <a:fillRect/>
          </a:stretch>
        </p:blipFill>
        <p:spPr bwMode="auto">
          <a:xfrm>
            <a:off x="2590800" y="3952240"/>
            <a:ext cx="3052826" cy="2677160"/>
          </a:xfrm>
          <a:prstGeom prst="rect">
            <a:avLst/>
          </a:prstGeom>
          <a:noFill/>
          <a:ln w="9525">
            <a:noFill/>
            <a:miter lim="800000"/>
            <a:headEnd/>
            <a:tailEnd/>
          </a:ln>
          <a:effectLst/>
        </p:spPr>
      </p:pic>
      <p:sp>
        <p:nvSpPr>
          <p:cNvPr id="7" name="TextBox 6"/>
          <p:cNvSpPr txBox="1"/>
          <p:nvPr/>
        </p:nvSpPr>
        <p:spPr>
          <a:xfrm>
            <a:off x="304800" y="2590800"/>
            <a:ext cx="8610600" cy="1477328"/>
          </a:xfrm>
          <a:prstGeom prst="rect">
            <a:avLst/>
          </a:prstGeom>
          <a:noFill/>
        </p:spPr>
        <p:txBody>
          <a:bodyPr wrap="square" rtlCol="0">
            <a:spAutoFit/>
          </a:bodyPr>
          <a:lstStyle/>
          <a:p>
            <a:r>
              <a:rPr lang="en-IN" dirty="0" smtClean="0">
                <a:solidFill>
                  <a:srgbClr val="000066"/>
                </a:solidFill>
              </a:rPr>
              <a:t> Link:</a:t>
            </a:r>
          </a:p>
          <a:p>
            <a:pPr>
              <a:buFont typeface="Arial" pitchFamily="34" charset="0"/>
              <a:buChar char="•"/>
            </a:pPr>
            <a:r>
              <a:rPr lang="en-IN" dirty="0" smtClean="0">
                <a:solidFill>
                  <a:srgbClr val="000066"/>
                </a:solidFill>
              </a:rPr>
              <a:t>  https://www.youtube.com/watch?v=BJ-fYw6E9-4</a:t>
            </a:r>
          </a:p>
          <a:p>
            <a:pPr>
              <a:buFont typeface="Arial" pitchFamily="34" charset="0"/>
              <a:buChar char="•"/>
            </a:pPr>
            <a:r>
              <a:rPr lang="en-IN" dirty="0" smtClean="0">
                <a:solidFill>
                  <a:srgbClr val="000066"/>
                </a:solidFill>
              </a:rPr>
              <a:t>  https://www.youtube.com/watch?v=nplyxEeHcls&amp;list=PLXcFZNj7Tfjk8N1NqnRh- cCI5xEhiKYL</a:t>
            </a:r>
          </a:p>
          <a:p>
            <a:pPr>
              <a:buFont typeface="Arial" pitchFamily="34" charset="0"/>
              <a:buChar char="•"/>
            </a:pPr>
            <a:endParaRPr lang="en-IN" dirty="0">
              <a:solidFill>
                <a:srgbClr val="000066"/>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838200"/>
          </a:xfrm>
        </p:spPr>
        <p:txBody>
          <a:bodyPr>
            <a:normAutofit/>
          </a:bodyPr>
          <a:lstStyle/>
          <a:p>
            <a:r>
              <a:rPr lang="en-US" sz="4000" dirty="0" smtClean="0">
                <a:solidFill>
                  <a:srgbClr val="C00000"/>
                </a:solidFill>
                <a:effectLst>
                  <a:outerShdw blurRad="38100" dist="38100" dir="2700000" algn="tl">
                    <a:srgbClr val="000000">
                      <a:alpha val="43137"/>
                    </a:srgbClr>
                  </a:outerShdw>
                </a:effectLst>
                <a:latin typeface="+mn-lt"/>
              </a:rPr>
              <a:t>Ceramics Pottery</a:t>
            </a:r>
            <a:endParaRPr lang="en-US" sz="4000" dirty="0">
              <a:solidFill>
                <a:srgbClr val="C00000"/>
              </a:solidFill>
              <a:effectLst>
                <a:outerShdw blurRad="38100" dist="38100" dir="2700000" algn="tl">
                  <a:srgbClr val="000000">
                    <a:alpha val="43137"/>
                  </a:srgbClr>
                </a:outerShdw>
              </a:effectLst>
              <a:latin typeface="+mn-lt"/>
            </a:endParaRPr>
          </a:p>
        </p:txBody>
      </p:sp>
      <p:sp>
        <p:nvSpPr>
          <p:cNvPr id="5" name="TextBox 4"/>
          <p:cNvSpPr txBox="1"/>
          <p:nvPr/>
        </p:nvSpPr>
        <p:spPr>
          <a:xfrm>
            <a:off x="228600" y="1447801"/>
            <a:ext cx="8686800" cy="3477875"/>
          </a:xfrm>
          <a:prstGeom prst="rect">
            <a:avLst/>
          </a:prstGeom>
          <a:noFill/>
        </p:spPr>
        <p:txBody>
          <a:bodyPr wrap="square" rtlCol="0">
            <a:spAutoFit/>
          </a:bodyPr>
          <a:lstStyle/>
          <a:p>
            <a:r>
              <a:rPr lang="en-US" sz="2400" b="1" dirty="0" smtClean="0">
                <a:solidFill>
                  <a:srgbClr val="000066"/>
                </a:solidFill>
                <a:latin typeface="Calibri" pitchFamily="34" charset="0"/>
              </a:rPr>
              <a:t>Ceramics:</a:t>
            </a:r>
          </a:p>
          <a:p>
            <a:r>
              <a:rPr lang="en-US" sz="2000" dirty="0" smtClean="0">
                <a:solidFill>
                  <a:schemeClr val="bg1"/>
                </a:solidFill>
                <a:latin typeface="Calibri" pitchFamily="34" charset="0"/>
              </a:rPr>
              <a:t>A </a:t>
            </a:r>
            <a:r>
              <a:rPr lang="en-US" sz="2000" dirty="0" smtClean="0">
                <a:solidFill>
                  <a:schemeClr val="bg1"/>
                </a:solidFill>
                <a:latin typeface="Calibri" pitchFamily="34" charset="0"/>
              </a:rPr>
              <a:t>Ceramic is an inorganic compound , non metallic, solid materials like metal. Ceramic materials are brittle ,hard ,strong in compression .</a:t>
            </a:r>
          </a:p>
          <a:p>
            <a:pPr algn="just"/>
            <a:endParaRPr lang="en-US" sz="2000" dirty="0" smtClean="0">
              <a:solidFill>
                <a:schemeClr val="bg1"/>
              </a:solidFill>
              <a:latin typeface="Calibri" pitchFamily="34" charset="0"/>
            </a:endParaRPr>
          </a:p>
          <a:p>
            <a:pPr algn="just"/>
            <a:r>
              <a:rPr lang="en-US" sz="2000" dirty="0" smtClean="0">
                <a:solidFill>
                  <a:schemeClr val="bg1"/>
                </a:solidFill>
                <a:latin typeface="Calibri" pitchFamily="34" charset="0"/>
              </a:rPr>
              <a:t>Clay objects that permanently retain their shape after they have been heating to specific temperatures and should be non-porous.</a:t>
            </a:r>
          </a:p>
          <a:p>
            <a:endParaRPr lang="en-US" sz="2000" dirty="0" smtClean="0">
              <a:solidFill>
                <a:schemeClr val="bg1"/>
              </a:solidFill>
              <a:latin typeface="Calibri" pitchFamily="34" charset="0"/>
            </a:endParaRPr>
          </a:p>
          <a:p>
            <a:r>
              <a:rPr lang="en-US" sz="2000" dirty="0" smtClean="0">
                <a:solidFill>
                  <a:schemeClr val="bg1"/>
                </a:solidFill>
                <a:latin typeface="Calibri" pitchFamily="34" charset="0"/>
              </a:rPr>
              <a:t> </a:t>
            </a:r>
          </a:p>
          <a:p>
            <a:endParaRPr lang="en-US" sz="2000" dirty="0" smtClean="0">
              <a:solidFill>
                <a:schemeClr val="bg1"/>
              </a:solidFill>
              <a:latin typeface="Calibri" pitchFamily="34" charset="0"/>
            </a:endParaRPr>
          </a:p>
          <a:p>
            <a:r>
              <a:rPr lang="en-US" dirty="0" smtClean="0">
                <a:solidFill>
                  <a:schemeClr val="bg1"/>
                </a:solidFill>
                <a:latin typeface="Calibri" pitchFamily="34" charset="0"/>
              </a:rPr>
              <a:t> </a:t>
            </a:r>
          </a:p>
          <a:p>
            <a:r>
              <a:rPr lang="en-US" dirty="0" smtClean="0">
                <a:latin typeface="Calibri" pitchFamily="34" charset="0"/>
              </a:rPr>
              <a:t>   </a:t>
            </a:r>
            <a:endParaRPr lang="en-US" dirty="0">
              <a:latin typeface="Calibri" pitchFamily="34" charset="0"/>
            </a:endParaRPr>
          </a:p>
        </p:txBody>
      </p:sp>
      <p:pic>
        <p:nvPicPr>
          <p:cNvPr id="1026" name="Picture 2" descr="D:\MY WORK PHOTOGRAPHS\final ceramics pottery\3.jpg"/>
          <p:cNvPicPr>
            <a:picLocks noChangeAspect="1" noChangeArrowheads="1"/>
          </p:cNvPicPr>
          <p:nvPr/>
        </p:nvPicPr>
        <p:blipFill>
          <a:blip r:embed="rId2" cstate="print"/>
          <a:srcRect l="3307" t="3467" r="3792" b="5363"/>
          <a:stretch>
            <a:fillRect/>
          </a:stretch>
        </p:blipFill>
        <p:spPr bwMode="auto">
          <a:xfrm>
            <a:off x="4876800" y="3886200"/>
            <a:ext cx="3733800" cy="2590800"/>
          </a:xfrm>
          <a:prstGeom prst="rect">
            <a:avLst/>
          </a:prstGeom>
          <a:noFill/>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Picture 2" descr="C:\Users\MADAN\Desktop\MATERIALS FOR PPT D AND C FORM\slab\etel-pisareff3.jpg"/>
          <p:cNvPicPr>
            <a:picLocks noChangeAspect="1" noChangeArrowheads="1"/>
          </p:cNvPicPr>
          <p:nvPr/>
        </p:nvPicPr>
        <p:blipFill>
          <a:blip r:embed="rId2"/>
          <a:srcRect/>
          <a:stretch>
            <a:fillRect/>
          </a:stretch>
        </p:blipFill>
        <p:spPr bwMode="auto">
          <a:xfrm>
            <a:off x="0" y="3733800"/>
            <a:ext cx="3678620" cy="2667000"/>
          </a:xfrm>
          <a:prstGeom prst="rect">
            <a:avLst/>
          </a:prstGeom>
          <a:noFill/>
          <a:effectLst/>
        </p:spPr>
      </p:pic>
      <p:pic>
        <p:nvPicPr>
          <p:cNvPr id="4099" name="Picture 3" descr="C:\Users\MADAN\Desktop\MATERIALS FOR PPT D AND C FORM\slab\images.jpg"/>
          <p:cNvPicPr>
            <a:picLocks noChangeAspect="1" noChangeArrowheads="1"/>
          </p:cNvPicPr>
          <p:nvPr/>
        </p:nvPicPr>
        <p:blipFill>
          <a:blip r:embed="rId3"/>
          <a:srcRect/>
          <a:stretch>
            <a:fillRect/>
          </a:stretch>
        </p:blipFill>
        <p:spPr bwMode="auto">
          <a:xfrm>
            <a:off x="3276600" y="3657600"/>
            <a:ext cx="3124200" cy="3124200"/>
          </a:xfrm>
          <a:prstGeom prst="rect">
            <a:avLst/>
          </a:prstGeom>
          <a:noFill/>
          <a:effectLst/>
        </p:spPr>
      </p:pic>
      <p:pic>
        <p:nvPicPr>
          <p:cNvPr id="4100" name="Picture 4" descr="C:\Users\MADAN\Desktop\MATERIALS FOR PPT D AND C FORM\slab\kristen_kieffer_house_vases.jpg"/>
          <p:cNvPicPr>
            <a:picLocks noChangeAspect="1" noChangeArrowheads="1"/>
          </p:cNvPicPr>
          <p:nvPr/>
        </p:nvPicPr>
        <p:blipFill>
          <a:blip r:embed="rId4"/>
          <a:srcRect/>
          <a:stretch>
            <a:fillRect/>
          </a:stretch>
        </p:blipFill>
        <p:spPr bwMode="auto">
          <a:xfrm>
            <a:off x="3617297" y="228600"/>
            <a:ext cx="4536103" cy="3048000"/>
          </a:xfrm>
          <a:prstGeom prst="rect">
            <a:avLst/>
          </a:prstGeom>
          <a:noFill/>
          <a:effectLst/>
        </p:spPr>
      </p:pic>
      <p:pic>
        <p:nvPicPr>
          <p:cNvPr id="4101" name="Picture 5" descr="C:\Users\MADAN\Desktop\MATERIALS FOR PPT D AND C FORM\slab\Lidya-Buzio.jpg"/>
          <p:cNvPicPr>
            <a:picLocks noChangeAspect="1" noChangeArrowheads="1"/>
          </p:cNvPicPr>
          <p:nvPr/>
        </p:nvPicPr>
        <p:blipFill>
          <a:blip r:embed="rId5"/>
          <a:srcRect/>
          <a:stretch>
            <a:fillRect/>
          </a:stretch>
        </p:blipFill>
        <p:spPr bwMode="auto">
          <a:xfrm>
            <a:off x="5904309" y="3306580"/>
            <a:ext cx="3239691" cy="3399020"/>
          </a:xfrm>
          <a:prstGeom prst="rect">
            <a:avLst/>
          </a:prstGeom>
          <a:noFill/>
          <a:effectLst/>
        </p:spPr>
      </p:pic>
      <p:pic>
        <p:nvPicPr>
          <p:cNvPr id="4102" name="Picture 6" descr="C:\Users\MADAN\Desktop\MATERIALS FOR PPT D AND C FORM\slab\pottery-design-ideas-trendy-inspiration-ideas-slab-pottery-vases-best-clay-images-on-handmade-fan-vase-wood-fired-stoneware-x-pottery-barn-design-ideas.jpg"/>
          <p:cNvPicPr>
            <a:picLocks noChangeAspect="1" noChangeArrowheads="1"/>
          </p:cNvPicPr>
          <p:nvPr/>
        </p:nvPicPr>
        <p:blipFill>
          <a:blip r:embed="rId6"/>
          <a:srcRect/>
          <a:stretch>
            <a:fillRect/>
          </a:stretch>
        </p:blipFill>
        <p:spPr bwMode="auto">
          <a:xfrm>
            <a:off x="0" y="190499"/>
            <a:ext cx="3048000" cy="3390901"/>
          </a:xfrm>
          <a:prstGeom prst="rect">
            <a:avLst/>
          </a:prstGeom>
          <a:noFill/>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2" name="Picture 2" descr="C:\Users\MADAN\Desktop\MATERIALS FOR PPT D AND C FORM\slab\2ce87ce30ad5d4be851c33a7230b9cac.jpg"/>
          <p:cNvPicPr>
            <a:picLocks noChangeAspect="1" noChangeArrowheads="1"/>
          </p:cNvPicPr>
          <p:nvPr/>
        </p:nvPicPr>
        <p:blipFill>
          <a:blip r:embed="rId2" cstate="print"/>
          <a:srcRect/>
          <a:stretch>
            <a:fillRect/>
          </a:stretch>
        </p:blipFill>
        <p:spPr bwMode="auto">
          <a:xfrm>
            <a:off x="5498592" y="3048000"/>
            <a:ext cx="3645408" cy="3657600"/>
          </a:xfrm>
          <a:prstGeom prst="rect">
            <a:avLst/>
          </a:prstGeom>
          <a:noFill/>
          <a:effectLst/>
        </p:spPr>
      </p:pic>
      <p:pic>
        <p:nvPicPr>
          <p:cNvPr id="5123" name="Picture 3" descr="C:\Users\MADAN\Desktop\MATERIALS FOR PPT D AND C FORM\slab\3ecff577360c25368e737e4211ad9d0b.jpg"/>
          <p:cNvPicPr>
            <a:picLocks noChangeAspect="1" noChangeArrowheads="1"/>
          </p:cNvPicPr>
          <p:nvPr/>
        </p:nvPicPr>
        <p:blipFill>
          <a:blip r:embed="rId3"/>
          <a:srcRect/>
          <a:stretch>
            <a:fillRect/>
          </a:stretch>
        </p:blipFill>
        <p:spPr bwMode="auto">
          <a:xfrm>
            <a:off x="0" y="3581400"/>
            <a:ext cx="3962400" cy="2975402"/>
          </a:xfrm>
          <a:prstGeom prst="rect">
            <a:avLst/>
          </a:prstGeom>
          <a:noFill/>
          <a:effectLst/>
        </p:spPr>
      </p:pic>
      <p:pic>
        <p:nvPicPr>
          <p:cNvPr id="5124" name="Picture 4" descr="C:\Users\MADAN\Desktop\MATERIALS FOR PPT D AND C FORM\slab\40ed56ae323aed845a481a355a309de2--ceramic-teapots-pottery-ideas.jpg"/>
          <p:cNvPicPr>
            <a:picLocks noChangeAspect="1" noChangeArrowheads="1"/>
          </p:cNvPicPr>
          <p:nvPr/>
        </p:nvPicPr>
        <p:blipFill>
          <a:blip r:embed="rId4"/>
          <a:srcRect/>
          <a:stretch>
            <a:fillRect/>
          </a:stretch>
        </p:blipFill>
        <p:spPr bwMode="auto">
          <a:xfrm>
            <a:off x="0" y="381000"/>
            <a:ext cx="2971800" cy="2867786"/>
          </a:xfrm>
          <a:prstGeom prst="rect">
            <a:avLst/>
          </a:prstGeom>
          <a:noFill/>
          <a:effectLst/>
        </p:spPr>
      </p:pic>
      <p:pic>
        <p:nvPicPr>
          <p:cNvPr id="5125" name="Picture 5" descr="C:\Users\MADAN\Desktop\MATERIALS FOR PPT D AND C FORM\slab\48afc5c7fe57ef66fbd2552e962c2283.jpg"/>
          <p:cNvPicPr>
            <a:picLocks noChangeAspect="1" noChangeArrowheads="1"/>
          </p:cNvPicPr>
          <p:nvPr/>
        </p:nvPicPr>
        <p:blipFill>
          <a:blip r:embed="rId5"/>
          <a:srcRect/>
          <a:stretch>
            <a:fillRect/>
          </a:stretch>
        </p:blipFill>
        <p:spPr bwMode="auto">
          <a:xfrm>
            <a:off x="3127502" y="0"/>
            <a:ext cx="2663698" cy="2281901"/>
          </a:xfrm>
          <a:prstGeom prst="rect">
            <a:avLst/>
          </a:prstGeom>
          <a:noFill/>
          <a:effectLst/>
        </p:spPr>
      </p:pic>
      <p:pic>
        <p:nvPicPr>
          <p:cNvPr id="5126" name="Picture 6" descr="C:\Users\MADAN\Desktop\MATERIALS FOR PPT D AND C FORM\slab\c12b2244ae6021ffca249bd7aef3f0c9.jpg"/>
          <p:cNvPicPr>
            <a:picLocks noChangeAspect="1" noChangeArrowheads="1"/>
          </p:cNvPicPr>
          <p:nvPr/>
        </p:nvPicPr>
        <p:blipFill>
          <a:blip r:embed="rId6"/>
          <a:srcRect/>
          <a:stretch>
            <a:fillRect/>
          </a:stretch>
        </p:blipFill>
        <p:spPr bwMode="auto">
          <a:xfrm>
            <a:off x="3429000" y="2419295"/>
            <a:ext cx="1905000" cy="2699207"/>
          </a:xfrm>
          <a:prstGeom prst="rect">
            <a:avLst/>
          </a:prstGeom>
          <a:noFill/>
          <a:effectLst/>
        </p:spPr>
      </p:pic>
      <p:pic>
        <p:nvPicPr>
          <p:cNvPr id="5127" name="Picture 7" descr="C:\Users\MADAN\Desktop\MATERIALS FOR PPT D AND C FORM\slab\d5891321494b9f639b2f6dd2a18e06ea--ceramic-boxes-ceramic-jars.jpg"/>
          <p:cNvPicPr>
            <a:picLocks noChangeAspect="1" noChangeArrowheads="1"/>
          </p:cNvPicPr>
          <p:nvPr/>
        </p:nvPicPr>
        <p:blipFill>
          <a:blip r:embed="rId7"/>
          <a:srcRect/>
          <a:stretch>
            <a:fillRect/>
          </a:stretch>
        </p:blipFill>
        <p:spPr bwMode="auto">
          <a:xfrm>
            <a:off x="5943600" y="228600"/>
            <a:ext cx="3200400" cy="2400299"/>
          </a:xfrm>
          <a:prstGeom prst="rect">
            <a:avLst/>
          </a:prstGeom>
          <a:noFill/>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p:cNvSpPr txBox="1"/>
          <p:nvPr/>
        </p:nvSpPr>
        <p:spPr>
          <a:xfrm>
            <a:off x="228600" y="609600"/>
            <a:ext cx="8763000" cy="2923877"/>
          </a:xfrm>
          <a:prstGeom prst="rect">
            <a:avLst/>
          </a:prstGeom>
          <a:noFill/>
        </p:spPr>
        <p:txBody>
          <a:bodyPr wrap="square" rtlCol="0">
            <a:spAutoFit/>
          </a:bodyPr>
          <a:lstStyle/>
          <a:p>
            <a:r>
              <a:rPr lang="en-US" sz="2400" b="1" dirty="0" smtClean="0">
                <a:solidFill>
                  <a:srgbClr val="000066"/>
                </a:solidFill>
                <a:latin typeface="Calibri" pitchFamily="34" charset="0"/>
              </a:rPr>
              <a:t>Throwing:</a:t>
            </a:r>
          </a:p>
          <a:p>
            <a:endParaRPr lang="en-IN" sz="2400" dirty="0" smtClean="0">
              <a:solidFill>
                <a:srgbClr val="000066"/>
              </a:solidFill>
              <a:latin typeface="Calibri" pitchFamily="34" charset="0"/>
            </a:endParaRPr>
          </a:p>
          <a:p>
            <a:pPr algn="just"/>
            <a:r>
              <a:rPr lang="en-US" sz="2000" dirty="0" smtClean="0">
                <a:solidFill>
                  <a:schemeClr val="bg1"/>
                </a:solidFill>
                <a:latin typeface="Calibri" pitchFamily="34" charset="0"/>
              </a:rPr>
              <a:t>Throwing involves cantering a ball of clay on a table that is turned by kicking a weight wheel, or operating a treadle .The form is shaped by the potters hand but is perfectly symmetrical, because of the turning of the wheel as he shapes the clay. The potter’s wheel and the wood lathe in fact operate on the same principal. Throwing is the method most commonly used today.</a:t>
            </a:r>
            <a:endParaRPr lang="en-IN" sz="2000" dirty="0" smtClean="0">
              <a:solidFill>
                <a:schemeClr val="bg1"/>
              </a:solidFill>
              <a:latin typeface="Calibri" pitchFamily="34" charset="0"/>
            </a:endParaRPr>
          </a:p>
          <a:p>
            <a:r>
              <a:rPr lang="en-US" dirty="0" smtClean="0"/>
              <a:t> </a:t>
            </a:r>
            <a:endParaRPr lang="en-IN" dirty="0" smtClean="0"/>
          </a:p>
          <a:p>
            <a:endParaRPr lang="en-IN" dirty="0"/>
          </a:p>
        </p:txBody>
      </p:sp>
      <p:pic>
        <p:nvPicPr>
          <p:cNvPr id="7" name="Picture 6" descr="C:\Users\DELL\Desktop\0191.jpg"/>
          <p:cNvPicPr/>
          <p:nvPr/>
        </p:nvPicPr>
        <p:blipFill>
          <a:blip r:embed="rId2"/>
          <a:srcRect/>
          <a:stretch>
            <a:fillRect/>
          </a:stretch>
        </p:blipFill>
        <p:spPr bwMode="auto">
          <a:xfrm>
            <a:off x="3124200" y="4114800"/>
            <a:ext cx="2473325" cy="2514600"/>
          </a:xfrm>
          <a:prstGeom prst="rect">
            <a:avLst/>
          </a:prstGeom>
          <a:noFill/>
          <a:ln w="9525">
            <a:noFill/>
            <a:miter lim="800000"/>
            <a:headEnd/>
            <a:tailEnd/>
          </a:ln>
          <a:effectLst/>
        </p:spPr>
      </p:pic>
      <p:pic>
        <p:nvPicPr>
          <p:cNvPr id="8" name="Picture 7" descr="E:\MY WORK PHOTOGRAPHS\final ceramics pottery\26.jpg"/>
          <p:cNvPicPr/>
          <p:nvPr/>
        </p:nvPicPr>
        <p:blipFill>
          <a:blip r:embed="rId3" cstate="print"/>
          <a:srcRect/>
          <a:stretch>
            <a:fillRect/>
          </a:stretch>
        </p:blipFill>
        <p:spPr bwMode="auto">
          <a:xfrm>
            <a:off x="5715000" y="4114800"/>
            <a:ext cx="3124200" cy="2514600"/>
          </a:xfrm>
          <a:prstGeom prst="rect">
            <a:avLst/>
          </a:prstGeom>
          <a:noFill/>
          <a:ln w="9525">
            <a:noFill/>
            <a:miter lim="800000"/>
            <a:headEnd/>
            <a:tailEnd/>
          </a:ln>
          <a:effectLst/>
        </p:spPr>
      </p:pic>
      <p:sp>
        <p:nvSpPr>
          <p:cNvPr id="5" name="TextBox 4"/>
          <p:cNvSpPr txBox="1"/>
          <p:nvPr/>
        </p:nvSpPr>
        <p:spPr>
          <a:xfrm>
            <a:off x="381000" y="3124200"/>
            <a:ext cx="8001000" cy="923330"/>
          </a:xfrm>
          <a:prstGeom prst="rect">
            <a:avLst/>
          </a:prstGeom>
          <a:noFill/>
        </p:spPr>
        <p:txBody>
          <a:bodyPr wrap="square" rtlCol="0">
            <a:spAutoFit/>
          </a:bodyPr>
          <a:lstStyle/>
          <a:p>
            <a:r>
              <a:rPr lang="en-IN" dirty="0" smtClean="0">
                <a:solidFill>
                  <a:srgbClr val="000066"/>
                </a:solidFill>
              </a:rPr>
              <a:t>Link:</a:t>
            </a:r>
          </a:p>
          <a:p>
            <a:pPr>
              <a:buFont typeface="Arial" pitchFamily="34" charset="0"/>
              <a:buChar char="•"/>
            </a:pPr>
            <a:r>
              <a:rPr lang="en-IN" dirty="0" smtClean="0">
                <a:solidFill>
                  <a:srgbClr val="000066"/>
                </a:solidFill>
              </a:rPr>
              <a:t> https://www.youtube.com/watch?v=UvXapCCVOd8</a:t>
            </a:r>
          </a:p>
          <a:p>
            <a:pPr>
              <a:buFont typeface="Arial" pitchFamily="34" charset="0"/>
              <a:buChar char="•"/>
            </a:pPr>
            <a:r>
              <a:rPr lang="en-IN" dirty="0" smtClean="0">
                <a:solidFill>
                  <a:srgbClr val="000066"/>
                </a:solidFill>
              </a:rPr>
              <a:t> https://www.youtube.com/watch?v=VJBqA6aAYbc</a:t>
            </a:r>
            <a:endParaRPr lang="en-IN" dirty="0">
              <a:solidFill>
                <a:srgbClr val="000066"/>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2" descr="C:\Users\dell\Desktop\pottery wheel.jpg"/>
          <p:cNvPicPr>
            <a:picLocks noChangeAspect="1" noChangeArrowheads="1"/>
          </p:cNvPicPr>
          <p:nvPr/>
        </p:nvPicPr>
        <p:blipFill>
          <a:blip r:embed="rId2"/>
          <a:srcRect/>
          <a:stretch>
            <a:fillRect/>
          </a:stretch>
        </p:blipFill>
        <p:spPr bwMode="auto">
          <a:xfrm>
            <a:off x="3200400" y="3962400"/>
            <a:ext cx="2725992" cy="2223801"/>
          </a:xfrm>
          <a:prstGeom prst="rect">
            <a:avLst/>
          </a:prstGeom>
          <a:noFill/>
          <a:effectLst/>
        </p:spPr>
      </p:pic>
      <p:pic>
        <p:nvPicPr>
          <p:cNvPr id="1026" name="Picture 2" descr="C:\Users\MADAN\Desktop\MATERIALS FOR PPT D AND C FORM\ceramics materials from net\LBK100-2.jpg"/>
          <p:cNvPicPr>
            <a:picLocks noChangeAspect="1" noChangeArrowheads="1"/>
          </p:cNvPicPr>
          <p:nvPr/>
        </p:nvPicPr>
        <p:blipFill>
          <a:blip r:embed="rId3"/>
          <a:srcRect/>
          <a:stretch>
            <a:fillRect/>
          </a:stretch>
        </p:blipFill>
        <p:spPr bwMode="auto">
          <a:xfrm>
            <a:off x="4801394" y="76200"/>
            <a:ext cx="4266406" cy="3276600"/>
          </a:xfrm>
          <a:prstGeom prst="rect">
            <a:avLst/>
          </a:prstGeom>
          <a:noFill/>
          <a:effectLst/>
        </p:spPr>
      </p:pic>
      <p:pic>
        <p:nvPicPr>
          <p:cNvPr id="1027" name="Picture 3" descr="C:\Users\MADAN\Desktop\MATERIALS FOR PPT D AND C FORM\ceramics materials from net\476hires.jpg"/>
          <p:cNvPicPr>
            <a:picLocks noChangeAspect="1" noChangeArrowheads="1"/>
          </p:cNvPicPr>
          <p:nvPr/>
        </p:nvPicPr>
        <p:blipFill>
          <a:blip r:embed="rId4"/>
          <a:srcRect/>
          <a:stretch>
            <a:fillRect/>
          </a:stretch>
        </p:blipFill>
        <p:spPr bwMode="auto">
          <a:xfrm>
            <a:off x="6019800" y="3505200"/>
            <a:ext cx="3124200" cy="3124200"/>
          </a:xfrm>
          <a:prstGeom prst="rect">
            <a:avLst/>
          </a:prstGeom>
          <a:noFill/>
          <a:effectLst/>
        </p:spPr>
      </p:pic>
      <p:pic>
        <p:nvPicPr>
          <p:cNvPr id="1028" name="Picture 4" descr="C:\Users\MADAN\Desktop\MATERIALS FOR PPT D AND C FORM\ceramics materials from net\Potter_at_work,_Jaura,_India (1).jpg"/>
          <p:cNvPicPr>
            <a:picLocks noChangeAspect="1" noChangeArrowheads="1"/>
          </p:cNvPicPr>
          <p:nvPr/>
        </p:nvPicPr>
        <p:blipFill>
          <a:blip r:embed="rId5" cstate="print"/>
          <a:srcRect/>
          <a:stretch>
            <a:fillRect/>
          </a:stretch>
        </p:blipFill>
        <p:spPr bwMode="auto">
          <a:xfrm>
            <a:off x="76200" y="76200"/>
            <a:ext cx="3055063" cy="5242194"/>
          </a:xfrm>
          <a:prstGeom prst="rect">
            <a:avLst/>
          </a:prstGeom>
          <a:noFill/>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194" name="Picture 2" descr="C:\Users\MADAN\Desktop\MATERIALS FOR PPT D AND C FORM\throwing\24-Elegant-Ceramic-Decor-Showcasing-Delicacy-homesthetics.net-28.jpg"/>
          <p:cNvPicPr>
            <a:picLocks noChangeAspect="1" noChangeArrowheads="1"/>
          </p:cNvPicPr>
          <p:nvPr/>
        </p:nvPicPr>
        <p:blipFill>
          <a:blip r:embed="rId2"/>
          <a:srcRect/>
          <a:stretch>
            <a:fillRect/>
          </a:stretch>
        </p:blipFill>
        <p:spPr bwMode="auto">
          <a:xfrm>
            <a:off x="1828800" y="1066800"/>
            <a:ext cx="3708400" cy="2781300"/>
          </a:xfrm>
          <a:prstGeom prst="rect">
            <a:avLst/>
          </a:prstGeom>
          <a:noFill/>
          <a:effectLst/>
        </p:spPr>
      </p:pic>
      <p:pic>
        <p:nvPicPr>
          <p:cNvPr id="8197" name="Picture 5" descr="C:\Users\MADAN\Desktop\MATERIALS FOR PPT D AND C FORM\throwing\Contemporary-and-Contracted-Coarse-Pottery-Creative-Vase-Household-Soft-Adornment-Flowers-Furnishing-Articles.jpg_640x640.jpg"/>
          <p:cNvPicPr>
            <a:picLocks noChangeAspect="1" noChangeArrowheads="1"/>
          </p:cNvPicPr>
          <p:nvPr/>
        </p:nvPicPr>
        <p:blipFill>
          <a:blip r:embed="rId3"/>
          <a:srcRect/>
          <a:stretch>
            <a:fillRect/>
          </a:stretch>
        </p:blipFill>
        <p:spPr bwMode="auto">
          <a:xfrm>
            <a:off x="5334000" y="3048000"/>
            <a:ext cx="3810000" cy="3810000"/>
          </a:xfrm>
          <a:prstGeom prst="rect">
            <a:avLst/>
          </a:prstGeom>
          <a:noFill/>
          <a:effectLst/>
        </p:spPr>
      </p:pic>
      <p:pic>
        <p:nvPicPr>
          <p:cNvPr id="8198" name="Picture 6" descr="C:\Users\MADAN\Desktop\MATERIALS FOR PPT D AND C FORM\throwing\creative-pottery-painting-ideas-best-25-pottery-painting-ideas-on-pinterest-pottery-painting-download.jpg"/>
          <p:cNvPicPr>
            <a:picLocks noChangeAspect="1" noChangeArrowheads="1"/>
          </p:cNvPicPr>
          <p:nvPr/>
        </p:nvPicPr>
        <p:blipFill>
          <a:blip r:embed="rId4"/>
          <a:srcRect/>
          <a:stretch>
            <a:fillRect/>
          </a:stretch>
        </p:blipFill>
        <p:spPr bwMode="auto">
          <a:xfrm>
            <a:off x="5638801" y="112268"/>
            <a:ext cx="3505200" cy="2640584"/>
          </a:xfrm>
          <a:prstGeom prst="rect">
            <a:avLst/>
          </a:prstGeom>
          <a:noFill/>
          <a:effectLst/>
        </p:spPr>
      </p:pic>
      <p:pic>
        <p:nvPicPr>
          <p:cNvPr id="8196" name="Picture 4" descr="C:\Users\MADAN\Desktop\MATERIALS FOR PPT D AND C FORM\throwing\bowls.jpg"/>
          <p:cNvPicPr>
            <a:picLocks noChangeAspect="1" noChangeArrowheads="1"/>
          </p:cNvPicPr>
          <p:nvPr/>
        </p:nvPicPr>
        <p:blipFill>
          <a:blip r:embed="rId5"/>
          <a:srcRect/>
          <a:stretch>
            <a:fillRect/>
          </a:stretch>
        </p:blipFill>
        <p:spPr bwMode="auto">
          <a:xfrm>
            <a:off x="0" y="3962400"/>
            <a:ext cx="4125112" cy="2743200"/>
          </a:xfrm>
          <a:prstGeom prst="rect">
            <a:avLst/>
          </a:prstGeom>
          <a:noFill/>
          <a:effectLst/>
        </p:spPr>
      </p:pic>
      <p:pic>
        <p:nvPicPr>
          <p:cNvPr id="8199" name="Picture 7" descr="C:\Users\MADAN\Desktop\MATERIALS FOR PPT D AND C FORM\throwing\images (1).jpg"/>
          <p:cNvPicPr>
            <a:picLocks noChangeAspect="1" noChangeArrowheads="1"/>
          </p:cNvPicPr>
          <p:nvPr/>
        </p:nvPicPr>
        <p:blipFill>
          <a:blip r:embed="rId6"/>
          <a:srcRect/>
          <a:stretch>
            <a:fillRect/>
          </a:stretch>
        </p:blipFill>
        <p:spPr bwMode="auto">
          <a:xfrm>
            <a:off x="0" y="152400"/>
            <a:ext cx="2079013" cy="3124200"/>
          </a:xfrm>
          <a:prstGeom prst="rect">
            <a:avLst/>
          </a:prstGeom>
          <a:noFill/>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218" name="Picture 2" descr="C:\Users\MADAN\Desktop\MATERIALS FOR PPT D AND C FORM\throwing\LucieRie5.jpg"/>
          <p:cNvPicPr>
            <a:picLocks noChangeAspect="1" noChangeArrowheads="1"/>
          </p:cNvPicPr>
          <p:nvPr/>
        </p:nvPicPr>
        <p:blipFill>
          <a:blip r:embed="rId2"/>
          <a:srcRect/>
          <a:stretch>
            <a:fillRect/>
          </a:stretch>
        </p:blipFill>
        <p:spPr bwMode="auto">
          <a:xfrm>
            <a:off x="5486400" y="4626864"/>
            <a:ext cx="3657600" cy="2231136"/>
          </a:xfrm>
          <a:prstGeom prst="rect">
            <a:avLst/>
          </a:prstGeom>
          <a:noFill/>
          <a:effectLst/>
        </p:spPr>
      </p:pic>
      <p:pic>
        <p:nvPicPr>
          <p:cNvPr id="9221" name="Picture 5" descr="C:\Users\MADAN\Desktop\MATERIALS FOR PPT D AND C FORM\throwing\teapots_32_4_.jpg"/>
          <p:cNvPicPr>
            <a:picLocks noChangeAspect="1" noChangeArrowheads="1"/>
          </p:cNvPicPr>
          <p:nvPr/>
        </p:nvPicPr>
        <p:blipFill>
          <a:blip r:embed="rId3"/>
          <a:srcRect/>
          <a:stretch>
            <a:fillRect/>
          </a:stretch>
        </p:blipFill>
        <p:spPr bwMode="auto">
          <a:xfrm>
            <a:off x="6781800" y="2590800"/>
            <a:ext cx="2362200" cy="2362200"/>
          </a:xfrm>
          <a:prstGeom prst="rect">
            <a:avLst/>
          </a:prstGeom>
          <a:noFill/>
          <a:effectLst/>
        </p:spPr>
      </p:pic>
      <p:pic>
        <p:nvPicPr>
          <p:cNvPr id="9220" name="Picture 4" descr="C:\Users\MADAN\Desktop\MATERIALS FOR PPT D AND C FORM\throwing\tea_mug__16340.1445415816.jpg"/>
          <p:cNvPicPr>
            <a:picLocks noChangeAspect="1" noChangeArrowheads="1"/>
          </p:cNvPicPr>
          <p:nvPr/>
        </p:nvPicPr>
        <p:blipFill>
          <a:blip r:embed="rId4"/>
          <a:srcRect/>
          <a:stretch>
            <a:fillRect/>
          </a:stretch>
        </p:blipFill>
        <p:spPr bwMode="auto">
          <a:xfrm>
            <a:off x="4343400" y="3120056"/>
            <a:ext cx="2362200" cy="2366343"/>
          </a:xfrm>
          <a:prstGeom prst="rect">
            <a:avLst/>
          </a:prstGeom>
          <a:noFill/>
          <a:effectLst/>
        </p:spPr>
      </p:pic>
      <p:pic>
        <p:nvPicPr>
          <p:cNvPr id="9224" name="Picture 8" descr="C:\Users\MADAN\Desktop\MATERIALS FOR PPT D AND C FORM\throwing\images.jpg"/>
          <p:cNvPicPr>
            <a:picLocks noChangeAspect="1" noChangeArrowheads="1"/>
          </p:cNvPicPr>
          <p:nvPr/>
        </p:nvPicPr>
        <p:blipFill>
          <a:blip r:embed="rId5"/>
          <a:srcRect/>
          <a:stretch>
            <a:fillRect/>
          </a:stretch>
        </p:blipFill>
        <p:spPr bwMode="auto">
          <a:xfrm>
            <a:off x="0" y="59771"/>
            <a:ext cx="2961044" cy="3521629"/>
          </a:xfrm>
          <a:prstGeom prst="rect">
            <a:avLst/>
          </a:prstGeom>
          <a:noFill/>
          <a:effectLst/>
        </p:spPr>
      </p:pic>
      <p:pic>
        <p:nvPicPr>
          <p:cNvPr id="9223" name="Picture 7" descr="C:\Users\MADAN\Desktop\MATERIALS FOR PPT D AND C FORM\throwing\505A.jpg"/>
          <p:cNvPicPr>
            <a:picLocks noChangeAspect="1" noChangeArrowheads="1"/>
          </p:cNvPicPr>
          <p:nvPr/>
        </p:nvPicPr>
        <p:blipFill>
          <a:blip r:embed="rId6"/>
          <a:srcRect/>
          <a:stretch>
            <a:fillRect/>
          </a:stretch>
        </p:blipFill>
        <p:spPr bwMode="auto">
          <a:xfrm>
            <a:off x="2971800" y="609600"/>
            <a:ext cx="2590800" cy="2590800"/>
          </a:xfrm>
          <a:prstGeom prst="rect">
            <a:avLst/>
          </a:prstGeom>
          <a:noFill/>
          <a:effectLst/>
        </p:spPr>
      </p:pic>
      <p:pic>
        <p:nvPicPr>
          <p:cNvPr id="9219" name="Picture 3" descr="C:\Users\MADAN\Desktop\MATERIALS FOR PPT D AND C FORM\throwing\sue_kang_vase4773.jpeg"/>
          <p:cNvPicPr>
            <a:picLocks noChangeAspect="1" noChangeArrowheads="1"/>
          </p:cNvPicPr>
          <p:nvPr/>
        </p:nvPicPr>
        <p:blipFill>
          <a:blip r:embed="rId7" cstate="print"/>
          <a:srcRect/>
          <a:stretch>
            <a:fillRect/>
          </a:stretch>
        </p:blipFill>
        <p:spPr bwMode="auto">
          <a:xfrm>
            <a:off x="0" y="4015674"/>
            <a:ext cx="4572000" cy="2751455"/>
          </a:xfrm>
          <a:prstGeom prst="rect">
            <a:avLst/>
          </a:prstGeom>
          <a:noFill/>
          <a:effectLst/>
        </p:spPr>
      </p:pic>
      <p:pic>
        <p:nvPicPr>
          <p:cNvPr id="9222" name="Picture 6" descr="C:\Users\MADAN\Desktop\MATERIALS FOR PPT D AND C FORM\throwing\1137403_image.jpg"/>
          <p:cNvPicPr>
            <a:picLocks noChangeAspect="1" noChangeArrowheads="1"/>
          </p:cNvPicPr>
          <p:nvPr/>
        </p:nvPicPr>
        <p:blipFill>
          <a:blip r:embed="rId8"/>
          <a:srcRect/>
          <a:stretch>
            <a:fillRect/>
          </a:stretch>
        </p:blipFill>
        <p:spPr bwMode="auto">
          <a:xfrm>
            <a:off x="5614276" y="76200"/>
            <a:ext cx="3529724" cy="2362200"/>
          </a:xfrm>
          <a:prstGeom prst="rect">
            <a:avLst/>
          </a:prstGeom>
          <a:noFill/>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6"/>
          <p:cNvSpPr txBox="1"/>
          <p:nvPr/>
        </p:nvSpPr>
        <p:spPr>
          <a:xfrm>
            <a:off x="457200" y="381000"/>
            <a:ext cx="8382000" cy="6124754"/>
          </a:xfrm>
          <a:prstGeom prst="rect">
            <a:avLst/>
          </a:prstGeom>
          <a:noFill/>
        </p:spPr>
        <p:txBody>
          <a:bodyPr wrap="square" rtlCol="0">
            <a:spAutoFit/>
          </a:bodyPr>
          <a:lstStyle/>
          <a:p>
            <a:r>
              <a:rPr lang="en-IN" sz="2400" b="1" dirty="0" smtClean="0">
                <a:solidFill>
                  <a:srgbClr val="000066"/>
                </a:solidFill>
                <a:latin typeface="Calibri" pitchFamily="34" charset="0"/>
              </a:rPr>
              <a:t>Firing:</a:t>
            </a:r>
          </a:p>
          <a:p>
            <a:r>
              <a:rPr lang="en-IN" sz="2000" dirty="0" smtClean="0">
                <a:solidFill>
                  <a:schemeClr val="bg1"/>
                </a:solidFill>
                <a:latin typeface="Calibri" pitchFamily="34" charset="0"/>
              </a:rPr>
              <a:t>Firing is the most critical period of pottery –making for it is this heating process which changes the green ware into pot and then the applied glaze mixture into a matured glaze.</a:t>
            </a:r>
          </a:p>
          <a:p>
            <a:r>
              <a:rPr lang="en-IN" sz="2400" b="1" dirty="0" smtClean="0">
                <a:solidFill>
                  <a:srgbClr val="000066"/>
                </a:solidFill>
                <a:latin typeface="Calibri" pitchFamily="34" charset="0"/>
              </a:rPr>
              <a:t>Oxidation firing:</a:t>
            </a:r>
          </a:p>
          <a:p>
            <a:pPr algn="just"/>
            <a:r>
              <a:rPr lang="en-IN" sz="2000" dirty="0" smtClean="0">
                <a:solidFill>
                  <a:schemeClr val="bg1"/>
                </a:solidFill>
                <a:latin typeface="Calibri" pitchFamily="34" charset="0"/>
              </a:rPr>
              <a:t>The atmosphere in the kiln is critical for the outcome. In an electric kiln, It is always oxidation firing. This means that during the firing the entire firing  process there is free access to oxygen in the furnace.</a:t>
            </a:r>
          </a:p>
          <a:p>
            <a:pPr algn="just"/>
            <a:r>
              <a:rPr lang="en-IN" sz="2000" dirty="0" smtClean="0">
                <a:solidFill>
                  <a:schemeClr val="bg1"/>
                </a:solidFill>
                <a:latin typeface="Calibri" pitchFamily="34" charset="0"/>
              </a:rPr>
              <a:t>An oxidation atmosphere is fired in a temperature up to about 900 Degree Celsius. Then the fuel is increased while the damper is clogged. That is how the reduction process begins.</a:t>
            </a:r>
          </a:p>
          <a:p>
            <a:pPr algn="just"/>
            <a:r>
              <a:rPr lang="en-IN" sz="2000" dirty="0" smtClean="0">
                <a:solidFill>
                  <a:schemeClr val="bg1"/>
                </a:solidFill>
                <a:latin typeface="Calibri" pitchFamily="34" charset="0"/>
              </a:rPr>
              <a:t>Kiln- Electric kiln</a:t>
            </a:r>
          </a:p>
          <a:p>
            <a:pPr algn="just"/>
            <a:r>
              <a:rPr lang="en-IN" sz="2400" b="1" dirty="0" smtClean="0">
                <a:solidFill>
                  <a:srgbClr val="000066"/>
                </a:solidFill>
                <a:latin typeface="Calibri" pitchFamily="34" charset="0"/>
              </a:rPr>
              <a:t>Reduction firing:</a:t>
            </a:r>
          </a:p>
          <a:p>
            <a:pPr algn="just"/>
            <a:r>
              <a:rPr lang="en-IN" sz="2000" dirty="0" smtClean="0">
                <a:solidFill>
                  <a:schemeClr val="bg1"/>
                </a:solidFill>
                <a:latin typeface="Calibri" pitchFamily="34" charset="0"/>
              </a:rPr>
              <a:t>Reduction firing means that the oxidation is reduced during the firing., and for this process you need a wood or gas-fired kiln. There you can control the flame by using damper. In order to keep the firing process progressing , even after the oxygen supply is curtailed, the flame will absorb oxygen from anything  it can fined, even the oxygen bound in glaze. This means that the glaze colour will change.</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381000" y="381000"/>
            <a:ext cx="8458200" cy="1938992"/>
          </a:xfrm>
          <a:prstGeom prst="rect">
            <a:avLst/>
          </a:prstGeom>
          <a:noFill/>
        </p:spPr>
        <p:txBody>
          <a:bodyPr wrap="square" rtlCol="0">
            <a:spAutoFit/>
          </a:bodyPr>
          <a:lstStyle/>
          <a:p>
            <a:pPr algn="just"/>
            <a:r>
              <a:rPr lang="en-IN" sz="2000" dirty="0" smtClean="0">
                <a:solidFill>
                  <a:schemeClr val="bg1"/>
                </a:solidFill>
              </a:rPr>
              <a:t>For example: A copper glaze that usually turns green during oxidation firing will turn out red, and an iron glaze that turns yellow or reddish-brown during oxidation firing becomes green during the reduction firing process. Even the raw clay colour will turn out differently in an oxidizing atmosphere.</a:t>
            </a:r>
          </a:p>
          <a:p>
            <a:pPr algn="just"/>
            <a:r>
              <a:rPr lang="en-IN" sz="2000" dirty="0" smtClean="0">
                <a:solidFill>
                  <a:schemeClr val="bg1"/>
                </a:solidFill>
              </a:rPr>
              <a:t>Kiln: Gas and wood kiln.</a:t>
            </a:r>
          </a:p>
          <a:p>
            <a:endParaRPr lang="en-IN" sz="2000" dirty="0">
              <a:solidFill>
                <a:schemeClr val="bg1"/>
              </a:solidFill>
            </a:endParaRPr>
          </a:p>
        </p:txBody>
      </p:sp>
      <p:sp>
        <p:nvSpPr>
          <p:cNvPr id="5" name="TextBox 4"/>
          <p:cNvSpPr txBox="1"/>
          <p:nvPr/>
        </p:nvSpPr>
        <p:spPr>
          <a:xfrm>
            <a:off x="533400" y="2514600"/>
            <a:ext cx="8153400" cy="400110"/>
          </a:xfrm>
          <a:prstGeom prst="rect">
            <a:avLst/>
          </a:prstGeom>
          <a:noFill/>
        </p:spPr>
        <p:txBody>
          <a:bodyPr wrap="square" rtlCol="0">
            <a:spAutoFit/>
          </a:bodyPr>
          <a:lstStyle/>
          <a:p>
            <a:r>
              <a:rPr lang="en-IN" sz="2000" b="1" dirty="0" smtClean="0">
                <a:solidFill>
                  <a:srgbClr val="000066"/>
                </a:solidFill>
                <a:latin typeface="Calibri" pitchFamily="34" charset="0"/>
              </a:rPr>
              <a:t>Other Firing : </a:t>
            </a:r>
            <a:r>
              <a:rPr lang="en-IN" sz="2000" dirty="0" err="1" smtClean="0">
                <a:solidFill>
                  <a:schemeClr val="bg1"/>
                </a:solidFill>
                <a:latin typeface="Calibri" pitchFamily="34" charset="0"/>
              </a:rPr>
              <a:t>Raku</a:t>
            </a:r>
            <a:r>
              <a:rPr lang="en-IN" sz="2000" dirty="0" smtClean="0">
                <a:solidFill>
                  <a:schemeClr val="bg1"/>
                </a:solidFill>
                <a:latin typeface="Calibri" pitchFamily="34" charset="0"/>
              </a:rPr>
              <a:t> firing, Black firing, Barrel firing </a:t>
            </a:r>
            <a:endParaRPr lang="en-IN" sz="2000" dirty="0">
              <a:solidFill>
                <a:schemeClr val="bg1"/>
              </a:solidFill>
              <a:latin typeface="Calibri" pitchFamily="34" charset="0"/>
            </a:endParaRPr>
          </a:p>
        </p:txBody>
      </p:sp>
      <p:pic>
        <p:nvPicPr>
          <p:cNvPr id="6" name="Picture 5" descr="gas1.jpg"/>
          <p:cNvPicPr>
            <a:picLocks noChangeAspect="1"/>
          </p:cNvPicPr>
          <p:nvPr/>
        </p:nvPicPr>
        <p:blipFill>
          <a:blip r:embed="rId2"/>
          <a:srcRect l="50000" t="2628" r="2564" b="5375"/>
          <a:stretch>
            <a:fillRect/>
          </a:stretch>
        </p:blipFill>
        <p:spPr>
          <a:xfrm>
            <a:off x="2044337" y="3021227"/>
            <a:ext cx="3975463" cy="3760573"/>
          </a:xfrm>
          <a:prstGeom prst="rect">
            <a:avLst/>
          </a:prstGeom>
          <a:effectLst/>
        </p:spPr>
      </p:pic>
      <p:sp>
        <p:nvSpPr>
          <p:cNvPr id="7" name="TextBox 6"/>
          <p:cNvSpPr txBox="1"/>
          <p:nvPr/>
        </p:nvSpPr>
        <p:spPr>
          <a:xfrm>
            <a:off x="6019800" y="4419600"/>
            <a:ext cx="2057400" cy="400110"/>
          </a:xfrm>
          <a:prstGeom prst="rect">
            <a:avLst/>
          </a:prstGeom>
          <a:noFill/>
        </p:spPr>
        <p:txBody>
          <a:bodyPr wrap="square" rtlCol="0">
            <a:spAutoFit/>
          </a:bodyPr>
          <a:lstStyle/>
          <a:p>
            <a:r>
              <a:rPr lang="en-IN" sz="2000" dirty="0" smtClean="0">
                <a:solidFill>
                  <a:schemeClr val="bg1"/>
                </a:solidFill>
                <a:latin typeface="Calibri" pitchFamily="34" charset="0"/>
              </a:rPr>
              <a:t>Gas kiln</a:t>
            </a:r>
            <a:endParaRPr lang="en-IN" sz="2000" dirty="0">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gas1.jpg"/>
          <p:cNvPicPr>
            <a:picLocks noChangeAspect="1"/>
          </p:cNvPicPr>
          <p:nvPr/>
        </p:nvPicPr>
        <p:blipFill>
          <a:blip r:embed="rId2"/>
          <a:srcRect l="8974" r="52564"/>
          <a:stretch>
            <a:fillRect/>
          </a:stretch>
        </p:blipFill>
        <p:spPr>
          <a:xfrm>
            <a:off x="3886199" y="0"/>
            <a:ext cx="3067759" cy="3764922"/>
          </a:xfrm>
          <a:prstGeom prst="rect">
            <a:avLst/>
          </a:prstGeom>
        </p:spPr>
      </p:pic>
      <p:pic>
        <p:nvPicPr>
          <p:cNvPr id="6" name="Picture 5" descr="FL12E_OPEN_Web.png"/>
          <p:cNvPicPr>
            <a:picLocks noChangeAspect="1"/>
          </p:cNvPicPr>
          <p:nvPr/>
        </p:nvPicPr>
        <p:blipFill>
          <a:blip r:embed="rId3"/>
          <a:srcRect l="13565"/>
          <a:stretch>
            <a:fillRect/>
          </a:stretch>
        </p:blipFill>
        <p:spPr>
          <a:xfrm>
            <a:off x="4241403" y="3810000"/>
            <a:ext cx="3307159" cy="2971800"/>
          </a:xfrm>
          <a:prstGeom prst="rect">
            <a:avLst/>
          </a:prstGeom>
        </p:spPr>
      </p:pic>
      <p:sp>
        <p:nvSpPr>
          <p:cNvPr id="7" name="TextBox 6"/>
          <p:cNvSpPr txBox="1"/>
          <p:nvPr/>
        </p:nvSpPr>
        <p:spPr>
          <a:xfrm>
            <a:off x="7086600" y="1524000"/>
            <a:ext cx="1143000" cy="400110"/>
          </a:xfrm>
          <a:prstGeom prst="rect">
            <a:avLst/>
          </a:prstGeom>
          <a:noFill/>
        </p:spPr>
        <p:txBody>
          <a:bodyPr wrap="square" rtlCol="0">
            <a:spAutoFit/>
          </a:bodyPr>
          <a:lstStyle/>
          <a:p>
            <a:r>
              <a:rPr lang="en-IN" sz="2000" dirty="0" smtClean="0">
                <a:solidFill>
                  <a:schemeClr val="bg1"/>
                </a:solidFill>
                <a:latin typeface="Calibri" pitchFamily="34" charset="0"/>
              </a:rPr>
              <a:t>Gas kiln </a:t>
            </a:r>
            <a:endParaRPr lang="en-IN" sz="2000" dirty="0">
              <a:solidFill>
                <a:schemeClr val="bg1"/>
              </a:solidFill>
              <a:latin typeface="Calibri" pitchFamily="34" charset="0"/>
            </a:endParaRPr>
          </a:p>
        </p:txBody>
      </p:sp>
      <p:sp>
        <p:nvSpPr>
          <p:cNvPr id="8" name="TextBox 7"/>
          <p:cNvSpPr txBox="1"/>
          <p:nvPr/>
        </p:nvSpPr>
        <p:spPr>
          <a:xfrm>
            <a:off x="7543800" y="4648200"/>
            <a:ext cx="1447800" cy="400110"/>
          </a:xfrm>
          <a:prstGeom prst="rect">
            <a:avLst/>
          </a:prstGeom>
          <a:noFill/>
        </p:spPr>
        <p:txBody>
          <a:bodyPr wrap="square" rtlCol="0">
            <a:spAutoFit/>
          </a:bodyPr>
          <a:lstStyle/>
          <a:p>
            <a:r>
              <a:rPr lang="en-IN" sz="2000" dirty="0" smtClean="0">
                <a:solidFill>
                  <a:schemeClr val="bg1"/>
                </a:solidFill>
                <a:latin typeface="Calibri" pitchFamily="34" charset="0"/>
              </a:rPr>
              <a:t>Electric kiln</a:t>
            </a:r>
            <a:endParaRPr lang="en-IN" sz="2000" dirty="0">
              <a:solidFill>
                <a:schemeClr val="bg1"/>
              </a:solidFill>
              <a:latin typeface="Calibri" pitchFamily="34" charset="0"/>
            </a:endParaRPr>
          </a:p>
        </p:txBody>
      </p:sp>
      <p:pic>
        <p:nvPicPr>
          <p:cNvPr id="9" name="Picture 8" descr="images (1).jpg"/>
          <p:cNvPicPr>
            <a:picLocks noChangeAspect="1"/>
          </p:cNvPicPr>
          <p:nvPr/>
        </p:nvPicPr>
        <p:blipFill>
          <a:blip r:embed="rId4"/>
          <a:stretch>
            <a:fillRect/>
          </a:stretch>
        </p:blipFill>
        <p:spPr>
          <a:xfrm>
            <a:off x="76200" y="1905000"/>
            <a:ext cx="2767220" cy="4173511"/>
          </a:xfrm>
          <a:prstGeom prst="rect">
            <a:avLst/>
          </a:prstGeom>
        </p:spPr>
      </p:pic>
      <p:sp>
        <p:nvSpPr>
          <p:cNvPr id="10" name="TextBox 9"/>
          <p:cNvSpPr txBox="1"/>
          <p:nvPr/>
        </p:nvSpPr>
        <p:spPr>
          <a:xfrm>
            <a:off x="2895600" y="3867090"/>
            <a:ext cx="1447800" cy="400110"/>
          </a:xfrm>
          <a:prstGeom prst="rect">
            <a:avLst/>
          </a:prstGeom>
          <a:noFill/>
        </p:spPr>
        <p:txBody>
          <a:bodyPr wrap="square" rtlCol="0">
            <a:spAutoFit/>
          </a:bodyPr>
          <a:lstStyle/>
          <a:p>
            <a:r>
              <a:rPr lang="en-IN" sz="2000" dirty="0" smtClean="0">
                <a:solidFill>
                  <a:schemeClr val="bg1"/>
                </a:solidFill>
                <a:latin typeface="Calibri" pitchFamily="34" charset="0"/>
              </a:rPr>
              <a:t>Wood kiln</a:t>
            </a:r>
            <a:endParaRPr lang="en-IN" sz="2000" dirty="0">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228600" y="381000"/>
            <a:ext cx="8686800" cy="2646878"/>
          </a:xfrm>
          <a:prstGeom prst="rect">
            <a:avLst/>
          </a:prstGeom>
          <a:noFill/>
        </p:spPr>
        <p:txBody>
          <a:bodyPr wrap="square" rtlCol="0">
            <a:spAutoFit/>
          </a:bodyPr>
          <a:lstStyle/>
          <a:p>
            <a:r>
              <a:rPr lang="en-US" sz="2400" b="1" dirty="0" smtClean="0">
                <a:solidFill>
                  <a:srgbClr val="000066"/>
                </a:solidFill>
                <a:latin typeface="Calibri" pitchFamily="34" charset="0"/>
              </a:rPr>
              <a:t>Type of works</a:t>
            </a:r>
            <a:r>
              <a:rPr lang="en-US" sz="2400" dirty="0" smtClean="0">
                <a:solidFill>
                  <a:srgbClr val="000066"/>
                </a:solidFill>
                <a:latin typeface="Calibri" pitchFamily="34" charset="0"/>
              </a:rPr>
              <a:t>:</a:t>
            </a:r>
            <a:endParaRPr lang="en-IN" sz="2400" dirty="0" smtClean="0">
              <a:solidFill>
                <a:srgbClr val="000066"/>
              </a:solidFill>
              <a:latin typeface="Calibri" pitchFamily="34" charset="0"/>
            </a:endParaRPr>
          </a:p>
          <a:p>
            <a:r>
              <a:rPr lang="en-US" dirty="0" smtClean="0"/>
              <a:t> </a:t>
            </a:r>
            <a:endParaRPr lang="en-IN" dirty="0" smtClean="0"/>
          </a:p>
          <a:p>
            <a:r>
              <a:rPr lang="en-US" sz="2400" b="1" dirty="0" smtClean="0">
                <a:solidFill>
                  <a:srgbClr val="000066"/>
                </a:solidFill>
                <a:latin typeface="Calibri" pitchFamily="34" charset="0"/>
              </a:rPr>
              <a:t>Functional:</a:t>
            </a:r>
            <a:endParaRPr lang="en-IN" sz="2400" b="1" dirty="0" smtClean="0">
              <a:solidFill>
                <a:srgbClr val="000066"/>
              </a:solidFill>
              <a:latin typeface="Calibri" pitchFamily="34" charset="0"/>
            </a:endParaRPr>
          </a:p>
          <a:p>
            <a:pPr algn="just"/>
            <a:r>
              <a:rPr lang="en-IN" sz="2000" dirty="0" smtClean="0">
                <a:solidFill>
                  <a:schemeClr val="bg1"/>
                </a:solidFill>
                <a:latin typeface="Calibri" pitchFamily="34" charset="0"/>
              </a:rPr>
              <a:t>The ceramic object has a function and purpose. It is a utilitarian object designed to be primarily useful. Making functional pottery means that we are solving problems, thinking of technical challenges, like the size of the pot, the position of the handle, or the volume in a vessel.</a:t>
            </a:r>
          </a:p>
          <a:p>
            <a:pPr algn="just"/>
            <a:r>
              <a:rPr lang="en-IN" sz="2000" dirty="0" smtClean="0">
                <a:solidFill>
                  <a:schemeClr val="bg1"/>
                </a:solidFill>
                <a:latin typeface="Calibri" pitchFamily="34" charset="0"/>
              </a:rPr>
              <a:t>For example: Tea pots, plates , coffee mug etc.</a:t>
            </a:r>
            <a:endParaRPr lang="en-IN" sz="2000" dirty="0">
              <a:solidFill>
                <a:schemeClr val="bg1"/>
              </a:solidFill>
              <a:latin typeface="Calibri" pitchFamily="34" charset="0"/>
            </a:endParaRPr>
          </a:p>
        </p:txBody>
      </p:sp>
      <p:pic>
        <p:nvPicPr>
          <p:cNvPr id="8194" name="Picture 2" descr="https://cdn.shopify.com/s/files/1/0017/8048/2163/products/ceramic-espresso-cups-708449_1024x1024@2x.jpg?v=1568380453"/>
          <p:cNvPicPr>
            <a:picLocks noChangeAspect="1" noChangeArrowheads="1"/>
          </p:cNvPicPr>
          <p:nvPr/>
        </p:nvPicPr>
        <p:blipFill>
          <a:blip r:embed="rId2" cstate="print"/>
          <a:srcRect t="24557" b="21647"/>
          <a:stretch>
            <a:fillRect/>
          </a:stretch>
        </p:blipFill>
        <p:spPr bwMode="auto">
          <a:xfrm>
            <a:off x="39636" y="3276600"/>
            <a:ext cx="3684793" cy="2971800"/>
          </a:xfrm>
          <a:prstGeom prst="rect">
            <a:avLst/>
          </a:prstGeom>
          <a:noFill/>
          <a:effectLst/>
        </p:spPr>
      </p:pic>
      <p:pic>
        <p:nvPicPr>
          <p:cNvPr id="8198" name="Picture 6" descr="Reactive Glaze Serveware - Black/White"/>
          <p:cNvPicPr>
            <a:picLocks noChangeAspect="1" noChangeArrowheads="1"/>
          </p:cNvPicPr>
          <p:nvPr/>
        </p:nvPicPr>
        <p:blipFill>
          <a:blip r:embed="rId3"/>
          <a:srcRect/>
          <a:stretch>
            <a:fillRect/>
          </a:stretch>
        </p:blipFill>
        <p:spPr bwMode="auto">
          <a:xfrm>
            <a:off x="3810000" y="4083050"/>
            <a:ext cx="2698750" cy="2698750"/>
          </a:xfrm>
          <a:prstGeom prst="rect">
            <a:avLst/>
          </a:prstGeom>
          <a:noFill/>
          <a:effectLst/>
        </p:spPr>
      </p:pic>
      <p:pic>
        <p:nvPicPr>
          <p:cNvPr id="8196" name="Picture 4" descr="8 Modern Tea Sets To Show Off Your Tea Making Skills #teasets"/>
          <p:cNvPicPr>
            <a:picLocks noChangeAspect="1" noChangeArrowheads="1"/>
          </p:cNvPicPr>
          <p:nvPr/>
        </p:nvPicPr>
        <p:blipFill>
          <a:blip r:embed="rId4"/>
          <a:srcRect t="78332"/>
          <a:stretch>
            <a:fillRect/>
          </a:stretch>
        </p:blipFill>
        <p:spPr bwMode="auto">
          <a:xfrm>
            <a:off x="5339959" y="2514600"/>
            <a:ext cx="3804041" cy="1752600"/>
          </a:xfrm>
          <a:prstGeom prst="rect">
            <a:avLst/>
          </a:prstGeom>
          <a:noFill/>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E:\my work photographs\complete pottery ceramics A4\24.jpg"/>
          <p:cNvPicPr/>
          <p:nvPr/>
        </p:nvPicPr>
        <p:blipFill>
          <a:blip r:embed="rId2" cstate="print"/>
          <a:srcRect/>
          <a:stretch>
            <a:fillRect/>
          </a:stretch>
        </p:blipFill>
        <p:spPr bwMode="auto">
          <a:xfrm>
            <a:off x="4006342" y="3505200"/>
            <a:ext cx="4528058" cy="3124200"/>
          </a:xfrm>
          <a:prstGeom prst="rect">
            <a:avLst/>
          </a:prstGeom>
          <a:noFill/>
          <a:ln w="9525">
            <a:noFill/>
            <a:miter lim="800000"/>
            <a:headEnd/>
            <a:tailEnd/>
          </a:ln>
          <a:effectLst/>
        </p:spPr>
      </p:pic>
      <p:sp>
        <p:nvSpPr>
          <p:cNvPr id="6" name="TextBox 5"/>
          <p:cNvSpPr txBox="1"/>
          <p:nvPr/>
        </p:nvSpPr>
        <p:spPr>
          <a:xfrm>
            <a:off x="228600" y="762000"/>
            <a:ext cx="8686800" cy="2369880"/>
          </a:xfrm>
          <a:prstGeom prst="rect">
            <a:avLst/>
          </a:prstGeom>
          <a:noFill/>
        </p:spPr>
        <p:txBody>
          <a:bodyPr wrap="square" rtlCol="0">
            <a:spAutoFit/>
          </a:bodyPr>
          <a:lstStyle/>
          <a:p>
            <a:r>
              <a:rPr lang="en-US" sz="2400" b="1" dirty="0" smtClean="0">
                <a:solidFill>
                  <a:srgbClr val="000066"/>
                </a:solidFill>
                <a:latin typeface="Calibri" pitchFamily="34" charset="0"/>
              </a:rPr>
              <a:t>Pottery :</a:t>
            </a:r>
          </a:p>
          <a:p>
            <a:pPr algn="just"/>
            <a:r>
              <a:rPr lang="en-US" sz="2000" dirty="0" smtClean="0">
                <a:solidFill>
                  <a:schemeClr val="bg1"/>
                </a:solidFill>
                <a:latin typeface="Calibri" pitchFamily="34" charset="0"/>
              </a:rPr>
              <a:t>Pottery </a:t>
            </a:r>
            <a:r>
              <a:rPr lang="en-US" sz="2000" dirty="0" smtClean="0">
                <a:solidFill>
                  <a:schemeClr val="bg1"/>
                </a:solidFill>
                <a:latin typeface="Calibri" pitchFamily="34" charset="0"/>
              </a:rPr>
              <a:t>is the ceramic material which makes up pottery wares, of which major types include earthenware, stoneware and porcelain.</a:t>
            </a:r>
          </a:p>
          <a:p>
            <a:pPr algn="just"/>
            <a:endParaRPr lang="en-US" sz="2000" dirty="0" smtClean="0">
              <a:solidFill>
                <a:schemeClr val="bg1"/>
              </a:solidFill>
              <a:latin typeface="Calibri" pitchFamily="34" charset="0"/>
            </a:endParaRPr>
          </a:p>
          <a:p>
            <a:pPr algn="just"/>
            <a:r>
              <a:rPr lang="en-US" sz="2000" dirty="0" smtClean="0">
                <a:solidFill>
                  <a:schemeClr val="bg1"/>
                </a:solidFill>
                <a:latin typeface="Calibri" pitchFamily="34" charset="0"/>
              </a:rPr>
              <a:t>Pottery is one of the oldest human inventions, originating before the Neolithic period. </a:t>
            </a:r>
          </a:p>
          <a:p>
            <a:endParaRPr lang="en-US" sz="2400" dirty="0"/>
          </a:p>
        </p:txBody>
      </p:sp>
      <p:sp>
        <p:nvSpPr>
          <p:cNvPr id="7" name="TextBox 6"/>
          <p:cNvSpPr txBox="1"/>
          <p:nvPr/>
        </p:nvSpPr>
        <p:spPr>
          <a:xfrm>
            <a:off x="152400" y="6096000"/>
            <a:ext cx="4648200" cy="553998"/>
          </a:xfrm>
          <a:prstGeom prst="rect">
            <a:avLst/>
          </a:prstGeom>
          <a:noFill/>
        </p:spPr>
        <p:txBody>
          <a:bodyPr wrap="square" rtlCol="0">
            <a:spAutoFit/>
          </a:bodyPr>
          <a:lstStyle/>
          <a:p>
            <a:endParaRPr lang="en-US" sz="1200" dirty="0" smtClean="0"/>
          </a:p>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533400" y="304800"/>
            <a:ext cx="8382000" cy="1384995"/>
          </a:xfrm>
          <a:prstGeom prst="rect">
            <a:avLst/>
          </a:prstGeom>
        </p:spPr>
        <p:txBody>
          <a:bodyPr wrap="square">
            <a:spAutoFit/>
          </a:bodyPr>
          <a:lstStyle/>
          <a:p>
            <a:r>
              <a:rPr lang="en-US" sz="2400" b="1" dirty="0" smtClean="0">
                <a:solidFill>
                  <a:srgbClr val="000066"/>
                </a:solidFill>
                <a:latin typeface="Calibri" pitchFamily="34" charset="0"/>
              </a:rPr>
              <a:t>Non-functional:</a:t>
            </a:r>
            <a:endParaRPr lang="en-IN" sz="2400" b="1" dirty="0" smtClean="0">
              <a:solidFill>
                <a:srgbClr val="000066"/>
              </a:solidFill>
              <a:latin typeface="Calibri" pitchFamily="34" charset="0"/>
            </a:endParaRPr>
          </a:p>
          <a:p>
            <a:pPr algn="just"/>
            <a:r>
              <a:rPr lang="en-IN" sz="2000" dirty="0" smtClean="0">
                <a:solidFill>
                  <a:schemeClr val="bg1"/>
                </a:solidFill>
              </a:rPr>
              <a:t>clay. From the earliest examples to the modern day there have always been things made that have no function as tableware, Ceramics sculpture and ceramics  mural. The non functional works are based on artistic.</a:t>
            </a:r>
            <a:endParaRPr lang="en-IN" sz="2000" dirty="0"/>
          </a:p>
        </p:txBody>
      </p:sp>
      <p:pic>
        <p:nvPicPr>
          <p:cNvPr id="5122" name="Picture 2" descr="http://accessceramics.org/backup/original/8516371600.jpg"/>
          <p:cNvPicPr>
            <a:picLocks noChangeAspect="1" noChangeArrowheads="1"/>
          </p:cNvPicPr>
          <p:nvPr/>
        </p:nvPicPr>
        <p:blipFill>
          <a:blip r:embed="rId2" cstate="print"/>
          <a:srcRect/>
          <a:stretch>
            <a:fillRect/>
          </a:stretch>
        </p:blipFill>
        <p:spPr bwMode="auto">
          <a:xfrm>
            <a:off x="596582" y="2286000"/>
            <a:ext cx="3823018" cy="2971800"/>
          </a:xfrm>
          <a:prstGeom prst="rect">
            <a:avLst/>
          </a:prstGeom>
          <a:noFill/>
          <a:effectLst/>
        </p:spPr>
      </p:pic>
      <p:sp>
        <p:nvSpPr>
          <p:cNvPr id="9" name="TextBox 8"/>
          <p:cNvSpPr txBox="1"/>
          <p:nvPr/>
        </p:nvSpPr>
        <p:spPr>
          <a:xfrm>
            <a:off x="762000" y="5257800"/>
            <a:ext cx="3581400" cy="707886"/>
          </a:xfrm>
          <a:prstGeom prst="rect">
            <a:avLst/>
          </a:prstGeom>
          <a:noFill/>
        </p:spPr>
        <p:txBody>
          <a:bodyPr wrap="square" rtlCol="0">
            <a:spAutoFit/>
          </a:bodyPr>
          <a:lstStyle/>
          <a:p>
            <a:r>
              <a:rPr lang="en-IN" sz="2000" dirty="0" smtClean="0">
                <a:solidFill>
                  <a:schemeClr val="bg1"/>
                </a:solidFill>
              </a:rPr>
              <a:t>Title: Homage</a:t>
            </a:r>
          </a:p>
          <a:p>
            <a:r>
              <a:rPr lang="en-IN" sz="2000" dirty="0" smtClean="0">
                <a:solidFill>
                  <a:schemeClr val="bg1"/>
                </a:solidFill>
              </a:rPr>
              <a:t>Artist: Susan Bleckner Heller</a:t>
            </a:r>
            <a:endParaRPr lang="en-IN" sz="2000" dirty="0">
              <a:solidFill>
                <a:schemeClr val="bg1"/>
              </a:solidFill>
            </a:endParaRPr>
          </a:p>
        </p:txBody>
      </p:sp>
      <p:pic>
        <p:nvPicPr>
          <p:cNvPr id="5124" name="Picture 4" descr="https://mir-s3-cdn-cf.behance.net/project_modules/hd/47106849713527.5608666962bb0.jpg"/>
          <p:cNvPicPr>
            <a:picLocks noChangeAspect="1" noChangeArrowheads="1"/>
          </p:cNvPicPr>
          <p:nvPr/>
        </p:nvPicPr>
        <p:blipFill>
          <a:blip r:embed="rId3" cstate="print"/>
          <a:srcRect/>
          <a:stretch>
            <a:fillRect/>
          </a:stretch>
        </p:blipFill>
        <p:spPr bwMode="auto">
          <a:xfrm>
            <a:off x="4800600" y="1676400"/>
            <a:ext cx="3048000" cy="3676719"/>
          </a:xfrm>
          <a:prstGeom prst="rect">
            <a:avLst/>
          </a:prstGeom>
          <a:noFill/>
          <a:effectLst/>
        </p:spPr>
      </p:pic>
      <p:sp>
        <p:nvSpPr>
          <p:cNvPr id="12" name="TextBox 11"/>
          <p:cNvSpPr txBox="1"/>
          <p:nvPr/>
        </p:nvSpPr>
        <p:spPr>
          <a:xfrm>
            <a:off x="4648200" y="5029200"/>
            <a:ext cx="5029200" cy="1261884"/>
          </a:xfrm>
          <a:prstGeom prst="rect">
            <a:avLst/>
          </a:prstGeom>
          <a:noFill/>
        </p:spPr>
        <p:txBody>
          <a:bodyPr wrap="square" rtlCol="0">
            <a:spAutoFit/>
          </a:bodyPr>
          <a:lstStyle/>
          <a:p>
            <a:endParaRPr lang="en-IN" b="1" dirty="0" smtClean="0"/>
          </a:p>
          <a:p>
            <a:r>
              <a:rPr lang="en-IN" sz="2000" dirty="0" smtClean="0">
                <a:solidFill>
                  <a:schemeClr val="bg1"/>
                </a:solidFill>
                <a:latin typeface="Calibri" pitchFamily="34" charset="0"/>
              </a:rPr>
              <a:t>Title: Cho Ceramic Bas-Relief Sculpture</a:t>
            </a:r>
          </a:p>
          <a:p>
            <a:r>
              <a:rPr lang="en-IN" sz="2000" dirty="0" smtClean="0">
                <a:solidFill>
                  <a:schemeClr val="bg1"/>
                </a:solidFill>
                <a:latin typeface="Calibri" pitchFamily="34" charset="0"/>
              </a:rPr>
              <a:t>Artist-Chris Gryder</a:t>
            </a:r>
          </a:p>
          <a:p>
            <a:endParaRPr lang="en-IN"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Picture 2" descr="D:\shutterstock\pottery\1.jpg"/>
          <p:cNvPicPr>
            <a:picLocks noChangeAspect="1" noChangeArrowheads="1"/>
          </p:cNvPicPr>
          <p:nvPr/>
        </p:nvPicPr>
        <p:blipFill>
          <a:blip r:embed="rId2" cstate="print"/>
          <a:srcRect/>
          <a:stretch>
            <a:fillRect/>
          </a:stretch>
        </p:blipFill>
        <p:spPr bwMode="auto">
          <a:xfrm>
            <a:off x="0" y="0"/>
            <a:ext cx="9144000" cy="6096000"/>
          </a:xfrm>
          <a:prstGeom prst="rect">
            <a:avLst/>
          </a:prstGeom>
          <a:noFill/>
          <a:effectLst/>
        </p:spPr>
      </p:pic>
      <p:sp>
        <p:nvSpPr>
          <p:cNvPr id="4" name="TextBox 3"/>
          <p:cNvSpPr txBox="1"/>
          <p:nvPr/>
        </p:nvSpPr>
        <p:spPr>
          <a:xfrm>
            <a:off x="228600" y="6096000"/>
            <a:ext cx="5943600" cy="738664"/>
          </a:xfrm>
          <a:prstGeom prst="rect">
            <a:avLst/>
          </a:prstGeom>
          <a:noFill/>
        </p:spPr>
        <p:txBody>
          <a:bodyPr wrap="square" rtlCol="0">
            <a:spAutoFit/>
          </a:bodyPr>
          <a:lstStyle/>
          <a:p>
            <a:r>
              <a:rPr lang="en-IN" sz="1400" dirty="0" smtClean="0">
                <a:solidFill>
                  <a:schemeClr val="bg1">
                    <a:lumMod val="65000"/>
                    <a:lumOff val="35000"/>
                  </a:schemeClr>
                </a:solidFill>
              </a:rPr>
              <a:t>References:</a:t>
            </a:r>
          </a:p>
          <a:p>
            <a:r>
              <a:rPr lang="en-IN" sz="1400" dirty="0" smtClean="0">
                <a:solidFill>
                  <a:schemeClr val="bg1">
                    <a:lumMod val="65000"/>
                    <a:lumOff val="35000"/>
                  </a:schemeClr>
                </a:solidFill>
              </a:rPr>
              <a:t>Book: Ceramics (A beginner's guide to tool and techniques)</a:t>
            </a:r>
          </a:p>
          <a:p>
            <a:r>
              <a:rPr lang="en-IN" sz="1400" dirty="0" smtClean="0">
                <a:solidFill>
                  <a:schemeClr val="bg1">
                    <a:lumMod val="65000"/>
                    <a:lumOff val="35000"/>
                  </a:schemeClr>
                </a:solidFill>
              </a:rPr>
              <a:t>&amp; Google</a:t>
            </a:r>
            <a:endParaRPr lang="en-IN" sz="1400" dirty="0">
              <a:solidFill>
                <a:schemeClr val="bg1">
                  <a:lumMod val="65000"/>
                  <a:lumOff val="35000"/>
                </a:schemeClr>
              </a:solidFill>
            </a:endParaRPr>
          </a:p>
        </p:txBody>
      </p:sp>
      <p:sp>
        <p:nvSpPr>
          <p:cNvPr id="6" name="TextBox 5"/>
          <p:cNvSpPr txBox="1"/>
          <p:nvPr/>
        </p:nvSpPr>
        <p:spPr>
          <a:xfrm>
            <a:off x="6477000" y="6119336"/>
            <a:ext cx="2667000" cy="738664"/>
          </a:xfrm>
          <a:prstGeom prst="rect">
            <a:avLst/>
          </a:prstGeom>
          <a:noFill/>
        </p:spPr>
        <p:txBody>
          <a:bodyPr wrap="square" rtlCol="0">
            <a:spAutoFit/>
          </a:bodyPr>
          <a:lstStyle/>
          <a:p>
            <a:r>
              <a:rPr lang="en-IN" sz="1400" dirty="0" smtClean="0">
                <a:solidFill>
                  <a:schemeClr val="bg1">
                    <a:lumMod val="65000"/>
                    <a:lumOff val="35000"/>
                  </a:schemeClr>
                </a:solidFill>
                <a:latin typeface="Calibri" pitchFamily="34" charset="0"/>
              </a:rPr>
              <a:t>Thanks……….</a:t>
            </a:r>
          </a:p>
          <a:p>
            <a:r>
              <a:rPr lang="en-IN" sz="1400" dirty="0" smtClean="0">
                <a:solidFill>
                  <a:schemeClr val="bg1">
                    <a:lumMod val="65000"/>
                    <a:lumOff val="35000"/>
                  </a:schemeClr>
                </a:solidFill>
                <a:latin typeface="Calibri" pitchFamily="34" charset="0"/>
              </a:rPr>
              <a:t>Madan Singh</a:t>
            </a:r>
          </a:p>
          <a:p>
            <a:r>
              <a:rPr lang="en-IN" sz="1400" dirty="0" smtClean="0">
                <a:solidFill>
                  <a:schemeClr val="bg1">
                    <a:lumMod val="65000"/>
                    <a:lumOff val="35000"/>
                  </a:schemeClr>
                </a:solidFill>
                <a:latin typeface="Calibri" pitchFamily="34" charset="0"/>
              </a:rPr>
              <a:t>www.madanceramics.com</a:t>
            </a:r>
            <a:endParaRPr lang="en-IN" sz="1400" dirty="0">
              <a:solidFill>
                <a:schemeClr val="bg1">
                  <a:lumMod val="65000"/>
                  <a:lumOff val="35000"/>
                </a:schemeClr>
              </a:solidFill>
              <a:latin typeface="Calibri"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304800" y="3657600"/>
            <a:ext cx="8610600" cy="2000548"/>
          </a:xfrm>
          <a:prstGeom prst="rect">
            <a:avLst/>
          </a:prstGeom>
          <a:noFill/>
        </p:spPr>
        <p:txBody>
          <a:bodyPr wrap="square" rtlCol="0">
            <a:spAutoFit/>
          </a:bodyPr>
          <a:lstStyle/>
          <a:p>
            <a:r>
              <a:rPr lang="en-IN" sz="2400" b="1" dirty="0" smtClean="0">
                <a:solidFill>
                  <a:srgbClr val="000066"/>
                </a:solidFill>
                <a:latin typeface="Calibri" pitchFamily="34" charset="0"/>
              </a:rPr>
              <a:t>Studio pottery:</a:t>
            </a:r>
          </a:p>
          <a:p>
            <a:r>
              <a:rPr lang="en-IN" sz="2000" dirty="0" smtClean="0">
                <a:solidFill>
                  <a:schemeClr val="bg1"/>
                </a:solidFill>
                <a:latin typeface="Calibri" pitchFamily="34" charset="0"/>
              </a:rPr>
              <a:t>Studio </a:t>
            </a:r>
            <a:r>
              <a:rPr lang="en-IN" sz="2000" dirty="0" smtClean="0">
                <a:solidFill>
                  <a:schemeClr val="bg1"/>
                </a:solidFill>
                <a:latin typeface="Calibri" pitchFamily="34" charset="0"/>
              </a:rPr>
              <a:t>pottery is produced by individual craftsman and proves diverse.</a:t>
            </a:r>
          </a:p>
          <a:p>
            <a:endParaRPr lang="en-IN" sz="2000" dirty="0" smtClean="0">
              <a:solidFill>
                <a:schemeClr val="bg1"/>
              </a:solidFill>
              <a:latin typeface="Calibri" pitchFamily="34" charset="0"/>
            </a:endParaRPr>
          </a:p>
          <a:p>
            <a:r>
              <a:rPr lang="en-IN" sz="2000" dirty="0" smtClean="0">
                <a:solidFill>
                  <a:schemeClr val="bg1"/>
                </a:solidFill>
                <a:latin typeface="Calibri" pitchFamily="34" charset="0"/>
              </a:rPr>
              <a:t>link:</a:t>
            </a:r>
          </a:p>
          <a:p>
            <a:pPr>
              <a:buFont typeface="Arial" pitchFamily="34" charset="0"/>
              <a:buChar char="•"/>
            </a:pPr>
            <a:r>
              <a:rPr lang="en-IN" sz="2000" dirty="0" smtClean="0">
                <a:solidFill>
                  <a:srgbClr val="000066"/>
                </a:solidFill>
                <a:latin typeface="Calibri" pitchFamily="34" charset="0"/>
              </a:rPr>
              <a:t>https://www.youtube.com/watch?v=rzNCew3V6CA </a:t>
            </a:r>
          </a:p>
          <a:p>
            <a:pPr>
              <a:buFont typeface="Arial" pitchFamily="34" charset="0"/>
              <a:buChar char="•"/>
            </a:pPr>
            <a:r>
              <a:rPr lang="en-IN" sz="2000" dirty="0" smtClean="0">
                <a:solidFill>
                  <a:srgbClr val="000066"/>
                </a:solidFill>
                <a:latin typeface="Calibri" pitchFamily="34" charset="0"/>
              </a:rPr>
              <a:t>https://www.youtube.com/watch?v=CLDqxoR8uE8</a:t>
            </a:r>
            <a:endParaRPr lang="en-IN" sz="2000" dirty="0">
              <a:solidFill>
                <a:srgbClr val="000066"/>
              </a:solidFill>
              <a:latin typeface="Calibri" pitchFamily="34" charset="0"/>
            </a:endParaRPr>
          </a:p>
        </p:txBody>
      </p:sp>
      <p:sp>
        <p:nvSpPr>
          <p:cNvPr id="5" name="TextBox 4"/>
          <p:cNvSpPr txBox="1"/>
          <p:nvPr/>
        </p:nvSpPr>
        <p:spPr>
          <a:xfrm>
            <a:off x="228600" y="549057"/>
            <a:ext cx="8839200" cy="3231654"/>
          </a:xfrm>
          <a:prstGeom prst="rect">
            <a:avLst/>
          </a:prstGeom>
          <a:noFill/>
        </p:spPr>
        <p:txBody>
          <a:bodyPr wrap="square" rtlCol="0">
            <a:spAutoFit/>
          </a:bodyPr>
          <a:lstStyle/>
          <a:p>
            <a:r>
              <a:rPr lang="en-IN" sz="2400" b="1" dirty="0" smtClean="0">
                <a:solidFill>
                  <a:srgbClr val="000066"/>
                </a:solidFill>
                <a:latin typeface="Calibri" pitchFamily="34" charset="0"/>
              </a:rPr>
              <a:t>Production </a:t>
            </a:r>
            <a:r>
              <a:rPr lang="en-IN" sz="2400" b="1" dirty="0" smtClean="0">
                <a:solidFill>
                  <a:srgbClr val="000066"/>
                </a:solidFill>
                <a:latin typeface="Calibri" pitchFamily="34" charset="0"/>
              </a:rPr>
              <a:t>Pottery </a:t>
            </a:r>
            <a:r>
              <a:rPr lang="en-IN" sz="2400" b="1" dirty="0" smtClean="0">
                <a:solidFill>
                  <a:srgbClr val="000066"/>
                </a:solidFill>
                <a:latin typeface="Calibri" pitchFamily="34" charset="0"/>
              </a:rPr>
              <a:t>:</a:t>
            </a:r>
          </a:p>
          <a:p>
            <a:r>
              <a:rPr lang="en-IN" sz="2000" dirty="0" smtClean="0">
                <a:solidFill>
                  <a:schemeClr val="bg1"/>
                </a:solidFill>
                <a:latin typeface="Calibri" pitchFamily="34" charset="0"/>
              </a:rPr>
              <a:t>Make </a:t>
            </a:r>
            <a:r>
              <a:rPr lang="en-IN" sz="2000" dirty="0" smtClean="0">
                <a:solidFill>
                  <a:schemeClr val="bg1"/>
                </a:solidFill>
                <a:latin typeface="Calibri" pitchFamily="34" charset="0"/>
              </a:rPr>
              <a:t>large quantities of ceramic wares like plates, platters, dishes, bowls, etc. Throwing the same form of clay for all products.</a:t>
            </a:r>
          </a:p>
          <a:p>
            <a:pPr algn="just"/>
            <a:endParaRPr lang="en-IN" sz="2000" dirty="0" smtClean="0">
              <a:solidFill>
                <a:schemeClr val="bg1"/>
              </a:solidFill>
              <a:latin typeface="Calibri" pitchFamily="34" charset="0"/>
            </a:endParaRPr>
          </a:p>
          <a:p>
            <a:pPr algn="just"/>
            <a:r>
              <a:rPr lang="en-IN" sz="2000" dirty="0" smtClean="0">
                <a:solidFill>
                  <a:schemeClr val="bg1"/>
                </a:solidFill>
                <a:latin typeface="Calibri" pitchFamily="34" charset="0"/>
              </a:rPr>
              <a:t> link:</a:t>
            </a:r>
          </a:p>
          <a:p>
            <a:pPr algn="just">
              <a:buFont typeface="Arial" pitchFamily="34" charset="0"/>
              <a:buChar char="•"/>
            </a:pPr>
            <a:r>
              <a:rPr lang="en-IN" sz="2000" dirty="0" smtClean="0">
                <a:solidFill>
                  <a:srgbClr val="000066"/>
                </a:solidFill>
                <a:latin typeface="Calibri" pitchFamily="34" charset="0"/>
              </a:rPr>
              <a:t> https://www.youtube.com/watch?v=s7oyvD_a7Xs</a:t>
            </a:r>
          </a:p>
          <a:p>
            <a:pPr algn="just">
              <a:buFont typeface="Arial" pitchFamily="34" charset="0"/>
              <a:buChar char="•"/>
            </a:pPr>
            <a:r>
              <a:rPr lang="en-IN" sz="2000" dirty="0" smtClean="0">
                <a:solidFill>
                  <a:srgbClr val="000066"/>
                </a:solidFill>
                <a:latin typeface="Calibri" pitchFamily="34" charset="0"/>
              </a:rPr>
              <a:t>https://www.youtube.com/watch?v=_Rel1j4ZxPc&amp;t=247s</a:t>
            </a:r>
          </a:p>
          <a:p>
            <a:r>
              <a:rPr lang="en-IN" sz="2000" dirty="0" smtClean="0">
                <a:latin typeface="Calibri" pitchFamily="34" charset="0"/>
              </a:rPr>
              <a:t> </a:t>
            </a:r>
          </a:p>
          <a:p>
            <a:endParaRPr lang="en-IN" sz="2000" dirty="0" smtClean="0"/>
          </a:p>
          <a:p>
            <a:endParaRPr lang="en-IN" sz="2000" u="sng"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381000" y="381000"/>
            <a:ext cx="8534400" cy="5816977"/>
          </a:xfrm>
          <a:prstGeom prst="rect">
            <a:avLst/>
          </a:prstGeom>
          <a:noFill/>
        </p:spPr>
        <p:txBody>
          <a:bodyPr wrap="square" rtlCol="0">
            <a:spAutoFit/>
          </a:bodyPr>
          <a:lstStyle/>
          <a:p>
            <a:pPr>
              <a:buNone/>
            </a:pPr>
            <a:r>
              <a:rPr lang="en-US" sz="2400" b="1" dirty="0" smtClean="0">
                <a:solidFill>
                  <a:srgbClr val="000066"/>
                </a:solidFill>
                <a:latin typeface="Calibri" pitchFamily="34" charset="0"/>
              </a:rPr>
              <a:t>Clay </a:t>
            </a:r>
            <a:r>
              <a:rPr lang="en-US" sz="2400" b="1" dirty="0" smtClean="0">
                <a:solidFill>
                  <a:srgbClr val="000066"/>
                </a:solidFill>
                <a:latin typeface="Calibri" pitchFamily="34" charset="0"/>
              </a:rPr>
              <a:t>:</a:t>
            </a:r>
          </a:p>
          <a:p>
            <a:pPr>
              <a:buNone/>
            </a:pPr>
            <a:r>
              <a:rPr lang="en-US" sz="2000" dirty="0" smtClean="0">
                <a:solidFill>
                  <a:schemeClr val="bg1"/>
                </a:solidFill>
                <a:latin typeface="Calibri" pitchFamily="34" charset="0"/>
              </a:rPr>
              <a:t>Clay </a:t>
            </a:r>
            <a:r>
              <a:rPr lang="en-US" sz="2000" dirty="0" smtClean="0">
                <a:solidFill>
                  <a:schemeClr val="bg1"/>
                </a:solidFill>
                <a:latin typeface="Calibri" pitchFamily="34" charset="0"/>
              </a:rPr>
              <a:t>is a natural material that can be found everywhere and is formed through decomposition of igneous rocks, mainly granite. This process is called weathering. The particles that make up clay are called clay particle and are the most fine- grained weathering and erosion product.</a:t>
            </a:r>
          </a:p>
          <a:p>
            <a:pPr>
              <a:buClr>
                <a:srgbClr val="FFFF66"/>
              </a:buClr>
              <a:buNone/>
            </a:pPr>
            <a:endParaRPr lang="en-US" sz="2000" dirty="0" smtClean="0">
              <a:solidFill>
                <a:srgbClr val="C00000"/>
              </a:solidFill>
              <a:latin typeface="Calibri" pitchFamily="34" charset="0"/>
            </a:endParaRPr>
          </a:p>
          <a:p>
            <a:pPr>
              <a:buClr>
                <a:srgbClr val="FFFF66"/>
              </a:buClr>
              <a:buNone/>
            </a:pPr>
            <a:r>
              <a:rPr lang="en-US" sz="2000" dirty="0" smtClean="0">
                <a:solidFill>
                  <a:srgbClr val="000066"/>
                </a:solidFill>
                <a:latin typeface="Calibri" pitchFamily="34" charset="0"/>
              </a:rPr>
              <a:t>Types of clay:</a:t>
            </a:r>
            <a:endParaRPr lang="en-US" sz="2000" dirty="0" smtClean="0">
              <a:latin typeface="Calibri" pitchFamily="34" charset="0"/>
            </a:endParaRPr>
          </a:p>
          <a:p>
            <a:pPr>
              <a:buFont typeface="Arial" pitchFamily="34" charset="0"/>
              <a:buChar char="•"/>
            </a:pPr>
            <a:r>
              <a:rPr lang="en-US" sz="2000" dirty="0" smtClean="0">
                <a:solidFill>
                  <a:schemeClr val="bg1"/>
                </a:solidFill>
                <a:latin typeface="Calibri" pitchFamily="34" charset="0"/>
              </a:rPr>
              <a:t>Primary  clay</a:t>
            </a:r>
          </a:p>
          <a:p>
            <a:pPr>
              <a:buFont typeface="Arial" pitchFamily="34" charset="0"/>
              <a:buChar char="•"/>
            </a:pPr>
            <a:r>
              <a:rPr lang="en-US" sz="2000" dirty="0" smtClean="0">
                <a:solidFill>
                  <a:schemeClr val="bg1"/>
                </a:solidFill>
                <a:latin typeface="Calibri" pitchFamily="34" charset="0"/>
              </a:rPr>
              <a:t>Secondary clay</a:t>
            </a:r>
          </a:p>
          <a:p>
            <a:pPr>
              <a:buFont typeface="Arial" pitchFamily="34" charset="0"/>
              <a:buChar char="•"/>
            </a:pPr>
            <a:endParaRPr lang="en-US" sz="2000" dirty="0" smtClean="0">
              <a:solidFill>
                <a:schemeClr val="bg1"/>
              </a:solidFill>
              <a:latin typeface="Calibri" pitchFamily="34" charset="0"/>
            </a:endParaRPr>
          </a:p>
          <a:p>
            <a:pPr>
              <a:buClr>
                <a:srgbClr val="FFFF66"/>
              </a:buClr>
              <a:buNone/>
            </a:pPr>
            <a:r>
              <a:rPr lang="en-US" sz="2000" dirty="0" smtClean="0">
                <a:solidFill>
                  <a:schemeClr val="bg1"/>
                </a:solidFill>
                <a:latin typeface="Calibri" pitchFamily="34" charset="0"/>
              </a:rPr>
              <a:t>Clay can be divided into two geological categories:</a:t>
            </a:r>
          </a:p>
          <a:p>
            <a:pPr>
              <a:buClr>
                <a:srgbClr val="FFFF66"/>
              </a:buClr>
              <a:buNone/>
            </a:pPr>
            <a:r>
              <a:rPr lang="en-US" sz="2000" dirty="0" smtClean="0">
                <a:solidFill>
                  <a:schemeClr val="bg1"/>
                </a:solidFill>
                <a:latin typeface="Calibri" pitchFamily="34" charset="0"/>
              </a:rPr>
              <a:t>Primary clay and Secondary </a:t>
            </a:r>
            <a:r>
              <a:rPr lang="en-US" sz="2000" dirty="0" smtClean="0">
                <a:solidFill>
                  <a:schemeClr val="bg1"/>
                </a:solidFill>
                <a:latin typeface="Calibri" pitchFamily="34" charset="0"/>
              </a:rPr>
              <a:t>clay</a:t>
            </a:r>
          </a:p>
          <a:p>
            <a:pPr>
              <a:buClr>
                <a:srgbClr val="FFFF66"/>
              </a:buClr>
              <a:buNone/>
            </a:pPr>
            <a:endParaRPr lang="en-US" sz="2400" dirty="0" smtClean="0">
              <a:solidFill>
                <a:schemeClr val="bg1"/>
              </a:solidFill>
              <a:latin typeface="Calibri" pitchFamily="34" charset="0"/>
            </a:endParaRPr>
          </a:p>
          <a:p>
            <a:pPr>
              <a:buClr>
                <a:srgbClr val="FFFF66"/>
              </a:buClr>
              <a:buNone/>
            </a:pPr>
            <a:r>
              <a:rPr lang="en-US" sz="2400" b="1" dirty="0" smtClean="0">
                <a:solidFill>
                  <a:srgbClr val="000066"/>
                </a:solidFill>
                <a:latin typeface="Calibri" pitchFamily="34" charset="0"/>
              </a:rPr>
              <a:t>Primary clay:</a:t>
            </a:r>
          </a:p>
          <a:p>
            <a:pPr algn="just">
              <a:buClr>
                <a:srgbClr val="FFFF66"/>
              </a:buClr>
              <a:buNone/>
            </a:pPr>
            <a:r>
              <a:rPr lang="en-US" sz="2000" dirty="0" smtClean="0">
                <a:solidFill>
                  <a:schemeClr val="bg1"/>
                </a:solidFill>
                <a:latin typeface="Calibri" pitchFamily="34" charset="0"/>
              </a:rPr>
              <a:t>Primary </a:t>
            </a:r>
            <a:r>
              <a:rPr lang="en-US" sz="2000" dirty="0" smtClean="0">
                <a:solidFill>
                  <a:schemeClr val="bg1"/>
                </a:solidFill>
                <a:latin typeface="Calibri" pitchFamily="34" charset="0"/>
              </a:rPr>
              <a:t>clays are found where they were formed by the parent rock. They contain Kaolin, very pure clay. It is less plastic than secondary clay. China clay is a primary clay.   	</a:t>
            </a:r>
          </a:p>
          <a:p>
            <a:endParaRPr lang="en-IN" sz="2000" dirty="0">
              <a:latin typeface="Calibri"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descr="C:\Users\DELL\Desktop\ceramics images\IMG_3596.JPG"/>
          <p:cNvPicPr/>
          <p:nvPr/>
        </p:nvPicPr>
        <p:blipFill>
          <a:blip r:embed="rId2"/>
          <a:srcRect l="7500"/>
          <a:stretch>
            <a:fillRect/>
          </a:stretch>
        </p:blipFill>
        <p:spPr bwMode="auto">
          <a:xfrm>
            <a:off x="6248400" y="4724400"/>
            <a:ext cx="2438400" cy="1752600"/>
          </a:xfrm>
          <a:prstGeom prst="rect">
            <a:avLst/>
          </a:prstGeom>
          <a:noFill/>
          <a:ln w="9525">
            <a:noFill/>
            <a:miter lim="800000"/>
            <a:headEnd/>
            <a:tailEnd/>
          </a:ln>
          <a:effectLst/>
        </p:spPr>
      </p:pic>
      <p:pic>
        <p:nvPicPr>
          <p:cNvPr id="1026" name="Picture 2"/>
          <p:cNvPicPr>
            <a:picLocks noChangeAspect="1" noChangeArrowheads="1"/>
          </p:cNvPicPr>
          <p:nvPr/>
        </p:nvPicPr>
        <p:blipFill>
          <a:blip r:embed="rId3" cstate="print">
            <a:lum bright="30000"/>
          </a:blip>
          <a:srcRect/>
          <a:stretch>
            <a:fillRect/>
          </a:stretch>
        </p:blipFill>
        <p:spPr bwMode="auto">
          <a:xfrm>
            <a:off x="7239000" y="2209800"/>
            <a:ext cx="1351280" cy="1307688"/>
          </a:xfrm>
          <a:prstGeom prst="rect">
            <a:avLst/>
          </a:prstGeom>
          <a:noFill/>
          <a:ln w="9525">
            <a:noFill/>
            <a:miter lim="800000"/>
            <a:headEnd/>
            <a:tailEnd/>
          </a:ln>
          <a:effectLst/>
        </p:spPr>
      </p:pic>
      <p:sp>
        <p:nvSpPr>
          <p:cNvPr id="5" name="TextBox 4"/>
          <p:cNvSpPr txBox="1"/>
          <p:nvPr/>
        </p:nvSpPr>
        <p:spPr>
          <a:xfrm>
            <a:off x="304800" y="228600"/>
            <a:ext cx="8610600" cy="6309420"/>
          </a:xfrm>
          <a:prstGeom prst="rect">
            <a:avLst/>
          </a:prstGeom>
          <a:noFill/>
        </p:spPr>
        <p:txBody>
          <a:bodyPr wrap="square" rtlCol="0">
            <a:spAutoFit/>
          </a:bodyPr>
          <a:lstStyle/>
          <a:p>
            <a:pPr algn="just"/>
            <a:r>
              <a:rPr lang="en-US" sz="2400" b="1" dirty="0" smtClean="0">
                <a:solidFill>
                  <a:srgbClr val="000066"/>
                </a:solidFill>
                <a:latin typeface="Calibri" pitchFamily="34" charset="0"/>
              </a:rPr>
              <a:t>Secondary </a:t>
            </a:r>
            <a:r>
              <a:rPr lang="en-US" sz="2400" b="1" dirty="0" smtClean="0">
                <a:solidFill>
                  <a:srgbClr val="000066"/>
                </a:solidFill>
                <a:latin typeface="Calibri" pitchFamily="34" charset="0"/>
              </a:rPr>
              <a:t>clay:</a:t>
            </a:r>
          </a:p>
          <a:p>
            <a:pPr algn="just"/>
            <a:r>
              <a:rPr lang="en-US" sz="2000" dirty="0" smtClean="0">
                <a:solidFill>
                  <a:schemeClr val="bg1"/>
                </a:solidFill>
                <a:latin typeface="Calibri" pitchFamily="34" charset="0"/>
              </a:rPr>
              <a:t>The particle size of secondary clay is much finer than primary clay. It can very vastly in colour, from yellow, red, or gray to almost black. Except china clay all other clays are secondary clay.  </a:t>
            </a:r>
          </a:p>
          <a:p>
            <a:pPr algn="just"/>
            <a:endParaRPr lang="en-US" sz="2000" dirty="0" smtClean="0">
              <a:latin typeface="Calibri" pitchFamily="34" charset="0"/>
            </a:endParaRPr>
          </a:p>
          <a:p>
            <a:pPr algn="just"/>
            <a:r>
              <a:rPr lang="en-US" sz="2400" b="1" dirty="0" smtClean="0">
                <a:solidFill>
                  <a:srgbClr val="000066"/>
                </a:solidFill>
                <a:latin typeface="Calibri" pitchFamily="34" charset="0"/>
              </a:rPr>
              <a:t>Plasticity:</a:t>
            </a:r>
          </a:p>
          <a:p>
            <a:pPr algn="just"/>
            <a:r>
              <a:rPr lang="en-US" sz="2000" dirty="0" smtClean="0">
                <a:solidFill>
                  <a:schemeClr val="bg1"/>
                </a:solidFill>
                <a:latin typeface="Calibri" pitchFamily="34" charset="0"/>
              </a:rPr>
              <a:t>Clay </a:t>
            </a:r>
            <a:r>
              <a:rPr lang="en-US" sz="2000" dirty="0" smtClean="0">
                <a:solidFill>
                  <a:schemeClr val="bg1"/>
                </a:solidFill>
                <a:latin typeface="Calibri" pitchFamily="34" charset="0"/>
              </a:rPr>
              <a:t>is plastic when it can be easily manipulated molded or pressed into a desired shape.</a:t>
            </a:r>
          </a:p>
          <a:p>
            <a:pPr algn="just"/>
            <a:endParaRPr lang="en-US" sz="2000" dirty="0" smtClean="0">
              <a:latin typeface="Calibri" pitchFamily="34" charset="0"/>
            </a:endParaRPr>
          </a:p>
          <a:p>
            <a:pPr algn="just"/>
            <a:r>
              <a:rPr lang="en-US" sz="2400" b="1" dirty="0" smtClean="0">
                <a:solidFill>
                  <a:srgbClr val="000066"/>
                </a:solidFill>
                <a:latin typeface="Calibri" pitchFamily="34" charset="0"/>
              </a:rPr>
              <a:t>Kneading/Wedging:</a:t>
            </a:r>
          </a:p>
          <a:p>
            <a:pPr algn="just"/>
            <a:r>
              <a:rPr lang="en-US" sz="2000" dirty="0" smtClean="0">
                <a:solidFill>
                  <a:schemeClr val="bg1"/>
                </a:solidFill>
                <a:latin typeface="Calibri" pitchFamily="34" charset="0"/>
              </a:rPr>
              <a:t>There </a:t>
            </a:r>
            <a:r>
              <a:rPr lang="en-US" sz="2000" dirty="0" smtClean="0">
                <a:solidFill>
                  <a:schemeClr val="bg1"/>
                </a:solidFill>
                <a:latin typeface="Calibri" pitchFamily="34" charset="0"/>
              </a:rPr>
              <a:t>are several different techniques to use when kneading clay, but in general you knead it the same way as you would knead dough for baking. More importantly, you need to remove air bubbles (air pocket) from the clay and make sure that new air is not trapped inside.</a:t>
            </a:r>
          </a:p>
          <a:p>
            <a:pPr algn="just"/>
            <a:endParaRPr lang="en-US" sz="2000" dirty="0" smtClean="0"/>
          </a:p>
          <a:p>
            <a:pPr algn="just"/>
            <a:endParaRPr lang="en-US" sz="2000" dirty="0" smtClean="0"/>
          </a:p>
          <a:p>
            <a:pPr algn="just"/>
            <a:endParaRPr lang="en-US" dirty="0" smtClean="0"/>
          </a:p>
          <a:p>
            <a:pPr algn="just"/>
            <a:endParaRPr lang="en-US" dirty="0" smtClean="0"/>
          </a:p>
          <a:p>
            <a:pPr algn="just"/>
            <a:endParaRPr lang="en-US" dirty="0" smtClean="0"/>
          </a:p>
          <a:p>
            <a:pPr algn="just"/>
            <a:r>
              <a:rPr lang="en-US" dirty="0" smtClean="0"/>
              <a:t>		</a:t>
            </a:r>
            <a:endParaRPr lang="en-US" dirty="0"/>
          </a:p>
        </p:txBody>
      </p:sp>
      <p:sp>
        <p:nvSpPr>
          <p:cNvPr id="7" name="TextBox 6"/>
          <p:cNvSpPr txBox="1"/>
          <p:nvPr/>
        </p:nvSpPr>
        <p:spPr>
          <a:xfrm>
            <a:off x="381000" y="5257800"/>
            <a:ext cx="5638800" cy="1323439"/>
          </a:xfrm>
          <a:prstGeom prst="rect">
            <a:avLst/>
          </a:prstGeom>
          <a:noFill/>
        </p:spPr>
        <p:txBody>
          <a:bodyPr wrap="square" rtlCol="0">
            <a:spAutoFit/>
          </a:bodyPr>
          <a:lstStyle/>
          <a:p>
            <a:r>
              <a:rPr lang="en-IN" sz="2000" dirty="0" smtClean="0">
                <a:solidFill>
                  <a:srgbClr val="000066"/>
                </a:solidFill>
              </a:rPr>
              <a:t>Link:</a:t>
            </a:r>
          </a:p>
          <a:p>
            <a:r>
              <a:rPr lang="en-IN" sz="2000" dirty="0" smtClean="0">
                <a:solidFill>
                  <a:srgbClr val="000066"/>
                </a:solidFill>
              </a:rPr>
              <a:t>   https</a:t>
            </a:r>
            <a:r>
              <a:rPr lang="en-IN" sz="2000" dirty="0" smtClean="0">
                <a:solidFill>
                  <a:srgbClr val="000066"/>
                </a:solidFill>
              </a:rPr>
              <a:t>://www.youtube.com/watch?v=vj6Kd8RSmVY</a:t>
            </a:r>
          </a:p>
          <a:p>
            <a:r>
              <a:rPr lang="en-IN" sz="2000" dirty="0" smtClean="0">
                <a:solidFill>
                  <a:srgbClr val="000066"/>
                </a:solidFill>
              </a:rPr>
              <a:t>https</a:t>
            </a:r>
            <a:r>
              <a:rPr lang="en-IN" sz="2000" dirty="0" smtClean="0">
                <a:solidFill>
                  <a:srgbClr val="000066"/>
                </a:solidFill>
              </a:rPr>
              <a:t>://www.youtube.com/watch?v=KOaRuF0K-cc</a:t>
            </a:r>
            <a:endParaRPr lang="en-IN" sz="2000" dirty="0">
              <a:solidFill>
                <a:srgbClr val="000066"/>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descr="C:\Users\DELL\Desktop\30506-OA-2ww-m.jpg"/>
          <p:cNvPicPr/>
          <p:nvPr/>
        </p:nvPicPr>
        <p:blipFill>
          <a:blip r:embed="rId2">
            <a:lum bright="40000"/>
          </a:blip>
          <a:srcRect/>
          <a:stretch>
            <a:fillRect/>
          </a:stretch>
        </p:blipFill>
        <p:spPr bwMode="auto">
          <a:xfrm>
            <a:off x="6248400" y="4267200"/>
            <a:ext cx="2667000" cy="2133600"/>
          </a:xfrm>
          <a:prstGeom prst="rect">
            <a:avLst/>
          </a:prstGeom>
          <a:noFill/>
          <a:ln w="9525">
            <a:noFill/>
            <a:miter lim="800000"/>
            <a:headEnd/>
            <a:tailEnd/>
          </a:ln>
          <a:effectLst>
            <a:softEdge rad="317500"/>
          </a:effectLst>
        </p:spPr>
      </p:pic>
      <p:sp>
        <p:nvSpPr>
          <p:cNvPr id="6" name="Rectangle 5"/>
          <p:cNvSpPr/>
          <p:nvPr/>
        </p:nvSpPr>
        <p:spPr>
          <a:xfrm>
            <a:off x="381000" y="1600200"/>
            <a:ext cx="8534400" cy="4955203"/>
          </a:xfrm>
          <a:prstGeom prst="rect">
            <a:avLst/>
          </a:prstGeom>
        </p:spPr>
        <p:txBody>
          <a:bodyPr wrap="square">
            <a:spAutoFit/>
          </a:bodyPr>
          <a:lstStyle/>
          <a:p>
            <a:pPr>
              <a:buClr>
                <a:srgbClr val="FFFF66"/>
              </a:buClr>
              <a:buNone/>
            </a:pPr>
            <a:r>
              <a:rPr lang="en-US" sz="2400" b="1" dirty="0" smtClean="0">
                <a:solidFill>
                  <a:srgbClr val="000066"/>
                </a:solidFill>
                <a:latin typeface="Calibri" pitchFamily="34" charset="0"/>
              </a:rPr>
              <a:t>Major types of clay in ceramics pottery……  </a:t>
            </a:r>
          </a:p>
          <a:p>
            <a:pPr>
              <a:buClr>
                <a:schemeClr val="bg1"/>
              </a:buClr>
              <a:buFont typeface="Arial" pitchFamily="34" charset="0"/>
              <a:buChar char="•"/>
            </a:pPr>
            <a:r>
              <a:rPr lang="en-US" sz="2000" dirty="0" smtClean="0">
                <a:solidFill>
                  <a:srgbClr val="C00000"/>
                </a:solidFill>
                <a:latin typeface="Calibri" pitchFamily="34" charset="0"/>
              </a:rPr>
              <a:t> </a:t>
            </a:r>
            <a:r>
              <a:rPr lang="en-US" sz="2000" dirty="0" smtClean="0">
                <a:solidFill>
                  <a:srgbClr val="000066"/>
                </a:solidFill>
                <a:latin typeface="Calibri" pitchFamily="34" charset="0"/>
              </a:rPr>
              <a:t>Earthenware </a:t>
            </a:r>
          </a:p>
          <a:p>
            <a:pPr>
              <a:buClr>
                <a:schemeClr val="bg1"/>
              </a:buClr>
              <a:buFont typeface="Arial" pitchFamily="34" charset="0"/>
              <a:buChar char="•"/>
            </a:pPr>
            <a:r>
              <a:rPr lang="en-US" sz="2000" dirty="0" smtClean="0">
                <a:solidFill>
                  <a:srgbClr val="000066"/>
                </a:solidFill>
                <a:latin typeface="Calibri" pitchFamily="34" charset="0"/>
              </a:rPr>
              <a:t> Stoneware</a:t>
            </a:r>
          </a:p>
          <a:p>
            <a:pPr>
              <a:buClr>
                <a:schemeClr val="bg1"/>
              </a:buClr>
              <a:buFont typeface="Arial" pitchFamily="34" charset="0"/>
              <a:buChar char="•"/>
            </a:pPr>
            <a:r>
              <a:rPr lang="en-US" sz="2000" dirty="0" smtClean="0">
                <a:solidFill>
                  <a:srgbClr val="000066"/>
                </a:solidFill>
                <a:latin typeface="Calibri" pitchFamily="34" charset="0"/>
              </a:rPr>
              <a:t> Porcelain</a:t>
            </a:r>
          </a:p>
          <a:p>
            <a:pPr>
              <a:buClr>
                <a:srgbClr val="FFFF66"/>
              </a:buClr>
              <a:buNone/>
            </a:pPr>
            <a:endParaRPr lang="en-US" sz="2000" dirty="0" smtClean="0">
              <a:solidFill>
                <a:srgbClr val="C00000"/>
              </a:solidFill>
              <a:latin typeface="Calibri" pitchFamily="34" charset="0"/>
            </a:endParaRPr>
          </a:p>
          <a:p>
            <a:pPr>
              <a:buClr>
                <a:srgbClr val="FFFF66"/>
              </a:buClr>
              <a:buNone/>
            </a:pPr>
            <a:r>
              <a:rPr lang="en-US" sz="2400" b="1" dirty="0" smtClean="0">
                <a:solidFill>
                  <a:srgbClr val="000066"/>
                </a:solidFill>
                <a:latin typeface="Calibri" pitchFamily="34" charset="0"/>
              </a:rPr>
              <a:t>Earthenware:</a:t>
            </a:r>
          </a:p>
          <a:p>
            <a:pPr algn="just">
              <a:buNone/>
            </a:pPr>
            <a:r>
              <a:rPr lang="en-US" sz="2000" dirty="0" smtClean="0">
                <a:solidFill>
                  <a:schemeClr val="bg1"/>
                </a:solidFill>
                <a:latin typeface="Calibri" pitchFamily="34" charset="0"/>
              </a:rPr>
              <a:t>Earthenware clay is low-temperature clay and firing range between 900-1050 Degree Celsius. If you fire earthen ware at high temperature the object will break &amp; in a worst case scenario the object will melt in the oven. There are large quantities of earthenware clay around the world .The color ranges from gray or white to red, orange, yellow and brown.</a:t>
            </a:r>
          </a:p>
          <a:p>
            <a:pPr algn="just">
              <a:buNone/>
            </a:pPr>
            <a:endParaRPr lang="en-US" sz="2000" dirty="0" smtClean="0">
              <a:solidFill>
                <a:schemeClr val="bg1"/>
              </a:solidFill>
              <a:latin typeface="Calibri" pitchFamily="34" charset="0"/>
            </a:endParaRPr>
          </a:p>
          <a:p>
            <a:pPr algn="just">
              <a:buNone/>
            </a:pPr>
            <a:r>
              <a:rPr lang="en-US" sz="2000" dirty="0" smtClean="0">
                <a:solidFill>
                  <a:schemeClr val="bg1"/>
                </a:solidFill>
                <a:latin typeface="Calibri" pitchFamily="34" charset="0"/>
              </a:rPr>
              <a:t>Earthen </a:t>
            </a:r>
            <a:r>
              <a:rPr lang="en-US" sz="2000" dirty="0" smtClean="0">
                <a:solidFill>
                  <a:schemeClr val="bg1"/>
                </a:solidFill>
                <a:latin typeface="Calibri" pitchFamily="34" charset="0"/>
              </a:rPr>
              <a:t>ware clay is porous, because the clay particles have not melted completely, &amp; the object still absorb water, or are permeable to water, despite being fired .In order to make it strong, you need to glaze it. </a:t>
            </a:r>
            <a:endParaRPr lang="en-US" sz="2000" dirty="0">
              <a:solidFill>
                <a:schemeClr val="bg1"/>
              </a:solidFill>
              <a:latin typeface="Calibri" pitchFamily="34" charset="0"/>
            </a:endParaRPr>
          </a:p>
        </p:txBody>
      </p:sp>
      <p:sp>
        <p:nvSpPr>
          <p:cNvPr id="4" name="TextBox 3"/>
          <p:cNvSpPr txBox="1"/>
          <p:nvPr/>
        </p:nvSpPr>
        <p:spPr>
          <a:xfrm>
            <a:off x="381000" y="228600"/>
            <a:ext cx="8534400" cy="2000548"/>
          </a:xfrm>
          <a:prstGeom prst="rect">
            <a:avLst/>
          </a:prstGeom>
          <a:noFill/>
        </p:spPr>
        <p:txBody>
          <a:bodyPr wrap="square" rtlCol="0">
            <a:spAutoFit/>
          </a:bodyPr>
          <a:lstStyle/>
          <a:p>
            <a:pPr algn="just"/>
            <a:r>
              <a:rPr lang="en-US" sz="2400" b="1" dirty="0" smtClean="0">
                <a:solidFill>
                  <a:srgbClr val="000066"/>
                </a:solidFill>
                <a:latin typeface="Calibri" pitchFamily="34" charset="0"/>
              </a:rPr>
              <a:t>Slip:</a:t>
            </a:r>
            <a:endParaRPr lang="en-IN" sz="2400" b="1" dirty="0" smtClean="0">
              <a:solidFill>
                <a:srgbClr val="000066"/>
              </a:solidFill>
              <a:latin typeface="Calibri" pitchFamily="34" charset="0"/>
            </a:endParaRPr>
          </a:p>
          <a:p>
            <a:pPr algn="just"/>
            <a:r>
              <a:rPr lang="en-US" sz="2000" dirty="0" smtClean="0">
                <a:solidFill>
                  <a:schemeClr val="bg1"/>
                </a:solidFill>
                <a:latin typeface="Calibri" pitchFamily="34" charset="0"/>
              </a:rPr>
              <a:t>A </a:t>
            </a:r>
            <a:r>
              <a:rPr lang="en-US" sz="2000" dirty="0" smtClean="0">
                <a:solidFill>
                  <a:schemeClr val="bg1"/>
                </a:solidFill>
                <a:latin typeface="Calibri" pitchFamily="34" charset="0"/>
              </a:rPr>
              <a:t>fluid suspension of clay in water used in joining clay pieces and for surface decoration.</a:t>
            </a:r>
            <a:endParaRPr lang="en-IN" sz="2000" dirty="0" smtClean="0">
              <a:solidFill>
                <a:schemeClr val="bg1"/>
              </a:solidFill>
              <a:latin typeface="Calibri" pitchFamily="34" charset="0"/>
            </a:endParaRPr>
          </a:p>
          <a:p>
            <a:pPr algn="just"/>
            <a:r>
              <a:rPr lang="en-US" sz="2000" dirty="0" smtClean="0">
                <a:solidFill>
                  <a:schemeClr val="bg1"/>
                </a:solidFill>
                <a:latin typeface="Calibri" pitchFamily="34" charset="0"/>
              </a:rPr>
              <a:t> </a:t>
            </a:r>
            <a:endParaRPr lang="en-IN" sz="2000" dirty="0" smtClean="0">
              <a:solidFill>
                <a:schemeClr val="bg1"/>
              </a:solidFill>
              <a:latin typeface="Calibri" pitchFamily="34" charset="0"/>
            </a:endParaRPr>
          </a:p>
          <a:p>
            <a:pPr algn="just"/>
            <a:r>
              <a:rPr lang="en-US" sz="2000" dirty="0" smtClean="0">
                <a:solidFill>
                  <a:schemeClr val="bg1"/>
                </a:solidFill>
                <a:latin typeface="Calibri" pitchFamily="34" charset="0"/>
              </a:rPr>
              <a:t> </a:t>
            </a:r>
            <a:endParaRPr lang="en-IN" sz="2000" dirty="0" smtClean="0">
              <a:solidFill>
                <a:schemeClr val="bg1"/>
              </a:solidFill>
              <a:latin typeface="Calibri" pitchFamily="34" charset="0"/>
            </a:endParaRPr>
          </a:p>
          <a:p>
            <a:endParaRPr lang="en-IN" sz="2000" dirty="0">
              <a:latin typeface="Calibri" pitchFamily="34" charset="0"/>
            </a:endParaRPr>
          </a:p>
        </p:txBody>
      </p:sp>
      <p:pic>
        <p:nvPicPr>
          <p:cNvPr id="5" name="Picture 4" descr="C:\Users\DELL\Desktop\ceramics images\20140930_132940.jpg"/>
          <p:cNvPicPr/>
          <p:nvPr/>
        </p:nvPicPr>
        <p:blipFill>
          <a:blip r:embed="rId3" cstate="print">
            <a:lum bright="40000"/>
          </a:blip>
          <a:srcRect t="12172" b="8240"/>
          <a:stretch>
            <a:fillRect/>
          </a:stretch>
        </p:blipFill>
        <p:spPr bwMode="auto">
          <a:xfrm>
            <a:off x="7239000" y="1143000"/>
            <a:ext cx="1447800" cy="1295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8" name="Picture 4" descr="C:\Users\MADAN\Desktop\MATERIALS FOR PPT D AND C FORM\411hEtBNZ2L.jpg"/>
          <p:cNvPicPr>
            <a:picLocks noChangeAspect="1" noChangeArrowheads="1"/>
          </p:cNvPicPr>
          <p:nvPr/>
        </p:nvPicPr>
        <p:blipFill>
          <a:blip r:embed="rId2">
            <a:lum bright="20000"/>
          </a:blip>
          <a:srcRect/>
          <a:stretch>
            <a:fillRect/>
          </a:stretch>
        </p:blipFill>
        <p:spPr bwMode="auto">
          <a:xfrm>
            <a:off x="4343400" y="3429000"/>
            <a:ext cx="1828800" cy="1828800"/>
          </a:xfrm>
          <a:prstGeom prst="rect">
            <a:avLst/>
          </a:prstGeom>
          <a:noFill/>
          <a:effectLst>
            <a:softEdge rad="31750"/>
          </a:effectLst>
        </p:spPr>
      </p:pic>
      <p:sp>
        <p:nvSpPr>
          <p:cNvPr id="3" name="Content Placeholder 2"/>
          <p:cNvSpPr>
            <a:spLocks noGrp="1"/>
          </p:cNvSpPr>
          <p:nvPr>
            <p:ph idx="1"/>
          </p:nvPr>
        </p:nvSpPr>
        <p:spPr>
          <a:xfrm>
            <a:off x="381000" y="2438401"/>
            <a:ext cx="8763000" cy="3581400"/>
          </a:xfrm>
        </p:spPr>
        <p:txBody>
          <a:bodyPr>
            <a:normAutofit/>
          </a:bodyPr>
          <a:lstStyle/>
          <a:p>
            <a:pPr>
              <a:buNone/>
            </a:pPr>
            <a:r>
              <a:rPr lang="en-US" sz="2400" b="1" dirty="0" smtClean="0">
                <a:solidFill>
                  <a:srgbClr val="000066"/>
                </a:solidFill>
                <a:latin typeface="Calibri" pitchFamily="34" charset="0"/>
              </a:rPr>
              <a:t>Clay component of stoneware:</a:t>
            </a:r>
            <a:endParaRPr lang="en-IN" sz="2400" dirty="0" smtClean="0">
              <a:solidFill>
                <a:srgbClr val="000066"/>
              </a:solidFill>
              <a:latin typeface="Calibri" pitchFamily="34" charset="0"/>
            </a:endParaRPr>
          </a:p>
          <a:p>
            <a:pPr>
              <a:buNone/>
            </a:pPr>
            <a:r>
              <a:rPr lang="en-US" sz="2000" dirty="0" smtClean="0">
                <a:solidFill>
                  <a:schemeClr val="bg1"/>
                </a:solidFill>
              </a:rPr>
              <a:t>1-China Clay</a:t>
            </a:r>
            <a:endParaRPr lang="en-IN" sz="2000" dirty="0" smtClean="0">
              <a:solidFill>
                <a:schemeClr val="bg1"/>
              </a:solidFill>
            </a:endParaRPr>
          </a:p>
          <a:p>
            <a:pPr>
              <a:buNone/>
            </a:pPr>
            <a:r>
              <a:rPr lang="en-US" sz="2000" dirty="0" smtClean="0">
                <a:solidFill>
                  <a:schemeClr val="bg1"/>
                </a:solidFill>
              </a:rPr>
              <a:t>2-Fire Clay</a:t>
            </a:r>
            <a:endParaRPr lang="en-IN" sz="2000" dirty="0" smtClean="0">
              <a:solidFill>
                <a:schemeClr val="bg1"/>
              </a:solidFill>
            </a:endParaRPr>
          </a:p>
          <a:p>
            <a:pPr>
              <a:buNone/>
            </a:pPr>
            <a:r>
              <a:rPr lang="en-US" sz="2000" dirty="0" smtClean="0">
                <a:solidFill>
                  <a:schemeClr val="bg1"/>
                </a:solidFill>
              </a:rPr>
              <a:t>3-Feldspar</a:t>
            </a:r>
            <a:endParaRPr lang="en-IN" sz="2000" dirty="0" smtClean="0">
              <a:solidFill>
                <a:schemeClr val="bg1"/>
              </a:solidFill>
            </a:endParaRPr>
          </a:p>
          <a:p>
            <a:pPr>
              <a:buNone/>
            </a:pPr>
            <a:r>
              <a:rPr lang="en-US" sz="2000" dirty="0" smtClean="0">
                <a:solidFill>
                  <a:schemeClr val="bg1"/>
                </a:solidFill>
              </a:rPr>
              <a:t>4-Silica </a:t>
            </a:r>
            <a:endParaRPr lang="en-IN" sz="2000" dirty="0" smtClean="0">
              <a:solidFill>
                <a:schemeClr val="bg1"/>
              </a:solidFill>
            </a:endParaRPr>
          </a:p>
          <a:p>
            <a:pPr>
              <a:buNone/>
            </a:pPr>
            <a:r>
              <a:rPr lang="en-US" sz="2000" dirty="0" smtClean="0">
                <a:solidFill>
                  <a:schemeClr val="bg1"/>
                </a:solidFill>
              </a:rPr>
              <a:t>5- Grog</a:t>
            </a:r>
            <a:endParaRPr lang="en-IN" sz="2000" dirty="0" smtClean="0">
              <a:solidFill>
                <a:schemeClr val="bg1"/>
              </a:solidFill>
            </a:endParaRPr>
          </a:p>
          <a:p>
            <a:pPr>
              <a:buNone/>
            </a:pPr>
            <a:r>
              <a:rPr lang="en-US" sz="2000" dirty="0" smtClean="0">
                <a:solidFill>
                  <a:schemeClr val="bg1"/>
                </a:solidFill>
              </a:rPr>
              <a:t>6-Ball Clay</a:t>
            </a:r>
            <a:endParaRPr lang="en-IN" sz="2000" dirty="0" smtClean="0">
              <a:solidFill>
                <a:schemeClr val="bg1"/>
              </a:solidFill>
            </a:endParaRPr>
          </a:p>
          <a:p>
            <a:pPr>
              <a:buNone/>
            </a:pPr>
            <a:r>
              <a:rPr lang="en-US" sz="2000" dirty="0" smtClean="0">
                <a:solidFill>
                  <a:schemeClr val="bg1"/>
                </a:solidFill>
              </a:rPr>
              <a:t>7-Earthenwar</a:t>
            </a:r>
            <a:endParaRPr lang="en-IN" sz="2000" dirty="0" smtClean="0">
              <a:solidFill>
                <a:schemeClr val="bg1"/>
              </a:solidFill>
            </a:endParaRPr>
          </a:p>
        </p:txBody>
      </p:sp>
      <p:sp>
        <p:nvSpPr>
          <p:cNvPr id="6" name="TextBox 5"/>
          <p:cNvSpPr txBox="1"/>
          <p:nvPr/>
        </p:nvSpPr>
        <p:spPr>
          <a:xfrm>
            <a:off x="304800" y="457200"/>
            <a:ext cx="8534400" cy="1692771"/>
          </a:xfrm>
          <a:prstGeom prst="rect">
            <a:avLst/>
          </a:prstGeom>
          <a:noFill/>
        </p:spPr>
        <p:txBody>
          <a:bodyPr wrap="square" rtlCol="0">
            <a:spAutoFit/>
          </a:bodyPr>
          <a:lstStyle/>
          <a:p>
            <a:r>
              <a:rPr lang="en-US" sz="2400" b="1" dirty="0" smtClean="0">
                <a:solidFill>
                  <a:srgbClr val="000066"/>
                </a:solidFill>
                <a:latin typeface="Calibri" pitchFamily="34" charset="0"/>
              </a:rPr>
              <a:t>Stoneware: </a:t>
            </a:r>
          </a:p>
          <a:p>
            <a:pPr algn="just"/>
            <a:r>
              <a:rPr lang="en-US" sz="2000" dirty="0" smtClean="0">
                <a:solidFill>
                  <a:schemeClr val="bg1"/>
                </a:solidFill>
                <a:latin typeface="Calibri" pitchFamily="34" charset="0"/>
              </a:rPr>
              <a:t>The </a:t>
            </a:r>
            <a:r>
              <a:rPr lang="en-US" sz="2000" dirty="0" smtClean="0">
                <a:solidFill>
                  <a:schemeClr val="bg1"/>
                </a:solidFill>
                <a:latin typeface="Calibri" pitchFamily="34" charset="0"/>
              </a:rPr>
              <a:t>term ‘stoneware’ comes from the dense, hard character of the clay </a:t>
            </a:r>
            <a:r>
              <a:rPr lang="en-US" sz="2000" dirty="0" smtClean="0">
                <a:solidFill>
                  <a:schemeClr val="bg1"/>
                </a:solidFill>
                <a:latin typeface="Calibri" pitchFamily="34" charset="0"/>
              </a:rPr>
              <a:t>body. </a:t>
            </a:r>
            <a:r>
              <a:rPr lang="en-US" sz="2000" dirty="0" smtClean="0">
                <a:solidFill>
                  <a:schemeClr val="bg1"/>
                </a:solidFill>
                <a:latin typeface="Calibri" pitchFamily="34" charset="0"/>
              </a:rPr>
              <a:t>The </a:t>
            </a:r>
            <a:r>
              <a:rPr lang="en-US" sz="2000" dirty="0" smtClean="0">
                <a:solidFill>
                  <a:schemeClr val="bg1"/>
                </a:solidFill>
                <a:latin typeface="Calibri" pitchFamily="34" charset="0"/>
              </a:rPr>
              <a:t>color of stoneware varies from grayish white to gray and brown. It is compose clay &amp; made up of different types of clay and stone dust. It has a temperature range between 1200-1250degree Celsius.</a:t>
            </a:r>
            <a:r>
              <a:rPr lang="en-US" sz="2000" dirty="0" smtClean="0">
                <a:latin typeface="Calibri" pitchFamily="34" charset="0"/>
              </a:rPr>
              <a:t>	</a:t>
            </a:r>
            <a:endParaRPr lang="en-IN" sz="2000" dirty="0">
              <a:latin typeface="Calibri"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228600" y="2895600"/>
            <a:ext cx="8686800" cy="3570208"/>
          </a:xfrm>
          <a:prstGeom prst="rect">
            <a:avLst/>
          </a:prstGeom>
          <a:noFill/>
        </p:spPr>
        <p:txBody>
          <a:bodyPr wrap="square" rtlCol="0">
            <a:spAutoFit/>
          </a:bodyPr>
          <a:lstStyle/>
          <a:p>
            <a:r>
              <a:rPr lang="en-US" sz="2400" b="1" dirty="0" smtClean="0">
                <a:solidFill>
                  <a:srgbClr val="000066"/>
                </a:solidFill>
                <a:latin typeface="Calibri" pitchFamily="34" charset="0"/>
              </a:rPr>
              <a:t>Stages of clay:</a:t>
            </a:r>
          </a:p>
          <a:p>
            <a:endParaRPr lang="en-US" sz="2400" b="1" dirty="0" smtClean="0">
              <a:solidFill>
                <a:srgbClr val="000066"/>
              </a:solidFill>
              <a:latin typeface="Calibri" pitchFamily="34" charset="0"/>
            </a:endParaRPr>
          </a:p>
          <a:p>
            <a:r>
              <a:rPr lang="en-IN" sz="2000" dirty="0" smtClean="0">
                <a:solidFill>
                  <a:schemeClr val="bg1"/>
                </a:solidFill>
                <a:latin typeface="Calibri" pitchFamily="34" charset="0"/>
              </a:rPr>
              <a:t>1-Green ware</a:t>
            </a:r>
          </a:p>
          <a:p>
            <a:endParaRPr lang="en-IN" sz="2000" dirty="0" smtClean="0">
              <a:solidFill>
                <a:schemeClr val="bg1"/>
              </a:solidFill>
              <a:latin typeface="Calibri" pitchFamily="34" charset="0"/>
            </a:endParaRPr>
          </a:p>
          <a:p>
            <a:pPr>
              <a:buFont typeface="Arial" pitchFamily="34" charset="0"/>
              <a:buChar char="•"/>
            </a:pPr>
            <a:r>
              <a:rPr lang="en-IN" sz="2000" dirty="0" smtClean="0">
                <a:solidFill>
                  <a:schemeClr val="bg1"/>
                </a:solidFill>
                <a:latin typeface="Calibri" pitchFamily="34" charset="0"/>
              </a:rPr>
              <a:t> Wet stage</a:t>
            </a:r>
          </a:p>
          <a:p>
            <a:pPr>
              <a:buFont typeface="Arial" pitchFamily="34" charset="0"/>
              <a:buChar char="•"/>
            </a:pPr>
            <a:r>
              <a:rPr lang="en-IN" sz="2000" dirty="0" smtClean="0">
                <a:solidFill>
                  <a:schemeClr val="bg1"/>
                </a:solidFill>
                <a:latin typeface="Calibri" pitchFamily="34" charset="0"/>
              </a:rPr>
              <a:t> Leather hard</a:t>
            </a:r>
          </a:p>
          <a:p>
            <a:pPr>
              <a:buFont typeface="Arial" pitchFamily="34" charset="0"/>
              <a:buChar char="•"/>
            </a:pPr>
            <a:r>
              <a:rPr lang="en-IN" sz="2000" dirty="0" smtClean="0">
                <a:solidFill>
                  <a:schemeClr val="bg1"/>
                </a:solidFill>
                <a:latin typeface="Calibri" pitchFamily="34" charset="0"/>
              </a:rPr>
              <a:t> Bone dry</a:t>
            </a:r>
          </a:p>
          <a:p>
            <a:endParaRPr lang="en-IN" sz="2000" dirty="0" smtClean="0">
              <a:solidFill>
                <a:schemeClr val="bg1"/>
              </a:solidFill>
              <a:latin typeface="Calibri" pitchFamily="34" charset="0"/>
            </a:endParaRPr>
          </a:p>
          <a:p>
            <a:r>
              <a:rPr lang="en-IN" sz="2000" dirty="0" smtClean="0">
                <a:solidFill>
                  <a:schemeClr val="bg1"/>
                </a:solidFill>
                <a:latin typeface="Calibri" pitchFamily="34" charset="0"/>
              </a:rPr>
              <a:t>2-Bisque</a:t>
            </a:r>
          </a:p>
          <a:p>
            <a:r>
              <a:rPr lang="en-IN" sz="2000" dirty="0" smtClean="0">
                <a:solidFill>
                  <a:schemeClr val="bg1"/>
                </a:solidFill>
                <a:latin typeface="Calibri" pitchFamily="34" charset="0"/>
              </a:rPr>
              <a:t>3-Glaze </a:t>
            </a:r>
          </a:p>
          <a:p>
            <a:endParaRPr lang="en-IN" dirty="0"/>
          </a:p>
        </p:txBody>
      </p:sp>
      <p:sp>
        <p:nvSpPr>
          <p:cNvPr id="8" name="TextBox 7"/>
          <p:cNvSpPr txBox="1"/>
          <p:nvPr/>
        </p:nvSpPr>
        <p:spPr>
          <a:xfrm>
            <a:off x="304800" y="304801"/>
            <a:ext cx="8610600" cy="2554545"/>
          </a:xfrm>
          <a:prstGeom prst="rect">
            <a:avLst/>
          </a:prstGeom>
          <a:noFill/>
        </p:spPr>
        <p:txBody>
          <a:bodyPr wrap="square" rtlCol="0">
            <a:spAutoFit/>
          </a:bodyPr>
          <a:lstStyle/>
          <a:p>
            <a:pPr>
              <a:buNone/>
            </a:pPr>
            <a:r>
              <a:rPr lang="en-US" sz="2400" b="1" dirty="0" smtClean="0">
                <a:solidFill>
                  <a:srgbClr val="000066"/>
                </a:solidFill>
                <a:latin typeface="Calibri" pitchFamily="34" charset="0"/>
              </a:rPr>
              <a:t>Porcelain:</a:t>
            </a:r>
          </a:p>
          <a:p>
            <a:pPr algn="just">
              <a:buNone/>
            </a:pPr>
            <a:r>
              <a:rPr lang="en-US" sz="2000" dirty="0" smtClean="0">
                <a:solidFill>
                  <a:schemeClr val="bg1"/>
                </a:solidFill>
                <a:latin typeface="Calibri" pitchFamily="34" charset="0"/>
              </a:rPr>
              <a:t>The </a:t>
            </a:r>
            <a:r>
              <a:rPr lang="en-US" sz="2000" dirty="0" smtClean="0">
                <a:solidFill>
                  <a:schemeClr val="bg1"/>
                </a:solidFill>
                <a:latin typeface="Calibri" pitchFamily="34" charset="0"/>
              </a:rPr>
              <a:t>word ‘Porcelain’ is said to have evolved from “Porcellno”. Porcelain clay is white in color and is very hard &amp; dense. It consists largely of kaolin, which makes it less plastic. Most porcelain masses tend to shrink a lot. Porcelain clay can be fired at temperatures between 1280-1350 Degree Celsius.</a:t>
            </a:r>
          </a:p>
          <a:p>
            <a:pPr algn="just">
              <a:buNone/>
            </a:pPr>
            <a:endParaRPr lang="en-US" sz="2000" dirty="0" smtClean="0">
              <a:solidFill>
                <a:schemeClr val="bg1"/>
              </a:solidFill>
              <a:latin typeface="Calibri" pitchFamily="34" charset="0"/>
            </a:endParaRPr>
          </a:p>
          <a:p>
            <a:pPr>
              <a:buNone/>
            </a:pPr>
            <a:endParaRPr lang="en-US" dirty="0" smtClean="0">
              <a:solidFill>
                <a:srgbClr val="C00000"/>
              </a:solidFill>
            </a:endParaRPr>
          </a:p>
          <a:p>
            <a:endParaRPr lang="en-IN" dirty="0"/>
          </a:p>
        </p:txBody>
      </p:sp>
      <p:pic>
        <p:nvPicPr>
          <p:cNvPr id="9" name="Picture 8" descr="C:\Users\DELL\Desktop\30509-oa-3ww-l.jpg"/>
          <p:cNvPicPr/>
          <p:nvPr/>
        </p:nvPicPr>
        <p:blipFill>
          <a:blip r:embed="rId2" cstate="print">
            <a:lum bright="20000"/>
          </a:blip>
          <a:srcRect/>
          <a:stretch>
            <a:fillRect/>
          </a:stretch>
        </p:blipFill>
        <p:spPr bwMode="auto">
          <a:xfrm>
            <a:off x="6096000" y="2057400"/>
            <a:ext cx="2209800" cy="1371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2274</TotalTime>
  <Words>1733</Words>
  <Application>Microsoft Office PowerPoint</Application>
  <PresentationFormat>On-screen Show (4:3)</PresentationFormat>
  <Paragraphs>190</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Paper</vt:lpstr>
      <vt:lpstr>Ceramics Art</vt:lpstr>
      <vt:lpstr>Ceramics Pottery</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 School</dc:title>
  <dc:creator>MADAN</dc:creator>
  <cp:lastModifiedBy>dell</cp:lastModifiedBy>
  <cp:revision>129</cp:revision>
  <dcterms:created xsi:type="dcterms:W3CDTF">2006-08-16T00:00:00Z</dcterms:created>
  <dcterms:modified xsi:type="dcterms:W3CDTF">2020-04-21T08:34:27Z</dcterms:modified>
</cp:coreProperties>
</file>