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58" r:id="rId5"/>
    <p:sldId id="262" r:id="rId6"/>
    <p:sldId id="260"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532"/>
    <a:srgbClr val="583E4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64" d="100"/>
          <a:sy n="64" d="100"/>
        </p:scale>
        <p:origin x="-86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29F31F2-B063-4D3D-A78D-A708718AA27E}" type="datetimeFigureOut">
              <a:rPr lang="en-IN" smtClean="0"/>
              <a:pPr/>
              <a:t>04-11-2022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85C5-7507-4A3B-8C89-69BA98E03951}" type="slidenum">
              <a:rPr lang="en-IN" smtClean="0"/>
              <a:pPr/>
              <a:t>‹#›</a:t>
            </a:fld>
            <a:endParaRPr lang="en-IN"/>
          </a:p>
        </p:txBody>
      </p:sp>
    </p:spTree>
    <p:extLst>
      <p:ext uri="{BB962C8B-B14F-4D97-AF65-F5344CB8AC3E}">
        <p14:creationId xmlns:p14="http://schemas.microsoft.com/office/powerpoint/2010/main" xmlns="" val="369491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29F31F2-B063-4D3D-A78D-A708718AA27E}" type="datetimeFigureOut">
              <a:rPr lang="en-IN" smtClean="0"/>
              <a:pPr/>
              <a:t>04-11-2022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85C5-7507-4A3B-8C89-69BA98E03951}" type="slidenum">
              <a:rPr lang="en-IN" smtClean="0"/>
              <a:pPr/>
              <a:t>‹#›</a:t>
            </a:fld>
            <a:endParaRPr lang="en-IN"/>
          </a:p>
        </p:txBody>
      </p:sp>
    </p:spTree>
    <p:extLst>
      <p:ext uri="{BB962C8B-B14F-4D97-AF65-F5344CB8AC3E}">
        <p14:creationId xmlns:p14="http://schemas.microsoft.com/office/powerpoint/2010/main" xmlns="" val="132118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29F31F2-B063-4D3D-A78D-A708718AA27E}" type="datetimeFigureOut">
              <a:rPr lang="en-IN" smtClean="0"/>
              <a:pPr/>
              <a:t>04-11-2022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85C5-7507-4A3B-8C89-69BA98E03951}" type="slidenum">
              <a:rPr lang="en-IN" smtClean="0"/>
              <a:pPr/>
              <a:t>‹#›</a:t>
            </a:fld>
            <a:endParaRPr lang="en-IN"/>
          </a:p>
        </p:txBody>
      </p:sp>
    </p:spTree>
    <p:extLst>
      <p:ext uri="{BB962C8B-B14F-4D97-AF65-F5344CB8AC3E}">
        <p14:creationId xmlns:p14="http://schemas.microsoft.com/office/powerpoint/2010/main" xmlns="" val="227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29F31F2-B063-4D3D-A78D-A708718AA27E}" type="datetimeFigureOut">
              <a:rPr lang="en-IN" smtClean="0"/>
              <a:pPr/>
              <a:t>04-11-2022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85C5-7507-4A3B-8C89-69BA98E03951}" type="slidenum">
              <a:rPr lang="en-IN" smtClean="0"/>
              <a:pPr/>
              <a:t>‹#›</a:t>
            </a:fld>
            <a:endParaRPr lang="en-IN"/>
          </a:p>
        </p:txBody>
      </p:sp>
    </p:spTree>
    <p:extLst>
      <p:ext uri="{BB962C8B-B14F-4D97-AF65-F5344CB8AC3E}">
        <p14:creationId xmlns:p14="http://schemas.microsoft.com/office/powerpoint/2010/main" xmlns="" val="372856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9F31F2-B063-4D3D-A78D-A708718AA27E}" type="datetimeFigureOut">
              <a:rPr lang="en-IN" smtClean="0"/>
              <a:pPr/>
              <a:t>04-11-2022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85C5-7507-4A3B-8C89-69BA98E03951}" type="slidenum">
              <a:rPr lang="en-IN" smtClean="0"/>
              <a:pPr/>
              <a:t>‹#›</a:t>
            </a:fld>
            <a:endParaRPr lang="en-IN"/>
          </a:p>
        </p:txBody>
      </p:sp>
    </p:spTree>
    <p:extLst>
      <p:ext uri="{BB962C8B-B14F-4D97-AF65-F5344CB8AC3E}">
        <p14:creationId xmlns:p14="http://schemas.microsoft.com/office/powerpoint/2010/main" xmlns="" val="262502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29F31F2-B063-4D3D-A78D-A708718AA27E}" type="datetimeFigureOut">
              <a:rPr lang="en-IN" smtClean="0"/>
              <a:pPr/>
              <a:t>04-11-2022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85C5-7507-4A3B-8C89-69BA98E03951}" type="slidenum">
              <a:rPr lang="en-IN" smtClean="0"/>
              <a:pPr/>
              <a:t>‹#›</a:t>
            </a:fld>
            <a:endParaRPr lang="en-IN"/>
          </a:p>
        </p:txBody>
      </p:sp>
    </p:spTree>
    <p:extLst>
      <p:ext uri="{BB962C8B-B14F-4D97-AF65-F5344CB8AC3E}">
        <p14:creationId xmlns:p14="http://schemas.microsoft.com/office/powerpoint/2010/main" xmlns="" val="33796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29F31F2-B063-4D3D-A78D-A708718AA27E}" type="datetimeFigureOut">
              <a:rPr lang="en-IN" smtClean="0"/>
              <a:pPr/>
              <a:t>04-11-2022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85C5-7507-4A3B-8C89-69BA98E03951}" type="slidenum">
              <a:rPr lang="en-IN" smtClean="0"/>
              <a:pPr/>
              <a:t>‹#›</a:t>
            </a:fld>
            <a:endParaRPr lang="en-IN"/>
          </a:p>
        </p:txBody>
      </p:sp>
    </p:spTree>
    <p:extLst>
      <p:ext uri="{BB962C8B-B14F-4D97-AF65-F5344CB8AC3E}">
        <p14:creationId xmlns:p14="http://schemas.microsoft.com/office/powerpoint/2010/main" xmlns="" val="3157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29F31F2-B063-4D3D-A78D-A708718AA27E}" type="datetimeFigureOut">
              <a:rPr lang="en-IN" smtClean="0"/>
              <a:pPr/>
              <a:t>04-11-2022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F185C5-7507-4A3B-8C89-69BA98E03951}" type="slidenum">
              <a:rPr lang="en-IN" smtClean="0"/>
              <a:pPr/>
              <a:t>‹#›</a:t>
            </a:fld>
            <a:endParaRPr lang="en-IN"/>
          </a:p>
        </p:txBody>
      </p:sp>
    </p:spTree>
    <p:extLst>
      <p:ext uri="{BB962C8B-B14F-4D97-AF65-F5344CB8AC3E}">
        <p14:creationId xmlns:p14="http://schemas.microsoft.com/office/powerpoint/2010/main" xmlns="" val="103647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F31F2-B063-4D3D-A78D-A708718AA27E}" type="datetimeFigureOut">
              <a:rPr lang="en-IN" smtClean="0"/>
              <a:pPr/>
              <a:t>04-11-2022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F185C5-7507-4A3B-8C89-69BA98E03951}" type="slidenum">
              <a:rPr lang="en-IN" smtClean="0"/>
              <a:pPr/>
              <a:t>‹#›</a:t>
            </a:fld>
            <a:endParaRPr lang="en-IN"/>
          </a:p>
        </p:txBody>
      </p:sp>
    </p:spTree>
    <p:extLst>
      <p:ext uri="{BB962C8B-B14F-4D97-AF65-F5344CB8AC3E}">
        <p14:creationId xmlns:p14="http://schemas.microsoft.com/office/powerpoint/2010/main" xmlns="" val="353457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F31F2-B063-4D3D-A78D-A708718AA27E}" type="datetimeFigureOut">
              <a:rPr lang="en-IN" smtClean="0"/>
              <a:pPr/>
              <a:t>04-11-2022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85C5-7507-4A3B-8C89-69BA98E03951}" type="slidenum">
              <a:rPr lang="en-IN" smtClean="0"/>
              <a:pPr/>
              <a:t>‹#›</a:t>
            </a:fld>
            <a:endParaRPr lang="en-IN"/>
          </a:p>
        </p:txBody>
      </p:sp>
    </p:spTree>
    <p:extLst>
      <p:ext uri="{BB962C8B-B14F-4D97-AF65-F5344CB8AC3E}">
        <p14:creationId xmlns:p14="http://schemas.microsoft.com/office/powerpoint/2010/main" xmlns="" val="319770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F31F2-B063-4D3D-A78D-A708718AA27E}" type="datetimeFigureOut">
              <a:rPr lang="en-IN" smtClean="0"/>
              <a:pPr/>
              <a:t>04-11-2022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85C5-7507-4A3B-8C89-69BA98E03951}" type="slidenum">
              <a:rPr lang="en-IN" smtClean="0"/>
              <a:pPr/>
              <a:t>‹#›</a:t>
            </a:fld>
            <a:endParaRPr lang="en-IN"/>
          </a:p>
        </p:txBody>
      </p:sp>
    </p:spTree>
    <p:extLst>
      <p:ext uri="{BB962C8B-B14F-4D97-AF65-F5344CB8AC3E}">
        <p14:creationId xmlns:p14="http://schemas.microsoft.com/office/powerpoint/2010/main" xmlns="" val="87761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F31F2-B063-4D3D-A78D-A708718AA27E}" type="datetimeFigureOut">
              <a:rPr lang="en-IN" smtClean="0"/>
              <a:pPr/>
              <a:t>04-11-2022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85C5-7507-4A3B-8C89-69BA98E03951}" type="slidenum">
              <a:rPr lang="en-IN" smtClean="0"/>
              <a:pPr/>
              <a:t>‹#›</a:t>
            </a:fld>
            <a:endParaRPr lang="en-IN"/>
          </a:p>
        </p:txBody>
      </p:sp>
    </p:spTree>
    <p:extLst>
      <p:ext uri="{BB962C8B-B14F-4D97-AF65-F5344CB8AC3E}">
        <p14:creationId xmlns:p14="http://schemas.microsoft.com/office/powerpoint/2010/main" xmlns="" val="3325142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hyperlink" Target="http://www.madanceramics.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Picture1.jpg"/>
          <p:cNvPicPr>
            <a:picLocks noChangeAspect="1" noChangeArrowheads="1"/>
          </p:cNvPicPr>
          <p:nvPr/>
        </p:nvPicPr>
        <p:blipFill>
          <a:blip r:embed="rId2">
            <a:lum bright="-40000"/>
          </a:blip>
          <a:srcRect b="15733"/>
          <a:stretch>
            <a:fillRect/>
          </a:stretch>
        </p:blipFill>
        <p:spPr bwMode="auto">
          <a:xfrm>
            <a:off x="0" y="14990"/>
            <a:ext cx="12192000" cy="6858000"/>
          </a:xfrm>
          <a:prstGeom prst="rect">
            <a:avLst/>
          </a:prstGeom>
          <a:noFill/>
        </p:spPr>
      </p:pic>
      <p:sp>
        <p:nvSpPr>
          <p:cNvPr id="5" name="TextBox 4"/>
          <p:cNvSpPr txBox="1"/>
          <p:nvPr/>
        </p:nvSpPr>
        <p:spPr>
          <a:xfrm>
            <a:off x="0" y="2128604"/>
            <a:ext cx="12192000" cy="2862322"/>
          </a:xfrm>
          <a:prstGeom prst="rect">
            <a:avLst/>
          </a:prstGeom>
          <a:solidFill>
            <a:schemeClr val="bg2">
              <a:lumMod val="25000"/>
            </a:schemeClr>
          </a:solidFill>
        </p:spPr>
        <p:txBody>
          <a:bodyPr wrap="square" rtlCol="0">
            <a:spAutoFit/>
          </a:bodyPr>
          <a:lstStyle/>
          <a:p>
            <a:pPr algn="ctr"/>
            <a:endParaRPr lang="en-GB" sz="6000" b="1" dirty="0" smtClean="0">
              <a:solidFill>
                <a:schemeClr val="accent4">
                  <a:lumMod val="60000"/>
                  <a:lumOff val="40000"/>
                </a:schemeClr>
              </a:solidFill>
            </a:endParaRPr>
          </a:p>
          <a:p>
            <a:pPr algn="ctr"/>
            <a:r>
              <a:rPr lang="en-GB" sz="6000" b="1" dirty="0" smtClean="0">
                <a:solidFill>
                  <a:schemeClr val="bg1"/>
                </a:solidFill>
              </a:rPr>
              <a:t>TEA CEREMONY IN JAPAN</a:t>
            </a:r>
          </a:p>
          <a:p>
            <a:pPr algn="ctr"/>
            <a:endParaRPr lang="en-GB" sz="6000" b="1" dirty="0" smtClean="0">
              <a:solidFill>
                <a:schemeClr val="accent4">
                  <a:lumMod val="60000"/>
                  <a:lumOff val="40000"/>
                </a:schemeClr>
              </a:solidFill>
            </a:endParaRPr>
          </a:p>
        </p:txBody>
      </p:sp>
    </p:spTree>
    <p:extLst>
      <p:ext uri="{BB962C8B-B14F-4D97-AF65-F5344CB8AC3E}">
        <p14:creationId xmlns:p14="http://schemas.microsoft.com/office/powerpoint/2010/main" xmlns="" val="478322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84433" y="2071325"/>
            <a:ext cx="3707567" cy="4596761"/>
          </a:xfrm>
          <a:prstGeom prst="rect">
            <a:avLst/>
          </a:prstGeom>
        </p:spPr>
      </p:pic>
      <p:sp>
        <p:nvSpPr>
          <p:cNvPr id="5" name="TextBox 4"/>
          <p:cNvSpPr txBox="1"/>
          <p:nvPr/>
        </p:nvSpPr>
        <p:spPr>
          <a:xfrm>
            <a:off x="239152" y="351689"/>
            <a:ext cx="8095380" cy="6124754"/>
          </a:xfrm>
          <a:prstGeom prst="rect">
            <a:avLst/>
          </a:prstGeom>
          <a:noFill/>
        </p:spPr>
        <p:txBody>
          <a:bodyPr wrap="square" rtlCol="0">
            <a:spAutoFit/>
          </a:bodyPr>
          <a:lstStyle/>
          <a:p>
            <a:endParaRPr lang="en-GB" sz="2800" b="1" dirty="0" smtClean="0"/>
          </a:p>
          <a:p>
            <a:r>
              <a:rPr lang="en-GB" sz="2800" b="1" dirty="0" smtClean="0"/>
              <a:t>Tea Ceremony :</a:t>
            </a:r>
          </a:p>
          <a:p>
            <a:endParaRPr lang="en-GB" sz="2800" b="1" dirty="0" smtClean="0"/>
          </a:p>
          <a:p>
            <a:endParaRPr lang="en-IN" sz="2800" dirty="0" smtClean="0"/>
          </a:p>
          <a:p>
            <a:pPr algn="just"/>
            <a:r>
              <a:rPr lang="en-IN" sz="2800" dirty="0" smtClean="0"/>
              <a:t>Tea ceremony, Japanese chadō or </a:t>
            </a:r>
            <a:r>
              <a:rPr lang="en-IN" sz="2800" dirty="0" err="1" smtClean="0"/>
              <a:t>sadō</a:t>
            </a:r>
            <a:r>
              <a:rPr lang="en-IN" sz="2800" dirty="0" smtClean="0"/>
              <a:t> (“way of tea”). The serving of tea ritualized over time and rooted in Zen Buddhism. It symbolizes aesthetic simplicity and represents the Fundamental Zen principles of harmony, respect, purity, and tranquillity. The word </a:t>
            </a:r>
            <a:r>
              <a:rPr lang="en-IN" sz="2800" dirty="0" err="1" smtClean="0"/>
              <a:t>chanoyu</a:t>
            </a:r>
            <a:r>
              <a:rPr lang="en-IN" sz="2800" dirty="0" smtClean="0"/>
              <a:t> (</a:t>
            </a:r>
            <a:r>
              <a:rPr lang="en-IN" sz="2800" dirty="0" err="1" smtClean="0"/>
              <a:t>Chah</a:t>
            </a:r>
            <a:r>
              <a:rPr lang="en-IN" sz="2800" dirty="0" smtClean="0"/>
              <a:t>-no-</a:t>
            </a:r>
            <a:r>
              <a:rPr lang="en-IN" sz="2800" dirty="0" err="1" smtClean="0"/>
              <a:t>yoo</a:t>
            </a:r>
            <a:r>
              <a:rPr lang="en-IN" sz="2800" dirty="0" smtClean="0"/>
              <a:t>) means "hot water for tea," but it’s simple art is a synthesis of many Japanese arts which focus on preparing and serving a bowl of tea. It is an aesthetic way of welcoming guests, in which everything is done according to an established order.</a:t>
            </a:r>
          </a:p>
        </p:txBody>
      </p:sp>
    </p:spTree>
    <p:extLst>
      <p:ext uri="{BB962C8B-B14F-4D97-AF65-F5344CB8AC3E}">
        <p14:creationId xmlns:p14="http://schemas.microsoft.com/office/powerpoint/2010/main" xmlns="" val="820657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25" y="330935"/>
            <a:ext cx="11591778" cy="6443004"/>
          </a:xfrm>
          <a:noFill/>
        </p:spPr>
        <p:txBody>
          <a:bodyPr>
            <a:normAutofit/>
          </a:bodyPr>
          <a:lstStyle/>
          <a:p>
            <a:pPr algn="just"/>
            <a:r>
              <a:rPr lang="en-IN" dirty="0" smtClean="0"/>
              <a:t>The ceremony takes place in a tea house (cha-</a:t>
            </a:r>
            <a:r>
              <a:rPr lang="en-IN" dirty="0" err="1" smtClean="0"/>
              <a:t>shitsu</a:t>
            </a:r>
            <a:r>
              <a:rPr lang="en-IN" dirty="0" smtClean="0"/>
              <a:t> ), which ideally is a small structure detached from the main house but which is often simply a special room of the house. Great care is taken in the choice of materials for and construction of the </a:t>
            </a:r>
            <a:r>
              <a:rPr lang="en-IN" i="1" dirty="0" smtClean="0"/>
              <a:t>cha-</a:t>
            </a:r>
            <a:r>
              <a:rPr lang="en-IN" i="1" dirty="0" err="1" smtClean="0"/>
              <a:t>shitsu</a:t>
            </a:r>
            <a:r>
              <a:rPr lang="en-IN" dirty="0" smtClean="0"/>
              <a:t> to give it a sense of rustic yet refined simplicity. The room is usually about 3 m (9 feet) square or smaller; at one end there is an alcove, called the tokonoma, in which is displayed a hanging scroll, a flower arrangement, or both. The room also contains a small sunken fireplace (</a:t>
            </a:r>
            <a:r>
              <a:rPr lang="en-IN" i="1" dirty="0" err="1" smtClean="0"/>
              <a:t>ro</a:t>
            </a:r>
            <a:r>
              <a:rPr lang="en-IN" dirty="0" smtClean="0"/>
              <a:t>) that is used in the winter months for heating the tea kettle; in the summer a portable brazier is used. The </a:t>
            </a:r>
            <a:r>
              <a:rPr lang="en-IN" i="1" dirty="0" smtClean="0"/>
              <a:t>cha-</a:t>
            </a:r>
            <a:r>
              <a:rPr lang="en-IN" i="1" dirty="0" err="1" smtClean="0"/>
              <a:t>shitsu</a:t>
            </a:r>
            <a:r>
              <a:rPr lang="en-IN" dirty="0" smtClean="0"/>
              <a:t> is entered through a small, low door, which is designed to suggest humility.</a:t>
            </a:r>
          </a:p>
          <a:p>
            <a:pPr marL="0" indent="0">
              <a:buNone/>
            </a:pPr>
            <a:endParaRPr lang="en-IN"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72340" y="4503022"/>
            <a:ext cx="2841674" cy="235497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68758" y="4479082"/>
            <a:ext cx="3488788" cy="2378917"/>
          </a:xfrm>
          <a:prstGeom prst="rect">
            <a:avLst/>
          </a:prstGeom>
        </p:spPr>
      </p:pic>
    </p:spTree>
    <p:extLst>
      <p:ext uri="{BB962C8B-B14F-4D97-AF65-F5344CB8AC3E}">
        <p14:creationId xmlns:p14="http://schemas.microsoft.com/office/powerpoint/2010/main" xmlns="" val="2628510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286" y="0"/>
            <a:ext cx="11924713" cy="6858000"/>
          </a:xfrm>
          <a:noFill/>
        </p:spPr>
        <p:txBody>
          <a:bodyPr>
            <a:normAutofit/>
          </a:bodyPr>
          <a:lstStyle/>
          <a:p>
            <a:pPr marL="0" indent="0">
              <a:buNone/>
            </a:pPr>
            <a:endParaRPr lang="en-IN" b="1" dirty="0" smtClean="0"/>
          </a:p>
          <a:p>
            <a:pPr>
              <a:buNone/>
            </a:pPr>
            <a:r>
              <a:rPr lang="en-IN" dirty="0" smtClean="0"/>
              <a:t>The tea ceremony consists of the host first bringing the tea utensils into the</a:t>
            </a:r>
          </a:p>
          <a:p>
            <a:pPr>
              <a:buNone/>
            </a:pPr>
            <a:r>
              <a:rPr lang="en-IN" dirty="0" smtClean="0"/>
              <a:t>room, offering the guests special sweets and then preparing and serving them</a:t>
            </a:r>
          </a:p>
          <a:p>
            <a:pPr>
              <a:buNone/>
            </a:pPr>
            <a:r>
              <a:rPr lang="en-IN" dirty="0" smtClean="0"/>
              <a:t> tea made of pulverized tea leaf stirred in hot water. The prepared tea is usually </a:t>
            </a:r>
          </a:p>
          <a:p>
            <a:pPr>
              <a:buNone/>
            </a:pPr>
            <a:r>
              <a:rPr lang="en-IN" dirty="0" smtClean="0"/>
              <a:t>thin and frothy with a mildly astringent flavour; on certain occasions a much </a:t>
            </a:r>
          </a:p>
          <a:p>
            <a:pPr>
              <a:buNone/>
            </a:pPr>
            <a:r>
              <a:rPr lang="en-IN" dirty="0" smtClean="0"/>
              <a:t>thicker “heavy tea” (</a:t>
            </a:r>
            <a:r>
              <a:rPr lang="en-IN" i="1" dirty="0" err="1" smtClean="0"/>
              <a:t>koicha</a:t>
            </a:r>
            <a:r>
              <a:rPr lang="en-IN" dirty="0" smtClean="0"/>
              <a:t>) is made. The serving of sweets and tea maybe </a:t>
            </a:r>
          </a:p>
          <a:p>
            <a:pPr>
              <a:buNone/>
            </a:pPr>
            <a:r>
              <a:rPr lang="en-IN" dirty="0" smtClean="0"/>
              <a:t>preceded by a light meal. After the tea </a:t>
            </a:r>
          </a:p>
          <a:p>
            <a:pPr>
              <a:buNone/>
            </a:pPr>
            <a:r>
              <a:rPr lang="en-IN" dirty="0" smtClean="0"/>
              <a:t>is consumed, the guests are free to </a:t>
            </a:r>
          </a:p>
          <a:p>
            <a:pPr>
              <a:buNone/>
            </a:pPr>
            <a:r>
              <a:rPr lang="en-IN" dirty="0" smtClean="0"/>
              <a:t>inquire about the various implements,</a:t>
            </a:r>
          </a:p>
          <a:p>
            <a:pPr>
              <a:buNone/>
            </a:pPr>
            <a:r>
              <a:rPr lang="en-IN" dirty="0" smtClean="0"/>
              <a:t>which are afterward carried from the </a:t>
            </a:r>
          </a:p>
          <a:p>
            <a:pPr>
              <a:buNone/>
            </a:pPr>
            <a:r>
              <a:rPr lang="en-IN" dirty="0" smtClean="0"/>
              <a:t>room and the ceremony concluded</a:t>
            </a:r>
            <a:r>
              <a:rPr lang="en-IN" b="1" dirty="0" smtClean="0"/>
              <a:t>.</a:t>
            </a:r>
            <a:endParaRPr lang="en-IN" dirty="0" smtClean="0"/>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72665" y="3207464"/>
            <a:ext cx="5438335" cy="3534918"/>
          </a:xfrm>
          <a:prstGeom prst="rect">
            <a:avLst/>
          </a:prstGeom>
        </p:spPr>
      </p:pic>
    </p:spTree>
    <p:extLst>
      <p:ext uri="{BB962C8B-B14F-4D97-AF65-F5344CB8AC3E}">
        <p14:creationId xmlns:p14="http://schemas.microsoft.com/office/powerpoint/2010/main" xmlns="" val="2911029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286" y="225083"/>
            <a:ext cx="11924714" cy="6400800"/>
          </a:xfrm>
        </p:spPr>
        <p:txBody>
          <a:bodyPr/>
          <a:lstStyle/>
          <a:p>
            <a:pPr marL="0" indent="0">
              <a:buNone/>
            </a:pPr>
            <a:endParaRPr lang="en-IN" dirty="0" smtClean="0"/>
          </a:p>
          <a:p>
            <a:pPr marL="0" indent="0">
              <a:buNone/>
            </a:pPr>
            <a:r>
              <a:rPr lang="en-IN" dirty="0" smtClean="0"/>
              <a:t>Ritual tea drinking, which originated in China, was first practiced in Japan during</a:t>
            </a:r>
          </a:p>
          <a:p>
            <a:pPr marL="0" indent="0">
              <a:buNone/>
            </a:pPr>
            <a:r>
              <a:rPr lang="en-IN" dirty="0" smtClean="0"/>
              <a:t>the kamakura period (1192–1333) by Zen monks, who drank tea to keep awake </a:t>
            </a:r>
          </a:p>
          <a:p>
            <a:pPr marL="0" indent="0">
              <a:buNone/>
            </a:pPr>
            <a:r>
              <a:rPr lang="en-IN" dirty="0" smtClean="0"/>
              <a:t>during long sessions of meditation. It later </a:t>
            </a:r>
          </a:p>
          <a:p>
            <a:pPr marL="0" indent="0">
              <a:buNone/>
            </a:pPr>
            <a:r>
              <a:rPr lang="en-IN" dirty="0" smtClean="0"/>
              <a:t>became an active part of Zen ritual honouring </a:t>
            </a:r>
          </a:p>
          <a:p>
            <a:pPr marL="0" indent="0">
              <a:buNone/>
            </a:pPr>
            <a:r>
              <a:rPr lang="en-IN" dirty="0" smtClean="0"/>
              <a:t>the first patriarch, Bodhi dharma (Japanese: </a:t>
            </a:r>
          </a:p>
          <a:p>
            <a:pPr marL="0" indent="0">
              <a:buNone/>
            </a:pPr>
            <a:r>
              <a:rPr lang="en-IN" dirty="0" smtClean="0"/>
              <a:t>Daruma). During the 15th century it came to be</a:t>
            </a:r>
          </a:p>
          <a:p>
            <a:pPr marL="0" indent="0">
              <a:buNone/>
            </a:pPr>
            <a:r>
              <a:rPr lang="en-IN" dirty="0" smtClean="0"/>
              <a:t>a gathering of friends in an isolated atmosphere</a:t>
            </a:r>
          </a:p>
          <a:p>
            <a:pPr marL="0" indent="0">
              <a:buNone/>
            </a:pPr>
            <a:r>
              <a:rPr lang="en-IN" dirty="0" smtClean="0"/>
              <a:t>to drink tea and discuss the aesthetic merits of </a:t>
            </a:r>
          </a:p>
          <a:p>
            <a:pPr marL="0" indent="0">
              <a:buNone/>
            </a:pPr>
            <a:r>
              <a:rPr lang="en-IN" dirty="0" smtClean="0"/>
              <a:t>paintings, calligraphy, and flower arrangements</a:t>
            </a:r>
          </a:p>
          <a:p>
            <a:pPr marL="0" indent="0">
              <a:buNone/>
            </a:pPr>
            <a:r>
              <a:rPr lang="en-IN" dirty="0" smtClean="0"/>
              <a:t>displayed in the tokonoma or quite often to </a:t>
            </a:r>
          </a:p>
          <a:p>
            <a:pPr marL="0" indent="0">
              <a:buNone/>
            </a:pPr>
            <a:r>
              <a:rPr lang="en-IN" dirty="0" smtClean="0"/>
              <a:t>discuss the merits of the tea utensils themselves</a:t>
            </a:r>
            <a:r>
              <a:rPr lang="en-IN" b="1" dirty="0" smtClean="0"/>
              <a:t>.</a:t>
            </a:r>
            <a:endParaRPr lang="en-IN"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85286" y="1828803"/>
            <a:ext cx="4506714" cy="4325815"/>
          </a:xfrm>
          <a:prstGeom prst="rect">
            <a:avLst/>
          </a:prstGeom>
        </p:spPr>
      </p:pic>
    </p:spTree>
    <p:extLst>
      <p:ext uri="{BB962C8B-B14F-4D97-AF65-F5344CB8AC3E}">
        <p14:creationId xmlns:p14="http://schemas.microsoft.com/office/powerpoint/2010/main" xmlns="" val="3676642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56" y="225082"/>
            <a:ext cx="11577711" cy="3162695"/>
          </a:xfrm>
        </p:spPr>
        <p:txBody>
          <a:bodyPr/>
          <a:lstStyle/>
          <a:p>
            <a:pPr marL="0" indent="0">
              <a:buNone/>
            </a:pPr>
            <a:r>
              <a:rPr lang="en-GB" dirty="0" smtClean="0"/>
              <a:t>			</a:t>
            </a:r>
            <a:endParaRPr lang="en-IN" b="1" u="sng" dirty="0" smtClean="0"/>
          </a:p>
          <a:p>
            <a:pPr marL="0" indent="0">
              <a:buNone/>
            </a:pPr>
            <a:r>
              <a:rPr lang="en-GB" b="1" dirty="0" smtClean="0"/>
              <a:t>Ceramics ware for tea ceremony:</a:t>
            </a:r>
            <a:endParaRPr lang="en-IN" dirty="0" smtClean="0"/>
          </a:p>
          <a:p>
            <a:pPr marL="0" indent="0" algn="just">
              <a:buNone/>
            </a:pPr>
            <a:r>
              <a:rPr lang="en-IN" dirty="0" smtClean="0"/>
              <a:t>Raku-Yaki </a:t>
            </a:r>
            <a:r>
              <a:rPr lang="en-IN" dirty="0"/>
              <a:t>is among the most famous types of teaware in Japan. There are other popular earthenware including NI-HAGI and SAN-KARATSU. Raku-yaki is the first earthenware, Hagi-yaki is the 2</a:t>
            </a:r>
            <a:r>
              <a:rPr lang="en-IN" baseline="30000" dirty="0"/>
              <a:t>nd</a:t>
            </a:r>
            <a:r>
              <a:rPr lang="en-IN" dirty="0"/>
              <a:t>, and Karatsu-yaki is the 3</a:t>
            </a:r>
            <a:r>
              <a:rPr lang="en-IN" baseline="30000" dirty="0"/>
              <a:t>rd</a:t>
            </a:r>
            <a:r>
              <a:rPr lang="en-IN" dirty="0"/>
              <a:t> of all Japanese earthenware. In other words, Raku-yaki is the most prestigious and highest ranked earthenware in Japanese tea ceremonies.</a:t>
            </a:r>
          </a:p>
          <a:p>
            <a:endParaRPr lang="en-IN" dirty="0"/>
          </a:p>
        </p:txBody>
      </p:sp>
      <p:pic>
        <p:nvPicPr>
          <p:cNvPr id="6" name="Picture 5"/>
          <p:cNvPicPr>
            <a:picLocks noChangeAspect="1"/>
          </p:cNvPicPr>
          <p:nvPr/>
        </p:nvPicPr>
        <p:blipFill>
          <a:blip r:embed="rId2" cstate="print">
            <a:lum bright="-20000"/>
            <a:extLst>
              <a:ext uri="{28A0092B-C50C-407E-A947-70E740481C1C}">
                <a14:useLocalDpi xmlns:a14="http://schemas.microsoft.com/office/drawing/2010/main" xmlns="" val="0"/>
              </a:ext>
            </a:extLst>
          </a:blip>
          <a:stretch>
            <a:fillRect/>
          </a:stretch>
        </p:blipFill>
        <p:spPr>
          <a:xfrm>
            <a:off x="2996416" y="3663149"/>
            <a:ext cx="4684052" cy="321552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84247" y="3651941"/>
            <a:ext cx="4288943" cy="3206060"/>
          </a:xfrm>
          <a:prstGeom prst="rect">
            <a:avLst/>
          </a:prstGeom>
        </p:spPr>
      </p:pic>
    </p:spTree>
    <p:extLst>
      <p:ext uri="{BB962C8B-B14F-4D97-AF65-F5344CB8AC3E}">
        <p14:creationId xmlns:p14="http://schemas.microsoft.com/office/powerpoint/2010/main" xmlns="" val="3606711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noFill/>
        </p:spPr>
        <p:txBody>
          <a:bodyPr>
            <a:normAutofit fontScale="55000" lnSpcReduction="20000"/>
          </a:bodyPr>
          <a:lstStyle/>
          <a:p>
            <a:pPr marL="0" indent="0">
              <a:buNone/>
            </a:pPr>
            <a:r>
              <a:rPr lang="en-GB" dirty="0" smtClean="0"/>
              <a:t>		</a:t>
            </a:r>
          </a:p>
          <a:p>
            <a:pPr marL="0" indent="0">
              <a:buNone/>
            </a:pPr>
            <a:r>
              <a:rPr lang="en-GB" b="1" dirty="0" smtClean="0"/>
              <a:t>                                                RAKU- YAKI</a:t>
            </a:r>
            <a:r>
              <a:rPr lang="en-GB" dirty="0" smtClean="0"/>
              <a:t>	</a:t>
            </a:r>
            <a:r>
              <a:rPr lang="en-IN" b="1" dirty="0"/>
              <a:t> </a:t>
            </a:r>
            <a:r>
              <a:rPr lang="en-IN" b="1" dirty="0" smtClean="0"/>
              <a:t> 				                                KARATSU -YAKI</a:t>
            </a:r>
            <a:r>
              <a:rPr lang="en-GB" dirty="0" smtClean="0"/>
              <a:t>					                                                                         </a:t>
            </a:r>
            <a:r>
              <a:rPr lang="en-GB" sz="3300" b="1" dirty="0" smtClean="0"/>
              <a:t> HAGI-YAKI</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b="1" dirty="0" smtClean="0"/>
          </a:p>
          <a:p>
            <a:pPr marL="0" indent="0">
              <a:buNone/>
            </a:pPr>
            <a:endParaRPr lang="en-GB" b="1" dirty="0" smtClean="0"/>
          </a:p>
          <a:p>
            <a:pPr marL="0" indent="0">
              <a:buNone/>
            </a:pPr>
            <a:r>
              <a:rPr lang="en-GB" b="1" dirty="0" smtClean="0"/>
              <a:t>                      HISHAKU (bamboo ladle) &amp; CHAWAN (bowl)</a:t>
            </a:r>
            <a:r>
              <a:rPr lang="en-GB" dirty="0" smtClean="0"/>
              <a:t>	</a:t>
            </a:r>
            <a:r>
              <a:rPr lang="en-IN" b="1" dirty="0"/>
              <a:t> 	</a:t>
            </a:r>
            <a:r>
              <a:rPr lang="en-IN" b="1" dirty="0" smtClean="0"/>
              <a:t>		                    KARATSU - YAKI </a:t>
            </a:r>
            <a:r>
              <a:rPr lang="en-GB" dirty="0" smtClean="0"/>
              <a:t>	</a:t>
            </a:r>
            <a:endParaRPr lang="en-GB" dirty="0"/>
          </a:p>
          <a:p>
            <a:pPr marL="0" indent="0">
              <a:buNone/>
            </a:pPr>
            <a:r>
              <a:rPr lang="en-GB" dirty="0" smtClean="0"/>
              <a:t>							</a:t>
            </a:r>
          </a:p>
          <a:p>
            <a:pPr marL="0" indent="0">
              <a:buNone/>
            </a:pPr>
            <a:r>
              <a:rPr lang="en-GB" dirty="0" smtClean="0"/>
              <a:t>											</a:t>
            </a:r>
          </a:p>
          <a:p>
            <a:pPr marL="0" indent="0">
              <a:buNone/>
            </a:pPr>
            <a:r>
              <a:rPr lang="en-GB" dirty="0"/>
              <a:t>	</a:t>
            </a:r>
            <a:r>
              <a:rPr lang="en-GB" dirty="0" smtClean="0"/>
              <a:t>										</a:t>
            </a:r>
          </a:p>
          <a:p>
            <a:pPr marL="0" indent="0">
              <a:buNone/>
            </a:pPr>
            <a:endParaRPr lang="en-GB" dirty="0"/>
          </a:p>
          <a:p>
            <a:pPr marL="0" indent="0">
              <a:buNone/>
            </a:pPr>
            <a:endParaRPr lang="en-GB" dirty="0" smtClean="0"/>
          </a:p>
          <a:p>
            <a:pPr marL="0" indent="0">
              <a:buNone/>
            </a:pPr>
            <a:endParaRPr lang="en-GB" sz="3800" b="1" dirty="0" smtClean="0"/>
          </a:p>
          <a:p>
            <a:pPr marL="0" indent="0">
              <a:buNone/>
            </a:pPr>
            <a:r>
              <a:rPr lang="en-GB" b="1" dirty="0" smtClean="0"/>
              <a:t>												</a:t>
            </a:r>
            <a:r>
              <a:rPr lang="en-GB" sz="3600" b="1" dirty="0"/>
              <a:t>	</a:t>
            </a:r>
            <a:r>
              <a:rPr lang="en-GB" sz="3600" b="1" dirty="0" smtClean="0"/>
              <a:t>										</a:t>
            </a:r>
            <a:endParaRPr lang="en-IN" sz="3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05045" y="4248079"/>
            <a:ext cx="6733732" cy="2595854"/>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7840" y="548640"/>
            <a:ext cx="3179315" cy="31793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90330" y="574402"/>
            <a:ext cx="3834452" cy="314862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70671" y="4284317"/>
            <a:ext cx="3399342" cy="2560837"/>
          </a:xfrm>
          <a:prstGeom prst="rect">
            <a:avLst/>
          </a:prstGeom>
        </p:spPr>
      </p:pic>
      <p:pic>
        <p:nvPicPr>
          <p:cNvPr id="9" name="Picture 8" descr="yamaguchi-01.jpg"/>
          <p:cNvPicPr>
            <a:picLocks noChangeAspect="1"/>
          </p:cNvPicPr>
          <p:nvPr/>
        </p:nvPicPr>
        <p:blipFill>
          <a:blip r:embed="rId6"/>
          <a:stretch>
            <a:fillRect/>
          </a:stretch>
        </p:blipFill>
        <p:spPr>
          <a:xfrm>
            <a:off x="3762531" y="809052"/>
            <a:ext cx="4070457" cy="2713638"/>
          </a:xfrm>
          <a:prstGeom prst="rect">
            <a:avLst/>
          </a:prstGeom>
        </p:spPr>
      </p:pic>
    </p:spTree>
    <p:extLst>
      <p:ext uri="{BB962C8B-B14F-4D97-AF65-F5344CB8AC3E}">
        <p14:creationId xmlns:p14="http://schemas.microsoft.com/office/powerpoint/2010/main" xmlns="" val="711435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54" y="168812"/>
            <a:ext cx="11591778" cy="6457071"/>
          </a:xfrm>
          <a:noFill/>
        </p:spPr>
        <p:txBody>
          <a:bodyPr>
            <a:normAutofit fontScale="55000" lnSpcReduction="20000"/>
          </a:bodyPr>
          <a:lstStyle/>
          <a:p>
            <a:pPr marL="0" indent="0">
              <a:buNone/>
            </a:pPr>
            <a:endParaRPr lang="en-GB" sz="3600" b="1" dirty="0" smtClean="0"/>
          </a:p>
          <a:p>
            <a:pPr marL="0" indent="0">
              <a:buNone/>
            </a:pPr>
            <a:r>
              <a:rPr lang="en-GB" sz="4500" dirty="0" smtClean="0"/>
              <a:t>Suggestion:</a:t>
            </a:r>
          </a:p>
          <a:p>
            <a:pPr marL="0" indent="0">
              <a:buNone/>
            </a:pPr>
            <a:endParaRPr lang="en-GB" sz="4500" dirty="0" smtClean="0"/>
          </a:p>
          <a:p>
            <a:pPr marL="0" indent="0">
              <a:buNone/>
            </a:pPr>
            <a:r>
              <a:rPr lang="en-GB" sz="4500" dirty="0" smtClean="0"/>
              <a:t>Go through this content carefully because this will give you the understanding </a:t>
            </a:r>
          </a:p>
          <a:p>
            <a:pPr marL="0" indent="0">
              <a:buNone/>
            </a:pPr>
            <a:r>
              <a:rPr lang="en-GB" sz="4500" dirty="0" smtClean="0"/>
              <a:t>and connection between the tradition and the process of ceramics.</a:t>
            </a:r>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sz="2900" dirty="0" smtClean="0">
              <a:solidFill>
                <a:schemeClr val="tx1">
                  <a:lumMod val="65000"/>
                </a:schemeClr>
              </a:solidFill>
            </a:endParaRPr>
          </a:p>
          <a:p>
            <a:pPr marL="0" indent="0">
              <a:buNone/>
            </a:pPr>
            <a:r>
              <a:rPr lang="en-GB" sz="2900" dirty="0" smtClean="0">
                <a:solidFill>
                  <a:schemeClr val="tx1">
                    <a:lumMod val="65000"/>
                  </a:schemeClr>
                </a:solidFill>
              </a:rPr>
              <a:t>References:                                                                                                                                                                                                     </a:t>
            </a:r>
            <a:r>
              <a:rPr lang="en-GB" sz="2900" dirty="0" smtClean="0">
                <a:solidFill>
                  <a:schemeClr val="tx1">
                    <a:lumMod val="65000"/>
                  </a:schemeClr>
                </a:solidFill>
              </a:rPr>
              <a:t>                                                  </a:t>
            </a:r>
            <a:endParaRPr lang="en-GB" sz="2900" dirty="0" smtClean="0">
              <a:solidFill>
                <a:schemeClr val="tx1">
                  <a:lumMod val="65000"/>
                </a:schemeClr>
              </a:solidFill>
            </a:endParaRPr>
          </a:p>
          <a:p>
            <a:pPr marL="0" indent="0">
              <a:buNone/>
            </a:pPr>
            <a:r>
              <a:rPr lang="en-GB" sz="2900" dirty="0" smtClean="0">
                <a:solidFill>
                  <a:schemeClr val="tx1">
                    <a:lumMod val="65000"/>
                  </a:schemeClr>
                </a:solidFill>
              </a:rPr>
              <a:t>Google &amp; Dictionary of art terms                                                                                                                                                             </a:t>
            </a:r>
            <a:endParaRPr lang="en-GB" sz="2900" b="1" dirty="0">
              <a:solidFill>
                <a:schemeClr val="tx1">
                  <a:lumMod val="65000"/>
                </a:schemeClr>
              </a:solidFill>
            </a:endParaRPr>
          </a:p>
        </p:txBody>
      </p:sp>
      <p:sp>
        <p:nvSpPr>
          <p:cNvPr id="4" name="TextBox 3"/>
          <p:cNvSpPr txBox="1"/>
          <p:nvPr/>
        </p:nvSpPr>
        <p:spPr>
          <a:xfrm>
            <a:off x="8774242" y="5717632"/>
            <a:ext cx="3087974" cy="923330"/>
          </a:xfrm>
          <a:prstGeom prst="rect">
            <a:avLst/>
          </a:prstGeom>
          <a:noFill/>
        </p:spPr>
        <p:txBody>
          <a:bodyPr wrap="square" rtlCol="0">
            <a:spAutoFit/>
          </a:bodyPr>
          <a:lstStyle/>
          <a:p>
            <a:r>
              <a:rPr lang="en-IN" dirty="0" smtClean="0">
                <a:latin typeface="Calibri" pitchFamily="34" charset="0"/>
              </a:rPr>
              <a:t>Thanks……….</a:t>
            </a:r>
          </a:p>
          <a:p>
            <a:r>
              <a:rPr lang="en-IN" dirty="0" err="1" smtClean="0">
                <a:latin typeface="Calibri" pitchFamily="34" charset="0"/>
              </a:rPr>
              <a:t>Madan</a:t>
            </a:r>
            <a:r>
              <a:rPr lang="en-IN" dirty="0" smtClean="0">
                <a:latin typeface="Calibri" pitchFamily="34" charset="0"/>
              </a:rPr>
              <a:t> Singh</a:t>
            </a:r>
          </a:p>
          <a:p>
            <a:r>
              <a:rPr lang="en-IN" dirty="0" smtClean="0">
                <a:latin typeface="Calibri" pitchFamily="34" charset="0"/>
                <a:hlinkClick r:id="rId2"/>
              </a:rPr>
              <a:t>www.madanceramics.com</a:t>
            </a:r>
            <a:endParaRPr lang="en-IN" dirty="0" smtClean="0">
              <a:latin typeface="Calibri" pitchFamily="34" charset="0"/>
            </a:endParaRPr>
          </a:p>
        </p:txBody>
      </p:sp>
    </p:spTree>
    <p:extLst>
      <p:ext uri="{BB962C8B-B14F-4D97-AF65-F5344CB8AC3E}">
        <p14:creationId xmlns:p14="http://schemas.microsoft.com/office/powerpoint/2010/main" xmlns="" val="1052835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185</Words>
  <Application>Microsoft Office PowerPoint</Application>
  <PresentationFormat>Custom</PresentationFormat>
  <Paragraphs>77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 CERAMONY</dc:title>
  <dc:creator>ACER</dc:creator>
  <cp:lastModifiedBy>dell</cp:lastModifiedBy>
  <cp:revision>38</cp:revision>
  <dcterms:created xsi:type="dcterms:W3CDTF">2020-04-30T04:10:56Z</dcterms:created>
  <dcterms:modified xsi:type="dcterms:W3CDTF">2022-11-04T17:03:23Z</dcterms:modified>
</cp:coreProperties>
</file>