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8" r:id="rId2"/>
    <p:sldId id="256" r:id="rId3"/>
    <p:sldId id="257" r:id="rId4"/>
    <p:sldId id="258" r:id="rId5"/>
    <p:sldId id="259" r:id="rId6"/>
    <p:sldId id="260" r:id="rId7"/>
    <p:sldId id="261" r:id="rId8"/>
    <p:sldId id="262" r:id="rId9"/>
    <p:sldId id="263" r:id="rId10"/>
    <p:sldId id="265" r:id="rId11"/>
    <p:sldId id="264" r:id="rId12"/>
    <p:sldId id="270" r:id="rId13"/>
    <p:sldId id="268" r:id="rId14"/>
    <p:sldId id="269" r:id="rId15"/>
    <p:sldId id="267" r:id="rId16"/>
    <p:sldId id="276" r:id="rId17"/>
    <p:sldId id="273" r:id="rId18"/>
    <p:sldId id="274" r:id="rId19"/>
    <p:sldId id="275" r:id="rId20"/>
    <p:sldId id="277"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10" autoAdjust="0"/>
    <p:restoredTop sz="79358" autoAdjust="0"/>
  </p:normalViewPr>
  <p:slideViewPr>
    <p:cSldViewPr snapToGrid="0">
      <p:cViewPr>
        <p:scale>
          <a:sx n="76" d="100"/>
          <a:sy n="76" d="100"/>
        </p:scale>
        <p:origin x="76" y="1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32D5F8-4105-412A-A2C4-3247D163FD97}" type="doc">
      <dgm:prSet loTypeId="urn:microsoft.com/office/officeart/2005/8/layout/hierarchy4" loCatId="hierarchy" qsTypeId="urn:microsoft.com/office/officeart/2005/8/quickstyle/simple1" qsCatId="simple" csTypeId="urn:microsoft.com/office/officeart/2005/8/colors/colorful1" csCatId="colorful" phldr="1"/>
      <dgm:spPr/>
      <dgm:t>
        <a:bodyPr/>
        <a:lstStyle/>
        <a:p>
          <a:endParaRPr lang="en-IN"/>
        </a:p>
      </dgm:t>
    </dgm:pt>
    <dgm:pt modelId="{9D3390AB-3942-421C-886E-F68560301492}">
      <dgm:prSet phldrT="[Text]" custT="1"/>
      <dgm:spPr/>
      <dgm:t>
        <a:bodyPr/>
        <a:lstStyle/>
        <a:p>
          <a:r>
            <a:rPr lang="en-IN" sz="4000" dirty="0">
              <a:latin typeface="Tahoma" panose="020B0604030504040204" pitchFamily="34" charset="0"/>
              <a:ea typeface="Tahoma" panose="020B0604030504040204" pitchFamily="34" charset="0"/>
              <a:cs typeface="Tahoma" panose="020B0604030504040204" pitchFamily="34" charset="0"/>
            </a:rPr>
            <a:t>ITC on immovable property</a:t>
          </a:r>
        </a:p>
      </dgm:t>
    </dgm:pt>
    <dgm:pt modelId="{125F43F3-C3F5-47E6-8760-39CA4E033860}" type="parTrans" cxnId="{A3613737-422C-42B2-B00F-7CF920B5C552}">
      <dgm:prSet/>
      <dgm:spPr/>
      <dgm:t>
        <a:bodyPr/>
        <a:lstStyle/>
        <a:p>
          <a:endParaRPr lang="en-IN"/>
        </a:p>
      </dgm:t>
    </dgm:pt>
    <dgm:pt modelId="{FC98EF46-958D-4941-8313-ADEA41B41562}" type="sibTrans" cxnId="{A3613737-422C-42B2-B00F-7CF920B5C552}">
      <dgm:prSet/>
      <dgm:spPr/>
      <dgm:t>
        <a:bodyPr/>
        <a:lstStyle/>
        <a:p>
          <a:endParaRPr lang="en-IN"/>
        </a:p>
      </dgm:t>
    </dgm:pt>
    <dgm:pt modelId="{8EE6EA78-307A-4727-8CCF-716DD5208CF5}">
      <dgm:prSet phldrT="[Text]"/>
      <dgm:spPr/>
      <dgm:t>
        <a:bodyPr/>
        <a:lstStyle/>
        <a:p>
          <a:r>
            <a:rPr lang="en-IN" dirty="0">
              <a:latin typeface="Tahoma" panose="020B0604030504040204" pitchFamily="34" charset="0"/>
              <a:ea typeface="Tahoma" panose="020B0604030504040204" pitchFamily="34" charset="0"/>
              <a:cs typeface="Tahoma" panose="020B0604030504040204" pitchFamily="34" charset="0"/>
            </a:rPr>
            <a:t>Safari Retreats case</a:t>
          </a:r>
        </a:p>
      </dgm:t>
    </dgm:pt>
    <dgm:pt modelId="{AA8B3EC9-8952-4560-9052-5689C15219E3}" type="parTrans" cxnId="{0F25CBE0-77FC-4A3B-8E46-1D392937CF80}">
      <dgm:prSet/>
      <dgm:spPr/>
      <dgm:t>
        <a:bodyPr/>
        <a:lstStyle/>
        <a:p>
          <a:endParaRPr lang="en-IN"/>
        </a:p>
      </dgm:t>
    </dgm:pt>
    <dgm:pt modelId="{ED012055-6C5F-4B66-9B78-48C6B0040352}" type="sibTrans" cxnId="{0F25CBE0-77FC-4A3B-8E46-1D392937CF80}">
      <dgm:prSet/>
      <dgm:spPr/>
      <dgm:t>
        <a:bodyPr/>
        <a:lstStyle/>
        <a:p>
          <a:endParaRPr lang="en-IN"/>
        </a:p>
      </dgm:t>
    </dgm:pt>
    <dgm:pt modelId="{4807F4E6-B2FF-4A36-ACF0-01CF70527C63}">
      <dgm:prSet phldrT="[Text]"/>
      <dgm:spPr/>
      <dgm:t>
        <a:bodyPr/>
        <a:lstStyle/>
        <a:p>
          <a:r>
            <a:rPr lang="en-IN" dirty="0">
              <a:latin typeface="Tahoma" panose="020B0604030504040204" pitchFamily="34" charset="0"/>
              <a:ea typeface="Tahoma" panose="020B0604030504040204" pitchFamily="34" charset="0"/>
              <a:cs typeface="Tahoma" panose="020B0604030504040204" pitchFamily="34" charset="0"/>
            </a:rPr>
            <a:t>AAR decisions</a:t>
          </a:r>
        </a:p>
      </dgm:t>
    </dgm:pt>
    <dgm:pt modelId="{1E659AF3-ABDC-4A0A-A3B4-8ABE17D98F72}" type="parTrans" cxnId="{CB01B3A8-9D15-4F89-ABE8-BC88DE38D929}">
      <dgm:prSet/>
      <dgm:spPr/>
      <dgm:t>
        <a:bodyPr/>
        <a:lstStyle/>
        <a:p>
          <a:endParaRPr lang="en-IN"/>
        </a:p>
      </dgm:t>
    </dgm:pt>
    <dgm:pt modelId="{75469FA9-2A9D-43E8-BDC9-DE0DA5F6C329}" type="sibTrans" cxnId="{CB01B3A8-9D15-4F89-ABE8-BC88DE38D929}">
      <dgm:prSet/>
      <dgm:spPr/>
      <dgm:t>
        <a:bodyPr/>
        <a:lstStyle/>
        <a:p>
          <a:endParaRPr lang="en-IN"/>
        </a:p>
      </dgm:t>
    </dgm:pt>
    <dgm:pt modelId="{EBE61236-C0DF-4AA0-87BE-988CD170546F}">
      <dgm:prSet phldrT="[Text]"/>
      <dgm:spPr/>
      <dgm:t>
        <a:bodyPr/>
        <a:lstStyle/>
        <a:p>
          <a:r>
            <a:rPr lang="en-IN" dirty="0">
              <a:latin typeface="Tahoma" panose="020B0604030504040204" pitchFamily="34" charset="0"/>
              <a:ea typeface="Tahoma" panose="020B0604030504040204" pitchFamily="34" charset="0"/>
              <a:cs typeface="Tahoma" panose="020B0604030504040204" pitchFamily="34" charset="0"/>
            </a:rPr>
            <a:t>Solar power plants</a:t>
          </a:r>
        </a:p>
      </dgm:t>
    </dgm:pt>
    <dgm:pt modelId="{6EFE1D6E-E4FC-4674-B7FB-1FBE1AEF5CAB}" type="parTrans" cxnId="{10F5852F-6E61-46AD-A2D3-BA27DC4A9D33}">
      <dgm:prSet/>
      <dgm:spPr/>
      <dgm:t>
        <a:bodyPr/>
        <a:lstStyle/>
        <a:p>
          <a:endParaRPr lang="en-IN"/>
        </a:p>
      </dgm:t>
    </dgm:pt>
    <dgm:pt modelId="{2EB29C28-063C-4290-A44E-5A3A20D9CE2D}" type="sibTrans" cxnId="{10F5852F-6E61-46AD-A2D3-BA27DC4A9D33}">
      <dgm:prSet/>
      <dgm:spPr/>
      <dgm:t>
        <a:bodyPr/>
        <a:lstStyle/>
        <a:p>
          <a:endParaRPr lang="en-IN"/>
        </a:p>
      </dgm:t>
    </dgm:pt>
    <dgm:pt modelId="{573DF7A0-9862-4E43-A9FE-0FC484E54B4D}">
      <dgm:prSet phldrT="[Text]"/>
      <dgm:spPr/>
      <dgm:t>
        <a:bodyPr/>
        <a:lstStyle/>
        <a:p>
          <a:r>
            <a:rPr lang="en-IN" dirty="0">
              <a:latin typeface="Tahoma" panose="020B0604030504040204" pitchFamily="34" charset="0"/>
              <a:ea typeface="Tahoma" panose="020B0604030504040204" pitchFamily="34" charset="0"/>
              <a:cs typeface="Tahoma" panose="020B0604030504040204" pitchFamily="34" charset="0"/>
            </a:rPr>
            <a:t>Air conditioning, fire extinguishers, electrical fittings</a:t>
          </a:r>
        </a:p>
      </dgm:t>
    </dgm:pt>
    <dgm:pt modelId="{835240C1-E3D1-406F-B665-200AFCA03E69}" type="parTrans" cxnId="{EAAC67DC-7A62-444C-87FB-C3367DEEE935}">
      <dgm:prSet/>
      <dgm:spPr/>
      <dgm:t>
        <a:bodyPr/>
        <a:lstStyle/>
        <a:p>
          <a:endParaRPr lang="en-IN"/>
        </a:p>
      </dgm:t>
    </dgm:pt>
    <dgm:pt modelId="{5BBC8796-6A6D-4BC1-AF27-B835C1C08AE0}" type="sibTrans" cxnId="{EAAC67DC-7A62-444C-87FB-C3367DEEE935}">
      <dgm:prSet/>
      <dgm:spPr/>
      <dgm:t>
        <a:bodyPr/>
        <a:lstStyle/>
        <a:p>
          <a:endParaRPr lang="en-IN"/>
        </a:p>
      </dgm:t>
    </dgm:pt>
    <dgm:pt modelId="{5F0416A5-9306-4CDA-B187-9BAA89418764}" type="pres">
      <dgm:prSet presAssocID="{6A32D5F8-4105-412A-A2C4-3247D163FD97}" presName="Name0" presStyleCnt="0">
        <dgm:presLayoutVars>
          <dgm:chPref val="1"/>
          <dgm:dir/>
          <dgm:animOne val="branch"/>
          <dgm:animLvl val="lvl"/>
          <dgm:resizeHandles/>
        </dgm:presLayoutVars>
      </dgm:prSet>
      <dgm:spPr/>
    </dgm:pt>
    <dgm:pt modelId="{557DB3D8-6818-48E5-ABE9-AC3B99A3188E}" type="pres">
      <dgm:prSet presAssocID="{9D3390AB-3942-421C-886E-F68560301492}" presName="vertOne" presStyleCnt="0"/>
      <dgm:spPr/>
    </dgm:pt>
    <dgm:pt modelId="{A5C9AF34-CBF1-450F-9393-2CD4036DEC18}" type="pres">
      <dgm:prSet presAssocID="{9D3390AB-3942-421C-886E-F68560301492}" presName="txOne" presStyleLbl="node0" presStyleIdx="0" presStyleCnt="1">
        <dgm:presLayoutVars>
          <dgm:chPref val="3"/>
        </dgm:presLayoutVars>
      </dgm:prSet>
      <dgm:spPr/>
    </dgm:pt>
    <dgm:pt modelId="{DBA4C541-5692-4BEB-8726-354BF7F4CA18}" type="pres">
      <dgm:prSet presAssocID="{9D3390AB-3942-421C-886E-F68560301492}" presName="parTransOne" presStyleCnt="0"/>
      <dgm:spPr/>
    </dgm:pt>
    <dgm:pt modelId="{FA046A30-7F7F-41BE-8120-54DBC1832245}" type="pres">
      <dgm:prSet presAssocID="{9D3390AB-3942-421C-886E-F68560301492}" presName="horzOne" presStyleCnt="0"/>
      <dgm:spPr/>
    </dgm:pt>
    <dgm:pt modelId="{D795FF09-77BF-4F52-ABA4-D8D66790FB7A}" type="pres">
      <dgm:prSet presAssocID="{8EE6EA78-307A-4727-8CCF-716DD5208CF5}" presName="vertTwo" presStyleCnt="0"/>
      <dgm:spPr/>
    </dgm:pt>
    <dgm:pt modelId="{AF0ACDB1-8ED2-4821-A900-5C44917DEF43}" type="pres">
      <dgm:prSet presAssocID="{8EE6EA78-307A-4727-8CCF-716DD5208CF5}" presName="txTwo" presStyleLbl="node2" presStyleIdx="0" presStyleCnt="4">
        <dgm:presLayoutVars>
          <dgm:chPref val="3"/>
        </dgm:presLayoutVars>
      </dgm:prSet>
      <dgm:spPr/>
    </dgm:pt>
    <dgm:pt modelId="{98CD3798-F80F-45E3-BC4F-B630CEDABE76}" type="pres">
      <dgm:prSet presAssocID="{8EE6EA78-307A-4727-8CCF-716DD5208CF5}" presName="horzTwo" presStyleCnt="0"/>
      <dgm:spPr/>
    </dgm:pt>
    <dgm:pt modelId="{E53412B7-364C-421B-BEBB-20ED204D2F19}" type="pres">
      <dgm:prSet presAssocID="{ED012055-6C5F-4B66-9B78-48C6B0040352}" presName="sibSpaceTwo" presStyleCnt="0"/>
      <dgm:spPr/>
    </dgm:pt>
    <dgm:pt modelId="{7257F21D-48E8-42DB-85CF-6F4830761F47}" type="pres">
      <dgm:prSet presAssocID="{4807F4E6-B2FF-4A36-ACF0-01CF70527C63}" presName="vertTwo" presStyleCnt="0"/>
      <dgm:spPr/>
    </dgm:pt>
    <dgm:pt modelId="{5D4CCEB8-0929-4D4F-AE77-2ABC4C76DC26}" type="pres">
      <dgm:prSet presAssocID="{4807F4E6-B2FF-4A36-ACF0-01CF70527C63}" presName="txTwo" presStyleLbl="node2" presStyleIdx="1" presStyleCnt="4">
        <dgm:presLayoutVars>
          <dgm:chPref val="3"/>
        </dgm:presLayoutVars>
      </dgm:prSet>
      <dgm:spPr/>
    </dgm:pt>
    <dgm:pt modelId="{8EA3395D-DC44-4EC3-9180-BBBBD0C17C13}" type="pres">
      <dgm:prSet presAssocID="{4807F4E6-B2FF-4A36-ACF0-01CF70527C63}" presName="horzTwo" presStyleCnt="0"/>
      <dgm:spPr/>
    </dgm:pt>
    <dgm:pt modelId="{46E3CC17-F784-4EDC-8517-E02FE4149F61}" type="pres">
      <dgm:prSet presAssocID="{75469FA9-2A9D-43E8-BDC9-DE0DA5F6C329}" presName="sibSpaceTwo" presStyleCnt="0"/>
      <dgm:spPr/>
    </dgm:pt>
    <dgm:pt modelId="{ADB2AF5A-0C18-48A6-B18C-9C561E2F99CE}" type="pres">
      <dgm:prSet presAssocID="{EBE61236-C0DF-4AA0-87BE-988CD170546F}" presName="vertTwo" presStyleCnt="0"/>
      <dgm:spPr/>
    </dgm:pt>
    <dgm:pt modelId="{B0C4FDD0-D8DD-4BDC-B8B5-04271A1E6E74}" type="pres">
      <dgm:prSet presAssocID="{EBE61236-C0DF-4AA0-87BE-988CD170546F}" presName="txTwo" presStyleLbl="node2" presStyleIdx="2" presStyleCnt="4">
        <dgm:presLayoutVars>
          <dgm:chPref val="3"/>
        </dgm:presLayoutVars>
      </dgm:prSet>
      <dgm:spPr/>
    </dgm:pt>
    <dgm:pt modelId="{7A9FC39A-3413-4AB3-B18C-B20F1F65E711}" type="pres">
      <dgm:prSet presAssocID="{EBE61236-C0DF-4AA0-87BE-988CD170546F}" presName="horzTwo" presStyleCnt="0"/>
      <dgm:spPr/>
    </dgm:pt>
    <dgm:pt modelId="{A1847567-494F-4DA7-9151-41AC31A01636}" type="pres">
      <dgm:prSet presAssocID="{2EB29C28-063C-4290-A44E-5A3A20D9CE2D}" presName="sibSpaceTwo" presStyleCnt="0"/>
      <dgm:spPr/>
    </dgm:pt>
    <dgm:pt modelId="{592F438C-735A-4CC6-961C-B173F4BBC1C1}" type="pres">
      <dgm:prSet presAssocID="{573DF7A0-9862-4E43-A9FE-0FC484E54B4D}" presName="vertTwo" presStyleCnt="0"/>
      <dgm:spPr/>
    </dgm:pt>
    <dgm:pt modelId="{7E326AAE-1DFD-47DB-81BA-B148BB90D916}" type="pres">
      <dgm:prSet presAssocID="{573DF7A0-9862-4E43-A9FE-0FC484E54B4D}" presName="txTwo" presStyleLbl="node2" presStyleIdx="3" presStyleCnt="4">
        <dgm:presLayoutVars>
          <dgm:chPref val="3"/>
        </dgm:presLayoutVars>
      </dgm:prSet>
      <dgm:spPr/>
    </dgm:pt>
    <dgm:pt modelId="{57C2798D-CD25-4F39-A022-322089AD3B56}" type="pres">
      <dgm:prSet presAssocID="{573DF7A0-9862-4E43-A9FE-0FC484E54B4D}" presName="horzTwo" presStyleCnt="0"/>
      <dgm:spPr/>
    </dgm:pt>
  </dgm:ptLst>
  <dgm:cxnLst>
    <dgm:cxn modelId="{65B43704-80C8-426E-813C-A296B06C0FFA}" type="presOf" srcId="{9D3390AB-3942-421C-886E-F68560301492}" destId="{A5C9AF34-CBF1-450F-9393-2CD4036DEC18}" srcOrd="0" destOrd="0" presId="urn:microsoft.com/office/officeart/2005/8/layout/hierarchy4"/>
    <dgm:cxn modelId="{A204D015-47F4-4229-BF33-0DADE10D3FF7}" type="presOf" srcId="{EBE61236-C0DF-4AA0-87BE-988CD170546F}" destId="{B0C4FDD0-D8DD-4BDC-B8B5-04271A1E6E74}" srcOrd="0" destOrd="0" presId="urn:microsoft.com/office/officeart/2005/8/layout/hierarchy4"/>
    <dgm:cxn modelId="{C9F3C622-5D7D-49C4-BB0F-B0BCE1686814}" type="presOf" srcId="{6A32D5F8-4105-412A-A2C4-3247D163FD97}" destId="{5F0416A5-9306-4CDA-B187-9BAA89418764}" srcOrd="0" destOrd="0" presId="urn:microsoft.com/office/officeart/2005/8/layout/hierarchy4"/>
    <dgm:cxn modelId="{10F5852F-6E61-46AD-A2D3-BA27DC4A9D33}" srcId="{9D3390AB-3942-421C-886E-F68560301492}" destId="{EBE61236-C0DF-4AA0-87BE-988CD170546F}" srcOrd="2" destOrd="0" parTransId="{6EFE1D6E-E4FC-4674-B7FB-1FBE1AEF5CAB}" sibTransId="{2EB29C28-063C-4290-A44E-5A3A20D9CE2D}"/>
    <dgm:cxn modelId="{A3613737-422C-42B2-B00F-7CF920B5C552}" srcId="{6A32D5F8-4105-412A-A2C4-3247D163FD97}" destId="{9D3390AB-3942-421C-886E-F68560301492}" srcOrd="0" destOrd="0" parTransId="{125F43F3-C3F5-47E6-8760-39CA4E033860}" sibTransId="{FC98EF46-958D-4941-8313-ADEA41B41562}"/>
    <dgm:cxn modelId="{D230785C-F22C-4F1F-9660-E99798FC69C2}" type="presOf" srcId="{573DF7A0-9862-4E43-A9FE-0FC484E54B4D}" destId="{7E326AAE-1DFD-47DB-81BA-B148BB90D916}" srcOrd="0" destOrd="0" presId="urn:microsoft.com/office/officeart/2005/8/layout/hierarchy4"/>
    <dgm:cxn modelId="{DF6C6864-4147-4067-A52C-8A4A9A773BCA}" type="presOf" srcId="{4807F4E6-B2FF-4A36-ACF0-01CF70527C63}" destId="{5D4CCEB8-0929-4D4F-AE77-2ABC4C76DC26}" srcOrd="0" destOrd="0" presId="urn:microsoft.com/office/officeart/2005/8/layout/hierarchy4"/>
    <dgm:cxn modelId="{98119774-0C03-4170-9E58-AF9E5E826ADB}" type="presOf" srcId="{8EE6EA78-307A-4727-8CCF-716DD5208CF5}" destId="{AF0ACDB1-8ED2-4821-A900-5C44917DEF43}" srcOrd="0" destOrd="0" presId="urn:microsoft.com/office/officeart/2005/8/layout/hierarchy4"/>
    <dgm:cxn modelId="{CB01B3A8-9D15-4F89-ABE8-BC88DE38D929}" srcId="{9D3390AB-3942-421C-886E-F68560301492}" destId="{4807F4E6-B2FF-4A36-ACF0-01CF70527C63}" srcOrd="1" destOrd="0" parTransId="{1E659AF3-ABDC-4A0A-A3B4-8ABE17D98F72}" sibTransId="{75469FA9-2A9D-43E8-BDC9-DE0DA5F6C329}"/>
    <dgm:cxn modelId="{EAAC67DC-7A62-444C-87FB-C3367DEEE935}" srcId="{9D3390AB-3942-421C-886E-F68560301492}" destId="{573DF7A0-9862-4E43-A9FE-0FC484E54B4D}" srcOrd="3" destOrd="0" parTransId="{835240C1-E3D1-406F-B665-200AFCA03E69}" sibTransId="{5BBC8796-6A6D-4BC1-AF27-B835C1C08AE0}"/>
    <dgm:cxn modelId="{0F25CBE0-77FC-4A3B-8E46-1D392937CF80}" srcId="{9D3390AB-3942-421C-886E-F68560301492}" destId="{8EE6EA78-307A-4727-8CCF-716DD5208CF5}" srcOrd="0" destOrd="0" parTransId="{AA8B3EC9-8952-4560-9052-5689C15219E3}" sibTransId="{ED012055-6C5F-4B66-9B78-48C6B0040352}"/>
    <dgm:cxn modelId="{9C33E837-872C-4379-8115-EB8BEFC9BDDE}" type="presParOf" srcId="{5F0416A5-9306-4CDA-B187-9BAA89418764}" destId="{557DB3D8-6818-48E5-ABE9-AC3B99A3188E}" srcOrd="0" destOrd="0" presId="urn:microsoft.com/office/officeart/2005/8/layout/hierarchy4"/>
    <dgm:cxn modelId="{E48A256D-474B-49E2-95FD-0C73DF07E33C}" type="presParOf" srcId="{557DB3D8-6818-48E5-ABE9-AC3B99A3188E}" destId="{A5C9AF34-CBF1-450F-9393-2CD4036DEC18}" srcOrd="0" destOrd="0" presId="urn:microsoft.com/office/officeart/2005/8/layout/hierarchy4"/>
    <dgm:cxn modelId="{D83E52B9-5EA8-4FD2-AB9D-40B0A1396B81}" type="presParOf" srcId="{557DB3D8-6818-48E5-ABE9-AC3B99A3188E}" destId="{DBA4C541-5692-4BEB-8726-354BF7F4CA18}" srcOrd="1" destOrd="0" presId="urn:microsoft.com/office/officeart/2005/8/layout/hierarchy4"/>
    <dgm:cxn modelId="{81950232-D567-44AA-9942-81653C36FE90}" type="presParOf" srcId="{557DB3D8-6818-48E5-ABE9-AC3B99A3188E}" destId="{FA046A30-7F7F-41BE-8120-54DBC1832245}" srcOrd="2" destOrd="0" presId="urn:microsoft.com/office/officeart/2005/8/layout/hierarchy4"/>
    <dgm:cxn modelId="{B32F7034-5A44-488F-960E-879DB036273E}" type="presParOf" srcId="{FA046A30-7F7F-41BE-8120-54DBC1832245}" destId="{D795FF09-77BF-4F52-ABA4-D8D66790FB7A}" srcOrd="0" destOrd="0" presId="urn:microsoft.com/office/officeart/2005/8/layout/hierarchy4"/>
    <dgm:cxn modelId="{4B5672F6-58F4-4602-AD14-75E348B5CFFF}" type="presParOf" srcId="{D795FF09-77BF-4F52-ABA4-D8D66790FB7A}" destId="{AF0ACDB1-8ED2-4821-A900-5C44917DEF43}" srcOrd="0" destOrd="0" presId="urn:microsoft.com/office/officeart/2005/8/layout/hierarchy4"/>
    <dgm:cxn modelId="{8D5245D9-7805-43FA-826E-A135622D50ED}" type="presParOf" srcId="{D795FF09-77BF-4F52-ABA4-D8D66790FB7A}" destId="{98CD3798-F80F-45E3-BC4F-B630CEDABE76}" srcOrd="1" destOrd="0" presId="urn:microsoft.com/office/officeart/2005/8/layout/hierarchy4"/>
    <dgm:cxn modelId="{EA24C10C-BDC4-43E6-A87E-05C4ED71B199}" type="presParOf" srcId="{FA046A30-7F7F-41BE-8120-54DBC1832245}" destId="{E53412B7-364C-421B-BEBB-20ED204D2F19}" srcOrd="1" destOrd="0" presId="urn:microsoft.com/office/officeart/2005/8/layout/hierarchy4"/>
    <dgm:cxn modelId="{E4609135-61AC-43AE-8EB1-339FDD50E16D}" type="presParOf" srcId="{FA046A30-7F7F-41BE-8120-54DBC1832245}" destId="{7257F21D-48E8-42DB-85CF-6F4830761F47}" srcOrd="2" destOrd="0" presId="urn:microsoft.com/office/officeart/2005/8/layout/hierarchy4"/>
    <dgm:cxn modelId="{FB33F4B1-CDF3-4342-8F91-45F198A4A510}" type="presParOf" srcId="{7257F21D-48E8-42DB-85CF-6F4830761F47}" destId="{5D4CCEB8-0929-4D4F-AE77-2ABC4C76DC26}" srcOrd="0" destOrd="0" presId="urn:microsoft.com/office/officeart/2005/8/layout/hierarchy4"/>
    <dgm:cxn modelId="{F7BC6857-0F10-4B2A-950D-B45CB9CA41C1}" type="presParOf" srcId="{7257F21D-48E8-42DB-85CF-6F4830761F47}" destId="{8EA3395D-DC44-4EC3-9180-BBBBD0C17C13}" srcOrd="1" destOrd="0" presId="urn:microsoft.com/office/officeart/2005/8/layout/hierarchy4"/>
    <dgm:cxn modelId="{AAD452DE-963B-4DDE-940D-3B66DA75ADF0}" type="presParOf" srcId="{FA046A30-7F7F-41BE-8120-54DBC1832245}" destId="{46E3CC17-F784-4EDC-8517-E02FE4149F61}" srcOrd="3" destOrd="0" presId="urn:microsoft.com/office/officeart/2005/8/layout/hierarchy4"/>
    <dgm:cxn modelId="{A48CFD6E-4032-44E4-9F18-31CAF90DBC77}" type="presParOf" srcId="{FA046A30-7F7F-41BE-8120-54DBC1832245}" destId="{ADB2AF5A-0C18-48A6-B18C-9C561E2F99CE}" srcOrd="4" destOrd="0" presId="urn:microsoft.com/office/officeart/2005/8/layout/hierarchy4"/>
    <dgm:cxn modelId="{2642886A-FFB3-4ADE-A2B2-BC87158D9948}" type="presParOf" srcId="{ADB2AF5A-0C18-48A6-B18C-9C561E2F99CE}" destId="{B0C4FDD0-D8DD-4BDC-B8B5-04271A1E6E74}" srcOrd="0" destOrd="0" presId="urn:microsoft.com/office/officeart/2005/8/layout/hierarchy4"/>
    <dgm:cxn modelId="{D6E5722E-4E8D-47E8-98F5-C6D08A849DCA}" type="presParOf" srcId="{ADB2AF5A-0C18-48A6-B18C-9C561E2F99CE}" destId="{7A9FC39A-3413-4AB3-B18C-B20F1F65E711}" srcOrd="1" destOrd="0" presId="urn:microsoft.com/office/officeart/2005/8/layout/hierarchy4"/>
    <dgm:cxn modelId="{CA65B019-180B-4C3E-B9E7-DD69311A2151}" type="presParOf" srcId="{FA046A30-7F7F-41BE-8120-54DBC1832245}" destId="{A1847567-494F-4DA7-9151-41AC31A01636}" srcOrd="5" destOrd="0" presId="urn:microsoft.com/office/officeart/2005/8/layout/hierarchy4"/>
    <dgm:cxn modelId="{6C8876AD-7F03-4A57-8806-5C3820DD5816}" type="presParOf" srcId="{FA046A30-7F7F-41BE-8120-54DBC1832245}" destId="{592F438C-735A-4CC6-961C-B173F4BBC1C1}" srcOrd="6" destOrd="0" presId="urn:microsoft.com/office/officeart/2005/8/layout/hierarchy4"/>
    <dgm:cxn modelId="{9941EA55-02E2-4A9B-9132-B7A443719B67}" type="presParOf" srcId="{592F438C-735A-4CC6-961C-B173F4BBC1C1}" destId="{7E326AAE-1DFD-47DB-81BA-B148BB90D916}" srcOrd="0" destOrd="0" presId="urn:microsoft.com/office/officeart/2005/8/layout/hierarchy4"/>
    <dgm:cxn modelId="{A99DAEC8-2AA3-4296-8822-08D89F3EA9FB}" type="presParOf" srcId="{592F438C-735A-4CC6-961C-B173F4BBC1C1}" destId="{57C2798D-CD25-4F39-A022-322089AD3B5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9AF34-CBF1-450F-9393-2CD4036DEC18}">
      <dsp:nvSpPr>
        <dsp:cNvPr id="0" name=""/>
        <dsp:cNvSpPr/>
      </dsp:nvSpPr>
      <dsp:spPr>
        <a:xfrm>
          <a:off x="1313" y="2000"/>
          <a:ext cx="8125372" cy="25982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IN" sz="4000" kern="1200" dirty="0">
              <a:latin typeface="Tahoma" panose="020B0604030504040204" pitchFamily="34" charset="0"/>
              <a:ea typeface="Tahoma" panose="020B0604030504040204" pitchFamily="34" charset="0"/>
              <a:cs typeface="Tahoma" panose="020B0604030504040204" pitchFamily="34" charset="0"/>
            </a:rPr>
            <a:t>ITC on immovable property</a:t>
          </a:r>
        </a:p>
      </dsp:txBody>
      <dsp:txXfrm>
        <a:off x="77412" y="78099"/>
        <a:ext cx="7973174" cy="2446010"/>
      </dsp:txXfrm>
    </dsp:sp>
    <dsp:sp modelId="{AF0ACDB1-8ED2-4821-A900-5C44917DEF43}">
      <dsp:nvSpPr>
        <dsp:cNvPr id="0" name=""/>
        <dsp:cNvSpPr/>
      </dsp:nvSpPr>
      <dsp:spPr>
        <a:xfrm>
          <a:off x="1313" y="2818458"/>
          <a:ext cx="1910953" cy="259820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N" sz="2100" kern="1200" dirty="0">
              <a:latin typeface="Tahoma" panose="020B0604030504040204" pitchFamily="34" charset="0"/>
              <a:ea typeface="Tahoma" panose="020B0604030504040204" pitchFamily="34" charset="0"/>
              <a:cs typeface="Tahoma" panose="020B0604030504040204" pitchFamily="34" charset="0"/>
            </a:rPr>
            <a:t>Safari Retreats case</a:t>
          </a:r>
        </a:p>
      </dsp:txBody>
      <dsp:txXfrm>
        <a:off x="57283" y="2874428"/>
        <a:ext cx="1799013" cy="2486268"/>
      </dsp:txXfrm>
    </dsp:sp>
    <dsp:sp modelId="{5D4CCEB8-0929-4D4F-AE77-2ABC4C76DC26}">
      <dsp:nvSpPr>
        <dsp:cNvPr id="0" name=""/>
        <dsp:cNvSpPr/>
      </dsp:nvSpPr>
      <dsp:spPr>
        <a:xfrm>
          <a:off x="2072786" y="2818458"/>
          <a:ext cx="1910953" cy="259820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N" sz="2100" kern="1200" dirty="0">
              <a:latin typeface="Tahoma" panose="020B0604030504040204" pitchFamily="34" charset="0"/>
              <a:ea typeface="Tahoma" panose="020B0604030504040204" pitchFamily="34" charset="0"/>
              <a:cs typeface="Tahoma" panose="020B0604030504040204" pitchFamily="34" charset="0"/>
            </a:rPr>
            <a:t>AAR decisions</a:t>
          </a:r>
        </a:p>
      </dsp:txBody>
      <dsp:txXfrm>
        <a:off x="2128756" y="2874428"/>
        <a:ext cx="1799013" cy="2486268"/>
      </dsp:txXfrm>
    </dsp:sp>
    <dsp:sp modelId="{B0C4FDD0-D8DD-4BDC-B8B5-04271A1E6E74}">
      <dsp:nvSpPr>
        <dsp:cNvPr id="0" name=""/>
        <dsp:cNvSpPr/>
      </dsp:nvSpPr>
      <dsp:spPr>
        <a:xfrm>
          <a:off x="4144260" y="2818458"/>
          <a:ext cx="1910953" cy="259820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N" sz="2100" kern="1200" dirty="0">
              <a:latin typeface="Tahoma" panose="020B0604030504040204" pitchFamily="34" charset="0"/>
              <a:ea typeface="Tahoma" panose="020B0604030504040204" pitchFamily="34" charset="0"/>
              <a:cs typeface="Tahoma" panose="020B0604030504040204" pitchFamily="34" charset="0"/>
            </a:rPr>
            <a:t>Solar power plants</a:t>
          </a:r>
        </a:p>
      </dsp:txBody>
      <dsp:txXfrm>
        <a:off x="4200230" y="2874428"/>
        <a:ext cx="1799013" cy="2486268"/>
      </dsp:txXfrm>
    </dsp:sp>
    <dsp:sp modelId="{7E326AAE-1DFD-47DB-81BA-B148BB90D916}">
      <dsp:nvSpPr>
        <dsp:cNvPr id="0" name=""/>
        <dsp:cNvSpPr/>
      </dsp:nvSpPr>
      <dsp:spPr>
        <a:xfrm>
          <a:off x="6215733" y="2818458"/>
          <a:ext cx="1910953" cy="259820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N" sz="2100" kern="1200" dirty="0">
              <a:latin typeface="Tahoma" panose="020B0604030504040204" pitchFamily="34" charset="0"/>
              <a:ea typeface="Tahoma" panose="020B0604030504040204" pitchFamily="34" charset="0"/>
              <a:cs typeface="Tahoma" panose="020B0604030504040204" pitchFamily="34" charset="0"/>
            </a:rPr>
            <a:t>Air conditioning, fire extinguishers, electrical fittings</a:t>
          </a:r>
        </a:p>
      </dsp:txBody>
      <dsp:txXfrm>
        <a:off x="6271703" y="2874428"/>
        <a:ext cx="1799013" cy="24862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EF0886-AB7D-4920-8542-A0CE33184E3F}" type="datetimeFigureOut">
              <a:rPr lang="en-IN" smtClean="0"/>
              <a:t>18-08-2022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C3C40A-2AA7-404A-A774-DCA89278B0FD}" type="slidenum">
              <a:rPr lang="en-IN" smtClean="0"/>
              <a:t>‹#›</a:t>
            </a:fld>
            <a:endParaRPr lang="en-IN"/>
          </a:p>
        </p:txBody>
      </p:sp>
    </p:spTree>
    <p:extLst>
      <p:ext uri="{BB962C8B-B14F-4D97-AF65-F5344CB8AC3E}">
        <p14:creationId xmlns:p14="http://schemas.microsoft.com/office/powerpoint/2010/main" val="2678921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dirty="0">
                <a:effectLst/>
                <a:latin typeface="Times New Roman" panose="02020603050405020304" pitchFamily="18" charset="0"/>
                <a:ea typeface="DengXian" panose="02010600030101010101" pitchFamily="2" charset="-122"/>
              </a:rPr>
              <a:t>Jai Maa </a:t>
            </a:r>
            <a:r>
              <a:rPr lang="en-IN" sz="1800" dirty="0" err="1">
                <a:effectLst/>
                <a:latin typeface="Times New Roman" panose="02020603050405020304" pitchFamily="18" charset="0"/>
                <a:ea typeface="DengXian" panose="02010600030101010101" pitchFamily="2" charset="-122"/>
              </a:rPr>
              <a:t>Jwalamukhi</a:t>
            </a:r>
            <a:endParaRPr lang="en-IN" sz="1800" dirty="0">
              <a:effectLst/>
              <a:latin typeface="Times New Roman" panose="02020603050405020304" pitchFamily="18" charset="0"/>
              <a:ea typeface="DengXian" panose="02010600030101010101" pitchFamily="2" charset="-122"/>
            </a:endParaRPr>
          </a:p>
          <a:p>
            <a:r>
              <a:rPr lang="en-IN" sz="1800" dirty="0">
                <a:effectLst/>
                <a:latin typeface="Times New Roman" panose="02020603050405020304" pitchFamily="18" charset="0"/>
                <a:ea typeface="DengXian" panose="02010600030101010101" pitchFamily="2" charset="-122"/>
              </a:rPr>
              <a:t>"</a:t>
            </a:r>
            <a:r>
              <a:rPr lang="en-IN" sz="1800" i="1" dirty="0">
                <a:effectLst/>
                <a:latin typeface="Times New Roman" panose="02020603050405020304" pitchFamily="18" charset="0"/>
                <a:ea typeface="DengXian" panose="02010600030101010101" pitchFamily="2" charset="-122"/>
              </a:rPr>
              <a:t>The invoice is primary evidence of the transaction. Unless the revenue authority disputes its genuineness, it cannot be lightly overlooked. Perusal of the said order would reveal that other than the defect of non- production of books of account, assessing authority has also taken into consideration the fact that there were discrepancies arising on the basis of the details mentioned in the auto-populated GSTR-3B and GSTR-2A, filed by the petitioner. Even otherwise, in face of the admission, as to the genuineness and existence of the tax invoice and the e-way bills, mere existence of some discrepancies may not have ever led the revenue authority to the conclusion that tax had been evaded or the transaction had not been disclosed.</a:t>
            </a:r>
            <a:r>
              <a:rPr lang="en-IN" sz="1800" dirty="0">
                <a:effectLst/>
                <a:latin typeface="Times New Roman" panose="02020603050405020304" pitchFamily="18" charset="0"/>
                <a:ea typeface="DengXian" panose="02010600030101010101" pitchFamily="2" charset="-122"/>
              </a:rPr>
              <a:t>“</a:t>
            </a:r>
          </a:p>
          <a:p>
            <a:endParaRPr lang="en-IN" sz="1800" dirty="0">
              <a:effectLst/>
              <a:latin typeface="Times New Roman" panose="02020603050405020304" pitchFamily="18" charset="0"/>
              <a:ea typeface="DengXian" panose="02010600030101010101" pitchFamily="2" charset="-122"/>
            </a:endParaRPr>
          </a:p>
          <a:p>
            <a:r>
              <a:rPr lang="en-IN" sz="1800" dirty="0">
                <a:effectLst/>
                <a:latin typeface="Times New Roman" panose="02020603050405020304" pitchFamily="18" charset="0"/>
                <a:ea typeface="DengXian" panose="02010600030101010101" pitchFamily="2" charset="-122"/>
              </a:rPr>
              <a:t>Brindavan Beverages – vague notices are not acceptable.</a:t>
            </a:r>
          </a:p>
          <a:p>
            <a:endParaRPr lang="en-IN" sz="1800" dirty="0">
              <a:effectLst/>
              <a:latin typeface="Times New Roman" panose="02020603050405020304" pitchFamily="18" charset="0"/>
              <a:ea typeface="DengXian" panose="02010600030101010101" pitchFamily="2" charset="-122"/>
            </a:endParaRPr>
          </a:p>
          <a:p>
            <a:r>
              <a:rPr lang="en-IN" sz="1800" dirty="0">
                <a:effectLst/>
                <a:latin typeface="Times New Roman" panose="02020603050405020304" pitchFamily="18" charset="0"/>
                <a:ea typeface="DengXian" panose="02010600030101010101" pitchFamily="2" charset="-122"/>
              </a:rPr>
              <a:t>Impossible</a:t>
            </a:r>
          </a:p>
          <a:p>
            <a:r>
              <a:rPr lang="en-IN" sz="1800" dirty="0">
                <a:effectLst/>
                <a:latin typeface="Times New Roman" panose="02020603050405020304" pitchFamily="18" charset="0"/>
                <a:ea typeface="DengXian" panose="02010600030101010101" pitchFamily="2" charset="-122"/>
              </a:rPr>
              <a:t>1. Recipient shall verify, validate, modify, delete details communicated to him. As per 38(1), GSTR 1 should be editable. This is not operational.</a:t>
            </a:r>
          </a:p>
          <a:p>
            <a:r>
              <a:rPr lang="en-IN" dirty="0"/>
              <a:t>2. Recipient should be able to add missing details as per 38(2)</a:t>
            </a:r>
          </a:p>
          <a:p>
            <a:r>
              <a:rPr lang="en-IN" dirty="0"/>
              <a:t>3. Modified, deleted or included entries should be communicated to supplier as per 38(3)</a:t>
            </a:r>
          </a:p>
          <a:p>
            <a:r>
              <a:rPr lang="en-IN" dirty="0"/>
              <a:t>4. Supplier should be able to accept or reject and his GSTR1 would get modified as per 37(2)</a:t>
            </a:r>
          </a:p>
          <a:p>
            <a:r>
              <a:rPr lang="en-IN" dirty="0"/>
              <a:t>5. Matching of inward supply and outward supply. Discrepancies to be informed to both as per 42(3)</a:t>
            </a:r>
          </a:p>
          <a:p>
            <a:r>
              <a:rPr lang="en-IN" dirty="0"/>
              <a:t>6. If there is any error, supplier should be able to rectify GSTR 1 </a:t>
            </a:r>
          </a:p>
          <a:p>
            <a:r>
              <a:rPr lang="en-IN" dirty="0"/>
              <a:t>7. Unmatched entries would alert recipient that supplier has not paid tax under Sec. 42(3)</a:t>
            </a:r>
          </a:p>
        </p:txBody>
      </p:sp>
      <p:sp>
        <p:nvSpPr>
          <p:cNvPr id="4" name="Slide Number Placeholder 3"/>
          <p:cNvSpPr>
            <a:spLocks noGrp="1"/>
          </p:cNvSpPr>
          <p:nvPr>
            <p:ph type="sldNum" sz="quarter" idx="5"/>
          </p:nvPr>
        </p:nvSpPr>
        <p:spPr/>
        <p:txBody>
          <a:bodyPr/>
          <a:lstStyle/>
          <a:p>
            <a:fld id="{07C3C40A-2AA7-404A-A774-DCA89278B0FD}" type="slidenum">
              <a:rPr lang="en-IN" smtClean="0"/>
              <a:t>13</a:t>
            </a:fld>
            <a:endParaRPr lang="en-IN"/>
          </a:p>
        </p:txBody>
      </p:sp>
    </p:spTree>
    <p:extLst>
      <p:ext uri="{BB962C8B-B14F-4D97-AF65-F5344CB8AC3E}">
        <p14:creationId xmlns:p14="http://schemas.microsoft.com/office/powerpoint/2010/main" val="992400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7C3C40A-2AA7-404A-A774-DCA89278B0FD}" type="slidenum">
              <a:rPr lang="en-IN" smtClean="0"/>
              <a:t>14</a:t>
            </a:fld>
            <a:endParaRPr lang="en-IN"/>
          </a:p>
        </p:txBody>
      </p:sp>
    </p:spTree>
    <p:extLst>
      <p:ext uri="{BB962C8B-B14F-4D97-AF65-F5344CB8AC3E}">
        <p14:creationId xmlns:p14="http://schemas.microsoft.com/office/powerpoint/2010/main" val="3067610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7C3C40A-2AA7-404A-A774-DCA89278B0FD}" type="slidenum">
              <a:rPr lang="en-IN" smtClean="0"/>
              <a:t>15</a:t>
            </a:fld>
            <a:endParaRPr lang="en-IN"/>
          </a:p>
        </p:txBody>
      </p:sp>
    </p:spTree>
    <p:extLst>
      <p:ext uri="{BB962C8B-B14F-4D97-AF65-F5344CB8AC3E}">
        <p14:creationId xmlns:p14="http://schemas.microsoft.com/office/powerpoint/2010/main" val="2784242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7C3C40A-2AA7-404A-A774-DCA89278B0FD}" type="slidenum">
              <a:rPr lang="en-IN" smtClean="0"/>
              <a:t>16</a:t>
            </a:fld>
            <a:endParaRPr lang="en-IN"/>
          </a:p>
        </p:txBody>
      </p:sp>
    </p:spTree>
    <p:extLst>
      <p:ext uri="{BB962C8B-B14F-4D97-AF65-F5344CB8AC3E}">
        <p14:creationId xmlns:p14="http://schemas.microsoft.com/office/powerpoint/2010/main" val="1512610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7C3C40A-2AA7-404A-A774-DCA89278B0FD}" type="slidenum">
              <a:rPr lang="en-IN" smtClean="0"/>
              <a:t>17</a:t>
            </a:fld>
            <a:endParaRPr lang="en-IN"/>
          </a:p>
        </p:txBody>
      </p:sp>
    </p:spTree>
    <p:extLst>
      <p:ext uri="{BB962C8B-B14F-4D97-AF65-F5344CB8AC3E}">
        <p14:creationId xmlns:p14="http://schemas.microsoft.com/office/powerpoint/2010/main" val="2004043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7C3C40A-2AA7-404A-A774-DCA89278B0FD}" type="slidenum">
              <a:rPr lang="en-IN" smtClean="0"/>
              <a:t>18</a:t>
            </a:fld>
            <a:endParaRPr lang="en-IN"/>
          </a:p>
        </p:txBody>
      </p:sp>
    </p:spTree>
    <p:extLst>
      <p:ext uri="{BB962C8B-B14F-4D97-AF65-F5344CB8AC3E}">
        <p14:creationId xmlns:p14="http://schemas.microsoft.com/office/powerpoint/2010/main" val="1174823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7C3C40A-2AA7-404A-A774-DCA89278B0FD}" type="slidenum">
              <a:rPr lang="en-IN" smtClean="0"/>
              <a:t>19</a:t>
            </a:fld>
            <a:endParaRPr lang="en-IN"/>
          </a:p>
        </p:txBody>
      </p:sp>
    </p:spTree>
    <p:extLst>
      <p:ext uri="{BB962C8B-B14F-4D97-AF65-F5344CB8AC3E}">
        <p14:creationId xmlns:p14="http://schemas.microsoft.com/office/powerpoint/2010/main" val="2471897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7C3C40A-2AA7-404A-A774-DCA89278B0FD}" type="slidenum">
              <a:rPr lang="en-IN" smtClean="0"/>
              <a:t>20</a:t>
            </a:fld>
            <a:endParaRPr lang="en-IN"/>
          </a:p>
        </p:txBody>
      </p:sp>
    </p:spTree>
    <p:extLst>
      <p:ext uri="{BB962C8B-B14F-4D97-AF65-F5344CB8AC3E}">
        <p14:creationId xmlns:p14="http://schemas.microsoft.com/office/powerpoint/2010/main" val="1692087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7C3C40A-2AA7-404A-A774-DCA89278B0FD}" type="slidenum">
              <a:rPr lang="en-IN" smtClean="0"/>
              <a:t>21</a:t>
            </a:fld>
            <a:endParaRPr lang="en-IN"/>
          </a:p>
        </p:txBody>
      </p:sp>
    </p:spTree>
    <p:extLst>
      <p:ext uri="{BB962C8B-B14F-4D97-AF65-F5344CB8AC3E}">
        <p14:creationId xmlns:p14="http://schemas.microsoft.com/office/powerpoint/2010/main" val="53270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6737E-97D3-5AFA-2FED-42D3A27A31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B7577B1-209D-0B78-B5C9-B57E38EEB5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EF0BCFD-2FD4-8ED7-EF3A-988F643717D9}"/>
              </a:ext>
            </a:extLst>
          </p:cNvPr>
          <p:cNvSpPr>
            <a:spLocks noGrp="1"/>
          </p:cNvSpPr>
          <p:nvPr>
            <p:ph type="dt" sz="half" idx="10"/>
          </p:nvPr>
        </p:nvSpPr>
        <p:spPr/>
        <p:txBody>
          <a:bodyPr/>
          <a:lstStyle/>
          <a:p>
            <a:fld id="{2AB63E86-F98A-4091-A6F9-E64E01585BE8}" type="datetimeFigureOut">
              <a:rPr lang="en-IN" smtClean="0"/>
              <a:t>17-08-2022</a:t>
            </a:fld>
            <a:endParaRPr lang="en-IN"/>
          </a:p>
        </p:txBody>
      </p:sp>
      <p:sp>
        <p:nvSpPr>
          <p:cNvPr id="5" name="Footer Placeholder 4">
            <a:extLst>
              <a:ext uri="{FF2B5EF4-FFF2-40B4-BE49-F238E27FC236}">
                <a16:creationId xmlns:a16="http://schemas.microsoft.com/office/drawing/2014/main" id="{36642B40-8F14-7A41-8C98-81C86833078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AB937F7-38DB-E87A-CC0F-610549AB5F18}"/>
              </a:ext>
            </a:extLst>
          </p:cNvPr>
          <p:cNvSpPr>
            <a:spLocks noGrp="1"/>
          </p:cNvSpPr>
          <p:nvPr>
            <p:ph type="sldNum" sz="quarter" idx="12"/>
          </p:nvPr>
        </p:nvSpPr>
        <p:spPr/>
        <p:txBody>
          <a:bodyPr/>
          <a:lstStyle/>
          <a:p>
            <a:fld id="{1560AE51-9EBC-46D1-9702-7B3977A5AF95}" type="slidenum">
              <a:rPr lang="en-IN" smtClean="0"/>
              <a:t>‹#›</a:t>
            </a:fld>
            <a:endParaRPr lang="en-IN"/>
          </a:p>
        </p:txBody>
      </p:sp>
    </p:spTree>
    <p:extLst>
      <p:ext uri="{BB962C8B-B14F-4D97-AF65-F5344CB8AC3E}">
        <p14:creationId xmlns:p14="http://schemas.microsoft.com/office/powerpoint/2010/main" val="2291449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A8845-F24F-B887-B269-EA61C5DE1F0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16D90EF-BA11-B99B-2D77-6DFC66DC5F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783FFC7-75F6-4558-34A5-F9FBFCFE4036}"/>
              </a:ext>
            </a:extLst>
          </p:cNvPr>
          <p:cNvSpPr>
            <a:spLocks noGrp="1"/>
          </p:cNvSpPr>
          <p:nvPr>
            <p:ph type="dt" sz="half" idx="10"/>
          </p:nvPr>
        </p:nvSpPr>
        <p:spPr/>
        <p:txBody>
          <a:bodyPr/>
          <a:lstStyle/>
          <a:p>
            <a:fld id="{2AB63E86-F98A-4091-A6F9-E64E01585BE8}" type="datetimeFigureOut">
              <a:rPr lang="en-IN" smtClean="0"/>
              <a:t>17-08-2022</a:t>
            </a:fld>
            <a:endParaRPr lang="en-IN"/>
          </a:p>
        </p:txBody>
      </p:sp>
      <p:sp>
        <p:nvSpPr>
          <p:cNvPr id="5" name="Footer Placeholder 4">
            <a:extLst>
              <a:ext uri="{FF2B5EF4-FFF2-40B4-BE49-F238E27FC236}">
                <a16:creationId xmlns:a16="http://schemas.microsoft.com/office/drawing/2014/main" id="{451EF666-6BFD-64DE-BE0A-A6794C419F0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54C0C90-C50E-5FAB-B0E3-23E0D79320DF}"/>
              </a:ext>
            </a:extLst>
          </p:cNvPr>
          <p:cNvSpPr>
            <a:spLocks noGrp="1"/>
          </p:cNvSpPr>
          <p:nvPr>
            <p:ph type="sldNum" sz="quarter" idx="12"/>
          </p:nvPr>
        </p:nvSpPr>
        <p:spPr/>
        <p:txBody>
          <a:bodyPr/>
          <a:lstStyle/>
          <a:p>
            <a:fld id="{1560AE51-9EBC-46D1-9702-7B3977A5AF95}" type="slidenum">
              <a:rPr lang="en-IN" smtClean="0"/>
              <a:t>‹#›</a:t>
            </a:fld>
            <a:endParaRPr lang="en-IN"/>
          </a:p>
        </p:txBody>
      </p:sp>
    </p:spTree>
    <p:extLst>
      <p:ext uri="{BB962C8B-B14F-4D97-AF65-F5344CB8AC3E}">
        <p14:creationId xmlns:p14="http://schemas.microsoft.com/office/powerpoint/2010/main" val="2518063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1C99CB-ECD7-B91D-4C69-4298002B59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A6F5B6E-4395-334C-3736-050C825662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D79C4CD-6AAB-F95D-2C75-A64C4259C9D6}"/>
              </a:ext>
            </a:extLst>
          </p:cNvPr>
          <p:cNvSpPr>
            <a:spLocks noGrp="1"/>
          </p:cNvSpPr>
          <p:nvPr>
            <p:ph type="dt" sz="half" idx="10"/>
          </p:nvPr>
        </p:nvSpPr>
        <p:spPr/>
        <p:txBody>
          <a:bodyPr/>
          <a:lstStyle/>
          <a:p>
            <a:fld id="{2AB63E86-F98A-4091-A6F9-E64E01585BE8}" type="datetimeFigureOut">
              <a:rPr lang="en-IN" smtClean="0"/>
              <a:t>17-08-2022</a:t>
            </a:fld>
            <a:endParaRPr lang="en-IN"/>
          </a:p>
        </p:txBody>
      </p:sp>
      <p:sp>
        <p:nvSpPr>
          <p:cNvPr id="5" name="Footer Placeholder 4">
            <a:extLst>
              <a:ext uri="{FF2B5EF4-FFF2-40B4-BE49-F238E27FC236}">
                <a16:creationId xmlns:a16="http://schemas.microsoft.com/office/drawing/2014/main" id="{D5CC9B39-1CA3-36DD-C2EE-D1053480B0A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3557832-1CEC-5AD6-D6A2-283C8F6CBA89}"/>
              </a:ext>
            </a:extLst>
          </p:cNvPr>
          <p:cNvSpPr>
            <a:spLocks noGrp="1"/>
          </p:cNvSpPr>
          <p:nvPr>
            <p:ph type="sldNum" sz="quarter" idx="12"/>
          </p:nvPr>
        </p:nvSpPr>
        <p:spPr/>
        <p:txBody>
          <a:bodyPr/>
          <a:lstStyle/>
          <a:p>
            <a:fld id="{1560AE51-9EBC-46D1-9702-7B3977A5AF95}" type="slidenum">
              <a:rPr lang="en-IN" smtClean="0"/>
              <a:t>‹#›</a:t>
            </a:fld>
            <a:endParaRPr lang="en-IN"/>
          </a:p>
        </p:txBody>
      </p:sp>
    </p:spTree>
    <p:extLst>
      <p:ext uri="{BB962C8B-B14F-4D97-AF65-F5344CB8AC3E}">
        <p14:creationId xmlns:p14="http://schemas.microsoft.com/office/powerpoint/2010/main" val="2514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E6D50-C696-256B-6426-453E85CCB3D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F73FFD3-B9F4-8C30-6298-C37C9D6204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B17F2BD-9A14-F7D7-CC0B-1C2C9FFEF660}"/>
              </a:ext>
            </a:extLst>
          </p:cNvPr>
          <p:cNvSpPr>
            <a:spLocks noGrp="1"/>
          </p:cNvSpPr>
          <p:nvPr>
            <p:ph type="dt" sz="half" idx="10"/>
          </p:nvPr>
        </p:nvSpPr>
        <p:spPr/>
        <p:txBody>
          <a:bodyPr/>
          <a:lstStyle/>
          <a:p>
            <a:fld id="{2AB63E86-F98A-4091-A6F9-E64E01585BE8}" type="datetimeFigureOut">
              <a:rPr lang="en-IN" smtClean="0"/>
              <a:t>17-08-2022</a:t>
            </a:fld>
            <a:endParaRPr lang="en-IN"/>
          </a:p>
        </p:txBody>
      </p:sp>
      <p:sp>
        <p:nvSpPr>
          <p:cNvPr id="5" name="Footer Placeholder 4">
            <a:extLst>
              <a:ext uri="{FF2B5EF4-FFF2-40B4-BE49-F238E27FC236}">
                <a16:creationId xmlns:a16="http://schemas.microsoft.com/office/drawing/2014/main" id="{70DB8CEA-5D85-4899-B4E6-5063C28E5BD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C56F83E-EDF3-EE2B-2683-626CF0C6BC2C}"/>
              </a:ext>
            </a:extLst>
          </p:cNvPr>
          <p:cNvSpPr>
            <a:spLocks noGrp="1"/>
          </p:cNvSpPr>
          <p:nvPr>
            <p:ph type="sldNum" sz="quarter" idx="12"/>
          </p:nvPr>
        </p:nvSpPr>
        <p:spPr/>
        <p:txBody>
          <a:bodyPr/>
          <a:lstStyle/>
          <a:p>
            <a:fld id="{1560AE51-9EBC-46D1-9702-7B3977A5AF95}" type="slidenum">
              <a:rPr lang="en-IN" smtClean="0"/>
              <a:t>‹#›</a:t>
            </a:fld>
            <a:endParaRPr lang="en-IN"/>
          </a:p>
        </p:txBody>
      </p:sp>
    </p:spTree>
    <p:extLst>
      <p:ext uri="{BB962C8B-B14F-4D97-AF65-F5344CB8AC3E}">
        <p14:creationId xmlns:p14="http://schemas.microsoft.com/office/powerpoint/2010/main" val="3436264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BB1CC-A311-94EA-80BF-42B7BB1CBF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99B459C-41E2-FF5F-27FC-12CF81F6AA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C0CBE5-2CD2-0200-E876-DC44672C02F4}"/>
              </a:ext>
            </a:extLst>
          </p:cNvPr>
          <p:cNvSpPr>
            <a:spLocks noGrp="1"/>
          </p:cNvSpPr>
          <p:nvPr>
            <p:ph type="dt" sz="half" idx="10"/>
          </p:nvPr>
        </p:nvSpPr>
        <p:spPr/>
        <p:txBody>
          <a:bodyPr/>
          <a:lstStyle/>
          <a:p>
            <a:fld id="{2AB63E86-F98A-4091-A6F9-E64E01585BE8}" type="datetimeFigureOut">
              <a:rPr lang="en-IN" smtClean="0"/>
              <a:t>17-08-2022</a:t>
            </a:fld>
            <a:endParaRPr lang="en-IN"/>
          </a:p>
        </p:txBody>
      </p:sp>
      <p:sp>
        <p:nvSpPr>
          <p:cNvPr id="5" name="Footer Placeholder 4">
            <a:extLst>
              <a:ext uri="{FF2B5EF4-FFF2-40B4-BE49-F238E27FC236}">
                <a16:creationId xmlns:a16="http://schemas.microsoft.com/office/drawing/2014/main" id="{B5C06BEC-2718-BE6A-F2FC-BF502915553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24B93FE-9757-3D42-3C9C-DCDDA9CB3DE0}"/>
              </a:ext>
            </a:extLst>
          </p:cNvPr>
          <p:cNvSpPr>
            <a:spLocks noGrp="1"/>
          </p:cNvSpPr>
          <p:nvPr>
            <p:ph type="sldNum" sz="quarter" idx="12"/>
          </p:nvPr>
        </p:nvSpPr>
        <p:spPr/>
        <p:txBody>
          <a:bodyPr/>
          <a:lstStyle/>
          <a:p>
            <a:fld id="{1560AE51-9EBC-46D1-9702-7B3977A5AF95}" type="slidenum">
              <a:rPr lang="en-IN" smtClean="0"/>
              <a:t>‹#›</a:t>
            </a:fld>
            <a:endParaRPr lang="en-IN"/>
          </a:p>
        </p:txBody>
      </p:sp>
    </p:spTree>
    <p:extLst>
      <p:ext uri="{BB962C8B-B14F-4D97-AF65-F5344CB8AC3E}">
        <p14:creationId xmlns:p14="http://schemas.microsoft.com/office/powerpoint/2010/main" val="776359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E9F89-0402-99EF-B668-6E8B5586174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9DA7BD6-6C1E-6F65-92FA-68887E3C93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6E3921DC-DC12-8650-9012-C2B5CF20A7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2C97016-334C-2280-764E-CDAAC1FFD882}"/>
              </a:ext>
            </a:extLst>
          </p:cNvPr>
          <p:cNvSpPr>
            <a:spLocks noGrp="1"/>
          </p:cNvSpPr>
          <p:nvPr>
            <p:ph type="dt" sz="half" idx="10"/>
          </p:nvPr>
        </p:nvSpPr>
        <p:spPr/>
        <p:txBody>
          <a:bodyPr/>
          <a:lstStyle/>
          <a:p>
            <a:fld id="{2AB63E86-F98A-4091-A6F9-E64E01585BE8}" type="datetimeFigureOut">
              <a:rPr lang="en-IN" smtClean="0"/>
              <a:t>17-08-2022</a:t>
            </a:fld>
            <a:endParaRPr lang="en-IN"/>
          </a:p>
        </p:txBody>
      </p:sp>
      <p:sp>
        <p:nvSpPr>
          <p:cNvPr id="6" name="Footer Placeholder 5">
            <a:extLst>
              <a:ext uri="{FF2B5EF4-FFF2-40B4-BE49-F238E27FC236}">
                <a16:creationId xmlns:a16="http://schemas.microsoft.com/office/drawing/2014/main" id="{C7CD9720-9A3A-ABCF-3776-C13F82CCEE9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3BA4F98-C5A6-0C4A-2F64-899651F7E745}"/>
              </a:ext>
            </a:extLst>
          </p:cNvPr>
          <p:cNvSpPr>
            <a:spLocks noGrp="1"/>
          </p:cNvSpPr>
          <p:nvPr>
            <p:ph type="sldNum" sz="quarter" idx="12"/>
          </p:nvPr>
        </p:nvSpPr>
        <p:spPr/>
        <p:txBody>
          <a:bodyPr/>
          <a:lstStyle/>
          <a:p>
            <a:fld id="{1560AE51-9EBC-46D1-9702-7B3977A5AF95}" type="slidenum">
              <a:rPr lang="en-IN" smtClean="0"/>
              <a:t>‹#›</a:t>
            </a:fld>
            <a:endParaRPr lang="en-IN"/>
          </a:p>
        </p:txBody>
      </p:sp>
    </p:spTree>
    <p:extLst>
      <p:ext uri="{BB962C8B-B14F-4D97-AF65-F5344CB8AC3E}">
        <p14:creationId xmlns:p14="http://schemas.microsoft.com/office/powerpoint/2010/main" val="204857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6D3CF-A23D-5405-AA4A-7868877775E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9D01843-1C16-448A-5782-6B5183F0A8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40ED44-581D-B510-DEBA-A0B67292AD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A186805-46E6-79F9-B910-5B99DE7BD3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D48CE3-2CEB-F800-081F-C7F243ECA0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985F684-220E-067A-2A91-28C652731C34}"/>
              </a:ext>
            </a:extLst>
          </p:cNvPr>
          <p:cNvSpPr>
            <a:spLocks noGrp="1"/>
          </p:cNvSpPr>
          <p:nvPr>
            <p:ph type="dt" sz="half" idx="10"/>
          </p:nvPr>
        </p:nvSpPr>
        <p:spPr/>
        <p:txBody>
          <a:bodyPr/>
          <a:lstStyle/>
          <a:p>
            <a:fld id="{2AB63E86-F98A-4091-A6F9-E64E01585BE8}" type="datetimeFigureOut">
              <a:rPr lang="en-IN" smtClean="0"/>
              <a:t>17-08-2022</a:t>
            </a:fld>
            <a:endParaRPr lang="en-IN"/>
          </a:p>
        </p:txBody>
      </p:sp>
      <p:sp>
        <p:nvSpPr>
          <p:cNvPr id="8" name="Footer Placeholder 7">
            <a:extLst>
              <a:ext uri="{FF2B5EF4-FFF2-40B4-BE49-F238E27FC236}">
                <a16:creationId xmlns:a16="http://schemas.microsoft.com/office/drawing/2014/main" id="{2FBD852D-901A-84A3-5FA9-CC6743C2178F}"/>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06A7217F-AB73-C33D-E2F8-C6C6311C2963}"/>
              </a:ext>
            </a:extLst>
          </p:cNvPr>
          <p:cNvSpPr>
            <a:spLocks noGrp="1"/>
          </p:cNvSpPr>
          <p:nvPr>
            <p:ph type="sldNum" sz="quarter" idx="12"/>
          </p:nvPr>
        </p:nvSpPr>
        <p:spPr/>
        <p:txBody>
          <a:bodyPr/>
          <a:lstStyle/>
          <a:p>
            <a:fld id="{1560AE51-9EBC-46D1-9702-7B3977A5AF95}" type="slidenum">
              <a:rPr lang="en-IN" smtClean="0"/>
              <a:t>‹#›</a:t>
            </a:fld>
            <a:endParaRPr lang="en-IN"/>
          </a:p>
        </p:txBody>
      </p:sp>
    </p:spTree>
    <p:extLst>
      <p:ext uri="{BB962C8B-B14F-4D97-AF65-F5344CB8AC3E}">
        <p14:creationId xmlns:p14="http://schemas.microsoft.com/office/powerpoint/2010/main" val="3632820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EC7DE-2CF6-0A22-0504-90CA0A61D2B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8007356-779A-84FF-25CC-B0001931C4B3}"/>
              </a:ext>
            </a:extLst>
          </p:cNvPr>
          <p:cNvSpPr>
            <a:spLocks noGrp="1"/>
          </p:cNvSpPr>
          <p:nvPr>
            <p:ph type="dt" sz="half" idx="10"/>
          </p:nvPr>
        </p:nvSpPr>
        <p:spPr/>
        <p:txBody>
          <a:bodyPr/>
          <a:lstStyle/>
          <a:p>
            <a:fld id="{2AB63E86-F98A-4091-A6F9-E64E01585BE8}" type="datetimeFigureOut">
              <a:rPr lang="en-IN" smtClean="0"/>
              <a:t>17-08-2022</a:t>
            </a:fld>
            <a:endParaRPr lang="en-IN"/>
          </a:p>
        </p:txBody>
      </p:sp>
      <p:sp>
        <p:nvSpPr>
          <p:cNvPr id="4" name="Footer Placeholder 3">
            <a:extLst>
              <a:ext uri="{FF2B5EF4-FFF2-40B4-BE49-F238E27FC236}">
                <a16:creationId xmlns:a16="http://schemas.microsoft.com/office/drawing/2014/main" id="{B06D88C8-F098-6F0B-DD89-A0903FA25AD9}"/>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D10F8E9F-0011-8344-E921-B4AE2829D821}"/>
              </a:ext>
            </a:extLst>
          </p:cNvPr>
          <p:cNvSpPr>
            <a:spLocks noGrp="1"/>
          </p:cNvSpPr>
          <p:nvPr>
            <p:ph type="sldNum" sz="quarter" idx="12"/>
          </p:nvPr>
        </p:nvSpPr>
        <p:spPr/>
        <p:txBody>
          <a:bodyPr/>
          <a:lstStyle/>
          <a:p>
            <a:fld id="{1560AE51-9EBC-46D1-9702-7B3977A5AF95}" type="slidenum">
              <a:rPr lang="en-IN" smtClean="0"/>
              <a:t>‹#›</a:t>
            </a:fld>
            <a:endParaRPr lang="en-IN"/>
          </a:p>
        </p:txBody>
      </p:sp>
    </p:spTree>
    <p:extLst>
      <p:ext uri="{BB962C8B-B14F-4D97-AF65-F5344CB8AC3E}">
        <p14:creationId xmlns:p14="http://schemas.microsoft.com/office/powerpoint/2010/main" val="352758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B2FFC1-90F3-D7BB-44AF-46CE2C8968F6}"/>
              </a:ext>
            </a:extLst>
          </p:cNvPr>
          <p:cNvSpPr>
            <a:spLocks noGrp="1"/>
          </p:cNvSpPr>
          <p:nvPr>
            <p:ph type="dt" sz="half" idx="10"/>
          </p:nvPr>
        </p:nvSpPr>
        <p:spPr/>
        <p:txBody>
          <a:bodyPr/>
          <a:lstStyle/>
          <a:p>
            <a:fld id="{2AB63E86-F98A-4091-A6F9-E64E01585BE8}" type="datetimeFigureOut">
              <a:rPr lang="en-IN" smtClean="0"/>
              <a:t>17-08-2022</a:t>
            </a:fld>
            <a:endParaRPr lang="en-IN"/>
          </a:p>
        </p:txBody>
      </p:sp>
      <p:sp>
        <p:nvSpPr>
          <p:cNvPr id="3" name="Footer Placeholder 2">
            <a:extLst>
              <a:ext uri="{FF2B5EF4-FFF2-40B4-BE49-F238E27FC236}">
                <a16:creationId xmlns:a16="http://schemas.microsoft.com/office/drawing/2014/main" id="{A33D653E-E034-DC67-9796-E8B1BCFCF0BE}"/>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7E3D64D-DE77-FDEE-D494-ACC697407286}"/>
              </a:ext>
            </a:extLst>
          </p:cNvPr>
          <p:cNvSpPr>
            <a:spLocks noGrp="1"/>
          </p:cNvSpPr>
          <p:nvPr>
            <p:ph type="sldNum" sz="quarter" idx="12"/>
          </p:nvPr>
        </p:nvSpPr>
        <p:spPr/>
        <p:txBody>
          <a:bodyPr/>
          <a:lstStyle/>
          <a:p>
            <a:fld id="{1560AE51-9EBC-46D1-9702-7B3977A5AF95}" type="slidenum">
              <a:rPr lang="en-IN" smtClean="0"/>
              <a:t>‹#›</a:t>
            </a:fld>
            <a:endParaRPr lang="en-IN"/>
          </a:p>
        </p:txBody>
      </p:sp>
    </p:spTree>
    <p:extLst>
      <p:ext uri="{BB962C8B-B14F-4D97-AF65-F5344CB8AC3E}">
        <p14:creationId xmlns:p14="http://schemas.microsoft.com/office/powerpoint/2010/main" val="63297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2EAD4-D238-2291-FF6E-220FC26435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C9D948D8-9F3D-B34B-1375-3C2B01587C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4573704-83BD-D7AA-0103-102EDF462D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983B9B-CF7D-9D8B-624A-900F227C5693}"/>
              </a:ext>
            </a:extLst>
          </p:cNvPr>
          <p:cNvSpPr>
            <a:spLocks noGrp="1"/>
          </p:cNvSpPr>
          <p:nvPr>
            <p:ph type="dt" sz="half" idx="10"/>
          </p:nvPr>
        </p:nvSpPr>
        <p:spPr/>
        <p:txBody>
          <a:bodyPr/>
          <a:lstStyle/>
          <a:p>
            <a:fld id="{2AB63E86-F98A-4091-A6F9-E64E01585BE8}" type="datetimeFigureOut">
              <a:rPr lang="en-IN" smtClean="0"/>
              <a:t>17-08-2022</a:t>
            </a:fld>
            <a:endParaRPr lang="en-IN"/>
          </a:p>
        </p:txBody>
      </p:sp>
      <p:sp>
        <p:nvSpPr>
          <p:cNvPr id="6" name="Footer Placeholder 5">
            <a:extLst>
              <a:ext uri="{FF2B5EF4-FFF2-40B4-BE49-F238E27FC236}">
                <a16:creationId xmlns:a16="http://schemas.microsoft.com/office/drawing/2014/main" id="{123D1CE5-20C8-FDA0-CDEE-FA550FE8CC6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F308AE8-7078-611A-B1C5-D42273C825D0}"/>
              </a:ext>
            </a:extLst>
          </p:cNvPr>
          <p:cNvSpPr>
            <a:spLocks noGrp="1"/>
          </p:cNvSpPr>
          <p:nvPr>
            <p:ph type="sldNum" sz="quarter" idx="12"/>
          </p:nvPr>
        </p:nvSpPr>
        <p:spPr/>
        <p:txBody>
          <a:bodyPr/>
          <a:lstStyle/>
          <a:p>
            <a:fld id="{1560AE51-9EBC-46D1-9702-7B3977A5AF95}" type="slidenum">
              <a:rPr lang="en-IN" smtClean="0"/>
              <a:t>‹#›</a:t>
            </a:fld>
            <a:endParaRPr lang="en-IN"/>
          </a:p>
        </p:txBody>
      </p:sp>
    </p:spTree>
    <p:extLst>
      <p:ext uri="{BB962C8B-B14F-4D97-AF65-F5344CB8AC3E}">
        <p14:creationId xmlns:p14="http://schemas.microsoft.com/office/powerpoint/2010/main" val="3110902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95CD1-D1A6-F7D5-5B9E-C30F3FB586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73C3EED-3B7C-18AB-7470-DD7C53ED31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E083DE0-1288-3010-37F6-499C856A86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AE37ED-6A24-06FA-2376-1F200F946EE5}"/>
              </a:ext>
            </a:extLst>
          </p:cNvPr>
          <p:cNvSpPr>
            <a:spLocks noGrp="1"/>
          </p:cNvSpPr>
          <p:nvPr>
            <p:ph type="dt" sz="half" idx="10"/>
          </p:nvPr>
        </p:nvSpPr>
        <p:spPr/>
        <p:txBody>
          <a:bodyPr/>
          <a:lstStyle/>
          <a:p>
            <a:fld id="{2AB63E86-F98A-4091-A6F9-E64E01585BE8}" type="datetimeFigureOut">
              <a:rPr lang="en-IN" smtClean="0"/>
              <a:t>17-08-2022</a:t>
            </a:fld>
            <a:endParaRPr lang="en-IN"/>
          </a:p>
        </p:txBody>
      </p:sp>
      <p:sp>
        <p:nvSpPr>
          <p:cNvPr id="6" name="Footer Placeholder 5">
            <a:extLst>
              <a:ext uri="{FF2B5EF4-FFF2-40B4-BE49-F238E27FC236}">
                <a16:creationId xmlns:a16="http://schemas.microsoft.com/office/drawing/2014/main" id="{88745F80-DABC-DEAA-32FA-438176C96F6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EA30F05-A353-1D48-B7F5-4D278D5FF738}"/>
              </a:ext>
            </a:extLst>
          </p:cNvPr>
          <p:cNvSpPr>
            <a:spLocks noGrp="1"/>
          </p:cNvSpPr>
          <p:nvPr>
            <p:ph type="sldNum" sz="quarter" idx="12"/>
          </p:nvPr>
        </p:nvSpPr>
        <p:spPr/>
        <p:txBody>
          <a:bodyPr/>
          <a:lstStyle/>
          <a:p>
            <a:fld id="{1560AE51-9EBC-46D1-9702-7B3977A5AF95}" type="slidenum">
              <a:rPr lang="en-IN" smtClean="0"/>
              <a:t>‹#›</a:t>
            </a:fld>
            <a:endParaRPr lang="en-IN"/>
          </a:p>
        </p:txBody>
      </p:sp>
    </p:spTree>
    <p:extLst>
      <p:ext uri="{BB962C8B-B14F-4D97-AF65-F5344CB8AC3E}">
        <p14:creationId xmlns:p14="http://schemas.microsoft.com/office/powerpoint/2010/main" val="186251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3C946E-6BDC-E9F1-3DCD-0A67E84FAC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08235CB-C493-30CC-46DE-D63BBA2BE3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7265EF7-F767-FF0E-80A0-B6D802390F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63E86-F98A-4091-A6F9-E64E01585BE8}" type="datetimeFigureOut">
              <a:rPr lang="en-IN" smtClean="0"/>
              <a:t>17-08-2022</a:t>
            </a:fld>
            <a:endParaRPr lang="en-IN"/>
          </a:p>
        </p:txBody>
      </p:sp>
      <p:sp>
        <p:nvSpPr>
          <p:cNvPr id="5" name="Footer Placeholder 4">
            <a:extLst>
              <a:ext uri="{FF2B5EF4-FFF2-40B4-BE49-F238E27FC236}">
                <a16:creationId xmlns:a16="http://schemas.microsoft.com/office/drawing/2014/main" id="{D21E72C5-CFE3-EDA8-3E72-F80299FC41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DA5CA110-D14A-1263-048E-A967E1DCEE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60AE51-9EBC-46D1-9702-7B3977A5AF95}" type="slidenum">
              <a:rPr lang="en-IN" smtClean="0"/>
              <a:t>‹#›</a:t>
            </a:fld>
            <a:endParaRPr lang="en-IN"/>
          </a:p>
        </p:txBody>
      </p:sp>
    </p:spTree>
    <p:extLst>
      <p:ext uri="{BB962C8B-B14F-4D97-AF65-F5344CB8AC3E}">
        <p14:creationId xmlns:p14="http://schemas.microsoft.com/office/powerpoint/2010/main" val="1069376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Non-Availability of Form GST ITC-02A on GSTN Portal: Rajasthan HC allows ITC  in GSTR-3B | A2Z Taxcorp LLP">
            <a:extLst>
              <a:ext uri="{FF2B5EF4-FFF2-40B4-BE49-F238E27FC236}">
                <a16:creationId xmlns:a16="http://schemas.microsoft.com/office/drawing/2014/main" id="{54D96E01-3D6B-3697-91B3-A2E4537D42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58"/>
            <a:ext cx="12192000" cy="685634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283CDC4A-8FF8-4FF4-0B98-AF293272F4E6}"/>
              </a:ext>
            </a:extLst>
          </p:cNvPr>
          <p:cNvSpPr/>
          <p:nvPr/>
        </p:nvSpPr>
        <p:spPr>
          <a:xfrm>
            <a:off x="4989251" y="470517"/>
            <a:ext cx="6942338" cy="15358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a:latin typeface="Tahoma" panose="020B0604030504040204" pitchFamily="34" charset="0"/>
                <a:ea typeface="Tahoma" panose="020B0604030504040204" pitchFamily="34" charset="0"/>
                <a:cs typeface="Tahoma" panose="020B0604030504040204" pitchFamily="34" charset="0"/>
              </a:rPr>
              <a:t>Institute of Cost Accountants of India, Cochin Chapter</a:t>
            </a:r>
          </a:p>
        </p:txBody>
      </p:sp>
      <p:sp>
        <p:nvSpPr>
          <p:cNvPr id="16" name="Rectangle: Rounded Corners 15">
            <a:extLst>
              <a:ext uri="{FF2B5EF4-FFF2-40B4-BE49-F238E27FC236}">
                <a16:creationId xmlns:a16="http://schemas.microsoft.com/office/drawing/2014/main" id="{546F5EE4-7E21-F0A4-8C2B-E57717EF492E}"/>
              </a:ext>
            </a:extLst>
          </p:cNvPr>
          <p:cNvSpPr/>
          <p:nvPr/>
        </p:nvSpPr>
        <p:spPr>
          <a:xfrm>
            <a:off x="5249662" y="5177162"/>
            <a:ext cx="6942338" cy="15358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1500" b="1" dirty="0">
                <a:latin typeface="Tahoma" panose="020B0604030504040204" pitchFamily="34" charset="0"/>
                <a:ea typeface="Tahoma" panose="020B0604030504040204" pitchFamily="34" charset="0"/>
                <a:cs typeface="Tahoma" panose="020B0604030504040204" pitchFamily="34" charset="0"/>
              </a:rPr>
              <a:t>Reuben George Joseph, FCA</a:t>
            </a:r>
          </a:p>
          <a:p>
            <a:pPr algn="r"/>
            <a:r>
              <a:rPr lang="en-IN" sz="1500" b="1" dirty="0">
                <a:latin typeface="Tahoma" panose="020B0604030504040204" pitchFamily="34" charset="0"/>
                <a:ea typeface="Tahoma" panose="020B0604030504040204" pitchFamily="34" charset="0"/>
                <a:cs typeface="Tahoma" panose="020B0604030504040204" pitchFamily="34" charset="0"/>
              </a:rPr>
              <a:t>August 19, 2022</a:t>
            </a:r>
          </a:p>
        </p:txBody>
      </p:sp>
    </p:spTree>
    <p:extLst>
      <p:ext uri="{BB962C8B-B14F-4D97-AF65-F5344CB8AC3E}">
        <p14:creationId xmlns:p14="http://schemas.microsoft.com/office/powerpoint/2010/main" val="3349183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A426F2A-E782-558E-46A7-42DBE61D771D}"/>
              </a:ext>
            </a:extLst>
          </p:cNvPr>
          <p:cNvSpPr/>
          <p:nvPr/>
        </p:nvSpPr>
        <p:spPr>
          <a:xfrm>
            <a:off x="3884023" y="731520"/>
            <a:ext cx="3370217" cy="757646"/>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ahoma" panose="020B0604030504040204" pitchFamily="34" charset="0"/>
                <a:ea typeface="Tahoma" panose="020B0604030504040204" pitchFamily="34" charset="0"/>
                <a:cs typeface="Tahoma" panose="020B0604030504040204" pitchFamily="34" charset="0"/>
              </a:rPr>
              <a:t>Total input tax = T</a:t>
            </a:r>
          </a:p>
        </p:txBody>
      </p:sp>
      <p:sp>
        <p:nvSpPr>
          <p:cNvPr id="3" name="Rectangle 2">
            <a:extLst>
              <a:ext uri="{FF2B5EF4-FFF2-40B4-BE49-F238E27FC236}">
                <a16:creationId xmlns:a16="http://schemas.microsoft.com/office/drawing/2014/main" id="{E4B03130-3719-6796-29FC-70296F167F75}"/>
              </a:ext>
            </a:extLst>
          </p:cNvPr>
          <p:cNvSpPr/>
          <p:nvPr/>
        </p:nvSpPr>
        <p:spPr>
          <a:xfrm>
            <a:off x="539931" y="1837509"/>
            <a:ext cx="2220686" cy="478100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Tahoma" panose="020B0604030504040204" pitchFamily="34" charset="0"/>
                <a:ea typeface="Tahoma" panose="020B0604030504040204" pitchFamily="34" charset="0"/>
                <a:cs typeface="Tahoma" panose="020B0604030504040204" pitchFamily="34" charset="0"/>
              </a:rPr>
              <a:t>Exclusively used for other than business = T1</a:t>
            </a:r>
          </a:p>
          <a:p>
            <a:endParaRPr lang="en-GB"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GB" b="1" dirty="0">
                <a:solidFill>
                  <a:schemeClr val="tx1"/>
                </a:solidFill>
                <a:latin typeface="Tahoma" panose="020B0604030504040204" pitchFamily="34" charset="0"/>
                <a:ea typeface="Tahoma" panose="020B0604030504040204" pitchFamily="34" charset="0"/>
                <a:cs typeface="Tahoma" panose="020B0604030504040204" pitchFamily="34" charset="0"/>
              </a:rPr>
              <a:t>Exclusively used for exempt supplies = T2</a:t>
            </a:r>
          </a:p>
          <a:p>
            <a:endParaRPr lang="en-GB"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GB" b="1" dirty="0">
                <a:solidFill>
                  <a:schemeClr val="tx1"/>
                </a:solidFill>
                <a:latin typeface="Tahoma" panose="020B0604030504040204" pitchFamily="34" charset="0"/>
                <a:ea typeface="Tahoma" panose="020B0604030504040204" pitchFamily="34" charset="0"/>
                <a:cs typeface="Tahoma" panose="020B0604030504040204" pitchFamily="34" charset="0"/>
              </a:rPr>
              <a:t>Credit not available u/s 17(5) = T3</a:t>
            </a:r>
          </a:p>
        </p:txBody>
      </p:sp>
      <p:sp>
        <p:nvSpPr>
          <p:cNvPr id="5" name="Rectangle 4">
            <a:extLst>
              <a:ext uri="{FF2B5EF4-FFF2-40B4-BE49-F238E27FC236}">
                <a16:creationId xmlns:a16="http://schemas.microsoft.com/office/drawing/2014/main" id="{C4165D05-5E9E-4F7F-8171-D31D322EBE67}"/>
              </a:ext>
            </a:extLst>
          </p:cNvPr>
          <p:cNvSpPr/>
          <p:nvPr/>
        </p:nvSpPr>
        <p:spPr>
          <a:xfrm>
            <a:off x="8473440" y="1837509"/>
            <a:ext cx="3526971" cy="96665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ahoma" panose="020B0604030504040204" pitchFamily="34" charset="0"/>
                <a:ea typeface="Tahoma" panose="020B0604030504040204" pitchFamily="34" charset="0"/>
                <a:cs typeface="Tahoma" panose="020B0604030504040204" pitchFamily="34" charset="0"/>
              </a:rPr>
              <a:t>ITC credited to electronic credit ledger (C1) = </a:t>
            </a:r>
          </a:p>
          <a:p>
            <a:pPr algn="ctr"/>
            <a:r>
              <a:rPr lang="en-IN" b="1" dirty="0">
                <a:solidFill>
                  <a:schemeClr val="tx1"/>
                </a:solidFill>
                <a:latin typeface="Tahoma" panose="020B0604030504040204" pitchFamily="34" charset="0"/>
                <a:ea typeface="Tahoma" panose="020B0604030504040204" pitchFamily="34" charset="0"/>
                <a:cs typeface="Tahoma" panose="020B0604030504040204" pitchFamily="34" charset="0"/>
              </a:rPr>
              <a:t>T – (T1 + T2 + t3)</a:t>
            </a:r>
          </a:p>
        </p:txBody>
      </p:sp>
      <p:sp>
        <p:nvSpPr>
          <p:cNvPr id="6" name="Rectangle 5">
            <a:extLst>
              <a:ext uri="{FF2B5EF4-FFF2-40B4-BE49-F238E27FC236}">
                <a16:creationId xmlns:a16="http://schemas.microsoft.com/office/drawing/2014/main" id="{682E4A50-3158-B883-62E3-40D1D4C04724}"/>
              </a:ext>
            </a:extLst>
          </p:cNvPr>
          <p:cNvSpPr/>
          <p:nvPr/>
        </p:nvSpPr>
        <p:spPr>
          <a:xfrm>
            <a:off x="3522617" y="3389812"/>
            <a:ext cx="3526971" cy="96665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ahoma" panose="020B0604030504040204" pitchFamily="34" charset="0"/>
                <a:ea typeface="Tahoma" panose="020B0604030504040204" pitchFamily="34" charset="0"/>
                <a:cs typeface="Tahoma" panose="020B0604030504040204" pitchFamily="34" charset="0"/>
              </a:rPr>
              <a:t>ITC exclusively</a:t>
            </a:r>
          </a:p>
          <a:p>
            <a:pPr algn="ctr"/>
            <a:r>
              <a:rPr lang="en-GB" b="1" dirty="0">
                <a:solidFill>
                  <a:schemeClr val="tx1"/>
                </a:solidFill>
                <a:latin typeface="Tahoma" panose="020B0604030504040204" pitchFamily="34" charset="0"/>
                <a:ea typeface="Tahoma" panose="020B0604030504040204" pitchFamily="34" charset="0"/>
                <a:cs typeface="Tahoma" panose="020B0604030504040204" pitchFamily="34" charset="0"/>
              </a:rPr>
              <a:t>used for taxable</a:t>
            </a:r>
          </a:p>
          <a:p>
            <a:pPr algn="ctr"/>
            <a:r>
              <a:rPr lang="en-GB" b="1" dirty="0">
                <a:solidFill>
                  <a:schemeClr val="tx1"/>
                </a:solidFill>
                <a:latin typeface="Tahoma" panose="020B0604030504040204" pitchFamily="34" charset="0"/>
                <a:ea typeface="Tahoma" panose="020B0604030504040204" pitchFamily="34" charset="0"/>
                <a:cs typeface="Tahoma" panose="020B0604030504040204" pitchFamily="34" charset="0"/>
              </a:rPr>
              <a:t>supplies = T4</a:t>
            </a:r>
          </a:p>
        </p:txBody>
      </p:sp>
      <p:sp>
        <p:nvSpPr>
          <p:cNvPr id="7" name="Rectangle 6">
            <a:extLst>
              <a:ext uri="{FF2B5EF4-FFF2-40B4-BE49-F238E27FC236}">
                <a16:creationId xmlns:a16="http://schemas.microsoft.com/office/drawing/2014/main" id="{F794D572-AFDE-1C96-1FF6-73DCC1E38041}"/>
              </a:ext>
            </a:extLst>
          </p:cNvPr>
          <p:cNvSpPr/>
          <p:nvPr/>
        </p:nvSpPr>
        <p:spPr>
          <a:xfrm>
            <a:off x="8473439" y="3389811"/>
            <a:ext cx="3526971" cy="96665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ahoma" panose="020B0604030504040204" pitchFamily="34" charset="0"/>
                <a:ea typeface="Tahoma" panose="020B0604030504040204" pitchFamily="34" charset="0"/>
                <a:cs typeface="Tahoma" panose="020B0604030504040204" pitchFamily="34" charset="0"/>
              </a:rPr>
              <a:t>Common credit</a:t>
            </a:r>
          </a:p>
          <a:p>
            <a:pPr algn="ctr"/>
            <a:r>
              <a:rPr lang="en-GB" b="1" dirty="0">
                <a:solidFill>
                  <a:schemeClr val="tx1"/>
                </a:solidFill>
                <a:latin typeface="Tahoma" panose="020B0604030504040204" pitchFamily="34" charset="0"/>
                <a:ea typeface="Tahoma" panose="020B0604030504040204" pitchFamily="34" charset="0"/>
                <a:cs typeface="Tahoma" panose="020B0604030504040204" pitchFamily="34" charset="0"/>
              </a:rPr>
              <a:t>(C2) = C1 – T4</a:t>
            </a:r>
          </a:p>
        </p:txBody>
      </p:sp>
      <p:sp>
        <p:nvSpPr>
          <p:cNvPr id="8" name="Rectangle 7">
            <a:extLst>
              <a:ext uri="{FF2B5EF4-FFF2-40B4-BE49-F238E27FC236}">
                <a16:creationId xmlns:a16="http://schemas.microsoft.com/office/drawing/2014/main" id="{3287F903-3F01-B649-73FA-AFDB2B06E908}"/>
              </a:ext>
            </a:extLst>
          </p:cNvPr>
          <p:cNvSpPr/>
          <p:nvPr/>
        </p:nvSpPr>
        <p:spPr>
          <a:xfrm>
            <a:off x="3522616" y="4850675"/>
            <a:ext cx="2643053" cy="17678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Tahoma" panose="020B0604030504040204" pitchFamily="34" charset="0"/>
                <a:ea typeface="Tahoma" panose="020B0604030504040204" pitchFamily="34" charset="0"/>
                <a:cs typeface="Tahoma" panose="020B0604030504040204" pitchFamily="34" charset="0"/>
              </a:rPr>
              <a:t>ITC attributable</a:t>
            </a:r>
          </a:p>
          <a:p>
            <a:r>
              <a:rPr lang="en-GB" b="1" dirty="0">
                <a:solidFill>
                  <a:schemeClr val="tx1"/>
                </a:solidFill>
                <a:latin typeface="Tahoma" panose="020B0604030504040204" pitchFamily="34" charset="0"/>
                <a:ea typeface="Tahoma" panose="020B0604030504040204" pitchFamily="34" charset="0"/>
                <a:cs typeface="Tahoma" panose="020B0604030504040204" pitchFamily="34" charset="0"/>
              </a:rPr>
              <a:t>towards exempt</a:t>
            </a:r>
          </a:p>
          <a:p>
            <a:r>
              <a:rPr lang="en-GB" b="1" dirty="0">
                <a:solidFill>
                  <a:schemeClr val="tx1"/>
                </a:solidFill>
                <a:latin typeface="Tahoma" panose="020B0604030504040204" pitchFamily="34" charset="0"/>
                <a:ea typeface="Tahoma" panose="020B0604030504040204" pitchFamily="34" charset="0"/>
                <a:cs typeface="Tahoma" panose="020B0604030504040204" pitchFamily="34" charset="0"/>
              </a:rPr>
              <a:t>supplies </a:t>
            </a:r>
          </a:p>
          <a:p>
            <a:r>
              <a:rPr lang="en-GB" b="1" dirty="0">
                <a:solidFill>
                  <a:schemeClr val="tx1"/>
                </a:solidFill>
                <a:latin typeface="Tahoma" panose="020B0604030504040204" pitchFamily="34" charset="0"/>
                <a:ea typeface="Tahoma" panose="020B0604030504040204" pitchFamily="34" charset="0"/>
                <a:cs typeface="Tahoma" panose="020B0604030504040204" pitchFamily="34" charset="0"/>
              </a:rPr>
              <a:t>(D1) = E / F x C2</a:t>
            </a:r>
          </a:p>
          <a:p>
            <a:r>
              <a:rPr lang="en-GB" b="1" dirty="0">
                <a:solidFill>
                  <a:schemeClr val="tx1"/>
                </a:solidFill>
                <a:latin typeface="Tahoma" panose="020B0604030504040204" pitchFamily="34" charset="0"/>
                <a:ea typeface="Tahoma" panose="020B0604030504040204" pitchFamily="34" charset="0"/>
                <a:cs typeface="Tahoma" panose="020B0604030504040204" pitchFamily="34" charset="0"/>
              </a:rPr>
              <a:t>E = Exempt supplies</a:t>
            </a:r>
          </a:p>
          <a:p>
            <a:r>
              <a:rPr lang="en-GB" b="1" dirty="0">
                <a:solidFill>
                  <a:schemeClr val="tx1"/>
                </a:solidFill>
                <a:latin typeface="Tahoma" panose="020B0604030504040204" pitchFamily="34" charset="0"/>
                <a:ea typeface="Tahoma" panose="020B0604030504040204" pitchFamily="34" charset="0"/>
                <a:cs typeface="Tahoma" panose="020B0604030504040204" pitchFamily="34" charset="0"/>
              </a:rPr>
              <a:t>F = Total turnover</a:t>
            </a:r>
          </a:p>
        </p:txBody>
      </p:sp>
      <p:sp>
        <p:nvSpPr>
          <p:cNvPr id="9" name="Rectangle 8">
            <a:extLst>
              <a:ext uri="{FF2B5EF4-FFF2-40B4-BE49-F238E27FC236}">
                <a16:creationId xmlns:a16="http://schemas.microsoft.com/office/drawing/2014/main" id="{42270FB5-DDD7-4E34-0F71-8B807D53D2CE}"/>
              </a:ext>
            </a:extLst>
          </p:cNvPr>
          <p:cNvSpPr/>
          <p:nvPr/>
        </p:nvSpPr>
        <p:spPr>
          <a:xfrm>
            <a:off x="6439986" y="4850675"/>
            <a:ext cx="2643053" cy="17678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Tahoma" panose="020B0604030504040204" pitchFamily="34" charset="0"/>
                <a:ea typeface="Tahoma" panose="020B0604030504040204" pitchFamily="34" charset="0"/>
                <a:cs typeface="Tahoma" panose="020B0604030504040204" pitchFamily="34" charset="0"/>
              </a:rPr>
              <a:t>ITC attributable</a:t>
            </a:r>
          </a:p>
          <a:p>
            <a:r>
              <a:rPr lang="en-GB" b="1" dirty="0">
                <a:solidFill>
                  <a:schemeClr val="tx1"/>
                </a:solidFill>
                <a:latin typeface="Tahoma" panose="020B0604030504040204" pitchFamily="34" charset="0"/>
                <a:ea typeface="Tahoma" panose="020B0604030504040204" pitchFamily="34" charset="0"/>
                <a:cs typeface="Tahoma" panose="020B0604030504040204" pitchFamily="34" charset="0"/>
              </a:rPr>
              <a:t>towards non-business</a:t>
            </a:r>
          </a:p>
          <a:p>
            <a:r>
              <a:rPr lang="en-GB" b="1" dirty="0">
                <a:solidFill>
                  <a:schemeClr val="tx1"/>
                </a:solidFill>
                <a:latin typeface="Tahoma" panose="020B0604030504040204" pitchFamily="34" charset="0"/>
                <a:ea typeface="Tahoma" panose="020B0604030504040204" pitchFamily="34" charset="0"/>
                <a:cs typeface="Tahoma" panose="020B0604030504040204" pitchFamily="34" charset="0"/>
              </a:rPr>
              <a:t>purpose </a:t>
            </a:r>
          </a:p>
          <a:p>
            <a:r>
              <a:rPr lang="en-GB" b="1" dirty="0">
                <a:solidFill>
                  <a:schemeClr val="tx1"/>
                </a:solidFill>
                <a:latin typeface="Tahoma" panose="020B0604030504040204" pitchFamily="34" charset="0"/>
                <a:ea typeface="Tahoma" panose="020B0604030504040204" pitchFamily="34" charset="0"/>
                <a:cs typeface="Tahoma" panose="020B0604030504040204" pitchFamily="34" charset="0"/>
              </a:rPr>
              <a:t>(D2) = 5% x C2</a:t>
            </a:r>
          </a:p>
        </p:txBody>
      </p:sp>
      <p:sp>
        <p:nvSpPr>
          <p:cNvPr id="10" name="Rectangle 9">
            <a:extLst>
              <a:ext uri="{FF2B5EF4-FFF2-40B4-BE49-F238E27FC236}">
                <a16:creationId xmlns:a16="http://schemas.microsoft.com/office/drawing/2014/main" id="{20BA5631-FB28-51B1-6789-42B205963EFB}"/>
              </a:ext>
            </a:extLst>
          </p:cNvPr>
          <p:cNvSpPr/>
          <p:nvPr/>
        </p:nvSpPr>
        <p:spPr>
          <a:xfrm>
            <a:off x="9357357" y="4850675"/>
            <a:ext cx="2643053" cy="17678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Tahoma" panose="020B0604030504040204" pitchFamily="34" charset="0"/>
                <a:ea typeface="Tahoma" panose="020B0604030504040204" pitchFamily="34" charset="0"/>
                <a:cs typeface="Tahoma" panose="020B0604030504040204" pitchFamily="34" charset="0"/>
              </a:rPr>
              <a:t>ITC attributable</a:t>
            </a:r>
          </a:p>
          <a:p>
            <a:r>
              <a:rPr lang="en-GB" b="1" dirty="0">
                <a:solidFill>
                  <a:schemeClr val="tx1"/>
                </a:solidFill>
                <a:latin typeface="Tahoma" panose="020B0604030504040204" pitchFamily="34" charset="0"/>
                <a:ea typeface="Tahoma" panose="020B0604030504040204" pitchFamily="34" charset="0"/>
                <a:cs typeface="Tahoma" panose="020B0604030504040204" pitchFamily="34" charset="0"/>
              </a:rPr>
              <a:t>towards business</a:t>
            </a:r>
          </a:p>
          <a:p>
            <a:r>
              <a:rPr lang="en-GB" b="1" dirty="0">
                <a:solidFill>
                  <a:schemeClr val="tx1"/>
                </a:solidFill>
                <a:latin typeface="Tahoma" panose="020B0604030504040204" pitchFamily="34" charset="0"/>
                <a:ea typeface="Tahoma" panose="020B0604030504040204" pitchFamily="34" charset="0"/>
                <a:cs typeface="Tahoma" panose="020B0604030504040204" pitchFamily="34" charset="0"/>
              </a:rPr>
              <a:t>purpose &amp; taxable</a:t>
            </a:r>
          </a:p>
          <a:p>
            <a:r>
              <a:rPr lang="en-GB" b="1" dirty="0">
                <a:solidFill>
                  <a:schemeClr val="tx1"/>
                </a:solidFill>
                <a:latin typeface="Tahoma" panose="020B0604030504040204" pitchFamily="34" charset="0"/>
                <a:ea typeface="Tahoma" panose="020B0604030504040204" pitchFamily="34" charset="0"/>
                <a:cs typeface="Tahoma" panose="020B0604030504040204" pitchFamily="34" charset="0"/>
              </a:rPr>
              <a:t>supplies </a:t>
            </a:r>
          </a:p>
          <a:p>
            <a:r>
              <a:rPr lang="en-GB" b="1" dirty="0">
                <a:solidFill>
                  <a:schemeClr val="tx1"/>
                </a:solidFill>
                <a:latin typeface="Tahoma" panose="020B0604030504040204" pitchFamily="34" charset="0"/>
                <a:ea typeface="Tahoma" panose="020B0604030504040204" pitchFamily="34" charset="0"/>
                <a:cs typeface="Tahoma" panose="020B0604030504040204" pitchFamily="34" charset="0"/>
              </a:rPr>
              <a:t>(C3) = C2 – (D1+D2)</a:t>
            </a:r>
          </a:p>
        </p:txBody>
      </p:sp>
      <p:cxnSp>
        <p:nvCxnSpPr>
          <p:cNvPr id="12" name="Connector: Elbow 11">
            <a:extLst>
              <a:ext uri="{FF2B5EF4-FFF2-40B4-BE49-F238E27FC236}">
                <a16:creationId xmlns:a16="http://schemas.microsoft.com/office/drawing/2014/main" id="{FF2EF7B6-8D03-51DE-EFD4-F7A1C251F672}"/>
              </a:ext>
            </a:extLst>
          </p:cNvPr>
          <p:cNvCxnSpPr>
            <a:cxnSpLocks/>
            <a:stCxn id="2" idx="2"/>
            <a:endCxn id="3" idx="0"/>
          </p:cNvCxnSpPr>
          <p:nvPr/>
        </p:nvCxnSpPr>
        <p:spPr>
          <a:xfrm rot="5400000">
            <a:off x="3435532" y="-296092"/>
            <a:ext cx="348343" cy="391885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D106C1FE-BDB2-69CB-33A3-AB8BBEAEC6D9}"/>
              </a:ext>
            </a:extLst>
          </p:cNvPr>
          <p:cNvCxnSpPr>
            <a:cxnSpLocks/>
            <a:stCxn id="2" idx="2"/>
            <a:endCxn id="5" idx="0"/>
          </p:cNvCxnSpPr>
          <p:nvPr/>
        </p:nvCxnSpPr>
        <p:spPr>
          <a:xfrm rot="16200000" flipH="1">
            <a:off x="7728858" y="-670560"/>
            <a:ext cx="348343" cy="466779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624A2A6B-428C-424B-B452-13BFD72C9933}"/>
              </a:ext>
            </a:extLst>
          </p:cNvPr>
          <p:cNvCxnSpPr>
            <a:cxnSpLocks/>
            <a:stCxn id="5" idx="2"/>
            <a:endCxn id="6" idx="0"/>
          </p:cNvCxnSpPr>
          <p:nvPr/>
        </p:nvCxnSpPr>
        <p:spPr>
          <a:xfrm rot="5400000">
            <a:off x="7468689" y="621575"/>
            <a:ext cx="585652" cy="495082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C3B7B39C-C5E5-CDE4-EF59-D3269887437A}"/>
              </a:ext>
            </a:extLst>
          </p:cNvPr>
          <p:cNvCxnSpPr>
            <a:cxnSpLocks/>
            <a:stCxn id="5" idx="2"/>
            <a:endCxn id="7" idx="0"/>
          </p:cNvCxnSpPr>
          <p:nvPr/>
        </p:nvCxnSpPr>
        <p:spPr>
          <a:xfrm rot="5400000">
            <a:off x="9944101" y="3096985"/>
            <a:ext cx="585651" cy="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94E712D7-CE9C-F4AD-27DF-37CA698CE9BE}"/>
              </a:ext>
            </a:extLst>
          </p:cNvPr>
          <p:cNvCxnSpPr>
            <a:cxnSpLocks/>
            <a:stCxn id="7" idx="2"/>
            <a:endCxn id="8" idx="0"/>
          </p:cNvCxnSpPr>
          <p:nvPr/>
        </p:nvCxnSpPr>
        <p:spPr>
          <a:xfrm rot="5400000">
            <a:off x="7293428" y="1907177"/>
            <a:ext cx="494213" cy="539278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C48595E2-C3D6-5EBD-1709-7C54B155D5E9}"/>
              </a:ext>
            </a:extLst>
          </p:cNvPr>
          <p:cNvCxnSpPr>
            <a:cxnSpLocks/>
            <a:stCxn id="7" idx="2"/>
            <a:endCxn id="9" idx="0"/>
          </p:cNvCxnSpPr>
          <p:nvPr/>
        </p:nvCxnSpPr>
        <p:spPr>
          <a:xfrm rot="5400000">
            <a:off x="8752113" y="3365862"/>
            <a:ext cx="494213" cy="247541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DE4D5A90-E8DE-D89B-179D-ED74E438EE7C}"/>
              </a:ext>
            </a:extLst>
          </p:cNvPr>
          <p:cNvCxnSpPr>
            <a:cxnSpLocks/>
            <a:stCxn id="7" idx="2"/>
            <a:endCxn id="10" idx="0"/>
          </p:cNvCxnSpPr>
          <p:nvPr/>
        </p:nvCxnSpPr>
        <p:spPr>
          <a:xfrm rot="16200000" flipH="1">
            <a:off x="10210798" y="4382588"/>
            <a:ext cx="494213" cy="44195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Speech Bubble: Rectangle 24">
            <a:extLst>
              <a:ext uri="{FF2B5EF4-FFF2-40B4-BE49-F238E27FC236}">
                <a16:creationId xmlns:a16="http://schemas.microsoft.com/office/drawing/2014/main" id="{E202BD91-B087-B761-D1BC-078ABA6AFA4D}"/>
              </a:ext>
            </a:extLst>
          </p:cNvPr>
          <p:cNvSpPr/>
          <p:nvPr/>
        </p:nvSpPr>
        <p:spPr>
          <a:xfrm>
            <a:off x="261257" y="304800"/>
            <a:ext cx="2595154" cy="1036320"/>
          </a:xfrm>
          <a:prstGeom prst="wedgeRectCallou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ahoma" panose="020B0604030504040204" pitchFamily="34" charset="0"/>
                <a:ea typeface="Tahoma" panose="020B0604030504040204" pitchFamily="34" charset="0"/>
                <a:cs typeface="Tahoma" panose="020B0604030504040204" pitchFamily="34" charset="0"/>
              </a:rPr>
              <a:t>Apportionment of credits &amp; blocked credits</a:t>
            </a:r>
          </a:p>
        </p:txBody>
      </p:sp>
      <p:sp>
        <p:nvSpPr>
          <p:cNvPr id="26" name="Speech Bubble: Rectangle 25">
            <a:extLst>
              <a:ext uri="{FF2B5EF4-FFF2-40B4-BE49-F238E27FC236}">
                <a16:creationId xmlns:a16="http://schemas.microsoft.com/office/drawing/2014/main" id="{2348D394-AA05-DC27-A7D6-4BD4BC885ECE}"/>
              </a:ext>
            </a:extLst>
          </p:cNvPr>
          <p:cNvSpPr/>
          <p:nvPr/>
        </p:nvSpPr>
        <p:spPr>
          <a:xfrm>
            <a:off x="9335589" y="224246"/>
            <a:ext cx="2595154" cy="1036320"/>
          </a:xfrm>
          <a:prstGeom prst="wedgeRectCallou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ahoma" panose="020B0604030504040204" pitchFamily="34" charset="0"/>
                <a:ea typeface="Tahoma" panose="020B0604030504040204" pitchFamily="34" charset="0"/>
                <a:cs typeface="Tahoma" panose="020B0604030504040204" pitchFamily="34" charset="0"/>
              </a:rPr>
              <a:t>Sec. 17(1) &amp; 17(2) read with Rule 42</a:t>
            </a:r>
          </a:p>
        </p:txBody>
      </p:sp>
    </p:spTree>
    <p:extLst>
      <p:ext uri="{BB962C8B-B14F-4D97-AF65-F5344CB8AC3E}">
        <p14:creationId xmlns:p14="http://schemas.microsoft.com/office/powerpoint/2010/main" val="42327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P spid="9" grpId="0" animBg="1"/>
      <p:bldP spid="10" grpId="0" animBg="1"/>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1046B2C4-A507-06E5-1CFC-BDBF9428F77F}"/>
              </a:ext>
            </a:extLst>
          </p:cNvPr>
          <p:cNvSpPr/>
          <p:nvPr/>
        </p:nvSpPr>
        <p:spPr>
          <a:xfrm rot="16200000">
            <a:off x="3152084" y="2105420"/>
            <a:ext cx="3176588" cy="2647157"/>
          </a:xfrm>
          <a:custGeom>
            <a:avLst/>
            <a:gdLst>
              <a:gd name="connsiteX0" fmla="*/ 0 w 2647156"/>
              <a:gd name="connsiteY0" fmla="*/ 132358 h 3176587"/>
              <a:gd name="connsiteX1" fmla="*/ 132358 w 2647156"/>
              <a:gd name="connsiteY1" fmla="*/ 0 h 3176587"/>
              <a:gd name="connsiteX2" fmla="*/ 2514798 w 2647156"/>
              <a:gd name="connsiteY2" fmla="*/ 0 h 3176587"/>
              <a:gd name="connsiteX3" fmla="*/ 2647156 w 2647156"/>
              <a:gd name="connsiteY3" fmla="*/ 132358 h 3176587"/>
              <a:gd name="connsiteX4" fmla="*/ 2647156 w 2647156"/>
              <a:gd name="connsiteY4" fmla="*/ 3044229 h 3176587"/>
              <a:gd name="connsiteX5" fmla="*/ 2514798 w 2647156"/>
              <a:gd name="connsiteY5" fmla="*/ 3176587 h 3176587"/>
              <a:gd name="connsiteX6" fmla="*/ 132358 w 2647156"/>
              <a:gd name="connsiteY6" fmla="*/ 3176587 h 3176587"/>
              <a:gd name="connsiteX7" fmla="*/ 0 w 2647156"/>
              <a:gd name="connsiteY7" fmla="*/ 3044229 h 3176587"/>
              <a:gd name="connsiteX8" fmla="*/ 0 w 2647156"/>
              <a:gd name="connsiteY8" fmla="*/ 132358 h 317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156" h="3176587">
                <a:moveTo>
                  <a:pt x="2536857" y="1"/>
                </a:moveTo>
                <a:cubicBezTo>
                  <a:pt x="2597773" y="1"/>
                  <a:pt x="2647156" y="71111"/>
                  <a:pt x="2647156" y="158830"/>
                </a:cubicBezTo>
                <a:lnTo>
                  <a:pt x="2647156" y="3017757"/>
                </a:lnTo>
                <a:cubicBezTo>
                  <a:pt x="2647156" y="3105476"/>
                  <a:pt x="2597773" y="3176586"/>
                  <a:pt x="2536857" y="3176586"/>
                </a:cubicBezTo>
                <a:lnTo>
                  <a:pt x="110299" y="3176586"/>
                </a:lnTo>
                <a:cubicBezTo>
                  <a:pt x="49383" y="3176586"/>
                  <a:pt x="0" y="3105476"/>
                  <a:pt x="0" y="3017757"/>
                </a:cubicBezTo>
                <a:lnTo>
                  <a:pt x="0" y="158830"/>
                </a:lnTo>
                <a:cubicBezTo>
                  <a:pt x="0" y="71111"/>
                  <a:pt x="49383" y="1"/>
                  <a:pt x="110299" y="1"/>
                </a:cubicBezTo>
                <a:lnTo>
                  <a:pt x="2536857" y="1"/>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71785" tIns="72008" rIns="93346" bIns="2117726" numCol="1" spcCol="1270" anchor="t" anchorCtr="0">
            <a:noAutofit/>
          </a:bodyPr>
          <a:lstStyle/>
          <a:p>
            <a:pPr marL="0" lvl="0" indent="0" algn="r" defTabSz="933450">
              <a:lnSpc>
                <a:spcPct val="90000"/>
              </a:lnSpc>
              <a:spcBef>
                <a:spcPct val="0"/>
              </a:spcBef>
              <a:spcAft>
                <a:spcPct val="35000"/>
              </a:spcAft>
              <a:buNone/>
            </a:pPr>
            <a:r>
              <a:rPr lang="en-IN" sz="2100" kern="1200" dirty="0">
                <a:latin typeface="Tahoma" panose="020B0604030504040204" pitchFamily="34" charset="0"/>
                <a:ea typeface="Tahoma" panose="020B0604030504040204" pitchFamily="34" charset="0"/>
                <a:cs typeface="Tahoma" panose="020B0604030504040204" pitchFamily="34" charset="0"/>
              </a:rPr>
              <a:t>Avail 100%</a:t>
            </a:r>
          </a:p>
        </p:txBody>
      </p:sp>
      <p:sp>
        <p:nvSpPr>
          <p:cNvPr id="30" name="Freeform: Shape 29">
            <a:extLst>
              <a:ext uri="{FF2B5EF4-FFF2-40B4-BE49-F238E27FC236}">
                <a16:creationId xmlns:a16="http://schemas.microsoft.com/office/drawing/2014/main" id="{319CC41B-51E1-6052-3C36-54FFFD22AD52}"/>
              </a:ext>
            </a:extLst>
          </p:cNvPr>
          <p:cNvSpPr/>
          <p:nvPr/>
        </p:nvSpPr>
        <p:spPr>
          <a:xfrm>
            <a:off x="3946231" y="1840705"/>
            <a:ext cx="1972131" cy="3176587"/>
          </a:xfrm>
          <a:custGeom>
            <a:avLst/>
            <a:gdLst>
              <a:gd name="connsiteX0" fmla="*/ 0 w 1972131"/>
              <a:gd name="connsiteY0" fmla="*/ 0 h 3176587"/>
              <a:gd name="connsiteX1" fmla="*/ 1972131 w 1972131"/>
              <a:gd name="connsiteY1" fmla="*/ 0 h 3176587"/>
              <a:gd name="connsiteX2" fmla="*/ 1972131 w 1972131"/>
              <a:gd name="connsiteY2" fmla="*/ 3176587 h 3176587"/>
              <a:gd name="connsiteX3" fmla="*/ 0 w 1972131"/>
              <a:gd name="connsiteY3" fmla="*/ 3176587 h 3176587"/>
              <a:gd name="connsiteX4" fmla="*/ 0 w 1972131"/>
              <a:gd name="connsiteY4" fmla="*/ 0 h 317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131" h="3176587">
                <a:moveTo>
                  <a:pt x="0" y="0"/>
                </a:moveTo>
                <a:lnTo>
                  <a:pt x="1972131" y="0"/>
                </a:lnTo>
                <a:lnTo>
                  <a:pt x="1972131" y="3176587"/>
                </a:lnTo>
                <a:lnTo>
                  <a:pt x="0" y="3176587"/>
                </a:lnTo>
                <a:lnTo>
                  <a:pt x="0" y="0"/>
                </a:lnTo>
                <a:close/>
              </a:path>
            </a:pathLst>
          </a:custGeom>
          <a:noFill/>
          <a:ln>
            <a:noFill/>
          </a:ln>
          <a:sp3d/>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0" tIns="133731" rIns="0" bIns="0" numCol="1" spcCol="1270" anchor="t" anchorCtr="0">
            <a:noAutofit/>
          </a:bodyPr>
          <a:lstStyle/>
          <a:p>
            <a:pPr marL="0" lvl="0" indent="0" algn="l" defTabSz="1733550">
              <a:lnSpc>
                <a:spcPct val="90000"/>
              </a:lnSpc>
              <a:spcBef>
                <a:spcPct val="0"/>
              </a:spcBef>
              <a:spcAft>
                <a:spcPct val="35000"/>
              </a:spcAft>
              <a:buNone/>
            </a:pPr>
            <a:r>
              <a:rPr lang="en-IN" sz="3900" kern="1200" dirty="0">
                <a:latin typeface="Tahoma" panose="020B0604030504040204" pitchFamily="34" charset="0"/>
                <a:ea typeface="Tahoma" panose="020B0604030504040204" pitchFamily="34" charset="0"/>
                <a:cs typeface="Tahoma" panose="020B0604030504040204" pitchFamily="34" charset="0"/>
              </a:rPr>
              <a:t>ITC relating to fully taxable supplies</a:t>
            </a:r>
          </a:p>
        </p:txBody>
      </p:sp>
      <p:sp>
        <p:nvSpPr>
          <p:cNvPr id="31" name="Freeform: Shape 30">
            <a:extLst>
              <a:ext uri="{FF2B5EF4-FFF2-40B4-BE49-F238E27FC236}">
                <a16:creationId xmlns:a16="http://schemas.microsoft.com/office/drawing/2014/main" id="{003D30C9-7D4E-C1D7-70F4-8CAE1382623E}"/>
              </a:ext>
            </a:extLst>
          </p:cNvPr>
          <p:cNvSpPr/>
          <p:nvPr/>
        </p:nvSpPr>
        <p:spPr>
          <a:xfrm rot="16200000">
            <a:off x="5891890" y="2105420"/>
            <a:ext cx="3176588" cy="2647157"/>
          </a:xfrm>
          <a:custGeom>
            <a:avLst/>
            <a:gdLst>
              <a:gd name="connsiteX0" fmla="*/ 0 w 2647156"/>
              <a:gd name="connsiteY0" fmla="*/ 132358 h 3176587"/>
              <a:gd name="connsiteX1" fmla="*/ 132358 w 2647156"/>
              <a:gd name="connsiteY1" fmla="*/ 0 h 3176587"/>
              <a:gd name="connsiteX2" fmla="*/ 2514798 w 2647156"/>
              <a:gd name="connsiteY2" fmla="*/ 0 h 3176587"/>
              <a:gd name="connsiteX3" fmla="*/ 2647156 w 2647156"/>
              <a:gd name="connsiteY3" fmla="*/ 132358 h 3176587"/>
              <a:gd name="connsiteX4" fmla="*/ 2647156 w 2647156"/>
              <a:gd name="connsiteY4" fmla="*/ 3044229 h 3176587"/>
              <a:gd name="connsiteX5" fmla="*/ 2514798 w 2647156"/>
              <a:gd name="connsiteY5" fmla="*/ 3176587 h 3176587"/>
              <a:gd name="connsiteX6" fmla="*/ 132358 w 2647156"/>
              <a:gd name="connsiteY6" fmla="*/ 3176587 h 3176587"/>
              <a:gd name="connsiteX7" fmla="*/ 0 w 2647156"/>
              <a:gd name="connsiteY7" fmla="*/ 3044229 h 3176587"/>
              <a:gd name="connsiteX8" fmla="*/ 0 w 2647156"/>
              <a:gd name="connsiteY8" fmla="*/ 132358 h 317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156" h="3176587">
                <a:moveTo>
                  <a:pt x="2536857" y="1"/>
                </a:moveTo>
                <a:cubicBezTo>
                  <a:pt x="2597773" y="1"/>
                  <a:pt x="2647156" y="71111"/>
                  <a:pt x="2647156" y="158830"/>
                </a:cubicBezTo>
                <a:lnTo>
                  <a:pt x="2647156" y="3017757"/>
                </a:lnTo>
                <a:cubicBezTo>
                  <a:pt x="2647156" y="3105476"/>
                  <a:pt x="2597773" y="3176586"/>
                  <a:pt x="2536857" y="3176586"/>
                </a:cubicBezTo>
                <a:lnTo>
                  <a:pt x="110299" y="3176586"/>
                </a:lnTo>
                <a:cubicBezTo>
                  <a:pt x="49383" y="3176586"/>
                  <a:pt x="0" y="3105476"/>
                  <a:pt x="0" y="3017757"/>
                </a:cubicBezTo>
                <a:lnTo>
                  <a:pt x="0" y="158830"/>
                </a:lnTo>
                <a:cubicBezTo>
                  <a:pt x="0" y="71111"/>
                  <a:pt x="49383" y="1"/>
                  <a:pt x="110299" y="1"/>
                </a:cubicBezTo>
                <a:lnTo>
                  <a:pt x="2536857" y="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71785" tIns="72009" rIns="93346" bIns="2117726" numCol="1" spcCol="1270" anchor="t" anchorCtr="0">
            <a:noAutofit/>
          </a:bodyPr>
          <a:lstStyle/>
          <a:p>
            <a:pPr marL="0" lvl="0" indent="0" algn="r" defTabSz="933450">
              <a:lnSpc>
                <a:spcPct val="90000"/>
              </a:lnSpc>
              <a:spcBef>
                <a:spcPct val="0"/>
              </a:spcBef>
              <a:spcAft>
                <a:spcPct val="35000"/>
              </a:spcAft>
              <a:buNone/>
            </a:pPr>
            <a:r>
              <a:rPr lang="en-IN" sz="2100" kern="1200" dirty="0">
                <a:latin typeface="Tahoma" panose="020B0604030504040204" pitchFamily="34" charset="0"/>
                <a:ea typeface="Tahoma" panose="020B0604030504040204" pitchFamily="34" charset="0"/>
                <a:cs typeface="Tahoma" panose="020B0604030504040204" pitchFamily="34" charset="0"/>
              </a:rPr>
              <a:t>Ignore 100%</a:t>
            </a:r>
          </a:p>
        </p:txBody>
      </p:sp>
      <p:sp>
        <p:nvSpPr>
          <p:cNvPr id="32" name="Flowchart: Extract 31">
            <a:extLst>
              <a:ext uri="{FF2B5EF4-FFF2-40B4-BE49-F238E27FC236}">
                <a16:creationId xmlns:a16="http://schemas.microsoft.com/office/drawing/2014/main" id="{E043D608-70DE-412A-4EC6-1BD4B2690306}"/>
              </a:ext>
            </a:extLst>
          </p:cNvPr>
          <p:cNvSpPr/>
          <p:nvPr/>
        </p:nvSpPr>
        <p:spPr>
          <a:xfrm rot="5400000">
            <a:off x="5936484" y="4364677"/>
            <a:ext cx="466715" cy="397073"/>
          </a:xfrm>
          <a:prstGeom prst="flowChartExtract">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3" name="Freeform: Shape 32">
            <a:extLst>
              <a:ext uri="{FF2B5EF4-FFF2-40B4-BE49-F238E27FC236}">
                <a16:creationId xmlns:a16="http://schemas.microsoft.com/office/drawing/2014/main" id="{50C53709-59BF-C03D-1382-70998020D56E}"/>
              </a:ext>
            </a:extLst>
          </p:cNvPr>
          <p:cNvSpPr/>
          <p:nvPr/>
        </p:nvSpPr>
        <p:spPr>
          <a:xfrm>
            <a:off x="6686038" y="1840705"/>
            <a:ext cx="1972131" cy="3176587"/>
          </a:xfrm>
          <a:custGeom>
            <a:avLst/>
            <a:gdLst>
              <a:gd name="connsiteX0" fmla="*/ 0 w 1972131"/>
              <a:gd name="connsiteY0" fmla="*/ 0 h 3176587"/>
              <a:gd name="connsiteX1" fmla="*/ 1972131 w 1972131"/>
              <a:gd name="connsiteY1" fmla="*/ 0 h 3176587"/>
              <a:gd name="connsiteX2" fmla="*/ 1972131 w 1972131"/>
              <a:gd name="connsiteY2" fmla="*/ 3176587 h 3176587"/>
              <a:gd name="connsiteX3" fmla="*/ 0 w 1972131"/>
              <a:gd name="connsiteY3" fmla="*/ 3176587 h 3176587"/>
              <a:gd name="connsiteX4" fmla="*/ 0 w 1972131"/>
              <a:gd name="connsiteY4" fmla="*/ 0 h 317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131" h="3176587">
                <a:moveTo>
                  <a:pt x="0" y="0"/>
                </a:moveTo>
                <a:lnTo>
                  <a:pt x="1972131" y="0"/>
                </a:lnTo>
                <a:lnTo>
                  <a:pt x="1972131" y="3176587"/>
                </a:lnTo>
                <a:lnTo>
                  <a:pt x="0" y="3176587"/>
                </a:lnTo>
                <a:lnTo>
                  <a:pt x="0" y="0"/>
                </a:lnTo>
                <a:close/>
              </a:path>
            </a:pathLst>
          </a:custGeom>
          <a:noFill/>
          <a:ln>
            <a:noFill/>
          </a:ln>
          <a:sp3d/>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0" tIns="133731" rIns="0" bIns="0" numCol="1" spcCol="1270" anchor="t" anchorCtr="0">
            <a:noAutofit/>
          </a:bodyPr>
          <a:lstStyle/>
          <a:p>
            <a:pPr marL="0" lvl="0" indent="0" algn="l" defTabSz="1733550">
              <a:lnSpc>
                <a:spcPct val="90000"/>
              </a:lnSpc>
              <a:spcBef>
                <a:spcPct val="0"/>
              </a:spcBef>
              <a:spcAft>
                <a:spcPct val="35000"/>
              </a:spcAft>
              <a:buNone/>
            </a:pPr>
            <a:r>
              <a:rPr lang="en-IN" sz="3900" kern="1200" dirty="0">
                <a:latin typeface="Tahoma" panose="020B0604030504040204" pitchFamily="34" charset="0"/>
                <a:ea typeface="Tahoma" panose="020B0604030504040204" pitchFamily="34" charset="0"/>
                <a:cs typeface="Tahoma" panose="020B0604030504040204" pitchFamily="34" charset="0"/>
              </a:rPr>
              <a:t>ITC relating to fully exempt supplies</a:t>
            </a:r>
          </a:p>
        </p:txBody>
      </p:sp>
      <p:sp>
        <p:nvSpPr>
          <p:cNvPr id="34" name="Freeform: Shape 33">
            <a:extLst>
              <a:ext uri="{FF2B5EF4-FFF2-40B4-BE49-F238E27FC236}">
                <a16:creationId xmlns:a16="http://schemas.microsoft.com/office/drawing/2014/main" id="{0F7E0A18-5DC4-3E64-3C0B-B2A14CFE5CAE}"/>
              </a:ext>
            </a:extLst>
          </p:cNvPr>
          <p:cNvSpPr/>
          <p:nvPr/>
        </p:nvSpPr>
        <p:spPr>
          <a:xfrm rot="16200000">
            <a:off x="8631697" y="2105420"/>
            <a:ext cx="3176588" cy="2647157"/>
          </a:xfrm>
          <a:custGeom>
            <a:avLst/>
            <a:gdLst>
              <a:gd name="connsiteX0" fmla="*/ 0 w 2647156"/>
              <a:gd name="connsiteY0" fmla="*/ 132358 h 3176587"/>
              <a:gd name="connsiteX1" fmla="*/ 132358 w 2647156"/>
              <a:gd name="connsiteY1" fmla="*/ 0 h 3176587"/>
              <a:gd name="connsiteX2" fmla="*/ 2514798 w 2647156"/>
              <a:gd name="connsiteY2" fmla="*/ 0 h 3176587"/>
              <a:gd name="connsiteX3" fmla="*/ 2647156 w 2647156"/>
              <a:gd name="connsiteY3" fmla="*/ 132358 h 3176587"/>
              <a:gd name="connsiteX4" fmla="*/ 2647156 w 2647156"/>
              <a:gd name="connsiteY4" fmla="*/ 3044229 h 3176587"/>
              <a:gd name="connsiteX5" fmla="*/ 2514798 w 2647156"/>
              <a:gd name="connsiteY5" fmla="*/ 3176587 h 3176587"/>
              <a:gd name="connsiteX6" fmla="*/ 132358 w 2647156"/>
              <a:gd name="connsiteY6" fmla="*/ 3176587 h 3176587"/>
              <a:gd name="connsiteX7" fmla="*/ 0 w 2647156"/>
              <a:gd name="connsiteY7" fmla="*/ 3044229 h 3176587"/>
              <a:gd name="connsiteX8" fmla="*/ 0 w 2647156"/>
              <a:gd name="connsiteY8" fmla="*/ 132358 h 317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156" h="3176587">
                <a:moveTo>
                  <a:pt x="2536857" y="1"/>
                </a:moveTo>
                <a:cubicBezTo>
                  <a:pt x="2597773" y="1"/>
                  <a:pt x="2647156" y="71111"/>
                  <a:pt x="2647156" y="158830"/>
                </a:cubicBezTo>
                <a:lnTo>
                  <a:pt x="2647156" y="3017757"/>
                </a:lnTo>
                <a:cubicBezTo>
                  <a:pt x="2647156" y="3105476"/>
                  <a:pt x="2597773" y="3176586"/>
                  <a:pt x="2536857" y="3176586"/>
                </a:cubicBezTo>
                <a:lnTo>
                  <a:pt x="110299" y="3176586"/>
                </a:lnTo>
                <a:cubicBezTo>
                  <a:pt x="49383" y="3176586"/>
                  <a:pt x="0" y="3105476"/>
                  <a:pt x="0" y="3017757"/>
                </a:cubicBezTo>
                <a:lnTo>
                  <a:pt x="0" y="158830"/>
                </a:lnTo>
                <a:cubicBezTo>
                  <a:pt x="0" y="71111"/>
                  <a:pt x="49383" y="1"/>
                  <a:pt x="110299" y="1"/>
                </a:cubicBezTo>
                <a:lnTo>
                  <a:pt x="2536857" y="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71785" tIns="72009" rIns="93346" bIns="2117725" numCol="1" spcCol="1270" anchor="t" anchorCtr="0">
            <a:noAutofit/>
          </a:bodyPr>
          <a:lstStyle/>
          <a:p>
            <a:pPr marL="0" lvl="0" indent="0" algn="r" defTabSz="933450">
              <a:lnSpc>
                <a:spcPct val="90000"/>
              </a:lnSpc>
              <a:spcBef>
                <a:spcPct val="0"/>
              </a:spcBef>
              <a:spcAft>
                <a:spcPct val="35000"/>
              </a:spcAft>
              <a:buNone/>
            </a:pPr>
            <a:r>
              <a:rPr lang="en-IN" sz="2100" kern="1200" dirty="0">
                <a:latin typeface="Tahoma" panose="020B0604030504040204" pitchFamily="34" charset="0"/>
                <a:ea typeface="Tahoma" panose="020B0604030504040204" pitchFamily="34" charset="0"/>
                <a:cs typeface="Tahoma" panose="020B0604030504040204" pitchFamily="34" charset="0"/>
              </a:rPr>
              <a:t>Avail proportionately</a:t>
            </a:r>
          </a:p>
        </p:txBody>
      </p:sp>
      <p:sp>
        <p:nvSpPr>
          <p:cNvPr id="35" name="Flowchart: Extract 34">
            <a:extLst>
              <a:ext uri="{FF2B5EF4-FFF2-40B4-BE49-F238E27FC236}">
                <a16:creationId xmlns:a16="http://schemas.microsoft.com/office/drawing/2014/main" id="{006CD6EC-F2F3-214E-F6C2-95E635CB7A4D}"/>
              </a:ext>
            </a:extLst>
          </p:cNvPr>
          <p:cNvSpPr/>
          <p:nvPr/>
        </p:nvSpPr>
        <p:spPr>
          <a:xfrm rot="5400000">
            <a:off x="8676291" y="4364677"/>
            <a:ext cx="466715" cy="397073"/>
          </a:xfrm>
          <a:prstGeom prst="flowChartExtract">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6" name="Freeform: Shape 35">
            <a:extLst>
              <a:ext uri="{FF2B5EF4-FFF2-40B4-BE49-F238E27FC236}">
                <a16:creationId xmlns:a16="http://schemas.microsoft.com/office/drawing/2014/main" id="{A9F1F755-23C5-C784-A898-598A09A06B12}"/>
              </a:ext>
            </a:extLst>
          </p:cNvPr>
          <p:cNvSpPr/>
          <p:nvPr/>
        </p:nvSpPr>
        <p:spPr>
          <a:xfrm>
            <a:off x="9425844" y="1840705"/>
            <a:ext cx="1972131" cy="3176587"/>
          </a:xfrm>
          <a:custGeom>
            <a:avLst/>
            <a:gdLst>
              <a:gd name="connsiteX0" fmla="*/ 0 w 1972131"/>
              <a:gd name="connsiteY0" fmla="*/ 0 h 3176587"/>
              <a:gd name="connsiteX1" fmla="*/ 1972131 w 1972131"/>
              <a:gd name="connsiteY1" fmla="*/ 0 h 3176587"/>
              <a:gd name="connsiteX2" fmla="*/ 1972131 w 1972131"/>
              <a:gd name="connsiteY2" fmla="*/ 3176587 h 3176587"/>
              <a:gd name="connsiteX3" fmla="*/ 0 w 1972131"/>
              <a:gd name="connsiteY3" fmla="*/ 3176587 h 3176587"/>
              <a:gd name="connsiteX4" fmla="*/ 0 w 1972131"/>
              <a:gd name="connsiteY4" fmla="*/ 0 h 317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131" h="3176587">
                <a:moveTo>
                  <a:pt x="0" y="0"/>
                </a:moveTo>
                <a:lnTo>
                  <a:pt x="1972131" y="0"/>
                </a:lnTo>
                <a:lnTo>
                  <a:pt x="1972131" y="3176587"/>
                </a:lnTo>
                <a:lnTo>
                  <a:pt x="0" y="3176587"/>
                </a:lnTo>
                <a:lnTo>
                  <a:pt x="0" y="0"/>
                </a:lnTo>
                <a:close/>
              </a:path>
            </a:pathLst>
          </a:custGeom>
          <a:noFill/>
          <a:ln>
            <a:noFill/>
          </a:ln>
          <a:sp3d/>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0" tIns="133731" rIns="0" bIns="0" numCol="1" spcCol="1270" anchor="t" anchorCtr="0">
            <a:noAutofit/>
          </a:bodyPr>
          <a:lstStyle/>
          <a:p>
            <a:pPr marL="0" lvl="0" indent="0" algn="l" defTabSz="1733550">
              <a:lnSpc>
                <a:spcPct val="90000"/>
              </a:lnSpc>
              <a:spcBef>
                <a:spcPct val="0"/>
              </a:spcBef>
              <a:spcAft>
                <a:spcPct val="35000"/>
              </a:spcAft>
              <a:buNone/>
            </a:pPr>
            <a:r>
              <a:rPr lang="en-IN" sz="3900" kern="1200" dirty="0">
                <a:latin typeface="Tahoma" panose="020B0604030504040204" pitchFamily="34" charset="0"/>
                <a:ea typeface="Tahoma" panose="020B0604030504040204" pitchFamily="34" charset="0"/>
                <a:cs typeface="Tahoma" panose="020B0604030504040204" pitchFamily="34" charset="0"/>
              </a:rPr>
              <a:t>Common ITC</a:t>
            </a:r>
          </a:p>
        </p:txBody>
      </p:sp>
      <p:pic>
        <p:nvPicPr>
          <p:cNvPr id="5122" name="Picture 2" descr="Confusing Stock Photos, Royalty Free Confusing Images | Depositphotos">
            <a:extLst>
              <a:ext uri="{FF2B5EF4-FFF2-40B4-BE49-F238E27FC236}">
                <a16:creationId xmlns:a16="http://schemas.microsoft.com/office/drawing/2014/main" id="{B775D909-88B7-4C97-02E0-5BE7AAAE9B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29" y="520118"/>
            <a:ext cx="2650921" cy="265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47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1138258-C0FD-B429-10C0-FC744FEBC033}"/>
              </a:ext>
            </a:extLst>
          </p:cNvPr>
          <p:cNvSpPr/>
          <p:nvPr/>
        </p:nvSpPr>
        <p:spPr>
          <a:xfrm>
            <a:off x="838200" y="365126"/>
            <a:ext cx="10474234" cy="7495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nSpc>
                <a:spcPct val="90000"/>
              </a:lnSpc>
              <a:spcBef>
                <a:spcPct val="0"/>
              </a:spcBef>
              <a:spcAft>
                <a:spcPts val="600"/>
              </a:spcAft>
            </a:pPr>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History of Rule 36(4)</a:t>
            </a:r>
          </a:p>
        </p:txBody>
      </p:sp>
      <p:sp>
        <p:nvSpPr>
          <p:cNvPr id="8" name="L-Shape 7">
            <a:extLst>
              <a:ext uri="{FF2B5EF4-FFF2-40B4-BE49-F238E27FC236}">
                <a16:creationId xmlns:a16="http://schemas.microsoft.com/office/drawing/2014/main" id="{F23058E0-C93F-7FD6-6B66-8437C7A502F2}"/>
              </a:ext>
            </a:extLst>
          </p:cNvPr>
          <p:cNvSpPr/>
          <p:nvPr/>
        </p:nvSpPr>
        <p:spPr>
          <a:xfrm rot="5400000">
            <a:off x="-24296" y="2208166"/>
            <a:ext cx="1958102" cy="216473"/>
          </a:xfrm>
          <a:prstGeom prst="corner">
            <a:avLst>
              <a:gd name="adj1" fmla="val 1000"/>
              <a:gd name="adj2" fmla="val 1000"/>
            </a:avLst>
          </a:prstGeom>
        </p:spPr>
        <p:style>
          <a:lnRef idx="1">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Freeform: Shape 8">
            <a:extLst>
              <a:ext uri="{FF2B5EF4-FFF2-40B4-BE49-F238E27FC236}">
                <a16:creationId xmlns:a16="http://schemas.microsoft.com/office/drawing/2014/main" id="{E7D70C19-074B-F7CC-0952-6E0508B4B47E}"/>
              </a:ext>
            </a:extLst>
          </p:cNvPr>
          <p:cNvSpPr/>
          <p:nvPr/>
        </p:nvSpPr>
        <p:spPr>
          <a:xfrm>
            <a:off x="846518" y="3295454"/>
            <a:ext cx="2705918" cy="652700"/>
          </a:xfrm>
          <a:custGeom>
            <a:avLst/>
            <a:gdLst>
              <a:gd name="connsiteX0" fmla="*/ 0 w 2705918"/>
              <a:gd name="connsiteY0" fmla="*/ 0 h 652700"/>
              <a:gd name="connsiteX1" fmla="*/ 2542743 w 2705918"/>
              <a:gd name="connsiteY1" fmla="*/ 0 h 652700"/>
              <a:gd name="connsiteX2" fmla="*/ 2705918 w 2705918"/>
              <a:gd name="connsiteY2" fmla="*/ 326350 h 652700"/>
              <a:gd name="connsiteX3" fmla="*/ 2542743 w 2705918"/>
              <a:gd name="connsiteY3" fmla="*/ 652700 h 652700"/>
              <a:gd name="connsiteX4" fmla="*/ 0 w 2705918"/>
              <a:gd name="connsiteY4" fmla="*/ 652700 h 652700"/>
              <a:gd name="connsiteX5" fmla="*/ 0 w 2705918"/>
              <a:gd name="connsiteY5" fmla="*/ 0 h 65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5918" h="652700">
                <a:moveTo>
                  <a:pt x="0" y="0"/>
                </a:moveTo>
                <a:lnTo>
                  <a:pt x="2542743" y="0"/>
                </a:lnTo>
                <a:lnTo>
                  <a:pt x="2705918" y="326350"/>
                </a:lnTo>
                <a:lnTo>
                  <a:pt x="2542743" y="652700"/>
                </a:lnTo>
                <a:lnTo>
                  <a:pt x="0" y="652700"/>
                </a:lnTo>
                <a:lnTo>
                  <a:pt x="0" y="0"/>
                </a:lnTo>
                <a:close/>
              </a:path>
            </a:pathLst>
          </a:custGeom>
        </p:spPr>
        <p:style>
          <a:lnRef idx="1">
            <a:schemeClr val="accent2">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01600" tIns="203200" rIns="183187" bIns="203200" numCol="1" spcCol="1270" anchor="ctr" anchorCtr="0">
            <a:noAutofit/>
          </a:bodyPr>
          <a:lstStyle/>
          <a:p>
            <a:pPr marL="0" lvl="0" indent="0" algn="ctr" defTabSz="711200">
              <a:lnSpc>
                <a:spcPct val="90000"/>
              </a:lnSpc>
              <a:spcBef>
                <a:spcPct val="0"/>
              </a:spcBef>
              <a:spcAft>
                <a:spcPct val="35000"/>
              </a:spcAft>
              <a:buNone/>
            </a:pPr>
            <a:r>
              <a:rPr lang="en-US" sz="1600" b="1" kern="1200">
                <a:latin typeface="Tahoma" panose="020B0604030504040204" pitchFamily="34" charset="0"/>
                <a:ea typeface="Tahoma" panose="020B0604030504040204" pitchFamily="34" charset="0"/>
                <a:cs typeface="Tahoma" panose="020B0604030504040204" pitchFamily="34" charset="0"/>
              </a:rPr>
              <a:t>9 Oct. 2019</a:t>
            </a:r>
          </a:p>
        </p:txBody>
      </p:sp>
      <p:sp>
        <p:nvSpPr>
          <p:cNvPr id="11" name="Freeform: Shape 10">
            <a:extLst>
              <a:ext uri="{FF2B5EF4-FFF2-40B4-BE49-F238E27FC236}">
                <a16:creationId xmlns:a16="http://schemas.microsoft.com/office/drawing/2014/main" id="{A651D5AD-12F1-B5EF-83E1-307DD3DC83A7}"/>
              </a:ext>
            </a:extLst>
          </p:cNvPr>
          <p:cNvSpPr/>
          <p:nvPr/>
        </p:nvSpPr>
        <p:spPr>
          <a:xfrm>
            <a:off x="1062991" y="1467236"/>
            <a:ext cx="2197205" cy="1323469"/>
          </a:xfrm>
          <a:custGeom>
            <a:avLst/>
            <a:gdLst>
              <a:gd name="connsiteX0" fmla="*/ 0 w 2197205"/>
              <a:gd name="connsiteY0" fmla="*/ 0 h 1323469"/>
              <a:gd name="connsiteX1" fmla="*/ 2197205 w 2197205"/>
              <a:gd name="connsiteY1" fmla="*/ 0 h 1323469"/>
              <a:gd name="connsiteX2" fmla="*/ 2197205 w 2197205"/>
              <a:gd name="connsiteY2" fmla="*/ 1323469 h 1323469"/>
              <a:gd name="connsiteX3" fmla="*/ 0 w 2197205"/>
              <a:gd name="connsiteY3" fmla="*/ 1323469 h 1323469"/>
              <a:gd name="connsiteX4" fmla="*/ 0 w 2197205"/>
              <a:gd name="connsiteY4" fmla="*/ 0 h 132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205" h="1323469">
                <a:moveTo>
                  <a:pt x="0" y="0"/>
                </a:moveTo>
                <a:lnTo>
                  <a:pt x="2197205" y="0"/>
                </a:lnTo>
                <a:lnTo>
                  <a:pt x="2197205" y="1323469"/>
                </a:lnTo>
                <a:lnTo>
                  <a:pt x="0" y="13234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latin typeface="Tahoma" panose="020B0604030504040204" pitchFamily="34" charset="0"/>
                <a:ea typeface="Tahoma" panose="020B0604030504040204" pitchFamily="34" charset="0"/>
                <a:cs typeface="Tahoma" panose="020B0604030504040204" pitchFamily="34" charset="0"/>
              </a:rPr>
              <a:t>20% excess limit</a:t>
            </a:r>
          </a:p>
        </p:txBody>
      </p:sp>
      <p:sp>
        <p:nvSpPr>
          <p:cNvPr id="12" name="L-Shape 11">
            <a:extLst>
              <a:ext uri="{FF2B5EF4-FFF2-40B4-BE49-F238E27FC236}">
                <a16:creationId xmlns:a16="http://schemas.microsoft.com/office/drawing/2014/main" id="{68FDDA94-64BA-1958-006D-421BD417CE36}"/>
              </a:ext>
            </a:extLst>
          </p:cNvPr>
          <p:cNvSpPr/>
          <p:nvPr/>
        </p:nvSpPr>
        <p:spPr>
          <a:xfrm rot="5400000">
            <a:off x="2573385" y="2208166"/>
            <a:ext cx="1958102" cy="216473"/>
          </a:xfrm>
          <a:prstGeom prst="corner">
            <a:avLst>
              <a:gd name="adj1" fmla="val 1000"/>
              <a:gd name="adj2" fmla="val 1000"/>
            </a:avLst>
          </a:prstGeom>
        </p:spPr>
        <p:style>
          <a:lnRef idx="1">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Freeform: Shape 12">
            <a:extLst>
              <a:ext uri="{FF2B5EF4-FFF2-40B4-BE49-F238E27FC236}">
                <a16:creationId xmlns:a16="http://schemas.microsoft.com/office/drawing/2014/main" id="{0F3BAA6E-99B5-66BC-DD49-7CDF48E35B8E}"/>
              </a:ext>
            </a:extLst>
          </p:cNvPr>
          <p:cNvSpPr/>
          <p:nvPr/>
        </p:nvSpPr>
        <p:spPr>
          <a:xfrm>
            <a:off x="3444199" y="3295454"/>
            <a:ext cx="2705918" cy="652700"/>
          </a:xfrm>
          <a:custGeom>
            <a:avLst/>
            <a:gdLst>
              <a:gd name="connsiteX0" fmla="*/ 0 w 2705918"/>
              <a:gd name="connsiteY0" fmla="*/ 0 h 652700"/>
              <a:gd name="connsiteX1" fmla="*/ 2542743 w 2705918"/>
              <a:gd name="connsiteY1" fmla="*/ 0 h 652700"/>
              <a:gd name="connsiteX2" fmla="*/ 2705918 w 2705918"/>
              <a:gd name="connsiteY2" fmla="*/ 326350 h 652700"/>
              <a:gd name="connsiteX3" fmla="*/ 2542743 w 2705918"/>
              <a:gd name="connsiteY3" fmla="*/ 652700 h 652700"/>
              <a:gd name="connsiteX4" fmla="*/ 0 w 2705918"/>
              <a:gd name="connsiteY4" fmla="*/ 652700 h 652700"/>
              <a:gd name="connsiteX5" fmla="*/ 163175 w 2705918"/>
              <a:gd name="connsiteY5" fmla="*/ 326350 h 652700"/>
              <a:gd name="connsiteX6" fmla="*/ 0 w 2705918"/>
              <a:gd name="connsiteY6" fmla="*/ 0 h 65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918" h="652700">
                <a:moveTo>
                  <a:pt x="0" y="0"/>
                </a:moveTo>
                <a:lnTo>
                  <a:pt x="2542743" y="0"/>
                </a:lnTo>
                <a:lnTo>
                  <a:pt x="2705918" y="326350"/>
                </a:lnTo>
                <a:lnTo>
                  <a:pt x="2542743" y="652700"/>
                </a:lnTo>
                <a:lnTo>
                  <a:pt x="0" y="652700"/>
                </a:lnTo>
                <a:lnTo>
                  <a:pt x="163175" y="326350"/>
                </a:lnTo>
                <a:lnTo>
                  <a:pt x="0" y="0"/>
                </a:lnTo>
                <a:close/>
              </a:path>
            </a:pathLst>
          </a:cu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64775" tIns="203200" rIns="264775" bIns="203200" numCol="1" spcCol="1270" anchor="ctr" anchorCtr="0">
            <a:noAutofit/>
          </a:bodyPr>
          <a:lstStyle/>
          <a:p>
            <a:pPr marL="0" lvl="0" indent="0" algn="ctr" defTabSz="711200">
              <a:lnSpc>
                <a:spcPct val="90000"/>
              </a:lnSpc>
              <a:spcBef>
                <a:spcPct val="0"/>
              </a:spcBef>
              <a:spcAft>
                <a:spcPct val="35000"/>
              </a:spcAft>
              <a:buNone/>
            </a:pPr>
            <a:r>
              <a:rPr lang="en-US" sz="1600" b="1" kern="1200">
                <a:latin typeface="Tahoma" panose="020B0604030504040204" pitchFamily="34" charset="0"/>
                <a:ea typeface="Tahoma" panose="020B0604030504040204" pitchFamily="34" charset="0"/>
                <a:cs typeface="Tahoma" panose="020B0604030504040204" pitchFamily="34" charset="0"/>
              </a:rPr>
              <a:t>1 Jan. 2020</a:t>
            </a:r>
          </a:p>
        </p:txBody>
      </p:sp>
      <p:sp>
        <p:nvSpPr>
          <p:cNvPr id="14" name="Freeform: Shape 13">
            <a:extLst>
              <a:ext uri="{FF2B5EF4-FFF2-40B4-BE49-F238E27FC236}">
                <a16:creationId xmlns:a16="http://schemas.microsoft.com/office/drawing/2014/main" id="{EBC6EDBF-9155-94D6-9903-2E6475639FE6}"/>
              </a:ext>
            </a:extLst>
          </p:cNvPr>
          <p:cNvSpPr/>
          <p:nvPr/>
        </p:nvSpPr>
        <p:spPr>
          <a:xfrm>
            <a:off x="3660673" y="1467236"/>
            <a:ext cx="2197205" cy="1323469"/>
          </a:xfrm>
          <a:custGeom>
            <a:avLst/>
            <a:gdLst>
              <a:gd name="connsiteX0" fmla="*/ 0 w 2197205"/>
              <a:gd name="connsiteY0" fmla="*/ 0 h 1323469"/>
              <a:gd name="connsiteX1" fmla="*/ 2197205 w 2197205"/>
              <a:gd name="connsiteY1" fmla="*/ 0 h 1323469"/>
              <a:gd name="connsiteX2" fmla="*/ 2197205 w 2197205"/>
              <a:gd name="connsiteY2" fmla="*/ 1323469 h 1323469"/>
              <a:gd name="connsiteX3" fmla="*/ 0 w 2197205"/>
              <a:gd name="connsiteY3" fmla="*/ 1323469 h 1323469"/>
              <a:gd name="connsiteX4" fmla="*/ 0 w 2197205"/>
              <a:gd name="connsiteY4" fmla="*/ 0 h 132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205" h="1323469">
                <a:moveTo>
                  <a:pt x="0" y="0"/>
                </a:moveTo>
                <a:lnTo>
                  <a:pt x="2197205" y="0"/>
                </a:lnTo>
                <a:lnTo>
                  <a:pt x="2197205" y="1323469"/>
                </a:lnTo>
                <a:lnTo>
                  <a:pt x="0" y="13234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latin typeface="Tahoma" panose="020B0604030504040204" pitchFamily="34" charset="0"/>
                <a:ea typeface="Tahoma" panose="020B0604030504040204" pitchFamily="34" charset="0"/>
                <a:cs typeface="Tahoma" panose="020B0604030504040204" pitchFamily="34" charset="0"/>
              </a:rPr>
              <a:t>Limit reduced to 10%</a:t>
            </a:r>
          </a:p>
        </p:txBody>
      </p:sp>
      <p:sp>
        <p:nvSpPr>
          <p:cNvPr id="15" name="L-Shape 14">
            <a:extLst>
              <a:ext uri="{FF2B5EF4-FFF2-40B4-BE49-F238E27FC236}">
                <a16:creationId xmlns:a16="http://schemas.microsoft.com/office/drawing/2014/main" id="{348A7504-8115-83B6-345E-04C268C1BE0D}"/>
              </a:ext>
            </a:extLst>
          </p:cNvPr>
          <p:cNvSpPr/>
          <p:nvPr/>
        </p:nvSpPr>
        <p:spPr>
          <a:xfrm rot="5400000">
            <a:off x="5171067" y="2208166"/>
            <a:ext cx="1958102" cy="216473"/>
          </a:xfrm>
          <a:prstGeom prst="corner">
            <a:avLst>
              <a:gd name="adj1" fmla="val 1000"/>
              <a:gd name="adj2" fmla="val 1000"/>
            </a:avLst>
          </a:prstGeom>
        </p:spPr>
        <p:style>
          <a:lnRef idx="1">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Freeform: Shape 15">
            <a:extLst>
              <a:ext uri="{FF2B5EF4-FFF2-40B4-BE49-F238E27FC236}">
                <a16:creationId xmlns:a16="http://schemas.microsoft.com/office/drawing/2014/main" id="{9EE5A09A-1F86-DE26-1854-07E4E8C8DD13}"/>
              </a:ext>
            </a:extLst>
          </p:cNvPr>
          <p:cNvSpPr/>
          <p:nvPr/>
        </p:nvSpPr>
        <p:spPr>
          <a:xfrm>
            <a:off x="6041881" y="3295454"/>
            <a:ext cx="2705918" cy="652700"/>
          </a:xfrm>
          <a:custGeom>
            <a:avLst/>
            <a:gdLst>
              <a:gd name="connsiteX0" fmla="*/ 0 w 2705918"/>
              <a:gd name="connsiteY0" fmla="*/ 0 h 652700"/>
              <a:gd name="connsiteX1" fmla="*/ 2542743 w 2705918"/>
              <a:gd name="connsiteY1" fmla="*/ 0 h 652700"/>
              <a:gd name="connsiteX2" fmla="*/ 2705918 w 2705918"/>
              <a:gd name="connsiteY2" fmla="*/ 326350 h 652700"/>
              <a:gd name="connsiteX3" fmla="*/ 2542743 w 2705918"/>
              <a:gd name="connsiteY3" fmla="*/ 652700 h 652700"/>
              <a:gd name="connsiteX4" fmla="*/ 0 w 2705918"/>
              <a:gd name="connsiteY4" fmla="*/ 652700 h 652700"/>
              <a:gd name="connsiteX5" fmla="*/ 163175 w 2705918"/>
              <a:gd name="connsiteY5" fmla="*/ 326350 h 652700"/>
              <a:gd name="connsiteX6" fmla="*/ 0 w 2705918"/>
              <a:gd name="connsiteY6" fmla="*/ 0 h 65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918" h="652700">
                <a:moveTo>
                  <a:pt x="0" y="0"/>
                </a:moveTo>
                <a:lnTo>
                  <a:pt x="2542743" y="0"/>
                </a:lnTo>
                <a:lnTo>
                  <a:pt x="2705918" y="326350"/>
                </a:lnTo>
                <a:lnTo>
                  <a:pt x="2542743" y="652700"/>
                </a:lnTo>
                <a:lnTo>
                  <a:pt x="0" y="652700"/>
                </a:lnTo>
                <a:lnTo>
                  <a:pt x="163175" y="326350"/>
                </a:lnTo>
                <a:lnTo>
                  <a:pt x="0" y="0"/>
                </a:lnTo>
                <a:close/>
              </a:path>
            </a:pathLst>
          </a:custGeom>
        </p:spPr>
        <p:style>
          <a:lnRef idx="1">
            <a:schemeClr val="accent4">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264775" tIns="203200" rIns="264775" bIns="203200" numCol="1" spcCol="1270" anchor="ctr" anchorCtr="0">
            <a:noAutofit/>
          </a:bodyPr>
          <a:lstStyle/>
          <a:p>
            <a:pPr marL="0" lvl="0" indent="0" algn="ctr" defTabSz="711200">
              <a:lnSpc>
                <a:spcPct val="90000"/>
              </a:lnSpc>
              <a:spcBef>
                <a:spcPct val="0"/>
              </a:spcBef>
              <a:spcAft>
                <a:spcPct val="35000"/>
              </a:spcAft>
              <a:buNone/>
            </a:pPr>
            <a:r>
              <a:rPr lang="en-US" sz="1600" b="1" kern="1200">
                <a:latin typeface="Tahoma" panose="020B0604030504040204" pitchFamily="34" charset="0"/>
                <a:ea typeface="Tahoma" panose="020B0604030504040204" pitchFamily="34" charset="0"/>
                <a:cs typeface="Tahoma" panose="020B0604030504040204" pitchFamily="34" charset="0"/>
              </a:rPr>
              <a:t>1 Jan. 2021</a:t>
            </a:r>
          </a:p>
        </p:txBody>
      </p:sp>
      <p:sp>
        <p:nvSpPr>
          <p:cNvPr id="17" name="Freeform: Shape 16">
            <a:extLst>
              <a:ext uri="{FF2B5EF4-FFF2-40B4-BE49-F238E27FC236}">
                <a16:creationId xmlns:a16="http://schemas.microsoft.com/office/drawing/2014/main" id="{6AF5ECB7-4C44-6C8C-47ED-A705DB74BE0B}"/>
              </a:ext>
            </a:extLst>
          </p:cNvPr>
          <p:cNvSpPr/>
          <p:nvPr/>
        </p:nvSpPr>
        <p:spPr>
          <a:xfrm>
            <a:off x="6258355" y="1467236"/>
            <a:ext cx="2197205" cy="1323469"/>
          </a:xfrm>
          <a:custGeom>
            <a:avLst/>
            <a:gdLst>
              <a:gd name="connsiteX0" fmla="*/ 0 w 2197205"/>
              <a:gd name="connsiteY0" fmla="*/ 0 h 1323469"/>
              <a:gd name="connsiteX1" fmla="*/ 2197205 w 2197205"/>
              <a:gd name="connsiteY1" fmla="*/ 0 h 1323469"/>
              <a:gd name="connsiteX2" fmla="*/ 2197205 w 2197205"/>
              <a:gd name="connsiteY2" fmla="*/ 1323469 h 1323469"/>
              <a:gd name="connsiteX3" fmla="*/ 0 w 2197205"/>
              <a:gd name="connsiteY3" fmla="*/ 1323469 h 1323469"/>
              <a:gd name="connsiteX4" fmla="*/ 0 w 2197205"/>
              <a:gd name="connsiteY4" fmla="*/ 0 h 132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205" h="1323469">
                <a:moveTo>
                  <a:pt x="0" y="0"/>
                </a:moveTo>
                <a:lnTo>
                  <a:pt x="2197205" y="0"/>
                </a:lnTo>
                <a:lnTo>
                  <a:pt x="2197205" y="1323469"/>
                </a:lnTo>
                <a:lnTo>
                  <a:pt x="0" y="13234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latin typeface="Tahoma" panose="020B0604030504040204" pitchFamily="34" charset="0"/>
                <a:ea typeface="Tahoma" panose="020B0604030504040204" pitchFamily="34" charset="0"/>
                <a:cs typeface="Tahoma" panose="020B0604030504040204" pitchFamily="34" charset="0"/>
              </a:rPr>
              <a:t>Limit reduced to 5%</a:t>
            </a:r>
          </a:p>
        </p:txBody>
      </p:sp>
      <p:sp>
        <p:nvSpPr>
          <p:cNvPr id="18" name="L-Shape 17">
            <a:extLst>
              <a:ext uri="{FF2B5EF4-FFF2-40B4-BE49-F238E27FC236}">
                <a16:creationId xmlns:a16="http://schemas.microsoft.com/office/drawing/2014/main" id="{84EAF934-8405-9CF9-6C7D-AB5F484BD155}"/>
              </a:ext>
            </a:extLst>
          </p:cNvPr>
          <p:cNvSpPr/>
          <p:nvPr/>
        </p:nvSpPr>
        <p:spPr>
          <a:xfrm rot="5400000">
            <a:off x="7768749" y="2208166"/>
            <a:ext cx="1958102" cy="216473"/>
          </a:xfrm>
          <a:prstGeom prst="corner">
            <a:avLst>
              <a:gd name="adj1" fmla="val 1000"/>
              <a:gd name="adj2" fmla="val 1000"/>
            </a:avLst>
          </a:prstGeom>
        </p:spPr>
        <p:style>
          <a:lnRef idx="1">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Freeform: Shape 18">
            <a:extLst>
              <a:ext uri="{FF2B5EF4-FFF2-40B4-BE49-F238E27FC236}">
                <a16:creationId xmlns:a16="http://schemas.microsoft.com/office/drawing/2014/main" id="{C3B5FF7E-8F01-E878-B5C0-D09A34ABD7A3}"/>
              </a:ext>
            </a:extLst>
          </p:cNvPr>
          <p:cNvSpPr/>
          <p:nvPr/>
        </p:nvSpPr>
        <p:spPr>
          <a:xfrm>
            <a:off x="8639563" y="3295454"/>
            <a:ext cx="2705918" cy="652700"/>
          </a:xfrm>
          <a:custGeom>
            <a:avLst/>
            <a:gdLst>
              <a:gd name="connsiteX0" fmla="*/ 0 w 2705918"/>
              <a:gd name="connsiteY0" fmla="*/ 0 h 652700"/>
              <a:gd name="connsiteX1" fmla="*/ 2542743 w 2705918"/>
              <a:gd name="connsiteY1" fmla="*/ 0 h 652700"/>
              <a:gd name="connsiteX2" fmla="*/ 2705918 w 2705918"/>
              <a:gd name="connsiteY2" fmla="*/ 326350 h 652700"/>
              <a:gd name="connsiteX3" fmla="*/ 2542743 w 2705918"/>
              <a:gd name="connsiteY3" fmla="*/ 652700 h 652700"/>
              <a:gd name="connsiteX4" fmla="*/ 0 w 2705918"/>
              <a:gd name="connsiteY4" fmla="*/ 652700 h 652700"/>
              <a:gd name="connsiteX5" fmla="*/ 163175 w 2705918"/>
              <a:gd name="connsiteY5" fmla="*/ 326350 h 652700"/>
              <a:gd name="connsiteX6" fmla="*/ 0 w 2705918"/>
              <a:gd name="connsiteY6" fmla="*/ 0 h 65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918" h="652700">
                <a:moveTo>
                  <a:pt x="0" y="0"/>
                </a:moveTo>
                <a:lnTo>
                  <a:pt x="2542743" y="0"/>
                </a:lnTo>
                <a:lnTo>
                  <a:pt x="2705918" y="326350"/>
                </a:lnTo>
                <a:lnTo>
                  <a:pt x="2542743" y="652700"/>
                </a:lnTo>
                <a:lnTo>
                  <a:pt x="0" y="652700"/>
                </a:lnTo>
                <a:lnTo>
                  <a:pt x="163175" y="326350"/>
                </a:lnTo>
                <a:lnTo>
                  <a:pt x="0" y="0"/>
                </a:lnTo>
                <a:close/>
              </a:path>
            </a:pathLst>
          </a:custGeom>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64775" tIns="203200" rIns="264775" bIns="203200" numCol="1" spcCol="1270" anchor="ctr" anchorCtr="0">
            <a:noAutofit/>
          </a:bodyPr>
          <a:lstStyle/>
          <a:p>
            <a:pPr marL="0" lvl="0" indent="0" algn="ctr" defTabSz="711200">
              <a:lnSpc>
                <a:spcPct val="90000"/>
              </a:lnSpc>
              <a:spcBef>
                <a:spcPct val="0"/>
              </a:spcBef>
              <a:spcAft>
                <a:spcPct val="35000"/>
              </a:spcAft>
              <a:buNone/>
            </a:pPr>
            <a:r>
              <a:rPr lang="en-US" sz="1600" b="1" kern="1200">
                <a:latin typeface="Tahoma" panose="020B0604030504040204" pitchFamily="34" charset="0"/>
                <a:ea typeface="Tahoma" panose="020B0604030504040204" pitchFamily="34" charset="0"/>
                <a:cs typeface="Tahoma" panose="020B0604030504040204" pitchFamily="34" charset="0"/>
              </a:rPr>
              <a:t>1 Jan. 2022</a:t>
            </a:r>
          </a:p>
        </p:txBody>
      </p:sp>
      <p:sp>
        <p:nvSpPr>
          <p:cNvPr id="20" name="Freeform: Shape 19">
            <a:extLst>
              <a:ext uri="{FF2B5EF4-FFF2-40B4-BE49-F238E27FC236}">
                <a16:creationId xmlns:a16="http://schemas.microsoft.com/office/drawing/2014/main" id="{56B167DA-107F-0092-5A82-2F45F60A2EE9}"/>
              </a:ext>
            </a:extLst>
          </p:cNvPr>
          <p:cNvSpPr/>
          <p:nvPr/>
        </p:nvSpPr>
        <p:spPr>
          <a:xfrm>
            <a:off x="8856036" y="1467236"/>
            <a:ext cx="2197205" cy="1323469"/>
          </a:xfrm>
          <a:custGeom>
            <a:avLst/>
            <a:gdLst>
              <a:gd name="connsiteX0" fmla="*/ 0 w 2197205"/>
              <a:gd name="connsiteY0" fmla="*/ 0 h 1323469"/>
              <a:gd name="connsiteX1" fmla="*/ 2197205 w 2197205"/>
              <a:gd name="connsiteY1" fmla="*/ 0 h 1323469"/>
              <a:gd name="connsiteX2" fmla="*/ 2197205 w 2197205"/>
              <a:gd name="connsiteY2" fmla="*/ 1323469 h 1323469"/>
              <a:gd name="connsiteX3" fmla="*/ 0 w 2197205"/>
              <a:gd name="connsiteY3" fmla="*/ 1323469 h 1323469"/>
              <a:gd name="connsiteX4" fmla="*/ 0 w 2197205"/>
              <a:gd name="connsiteY4" fmla="*/ 0 h 132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205" h="1323469">
                <a:moveTo>
                  <a:pt x="0" y="0"/>
                </a:moveTo>
                <a:lnTo>
                  <a:pt x="2197205" y="0"/>
                </a:lnTo>
                <a:lnTo>
                  <a:pt x="2197205" y="1323469"/>
                </a:lnTo>
                <a:lnTo>
                  <a:pt x="0" y="13234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latin typeface="Tahoma" panose="020B0604030504040204" pitchFamily="34" charset="0"/>
                <a:ea typeface="Tahoma" panose="020B0604030504040204" pitchFamily="34" charset="0"/>
                <a:cs typeface="Tahoma" panose="020B0604030504040204" pitchFamily="34" charset="0"/>
              </a:rPr>
              <a:t>Claim must match GSTR 2B</a:t>
            </a:r>
          </a:p>
        </p:txBody>
      </p:sp>
      <p:graphicFrame>
        <p:nvGraphicFramePr>
          <p:cNvPr id="4" name="Table 6">
            <a:extLst>
              <a:ext uri="{FF2B5EF4-FFF2-40B4-BE49-F238E27FC236}">
                <a16:creationId xmlns:a16="http://schemas.microsoft.com/office/drawing/2014/main" id="{14091F2E-AED7-AC4B-4ABE-08EC11D47A3B}"/>
              </a:ext>
            </a:extLst>
          </p:cNvPr>
          <p:cNvGraphicFramePr>
            <a:graphicFrameLocks noGrp="1"/>
          </p:cNvGraphicFramePr>
          <p:nvPr>
            <p:extLst>
              <p:ext uri="{D42A27DB-BD31-4B8C-83A1-F6EECF244321}">
                <p14:modId xmlns:p14="http://schemas.microsoft.com/office/powerpoint/2010/main" val="1021848784"/>
              </p:ext>
            </p:extLst>
          </p:nvPr>
        </p:nvGraphicFramePr>
        <p:xfrm>
          <a:off x="838200" y="4267475"/>
          <a:ext cx="10352314" cy="2123440"/>
        </p:xfrm>
        <a:graphic>
          <a:graphicData uri="http://schemas.openxmlformats.org/drawingml/2006/table">
            <a:tbl>
              <a:tblPr firstRow="1" bandRow="1">
                <a:tableStyleId>{5C22544A-7EE6-4342-B048-85BDC9FD1C3A}</a:tableStyleId>
              </a:tblPr>
              <a:tblGrid>
                <a:gridCol w="3163854">
                  <a:extLst>
                    <a:ext uri="{9D8B030D-6E8A-4147-A177-3AD203B41FA5}">
                      <a16:colId xmlns:a16="http://schemas.microsoft.com/office/drawing/2014/main" val="1522448808"/>
                    </a:ext>
                  </a:extLst>
                </a:gridCol>
                <a:gridCol w="1797115">
                  <a:extLst>
                    <a:ext uri="{9D8B030D-6E8A-4147-A177-3AD203B41FA5}">
                      <a16:colId xmlns:a16="http://schemas.microsoft.com/office/drawing/2014/main" val="3510649970"/>
                    </a:ext>
                  </a:extLst>
                </a:gridCol>
                <a:gridCol w="1797115">
                  <a:extLst>
                    <a:ext uri="{9D8B030D-6E8A-4147-A177-3AD203B41FA5}">
                      <a16:colId xmlns:a16="http://schemas.microsoft.com/office/drawing/2014/main" val="3484062870"/>
                    </a:ext>
                  </a:extLst>
                </a:gridCol>
                <a:gridCol w="1797115">
                  <a:extLst>
                    <a:ext uri="{9D8B030D-6E8A-4147-A177-3AD203B41FA5}">
                      <a16:colId xmlns:a16="http://schemas.microsoft.com/office/drawing/2014/main" val="2577241826"/>
                    </a:ext>
                  </a:extLst>
                </a:gridCol>
                <a:gridCol w="1797115">
                  <a:extLst>
                    <a:ext uri="{9D8B030D-6E8A-4147-A177-3AD203B41FA5}">
                      <a16:colId xmlns:a16="http://schemas.microsoft.com/office/drawing/2014/main" val="378423550"/>
                    </a:ext>
                  </a:extLst>
                </a:gridCol>
              </a:tblGrid>
              <a:tr h="370840">
                <a:tc>
                  <a:txBody>
                    <a:bodyPr/>
                    <a:lstStyle/>
                    <a:p>
                      <a:endParaRPr lang="en-IN"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r"/>
                      <a:r>
                        <a:rPr lang="en-IN" dirty="0">
                          <a:latin typeface="Tahoma" panose="020B0604030504040204" pitchFamily="34" charset="0"/>
                          <a:ea typeface="Tahoma" panose="020B0604030504040204" pitchFamily="34" charset="0"/>
                          <a:cs typeface="Tahoma" panose="020B0604030504040204" pitchFamily="34" charset="0"/>
                        </a:rPr>
                        <a:t>#1</a:t>
                      </a:r>
                    </a:p>
                  </a:txBody>
                  <a:tcPr/>
                </a:tc>
                <a:tc>
                  <a:txBody>
                    <a:bodyPr/>
                    <a:lstStyle/>
                    <a:p>
                      <a:pPr algn="r"/>
                      <a:r>
                        <a:rPr lang="en-IN" dirty="0">
                          <a:latin typeface="Tahoma" panose="020B0604030504040204" pitchFamily="34" charset="0"/>
                          <a:ea typeface="Tahoma" panose="020B0604030504040204" pitchFamily="34" charset="0"/>
                          <a:cs typeface="Tahoma" panose="020B0604030504040204" pitchFamily="34" charset="0"/>
                        </a:rPr>
                        <a:t>#2</a:t>
                      </a:r>
                    </a:p>
                  </a:txBody>
                  <a:tcPr/>
                </a:tc>
                <a:tc>
                  <a:txBody>
                    <a:bodyPr/>
                    <a:lstStyle/>
                    <a:p>
                      <a:pPr algn="r"/>
                      <a:r>
                        <a:rPr lang="en-IN" dirty="0">
                          <a:latin typeface="Tahoma" panose="020B0604030504040204" pitchFamily="34" charset="0"/>
                          <a:ea typeface="Tahoma" panose="020B0604030504040204" pitchFamily="34" charset="0"/>
                          <a:cs typeface="Tahoma" panose="020B0604030504040204" pitchFamily="34" charset="0"/>
                        </a:rPr>
                        <a:t>#3</a:t>
                      </a:r>
                    </a:p>
                  </a:txBody>
                  <a:tcPr/>
                </a:tc>
                <a:tc>
                  <a:txBody>
                    <a:bodyPr/>
                    <a:lstStyle/>
                    <a:p>
                      <a:pPr algn="r"/>
                      <a:r>
                        <a:rPr lang="en-IN" dirty="0">
                          <a:latin typeface="Tahoma" panose="020B0604030504040204" pitchFamily="34" charset="0"/>
                          <a:ea typeface="Tahoma" panose="020B0604030504040204" pitchFamily="34" charset="0"/>
                          <a:cs typeface="Tahoma" panose="020B0604030504040204" pitchFamily="34" charset="0"/>
                        </a:rPr>
                        <a:t>#4</a:t>
                      </a:r>
                    </a:p>
                  </a:txBody>
                  <a:tcPr/>
                </a:tc>
                <a:extLst>
                  <a:ext uri="{0D108BD9-81ED-4DB2-BD59-A6C34878D82A}">
                    <a16:rowId xmlns:a16="http://schemas.microsoft.com/office/drawing/2014/main" val="3244449381"/>
                  </a:ext>
                </a:extLst>
              </a:tr>
              <a:tr h="370840">
                <a:tc>
                  <a:txBody>
                    <a:bodyPr/>
                    <a:lstStyle/>
                    <a:p>
                      <a:r>
                        <a:rPr lang="en-IN" dirty="0">
                          <a:latin typeface="Tahoma" panose="020B0604030504040204" pitchFamily="34" charset="0"/>
                          <a:ea typeface="Tahoma" panose="020B0604030504040204" pitchFamily="34" charset="0"/>
                          <a:cs typeface="Tahoma" panose="020B0604030504040204" pitchFamily="34" charset="0"/>
                        </a:rPr>
                        <a:t>ITC available on invoices received from suppliers</a:t>
                      </a:r>
                    </a:p>
                  </a:txBody>
                  <a:tcPr/>
                </a:tc>
                <a:tc>
                  <a:txBody>
                    <a:bodyPr/>
                    <a:lstStyle/>
                    <a:p>
                      <a:pPr algn="r"/>
                      <a:r>
                        <a:rPr lang="en-IN" dirty="0">
                          <a:latin typeface="Tahoma" panose="020B0604030504040204" pitchFamily="34" charset="0"/>
                          <a:ea typeface="Tahoma" panose="020B0604030504040204" pitchFamily="34" charset="0"/>
                          <a:cs typeface="Tahoma" panose="020B0604030504040204" pitchFamily="34" charset="0"/>
                        </a:rPr>
                        <a:t>Rs. 10,00,000</a:t>
                      </a:r>
                    </a:p>
                  </a:txBody>
                  <a:tcPr/>
                </a:tc>
                <a:tc>
                  <a:txBody>
                    <a:bodyPr/>
                    <a:lstStyle/>
                    <a:p>
                      <a:pPr algn="r"/>
                      <a:r>
                        <a:rPr lang="en-IN" dirty="0">
                          <a:latin typeface="Tahoma" panose="020B0604030504040204" pitchFamily="34" charset="0"/>
                          <a:ea typeface="Tahoma" panose="020B0604030504040204" pitchFamily="34" charset="0"/>
                          <a:cs typeface="Tahoma" panose="020B0604030504040204" pitchFamily="34" charset="0"/>
                        </a:rPr>
                        <a:t>Rs. 10,00,000</a:t>
                      </a:r>
                    </a:p>
                  </a:txBody>
                  <a:tcPr/>
                </a:tc>
                <a:tc>
                  <a:txBody>
                    <a:bodyPr/>
                    <a:lstStyle/>
                    <a:p>
                      <a:pPr algn="r"/>
                      <a:r>
                        <a:rPr lang="en-IN" dirty="0">
                          <a:latin typeface="Tahoma" panose="020B0604030504040204" pitchFamily="34" charset="0"/>
                          <a:ea typeface="Tahoma" panose="020B0604030504040204" pitchFamily="34" charset="0"/>
                          <a:cs typeface="Tahoma" panose="020B0604030504040204" pitchFamily="34" charset="0"/>
                        </a:rPr>
                        <a:t>Rs. 10,00,000</a:t>
                      </a:r>
                    </a:p>
                  </a:txBody>
                  <a:tcPr/>
                </a:tc>
                <a:tc>
                  <a:txBody>
                    <a:bodyPr/>
                    <a:lstStyle/>
                    <a:p>
                      <a:pPr algn="r"/>
                      <a:r>
                        <a:rPr lang="en-IN" dirty="0">
                          <a:latin typeface="Tahoma" panose="020B0604030504040204" pitchFamily="34" charset="0"/>
                          <a:ea typeface="Tahoma" panose="020B0604030504040204" pitchFamily="34" charset="0"/>
                          <a:cs typeface="Tahoma" panose="020B0604030504040204" pitchFamily="34" charset="0"/>
                        </a:rPr>
                        <a:t>Rs. 10,00,000</a:t>
                      </a:r>
                    </a:p>
                  </a:txBody>
                  <a:tcPr/>
                </a:tc>
                <a:extLst>
                  <a:ext uri="{0D108BD9-81ED-4DB2-BD59-A6C34878D82A}">
                    <a16:rowId xmlns:a16="http://schemas.microsoft.com/office/drawing/2014/main" val="535381093"/>
                  </a:ext>
                </a:extLst>
              </a:tr>
              <a:tr h="370840">
                <a:tc>
                  <a:txBody>
                    <a:bodyPr/>
                    <a:lstStyle/>
                    <a:p>
                      <a:r>
                        <a:rPr lang="en-IN" dirty="0">
                          <a:latin typeface="Tahoma" panose="020B0604030504040204" pitchFamily="34" charset="0"/>
                          <a:ea typeface="Tahoma" panose="020B0604030504040204" pitchFamily="34" charset="0"/>
                          <a:cs typeface="Tahoma" panose="020B0604030504040204" pitchFamily="34" charset="0"/>
                        </a:rPr>
                        <a:t>ITC available in GSTR 2A</a:t>
                      </a:r>
                    </a:p>
                  </a:txBody>
                  <a:tcPr/>
                </a:tc>
                <a:tc>
                  <a:txBody>
                    <a:bodyPr/>
                    <a:lstStyle/>
                    <a:p>
                      <a:pPr algn="r"/>
                      <a:r>
                        <a:rPr lang="en-IN" dirty="0">
                          <a:latin typeface="Tahoma" panose="020B0604030504040204" pitchFamily="34" charset="0"/>
                          <a:ea typeface="Tahoma" panose="020B0604030504040204" pitchFamily="34" charset="0"/>
                          <a:cs typeface="Tahoma" panose="020B0604030504040204" pitchFamily="34" charset="0"/>
                        </a:rPr>
                        <a:t>Rs. 8,00,000</a:t>
                      </a:r>
                    </a:p>
                  </a:txBody>
                  <a:tcPr/>
                </a:tc>
                <a:tc>
                  <a:txBody>
                    <a:bodyPr/>
                    <a:lstStyle/>
                    <a:p>
                      <a:pPr algn="r"/>
                      <a:r>
                        <a:rPr lang="en-IN" dirty="0">
                          <a:latin typeface="Tahoma" panose="020B0604030504040204" pitchFamily="34" charset="0"/>
                          <a:ea typeface="Tahoma" panose="020B0604030504040204" pitchFamily="34" charset="0"/>
                          <a:cs typeface="Tahoma" panose="020B0604030504040204" pitchFamily="34" charset="0"/>
                        </a:rPr>
                        <a:t>Rs. 8,00,000</a:t>
                      </a:r>
                    </a:p>
                  </a:txBody>
                  <a:tcPr/>
                </a:tc>
                <a:tc>
                  <a:txBody>
                    <a:bodyPr/>
                    <a:lstStyle/>
                    <a:p>
                      <a:pPr algn="r"/>
                      <a:r>
                        <a:rPr lang="en-IN" dirty="0">
                          <a:latin typeface="Tahoma" panose="020B0604030504040204" pitchFamily="34" charset="0"/>
                          <a:ea typeface="Tahoma" panose="020B0604030504040204" pitchFamily="34" charset="0"/>
                          <a:cs typeface="Tahoma" panose="020B0604030504040204" pitchFamily="34" charset="0"/>
                        </a:rPr>
                        <a:t>Rs. 8,00,000</a:t>
                      </a:r>
                    </a:p>
                  </a:txBody>
                  <a:tcPr/>
                </a:tc>
                <a:tc>
                  <a:txBody>
                    <a:bodyPr/>
                    <a:lstStyle/>
                    <a:p>
                      <a:pPr algn="r"/>
                      <a:r>
                        <a:rPr lang="en-IN" dirty="0">
                          <a:latin typeface="Tahoma" panose="020B0604030504040204" pitchFamily="34" charset="0"/>
                          <a:ea typeface="Tahoma" panose="020B0604030504040204" pitchFamily="34" charset="0"/>
                          <a:cs typeface="Tahoma" panose="020B0604030504040204" pitchFamily="34" charset="0"/>
                        </a:rPr>
                        <a:t>Rs. 8,00,000</a:t>
                      </a:r>
                    </a:p>
                  </a:txBody>
                  <a:tcPr/>
                </a:tc>
                <a:extLst>
                  <a:ext uri="{0D108BD9-81ED-4DB2-BD59-A6C34878D82A}">
                    <a16:rowId xmlns:a16="http://schemas.microsoft.com/office/drawing/2014/main" val="1158064275"/>
                  </a:ext>
                </a:extLst>
              </a:tr>
              <a:tr h="370840">
                <a:tc>
                  <a:txBody>
                    <a:bodyPr/>
                    <a:lstStyle/>
                    <a:p>
                      <a:r>
                        <a:rPr lang="en-IN" dirty="0">
                          <a:latin typeface="Tahoma" panose="020B0604030504040204" pitchFamily="34" charset="0"/>
                          <a:ea typeface="Tahoma" panose="020B0604030504040204" pitchFamily="34" charset="0"/>
                          <a:cs typeface="Tahoma" panose="020B0604030504040204" pitchFamily="34" charset="0"/>
                        </a:rPr>
                        <a:t>Extra limit available</a:t>
                      </a:r>
                    </a:p>
                  </a:txBody>
                  <a:tcPr/>
                </a:tc>
                <a:tc>
                  <a:txBody>
                    <a:bodyPr/>
                    <a:lstStyle/>
                    <a:p>
                      <a:pPr algn="r"/>
                      <a:r>
                        <a:rPr lang="en-IN" dirty="0">
                          <a:latin typeface="Tahoma" panose="020B0604030504040204" pitchFamily="34" charset="0"/>
                          <a:ea typeface="Tahoma" panose="020B0604030504040204" pitchFamily="34" charset="0"/>
                          <a:cs typeface="Tahoma" panose="020B0604030504040204" pitchFamily="34" charset="0"/>
                        </a:rPr>
                        <a:t>Rs. 1,60,000</a:t>
                      </a:r>
                    </a:p>
                  </a:txBody>
                  <a:tcPr/>
                </a:tc>
                <a:tc>
                  <a:txBody>
                    <a:bodyPr/>
                    <a:lstStyle/>
                    <a:p>
                      <a:pPr algn="r"/>
                      <a:r>
                        <a:rPr lang="en-IN" dirty="0">
                          <a:latin typeface="Tahoma" panose="020B0604030504040204" pitchFamily="34" charset="0"/>
                          <a:ea typeface="Tahoma" panose="020B0604030504040204" pitchFamily="34" charset="0"/>
                          <a:cs typeface="Tahoma" panose="020B0604030504040204" pitchFamily="34" charset="0"/>
                        </a:rPr>
                        <a:t>Rs. 80,0000</a:t>
                      </a:r>
                    </a:p>
                  </a:txBody>
                  <a:tcPr/>
                </a:tc>
                <a:tc>
                  <a:txBody>
                    <a:bodyPr/>
                    <a:lstStyle/>
                    <a:p>
                      <a:pPr algn="r"/>
                      <a:r>
                        <a:rPr lang="en-IN" dirty="0">
                          <a:latin typeface="Tahoma" panose="020B0604030504040204" pitchFamily="34" charset="0"/>
                          <a:ea typeface="Tahoma" panose="020B0604030504040204" pitchFamily="34" charset="0"/>
                          <a:cs typeface="Tahoma" panose="020B0604030504040204" pitchFamily="34" charset="0"/>
                        </a:rPr>
                        <a:t>Rs. 40,000</a:t>
                      </a:r>
                    </a:p>
                  </a:txBody>
                  <a:tcPr/>
                </a:tc>
                <a:tc>
                  <a:txBody>
                    <a:bodyPr/>
                    <a:lstStyle/>
                    <a:p>
                      <a:pPr algn="r"/>
                      <a:r>
                        <a:rPr lang="en-IN" dirty="0">
                          <a:latin typeface="Tahoma" panose="020B0604030504040204" pitchFamily="34" charset="0"/>
                          <a:ea typeface="Tahoma" panose="020B0604030504040204" pitchFamily="34" charset="0"/>
                          <a:cs typeface="Tahoma" panose="020B0604030504040204" pitchFamily="34" charset="0"/>
                        </a:rPr>
                        <a:t>Nil</a:t>
                      </a:r>
                    </a:p>
                  </a:txBody>
                  <a:tcPr/>
                </a:tc>
                <a:extLst>
                  <a:ext uri="{0D108BD9-81ED-4DB2-BD59-A6C34878D82A}">
                    <a16:rowId xmlns:a16="http://schemas.microsoft.com/office/drawing/2014/main" val="1019124758"/>
                  </a:ext>
                </a:extLst>
              </a:tr>
              <a:tr h="370840">
                <a:tc>
                  <a:txBody>
                    <a:bodyPr/>
                    <a:lstStyle/>
                    <a:p>
                      <a:r>
                        <a:rPr lang="en-IN" dirty="0">
                          <a:latin typeface="Tahoma" panose="020B0604030504040204" pitchFamily="34" charset="0"/>
                          <a:ea typeface="Tahoma" panose="020B0604030504040204" pitchFamily="34" charset="0"/>
                          <a:cs typeface="Tahoma" panose="020B0604030504040204" pitchFamily="34" charset="0"/>
                        </a:rPr>
                        <a:t>Maximum claim possible</a:t>
                      </a:r>
                    </a:p>
                  </a:txBody>
                  <a:tcPr/>
                </a:tc>
                <a:tc>
                  <a:txBody>
                    <a:bodyPr/>
                    <a:lstStyle/>
                    <a:p>
                      <a:pPr algn="r"/>
                      <a:r>
                        <a:rPr lang="en-IN" dirty="0">
                          <a:latin typeface="Tahoma" panose="020B0604030504040204" pitchFamily="34" charset="0"/>
                          <a:ea typeface="Tahoma" panose="020B0604030504040204" pitchFamily="34" charset="0"/>
                          <a:cs typeface="Tahoma" panose="020B0604030504040204" pitchFamily="34" charset="0"/>
                        </a:rPr>
                        <a:t>Rs. 9,60,000</a:t>
                      </a:r>
                    </a:p>
                  </a:txBody>
                  <a:tcPr/>
                </a:tc>
                <a:tc>
                  <a:txBody>
                    <a:bodyPr/>
                    <a:lstStyle/>
                    <a:p>
                      <a:pPr algn="r"/>
                      <a:r>
                        <a:rPr lang="en-IN" dirty="0">
                          <a:latin typeface="Tahoma" panose="020B0604030504040204" pitchFamily="34" charset="0"/>
                          <a:ea typeface="Tahoma" panose="020B0604030504040204" pitchFamily="34" charset="0"/>
                          <a:cs typeface="Tahoma" panose="020B0604030504040204" pitchFamily="34" charset="0"/>
                        </a:rPr>
                        <a:t>Rs. 8,80,000</a:t>
                      </a:r>
                    </a:p>
                  </a:txBody>
                  <a:tcPr/>
                </a:tc>
                <a:tc>
                  <a:txBody>
                    <a:bodyPr/>
                    <a:lstStyle/>
                    <a:p>
                      <a:pPr algn="r"/>
                      <a:r>
                        <a:rPr lang="en-IN" dirty="0">
                          <a:latin typeface="Tahoma" panose="020B0604030504040204" pitchFamily="34" charset="0"/>
                          <a:ea typeface="Tahoma" panose="020B0604030504040204" pitchFamily="34" charset="0"/>
                          <a:cs typeface="Tahoma" panose="020B0604030504040204" pitchFamily="34" charset="0"/>
                        </a:rPr>
                        <a:t>Rs. 8,40,000</a:t>
                      </a:r>
                    </a:p>
                  </a:txBody>
                  <a:tcPr/>
                </a:tc>
                <a:tc>
                  <a:txBody>
                    <a:bodyPr/>
                    <a:lstStyle/>
                    <a:p>
                      <a:pPr algn="r"/>
                      <a:r>
                        <a:rPr lang="en-IN" dirty="0">
                          <a:latin typeface="Tahoma" panose="020B0604030504040204" pitchFamily="34" charset="0"/>
                          <a:ea typeface="Tahoma" panose="020B0604030504040204" pitchFamily="34" charset="0"/>
                          <a:cs typeface="Tahoma" panose="020B0604030504040204" pitchFamily="34" charset="0"/>
                        </a:rPr>
                        <a:t>Rs. 8,00,000</a:t>
                      </a:r>
                    </a:p>
                  </a:txBody>
                  <a:tcPr/>
                </a:tc>
                <a:extLst>
                  <a:ext uri="{0D108BD9-81ED-4DB2-BD59-A6C34878D82A}">
                    <a16:rowId xmlns:a16="http://schemas.microsoft.com/office/drawing/2014/main" val="1001530699"/>
                  </a:ext>
                </a:extLst>
              </a:tr>
            </a:tbl>
          </a:graphicData>
        </a:graphic>
      </p:graphicFrame>
    </p:spTree>
    <p:extLst>
      <p:ext uri="{BB962C8B-B14F-4D97-AF65-F5344CB8AC3E}">
        <p14:creationId xmlns:p14="http://schemas.microsoft.com/office/powerpoint/2010/main" val="95930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p:bldP spid="13" grpId="0" animBg="1"/>
      <p:bldP spid="14" grpId="0"/>
      <p:bldP spid="16" grpId="0" animBg="1"/>
      <p:bldP spid="17" grpId="0"/>
      <p:bldP spid="19"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3F105BD-A23D-EAF0-9643-DD0D2C3368BF}"/>
              </a:ext>
            </a:extLst>
          </p:cNvPr>
          <p:cNvSpPr/>
          <p:nvPr/>
        </p:nvSpPr>
        <p:spPr>
          <a:xfrm>
            <a:off x="284087" y="2370338"/>
            <a:ext cx="3923930" cy="181104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bg1"/>
                </a:solidFill>
                <a:latin typeface="Tahoma" panose="020B0604030504040204" pitchFamily="34" charset="0"/>
                <a:ea typeface="Tahoma" panose="020B0604030504040204" pitchFamily="34" charset="0"/>
                <a:cs typeface="Tahoma" panose="020B0604030504040204" pitchFamily="34" charset="0"/>
              </a:rPr>
              <a:t>Demand from GST department due to difference between GSTR 2A and GSTR 3B</a:t>
            </a:r>
          </a:p>
        </p:txBody>
      </p:sp>
      <p:sp>
        <p:nvSpPr>
          <p:cNvPr id="3" name="Freeform: Shape 2">
            <a:extLst>
              <a:ext uri="{FF2B5EF4-FFF2-40B4-BE49-F238E27FC236}">
                <a16:creationId xmlns:a16="http://schemas.microsoft.com/office/drawing/2014/main" id="{6158811B-F439-6481-6C9B-74140DEC4052}"/>
              </a:ext>
            </a:extLst>
          </p:cNvPr>
          <p:cNvSpPr/>
          <p:nvPr/>
        </p:nvSpPr>
        <p:spPr>
          <a:xfrm>
            <a:off x="4554246" y="994530"/>
            <a:ext cx="2154884" cy="1292930"/>
          </a:xfrm>
          <a:custGeom>
            <a:avLst/>
            <a:gdLst>
              <a:gd name="connsiteX0" fmla="*/ 0 w 2154884"/>
              <a:gd name="connsiteY0" fmla="*/ 0 h 1292930"/>
              <a:gd name="connsiteX1" fmla="*/ 2154884 w 2154884"/>
              <a:gd name="connsiteY1" fmla="*/ 0 h 1292930"/>
              <a:gd name="connsiteX2" fmla="*/ 2154884 w 2154884"/>
              <a:gd name="connsiteY2" fmla="*/ 1292930 h 1292930"/>
              <a:gd name="connsiteX3" fmla="*/ 0 w 2154884"/>
              <a:gd name="connsiteY3" fmla="*/ 1292930 h 1292930"/>
              <a:gd name="connsiteX4" fmla="*/ 0 w 2154884"/>
              <a:gd name="connsiteY4" fmla="*/ 0 h 1292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4884" h="1292930">
                <a:moveTo>
                  <a:pt x="0" y="0"/>
                </a:moveTo>
                <a:lnTo>
                  <a:pt x="2154884" y="0"/>
                </a:lnTo>
                <a:lnTo>
                  <a:pt x="2154884" y="1292930"/>
                </a:lnTo>
                <a:lnTo>
                  <a:pt x="0" y="129293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Tahoma" panose="020B0604030504040204" pitchFamily="34" charset="0"/>
                <a:ea typeface="Tahoma" panose="020B0604030504040204" pitchFamily="34" charset="0"/>
                <a:cs typeface="Tahoma" panose="020B0604030504040204" pitchFamily="34" charset="0"/>
              </a:rPr>
              <a:t>Sec. 16(2)(aa) inserted w.e.f. Jan 1, 2022</a:t>
            </a:r>
          </a:p>
        </p:txBody>
      </p:sp>
      <p:sp>
        <p:nvSpPr>
          <p:cNvPr id="5" name="Freeform: Shape 4">
            <a:extLst>
              <a:ext uri="{FF2B5EF4-FFF2-40B4-BE49-F238E27FC236}">
                <a16:creationId xmlns:a16="http://schemas.microsoft.com/office/drawing/2014/main" id="{6B257E6D-AF53-24FA-B643-5852B0EA52F9}"/>
              </a:ext>
            </a:extLst>
          </p:cNvPr>
          <p:cNvSpPr/>
          <p:nvPr/>
        </p:nvSpPr>
        <p:spPr>
          <a:xfrm>
            <a:off x="6924619" y="994530"/>
            <a:ext cx="2154884" cy="1292930"/>
          </a:xfrm>
          <a:custGeom>
            <a:avLst/>
            <a:gdLst>
              <a:gd name="connsiteX0" fmla="*/ 0 w 2154884"/>
              <a:gd name="connsiteY0" fmla="*/ 0 h 1292930"/>
              <a:gd name="connsiteX1" fmla="*/ 2154884 w 2154884"/>
              <a:gd name="connsiteY1" fmla="*/ 0 h 1292930"/>
              <a:gd name="connsiteX2" fmla="*/ 2154884 w 2154884"/>
              <a:gd name="connsiteY2" fmla="*/ 1292930 h 1292930"/>
              <a:gd name="connsiteX3" fmla="*/ 0 w 2154884"/>
              <a:gd name="connsiteY3" fmla="*/ 1292930 h 1292930"/>
              <a:gd name="connsiteX4" fmla="*/ 0 w 2154884"/>
              <a:gd name="connsiteY4" fmla="*/ 0 h 1292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4884" h="1292930">
                <a:moveTo>
                  <a:pt x="0" y="0"/>
                </a:moveTo>
                <a:lnTo>
                  <a:pt x="2154884" y="0"/>
                </a:lnTo>
                <a:lnTo>
                  <a:pt x="2154884" y="1292930"/>
                </a:lnTo>
                <a:lnTo>
                  <a:pt x="0" y="1292930"/>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Tahoma" panose="020B0604030504040204" pitchFamily="34" charset="0"/>
                <a:ea typeface="Tahoma" panose="020B0604030504040204" pitchFamily="34" charset="0"/>
                <a:cs typeface="Tahoma" panose="020B0604030504040204" pitchFamily="34" charset="0"/>
              </a:rPr>
              <a:t>Decision in </a:t>
            </a:r>
            <a:r>
              <a:rPr lang="en-IN" sz="1600" i="1" kern="1200" dirty="0">
                <a:latin typeface="Tahoma" panose="020B0604030504040204" pitchFamily="34" charset="0"/>
                <a:ea typeface="Tahoma" panose="020B0604030504040204" pitchFamily="34" charset="0"/>
                <a:cs typeface="Tahoma" panose="020B0604030504040204" pitchFamily="34" charset="0"/>
              </a:rPr>
              <a:t>Jai Maa </a:t>
            </a:r>
            <a:r>
              <a:rPr lang="en-IN" sz="1600" i="1" kern="1200" dirty="0" err="1">
                <a:latin typeface="Tahoma" panose="020B0604030504040204" pitchFamily="34" charset="0"/>
                <a:ea typeface="Tahoma" panose="020B0604030504040204" pitchFamily="34" charset="0"/>
                <a:cs typeface="Tahoma" panose="020B0604030504040204" pitchFamily="34" charset="0"/>
              </a:rPr>
              <a:t>Jwalamukhi</a:t>
            </a:r>
            <a:r>
              <a:rPr lang="en-IN" sz="1600" i="1" kern="1200" dirty="0">
                <a:latin typeface="Tahoma" panose="020B0604030504040204" pitchFamily="34" charset="0"/>
                <a:ea typeface="Tahoma" panose="020B0604030504040204" pitchFamily="34" charset="0"/>
                <a:cs typeface="Tahoma" panose="020B0604030504040204" pitchFamily="34" charset="0"/>
              </a:rPr>
              <a:t> Iron Scrap Supplier Vs State of U.P. (All. HC)</a:t>
            </a:r>
            <a:endParaRPr lang="en-IN" sz="1600" kern="1200" dirty="0">
              <a:latin typeface="Tahoma" panose="020B0604030504040204" pitchFamily="34" charset="0"/>
              <a:ea typeface="Tahoma" panose="020B0604030504040204" pitchFamily="34" charset="0"/>
              <a:cs typeface="Tahoma" panose="020B0604030504040204" pitchFamily="34" charset="0"/>
            </a:endParaRPr>
          </a:p>
        </p:txBody>
      </p:sp>
      <p:sp>
        <p:nvSpPr>
          <p:cNvPr id="7" name="Freeform: Shape 6">
            <a:extLst>
              <a:ext uri="{FF2B5EF4-FFF2-40B4-BE49-F238E27FC236}">
                <a16:creationId xmlns:a16="http://schemas.microsoft.com/office/drawing/2014/main" id="{7E6E0418-1F1E-D5A8-6EFF-87B66D026092}"/>
              </a:ext>
            </a:extLst>
          </p:cNvPr>
          <p:cNvSpPr/>
          <p:nvPr/>
        </p:nvSpPr>
        <p:spPr>
          <a:xfrm>
            <a:off x="9294992" y="994530"/>
            <a:ext cx="2154884" cy="1292930"/>
          </a:xfrm>
          <a:custGeom>
            <a:avLst/>
            <a:gdLst>
              <a:gd name="connsiteX0" fmla="*/ 0 w 2154884"/>
              <a:gd name="connsiteY0" fmla="*/ 0 h 1292930"/>
              <a:gd name="connsiteX1" fmla="*/ 2154884 w 2154884"/>
              <a:gd name="connsiteY1" fmla="*/ 0 h 1292930"/>
              <a:gd name="connsiteX2" fmla="*/ 2154884 w 2154884"/>
              <a:gd name="connsiteY2" fmla="*/ 1292930 h 1292930"/>
              <a:gd name="connsiteX3" fmla="*/ 0 w 2154884"/>
              <a:gd name="connsiteY3" fmla="*/ 1292930 h 1292930"/>
              <a:gd name="connsiteX4" fmla="*/ 0 w 2154884"/>
              <a:gd name="connsiteY4" fmla="*/ 0 h 1292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4884" h="1292930">
                <a:moveTo>
                  <a:pt x="0" y="0"/>
                </a:moveTo>
                <a:lnTo>
                  <a:pt x="2154884" y="0"/>
                </a:lnTo>
                <a:lnTo>
                  <a:pt x="2154884" y="1292930"/>
                </a:lnTo>
                <a:lnTo>
                  <a:pt x="0" y="1292930"/>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Tahoma" panose="020B0604030504040204" pitchFamily="34" charset="0"/>
                <a:ea typeface="Tahoma" panose="020B0604030504040204" pitchFamily="34" charset="0"/>
                <a:cs typeface="Tahoma" panose="020B0604030504040204" pitchFamily="34" charset="0"/>
              </a:rPr>
              <a:t>Rule 36(4) inserted w.e.f. Oct 9, 2021</a:t>
            </a:r>
          </a:p>
        </p:txBody>
      </p:sp>
      <p:sp>
        <p:nvSpPr>
          <p:cNvPr id="8" name="Freeform: Shape 7">
            <a:extLst>
              <a:ext uri="{FF2B5EF4-FFF2-40B4-BE49-F238E27FC236}">
                <a16:creationId xmlns:a16="http://schemas.microsoft.com/office/drawing/2014/main" id="{DA4CCFC8-FB7C-1237-1F6F-591CB14A6943}"/>
              </a:ext>
            </a:extLst>
          </p:cNvPr>
          <p:cNvSpPr/>
          <p:nvPr/>
        </p:nvSpPr>
        <p:spPr>
          <a:xfrm>
            <a:off x="4554246" y="2502950"/>
            <a:ext cx="2154884" cy="1292930"/>
          </a:xfrm>
          <a:custGeom>
            <a:avLst/>
            <a:gdLst>
              <a:gd name="connsiteX0" fmla="*/ 0 w 2154884"/>
              <a:gd name="connsiteY0" fmla="*/ 0 h 1292930"/>
              <a:gd name="connsiteX1" fmla="*/ 2154884 w 2154884"/>
              <a:gd name="connsiteY1" fmla="*/ 0 h 1292930"/>
              <a:gd name="connsiteX2" fmla="*/ 2154884 w 2154884"/>
              <a:gd name="connsiteY2" fmla="*/ 1292930 h 1292930"/>
              <a:gd name="connsiteX3" fmla="*/ 0 w 2154884"/>
              <a:gd name="connsiteY3" fmla="*/ 1292930 h 1292930"/>
              <a:gd name="connsiteX4" fmla="*/ 0 w 2154884"/>
              <a:gd name="connsiteY4" fmla="*/ 0 h 1292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4884" h="1292930">
                <a:moveTo>
                  <a:pt x="0" y="0"/>
                </a:moveTo>
                <a:lnTo>
                  <a:pt x="2154884" y="0"/>
                </a:lnTo>
                <a:lnTo>
                  <a:pt x="2154884" y="1292930"/>
                </a:lnTo>
                <a:lnTo>
                  <a:pt x="0" y="1292930"/>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Tahoma" panose="020B0604030504040204" pitchFamily="34" charset="0"/>
                <a:ea typeface="Tahoma" panose="020B0604030504040204" pitchFamily="34" charset="0"/>
                <a:cs typeface="Tahoma" panose="020B0604030504040204" pitchFamily="34" charset="0"/>
              </a:rPr>
              <a:t>No presumption that tax has not been remitted</a:t>
            </a:r>
          </a:p>
        </p:txBody>
      </p:sp>
      <p:sp>
        <p:nvSpPr>
          <p:cNvPr id="9" name="Freeform: Shape 8">
            <a:extLst>
              <a:ext uri="{FF2B5EF4-FFF2-40B4-BE49-F238E27FC236}">
                <a16:creationId xmlns:a16="http://schemas.microsoft.com/office/drawing/2014/main" id="{3C89D168-EA95-BA6B-0A2A-4FC0604B38DB}"/>
              </a:ext>
            </a:extLst>
          </p:cNvPr>
          <p:cNvSpPr/>
          <p:nvPr/>
        </p:nvSpPr>
        <p:spPr>
          <a:xfrm>
            <a:off x="6924619" y="2502950"/>
            <a:ext cx="2154884" cy="1292930"/>
          </a:xfrm>
          <a:custGeom>
            <a:avLst/>
            <a:gdLst>
              <a:gd name="connsiteX0" fmla="*/ 0 w 2154884"/>
              <a:gd name="connsiteY0" fmla="*/ 0 h 1292930"/>
              <a:gd name="connsiteX1" fmla="*/ 2154884 w 2154884"/>
              <a:gd name="connsiteY1" fmla="*/ 0 h 1292930"/>
              <a:gd name="connsiteX2" fmla="*/ 2154884 w 2154884"/>
              <a:gd name="connsiteY2" fmla="*/ 1292930 h 1292930"/>
              <a:gd name="connsiteX3" fmla="*/ 0 w 2154884"/>
              <a:gd name="connsiteY3" fmla="*/ 1292930 h 1292930"/>
              <a:gd name="connsiteX4" fmla="*/ 0 w 2154884"/>
              <a:gd name="connsiteY4" fmla="*/ 0 h 1292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4884" h="1292930">
                <a:moveTo>
                  <a:pt x="0" y="0"/>
                </a:moveTo>
                <a:lnTo>
                  <a:pt x="2154884" y="0"/>
                </a:lnTo>
                <a:lnTo>
                  <a:pt x="2154884" y="1292930"/>
                </a:lnTo>
                <a:lnTo>
                  <a:pt x="0" y="1292930"/>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Tahoma" panose="020B0604030504040204" pitchFamily="34" charset="0"/>
                <a:ea typeface="Tahoma" panose="020B0604030504040204" pitchFamily="34" charset="0"/>
                <a:cs typeface="Tahoma" panose="020B0604030504040204" pitchFamily="34" charset="0"/>
              </a:rPr>
              <a:t>Decision in </a:t>
            </a:r>
            <a:r>
              <a:rPr lang="en-IN" sz="1600" i="1" kern="1200" dirty="0">
                <a:latin typeface="Tahoma" panose="020B0604030504040204" pitchFamily="34" charset="0"/>
                <a:ea typeface="Tahoma" panose="020B0604030504040204" pitchFamily="34" charset="0"/>
                <a:cs typeface="Tahoma" panose="020B0604030504040204" pitchFamily="34" charset="0"/>
              </a:rPr>
              <a:t>Brindavan Beverages </a:t>
            </a:r>
            <a:r>
              <a:rPr lang="en-IN" sz="1600" i="1" kern="1200" dirty="0" err="1">
                <a:latin typeface="Tahoma" panose="020B0604030504040204" pitchFamily="34" charset="0"/>
                <a:ea typeface="Tahoma" panose="020B0604030504040204" pitchFamily="34" charset="0"/>
                <a:cs typeface="Tahoma" panose="020B0604030504040204" pitchFamily="34" charset="0"/>
              </a:rPr>
              <a:t>Pvt.</a:t>
            </a:r>
            <a:r>
              <a:rPr lang="en-IN" sz="1600" i="1" kern="1200" dirty="0">
                <a:latin typeface="Tahoma" panose="020B0604030504040204" pitchFamily="34" charset="0"/>
                <a:ea typeface="Tahoma" panose="020B0604030504040204" pitchFamily="34" charset="0"/>
                <a:cs typeface="Tahoma" panose="020B0604030504040204" pitchFamily="34" charset="0"/>
              </a:rPr>
              <a:t> Ltd. (SC)</a:t>
            </a:r>
          </a:p>
        </p:txBody>
      </p:sp>
      <p:sp>
        <p:nvSpPr>
          <p:cNvPr id="10" name="Freeform: Shape 9">
            <a:extLst>
              <a:ext uri="{FF2B5EF4-FFF2-40B4-BE49-F238E27FC236}">
                <a16:creationId xmlns:a16="http://schemas.microsoft.com/office/drawing/2014/main" id="{E64E7235-C5A4-B153-93B6-4A3B4F52D0A0}"/>
              </a:ext>
            </a:extLst>
          </p:cNvPr>
          <p:cNvSpPr/>
          <p:nvPr/>
        </p:nvSpPr>
        <p:spPr>
          <a:xfrm>
            <a:off x="9294992" y="2502950"/>
            <a:ext cx="2154884" cy="1292930"/>
          </a:xfrm>
          <a:custGeom>
            <a:avLst/>
            <a:gdLst>
              <a:gd name="connsiteX0" fmla="*/ 0 w 2154884"/>
              <a:gd name="connsiteY0" fmla="*/ 0 h 1292930"/>
              <a:gd name="connsiteX1" fmla="*/ 2154884 w 2154884"/>
              <a:gd name="connsiteY1" fmla="*/ 0 h 1292930"/>
              <a:gd name="connsiteX2" fmla="*/ 2154884 w 2154884"/>
              <a:gd name="connsiteY2" fmla="*/ 1292930 h 1292930"/>
              <a:gd name="connsiteX3" fmla="*/ 0 w 2154884"/>
              <a:gd name="connsiteY3" fmla="*/ 1292930 h 1292930"/>
              <a:gd name="connsiteX4" fmla="*/ 0 w 2154884"/>
              <a:gd name="connsiteY4" fmla="*/ 0 h 1292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4884" h="1292930">
                <a:moveTo>
                  <a:pt x="0" y="0"/>
                </a:moveTo>
                <a:lnTo>
                  <a:pt x="2154884" y="0"/>
                </a:lnTo>
                <a:lnTo>
                  <a:pt x="2154884" y="1292930"/>
                </a:lnTo>
                <a:lnTo>
                  <a:pt x="0" y="129293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i="0" kern="1200" dirty="0">
                <a:latin typeface="Tahoma" panose="020B0604030504040204" pitchFamily="34" charset="0"/>
                <a:ea typeface="Tahoma" panose="020B0604030504040204" pitchFamily="34" charset="0"/>
                <a:cs typeface="Tahoma" panose="020B0604030504040204" pitchFamily="34" charset="0"/>
              </a:rPr>
              <a:t>Impossible to comply with provision</a:t>
            </a:r>
          </a:p>
        </p:txBody>
      </p:sp>
      <p:sp>
        <p:nvSpPr>
          <p:cNvPr id="11" name="Freeform: Shape 10">
            <a:extLst>
              <a:ext uri="{FF2B5EF4-FFF2-40B4-BE49-F238E27FC236}">
                <a16:creationId xmlns:a16="http://schemas.microsoft.com/office/drawing/2014/main" id="{413743AF-8D6C-2484-406C-EA6F65B700D6}"/>
              </a:ext>
            </a:extLst>
          </p:cNvPr>
          <p:cNvSpPr/>
          <p:nvPr/>
        </p:nvSpPr>
        <p:spPr>
          <a:xfrm>
            <a:off x="5739432" y="4011369"/>
            <a:ext cx="2154884" cy="1292930"/>
          </a:xfrm>
          <a:custGeom>
            <a:avLst/>
            <a:gdLst>
              <a:gd name="connsiteX0" fmla="*/ 0 w 2154884"/>
              <a:gd name="connsiteY0" fmla="*/ 0 h 1292930"/>
              <a:gd name="connsiteX1" fmla="*/ 2154884 w 2154884"/>
              <a:gd name="connsiteY1" fmla="*/ 0 h 1292930"/>
              <a:gd name="connsiteX2" fmla="*/ 2154884 w 2154884"/>
              <a:gd name="connsiteY2" fmla="*/ 1292930 h 1292930"/>
              <a:gd name="connsiteX3" fmla="*/ 0 w 2154884"/>
              <a:gd name="connsiteY3" fmla="*/ 1292930 h 1292930"/>
              <a:gd name="connsiteX4" fmla="*/ 0 w 2154884"/>
              <a:gd name="connsiteY4" fmla="*/ 0 h 1292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4884" h="1292930">
                <a:moveTo>
                  <a:pt x="0" y="0"/>
                </a:moveTo>
                <a:lnTo>
                  <a:pt x="2154884" y="0"/>
                </a:lnTo>
                <a:lnTo>
                  <a:pt x="2154884" y="1292930"/>
                </a:lnTo>
                <a:lnTo>
                  <a:pt x="0" y="1292930"/>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i="0" kern="1200" dirty="0">
                <a:latin typeface="Tahoma" panose="020B0604030504040204" pitchFamily="34" charset="0"/>
                <a:ea typeface="Tahoma" panose="020B0604030504040204" pitchFamily="34" charset="0"/>
                <a:cs typeface="Tahoma" panose="020B0604030504040204" pitchFamily="34" charset="0"/>
              </a:rPr>
              <a:t>Denial not possible  without efforts of </a:t>
            </a:r>
            <a:r>
              <a:rPr lang="en-IN" sz="1600" i="0" kern="1200" dirty="0" err="1">
                <a:latin typeface="Tahoma" panose="020B0604030504040204" pitchFamily="34" charset="0"/>
                <a:ea typeface="Tahoma" panose="020B0604030504040204" pitchFamily="34" charset="0"/>
                <a:cs typeface="Tahoma" panose="020B0604030504040204" pitchFamily="34" charset="0"/>
              </a:rPr>
              <a:t>revovery</a:t>
            </a:r>
            <a:r>
              <a:rPr lang="en-IN" sz="1600" i="0" kern="1200" dirty="0">
                <a:latin typeface="Tahoma" panose="020B0604030504040204" pitchFamily="34" charset="0"/>
                <a:ea typeface="Tahoma" panose="020B0604030504040204" pitchFamily="34" charset="0"/>
                <a:cs typeface="Tahoma" panose="020B0604030504040204" pitchFamily="34" charset="0"/>
              </a:rPr>
              <a:t> – </a:t>
            </a:r>
            <a:r>
              <a:rPr lang="en-IN" sz="1600" i="1" kern="1200" dirty="0">
                <a:latin typeface="Tahoma" panose="020B0604030504040204" pitchFamily="34" charset="0"/>
                <a:ea typeface="Tahoma" panose="020B0604030504040204" pitchFamily="34" charset="0"/>
                <a:cs typeface="Tahoma" panose="020B0604030504040204" pitchFamily="34" charset="0"/>
              </a:rPr>
              <a:t>DY </a:t>
            </a:r>
            <a:r>
              <a:rPr lang="en-IN" sz="1600" i="1" kern="1200" dirty="0" err="1">
                <a:latin typeface="Tahoma" panose="020B0604030504040204" pitchFamily="34" charset="0"/>
                <a:ea typeface="Tahoma" panose="020B0604030504040204" pitchFamily="34" charset="0"/>
                <a:cs typeface="Tahoma" panose="020B0604030504040204" pitchFamily="34" charset="0"/>
              </a:rPr>
              <a:t>Beathel</a:t>
            </a:r>
            <a:r>
              <a:rPr lang="en-IN" sz="1600" i="1" kern="1200" dirty="0">
                <a:latin typeface="Tahoma" panose="020B0604030504040204" pitchFamily="34" charset="0"/>
                <a:ea typeface="Tahoma" panose="020B0604030504040204" pitchFamily="34" charset="0"/>
                <a:cs typeface="Tahoma" panose="020B0604030504040204" pitchFamily="34" charset="0"/>
              </a:rPr>
              <a:t> Enterprises </a:t>
            </a:r>
            <a:r>
              <a:rPr lang="en-IN" sz="1600" i="0" kern="1200" dirty="0">
                <a:latin typeface="Tahoma" panose="020B0604030504040204" pitchFamily="34" charset="0"/>
                <a:ea typeface="Tahoma" panose="020B0604030504040204" pitchFamily="34" charset="0"/>
                <a:cs typeface="Tahoma" panose="020B0604030504040204" pitchFamily="34" charset="0"/>
              </a:rPr>
              <a:t>(Madras HC)</a:t>
            </a:r>
          </a:p>
        </p:txBody>
      </p:sp>
      <p:sp>
        <p:nvSpPr>
          <p:cNvPr id="12" name="Freeform: Shape 11">
            <a:extLst>
              <a:ext uri="{FF2B5EF4-FFF2-40B4-BE49-F238E27FC236}">
                <a16:creationId xmlns:a16="http://schemas.microsoft.com/office/drawing/2014/main" id="{FE7329BD-26A4-96D4-867E-67480E54B656}"/>
              </a:ext>
            </a:extLst>
          </p:cNvPr>
          <p:cNvSpPr/>
          <p:nvPr/>
        </p:nvSpPr>
        <p:spPr>
          <a:xfrm>
            <a:off x="8109806" y="4011369"/>
            <a:ext cx="2154884" cy="1292930"/>
          </a:xfrm>
          <a:custGeom>
            <a:avLst/>
            <a:gdLst>
              <a:gd name="connsiteX0" fmla="*/ 0 w 2154884"/>
              <a:gd name="connsiteY0" fmla="*/ 0 h 1292930"/>
              <a:gd name="connsiteX1" fmla="*/ 2154884 w 2154884"/>
              <a:gd name="connsiteY1" fmla="*/ 0 h 1292930"/>
              <a:gd name="connsiteX2" fmla="*/ 2154884 w 2154884"/>
              <a:gd name="connsiteY2" fmla="*/ 1292930 h 1292930"/>
              <a:gd name="connsiteX3" fmla="*/ 0 w 2154884"/>
              <a:gd name="connsiteY3" fmla="*/ 1292930 h 1292930"/>
              <a:gd name="connsiteX4" fmla="*/ 0 w 2154884"/>
              <a:gd name="connsiteY4" fmla="*/ 0 h 1292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4884" h="1292930">
                <a:moveTo>
                  <a:pt x="0" y="0"/>
                </a:moveTo>
                <a:lnTo>
                  <a:pt x="2154884" y="0"/>
                </a:lnTo>
                <a:lnTo>
                  <a:pt x="2154884" y="1292930"/>
                </a:lnTo>
                <a:lnTo>
                  <a:pt x="0" y="1292930"/>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i="0" kern="1200" dirty="0">
                <a:latin typeface="Tahoma" panose="020B0604030504040204" pitchFamily="34" charset="0"/>
                <a:ea typeface="Tahoma" panose="020B0604030504040204" pitchFamily="34" charset="0"/>
                <a:cs typeface="Tahoma" panose="020B0604030504040204" pitchFamily="34" charset="0"/>
              </a:rPr>
              <a:t>Denial solely on grounds of differences – CESTAT decisions</a:t>
            </a:r>
          </a:p>
        </p:txBody>
      </p:sp>
      <p:pic>
        <p:nvPicPr>
          <p:cNvPr id="6146" name="Picture 2" descr="ISSUE Text on Red Round Grungy Stamp Stock Illustration - Illustration of  text, sign: 214384592">
            <a:extLst>
              <a:ext uri="{FF2B5EF4-FFF2-40B4-BE49-F238E27FC236}">
                <a16:creationId xmlns:a16="http://schemas.microsoft.com/office/drawing/2014/main" id="{8B23746F-CDF6-89F1-B75C-D610A4A384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306" y="0"/>
            <a:ext cx="2257338" cy="2257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63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7" grpId="0" animBg="1"/>
      <p:bldP spid="8"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65FD00EE-F85B-BCC4-B94D-DA67D049050C}"/>
              </a:ext>
            </a:extLst>
          </p:cNvPr>
          <p:cNvSpPr/>
          <p:nvPr/>
        </p:nvSpPr>
        <p:spPr>
          <a:xfrm>
            <a:off x="2032000" y="5245680"/>
            <a:ext cx="8128000" cy="0"/>
          </a:xfrm>
          <a:prstGeom prst="line">
            <a:avLst/>
          </a:prstGeom>
        </p:spPr>
        <p:style>
          <a:lnRef idx="2">
            <a:schemeClr val="accent1">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7" name="Straight Connector 6">
            <a:extLst>
              <a:ext uri="{FF2B5EF4-FFF2-40B4-BE49-F238E27FC236}">
                <a16:creationId xmlns:a16="http://schemas.microsoft.com/office/drawing/2014/main" id="{111ED59A-8C25-3C3D-3FBC-EB5823CFCCA3}"/>
              </a:ext>
            </a:extLst>
          </p:cNvPr>
          <p:cNvSpPr/>
          <p:nvPr/>
        </p:nvSpPr>
        <p:spPr>
          <a:xfrm>
            <a:off x="2032000" y="3885922"/>
            <a:ext cx="8128000" cy="0"/>
          </a:xfrm>
          <a:prstGeom prst="line">
            <a:avLst/>
          </a:prstGeom>
        </p:spPr>
        <p:style>
          <a:lnRef idx="2">
            <a:schemeClr val="accent1">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8" name="Straight Connector 7">
            <a:extLst>
              <a:ext uri="{FF2B5EF4-FFF2-40B4-BE49-F238E27FC236}">
                <a16:creationId xmlns:a16="http://schemas.microsoft.com/office/drawing/2014/main" id="{03A0D872-2BF5-69FD-B2BA-D66FF56D10C3}"/>
              </a:ext>
            </a:extLst>
          </p:cNvPr>
          <p:cNvSpPr/>
          <p:nvPr/>
        </p:nvSpPr>
        <p:spPr>
          <a:xfrm>
            <a:off x="2032000" y="2526164"/>
            <a:ext cx="8128000" cy="0"/>
          </a:xfrm>
          <a:prstGeom prst="line">
            <a:avLst/>
          </a:prstGeom>
        </p:spPr>
        <p:style>
          <a:lnRef idx="2">
            <a:schemeClr val="accent1">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9" name="Straight Connector 8">
            <a:extLst>
              <a:ext uri="{FF2B5EF4-FFF2-40B4-BE49-F238E27FC236}">
                <a16:creationId xmlns:a16="http://schemas.microsoft.com/office/drawing/2014/main" id="{4EF6215F-459A-C790-ED28-527E9B510B05}"/>
              </a:ext>
            </a:extLst>
          </p:cNvPr>
          <p:cNvSpPr/>
          <p:nvPr/>
        </p:nvSpPr>
        <p:spPr>
          <a:xfrm>
            <a:off x="2032000" y="1166406"/>
            <a:ext cx="8128000" cy="0"/>
          </a:xfrm>
          <a:prstGeom prst="line">
            <a:avLst/>
          </a:prstGeom>
        </p:spPr>
        <p:style>
          <a:lnRef idx="2">
            <a:schemeClr val="accent1">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10" name="Freeform: Shape 9">
            <a:extLst>
              <a:ext uri="{FF2B5EF4-FFF2-40B4-BE49-F238E27FC236}">
                <a16:creationId xmlns:a16="http://schemas.microsoft.com/office/drawing/2014/main" id="{B1263B05-8F2B-DB83-1804-F8EBC82041C0}"/>
              </a:ext>
            </a:extLst>
          </p:cNvPr>
          <p:cNvSpPr/>
          <p:nvPr/>
        </p:nvSpPr>
        <p:spPr>
          <a:xfrm>
            <a:off x="4145279" y="720628"/>
            <a:ext cx="6014720" cy="445778"/>
          </a:xfrm>
          <a:custGeom>
            <a:avLst/>
            <a:gdLst>
              <a:gd name="connsiteX0" fmla="*/ 0 w 6014720"/>
              <a:gd name="connsiteY0" fmla="*/ 0 h 445778"/>
              <a:gd name="connsiteX1" fmla="*/ 6014720 w 6014720"/>
              <a:gd name="connsiteY1" fmla="*/ 0 h 445778"/>
              <a:gd name="connsiteX2" fmla="*/ 6014720 w 6014720"/>
              <a:gd name="connsiteY2" fmla="*/ 445778 h 445778"/>
              <a:gd name="connsiteX3" fmla="*/ 0 w 6014720"/>
              <a:gd name="connsiteY3" fmla="*/ 445778 h 445778"/>
              <a:gd name="connsiteX4" fmla="*/ 0 w 6014720"/>
              <a:gd name="connsiteY4" fmla="*/ 0 h 445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4720" h="445778">
                <a:moveTo>
                  <a:pt x="0" y="0"/>
                </a:moveTo>
                <a:lnTo>
                  <a:pt x="6014720" y="0"/>
                </a:lnTo>
                <a:lnTo>
                  <a:pt x="6014720" y="445778"/>
                </a:lnTo>
                <a:lnTo>
                  <a:pt x="0" y="4457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IN" sz="2400" kern="1200" dirty="0">
                <a:latin typeface="Tahoma" panose="020B0604030504040204" pitchFamily="34" charset="0"/>
                <a:ea typeface="Tahoma" panose="020B0604030504040204" pitchFamily="34" charset="0"/>
                <a:cs typeface="Tahoma" panose="020B0604030504040204" pitchFamily="34" charset="0"/>
              </a:rPr>
              <a:t>Till 09.10.19</a:t>
            </a:r>
          </a:p>
        </p:txBody>
      </p:sp>
      <p:sp>
        <p:nvSpPr>
          <p:cNvPr id="11" name="Freeform: Shape 10">
            <a:extLst>
              <a:ext uri="{FF2B5EF4-FFF2-40B4-BE49-F238E27FC236}">
                <a16:creationId xmlns:a16="http://schemas.microsoft.com/office/drawing/2014/main" id="{71A252E8-AC1E-905D-4A5B-DF774DA19ACC}"/>
              </a:ext>
            </a:extLst>
          </p:cNvPr>
          <p:cNvSpPr/>
          <p:nvPr/>
        </p:nvSpPr>
        <p:spPr>
          <a:xfrm>
            <a:off x="2032000" y="720628"/>
            <a:ext cx="2113280" cy="445778"/>
          </a:xfrm>
          <a:custGeom>
            <a:avLst/>
            <a:gdLst>
              <a:gd name="connsiteX0" fmla="*/ 74311 w 2113280"/>
              <a:gd name="connsiteY0" fmla="*/ 0 h 445778"/>
              <a:gd name="connsiteX1" fmla="*/ 2038969 w 2113280"/>
              <a:gd name="connsiteY1" fmla="*/ 0 h 445778"/>
              <a:gd name="connsiteX2" fmla="*/ 2113280 w 2113280"/>
              <a:gd name="connsiteY2" fmla="*/ 74311 h 445778"/>
              <a:gd name="connsiteX3" fmla="*/ 2113280 w 2113280"/>
              <a:gd name="connsiteY3" fmla="*/ 445778 h 445778"/>
              <a:gd name="connsiteX4" fmla="*/ 2113280 w 2113280"/>
              <a:gd name="connsiteY4" fmla="*/ 445778 h 445778"/>
              <a:gd name="connsiteX5" fmla="*/ 0 w 2113280"/>
              <a:gd name="connsiteY5" fmla="*/ 445778 h 445778"/>
              <a:gd name="connsiteX6" fmla="*/ 0 w 2113280"/>
              <a:gd name="connsiteY6" fmla="*/ 445778 h 445778"/>
              <a:gd name="connsiteX7" fmla="*/ 0 w 2113280"/>
              <a:gd name="connsiteY7" fmla="*/ 74311 h 445778"/>
              <a:gd name="connsiteX8" fmla="*/ 74311 w 2113280"/>
              <a:gd name="connsiteY8" fmla="*/ 0 h 44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445778">
                <a:moveTo>
                  <a:pt x="74311" y="0"/>
                </a:moveTo>
                <a:lnTo>
                  <a:pt x="2038969" y="0"/>
                </a:lnTo>
                <a:cubicBezTo>
                  <a:pt x="2080010" y="0"/>
                  <a:pt x="2113280" y="33270"/>
                  <a:pt x="2113280" y="74311"/>
                </a:cubicBezTo>
                <a:lnTo>
                  <a:pt x="2113280" y="445778"/>
                </a:lnTo>
                <a:lnTo>
                  <a:pt x="2113280" y="445778"/>
                </a:lnTo>
                <a:lnTo>
                  <a:pt x="0" y="445778"/>
                </a:lnTo>
                <a:lnTo>
                  <a:pt x="0" y="445778"/>
                </a:lnTo>
                <a:lnTo>
                  <a:pt x="0" y="74311"/>
                </a:lnTo>
                <a:cubicBezTo>
                  <a:pt x="0" y="33270"/>
                  <a:pt x="33270" y="0"/>
                  <a:pt x="74311" y="0"/>
                </a:cubicBez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7485" tIns="67485" rIns="67485" bIns="45720" numCol="1" spcCol="1270" anchor="ctr" anchorCtr="0">
            <a:noAutofit/>
          </a:bodyPr>
          <a:lstStyle/>
          <a:p>
            <a:pPr marL="0" lvl="0" indent="0" algn="ctr" defTabSz="1066800">
              <a:lnSpc>
                <a:spcPct val="90000"/>
              </a:lnSpc>
              <a:spcBef>
                <a:spcPct val="0"/>
              </a:spcBef>
              <a:spcAft>
                <a:spcPct val="35000"/>
              </a:spcAft>
              <a:buNone/>
            </a:pPr>
            <a:r>
              <a:rPr lang="en-IN" sz="2400" kern="1200" dirty="0">
                <a:latin typeface="Tahoma" panose="020B0604030504040204" pitchFamily="34" charset="0"/>
                <a:ea typeface="Tahoma" panose="020B0604030504040204" pitchFamily="34" charset="0"/>
                <a:cs typeface="Tahoma" panose="020B0604030504040204" pitchFamily="34" charset="0"/>
              </a:rPr>
              <a:t>#1</a:t>
            </a:r>
          </a:p>
        </p:txBody>
      </p:sp>
      <p:sp>
        <p:nvSpPr>
          <p:cNvPr id="12" name="Freeform: Shape 11">
            <a:extLst>
              <a:ext uri="{FF2B5EF4-FFF2-40B4-BE49-F238E27FC236}">
                <a16:creationId xmlns:a16="http://schemas.microsoft.com/office/drawing/2014/main" id="{838A7046-8AA9-0339-201C-550C6FC1CF0F}"/>
              </a:ext>
            </a:extLst>
          </p:cNvPr>
          <p:cNvSpPr/>
          <p:nvPr/>
        </p:nvSpPr>
        <p:spPr>
          <a:xfrm>
            <a:off x="2032000" y="1166406"/>
            <a:ext cx="8128000" cy="891690"/>
          </a:xfrm>
          <a:custGeom>
            <a:avLst/>
            <a:gdLst>
              <a:gd name="connsiteX0" fmla="*/ 0 w 8128000"/>
              <a:gd name="connsiteY0" fmla="*/ 0 h 891690"/>
              <a:gd name="connsiteX1" fmla="*/ 8128000 w 8128000"/>
              <a:gd name="connsiteY1" fmla="*/ 0 h 891690"/>
              <a:gd name="connsiteX2" fmla="*/ 8128000 w 8128000"/>
              <a:gd name="connsiteY2" fmla="*/ 891690 h 891690"/>
              <a:gd name="connsiteX3" fmla="*/ 0 w 8128000"/>
              <a:gd name="connsiteY3" fmla="*/ 891690 h 891690"/>
              <a:gd name="connsiteX4" fmla="*/ 0 w 8128000"/>
              <a:gd name="connsiteY4" fmla="*/ 0 h 89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891690">
                <a:moveTo>
                  <a:pt x="0" y="0"/>
                </a:moveTo>
                <a:lnTo>
                  <a:pt x="8128000" y="0"/>
                </a:lnTo>
                <a:lnTo>
                  <a:pt x="8128000" y="891690"/>
                </a:lnTo>
                <a:lnTo>
                  <a:pt x="0" y="8916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marL="171450" lvl="1" indent="-171450" algn="l" defTabSz="844550">
              <a:lnSpc>
                <a:spcPct val="90000"/>
              </a:lnSpc>
              <a:spcBef>
                <a:spcPct val="0"/>
              </a:spcBef>
              <a:spcAft>
                <a:spcPct val="15000"/>
              </a:spcAft>
              <a:buChar char="•"/>
            </a:pPr>
            <a:r>
              <a:rPr lang="en-IN" sz="1900" kern="1200" dirty="0">
                <a:latin typeface="Tahoma" panose="020B0604030504040204" pitchFamily="34" charset="0"/>
                <a:ea typeface="Tahoma" panose="020B0604030504040204" pitchFamily="34" charset="0"/>
                <a:cs typeface="Tahoma" panose="020B0604030504040204" pitchFamily="34" charset="0"/>
              </a:rPr>
              <a:t>For 2017-18, 2018-19 and 2019-20 (till 09.10.19), ITC on self assessment basis. No condition existing about ITC appearing in GSTR 2A</a:t>
            </a:r>
          </a:p>
        </p:txBody>
      </p:sp>
      <p:sp>
        <p:nvSpPr>
          <p:cNvPr id="13" name="Freeform: Shape 12">
            <a:extLst>
              <a:ext uri="{FF2B5EF4-FFF2-40B4-BE49-F238E27FC236}">
                <a16:creationId xmlns:a16="http://schemas.microsoft.com/office/drawing/2014/main" id="{F118E9CF-CFA2-7BB5-DA8F-E80812062D86}"/>
              </a:ext>
            </a:extLst>
          </p:cNvPr>
          <p:cNvSpPr/>
          <p:nvPr/>
        </p:nvSpPr>
        <p:spPr>
          <a:xfrm>
            <a:off x="4145279" y="2080386"/>
            <a:ext cx="6014720" cy="445778"/>
          </a:xfrm>
          <a:custGeom>
            <a:avLst/>
            <a:gdLst>
              <a:gd name="connsiteX0" fmla="*/ 0 w 6014720"/>
              <a:gd name="connsiteY0" fmla="*/ 0 h 445778"/>
              <a:gd name="connsiteX1" fmla="*/ 6014720 w 6014720"/>
              <a:gd name="connsiteY1" fmla="*/ 0 h 445778"/>
              <a:gd name="connsiteX2" fmla="*/ 6014720 w 6014720"/>
              <a:gd name="connsiteY2" fmla="*/ 445778 h 445778"/>
              <a:gd name="connsiteX3" fmla="*/ 0 w 6014720"/>
              <a:gd name="connsiteY3" fmla="*/ 445778 h 445778"/>
              <a:gd name="connsiteX4" fmla="*/ 0 w 6014720"/>
              <a:gd name="connsiteY4" fmla="*/ 0 h 445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4720" h="445778">
                <a:moveTo>
                  <a:pt x="0" y="0"/>
                </a:moveTo>
                <a:lnTo>
                  <a:pt x="6014720" y="0"/>
                </a:lnTo>
                <a:lnTo>
                  <a:pt x="6014720" y="445778"/>
                </a:lnTo>
                <a:lnTo>
                  <a:pt x="0" y="4457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IN" sz="2400" kern="1200" dirty="0">
                <a:latin typeface="Tahoma" panose="020B0604030504040204" pitchFamily="34" charset="0"/>
                <a:ea typeface="Tahoma" panose="020B0604030504040204" pitchFamily="34" charset="0"/>
                <a:cs typeface="Tahoma" panose="020B0604030504040204" pitchFamily="34" charset="0"/>
              </a:rPr>
              <a:t>09.10.19 to 31.12.20</a:t>
            </a:r>
          </a:p>
        </p:txBody>
      </p:sp>
      <p:sp>
        <p:nvSpPr>
          <p:cNvPr id="14" name="Freeform: Shape 13">
            <a:extLst>
              <a:ext uri="{FF2B5EF4-FFF2-40B4-BE49-F238E27FC236}">
                <a16:creationId xmlns:a16="http://schemas.microsoft.com/office/drawing/2014/main" id="{A734E715-6E67-3C4C-9443-6857F6D63D85}"/>
              </a:ext>
            </a:extLst>
          </p:cNvPr>
          <p:cNvSpPr/>
          <p:nvPr/>
        </p:nvSpPr>
        <p:spPr>
          <a:xfrm>
            <a:off x="2032000" y="2080386"/>
            <a:ext cx="2113280" cy="445778"/>
          </a:xfrm>
          <a:custGeom>
            <a:avLst/>
            <a:gdLst>
              <a:gd name="connsiteX0" fmla="*/ 74311 w 2113280"/>
              <a:gd name="connsiteY0" fmla="*/ 0 h 445778"/>
              <a:gd name="connsiteX1" fmla="*/ 2038969 w 2113280"/>
              <a:gd name="connsiteY1" fmla="*/ 0 h 445778"/>
              <a:gd name="connsiteX2" fmla="*/ 2113280 w 2113280"/>
              <a:gd name="connsiteY2" fmla="*/ 74311 h 445778"/>
              <a:gd name="connsiteX3" fmla="*/ 2113280 w 2113280"/>
              <a:gd name="connsiteY3" fmla="*/ 445778 h 445778"/>
              <a:gd name="connsiteX4" fmla="*/ 2113280 w 2113280"/>
              <a:gd name="connsiteY4" fmla="*/ 445778 h 445778"/>
              <a:gd name="connsiteX5" fmla="*/ 0 w 2113280"/>
              <a:gd name="connsiteY5" fmla="*/ 445778 h 445778"/>
              <a:gd name="connsiteX6" fmla="*/ 0 w 2113280"/>
              <a:gd name="connsiteY6" fmla="*/ 445778 h 445778"/>
              <a:gd name="connsiteX7" fmla="*/ 0 w 2113280"/>
              <a:gd name="connsiteY7" fmla="*/ 74311 h 445778"/>
              <a:gd name="connsiteX8" fmla="*/ 74311 w 2113280"/>
              <a:gd name="connsiteY8" fmla="*/ 0 h 44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445778">
                <a:moveTo>
                  <a:pt x="74311" y="0"/>
                </a:moveTo>
                <a:lnTo>
                  <a:pt x="2038969" y="0"/>
                </a:lnTo>
                <a:cubicBezTo>
                  <a:pt x="2080010" y="0"/>
                  <a:pt x="2113280" y="33270"/>
                  <a:pt x="2113280" y="74311"/>
                </a:cubicBezTo>
                <a:lnTo>
                  <a:pt x="2113280" y="445778"/>
                </a:lnTo>
                <a:lnTo>
                  <a:pt x="2113280" y="445778"/>
                </a:lnTo>
                <a:lnTo>
                  <a:pt x="0" y="445778"/>
                </a:lnTo>
                <a:lnTo>
                  <a:pt x="0" y="445778"/>
                </a:lnTo>
                <a:lnTo>
                  <a:pt x="0" y="74311"/>
                </a:lnTo>
                <a:cubicBezTo>
                  <a:pt x="0" y="33270"/>
                  <a:pt x="33270" y="0"/>
                  <a:pt x="74311" y="0"/>
                </a:cubicBez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7485" tIns="67485" rIns="67485" bIns="45720" numCol="1" spcCol="1270" anchor="ctr" anchorCtr="0">
            <a:noAutofit/>
          </a:bodyPr>
          <a:lstStyle/>
          <a:p>
            <a:pPr marL="0" lvl="0" indent="0" algn="ctr" defTabSz="1066800">
              <a:lnSpc>
                <a:spcPct val="90000"/>
              </a:lnSpc>
              <a:spcBef>
                <a:spcPct val="0"/>
              </a:spcBef>
              <a:spcAft>
                <a:spcPct val="35000"/>
              </a:spcAft>
              <a:buNone/>
            </a:pPr>
            <a:r>
              <a:rPr lang="en-IN" sz="2400" kern="1200" dirty="0">
                <a:latin typeface="Tahoma" panose="020B0604030504040204" pitchFamily="34" charset="0"/>
                <a:ea typeface="Tahoma" panose="020B0604030504040204" pitchFamily="34" charset="0"/>
                <a:cs typeface="Tahoma" panose="020B0604030504040204" pitchFamily="34" charset="0"/>
              </a:rPr>
              <a:t>#2</a:t>
            </a:r>
          </a:p>
        </p:txBody>
      </p:sp>
      <p:sp>
        <p:nvSpPr>
          <p:cNvPr id="15" name="Freeform: Shape 14">
            <a:extLst>
              <a:ext uri="{FF2B5EF4-FFF2-40B4-BE49-F238E27FC236}">
                <a16:creationId xmlns:a16="http://schemas.microsoft.com/office/drawing/2014/main" id="{5539DD36-5AE7-242C-2759-D15F9A5ABFEC}"/>
              </a:ext>
            </a:extLst>
          </p:cNvPr>
          <p:cNvSpPr/>
          <p:nvPr/>
        </p:nvSpPr>
        <p:spPr>
          <a:xfrm>
            <a:off x="2032000" y="2526164"/>
            <a:ext cx="8128000" cy="891690"/>
          </a:xfrm>
          <a:custGeom>
            <a:avLst/>
            <a:gdLst>
              <a:gd name="connsiteX0" fmla="*/ 0 w 8128000"/>
              <a:gd name="connsiteY0" fmla="*/ 0 h 891690"/>
              <a:gd name="connsiteX1" fmla="*/ 8128000 w 8128000"/>
              <a:gd name="connsiteY1" fmla="*/ 0 h 891690"/>
              <a:gd name="connsiteX2" fmla="*/ 8128000 w 8128000"/>
              <a:gd name="connsiteY2" fmla="*/ 891690 h 891690"/>
              <a:gd name="connsiteX3" fmla="*/ 0 w 8128000"/>
              <a:gd name="connsiteY3" fmla="*/ 891690 h 891690"/>
              <a:gd name="connsiteX4" fmla="*/ 0 w 8128000"/>
              <a:gd name="connsiteY4" fmla="*/ 0 h 89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891690">
                <a:moveTo>
                  <a:pt x="0" y="0"/>
                </a:moveTo>
                <a:lnTo>
                  <a:pt x="8128000" y="0"/>
                </a:lnTo>
                <a:lnTo>
                  <a:pt x="8128000" y="891690"/>
                </a:lnTo>
                <a:lnTo>
                  <a:pt x="0" y="8916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marL="171450" lvl="1" indent="-171450" algn="l" defTabSz="844550">
              <a:lnSpc>
                <a:spcPct val="90000"/>
              </a:lnSpc>
              <a:spcBef>
                <a:spcPct val="0"/>
              </a:spcBef>
              <a:spcAft>
                <a:spcPct val="15000"/>
              </a:spcAft>
              <a:buChar char="•"/>
            </a:pPr>
            <a:r>
              <a:rPr lang="en-IN" sz="1900" kern="1200" dirty="0">
                <a:latin typeface="Tahoma" panose="020B0604030504040204" pitchFamily="34" charset="0"/>
                <a:ea typeface="Tahoma" panose="020B0604030504040204" pitchFamily="34" charset="0"/>
                <a:cs typeface="Tahoma" panose="020B0604030504040204" pitchFamily="34" charset="0"/>
              </a:rPr>
              <a:t>Rule 36(4) was inserted. Can be argued that it is ultra vires the Act. If ITC claim is within 20% / 10% bracket, no demand expected</a:t>
            </a:r>
          </a:p>
        </p:txBody>
      </p:sp>
      <p:sp>
        <p:nvSpPr>
          <p:cNvPr id="16" name="Freeform: Shape 15">
            <a:extLst>
              <a:ext uri="{FF2B5EF4-FFF2-40B4-BE49-F238E27FC236}">
                <a16:creationId xmlns:a16="http://schemas.microsoft.com/office/drawing/2014/main" id="{09B0FBB9-4CDF-8CA9-346A-5F77989CB180}"/>
              </a:ext>
            </a:extLst>
          </p:cNvPr>
          <p:cNvSpPr/>
          <p:nvPr/>
        </p:nvSpPr>
        <p:spPr>
          <a:xfrm>
            <a:off x="4145279" y="3440143"/>
            <a:ext cx="6014720" cy="445778"/>
          </a:xfrm>
          <a:custGeom>
            <a:avLst/>
            <a:gdLst>
              <a:gd name="connsiteX0" fmla="*/ 0 w 6014720"/>
              <a:gd name="connsiteY0" fmla="*/ 0 h 445778"/>
              <a:gd name="connsiteX1" fmla="*/ 6014720 w 6014720"/>
              <a:gd name="connsiteY1" fmla="*/ 0 h 445778"/>
              <a:gd name="connsiteX2" fmla="*/ 6014720 w 6014720"/>
              <a:gd name="connsiteY2" fmla="*/ 445778 h 445778"/>
              <a:gd name="connsiteX3" fmla="*/ 0 w 6014720"/>
              <a:gd name="connsiteY3" fmla="*/ 445778 h 445778"/>
              <a:gd name="connsiteX4" fmla="*/ 0 w 6014720"/>
              <a:gd name="connsiteY4" fmla="*/ 0 h 445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4720" h="445778">
                <a:moveTo>
                  <a:pt x="0" y="0"/>
                </a:moveTo>
                <a:lnTo>
                  <a:pt x="6014720" y="0"/>
                </a:lnTo>
                <a:lnTo>
                  <a:pt x="6014720" y="445778"/>
                </a:lnTo>
                <a:lnTo>
                  <a:pt x="0" y="4457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IN" sz="2400" kern="1200" dirty="0">
                <a:latin typeface="Tahoma" panose="020B0604030504040204" pitchFamily="34" charset="0"/>
                <a:ea typeface="Tahoma" panose="020B0604030504040204" pitchFamily="34" charset="0"/>
                <a:cs typeface="Tahoma" panose="020B0604030504040204" pitchFamily="34" charset="0"/>
              </a:rPr>
              <a:t>01.01.21 to 31.12.21</a:t>
            </a:r>
          </a:p>
        </p:txBody>
      </p:sp>
      <p:sp>
        <p:nvSpPr>
          <p:cNvPr id="17" name="Freeform: Shape 16">
            <a:extLst>
              <a:ext uri="{FF2B5EF4-FFF2-40B4-BE49-F238E27FC236}">
                <a16:creationId xmlns:a16="http://schemas.microsoft.com/office/drawing/2014/main" id="{7471562F-2842-5974-95D4-0F265F792FF1}"/>
              </a:ext>
            </a:extLst>
          </p:cNvPr>
          <p:cNvSpPr/>
          <p:nvPr/>
        </p:nvSpPr>
        <p:spPr>
          <a:xfrm>
            <a:off x="2032000" y="3440143"/>
            <a:ext cx="2113280" cy="445778"/>
          </a:xfrm>
          <a:custGeom>
            <a:avLst/>
            <a:gdLst>
              <a:gd name="connsiteX0" fmla="*/ 74311 w 2113280"/>
              <a:gd name="connsiteY0" fmla="*/ 0 h 445778"/>
              <a:gd name="connsiteX1" fmla="*/ 2038969 w 2113280"/>
              <a:gd name="connsiteY1" fmla="*/ 0 h 445778"/>
              <a:gd name="connsiteX2" fmla="*/ 2113280 w 2113280"/>
              <a:gd name="connsiteY2" fmla="*/ 74311 h 445778"/>
              <a:gd name="connsiteX3" fmla="*/ 2113280 w 2113280"/>
              <a:gd name="connsiteY3" fmla="*/ 445778 h 445778"/>
              <a:gd name="connsiteX4" fmla="*/ 2113280 w 2113280"/>
              <a:gd name="connsiteY4" fmla="*/ 445778 h 445778"/>
              <a:gd name="connsiteX5" fmla="*/ 0 w 2113280"/>
              <a:gd name="connsiteY5" fmla="*/ 445778 h 445778"/>
              <a:gd name="connsiteX6" fmla="*/ 0 w 2113280"/>
              <a:gd name="connsiteY6" fmla="*/ 445778 h 445778"/>
              <a:gd name="connsiteX7" fmla="*/ 0 w 2113280"/>
              <a:gd name="connsiteY7" fmla="*/ 74311 h 445778"/>
              <a:gd name="connsiteX8" fmla="*/ 74311 w 2113280"/>
              <a:gd name="connsiteY8" fmla="*/ 0 h 44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445778">
                <a:moveTo>
                  <a:pt x="74311" y="0"/>
                </a:moveTo>
                <a:lnTo>
                  <a:pt x="2038969" y="0"/>
                </a:lnTo>
                <a:cubicBezTo>
                  <a:pt x="2080010" y="0"/>
                  <a:pt x="2113280" y="33270"/>
                  <a:pt x="2113280" y="74311"/>
                </a:cubicBezTo>
                <a:lnTo>
                  <a:pt x="2113280" y="445778"/>
                </a:lnTo>
                <a:lnTo>
                  <a:pt x="2113280" y="445778"/>
                </a:lnTo>
                <a:lnTo>
                  <a:pt x="0" y="445778"/>
                </a:lnTo>
                <a:lnTo>
                  <a:pt x="0" y="445778"/>
                </a:lnTo>
                <a:lnTo>
                  <a:pt x="0" y="74311"/>
                </a:lnTo>
                <a:cubicBezTo>
                  <a:pt x="0" y="33270"/>
                  <a:pt x="33270" y="0"/>
                  <a:pt x="74311" y="0"/>
                </a:cubicBez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7485" tIns="67485" rIns="67485" bIns="45720" numCol="1" spcCol="1270" anchor="ctr" anchorCtr="0">
            <a:noAutofit/>
          </a:bodyPr>
          <a:lstStyle/>
          <a:p>
            <a:pPr marL="0" lvl="0" indent="0" algn="ctr" defTabSz="1066800">
              <a:lnSpc>
                <a:spcPct val="90000"/>
              </a:lnSpc>
              <a:spcBef>
                <a:spcPct val="0"/>
              </a:spcBef>
              <a:spcAft>
                <a:spcPct val="35000"/>
              </a:spcAft>
              <a:buNone/>
            </a:pPr>
            <a:r>
              <a:rPr lang="en-IN" sz="2400" kern="1200" dirty="0">
                <a:latin typeface="Tahoma" panose="020B0604030504040204" pitchFamily="34" charset="0"/>
                <a:ea typeface="Tahoma" panose="020B0604030504040204" pitchFamily="34" charset="0"/>
                <a:cs typeface="Tahoma" panose="020B0604030504040204" pitchFamily="34" charset="0"/>
              </a:rPr>
              <a:t>#3</a:t>
            </a:r>
          </a:p>
        </p:txBody>
      </p:sp>
      <p:sp>
        <p:nvSpPr>
          <p:cNvPr id="18" name="Freeform: Shape 17">
            <a:extLst>
              <a:ext uri="{FF2B5EF4-FFF2-40B4-BE49-F238E27FC236}">
                <a16:creationId xmlns:a16="http://schemas.microsoft.com/office/drawing/2014/main" id="{93085DCE-7C4E-A4B2-C747-57EE1F04BCEA}"/>
              </a:ext>
            </a:extLst>
          </p:cNvPr>
          <p:cNvSpPr/>
          <p:nvPr/>
        </p:nvSpPr>
        <p:spPr>
          <a:xfrm>
            <a:off x="2032000" y="3885922"/>
            <a:ext cx="8128000" cy="891690"/>
          </a:xfrm>
          <a:custGeom>
            <a:avLst/>
            <a:gdLst>
              <a:gd name="connsiteX0" fmla="*/ 0 w 8128000"/>
              <a:gd name="connsiteY0" fmla="*/ 0 h 891690"/>
              <a:gd name="connsiteX1" fmla="*/ 8128000 w 8128000"/>
              <a:gd name="connsiteY1" fmla="*/ 0 h 891690"/>
              <a:gd name="connsiteX2" fmla="*/ 8128000 w 8128000"/>
              <a:gd name="connsiteY2" fmla="*/ 891690 h 891690"/>
              <a:gd name="connsiteX3" fmla="*/ 0 w 8128000"/>
              <a:gd name="connsiteY3" fmla="*/ 891690 h 891690"/>
              <a:gd name="connsiteX4" fmla="*/ 0 w 8128000"/>
              <a:gd name="connsiteY4" fmla="*/ 0 h 89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891690">
                <a:moveTo>
                  <a:pt x="0" y="0"/>
                </a:moveTo>
                <a:lnTo>
                  <a:pt x="8128000" y="0"/>
                </a:lnTo>
                <a:lnTo>
                  <a:pt x="8128000" y="891690"/>
                </a:lnTo>
                <a:lnTo>
                  <a:pt x="0" y="8916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marL="171450" lvl="1" indent="-171450" algn="l" defTabSz="844550">
              <a:lnSpc>
                <a:spcPct val="90000"/>
              </a:lnSpc>
              <a:spcBef>
                <a:spcPct val="0"/>
              </a:spcBef>
              <a:spcAft>
                <a:spcPct val="15000"/>
              </a:spcAft>
              <a:buChar char="•"/>
            </a:pPr>
            <a:r>
              <a:rPr lang="en-IN" sz="1900" kern="1200" dirty="0">
                <a:latin typeface="Tahoma" panose="020B0604030504040204" pitchFamily="34" charset="0"/>
                <a:ea typeface="Tahoma" panose="020B0604030504040204" pitchFamily="34" charset="0"/>
                <a:cs typeface="Tahoma" panose="020B0604030504040204" pitchFamily="34" charset="0"/>
              </a:rPr>
              <a:t>GSTR 2B supposed to be used. ITC claim limited to 5% over and above credit appearing in GSTR 2B.</a:t>
            </a:r>
          </a:p>
        </p:txBody>
      </p:sp>
      <p:sp>
        <p:nvSpPr>
          <p:cNvPr id="19" name="Freeform: Shape 18">
            <a:extLst>
              <a:ext uri="{FF2B5EF4-FFF2-40B4-BE49-F238E27FC236}">
                <a16:creationId xmlns:a16="http://schemas.microsoft.com/office/drawing/2014/main" id="{CF4DCAB4-BC96-5B18-5292-F24F52670ED5}"/>
              </a:ext>
            </a:extLst>
          </p:cNvPr>
          <p:cNvSpPr/>
          <p:nvPr/>
        </p:nvSpPr>
        <p:spPr>
          <a:xfrm>
            <a:off x="4145279" y="4799901"/>
            <a:ext cx="6014720" cy="445778"/>
          </a:xfrm>
          <a:custGeom>
            <a:avLst/>
            <a:gdLst>
              <a:gd name="connsiteX0" fmla="*/ 0 w 6014720"/>
              <a:gd name="connsiteY0" fmla="*/ 0 h 445778"/>
              <a:gd name="connsiteX1" fmla="*/ 6014720 w 6014720"/>
              <a:gd name="connsiteY1" fmla="*/ 0 h 445778"/>
              <a:gd name="connsiteX2" fmla="*/ 6014720 w 6014720"/>
              <a:gd name="connsiteY2" fmla="*/ 445778 h 445778"/>
              <a:gd name="connsiteX3" fmla="*/ 0 w 6014720"/>
              <a:gd name="connsiteY3" fmla="*/ 445778 h 445778"/>
              <a:gd name="connsiteX4" fmla="*/ 0 w 6014720"/>
              <a:gd name="connsiteY4" fmla="*/ 0 h 445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4720" h="445778">
                <a:moveTo>
                  <a:pt x="0" y="0"/>
                </a:moveTo>
                <a:lnTo>
                  <a:pt x="6014720" y="0"/>
                </a:lnTo>
                <a:lnTo>
                  <a:pt x="6014720" y="445778"/>
                </a:lnTo>
                <a:lnTo>
                  <a:pt x="0" y="4457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IN" sz="2400" kern="1200" dirty="0">
                <a:latin typeface="Tahoma" panose="020B0604030504040204" pitchFamily="34" charset="0"/>
                <a:ea typeface="Tahoma" panose="020B0604030504040204" pitchFamily="34" charset="0"/>
                <a:cs typeface="Tahoma" panose="020B0604030504040204" pitchFamily="34" charset="0"/>
              </a:rPr>
              <a:t>From 01.01.22</a:t>
            </a:r>
          </a:p>
        </p:txBody>
      </p:sp>
      <p:sp>
        <p:nvSpPr>
          <p:cNvPr id="20" name="Freeform: Shape 19">
            <a:extLst>
              <a:ext uri="{FF2B5EF4-FFF2-40B4-BE49-F238E27FC236}">
                <a16:creationId xmlns:a16="http://schemas.microsoft.com/office/drawing/2014/main" id="{B284D431-5C87-6F3C-1236-7C0E984CC1CC}"/>
              </a:ext>
            </a:extLst>
          </p:cNvPr>
          <p:cNvSpPr/>
          <p:nvPr/>
        </p:nvSpPr>
        <p:spPr>
          <a:xfrm>
            <a:off x="2032000" y="4799901"/>
            <a:ext cx="2113280" cy="445778"/>
          </a:xfrm>
          <a:custGeom>
            <a:avLst/>
            <a:gdLst>
              <a:gd name="connsiteX0" fmla="*/ 74311 w 2113280"/>
              <a:gd name="connsiteY0" fmla="*/ 0 h 445778"/>
              <a:gd name="connsiteX1" fmla="*/ 2038969 w 2113280"/>
              <a:gd name="connsiteY1" fmla="*/ 0 h 445778"/>
              <a:gd name="connsiteX2" fmla="*/ 2113280 w 2113280"/>
              <a:gd name="connsiteY2" fmla="*/ 74311 h 445778"/>
              <a:gd name="connsiteX3" fmla="*/ 2113280 w 2113280"/>
              <a:gd name="connsiteY3" fmla="*/ 445778 h 445778"/>
              <a:gd name="connsiteX4" fmla="*/ 2113280 w 2113280"/>
              <a:gd name="connsiteY4" fmla="*/ 445778 h 445778"/>
              <a:gd name="connsiteX5" fmla="*/ 0 w 2113280"/>
              <a:gd name="connsiteY5" fmla="*/ 445778 h 445778"/>
              <a:gd name="connsiteX6" fmla="*/ 0 w 2113280"/>
              <a:gd name="connsiteY6" fmla="*/ 445778 h 445778"/>
              <a:gd name="connsiteX7" fmla="*/ 0 w 2113280"/>
              <a:gd name="connsiteY7" fmla="*/ 74311 h 445778"/>
              <a:gd name="connsiteX8" fmla="*/ 74311 w 2113280"/>
              <a:gd name="connsiteY8" fmla="*/ 0 h 44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445778">
                <a:moveTo>
                  <a:pt x="74311" y="0"/>
                </a:moveTo>
                <a:lnTo>
                  <a:pt x="2038969" y="0"/>
                </a:lnTo>
                <a:cubicBezTo>
                  <a:pt x="2080010" y="0"/>
                  <a:pt x="2113280" y="33270"/>
                  <a:pt x="2113280" y="74311"/>
                </a:cubicBezTo>
                <a:lnTo>
                  <a:pt x="2113280" y="445778"/>
                </a:lnTo>
                <a:lnTo>
                  <a:pt x="2113280" y="445778"/>
                </a:lnTo>
                <a:lnTo>
                  <a:pt x="0" y="445778"/>
                </a:lnTo>
                <a:lnTo>
                  <a:pt x="0" y="445778"/>
                </a:lnTo>
                <a:lnTo>
                  <a:pt x="0" y="74311"/>
                </a:lnTo>
                <a:cubicBezTo>
                  <a:pt x="0" y="33270"/>
                  <a:pt x="33270" y="0"/>
                  <a:pt x="74311" y="0"/>
                </a:cubicBez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7485" tIns="67485" rIns="67485" bIns="45720" numCol="1" spcCol="1270" anchor="ctr" anchorCtr="0">
            <a:noAutofit/>
          </a:bodyPr>
          <a:lstStyle/>
          <a:p>
            <a:pPr marL="0" lvl="0" indent="0" algn="ctr" defTabSz="1066800">
              <a:lnSpc>
                <a:spcPct val="90000"/>
              </a:lnSpc>
              <a:spcBef>
                <a:spcPct val="0"/>
              </a:spcBef>
              <a:spcAft>
                <a:spcPct val="35000"/>
              </a:spcAft>
              <a:buNone/>
            </a:pPr>
            <a:r>
              <a:rPr lang="en-IN" sz="2400" kern="1200" dirty="0">
                <a:latin typeface="Tahoma" panose="020B0604030504040204" pitchFamily="34" charset="0"/>
                <a:ea typeface="Tahoma" panose="020B0604030504040204" pitchFamily="34" charset="0"/>
                <a:cs typeface="Tahoma" panose="020B0604030504040204" pitchFamily="34" charset="0"/>
              </a:rPr>
              <a:t>#4</a:t>
            </a:r>
          </a:p>
        </p:txBody>
      </p:sp>
      <p:sp>
        <p:nvSpPr>
          <p:cNvPr id="21" name="Freeform: Shape 20">
            <a:extLst>
              <a:ext uri="{FF2B5EF4-FFF2-40B4-BE49-F238E27FC236}">
                <a16:creationId xmlns:a16="http://schemas.microsoft.com/office/drawing/2014/main" id="{83F5C2E4-80E5-D3AB-5084-D8971A059809}"/>
              </a:ext>
            </a:extLst>
          </p:cNvPr>
          <p:cNvSpPr/>
          <p:nvPr/>
        </p:nvSpPr>
        <p:spPr>
          <a:xfrm>
            <a:off x="2032000" y="5245680"/>
            <a:ext cx="8128000" cy="891690"/>
          </a:xfrm>
          <a:custGeom>
            <a:avLst/>
            <a:gdLst>
              <a:gd name="connsiteX0" fmla="*/ 0 w 8128000"/>
              <a:gd name="connsiteY0" fmla="*/ 0 h 891690"/>
              <a:gd name="connsiteX1" fmla="*/ 8128000 w 8128000"/>
              <a:gd name="connsiteY1" fmla="*/ 0 h 891690"/>
              <a:gd name="connsiteX2" fmla="*/ 8128000 w 8128000"/>
              <a:gd name="connsiteY2" fmla="*/ 891690 h 891690"/>
              <a:gd name="connsiteX3" fmla="*/ 0 w 8128000"/>
              <a:gd name="connsiteY3" fmla="*/ 891690 h 891690"/>
              <a:gd name="connsiteX4" fmla="*/ 0 w 8128000"/>
              <a:gd name="connsiteY4" fmla="*/ 0 h 89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891690">
                <a:moveTo>
                  <a:pt x="0" y="0"/>
                </a:moveTo>
                <a:lnTo>
                  <a:pt x="8128000" y="0"/>
                </a:lnTo>
                <a:lnTo>
                  <a:pt x="8128000" y="891690"/>
                </a:lnTo>
                <a:lnTo>
                  <a:pt x="0" y="8916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marL="171450" lvl="1" indent="-171450" algn="l" defTabSz="844550">
              <a:lnSpc>
                <a:spcPct val="90000"/>
              </a:lnSpc>
              <a:spcBef>
                <a:spcPct val="0"/>
              </a:spcBef>
              <a:spcAft>
                <a:spcPct val="15000"/>
              </a:spcAft>
              <a:buChar char="•"/>
            </a:pPr>
            <a:r>
              <a:rPr lang="en-IN" sz="1900" kern="1200" dirty="0">
                <a:latin typeface="Tahoma" panose="020B0604030504040204" pitchFamily="34" charset="0"/>
                <a:ea typeface="Tahoma" panose="020B0604030504040204" pitchFamily="34" charset="0"/>
                <a:cs typeface="Tahoma" panose="020B0604030504040204" pitchFamily="34" charset="0"/>
              </a:rPr>
              <a:t>ITC can be taken strictly on the basis of ITC appearing in GSTR 2B</a:t>
            </a:r>
          </a:p>
        </p:txBody>
      </p:sp>
    </p:spTree>
    <p:extLst>
      <p:ext uri="{BB962C8B-B14F-4D97-AF65-F5344CB8AC3E}">
        <p14:creationId xmlns:p14="http://schemas.microsoft.com/office/powerpoint/2010/main" val="323135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P spid="13" grpId="0"/>
      <p:bldP spid="14" grpId="0" animBg="1"/>
      <p:bldP spid="15" grpId="0"/>
      <p:bldP spid="16" grpId="0"/>
      <p:bldP spid="17" grpId="0" animBg="1"/>
      <p:bldP spid="18" grpId="0"/>
      <p:bldP spid="19" grpId="0"/>
      <p:bldP spid="20" grpId="0" animBg="1"/>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4A02268B-F57D-626E-6F9F-352EC0CC0330}"/>
              </a:ext>
            </a:extLst>
          </p:cNvPr>
          <p:cNvSpPr/>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90000"/>
              </a:lnSpc>
              <a:spcBef>
                <a:spcPct val="0"/>
              </a:spcBef>
              <a:spcAft>
                <a:spcPts val="600"/>
              </a:spcAft>
            </a:pPr>
            <a:r>
              <a:rPr lang="en-US" sz="2600" b="1" kern="1200">
                <a:solidFill>
                  <a:schemeClr val="bg1"/>
                </a:solidFill>
                <a:latin typeface="+mj-lt"/>
                <a:ea typeface="+mj-ea"/>
                <a:cs typeface="+mj-cs"/>
              </a:rPr>
              <a:t>Limited way to ensure that tax has been paid by the supplier</a:t>
            </a:r>
          </a:p>
        </p:txBody>
      </p:sp>
      <p:pic>
        <p:nvPicPr>
          <p:cNvPr id="8" name="Picture 7">
            <a:extLst>
              <a:ext uri="{FF2B5EF4-FFF2-40B4-BE49-F238E27FC236}">
                <a16:creationId xmlns:a16="http://schemas.microsoft.com/office/drawing/2014/main" id="{4917D030-E90C-4209-D7EB-EA21589099D3}"/>
              </a:ext>
            </a:extLst>
          </p:cNvPr>
          <p:cNvPicPr>
            <a:picLocks noChangeAspect="1"/>
          </p:cNvPicPr>
          <p:nvPr/>
        </p:nvPicPr>
        <p:blipFill>
          <a:blip r:embed="rId3"/>
          <a:stretch>
            <a:fillRect/>
          </a:stretch>
        </p:blipFill>
        <p:spPr>
          <a:xfrm>
            <a:off x="3874008" y="742722"/>
            <a:ext cx="8048775" cy="5372555"/>
          </a:xfrm>
          <a:prstGeom prst="rect">
            <a:avLst/>
          </a:prstGeom>
        </p:spPr>
      </p:pic>
    </p:spTree>
    <p:extLst>
      <p:ext uri="{BB962C8B-B14F-4D97-AF65-F5344CB8AC3E}">
        <p14:creationId xmlns:p14="http://schemas.microsoft.com/office/powerpoint/2010/main" val="2913987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99B12D7-1811-E45C-D8C4-8BBDBCD5A83E}"/>
              </a:ext>
            </a:extLst>
          </p:cNvPr>
          <p:cNvSpPr/>
          <p:nvPr/>
        </p:nvSpPr>
        <p:spPr>
          <a:xfrm>
            <a:off x="640080" y="2074363"/>
            <a:ext cx="2752354" cy="2709275"/>
          </a:xfrm>
          <a:prstGeom prst="ellipse">
            <a:avLst/>
          </a:prstGeom>
          <a:solidFill>
            <a:srgbClr val="262626"/>
          </a:solidFill>
          <a:ln w="174625" cmpd="thinThick">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90000"/>
              </a:lnSpc>
              <a:spcBef>
                <a:spcPct val="0"/>
              </a:spcBef>
              <a:spcAft>
                <a:spcPts val="600"/>
              </a:spcAft>
            </a:pPr>
            <a:r>
              <a:rPr lang="en-US" sz="2600" b="1" kern="1200" dirty="0">
                <a:solidFill>
                  <a:srgbClr val="FFFFFF"/>
                </a:solidFill>
                <a:latin typeface="+mj-lt"/>
                <a:ea typeface="+mj-ea"/>
                <a:cs typeface="+mj-cs"/>
              </a:rPr>
              <a:t>ITC </a:t>
            </a:r>
          </a:p>
          <a:p>
            <a:pPr algn="ctr">
              <a:lnSpc>
                <a:spcPct val="90000"/>
              </a:lnSpc>
              <a:spcBef>
                <a:spcPct val="0"/>
              </a:spcBef>
              <a:spcAft>
                <a:spcPts val="600"/>
              </a:spcAft>
            </a:pPr>
            <a:r>
              <a:rPr lang="en-US" sz="2600" b="1" kern="1200" dirty="0">
                <a:solidFill>
                  <a:srgbClr val="FFFFFF"/>
                </a:solidFill>
                <a:latin typeface="+mj-lt"/>
                <a:ea typeface="+mj-ea"/>
                <a:cs typeface="+mj-cs"/>
              </a:rPr>
              <a:t>in </a:t>
            </a:r>
          </a:p>
          <a:p>
            <a:pPr algn="ctr">
              <a:lnSpc>
                <a:spcPct val="90000"/>
              </a:lnSpc>
              <a:spcBef>
                <a:spcPct val="0"/>
              </a:spcBef>
              <a:spcAft>
                <a:spcPts val="600"/>
              </a:spcAft>
            </a:pPr>
            <a:r>
              <a:rPr lang="en-US" sz="2600" b="1" kern="1200" dirty="0">
                <a:solidFill>
                  <a:srgbClr val="FFFFFF"/>
                </a:solidFill>
                <a:latin typeface="+mj-lt"/>
                <a:ea typeface="+mj-ea"/>
                <a:cs typeface="+mj-cs"/>
              </a:rPr>
              <a:t>GSTR 3B</a:t>
            </a:r>
          </a:p>
        </p:txBody>
      </p:sp>
      <p:pic>
        <p:nvPicPr>
          <p:cNvPr id="6" name="Picture 5" descr="Table&#10;&#10;Description automatically generated">
            <a:extLst>
              <a:ext uri="{FF2B5EF4-FFF2-40B4-BE49-F238E27FC236}">
                <a16:creationId xmlns:a16="http://schemas.microsoft.com/office/drawing/2014/main" id="{C47CFE0E-EF16-7F4A-43F5-3F6C241273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8679" y="102765"/>
            <a:ext cx="8569104" cy="5960684"/>
          </a:xfrm>
          <a:prstGeom prst="rect">
            <a:avLst/>
          </a:prstGeom>
        </p:spPr>
      </p:pic>
    </p:spTree>
    <p:extLst>
      <p:ext uri="{BB962C8B-B14F-4D97-AF65-F5344CB8AC3E}">
        <p14:creationId xmlns:p14="http://schemas.microsoft.com/office/powerpoint/2010/main" val="1223071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99B12D7-1811-E45C-D8C4-8BBDBCD5A83E}"/>
              </a:ext>
            </a:extLst>
          </p:cNvPr>
          <p:cNvSpPr/>
          <p:nvPr/>
        </p:nvSpPr>
        <p:spPr>
          <a:xfrm>
            <a:off x="640080" y="2074363"/>
            <a:ext cx="2752354" cy="2709275"/>
          </a:xfrm>
          <a:prstGeom prst="ellipse">
            <a:avLst/>
          </a:prstGeom>
          <a:solidFill>
            <a:srgbClr val="262626"/>
          </a:solidFill>
          <a:ln w="174625" cmpd="thinThick">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90000"/>
              </a:lnSpc>
              <a:spcBef>
                <a:spcPct val="0"/>
              </a:spcBef>
              <a:spcAft>
                <a:spcPts val="600"/>
              </a:spcAft>
            </a:pPr>
            <a:r>
              <a:rPr lang="en-US" sz="2600" b="1" kern="1200" dirty="0">
                <a:solidFill>
                  <a:srgbClr val="FFFFFF"/>
                </a:solidFill>
                <a:latin typeface="+mj-lt"/>
                <a:ea typeface="+mj-ea"/>
                <a:cs typeface="+mj-cs"/>
              </a:rPr>
              <a:t>ITC </a:t>
            </a:r>
          </a:p>
          <a:p>
            <a:pPr algn="ctr">
              <a:lnSpc>
                <a:spcPct val="90000"/>
              </a:lnSpc>
              <a:spcBef>
                <a:spcPct val="0"/>
              </a:spcBef>
              <a:spcAft>
                <a:spcPts val="600"/>
              </a:spcAft>
            </a:pPr>
            <a:r>
              <a:rPr lang="en-US" sz="2600" b="1" kern="1200" dirty="0">
                <a:solidFill>
                  <a:srgbClr val="FFFFFF"/>
                </a:solidFill>
                <a:latin typeface="+mj-lt"/>
                <a:ea typeface="+mj-ea"/>
                <a:cs typeface="+mj-cs"/>
              </a:rPr>
              <a:t>in </a:t>
            </a:r>
          </a:p>
          <a:p>
            <a:pPr algn="ctr">
              <a:lnSpc>
                <a:spcPct val="90000"/>
              </a:lnSpc>
              <a:spcBef>
                <a:spcPct val="0"/>
              </a:spcBef>
              <a:spcAft>
                <a:spcPts val="600"/>
              </a:spcAft>
            </a:pPr>
            <a:r>
              <a:rPr lang="en-US" sz="2600" b="1" kern="1200" dirty="0">
                <a:solidFill>
                  <a:srgbClr val="FFFFFF"/>
                </a:solidFill>
                <a:latin typeface="+mj-lt"/>
                <a:ea typeface="+mj-ea"/>
                <a:cs typeface="+mj-cs"/>
              </a:rPr>
              <a:t>GSTR 9</a:t>
            </a:r>
          </a:p>
        </p:txBody>
      </p:sp>
      <p:pic>
        <p:nvPicPr>
          <p:cNvPr id="5" name="Picture 4">
            <a:extLst>
              <a:ext uri="{FF2B5EF4-FFF2-40B4-BE49-F238E27FC236}">
                <a16:creationId xmlns:a16="http://schemas.microsoft.com/office/drawing/2014/main" id="{459E4132-3974-D4AE-CBDC-B481971BB2C8}"/>
              </a:ext>
            </a:extLst>
          </p:cNvPr>
          <p:cNvPicPr>
            <a:picLocks noChangeAspect="1"/>
          </p:cNvPicPr>
          <p:nvPr/>
        </p:nvPicPr>
        <p:blipFill>
          <a:blip r:embed="rId3"/>
          <a:stretch>
            <a:fillRect/>
          </a:stretch>
        </p:blipFill>
        <p:spPr>
          <a:xfrm>
            <a:off x="4603228" y="0"/>
            <a:ext cx="6341301" cy="6858000"/>
          </a:xfrm>
          <a:prstGeom prst="rect">
            <a:avLst/>
          </a:prstGeom>
        </p:spPr>
      </p:pic>
    </p:spTree>
    <p:extLst>
      <p:ext uri="{BB962C8B-B14F-4D97-AF65-F5344CB8AC3E}">
        <p14:creationId xmlns:p14="http://schemas.microsoft.com/office/powerpoint/2010/main" val="762889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99B12D7-1811-E45C-D8C4-8BBDBCD5A83E}"/>
              </a:ext>
            </a:extLst>
          </p:cNvPr>
          <p:cNvSpPr/>
          <p:nvPr/>
        </p:nvSpPr>
        <p:spPr>
          <a:xfrm>
            <a:off x="640080" y="2074363"/>
            <a:ext cx="2752354" cy="2709275"/>
          </a:xfrm>
          <a:prstGeom prst="ellipse">
            <a:avLst/>
          </a:prstGeom>
          <a:solidFill>
            <a:srgbClr val="262626"/>
          </a:solidFill>
          <a:ln w="174625" cmpd="thinThick">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90000"/>
              </a:lnSpc>
              <a:spcBef>
                <a:spcPct val="0"/>
              </a:spcBef>
              <a:spcAft>
                <a:spcPts val="600"/>
              </a:spcAft>
            </a:pPr>
            <a:r>
              <a:rPr lang="en-US" sz="2600" b="1" kern="1200" dirty="0">
                <a:solidFill>
                  <a:srgbClr val="FFFFFF"/>
                </a:solidFill>
                <a:latin typeface="+mj-lt"/>
                <a:ea typeface="+mj-ea"/>
                <a:cs typeface="+mj-cs"/>
              </a:rPr>
              <a:t>ITC </a:t>
            </a:r>
          </a:p>
          <a:p>
            <a:pPr algn="ctr">
              <a:lnSpc>
                <a:spcPct val="90000"/>
              </a:lnSpc>
              <a:spcBef>
                <a:spcPct val="0"/>
              </a:spcBef>
              <a:spcAft>
                <a:spcPts val="600"/>
              </a:spcAft>
            </a:pPr>
            <a:r>
              <a:rPr lang="en-US" sz="2600" b="1" kern="1200" dirty="0">
                <a:solidFill>
                  <a:srgbClr val="FFFFFF"/>
                </a:solidFill>
                <a:latin typeface="+mj-lt"/>
                <a:ea typeface="+mj-ea"/>
                <a:cs typeface="+mj-cs"/>
              </a:rPr>
              <a:t>in </a:t>
            </a:r>
          </a:p>
          <a:p>
            <a:pPr algn="ctr">
              <a:lnSpc>
                <a:spcPct val="90000"/>
              </a:lnSpc>
              <a:spcBef>
                <a:spcPct val="0"/>
              </a:spcBef>
              <a:spcAft>
                <a:spcPts val="600"/>
              </a:spcAft>
            </a:pPr>
            <a:r>
              <a:rPr lang="en-US" sz="2600" b="1" kern="1200" dirty="0">
                <a:solidFill>
                  <a:srgbClr val="FFFFFF"/>
                </a:solidFill>
                <a:latin typeface="+mj-lt"/>
                <a:ea typeface="+mj-ea"/>
                <a:cs typeface="+mj-cs"/>
              </a:rPr>
              <a:t>GSTR 9</a:t>
            </a:r>
          </a:p>
        </p:txBody>
      </p:sp>
      <p:pic>
        <p:nvPicPr>
          <p:cNvPr id="3" name="Picture 2">
            <a:extLst>
              <a:ext uri="{FF2B5EF4-FFF2-40B4-BE49-F238E27FC236}">
                <a16:creationId xmlns:a16="http://schemas.microsoft.com/office/drawing/2014/main" id="{29D2EDFC-B870-B319-FBAF-9DF17E6294FC}"/>
              </a:ext>
            </a:extLst>
          </p:cNvPr>
          <p:cNvPicPr>
            <a:picLocks noChangeAspect="1"/>
          </p:cNvPicPr>
          <p:nvPr/>
        </p:nvPicPr>
        <p:blipFill>
          <a:blip r:embed="rId3"/>
          <a:stretch>
            <a:fillRect/>
          </a:stretch>
        </p:blipFill>
        <p:spPr>
          <a:xfrm>
            <a:off x="3979167" y="1684923"/>
            <a:ext cx="7252073" cy="2991004"/>
          </a:xfrm>
          <a:prstGeom prst="rect">
            <a:avLst/>
          </a:prstGeom>
        </p:spPr>
      </p:pic>
    </p:spTree>
    <p:extLst>
      <p:ext uri="{BB962C8B-B14F-4D97-AF65-F5344CB8AC3E}">
        <p14:creationId xmlns:p14="http://schemas.microsoft.com/office/powerpoint/2010/main" val="328022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99B12D7-1811-E45C-D8C4-8BBDBCD5A83E}"/>
              </a:ext>
            </a:extLst>
          </p:cNvPr>
          <p:cNvSpPr/>
          <p:nvPr/>
        </p:nvSpPr>
        <p:spPr>
          <a:xfrm>
            <a:off x="640080" y="2074363"/>
            <a:ext cx="2752354" cy="2709275"/>
          </a:xfrm>
          <a:prstGeom prst="ellipse">
            <a:avLst/>
          </a:prstGeom>
          <a:solidFill>
            <a:srgbClr val="262626"/>
          </a:solidFill>
          <a:ln w="174625" cmpd="thinThick">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90000"/>
              </a:lnSpc>
              <a:spcBef>
                <a:spcPct val="0"/>
              </a:spcBef>
              <a:spcAft>
                <a:spcPts val="600"/>
              </a:spcAft>
            </a:pPr>
            <a:r>
              <a:rPr lang="en-US" sz="2600" b="1" kern="1200" dirty="0">
                <a:solidFill>
                  <a:srgbClr val="FFFFFF"/>
                </a:solidFill>
                <a:latin typeface="+mj-lt"/>
                <a:ea typeface="+mj-ea"/>
                <a:cs typeface="+mj-cs"/>
              </a:rPr>
              <a:t>ITC </a:t>
            </a:r>
          </a:p>
          <a:p>
            <a:pPr algn="ctr">
              <a:lnSpc>
                <a:spcPct val="90000"/>
              </a:lnSpc>
              <a:spcBef>
                <a:spcPct val="0"/>
              </a:spcBef>
              <a:spcAft>
                <a:spcPts val="600"/>
              </a:spcAft>
            </a:pPr>
            <a:r>
              <a:rPr lang="en-US" sz="2600" b="1" kern="1200" dirty="0">
                <a:solidFill>
                  <a:srgbClr val="FFFFFF"/>
                </a:solidFill>
                <a:latin typeface="+mj-lt"/>
                <a:ea typeface="+mj-ea"/>
                <a:cs typeface="+mj-cs"/>
              </a:rPr>
              <a:t>in </a:t>
            </a:r>
          </a:p>
          <a:p>
            <a:pPr algn="ctr">
              <a:lnSpc>
                <a:spcPct val="90000"/>
              </a:lnSpc>
              <a:spcBef>
                <a:spcPct val="0"/>
              </a:spcBef>
              <a:spcAft>
                <a:spcPts val="600"/>
              </a:spcAft>
            </a:pPr>
            <a:r>
              <a:rPr lang="en-US" sz="2600" b="1" kern="1200" dirty="0">
                <a:solidFill>
                  <a:srgbClr val="FFFFFF"/>
                </a:solidFill>
                <a:latin typeface="+mj-lt"/>
                <a:ea typeface="+mj-ea"/>
                <a:cs typeface="+mj-cs"/>
              </a:rPr>
              <a:t>GSTR 9</a:t>
            </a:r>
          </a:p>
        </p:txBody>
      </p:sp>
      <p:pic>
        <p:nvPicPr>
          <p:cNvPr id="5" name="Picture 4">
            <a:extLst>
              <a:ext uri="{FF2B5EF4-FFF2-40B4-BE49-F238E27FC236}">
                <a16:creationId xmlns:a16="http://schemas.microsoft.com/office/drawing/2014/main" id="{4EB05E03-B2DE-0313-A177-6B539A5E938B}"/>
              </a:ext>
            </a:extLst>
          </p:cNvPr>
          <p:cNvPicPr>
            <a:picLocks noChangeAspect="1"/>
          </p:cNvPicPr>
          <p:nvPr/>
        </p:nvPicPr>
        <p:blipFill>
          <a:blip r:embed="rId3"/>
          <a:stretch>
            <a:fillRect/>
          </a:stretch>
        </p:blipFill>
        <p:spPr>
          <a:xfrm>
            <a:off x="4314831" y="1244487"/>
            <a:ext cx="6953607" cy="4369025"/>
          </a:xfrm>
          <a:prstGeom prst="rect">
            <a:avLst/>
          </a:prstGeom>
        </p:spPr>
      </p:pic>
    </p:spTree>
    <p:extLst>
      <p:ext uri="{BB962C8B-B14F-4D97-AF65-F5344CB8AC3E}">
        <p14:creationId xmlns:p14="http://schemas.microsoft.com/office/powerpoint/2010/main" val="399849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raight Connector 2">
            <a:extLst>
              <a:ext uri="{FF2B5EF4-FFF2-40B4-BE49-F238E27FC236}">
                <a16:creationId xmlns:a16="http://schemas.microsoft.com/office/drawing/2014/main" id="{FD1B587A-A64B-46B3-C162-946CF1EEC667}"/>
              </a:ext>
            </a:extLst>
          </p:cNvPr>
          <p:cNvSpPr/>
          <p:nvPr/>
        </p:nvSpPr>
        <p:spPr>
          <a:xfrm>
            <a:off x="2032000" y="719666"/>
            <a:ext cx="8128000"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Freeform: Shape 4">
            <a:extLst>
              <a:ext uri="{FF2B5EF4-FFF2-40B4-BE49-F238E27FC236}">
                <a16:creationId xmlns:a16="http://schemas.microsoft.com/office/drawing/2014/main" id="{73734C07-98FF-DF37-B3F4-D3341B3014D7}"/>
              </a:ext>
            </a:extLst>
          </p:cNvPr>
          <p:cNvSpPr/>
          <p:nvPr/>
        </p:nvSpPr>
        <p:spPr>
          <a:xfrm>
            <a:off x="2032000" y="719666"/>
            <a:ext cx="1625600" cy="5418667"/>
          </a:xfrm>
          <a:custGeom>
            <a:avLst/>
            <a:gdLst>
              <a:gd name="connsiteX0" fmla="*/ 0 w 1625600"/>
              <a:gd name="connsiteY0" fmla="*/ 0 h 5418667"/>
              <a:gd name="connsiteX1" fmla="*/ 1625600 w 1625600"/>
              <a:gd name="connsiteY1" fmla="*/ 0 h 5418667"/>
              <a:gd name="connsiteX2" fmla="*/ 1625600 w 1625600"/>
              <a:gd name="connsiteY2" fmla="*/ 5418667 h 5418667"/>
              <a:gd name="connsiteX3" fmla="*/ 0 w 1625600"/>
              <a:gd name="connsiteY3" fmla="*/ 5418667 h 5418667"/>
              <a:gd name="connsiteX4" fmla="*/ 0 w 1625600"/>
              <a:gd name="connsiteY4" fmla="*/ 0 h 5418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600" h="5418667">
                <a:moveTo>
                  <a:pt x="0" y="0"/>
                </a:moveTo>
                <a:lnTo>
                  <a:pt x="1625600" y="0"/>
                </a:lnTo>
                <a:lnTo>
                  <a:pt x="1625600" y="5418667"/>
                </a:lnTo>
                <a:lnTo>
                  <a:pt x="0" y="54186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vert270" wrap="square" lIns="247650" tIns="247650" rIns="247650" bIns="247650" numCol="1" spcCol="1270" anchor="ctr" anchorCtr="1">
            <a:noAutofit/>
          </a:bodyPr>
          <a:lstStyle/>
          <a:p>
            <a:pPr marL="0" lvl="0" indent="0" algn="l" defTabSz="2889250">
              <a:lnSpc>
                <a:spcPct val="90000"/>
              </a:lnSpc>
              <a:spcBef>
                <a:spcPct val="0"/>
              </a:spcBef>
              <a:spcAft>
                <a:spcPct val="35000"/>
              </a:spcAft>
              <a:buNone/>
            </a:pPr>
            <a:r>
              <a:rPr lang="en-IN" sz="6500" kern="1200" dirty="0">
                <a:latin typeface="Tahoma" panose="020B0604030504040204" pitchFamily="34" charset="0"/>
                <a:ea typeface="Tahoma" panose="020B0604030504040204" pitchFamily="34" charset="0"/>
                <a:cs typeface="Tahoma" panose="020B0604030504040204" pitchFamily="34" charset="0"/>
              </a:rPr>
              <a:t>Definitions</a:t>
            </a:r>
          </a:p>
        </p:txBody>
      </p:sp>
      <p:sp>
        <p:nvSpPr>
          <p:cNvPr id="6" name="Freeform: Shape 5">
            <a:extLst>
              <a:ext uri="{FF2B5EF4-FFF2-40B4-BE49-F238E27FC236}">
                <a16:creationId xmlns:a16="http://schemas.microsoft.com/office/drawing/2014/main" id="{675BBFC8-1E0A-1BB9-D5B4-E10D50CEFD75}"/>
              </a:ext>
            </a:extLst>
          </p:cNvPr>
          <p:cNvSpPr/>
          <p:nvPr/>
        </p:nvSpPr>
        <p:spPr>
          <a:xfrm>
            <a:off x="3779520" y="804332"/>
            <a:ext cx="6380480" cy="1693333"/>
          </a:xfrm>
          <a:custGeom>
            <a:avLst/>
            <a:gdLst>
              <a:gd name="connsiteX0" fmla="*/ 0 w 6380480"/>
              <a:gd name="connsiteY0" fmla="*/ 0 h 1693333"/>
              <a:gd name="connsiteX1" fmla="*/ 6380480 w 6380480"/>
              <a:gd name="connsiteY1" fmla="*/ 0 h 1693333"/>
              <a:gd name="connsiteX2" fmla="*/ 6380480 w 6380480"/>
              <a:gd name="connsiteY2" fmla="*/ 1693333 h 1693333"/>
              <a:gd name="connsiteX3" fmla="*/ 0 w 6380480"/>
              <a:gd name="connsiteY3" fmla="*/ 1693333 h 1693333"/>
              <a:gd name="connsiteX4" fmla="*/ 0 w 6380480"/>
              <a:gd name="connsiteY4" fmla="*/ 0 h 1693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0480" h="1693333">
                <a:moveTo>
                  <a:pt x="0" y="0"/>
                </a:moveTo>
                <a:lnTo>
                  <a:pt x="6380480" y="0"/>
                </a:lnTo>
                <a:lnTo>
                  <a:pt x="6380480" y="1693333"/>
                </a:lnTo>
                <a:lnTo>
                  <a:pt x="0" y="1693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b="1" kern="1200" dirty="0">
                <a:latin typeface="Tahoma" panose="020B0604030504040204" pitchFamily="34" charset="0"/>
                <a:ea typeface="Tahoma" panose="020B0604030504040204" pitchFamily="34" charset="0"/>
                <a:cs typeface="Tahoma" panose="020B0604030504040204" pitchFamily="34" charset="0"/>
              </a:rPr>
              <a:t>Inputs</a:t>
            </a:r>
          </a:p>
          <a:p>
            <a:pPr marL="0" lvl="0" indent="0" algn="l" defTabSz="889000">
              <a:lnSpc>
                <a:spcPct val="90000"/>
              </a:lnSpc>
              <a:spcBef>
                <a:spcPct val="0"/>
              </a:spcBef>
              <a:spcAft>
                <a:spcPct val="35000"/>
              </a:spcAft>
              <a:buNone/>
            </a:pPr>
            <a:r>
              <a:rPr lang="en-IN" sz="2000" i="1" kern="1200" dirty="0">
                <a:latin typeface="Tahoma" panose="020B0604030504040204" pitchFamily="34" charset="0"/>
                <a:ea typeface="Tahoma" panose="020B0604030504040204" pitchFamily="34" charset="0"/>
                <a:cs typeface="Tahoma" panose="020B0604030504040204" pitchFamily="34" charset="0"/>
              </a:rPr>
              <a:t>“</a:t>
            </a:r>
            <a:r>
              <a:rPr lang="en-GB" sz="2000" i="1" kern="1200" dirty="0">
                <a:latin typeface="Tahoma" panose="020B0604030504040204" pitchFamily="34" charset="0"/>
                <a:ea typeface="Tahoma" panose="020B0604030504040204" pitchFamily="34" charset="0"/>
                <a:cs typeface="Tahoma" panose="020B0604030504040204" pitchFamily="34" charset="0"/>
              </a:rPr>
              <a:t>means any goods other than capital goods </a:t>
            </a:r>
            <a:r>
              <a:rPr lang="en-GB" sz="2000" b="1" i="1" kern="1200" dirty="0">
                <a:solidFill>
                  <a:srgbClr val="FF0000"/>
                </a:solidFill>
                <a:latin typeface="Tahoma" panose="020B0604030504040204" pitchFamily="34" charset="0"/>
                <a:ea typeface="Tahoma" panose="020B0604030504040204" pitchFamily="34" charset="0"/>
                <a:cs typeface="Tahoma" panose="020B0604030504040204" pitchFamily="34" charset="0"/>
              </a:rPr>
              <a:t>used or intended to be used </a:t>
            </a:r>
            <a:r>
              <a:rPr lang="en-GB" sz="2000" i="1" kern="1200" dirty="0">
                <a:latin typeface="Tahoma" panose="020B0604030504040204" pitchFamily="34" charset="0"/>
                <a:ea typeface="Tahoma" panose="020B0604030504040204" pitchFamily="34" charset="0"/>
                <a:cs typeface="Tahoma" panose="020B0604030504040204" pitchFamily="34" charset="0"/>
              </a:rPr>
              <a:t>by a supplier in the course or furtherance of business;”</a:t>
            </a:r>
            <a:endParaRPr lang="en-IN" sz="2000" i="1" kern="1200" dirty="0">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DCEB3C94-B3D9-87F2-92AA-3FC2D8ED5536}"/>
              </a:ext>
            </a:extLst>
          </p:cNvPr>
          <p:cNvSpPr/>
          <p:nvPr/>
        </p:nvSpPr>
        <p:spPr>
          <a:xfrm>
            <a:off x="3657599" y="2497666"/>
            <a:ext cx="650240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Shape 7">
            <a:extLst>
              <a:ext uri="{FF2B5EF4-FFF2-40B4-BE49-F238E27FC236}">
                <a16:creationId xmlns:a16="http://schemas.microsoft.com/office/drawing/2014/main" id="{48272CC6-21FF-60F8-03A4-A3C19143CBAF}"/>
              </a:ext>
            </a:extLst>
          </p:cNvPr>
          <p:cNvSpPr/>
          <p:nvPr/>
        </p:nvSpPr>
        <p:spPr>
          <a:xfrm>
            <a:off x="3779520" y="2582332"/>
            <a:ext cx="6380480" cy="1693333"/>
          </a:xfrm>
          <a:custGeom>
            <a:avLst/>
            <a:gdLst>
              <a:gd name="connsiteX0" fmla="*/ 0 w 6380480"/>
              <a:gd name="connsiteY0" fmla="*/ 0 h 1693333"/>
              <a:gd name="connsiteX1" fmla="*/ 6380480 w 6380480"/>
              <a:gd name="connsiteY1" fmla="*/ 0 h 1693333"/>
              <a:gd name="connsiteX2" fmla="*/ 6380480 w 6380480"/>
              <a:gd name="connsiteY2" fmla="*/ 1693333 h 1693333"/>
              <a:gd name="connsiteX3" fmla="*/ 0 w 6380480"/>
              <a:gd name="connsiteY3" fmla="*/ 1693333 h 1693333"/>
              <a:gd name="connsiteX4" fmla="*/ 0 w 6380480"/>
              <a:gd name="connsiteY4" fmla="*/ 0 h 1693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0480" h="1693333">
                <a:moveTo>
                  <a:pt x="0" y="0"/>
                </a:moveTo>
                <a:lnTo>
                  <a:pt x="6380480" y="0"/>
                </a:lnTo>
                <a:lnTo>
                  <a:pt x="6380480" y="1693333"/>
                </a:lnTo>
                <a:lnTo>
                  <a:pt x="0" y="1693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b="1" kern="1200" dirty="0">
                <a:latin typeface="Tahoma" panose="020B0604030504040204" pitchFamily="34" charset="0"/>
                <a:ea typeface="Tahoma" panose="020B0604030504040204" pitchFamily="34" charset="0"/>
                <a:cs typeface="Tahoma" panose="020B0604030504040204" pitchFamily="34" charset="0"/>
              </a:rPr>
              <a:t>Input services</a:t>
            </a:r>
          </a:p>
          <a:p>
            <a:pPr marL="0" lvl="0" indent="0" algn="l" defTabSz="889000">
              <a:lnSpc>
                <a:spcPct val="90000"/>
              </a:lnSpc>
              <a:spcBef>
                <a:spcPct val="0"/>
              </a:spcBef>
              <a:spcAft>
                <a:spcPct val="35000"/>
              </a:spcAft>
              <a:buNone/>
            </a:pPr>
            <a:r>
              <a:rPr lang="en-GB" sz="2000" i="1" kern="1200" dirty="0">
                <a:latin typeface="Tahoma" panose="020B0604030504040204" pitchFamily="34" charset="0"/>
                <a:ea typeface="Tahoma" panose="020B0604030504040204" pitchFamily="34" charset="0"/>
                <a:cs typeface="Tahoma" panose="020B0604030504040204" pitchFamily="34" charset="0"/>
              </a:rPr>
              <a:t>means any service </a:t>
            </a:r>
            <a:r>
              <a:rPr lang="en-GB" sz="2000" b="1" i="1" kern="1200" dirty="0">
                <a:solidFill>
                  <a:srgbClr val="FF0000"/>
                </a:solidFill>
                <a:latin typeface="Tahoma" panose="020B0604030504040204" pitchFamily="34" charset="0"/>
                <a:ea typeface="Tahoma" panose="020B0604030504040204" pitchFamily="34" charset="0"/>
                <a:cs typeface="Tahoma" panose="020B0604030504040204" pitchFamily="34" charset="0"/>
              </a:rPr>
              <a:t>used or intended to be used </a:t>
            </a:r>
            <a:r>
              <a:rPr lang="en-GB" sz="2000" i="1" kern="1200" dirty="0">
                <a:latin typeface="Tahoma" panose="020B0604030504040204" pitchFamily="34" charset="0"/>
                <a:ea typeface="Tahoma" panose="020B0604030504040204" pitchFamily="34" charset="0"/>
                <a:cs typeface="Tahoma" panose="020B0604030504040204" pitchFamily="34" charset="0"/>
              </a:rPr>
              <a:t>by a supplier in the course or furtherance of business</a:t>
            </a:r>
            <a:endParaRPr lang="en-IN" sz="2000" i="1" kern="1200" dirty="0">
              <a:latin typeface="Tahoma" panose="020B0604030504040204" pitchFamily="34" charset="0"/>
              <a:ea typeface="Tahoma" panose="020B0604030504040204" pitchFamily="34" charset="0"/>
              <a:cs typeface="Tahoma" panose="020B0604030504040204" pitchFamily="34" charset="0"/>
            </a:endParaRPr>
          </a:p>
        </p:txBody>
      </p:sp>
      <p:sp>
        <p:nvSpPr>
          <p:cNvPr id="10" name="Straight Connector 9">
            <a:extLst>
              <a:ext uri="{FF2B5EF4-FFF2-40B4-BE49-F238E27FC236}">
                <a16:creationId xmlns:a16="http://schemas.microsoft.com/office/drawing/2014/main" id="{CB767F3B-7C32-5EA5-4428-2BD0938ACD75}"/>
              </a:ext>
            </a:extLst>
          </p:cNvPr>
          <p:cNvSpPr/>
          <p:nvPr/>
        </p:nvSpPr>
        <p:spPr>
          <a:xfrm>
            <a:off x="3657599" y="4275666"/>
            <a:ext cx="650240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Shape 11">
            <a:extLst>
              <a:ext uri="{FF2B5EF4-FFF2-40B4-BE49-F238E27FC236}">
                <a16:creationId xmlns:a16="http://schemas.microsoft.com/office/drawing/2014/main" id="{FFEA145F-B392-467D-96A9-9B767C4E473F}"/>
              </a:ext>
            </a:extLst>
          </p:cNvPr>
          <p:cNvSpPr/>
          <p:nvPr/>
        </p:nvSpPr>
        <p:spPr>
          <a:xfrm>
            <a:off x="3779520" y="4360332"/>
            <a:ext cx="6380480" cy="1693333"/>
          </a:xfrm>
          <a:custGeom>
            <a:avLst/>
            <a:gdLst>
              <a:gd name="connsiteX0" fmla="*/ 0 w 6380480"/>
              <a:gd name="connsiteY0" fmla="*/ 0 h 1693333"/>
              <a:gd name="connsiteX1" fmla="*/ 6380480 w 6380480"/>
              <a:gd name="connsiteY1" fmla="*/ 0 h 1693333"/>
              <a:gd name="connsiteX2" fmla="*/ 6380480 w 6380480"/>
              <a:gd name="connsiteY2" fmla="*/ 1693333 h 1693333"/>
              <a:gd name="connsiteX3" fmla="*/ 0 w 6380480"/>
              <a:gd name="connsiteY3" fmla="*/ 1693333 h 1693333"/>
              <a:gd name="connsiteX4" fmla="*/ 0 w 6380480"/>
              <a:gd name="connsiteY4" fmla="*/ 0 h 1693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0480" h="1693333">
                <a:moveTo>
                  <a:pt x="0" y="0"/>
                </a:moveTo>
                <a:lnTo>
                  <a:pt x="6380480" y="0"/>
                </a:lnTo>
                <a:lnTo>
                  <a:pt x="6380480" y="1693333"/>
                </a:lnTo>
                <a:lnTo>
                  <a:pt x="0" y="1693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b="1" kern="1200" dirty="0">
                <a:latin typeface="Tahoma" panose="020B0604030504040204" pitchFamily="34" charset="0"/>
                <a:ea typeface="Tahoma" panose="020B0604030504040204" pitchFamily="34" charset="0"/>
                <a:cs typeface="Tahoma" panose="020B0604030504040204" pitchFamily="34" charset="0"/>
              </a:rPr>
              <a:t>Capital goods</a:t>
            </a:r>
          </a:p>
          <a:p>
            <a:pPr marL="0" lvl="0" indent="0" algn="l" defTabSz="889000">
              <a:lnSpc>
                <a:spcPct val="90000"/>
              </a:lnSpc>
              <a:spcBef>
                <a:spcPct val="0"/>
              </a:spcBef>
              <a:spcAft>
                <a:spcPct val="35000"/>
              </a:spcAft>
              <a:buNone/>
            </a:pPr>
            <a:r>
              <a:rPr lang="en-GB" sz="2000" b="0" i="1" kern="1200" dirty="0">
                <a:latin typeface="Tahoma" panose="020B0604030504040204" pitchFamily="34" charset="0"/>
                <a:ea typeface="Tahoma" panose="020B0604030504040204" pitchFamily="34" charset="0"/>
                <a:cs typeface="Tahoma" panose="020B0604030504040204" pitchFamily="34" charset="0"/>
              </a:rPr>
              <a:t>means goods, the value of which is </a:t>
            </a:r>
            <a:r>
              <a:rPr lang="en-GB" sz="2000" b="1" i="1" kern="1200" dirty="0">
                <a:solidFill>
                  <a:srgbClr val="FF0000"/>
                </a:solidFill>
                <a:latin typeface="Tahoma" panose="020B0604030504040204" pitchFamily="34" charset="0"/>
                <a:ea typeface="Tahoma" panose="020B0604030504040204" pitchFamily="34" charset="0"/>
                <a:cs typeface="Tahoma" panose="020B0604030504040204" pitchFamily="34" charset="0"/>
              </a:rPr>
              <a:t>capitalised in the books of account </a:t>
            </a:r>
            <a:r>
              <a:rPr lang="en-GB" sz="2000" b="0" i="1" kern="1200" dirty="0">
                <a:latin typeface="Tahoma" panose="020B0604030504040204" pitchFamily="34" charset="0"/>
                <a:ea typeface="Tahoma" panose="020B0604030504040204" pitchFamily="34" charset="0"/>
                <a:cs typeface="Tahoma" panose="020B0604030504040204" pitchFamily="34" charset="0"/>
              </a:rPr>
              <a:t>of the person claiming the input tax credit and which are </a:t>
            </a:r>
            <a:r>
              <a:rPr lang="en-GB" sz="2000" b="1" i="1" kern="1200" dirty="0">
                <a:solidFill>
                  <a:srgbClr val="FF0000"/>
                </a:solidFill>
                <a:latin typeface="Tahoma" panose="020B0604030504040204" pitchFamily="34" charset="0"/>
                <a:ea typeface="Tahoma" panose="020B0604030504040204" pitchFamily="34" charset="0"/>
                <a:cs typeface="Tahoma" panose="020B0604030504040204" pitchFamily="34" charset="0"/>
              </a:rPr>
              <a:t>used or intended to be used </a:t>
            </a:r>
            <a:r>
              <a:rPr lang="en-GB" sz="2000" b="0" i="1" kern="1200" dirty="0">
                <a:latin typeface="Tahoma" panose="020B0604030504040204" pitchFamily="34" charset="0"/>
                <a:ea typeface="Tahoma" panose="020B0604030504040204" pitchFamily="34" charset="0"/>
                <a:cs typeface="Tahoma" panose="020B0604030504040204" pitchFamily="34" charset="0"/>
              </a:rPr>
              <a:t>in the course or furtherance of business;</a:t>
            </a:r>
            <a:endParaRPr lang="en-IN" sz="2000" b="0" i="1" kern="1200" dirty="0">
              <a:latin typeface="Tahoma" panose="020B0604030504040204" pitchFamily="34" charset="0"/>
              <a:ea typeface="Tahoma" panose="020B0604030504040204" pitchFamily="34" charset="0"/>
              <a:cs typeface="Tahoma" panose="020B0604030504040204" pitchFamily="34" charset="0"/>
            </a:endParaRPr>
          </a:p>
        </p:txBody>
      </p:sp>
      <p:sp>
        <p:nvSpPr>
          <p:cNvPr id="14" name="Straight Connector 13">
            <a:extLst>
              <a:ext uri="{FF2B5EF4-FFF2-40B4-BE49-F238E27FC236}">
                <a16:creationId xmlns:a16="http://schemas.microsoft.com/office/drawing/2014/main" id="{1375188C-94ED-87BA-50A6-12E4D463D858}"/>
              </a:ext>
            </a:extLst>
          </p:cNvPr>
          <p:cNvSpPr/>
          <p:nvPr/>
        </p:nvSpPr>
        <p:spPr>
          <a:xfrm>
            <a:off x="3657599" y="6053666"/>
            <a:ext cx="6502400"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118168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99B12D7-1811-E45C-D8C4-8BBDBCD5A83E}"/>
              </a:ext>
            </a:extLst>
          </p:cNvPr>
          <p:cNvSpPr/>
          <p:nvPr/>
        </p:nvSpPr>
        <p:spPr>
          <a:xfrm>
            <a:off x="640080" y="2074363"/>
            <a:ext cx="2752354" cy="2709275"/>
          </a:xfrm>
          <a:prstGeom prst="ellipse">
            <a:avLst/>
          </a:prstGeom>
          <a:solidFill>
            <a:srgbClr val="262626"/>
          </a:solidFill>
          <a:ln w="174625" cmpd="thinThick">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90000"/>
              </a:lnSpc>
              <a:spcBef>
                <a:spcPct val="0"/>
              </a:spcBef>
              <a:spcAft>
                <a:spcPts val="600"/>
              </a:spcAft>
            </a:pPr>
            <a:r>
              <a:rPr lang="en-US" sz="2600" b="1" kern="1200" dirty="0">
                <a:solidFill>
                  <a:srgbClr val="FFFFFF"/>
                </a:solidFill>
                <a:latin typeface="+mj-lt"/>
                <a:ea typeface="+mj-ea"/>
                <a:cs typeface="+mj-cs"/>
              </a:rPr>
              <a:t>ITC </a:t>
            </a:r>
          </a:p>
          <a:p>
            <a:pPr algn="ctr">
              <a:lnSpc>
                <a:spcPct val="90000"/>
              </a:lnSpc>
              <a:spcBef>
                <a:spcPct val="0"/>
              </a:spcBef>
              <a:spcAft>
                <a:spcPts val="600"/>
              </a:spcAft>
            </a:pPr>
            <a:r>
              <a:rPr lang="en-US" sz="2600" b="1" kern="1200" dirty="0">
                <a:solidFill>
                  <a:srgbClr val="FFFFFF"/>
                </a:solidFill>
                <a:latin typeface="+mj-lt"/>
                <a:ea typeface="+mj-ea"/>
                <a:cs typeface="+mj-cs"/>
              </a:rPr>
              <a:t>in </a:t>
            </a:r>
          </a:p>
          <a:p>
            <a:pPr algn="ctr">
              <a:lnSpc>
                <a:spcPct val="90000"/>
              </a:lnSpc>
              <a:spcBef>
                <a:spcPct val="0"/>
              </a:spcBef>
              <a:spcAft>
                <a:spcPts val="600"/>
              </a:spcAft>
            </a:pPr>
            <a:r>
              <a:rPr lang="en-US" sz="2600" b="1" kern="1200" dirty="0">
                <a:solidFill>
                  <a:srgbClr val="FFFFFF"/>
                </a:solidFill>
                <a:latin typeface="+mj-lt"/>
                <a:ea typeface="+mj-ea"/>
                <a:cs typeface="+mj-cs"/>
              </a:rPr>
              <a:t>GSTR 9C</a:t>
            </a:r>
          </a:p>
        </p:txBody>
      </p:sp>
      <p:pic>
        <p:nvPicPr>
          <p:cNvPr id="3" name="Picture 2">
            <a:extLst>
              <a:ext uri="{FF2B5EF4-FFF2-40B4-BE49-F238E27FC236}">
                <a16:creationId xmlns:a16="http://schemas.microsoft.com/office/drawing/2014/main" id="{66AC205C-279C-85AE-2FE4-FDA8DE6143F9}"/>
              </a:ext>
            </a:extLst>
          </p:cNvPr>
          <p:cNvPicPr>
            <a:picLocks noChangeAspect="1"/>
          </p:cNvPicPr>
          <p:nvPr/>
        </p:nvPicPr>
        <p:blipFill>
          <a:blip r:embed="rId3"/>
          <a:stretch>
            <a:fillRect/>
          </a:stretch>
        </p:blipFill>
        <p:spPr>
          <a:xfrm>
            <a:off x="4005928" y="1551322"/>
            <a:ext cx="7074264" cy="3232316"/>
          </a:xfrm>
          <a:prstGeom prst="rect">
            <a:avLst/>
          </a:prstGeom>
        </p:spPr>
      </p:pic>
    </p:spTree>
    <p:extLst>
      <p:ext uri="{BB962C8B-B14F-4D97-AF65-F5344CB8AC3E}">
        <p14:creationId xmlns:p14="http://schemas.microsoft.com/office/powerpoint/2010/main" val="3008451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606271C-0F32-9025-7F9C-AA70D6B66651}"/>
              </a:ext>
            </a:extLst>
          </p:cNvPr>
          <p:cNvGraphicFramePr/>
          <p:nvPr>
            <p:extLst>
              <p:ext uri="{D42A27DB-BD31-4B8C-83A1-F6EECF244321}">
                <p14:modId xmlns:p14="http://schemas.microsoft.com/office/powerpoint/2010/main" val="3386495218"/>
              </p:ext>
            </p:extLst>
          </p:nvPr>
        </p:nvGraphicFramePr>
        <p:xfrm>
          <a:off x="3080625"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ISSUE Text on Red Round Grungy Stamp Stock Illustration - Illustration of  text, sign: 214384592">
            <a:extLst>
              <a:ext uri="{FF2B5EF4-FFF2-40B4-BE49-F238E27FC236}">
                <a16:creationId xmlns:a16="http://schemas.microsoft.com/office/drawing/2014/main" id="{4ABE61B7-6D57-9198-675E-A5E389DBE6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306" y="0"/>
            <a:ext cx="2257338" cy="2257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8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7600125-AA21-F05E-533A-1639FC7B76D5}"/>
              </a:ext>
            </a:extLst>
          </p:cNvPr>
          <p:cNvSpPr/>
          <p:nvPr/>
        </p:nvSpPr>
        <p:spPr>
          <a:xfrm>
            <a:off x="5669367" y="719761"/>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48520" tIns="389211" rIns="348520" bIns="389211"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Tahoma" panose="020B0604030504040204" pitchFamily="34" charset="0"/>
                <a:ea typeface="Tahoma" panose="020B0604030504040204" pitchFamily="34" charset="0"/>
                <a:cs typeface="Tahoma" panose="020B0604030504040204" pitchFamily="34" charset="0"/>
              </a:rPr>
              <a:t>IGST on imported goods</a:t>
            </a:r>
          </a:p>
        </p:txBody>
      </p:sp>
      <p:sp>
        <p:nvSpPr>
          <p:cNvPr id="12" name="Rectangle 11">
            <a:extLst>
              <a:ext uri="{FF2B5EF4-FFF2-40B4-BE49-F238E27FC236}">
                <a16:creationId xmlns:a16="http://schemas.microsoft.com/office/drawing/2014/main" id="{2CED597F-6079-140C-83A1-C79608DD002C}"/>
              </a:ext>
            </a:extLst>
          </p:cNvPr>
          <p:cNvSpPr/>
          <p:nvPr/>
        </p:nvSpPr>
        <p:spPr>
          <a:xfrm>
            <a:off x="7469901" y="1121487"/>
            <a:ext cx="2241629" cy="120517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Freeform: Shape 13">
            <a:extLst>
              <a:ext uri="{FF2B5EF4-FFF2-40B4-BE49-F238E27FC236}">
                <a16:creationId xmlns:a16="http://schemas.microsoft.com/office/drawing/2014/main" id="{40FA73B3-DCB8-E82B-E6FF-F8AE788A6F31}"/>
              </a:ext>
            </a:extLst>
          </p:cNvPr>
          <p:cNvSpPr/>
          <p:nvPr/>
        </p:nvSpPr>
        <p:spPr>
          <a:xfrm>
            <a:off x="4722098" y="2424685"/>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48520" tIns="389211" rIns="348520" bIns="389211"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Tahoma" panose="020B0604030504040204" pitchFamily="34" charset="0"/>
                <a:ea typeface="Tahoma" panose="020B0604030504040204" pitchFamily="34" charset="0"/>
                <a:cs typeface="Tahoma" panose="020B0604030504040204" pitchFamily="34" charset="0"/>
              </a:rPr>
              <a:t>GST under RCM</a:t>
            </a:r>
          </a:p>
        </p:txBody>
      </p:sp>
      <p:sp>
        <p:nvSpPr>
          <p:cNvPr id="15" name="Rectangle 14">
            <a:extLst>
              <a:ext uri="{FF2B5EF4-FFF2-40B4-BE49-F238E27FC236}">
                <a16:creationId xmlns:a16="http://schemas.microsoft.com/office/drawing/2014/main" id="{C6943986-3C0B-C86A-B09C-2739AC3317DA}"/>
              </a:ext>
            </a:extLst>
          </p:cNvPr>
          <p:cNvSpPr/>
          <p:nvPr/>
        </p:nvSpPr>
        <p:spPr>
          <a:xfrm>
            <a:off x="2480468" y="2826410"/>
            <a:ext cx="2169318" cy="120517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Freeform: Shape 16">
            <a:extLst>
              <a:ext uri="{FF2B5EF4-FFF2-40B4-BE49-F238E27FC236}">
                <a16:creationId xmlns:a16="http://schemas.microsoft.com/office/drawing/2014/main" id="{4DF55F76-A2B9-6778-2F1C-AB18AB2086E8}"/>
              </a:ext>
            </a:extLst>
          </p:cNvPr>
          <p:cNvSpPr/>
          <p:nvPr/>
        </p:nvSpPr>
        <p:spPr>
          <a:xfrm>
            <a:off x="5669367" y="4129608"/>
            <a:ext cx="1747506" cy="200862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348520" tIns="389211" rIns="348520" bIns="389211"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Tahoma" panose="020B0604030504040204" pitchFamily="34" charset="0"/>
                <a:ea typeface="Tahoma" panose="020B0604030504040204" pitchFamily="34" charset="0"/>
                <a:cs typeface="Tahoma" panose="020B0604030504040204" pitchFamily="34" charset="0"/>
              </a:rPr>
              <a:t>IGST on imported services</a:t>
            </a:r>
          </a:p>
        </p:txBody>
      </p:sp>
      <p:sp>
        <p:nvSpPr>
          <p:cNvPr id="18" name="Rectangle 17">
            <a:extLst>
              <a:ext uri="{FF2B5EF4-FFF2-40B4-BE49-F238E27FC236}">
                <a16:creationId xmlns:a16="http://schemas.microsoft.com/office/drawing/2014/main" id="{6BA437CE-403F-E5BC-8088-0996D53B6E03}"/>
              </a:ext>
            </a:extLst>
          </p:cNvPr>
          <p:cNvSpPr/>
          <p:nvPr/>
        </p:nvSpPr>
        <p:spPr>
          <a:xfrm>
            <a:off x="7469901" y="4531334"/>
            <a:ext cx="2241629" cy="120517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TextBox 5">
            <a:extLst>
              <a:ext uri="{FF2B5EF4-FFF2-40B4-BE49-F238E27FC236}">
                <a16:creationId xmlns:a16="http://schemas.microsoft.com/office/drawing/2014/main" id="{FA117B19-4BE3-00B8-2A7F-88B7ECC33479}"/>
              </a:ext>
            </a:extLst>
          </p:cNvPr>
          <p:cNvSpPr txBox="1"/>
          <p:nvPr/>
        </p:nvSpPr>
        <p:spPr>
          <a:xfrm>
            <a:off x="9400737" y="719666"/>
            <a:ext cx="2373252" cy="3785652"/>
          </a:xfrm>
          <a:prstGeom prst="rect">
            <a:avLst/>
          </a:prstGeom>
          <a:solidFill>
            <a:schemeClr val="accent6">
              <a:lumMod val="40000"/>
              <a:lumOff val="60000"/>
            </a:schemeClr>
          </a:solidFill>
        </p:spPr>
        <p:txBody>
          <a:bodyPr wrap="square" rtlCol="0">
            <a:spAutoFit/>
          </a:bodyPr>
          <a:lstStyle/>
          <a:p>
            <a:pPr algn="just"/>
            <a:r>
              <a:rPr lang="en-GB" sz="2000" b="1" i="1" dirty="0"/>
              <a:t>"input tax" in relation to a registered person, means the central tax, State tax, integrated tax or Union territory tax </a:t>
            </a:r>
            <a:r>
              <a:rPr lang="en-GB" sz="2000" b="1" i="1" dirty="0">
                <a:solidFill>
                  <a:srgbClr val="FF0000"/>
                </a:solidFill>
              </a:rPr>
              <a:t>charged on any supply of goods or services or both made to him and includes</a:t>
            </a:r>
            <a:r>
              <a:rPr lang="en-GB" sz="2000" b="1" i="1" dirty="0"/>
              <a:t>—</a:t>
            </a:r>
            <a:endParaRPr lang="en-IN" sz="2000" b="1" i="1" dirty="0"/>
          </a:p>
        </p:txBody>
      </p:sp>
      <p:sp>
        <p:nvSpPr>
          <p:cNvPr id="7" name="TextBox 6">
            <a:extLst>
              <a:ext uri="{FF2B5EF4-FFF2-40B4-BE49-F238E27FC236}">
                <a16:creationId xmlns:a16="http://schemas.microsoft.com/office/drawing/2014/main" id="{8039516F-8BA2-7F38-F1DD-9BE3B2C7C8F3}"/>
              </a:ext>
            </a:extLst>
          </p:cNvPr>
          <p:cNvSpPr txBox="1"/>
          <p:nvPr/>
        </p:nvSpPr>
        <p:spPr>
          <a:xfrm>
            <a:off x="9400737" y="4813994"/>
            <a:ext cx="2373252" cy="1015663"/>
          </a:xfrm>
          <a:prstGeom prst="rect">
            <a:avLst/>
          </a:prstGeom>
          <a:solidFill>
            <a:schemeClr val="accent2">
              <a:lumMod val="60000"/>
              <a:lumOff val="40000"/>
            </a:schemeClr>
          </a:solidFill>
        </p:spPr>
        <p:txBody>
          <a:bodyPr wrap="square" rtlCol="0">
            <a:spAutoFit/>
          </a:bodyPr>
          <a:lstStyle/>
          <a:p>
            <a:pPr algn="just"/>
            <a:r>
              <a:rPr lang="en-GB" sz="2000" b="1" i="1" dirty="0"/>
              <a:t>But does not include tax paid under composition levy</a:t>
            </a:r>
            <a:endParaRPr lang="en-IN" sz="2000" b="1" i="1" dirty="0"/>
          </a:p>
        </p:txBody>
      </p:sp>
      <p:sp>
        <p:nvSpPr>
          <p:cNvPr id="8" name="Oval 7">
            <a:extLst>
              <a:ext uri="{FF2B5EF4-FFF2-40B4-BE49-F238E27FC236}">
                <a16:creationId xmlns:a16="http://schemas.microsoft.com/office/drawing/2014/main" id="{8C96F12C-7BB5-45B2-3516-CBF0E582BE03}"/>
              </a:ext>
            </a:extLst>
          </p:cNvPr>
          <p:cNvSpPr/>
          <p:nvPr/>
        </p:nvSpPr>
        <p:spPr>
          <a:xfrm>
            <a:off x="80604" y="487680"/>
            <a:ext cx="3091543" cy="2063932"/>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ahoma" panose="020B0604030504040204" pitchFamily="34" charset="0"/>
                <a:ea typeface="Tahoma" panose="020B0604030504040204" pitchFamily="34" charset="0"/>
                <a:cs typeface="Tahoma" panose="020B0604030504040204" pitchFamily="34" charset="0"/>
              </a:rPr>
              <a:t>Definition of input tax</a:t>
            </a:r>
          </a:p>
        </p:txBody>
      </p:sp>
    </p:spTree>
    <p:extLst>
      <p:ext uri="{BB962C8B-B14F-4D97-AF65-F5344CB8AC3E}">
        <p14:creationId xmlns:p14="http://schemas.microsoft.com/office/powerpoint/2010/main" val="5470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7"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locked stamp stock vector. Illustration of blocked - 136960206">
            <a:extLst>
              <a:ext uri="{FF2B5EF4-FFF2-40B4-BE49-F238E27FC236}">
                <a16:creationId xmlns:a16="http://schemas.microsoft.com/office/drawing/2014/main" id="{A6E84246-D154-99C9-CB99-C223B004FE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39" y="71022"/>
            <a:ext cx="3770928" cy="2512381"/>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Shape 10">
            <a:extLst>
              <a:ext uri="{FF2B5EF4-FFF2-40B4-BE49-F238E27FC236}">
                <a16:creationId xmlns:a16="http://schemas.microsoft.com/office/drawing/2014/main" id="{F7B81F47-0990-F741-80AA-2450A80A0837}"/>
              </a:ext>
            </a:extLst>
          </p:cNvPr>
          <p:cNvSpPr/>
          <p:nvPr/>
        </p:nvSpPr>
        <p:spPr>
          <a:xfrm>
            <a:off x="187217" y="2673949"/>
            <a:ext cx="6135206" cy="647595"/>
          </a:xfrm>
          <a:custGeom>
            <a:avLst/>
            <a:gdLst>
              <a:gd name="connsiteX0" fmla="*/ 0 w 6135206"/>
              <a:gd name="connsiteY0" fmla="*/ 107935 h 647595"/>
              <a:gd name="connsiteX1" fmla="*/ 107935 w 6135206"/>
              <a:gd name="connsiteY1" fmla="*/ 0 h 647595"/>
              <a:gd name="connsiteX2" fmla="*/ 6027271 w 6135206"/>
              <a:gd name="connsiteY2" fmla="*/ 0 h 647595"/>
              <a:gd name="connsiteX3" fmla="*/ 6135206 w 6135206"/>
              <a:gd name="connsiteY3" fmla="*/ 107935 h 647595"/>
              <a:gd name="connsiteX4" fmla="*/ 6135206 w 6135206"/>
              <a:gd name="connsiteY4" fmla="*/ 539660 h 647595"/>
              <a:gd name="connsiteX5" fmla="*/ 6027271 w 6135206"/>
              <a:gd name="connsiteY5" fmla="*/ 647595 h 647595"/>
              <a:gd name="connsiteX6" fmla="*/ 107935 w 6135206"/>
              <a:gd name="connsiteY6" fmla="*/ 647595 h 647595"/>
              <a:gd name="connsiteX7" fmla="*/ 0 w 6135206"/>
              <a:gd name="connsiteY7" fmla="*/ 539660 h 647595"/>
              <a:gd name="connsiteX8" fmla="*/ 0 w 6135206"/>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35206" h="647595">
                <a:moveTo>
                  <a:pt x="0" y="107935"/>
                </a:moveTo>
                <a:cubicBezTo>
                  <a:pt x="0" y="48324"/>
                  <a:pt x="48324" y="0"/>
                  <a:pt x="107935" y="0"/>
                </a:cubicBezTo>
                <a:lnTo>
                  <a:pt x="6027271" y="0"/>
                </a:lnTo>
                <a:cubicBezTo>
                  <a:pt x="6086882" y="0"/>
                  <a:pt x="6135206" y="48324"/>
                  <a:pt x="6135206" y="107935"/>
                </a:cubicBezTo>
                <a:lnTo>
                  <a:pt x="6135206" y="539660"/>
                </a:lnTo>
                <a:cubicBezTo>
                  <a:pt x="6135206" y="599271"/>
                  <a:pt x="6086882" y="647595"/>
                  <a:pt x="6027271" y="647595"/>
                </a:cubicBezTo>
                <a:lnTo>
                  <a:pt x="107935" y="647595"/>
                </a:lnTo>
                <a:cubicBezTo>
                  <a:pt x="48324" y="647595"/>
                  <a:pt x="0" y="599271"/>
                  <a:pt x="0" y="539660"/>
                </a:cubicBezTo>
                <a:lnTo>
                  <a:pt x="0" y="10793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marL="0" lvl="0" indent="0" algn="l" defTabSz="1200150">
              <a:lnSpc>
                <a:spcPct val="90000"/>
              </a:lnSpc>
              <a:spcBef>
                <a:spcPct val="0"/>
              </a:spcBef>
              <a:spcAft>
                <a:spcPct val="35000"/>
              </a:spcAft>
              <a:buNone/>
            </a:pPr>
            <a:r>
              <a:rPr lang="en-IN" sz="2700" kern="1200" dirty="0">
                <a:latin typeface="Tahoma" panose="020B0604030504040204" pitchFamily="34" charset="0"/>
                <a:ea typeface="Tahoma" panose="020B0604030504040204" pitchFamily="34" charset="0"/>
                <a:cs typeface="Tahoma" panose="020B0604030504040204" pitchFamily="34" charset="0"/>
              </a:rPr>
              <a:t>Other than business purposes</a:t>
            </a:r>
          </a:p>
        </p:txBody>
      </p:sp>
      <p:sp>
        <p:nvSpPr>
          <p:cNvPr id="12" name="Freeform: Shape 11">
            <a:extLst>
              <a:ext uri="{FF2B5EF4-FFF2-40B4-BE49-F238E27FC236}">
                <a16:creationId xmlns:a16="http://schemas.microsoft.com/office/drawing/2014/main" id="{DDEA25A3-2A38-7B30-A360-05430B2DC5D3}"/>
              </a:ext>
            </a:extLst>
          </p:cNvPr>
          <p:cNvSpPr/>
          <p:nvPr/>
        </p:nvSpPr>
        <p:spPr>
          <a:xfrm>
            <a:off x="187217" y="3321544"/>
            <a:ext cx="6135206" cy="447120"/>
          </a:xfrm>
          <a:custGeom>
            <a:avLst/>
            <a:gdLst>
              <a:gd name="connsiteX0" fmla="*/ 0 w 6135206"/>
              <a:gd name="connsiteY0" fmla="*/ 0 h 447120"/>
              <a:gd name="connsiteX1" fmla="*/ 6135206 w 6135206"/>
              <a:gd name="connsiteY1" fmla="*/ 0 h 447120"/>
              <a:gd name="connsiteX2" fmla="*/ 6135206 w 6135206"/>
              <a:gd name="connsiteY2" fmla="*/ 447120 h 447120"/>
              <a:gd name="connsiteX3" fmla="*/ 0 w 6135206"/>
              <a:gd name="connsiteY3" fmla="*/ 447120 h 447120"/>
              <a:gd name="connsiteX4" fmla="*/ 0 w 6135206"/>
              <a:gd name="connsiteY4" fmla="*/ 0 h 447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206" h="447120">
                <a:moveTo>
                  <a:pt x="0" y="0"/>
                </a:moveTo>
                <a:lnTo>
                  <a:pt x="6135206" y="0"/>
                </a:lnTo>
                <a:lnTo>
                  <a:pt x="6135206" y="447120"/>
                </a:lnTo>
                <a:lnTo>
                  <a:pt x="0" y="4471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479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IN" sz="2100" kern="1200" dirty="0">
                <a:latin typeface="Tahoma" panose="020B0604030504040204" pitchFamily="34" charset="0"/>
                <a:ea typeface="Tahoma" panose="020B0604030504040204" pitchFamily="34" charset="0"/>
                <a:cs typeface="Tahoma" panose="020B0604030504040204" pitchFamily="34" charset="0"/>
              </a:rPr>
              <a:t>Cannot avail</a:t>
            </a:r>
          </a:p>
        </p:txBody>
      </p:sp>
      <p:sp>
        <p:nvSpPr>
          <p:cNvPr id="13" name="Freeform: Shape 12">
            <a:extLst>
              <a:ext uri="{FF2B5EF4-FFF2-40B4-BE49-F238E27FC236}">
                <a16:creationId xmlns:a16="http://schemas.microsoft.com/office/drawing/2014/main" id="{4723F9E9-85A8-BB6A-B695-5D5E3AC863C8}"/>
              </a:ext>
            </a:extLst>
          </p:cNvPr>
          <p:cNvSpPr/>
          <p:nvPr/>
        </p:nvSpPr>
        <p:spPr>
          <a:xfrm>
            <a:off x="187217" y="3768664"/>
            <a:ext cx="6135206" cy="647595"/>
          </a:xfrm>
          <a:custGeom>
            <a:avLst/>
            <a:gdLst>
              <a:gd name="connsiteX0" fmla="*/ 0 w 6135206"/>
              <a:gd name="connsiteY0" fmla="*/ 107935 h 647595"/>
              <a:gd name="connsiteX1" fmla="*/ 107935 w 6135206"/>
              <a:gd name="connsiteY1" fmla="*/ 0 h 647595"/>
              <a:gd name="connsiteX2" fmla="*/ 6027271 w 6135206"/>
              <a:gd name="connsiteY2" fmla="*/ 0 h 647595"/>
              <a:gd name="connsiteX3" fmla="*/ 6135206 w 6135206"/>
              <a:gd name="connsiteY3" fmla="*/ 107935 h 647595"/>
              <a:gd name="connsiteX4" fmla="*/ 6135206 w 6135206"/>
              <a:gd name="connsiteY4" fmla="*/ 539660 h 647595"/>
              <a:gd name="connsiteX5" fmla="*/ 6027271 w 6135206"/>
              <a:gd name="connsiteY5" fmla="*/ 647595 h 647595"/>
              <a:gd name="connsiteX6" fmla="*/ 107935 w 6135206"/>
              <a:gd name="connsiteY6" fmla="*/ 647595 h 647595"/>
              <a:gd name="connsiteX7" fmla="*/ 0 w 6135206"/>
              <a:gd name="connsiteY7" fmla="*/ 539660 h 647595"/>
              <a:gd name="connsiteX8" fmla="*/ 0 w 6135206"/>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35206" h="647595">
                <a:moveTo>
                  <a:pt x="0" y="107935"/>
                </a:moveTo>
                <a:cubicBezTo>
                  <a:pt x="0" y="48324"/>
                  <a:pt x="48324" y="0"/>
                  <a:pt x="107935" y="0"/>
                </a:cubicBezTo>
                <a:lnTo>
                  <a:pt x="6027271" y="0"/>
                </a:lnTo>
                <a:cubicBezTo>
                  <a:pt x="6086882" y="0"/>
                  <a:pt x="6135206" y="48324"/>
                  <a:pt x="6135206" y="107935"/>
                </a:cubicBezTo>
                <a:lnTo>
                  <a:pt x="6135206" y="539660"/>
                </a:lnTo>
                <a:cubicBezTo>
                  <a:pt x="6135206" y="599271"/>
                  <a:pt x="6086882" y="647595"/>
                  <a:pt x="6027271" y="647595"/>
                </a:cubicBezTo>
                <a:lnTo>
                  <a:pt x="107935" y="647595"/>
                </a:lnTo>
                <a:cubicBezTo>
                  <a:pt x="48324" y="647595"/>
                  <a:pt x="0" y="599271"/>
                  <a:pt x="0" y="539660"/>
                </a:cubicBezTo>
                <a:lnTo>
                  <a:pt x="0" y="107935"/>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marL="0" lvl="0" indent="0" algn="l" defTabSz="1200150">
              <a:lnSpc>
                <a:spcPct val="90000"/>
              </a:lnSpc>
              <a:spcBef>
                <a:spcPct val="0"/>
              </a:spcBef>
              <a:spcAft>
                <a:spcPct val="35000"/>
              </a:spcAft>
              <a:buNone/>
            </a:pPr>
            <a:r>
              <a:rPr lang="en-IN" sz="2700" kern="1200" dirty="0">
                <a:latin typeface="Tahoma" panose="020B0604030504040204" pitchFamily="34" charset="0"/>
                <a:ea typeface="Tahoma" panose="020B0604030504040204" pitchFamily="34" charset="0"/>
                <a:cs typeface="Tahoma" panose="020B0604030504040204" pitchFamily="34" charset="0"/>
              </a:rPr>
              <a:t>Partly for effecting exempted supplies</a:t>
            </a:r>
          </a:p>
        </p:txBody>
      </p:sp>
      <p:sp>
        <p:nvSpPr>
          <p:cNvPr id="14" name="Freeform: Shape 13">
            <a:extLst>
              <a:ext uri="{FF2B5EF4-FFF2-40B4-BE49-F238E27FC236}">
                <a16:creationId xmlns:a16="http://schemas.microsoft.com/office/drawing/2014/main" id="{6C11F0DF-9702-848A-D72B-DDB35B43367E}"/>
              </a:ext>
            </a:extLst>
          </p:cNvPr>
          <p:cNvSpPr/>
          <p:nvPr/>
        </p:nvSpPr>
        <p:spPr>
          <a:xfrm>
            <a:off x="187217" y="4416259"/>
            <a:ext cx="6135206" cy="447120"/>
          </a:xfrm>
          <a:custGeom>
            <a:avLst/>
            <a:gdLst>
              <a:gd name="connsiteX0" fmla="*/ 0 w 6135206"/>
              <a:gd name="connsiteY0" fmla="*/ 0 h 447120"/>
              <a:gd name="connsiteX1" fmla="*/ 6135206 w 6135206"/>
              <a:gd name="connsiteY1" fmla="*/ 0 h 447120"/>
              <a:gd name="connsiteX2" fmla="*/ 6135206 w 6135206"/>
              <a:gd name="connsiteY2" fmla="*/ 447120 h 447120"/>
              <a:gd name="connsiteX3" fmla="*/ 0 w 6135206"/>
              <a:gd name="connsiteY3" fmla="*/ 447120 h 447120"/>
              <a:gd name="connsiteX4" fmla="*/ 0 w 6135206"/>
              <a:gd name="connsiteY4" fmla="*/ 0 h 447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206" h="447120">
                <a:moveTo>
                  <a:pt x="0" y="0"/>
                </a:moveTo>
                <a:lnTo>
                  <a:pt x="6135206" y="0"/>
                </a:lnTo>
                <a:lnTo>
                  <a:pt x="6135206" y="447120"/>
                </a:lnTo>
                <a:lnTo>
                  <a:pt x="0" y="4471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479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IN" sz="2100" kern="1200" dirty="0">
                <a:latin typeface="Tahoma" panose="020B0604030504040204" pitchFamily="34" charset="0"/>
                <a:ea typeface="Tahoma" panose="020B0604030504040204" pitchFamily="34" charset="0"/>
                <a:cs typeface="Tahoma" panose="020B0604030504040204" pitchFamily="34" charset="0"/>
              </a:rPr>
              <a:t>Proportionate credit</a:t>
            </a:r>
          </a:p>
        </p:txBody>
      </p:sp>
      <p:sp>
        <p:nvSpPr>
          <p:cNvPr id="15" name="Freeform: Shape 14">
            <a:extLst>
              <a:ext uri="{FF2B5EF4-FFF2-40B4-BE49-F238E27FC236}">
                <a16:creationId xmlns:a16="http://schemas.microsoft.com/office/drawing/2014/main" id="{991E10B1-2D9F-BC11-EBD2-1E16DE6A2445}"/>
              </a:ext>
            </a:extLst>
          </p:cNvPr>
          <p:cNvSpPr/>
          <p:nvPr/>
        </p:nvSpPr>
        <p:spPr>
          <a:xfrm>
            <a:off x="187217" y="4863379"/>
            <a:ext cx="6135206" cy="647595"/>
          </a:xfrm>
          <a:custGeom>
            <a:avLst/>
            <a:gdLst>
              <a:gd name="connsiteX0" fmla="*/ 0 w 6135206"/>
              <a:gd name="connsiteY0" fmla="*/ 107935 h 647595"/>
              <a:gd name="connsiteX1" fmla="*/ 107935 w 6135206"/>
              <a:gd name="connsiteY1" fmla="*/ 0 h 647595"/>
              <a:gd name="connsiteX2" fmla="*/ 6027271 w 6135206"/>
              <a:gd name="connsiteY2" fmla="*/ 0 h 647595"/>
              <a:gd name="connsiteX3" fmla="*/ 6135206 w 6135206"/>
              <a:gd name="connsiteY3" fmla="*/ 107935 h 647595"/>
              <a:gd name="connsiteX4" fmla="*/ 6135206 w 6135206"/>
              <a:gd name="connsiteY4" fmla="*/ 539660 h 647595"/>
              <a:gd name="connsiteX5" fmla="*/ 6027271 w 6135206"/>
              <a:gd name="connsiteY5" fmla="*/ 647595 h 647595"/>
              <a:gd name="connsiteX6" fmla="*/ 107935 w 6135206"/>
              <a:gd name="connsiteY6" fmla="*/ 647595 h 647595"/>
              <a:gd name="connsiteX7" fmla="*/ 0 w 6135206"/>
              <a:gd name="connsiteY7" fmla="*/ 539660 h 647595"/>
              <a:gd name="connsiteX8" fmla="*/ 0 w 6135206"/>
              <a:gd name="connsiteY8" fmla="*/ 107935 h 64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35206" h="647595">
                <a:moveTo>
                  <a:pt x="0" y="107935"/>
                </a:moveTo>
                <a:cubicBezTo>
                  <a:pt x="0" y="48324"/>
                  <a:pt x="48324" y="0"/>
                  <a:pt x="107935" y="0"/>
                </a:cubicBezTo>
                <a:lnTo>
                  <a:pt x="6027271" y="0"/>
                </a:lnTo>
                <a:cubicBezTo>
                  <a:pt x="6086882" y="0"/>
                  <a:pt x="6135206" y="48324"/>
                  <a:pt x="6135206" y="107935"/>
                </a:cubicBezTo>
                <a:lnTo>
                  <a:pt x="6135206" y="539660"/>
                </a:lnTo>
                <a:cubicBezTo>
                  <a:pt x="6135206" y="599271"/>
                  <a:pt x="6086882" y="647595"/>
                  <a:pt x="6027271" y="647595"/>
                </a:cubicBezTo>
                <a:lnTo>
                  <a:pt x="107935" y="647595"/>
                </a:lnTo>
                <a:cubicBezTo>
                  <a:pt x="48324" y="647595"/>
                  <a:pt x="0" y="599271"/>
                  <a:pt x="0" y="539660"/>
                </a:cubicBezTo>
                <a:lnTo>
                  <a:pt x="0" y="107935"/>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4483" tIns="134483" rIns="134483" bIns="134483" numCol="1" spcCol="1270" anchor="ctr" anchorCtr="0">
            <a:noAutofit/>
          </a:bodyPr>
          <a:lstStyle/>
          <a:p>
            <a:pPr marL="0" lvl="0" indent="0" algn="l" defTabSz="1200150">
              <a:lnSpc>
                <a:spcPct val="90000"/>
              </a:lnSpc>
              <a:spcBef>
                <a:spcPct val="0"/>
              </a:spcBef>
              <a:spcAft>
                <a:spcPct val="35000"/>
              </a:spcAft>
              <a:buNone/>
            </a:pPr>
            <a:r>
              <a:rPr lang="en-IN" sz="2700" kern="1200" dirty="0">
                <a:latin typeface="Tahoma" panose="020B0604030504040204" pitchFamily="34" charset="0"/>
                <a:ea typeface="Tahoma" panose="020B0604030504040204" pitchFamily="34" charset="0"/>
                <a:cs typeface="Tahoma" panose="020B0604030504040204" pitchFamily="34" charset="0"/>
              </a:rPr>
              <a:t>List of items given in Sec. 17(5)</a:t>
            </a:r>
          </a:p>
        </p:txBody>
      </p:sp>
      <p:sp>
        <p:nvSpPr>
          <p:cNvPr id="16" name="Freeform: Shape 15">
            <a:extLst>
              <a:ext uri="{FF2B5EF4-FFF2-40B4-BE49-F238E27FC236}">
                <a16:creationId xmlns:a16="http://schemas.microsoft.com/office/drawing/2014/main" id="{B3001BA1-AD2E-6BB2-FD8C-326B3821D289}"/>
              </a:ext>
            </a:extLst>
          </p:cNvPr>
          <p:cNvSpPr/>
          <p:nvPr/>
        </p:nvSpPr>
        <p:spPr>
          <a:xfrm>
            <a:off x="187217" y="5510974"/>
            <a:ext cx="6135206" cy="447120"/>
          </a:xfrm>
          <a:custGeom>
            <a:avLst/>
            <a:gdLst>
              <a:gd name="connsiteX0" fmla="*/ 0 w 6135206"/>
              <a:gd name="connsiteY0" fmla="*/ 0 h 447120"/>
              <a:gd name="connsiteX1" fmla="*/ 6135206 w 6135206"/>
              <a:gd name="connsiteY1" fmla="*/ 0 h 447120"/>
              <a:gd name="connsiteX2" fmla="*/ 6135206 w 6135206"/>
              <a:gd name="connsiteY2" fmla="*/ 447120 h 447120"/>
              <a:gd name="connsiteX3" fmla="*/ 0 w 6135206"/>
              <a:gd name="connsiteY3" fmla="*/ 447120 h 447120"/>
              <a:gd name="connsiteX4" fmla="*/ 0 w 6135206"/>
              <a:gd name="connsiteY4" fmla="*/ 0 h 447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206" h="447120">
                <a:moveTo>
                  <a:pt x="0" y="0"/>
                </a:moveTo>
                <a:lnTo>
                  <a:pt x="6135206" y="0"/>
                </a:lnTo>
                <a:lnTo>
                  <a:pt x="6135206" y="447120"/>
                </a:lnTo>
                <a:lnTo>
                  <a:pt x="0" y="4471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479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IN" sz="2100" kern="1200" dirty="0">
                <a:latin typeface="Tahoma" panose="020B0604030504040204" pitchFamily="34" charset="0"/>
                <a:ea typeface="Tahoma" panose="020B0604030504040204" pitchFamily="34" charset="0"/>
                <a:cs typeface="Tahoma" panose="020B0604030504040204" pitchFamily="34" charset="0"/>
              </a:rPr>
              <a:t>Blocked</a:t>
            </a:r>
          </a:p>
        </p:txBody>
      </p:sp>
      <p:sp>
        <p:nvSpPr>
          <p:cNvPr id="9" name="Rectangle 8">
            <a:extLst>
              <a:ext uri="{FF2B5EF4-FFF2-40B4-BE49-F238E27FC236}">
                <a16:creationId xmlns:a16="http://schemas.microsoft.com/office/drawing/2014/main" id="{85061694-8FC8-7971-3F5D-5FF137ECCA94}"/>
              </a:ext>
            </a:extLst>
          </p:cNvPr>
          <p:cNvSpPr/>
          <p:nvPr/>
        </p:nvSpPr>
        <p:spPr>
          <a:xfrm>
            <a:off x="6531446" y="731520"/>
            <a:ext cx="2481943" cy="565186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Tahoma" panose="020B0604030504040204" pitchFamily="34" charset="0"/>
                <a:ea typeface="Tahoma" panose="020B0604030504040204" pitchFamily="34" charset="0"/>
                <a:cs typeface="Tahoma" panose="020B0604030504040204" pitchFamily="34" charset="0"/>
              </a:rPr>
              <a:t>Clause (a)</a:t>
            </a:r>
          </a:p>
          <a:p>
            <a:pPr algn="just"/>
            <a:r>
              <a:rPr lang="en-GB" dirty="0">
                <a:solidFill>
                  <a:srgbClr val="FF0000"/>
                </a:solidFill>
                <a:latin typeface="Tahoma" panose="020B0604030504040204" pitchFamily="34" charset="0"/>
                <a:ea typeface="Tahoma" panose="020B0604030504040204" pitchFamily="34" charset="0"/>
                <a:cs typeface="Tahoma" panose="020B0604030504040204" pitchFamily="34" charset="0"/>
              </a:rPr>
              <a:t>motor vehicles </a:t>
            </a: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for </a:t>
            </a:r>
            <a:r>
              <a:rPr lang="en-GB" dirty="0">
                <a:solidFill>
                  <a:srgbClr val="FF0000"/>
                </a:solidFill>
                <a:latin typeface="Tahoma" panose="020B0604030504040204" pitchFamily="34" charset="0"/>
                <a:ea typeface="Tahoma" panose="020B0604030504040204" pitchFamily="34" charset="0"/>
                <a:cs typeface="Tahoma" panose="020B0604030504040204" pitchFamily="34" charset="0"/>
              </a:rPr>
              <a:t>transportation of persons </a:t>
            </a: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having approved seating capacity of </a:t>
            </a:r>
            <a:r>
              <a:rPr lang="en-GB" dirty="0">
                <a:solidFill>
                  <a:srgbClr val="FF0000"/>
                </a:solidFill>
                <a:latin typeface="Tahoma" panose="020B0604030504040204" pitchFamily="34" charset="0"/>
                <a:ea typeface="Tahoma" panose="020B0604030504040204" pitchFamily="34" charset="0"/>
                <a:cs typeface="Tahoma" panose="020B0604030504040204" pitchFamily="34" charset="0"/>
              </a:rPr>
              <a:t>not more than thirteen persons </a:t>
            </a: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(including the driver), </a:t>
            </a:r>
            <a:r>
              <a:rPr lang="en-GB" dirty="0">
                <a:solidFill>
                  <a:srgbClr val="FF0000"/>
                </a:solidFill>
                <a:latin typeface="Tahoma" panose="020B0604030504040204" pitchFamily="34" charset="0"/>
                <a:ea typeface="Tahoma" panose="020B0604030504040204" pitchFamily="34" charset="0"/>
                <a:cs typeface="Tahoma" panose="020B0604030504040204" pitchFamily="34" charset="0"/>
              </a:rPr>
              <a:t>except</a:t>
            </a: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 when they are used for making the following taxable supplies, namely:—</a:t>
            </a:r>
          </a:p>
          <a:p>
            <a:pPr algn="just"/>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(A) further supply of such motor vehicles; or</a:t>
            </a:r>
          </a:p>
          <a:p>
            <a:pPr algn="just"/>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(B) transportation of passengers; or</a:t>
            </a:r>
          </a:p>
          <a:p>
            <a:pPr algn="just"/>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(C) imparting training on driving such motor vehicles;</a:t>
            </a:r>
          </a:p>
        </p:txBody>
      </p:sp>
      <p:sp>
        <p:nvSpPr>
          <p:cNvPr id="10" name="Rectangle 9">
            <a:extLst>
              <a:ext uri="{FF2B5EF4-FFF2-40B4-BE49-F238E27FC236}">
                <a16:creationId xmlns:a16="http://schemas.microsoft.com/office/drawing/2014/main" id="{28E8B283-EC15-B5A3-4825-6EE6D1C9FFF1}"/>
              </a:ext>
            </a:extLst>
          </p:cNvPr>
          <p:cNvSpPr/>
          <p:nvPr/>
        </p:nvSpPr>
        <p:spPr>
          <a:xfrm>
            <a:off x="9522840" y="731520"/>
            <a:ext cx="2481943" cy="56518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Tahoma" panose="020B0604030504040204" pitchFamily="34" charset="0"/>
                <a:ea typeface="Tahoma" panose="020B0604030504040204" pitchFamily="34" charset="0"/>
                <a:cs typeface="Tahoma" panose="020B0604030504040204" pitchFamily="34" charset="0"/>
              </a:rPr>
              <a:t>Clause (aa)</a:t>
            </a:r>
          </a:p>
          <a:p>
            <a:pPr algn="just"/>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r>
              <a:rPr lang="en-GB" dirty="0">
                <a:solidFill>
                  <a:srgbClr val="FF0000"/>
                </a:solidFill>
                <a:latin typeface="Tahoma" panose="020B0604030504040204" pitchFamily="34" charset="0"/>
                <a:ea typeface="Tahoma" panose="020B0604030504040204" pitchFamily="34" charset="0"/>
                <a:cs typeface="Tahoma" panose="020B0604030504040204" pitchFamily="34" charset="0"/>
              </a:rPr>
              <a:t>vessels and aircraft except</a:t>
            </a: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 when they are used—</a:t>
            </a:r>
          </a:p>
          <a:p>
            <a:pPr algn="just"/>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GB" dirty="0" err="1">
                <a:solidFill>
                  <a:schemeClr val="tx1"/>
                </a:solidFill>
                <a:latin typeface="Tahoma" panose="020B0604030504040204" pitchFamily="34" charset="0"/>
                <a:ea typeface="Tahoma" panose="020B0604030504040204" pitchFamily="34" charset="0"/>
                <a:cs typeface="Tahoma" panose="020B0604030504040204" pitchFamily="34" charset="0"/>
              </a:rPr>
              <a:t>i</a:t>
            </a: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 for making the following taxable supplies, namely:—</a:t>
            </a:r>
          </a:p>
          <a:p>
            <a:pPr algn="just"/>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(A) further supply of such vessels or aircraft; or</a:t>
            </a:r>
          </a:p>
          <a:p>
            <a:pPr algn="just"/>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(B) transportation of passengers; or</a:t>
            </a:r>
          </a:p>
          <a:p>
            <a:pPr algn="just"/>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(C) imparting training on navigating such vessels; or</a:t>
            </a:r>
          </a:p>
          <a:p>
            <a:pPr algn="just"/>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(D) imparting training on flying such aircraft;</a:t>
            </a:r>
          </a:p>
          <a:p>
            <a:pPr algn="just"/>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(ii) </a:t>
            </a:r>
            <a:r>
              <a:rPr lang="en-GB" dirty="0">
                <a:solidFill>
                  <a:srgbClr val="FF0000"/>
                </a:solidFill>
                <a:latin typeface="Tahoma" panose="020B0604030504040204" pitchFamily="34" charset="0"/>
                <a:ea typeface="Tahoma" panose="020B0604030504040204" pitchFamily="34" charset="0"/>
                <a:cs typeface="Tahoma" panose="020B0604030504040204" pitchFamily="34" charset="0"/>
              </a:rPr>
              <a:t>for transportation of goods;</a:t>
            </a:r>
          </a:p>
        </p:txBody>
      </p:sp>
    </p:spTree>
    <p:extLst>
      <p:ext uri="{BB962C8B-B14F-4D97-AF65-F5344CB8AC3E}">
        <p14:creationId xmlns:p14="http://schemas.microsoft.com/office/powerpoint/2010/main" val="165552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P spid="15" grpId="0" animBg="1"/>
      <p:bldP spid="16" grpId="0"/>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6B3B4C-542A-7F81-EA04-61FCFA07B0F5}"/>
              </a:ext>
            </a:extLst>
          </p:cNvPr>
          <p:cNvSpPr/>
          <p:nvPr/>
        </p:nvSpPr>
        <p:spPr>
          <a:xfrm>
            <a:off x="478956" y="731519"/>
            <a:ext cx="2481943" cy="565186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Tahoma" panose="020B0604030504040204" pitchFamily="34" charset="0"/>
                <a:ea typeface="Tahoma" panose="020B0604030504040204" pitchFamily="34" charset="0"/>
                <a:cs typeface="Tahoma" panose="020B0604030504040204" pitchFamily="34" charset="0"/>
              </a:rPr>
              <a:t>Clause (ab)</a:t>
            </a:r>
          </a:p>
          <a:p>
            <a:pPr algn="just"/>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services of </a:t>
            </a:r>
            <a:r>
              <a:rPr lang="en-GB" dirty="0">
                <a:solidFill>
                  <a:srgbClr val="FF0000"/>
                </a:solidFill>
                <a:latin typeface="Tahoma" panose="020B0604030504040204" pitchFamily="34" charset="0"/>
                <a:ea typeface="Tahoma" panose="020B0604030504040204" pitchFamily="34" charset="0"/>
                <a:cs typeface="Tahoma" panose="020B0604030504040204" pitchFamily="34" charset="0"/>
              </a:rPr>
              <a:t>general insurance, servicing, repair and maintenance in so far as they relate to motor vehicles, vessels or aircraft referred to in clause (a) or clause (aa):</a:t>
            </a:r>
          </a:p>
          <a:p>
            <a:pPr algn="just"/>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Provided that the input tax credit in respect of such services shall be available—</a:t>
            </a:r>
          </a:p>
        </p:txBody>
      </p:sp>
      <p:sp>
        <p:nvSpPr>
          <p:cNvPr id="8" name="Rectangle 7">
            <a:extLst>
              <a:ext uri="{FF2B5EF4-FFF2-40B4-BE49-F238E27FC236}">
                <a16:creationId xmlns:a16="http://schemas.microsoft.com/office/drawing/2014/main" id="{E1D229A2-2F1C-E3E6-08DF-7F6F1E5AD6FE}"/>
              </a:ext>
            </a:extLst>
          </p:cNvPr>
          <p:cNvSpPr/>
          <p:nvPr/>
        </p:nvSpPr>
        <p:spPr>
          <a:xfrm>
            <a:off x="3470350" y="731518"/>
            <a:ext cx="2481943" cy="565186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GB" dirty="0" err="1">
                <a:solidFill>
                  <a:schemeClr val="tx1"/>
                </a:solidFill>
                <a:latin typeface="Tahoma" panose="020B0604030504040204" pitchFamily="34" charset="0"/>
                <a:ea typeface="Tahoma" panose="020B0604030504040204" pitchFamily="34" charset="0"/>
                <a:cs typeface="Tahoma" panose="020B0604030504040204" pitchFamily="34" charset="0"/>
              </a:rPr>
              <a:t>i</a:t>
            </a: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 where the motor vehicles, vessels or aircraft referred to in clause (a) or clause (aa) are used for the purposes specified therein;</a:t>
            </a:r>
          </a:p>
          <a:p>
            <a:pPr algn="just"/>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(ii) where received by a taxable person engaged—</a:t>
            </a:r>
          </a:p>
          <a:p>
            <a:pPr algn="just"/>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(I) in the manufacture of such motor vehicles, vessels or aircraft; or</a:t>
            </a:r>
          </a:p>
          <a:p>
            <a:pPr algn="just"/>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(II) in the supply of general insurance services in respect of such motor vehicles, vessels or aircraft insured by him;</a:t>
            </a:r>
          </a:p>
        </p:txBody>
      </p:sp>
      <p:sp>
        <p:nvSpPr>
          <p:cNvPr id="9" name="Rectangle 8">
            <a:extLst>
              <a:ext uri="{FF2B5EF4-FFF2-40B4-BE49-F238E27FC236}">
                <a16:creationId xmlns:a16="http://schemas.microsoft.com/office/drawing/2014/main" id="{FD79D5CC-9D43-A82E-F12B-DC4D154576B0}"/>
              </a:ext>
            </a:extLst>
          </p:cNvPr>
          <p:cNvSpPr/>
          <p:nvPr/>
        </p:nvSpPr>
        <p:spPr>
          <a:xfrm>
            <a:off x="6261479" y="731520"/>
            <a:ext cx="2481943" cy="56518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Tahoma" panose="020B0604030504040204" pitchFamily="34" charset="0"/>
                <a:ea typeface="Tahoma" panose="020B0604030504040204" pitchFamily="34" charset="0"/>
                <a:cs typeface="Tahoma" panose="020B0604030504040204" pitchFamily="34" charset="0"/>
              </a:rPr>
              <a:t>Clause (b)</a:t>
            </a:r>
          </a:p>
          <a:p>
            <a:pPr algn="just"/>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the following supply of goods or services or both—</a:t>
            </a:r>
          </a:p>
          <a:p>
            <a:pPr algn="just"/>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GB" dirty="0" err="1">
                <a:solidFill>
                  <a:schemeClr val="tx1"/>
                </a:solidFill>
                <a:latin typeface="Tahoma" panose="020B0604030504040204" pitchFamily="34" charset="0"/>
                <a:ea typeface="Tahoma" panose="020B0604030504040204" pitchFamily="34" charset="0"/>
                <a:cs typeface="Tahoma" panose="020B0604030504040204" pitchFamily="34" charset="0"/>
              </a:rPr>
              <a:t>i</a:t>
            </a: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GB" dirty="0">
                <a:solidFill>
                  <a:srgbClr val="FF0000"/>
                </a:solidFill>
                <a:latin typeface="Tahoma" panose="020B0604030504040204" pitchFamily="34" charset="0"/>
                <a:ea typeface="Tahoma" panose="020B0604030504040204" pitchFamily="34" charset="0"/>
                <a:cs typeface="Tahoma" panose="020B0604030504040204" pitchFamily="34" charset="0"/>
              </a:rPr>
              <a:t>food and beverages, outdoor catering, beauty treatment, health services, cosmetic and plastic surgery, leasing, renting or hiring of motor vehicles, vessels or aircraft</a:t>
            </a: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 referred to in clause (a) or clause (aa) except when used for the purposes specified therein, </a:t>
            </a:r>
            <a:r>
              <a:rPr lang="en-GB" dirty="0">
                <a:solidFill>
                  <a:srgbClr val="FF0000"/>
                </a:solidFill>
                <a:latin typeface="Tahoma" panose="020B0604030504040204" pitchFamily="34" charset="0"/>
                <a:ea typeface="Tahoma" panose="020B0604030504040204" pitchFamily="34" charset="0"/>
                <a:cs typeface="Tahoma" panose="020B0604030504040204" pitchFamily="34" charset="0"/>
              </a:rPr>
              <a:t>life insurance and health insurance</a:t>
            </a: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10" name="Rectangle 9">
            <a:extLst>
              <a:ext uri="{FF2B5EF4-FFF2-40B4-BE49-F238E27FC236}">
                <a16:creationId xmlns:a16="http://schemas.microsoft.com/office/drawing/2014/main" id="{04F7722A-B25B-03A5-2A15-52AE369A7DCB}"/>
              </a:ext>
            </a:extLst>
          </p:cNvPr>
          <p:cNvSpPr/>
          <p:nvPr/>
        </p:nvSpPr>
        <p:spPr>
          <a:xfrm>
            <a:off x="9252873" y="731520"/>
            <a:ext cx="2481943" cy="56518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Provided that the input tax credit in respect of such goods or services or both shall be available where an </a:t>
            </a:r>
            <a:r>
              <a:rPr lang="en-GB" dirty="0">
                <a:solidFill>
                  <a:srgbClr val="FF0000"/>
                </a:solidFill>
                <a:latin typeface="Tahoma" panose="020B0604030504040204" pitchFamily="34" charset="0"/>
                <a:ea typeface="Tahoma" panose="020B0604030504040204" pitchFamily="34" charset="0"/>
                <a:cs typeface="Tahoma" panose="020B0604030504040204" pitchFamily="34" charset="0"/>
              </a:rPr>
              <a:t>inward supply of such goods or services or both is used by a registered person for making an outward taxable supply of the same category of goods or services or both or as an element of a taxable composite or mixed supply;</a:t>
            </a:r>
          </a:p>
        </p:txBody>
      </p:sp>
    </p:spTree>
    <p:extLst>
      <p:ext uri="{BB962C8B-B14F-4D97-AF65-F5344CB8AC3E}">
        <p14:creationId xmlns:p14="http://schemas.microsoft.com/office/powerpoint/2010/main" val="425107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D229A2-2F1C-E3E6-08DF-7F6F1E5AD6FE}"/>
              </a:ext>
            </a:extLst>
          </p:cNvPr>
          <p:cNvSpPr/>
          <p:nvPr/>
        </p:nvSpPr>
        <p:spPr>
          <a:xfrm>
            <a:off x="3409405" y="603067"/>
            <a:ext cx="2481943" cy="565186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Tahoma" panose="020B0604030504040204" pitchFamily="34" charset="0"/>
                <a:ea typeface="Tahoma" panose="020B0604030504040204" pitchFamily="34" charset="0"/>
                <a:cs typeface="Tahoma" panose="020B0604030504040204" pitchFamily="34" charset="0"/>
              </a:rPr>
              <a:t>Clause (c)</a:t>
            </a:r>
          </a:p>
          <a:p>
            <a:pPr algn="just"/>
            <a:r>
              <a:rPr lang="en-GB" dirty="0">
                <a:solidFill>
                  <a:srgbClr val="FF0000"/>
                </a:solidFill>
                <a:latin typeface="Tahoma" panose="020B0604030504040204" pitchFamily="34" charset="0"/>
                <a:ea typeface="Tahoma" panose="020B0604030504040204" pitchFamily="34" charset="0"/>
                <a:cs typeface="Tahoma" panose="020B0604030504040204" pitchFamily="34" charset="0"/>
              </a:rPr>
              <a:t>works contract services</a:t>
            </a: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 when supplied for construction of an immovable property (other than plant and machinery) </a:t>
            </a:r>
            <a:r>
              <a:rPr lang="en-GB" dirty="0">
                <a:solidFill>
                  <a:srgbClr val="FF0000"/>
                </a:solidFill>
                <a:latin typeface="Tahoma" panose="020B0604030504040204" pitchFamily="34" charset="0"/>
                <a:ea typeface="Tahoma" panose="020B0604030504040204" pitchFamily="34" charset="0"/>
                <a:cs typeface="Tahoma" panose="020B0604030504040204" pitchFamily="34" charset="0"/>
              </a:rPr>
              <a:t>except</a:t>
            </a: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 where it is an input service for further supply of works contract service;</a:t>
            </a:r>
          </a:p>
        </p:txBody>
      </p:sp>
      <p:sp>
        <p:nvSpPr>
          <p:cNvPr id="9" name="Rectangle 8">
            <a:extLst>
              <a:ext uri="{FF2B5EF4-FFF2-40B4-BE49-F238E27FC236}">
                <a16:creationId xmlns:a16="http://schemas.microsoft.com/office/drawing/2014/main" id="{1F892BA9-48E6-C543-E41A-3D00BA8FCCAC}"/>
              </a:ext>
            </a:extLst>
          </p:cNvPr>
          <p:cNvSpPr/>
          <p:nvPr/>
        </p:nvSpPr>
        <p:spPr>
          <a:xfrm>
            <a:off x="352698" y="603068"/>
            <a:ext cx="2481943" cy="56518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(ii) </a:t>
            </a:r>
            <a:r>
              <a:rPr lang="en-GB" dirty="0">
                <a:solidFill>
                  <a:srgbClr val="FF0000"/>
                </a:solidFill>
                <a:latin typeface="Tahoma" panose="020B0604030504040204" pitchFamily="34" charset="0"/>
                <a:ea typeface="Tahoma" panose="020B0604030504040204" pitchFamily="34" charset="0"/>
                <a:cs typeface="Tahoma" panose="020B0604030504040204" pitchFamily="34" charset="0"/>
              </a:rPr>
              <a:t>membership of a club, health and fitness centre; and</a:t>
            </a:r>
          </a:p>
          <a:p>
            <a:pPr algn="just"/>
            <a:r>
              <a:rPr lang="en-GB" dirty="0">
                <a:solidFill>
                  <a:srgbClr val="FF0000"/>
                </a:solidFill>
                <a:latin typeface="Tahoma" panose="020B0604030504040204" pitchFamily="34" charset="0"/>
                <a:ea typeface="Tahoma" panose="020B0604030504040204" pitchFamily="34" charset="0"/>
                <a:cs typeface="Tahoma" panose="020B0604030504040204" pitchFamily="34" charset="0"/>
              </a:rPr>
              <a:t>(iii) travel benefits extended to employees on vacation such as leave or home travel concession:</a:t>
            </a:r>
          </a:p>
          <a:p>
            <a:pPr algn="just"/>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Provided that the input tax credit in respect of such goods or services or both shall be available, where it is </a:t>
            </a:r>
            <a:r>
              <a:rPr lang="en-GB" dirty="0">
                <a:solidFill>
                  <a:srgbClr val="FF0000"/>
                </a:solidFill>
                <a:latin typeface="Tahoma" panose="020B0604030504040204" pitchFamily="34" charset="0"/>
                <a:ea typeface="Tahoma" panose="020B0604030504040204" pitchFamily="34" charset="0"/>
                <a:cs typeface="Tahoma" panose="020B0604030504040204" pitchFamily="34" charset="0"/>
              </a:rPr>
              <a:t>obligatory for an employer </a:t>
            </a: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to provide the same to its employees under any law for the time being in force</a:t>
            </a:r>
          </a:p>
        </p:txBody>
      </p:sp>
      <p:sp>
        <p:nvSpPr>
          <p:cNvPr id="10" name="Rectangle 9">
            <a:extLst>
              <a:ext uri="{FF2B5EF4-FFF2-40B4-BE49-F238E27FC236}">
                <a16:creationId xmlns:a16="http://schemas.microsoft.com/office/drawing/2014/main" id="{2C3FDDB1-31B5-573B-C162-493BDAA0199F}"/>
              </a:ext>
            </a:extLst>
          </p:cNvPr>
          <p:cNvSpPr/>
          <p:nvPr/>
        </p:nvSpPr>
        <p:spPr>
          <a:xfrm>
            <a:off x="6300654" y="603068"/>
            <a:ext cx="2481943" cy="565186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Tahoma" panose="020B0604030504040204" pitchFamily="34" charset="0"/>
                <a:ea typeface="Tahoma" panose="020B0604030504040204" pitchFamily="34" charset="0"/>
                <a:cs typeface="Tahoma" panose="020B0604030504040204" pitchFamily="34" charset="0"/>
              </a:rPr>
              <a:t>Clause (d)</a:t>
            </a:r>
          </a:p>
          <a:p>
            <a:pPr algn="just"/>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goods or services or both received by a taxable person </a:t>
            </a:r>
            <a:r>
              <a:rPr lang="en-GB" dirty="0">
                <a:solidFill>
                  <a:srgbClr val="FF0000"/>
                </a:solidFill>
                <a:latin typeface="Tahoma" panose="020B0604030504040204" pitchFamily="34" charset="0"/>
                <a:ea typeface="Tahoma" panose="020B0604030504040204" pitchFamily="34" charset="0"/>
                <a:cs typeface="Tahoma" panose="020B0604030504040204" pitchFamily="34" charset="0"/>
              </a:rPr>
              <a:t>for construction of an immovable property </a:t>
            </a: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(other than plant or machinery) on his own account </a:t>
            </a:r>
            <a:r>
              <a:rPr lang="en-GB" dirty="0">
                <a:solidFill>
                  <a:srgbClr val="FF0000"/>
                </a:solidFill>
                <a:latin typeface="Tahoma" panose="020B0604030504040204" pitchFamily="34" charset="0"/>
                <a:ea typeface="Tahoma" panose="020B0604030504040204" pitchFamily="34" charset="0"/>
                <a:cs typeface="Tahoma" panose="020B0604030504040204" pitchFamily="34" charset="0"/>
              </a:rPr>
              <a:t>including when such goods or services or both are used in the course or furtherance of business.</a:t>
            </a:r>
          </a:p>
        </p:txBody>
      </p:sp>
      <p:sp>
        <p:nvSpPr>
          <p:cNvPr id="11" name="Rectangle 10">
            <a:extLst>
              <a:ext uri="{FF2B5EF4-FFF2-40B4-BE49-F238E27FC236}">
                <a16:creationId xmlns:a16="http://schemas.microsoft.com/office/drawing/2014/main" id="{87229AF2-D653-6FD6-BC45-E93913E69E23}"/>
              </a:ext>
            </a:extLst>
          </p:cNvPr>
          <p:cNvSpPr/>
          <p:nvPr/>
        </p:nvSpPr>
        <p:spPr>
          <a:xfrm>
            <a:off x="9292048" y="603068"/>
            <a:ext cx="2481943" cy="56518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Explanation.—For the purposes of clauses (c) and (d), the expression construction includes re-construction, renovation, additions or alterations or repairs, </a:t>
            </a:r>
            <a:r>
              <a:rPr lang="en-GB" b="1" dirty="0">
                <a:solidFill>
                  <a:srgbClr val="FF0000"/>
                </a:solidFill>
                <a:latin typeface="Tahoma" panose="020B0604030504040204" pitchFamily="34" charset="0"/>
                <a:ea typeface="Tahoma" panose="020B0604030504040204" pitchFamily="34" charset="0"/>
                <a:cs typeface="Tahoma" panose="020B0604030504040204" pitchFamily="34" charset="0"/>
              </a:rPr>
              <a:t>to the extent of capitalisation</a:t>
            </a: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 to the said immovable property</a:t>
            </a:r>
          </a:p>
        </p:txBody>
      </p:sp>
    </p:spTree>
    <p:extLst>
      <p:ext uri="{BB962C8B-B14F-4D97-AF65-F5344CB8AC3E}">
        <p14:creationId xmlns:p14="http://schemas.microsoft.com/office/powerpoint/2010/main" val="212535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6B3B4C-542A-7F81-EA04-61FCFA07B0F5}"/>
              </a:ext>
            </a:extLst>
          </p:cNvPr>
          <p:cNvSpPr/>
          <p:nvPr/>
        </p:nvSpPr>
        <p:spPr>
          <a:xfrm>
            <a:off x="566044" y="731519"/>
            <a:ext cx="2481943" cy="565186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Tahoma" panose="020B0604030504040204" pitchFamily="34" charset="0"/>
                <a:ea typeface="Tahoma" panose="020B0604030504040204" pitchFamily="34" charset="0"/>
                <a:cs typeface="Tahoma" panose="020B0604030504040204" pitchFamily="34" charset="0"/>
              </a:rPr>
              <a:t>Clause (e), (f), (g)</a:t>
            </a:r>
          </a:p>
          <a:p>
            <a:pPr algn="just"/>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(e) goods or services or both on which tax has been paid under section 10;</a:t>
            </a:r>
          </a:p>
          <a:p>
            <a:pPr algn="just"/>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(f) goods or services or both received by a non-resident taxable person except on goods imported by him;</a:t>
            </a:r>
          </a:p>
          <a:p>
            <a:pPr algn="just"/>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(g) goods or services or both used for personal consumption;</a:t>
            </a:r>
          </a:p>
        </p:txBody>
      </p:sp>
      <p:sp>
        <p:nvSpPr>
          <p:cNvPr id="9" name="Rectangle 8">
            <a:extLst>
              <a:ext uri="{FF2B5EF4-FFF2-40B4-BE49-F238E27FC236}">
                <a16:creationId xmlns:a16="http://schemas.microsoft.com/office/drawing/2014/main" id="{EF57AF52-4F97-1546-E5C5-8197C0A402DD}"/>
              </a:ext>
            </a:extLst>
          </p:cNvPr>
          <p:cNvSpPr/>
          <p:nvPr/>
        </p:nvSpPr>
        <p:spPr>
          <a:xfrm>
            <a:off x="3509541" y="731519"/>
            <a:ext cx="2481943" cy="565186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b="1" dirty="0">
                <a:solidFill>
                  <a:srgbClr val="FF0000"/>
                </a:solidFill>
                <a:latin typeface="Tahoma" panose="020B0604030504040204" pitchFamily="34" charset="0"/>
                <a:ea typeface="Tahoma" panose="020B0604030504040204" pitchFamily="34" charset="0"/>
                <a:cs typeface="Tahoma" panose="020B0604030504040204" pitchFamily="34" charset="0"/>
              </a:rPr>
              <a:t>Clause (h) and (</a:t>
            </a:r>
            <a:r>
              <a:rPr lang="en-GB" b="1" dirty="0" err="1">
                <a:solidFill>
                  <a:srgbClr val="FF0000"/>
                </a:solidFill>
                <a:latin typeface="Tahoma" panose="020B0604030504040204" pitchFamily="34" charset="0"/>
                <a:ea typeface="Tahoma" panose="020B0604030504040204" pitchFamily="34" charset="0"/>
                <a:cs typeface="Tahoma" panose="020B0604030504040204" pitchFamily="34" charset="0"/>
              </a:rPr>
              <a:t>i</a:t>
            </a:r>
            <a:r>
              <a:rPr lang="en-GB"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just"/>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(h) </a:t>
            </a:r>
            <a:r>
              <a:rPr lang="en-GB" dirty="0">
                <a:solidFill>
                  <a:srgbClr val="FF0000"/>
                </a:solidFill>
                <a:latin typeface="Tahoma" panose="020B0604030504040204" pitchFamily="34" charset="0"/>
                <a:ea typeface="Tahoma" panose="020B0604030504040204" pitchFamily="34" charset="0"/>
                <a:cs typeface="Tahoma" panose="020B0604030504040204" pitchFamily="34" charset="0"/>
              </a:rPr>
              <a:t>goods lost, stolen, destroyed, written off or disposed of by way of gift or free samples; and</a:t>
            </a:r>
          </a:p>
          <a:p>
            <a:pPr algn="just"/>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GB" dirty="0" err="1">
                <a:solidFill>
                  <a:schemeClr val="tx1"/>
                </a:solidFill>
                <a:latin typeface="Tahoma" panose="020B0604030504040204" pitchFamily="34" charset="0"/>
                <a:ea typeface="Tahoma" panose="020B0604030504040204" pitchFamily="34" charset="0"/>
                <a:cs typeface="Tahoma" panose="020B0604030504040204" pitchFamily="34" charset="0"/>
              </a:rPr>
              <a:t>i</a:t>
            </a: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 any tax paid in accordance with the provisions of sections 74, 129 and 130.</a:t>
            </a:r>
          </a:p>
        </p:txBody>
      </p:sp>
    </p:spTree>
    <p:extLst>
      <p:ext uri="{BB962C8B-B14F-4D97-AF65-F5344CB8AC3E}">
        <p14:creationId xmlns:p14="http://schemas.microsoft.com/office/powerpoint/2010/main" val="25312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erms &amp; Conditions – Donde Limousine Pte Ltd">
            <a:extLst>
              <a:ext uri="{FF2B5EF4-FFF2-40B4-BE49-F238E27FC236}">
                <a16:creationId xmlns:a16="http://schemas.microsoft.com/office/drawing/2014/main" id="{52EF8E4F-1883-0FA0-A4D8-6DDE2E844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097" y="0"/>
            <a:ext cx="2667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Shape 4">
            <a:extLst>
              <a:ext uri="{FF2B5EF4-FFF2-40B4-BE49-F238E27FC236}">
                <a16:creationId xmlns:a16="http://schemas.microsoft.com/office/drawing/2014/main" id="{AD5DE3C1-BF97-A717-4719-69CA16EB22E3}"/>
              </a:ext>
            </a:extLst>
          </p:cNvPr>
          <p:cNvSpPr/>
          <p:nvPr/>
        </p:nvSpPr>
        <p:spPr>
          <a:xfrm>
            <a:off x="631377" y="724024"/>
            <a:ext cx="3757612" cy="341601"/>
          </a:xfrm>
          <a:custGeom>
            <a:avLst/>
            <a:gdLst>
              <a:gd name="connsiteX0" fmla="*/ 0 w 3757612"/>
              <a:gd name="connsiteY0" fmla="*/ 0 h 341601"/>
              <a:gd name="connsiteX1" fmla="*/ 3757612 w 3757612"/>
              <a:gd name="connsiteY1" fmla="*/ 0 h 341601"/>
              <a:gd name="connsiteX2" fmla="*/ 3757612 w 3757612"/>
              <a:gd name="connsiteY2" fmla="*/ 341601 h 341601"/>
              <a:gd name="connsiteX3" fmla="*/ 0 w 3757612"/>
              <a:gd name="connsiteY3" fmla="*/ 341601 h 341601"/>
              <a:gd name="connsiteX4" fmla="*/ 0 w 3757612"/>
              <a:gd name="connsiteY4" fmla="*/ 0 h 341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7612" h="341601">
                <a:moveTo>
                  <a:pt x="0" y="0"/>
                </a:moveTo>
                <a:lnTo>
                  <a:pt x="3757612" y="0"/>
                </a:lnTo>
                <a:lnTo>
                  <a:pt x="3757612" y="341601"/>
                </a:lnTo>
                <a:lnTo>
                  <a:pt x="0" y="34160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b" anchorCtr="0">
            <a:noAutofit/>
          </a:bodyPr>
          <a:lstStyle/>
          <a:p>
            <a:pPr marL="0" lvl="0" indent="0" algn="l" defTabSz="666750">
              <a:lnSpc>
                <a:spcPct val="90000"/>
              </a:lnSpc>
              <a:spcBef>
                <a:spcPct val="0"/>
              </a:spcBef>
              <a:spcAft>
                <a:spcPct val="35000"/>
              </a:spcAft>
              <a:buNone/>
            </a:pPr>
            <a:r>
              <a:rPr lang="en-IN" sz="1500" kern="1200" dirty="0">
                <a:latin typeface="Tahoma" panose="020B0604030504040204" pitchFamily="34" charset="0"/>
                <a:ea typeface="Tahoma" panose="020B0604030504040204" pitchFamily="34" charset="0"/>
                <a:cs typeface="Tahoma" panose="020B0604030504040204" pitchFamily="34" charset="0"/>
              </a:rPr>
              <a:t>#1</a:t>
            </a:r>
          </a:p>
        </p:txBody>
      </p:sp>
      <p:sp>
        <p:nvSpPr>
          <p:cNvPr id="6" name="Arrow: Chevron 5">
            <a:extLst>
              <a:ext uri="{FF2B5EF4-FFF2-40B4-BE49-F238E27FC236}">
                <a16:creationId xmlns:a16="http://schemas.microsoft.com/office/drawing/2014/main" id="{889F70FF-95B8-A34A-5F3A-D72660EBF8B7}"/>
              </a:ext>
            </a:extLst>
          </p:cNvPr>
          <p:cNvSpPr/>
          <p:nvPr/>
        </p:nvSpPr>
        <p:spPr>
          <a:xfrm>
            <a:off x="631377" y="1065625"/>
            <a:ext cx="879281" cy="695854"/>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Arrow: Chevron 7">
            <a:extLst>
              <a:ext uri="{FF2B5EF4-FFF2-40B4-BE49-F238E27FC236}">
                <a16:creationId xmlns:a16="http://schemas.microsoft.com/office/drawing/2014/main" id="{A45E9A33-EB63-33F5-84B1-00032D930E8C}"/>
              </a:ext>
            </a:extLst>
          </p:cNvPr>
          <p:cNvSpPr/>
          <p:nvPr/>
        </p:nvSpPr>
        <p:spPr>
          <a:xfrm>
            <a:off x="1159530" y="1065625"/>
            <a:ext cx="879281" cy="695854"/>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0" name="Arrow: Chevron 9">
            <a:extLst>
              <a:ext uri="{FF2B5EF4-FFF2-40B4-BE49-F238E27FC236}">
                <a16:creationId xmlns:a16="http://schemas.microsoft.com/office/drawing/2014/main" id="{C6203D85-48DC-F2A0-7860-99D6811B3F2B}"/>
              </a:ext>
            </a:extLst>
          </p:cNvPr>
          <p:cNvSpPr/>
          <p:nvPr/>
        </p:nvSpPr>
        <p:spPr>
          <a:xfrm>
            <a:off x="1688101" y="1065625"/>
            <a:ext cx="879281" cy="695854"/>
          </a:xfrm>
          <a:prstGeom prst="chevron">
            <a:avLst>
              <a:gd name="adj" fmla="val 706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1" name="Arrow: Chevron 10">
            <a:extLst>
              <a:ext uri="{FF2B5EF4-FFF2-40B4-BE49-F238E27FC236}">
                <a16:creationId xmlns:a16="http://schemas.microsoft.com/office/drawing/2014/main" id="{B6CDBDC9-64D4-BA1E-DFA4-E37D1830AE0A}"/>
              </a:ext>
            </a:extLst>
          </p:cNvPr>
          <p:cNvSpPr/>
          <p:nvPr/>
        </p:nvSpPr>
        <p:spPr>
          <a:xfrm>
            <a:off x="2216254" y="1065625"/>
            <a:ext cx="879281" cy="695854"/>
          </a:xfrm>
          <a:prstGeom prst="chevron">
            <a:avLst>
              <a:gd name="adj" fmla="val 7061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 name="Arrow: Chevron 11">
            <a:extLst>
              <a:ext uri="{FF2B5EF4-FFF2-40B4-BE49-F238E27FC236}">
                <a16:creationId xmlns:a16="http://schemas.microsoft.com/office/drawing/2014/main" id="{6C0569BE-FBE8-03BB-07FB-5585166743AC}"/>
              </a:ext>
            </a:extLst>
          </p:cNvPr>
          <p:cNvSpPr/>
          <p:nvPr/>
        </p:nvSpPr>
        <p:spPr>
          <a:xfrm>
            <a:off x="2744825" y="1065625"/>
            <a:ext cx="879281" cy="695854"/>
          </a:xfrm>
          <a:prstGeom prst="chevron">
            <a:avLst>
              <a:gd name="adj" fmla="val 70610"/>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Arrow: Chevron 12">
            <a:extLst>
              <a:ext uri="{FF2B5EF4-FFF2-40B4-BE49-F238E27FC236}">
                <a16:creationId xmlns:a16="http://schemas.microsoft.com/office/drawing/2014/main" id="{953C3FF0-ED53-087B-A3DD-7125C77B08E5}"/>
              </a:ext>
            </a:extLst>
          </p:cNvPr>
          <p:cNvSpPr/>
          <p:nvPr/>
        </p:nvSpPr>
        <p:spPr>
          <a:xfrm>
            <a:off x="3272978" y="1065625"/>
            <a:ext cx="879281" cy="695854"/>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Arrow: Chevron 13">
            <a:extLst>
              <a:ext uri="{FF2B5EF4-FFF2-40B4-BE49-F238E27FC236}">
                <a16:creationId xmlns:a16="http://schemas.microsoft.com/office/drawing/2014/main" id="{1C96AB6A-F8A1-9C43-6F57-2C665919B193}"/>
              </a:ext>
            </a:extLst>
          </p:cNvPr>
          <p:cNvSpPr/>
          <p:nvPr/>
        </p:nvSpPr>
        <p:spPr>
          <a:xfrm>
            <a:off x="3801549" y="1065625"/>
            <a:ext cx="879281" cy="695854"/>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5" name="Freeform: Shape 14">
            <a:extLst>
              <a:ext uri="{FF2B5EF4-FFF2-40B4-BE49-F238E27FC236}">
                <a16:creationId xmlns:a16="http://schemas.microsoft.com/office/drawing/2014/main" id="{D9DA4E40-9F2F-FC5D-F70C-F173A7B32A30}"/>
              </a:ext>
            </a:extLst>
          </p:cNvPr>
          <p:cNvSpPr/>
          <p:nvPr/>
        </p:nvSpPr>
        <p:spPr>
          <a:xfrm>
            <a:off x="631377" y="1135211"/>
            <a:ext cx="3806461" cy="556683"/>
          </a:xfrm>
          <a:custGeom>
            <a:avLst/>
            <a:gdLst>
              <a:gd name="connsiteX0" fmla="*/ 0 w 3806461"/>
              <a:gd name="connsiteY0" fmla="*/ 0 h 556683"/>
              <a:gd name="connsiteX1" fmla="*/ 3806461 w 3806461"/>
              <a:gd name="connsiteY1" fmla="*/ 0 h 556683"/>
              <a:gd name="connsiteX2" fmla="*/ 3806461 w 3806461"/>
              <a:gd name="connsiteY2" fmla="*/ 556683 h 556683"/>
              <a:gd name="connsiteX3" fmla="*/ 0 w 3806461"/>
              <a:gd name="connsiteY3" fmla="*/ 556683 h 556683"/>
              <a:gd name="connsiteX4" fmla="*/ 0 w 3806461"/>
              <a:gd name="connsiteY4" fmla="*/ 0 h 556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6461" h="556683">
                <a:moveTo>
                  <a:pt x="0" y="0"/>
                </a:moveTo>
                <a:lnTo>
                  <a:pt x="3806461" y="0"/>
                </a:lnTo>
                <a:lnTo>
                  <a:pt x="3806461" y="556683"/>
                </a:lnTo>
                <a:lnTo>
                  <a:pt x="0" y="556683"/>
                </a:lnTo>
                <a:lnTo>
                  <a:pt x="0" y="0"/>
                </a:lnTo>
                <a:close/>
              </a:path>
            </a:pathLst>
          </a:cu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marL="0" lvl="0" indent="0" algn="l" defTabSz="666750">
              <a:lnSpc>
                <a:spcPct val="90000"/>
              </a:lnSpc>
              <a:spcBef>
                <a:spcPct val="0"/>
              </a:spcBef>
              <a:spcAft>
                <a:spcPct val="35000"/>
              </a:spcAft>
              <a:buNone/>
            </a:pPr>
            <a:r>
              <a:rPr lang="en-IN" sz="1500" kern="1200" dirty="0">
                <a:latin typeface="Tahoma" panose="020B0604030504040204" pitchFamily="34" charset="0"/>
                <a:ea typeface="Tahoma" panose="020B0604030504040204" pitchFamily="34" charset="0"/>
                <a:cs typeface="Tahoma" panose="020B0604030504040204" pitchFamily="34" charset="0"/>
              </a:rPr>
              <a:t>Tax invoice / debit note from supplier</a:t>
            </a:r>
          </a:p>
        </p:txBody>
      </p:sp>
      <p:sp>
        <p:nvSpPr>
          <p:cNvPr id="16" name="Freeform: Shape 15">
            <a:extLst>
              <a:ext uri="{FF2B5EF4-FFF2-40B4-BE49-F238E27FC236}">
                <a16:creationId xmlns:a16="http://schemas.microsoft.com/office/drawing/2014/main" id="{F0F6848A-6F76-B429-AD53-D5156472AB0B}"/>
              </a:ext>
            </a:extLst>
          </p:cNvPr>
          <p:cNvSpPr/>
          <p:nvPr/>
        </p:nvSpPr>
        <p:spPr>
          <a:xfrm>
            <a:off x="631377" y="1817148"/>
            <a:ext cx="3757612" cy="341601"/>
          </a:xfrm>
          <a:custGeom>
            <a:avLst/>
            <a:gdLst>
              <a:gd name="connsiteX0" fmla="*/ 0 w 3757612"/>
              <a:gd name="connsiteY0" fmla="*/ 0 h 341601"/>
              <a:gd name="connsiteX1" fmla="*/ 3757612 w 3757612"/>
              <a:gd name="connsiteY1" fmla="*/ 0 h 341601"/>
              <a:gd name="connsiteX2" fmla="*/ 3757612 w 3757612"/>
              <a:gd name="connsiteY2" fmla="*/ 341601 h 341601"/>
              <a:gd name="connsiteX3" fmla="*/ 0 w 3757612"/>
              <a:gd name="connsiteY3" fmla="*/ 341601 h 341601"/>
              <a:gd name="connsiteX4" fmla="*/ 0 w 3757612"/>
              <a:gd name="connsiteY4" fmla="*/ 0 h 341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7612" h="341601">
                <a:moveTo>
                  <a:pt x="0" y="0"/>
                </a:moveTo>
                <a:lnTo>
                  <a:pt x="3757612" y="0"/>
                </a:lnTo>
                <a:lnTo>
                  <a:pt x="3757612" y="341601"/>
                </a:lnTo>
                <a:lnTo>
                  <a:pt x="0" y="34160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b" anchorCtr="0">
            <a:noAutofit/>
          </a:bodyPr>
          <a:lstStyle/>
          <a:p>
            <a:pPr marL="0" lvl="0" indent="0" algn="l" defTabSz="666750">
              <a:lnSpc>
                <a:spcPct val="90000"/>
              </a:lnSpc>
              <a:spcBef>
                <a:spcPct val="0"/>
              </a:spcBef>
              <a:spcAft>
                <a:spcPct val="35000"/>
              </a:spcAft>
              <a:buNone/>
            </a:pPr>
            <a:r>
              <a:rPr lang="en-IN" sz="1500" kern="1200" dirty="0">
                <a:latin typeface="Tahoma" panose="020B0604030504040204" pitchFamily="34" charset="0"/>
                <a:ea typeface="Tahoma" panose="020B0604030504040204" pitchFamily="34" charset="0"/>
                <a:cs typeface="Tahoma" panose="020B0604030504040204" pitchFamily="34" charset="0"/>
              </a:rPr>
              <a:t>#2</a:t>
            </a:r>
          </a:p>
        </p:txBody>
      </p:sp>
      <p:sp>
        <p:nvSpPr>
          <p:cNvPr id="17" name="Arrow: Chevron 16">
            <a:extLst>
              <a:ext uri="{FF2B5EF4-FFF2-40B4-BE49-F238E27FC236}">
                <a16:creationId xmlns:a16="http://schemas.microsoft.com/office/drawing/2014/main" id="{C2457FB6-07A3-F85B-F31F-4C22912A5121}"/>
              </a:ext>
            </a:extLst>
          </p:cNvPr>
          <p:cNvSpPr/>
          <p:nvPr/>
        </p:nvSpPr>
        <p:spPr>
          <a:xfrm>
            <a:off x="631377" y="2158749"/>
            <a:ext cx="879281" cy="695854"/>
          </a:xfrm>
          <a:prstGeom prst="chevron">
            <a:avLst>
              <a:gd name="adj" fmla="val 706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8" name="Arrow: Chevron 17">
            <a:extLst>
              <a:ext uri="{FF2B5EF4-FFF2-40B4-BE49-F238E27FC236}">
                <a16:creationId xmlns:a16="http://schemas.microsoft.com/office/drawing/2014/main" id="{076B9A9E-5DF9-49B5-AA40-6C3B52D36ADB}"/>
              </a:ext>
            </a:extLst>
          </p:cNvPr>
          <p:cNvSpPr/>
          <p:nvPr/>
        </p:nvSpPr>
        <p:spPr>
          <a:xfrm>
            <a:off x="1159530" y="2158749"/>
            <a:ext cx="879281" cy="695854"/>
          </a:xfrm>
          <a:prstGeom prst="chevron">
            <a:avLst>
              <a:gd name="adj" fmla="val 7061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9" name="Arrow: Chevron 18">
            <a:extLst>
              <a:ext uri="{FF2B5EF4-FFF2-40B4-BE49-F238E27FC236}">
                <a16:creationId xmlns:a16="http://schemas.microsoft.com/office/drawing/2014/main" id="{4DE3C240-41F0-2511-079C-52C566A478C5}"/>
              </a:ext>
            </a:extLst>
          </p:cNvPr>
          <p:cNvSpPr/>
          <p:nvPr/>
        </p:nvSpPr>
        <p:spPr>
          <a:xfrm>
            <a:off x="1688101" y="2158749"/>
            <a:ext cx="879281" cy="695854"/>
          </a:xfrm>
          <a:prstGeom prst="chevron">
            <a:avLst>
              <a:gd name="adj" fmla="val 70610"/>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0" name="Arrow: Chevron 19">
            <a:extLst>
              <a:ext uri="{FF2B5EF4-FFF2-40B4-BE49-F238E27FC236}">
                <a16:creationId xmlns:a16="http://schemas.microsoft.com/office/drawing/2014/main" id="{6D341F77-5712-643E-3D0B-6182CA72862A}"/>
              </a:ext>
            </a:extLst>
          </p:cNvPr>
          <p:cNvSpPr/>
          <p:nvPr/>
        </p:nvSpPr>
        <p:spPr>
          <a:xfrm>
            <a:off x="2216254" y="2158749"/>
            <a:ext cx="879281" cy="695854"/>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Arrow: Chevron 20">
            <a:extLst>
              <a:ext uri="{FF2B5EF4-FFF2-40B4-BE49-F238E27FC236}">
                <a16:creationId xmlns:a16="http://schemas.microsoft.com/office/drawing/2014/main" id="{A4684A1D-0262-F853-6F84-2F317AFE27B2}"/>
              </a:ext>
            </a:extLst>
          </p:cNvPr>
          <p:cNvSpPr/>
          <p:nvPr/>
        </p:nvSpPr>
        <p:spPr>
          <a:xfrm>
            <a:off x="2744825" y="2158749"/>
            <a:ext cx="879281" cy="695854"/>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2" name="Arrow: Chevron 21">
            <a:extLst>
              <a:ext uri="{FF2B5EF4-FFF2-40B4-BE49-F238E27FC236}">
                <a16:creationId xmlns:a16="http://schemas.microsoft.com/office/drawing/2014/main" id="{CDC545E2-BDBD-5536-E06C-4384E050D975}"/>
              </a:ext>
            </a:extLst>
          </p:cNvPr>
          <p:cNvSpPr/>
          <p:nvPr/>
        </p:nvSpPr>
        <p:spPr>
          <a:xfrm>
            <a:off x="3272978" y="2158749"/>
            <a:ext cx="879281" cy="695854"/>
          </a:xfrm>
          <a:prstGeom prst="chevron">
            <a:avLst>
              <a:gd name="adj" fmla="val 706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3" name="Arrow: Chevron 22">
            <a:extLst>
              <a:ext uri="{FF2B5EF4-FFF2-40B4-BE49-F238E27FC236}">
                <a16:creationId xmlns:a16="http://schemas.microsoft.com/office/drawing/2014/main" id="{FED92537-D7CD-C92B-FCC7-7F19B7B2F22A}"/>
              </a:ext>
            </a:extLst>
          </p:cNvPr>
          <p:cNvSpPr/>
          <p:nvPr/>
        </p:nvSpPr>
        <p:spPr>
          <a:xfrm>
            <a:off x="3801549" y="2158749"/>
            <a:ext cx="879281" cy="695854"/>
          </a:xfrm>
          <a:prstGeom prst="chevron">
            <a:avLst>
              <a:gd name="adj" fmla="val 7061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4" name="Freeform: Shape 23">
            <a:extLst>
              <a:ext uri="{FF2B5EF4-FFF2-40B4-BE49-F238E27FC236}">
                <a16:creationId xmlns:a16="http://schemas.microsoft.com/office/drawing/2014/main" id="{378741F6-2C00-0FFF-4E31-12EA8D2B9DC9}"/>
              </a:ext>
            </a:extLst>
          </p:cNvPr>
          <p:cNvSpPr/>
          <p:nvPr/>
        </p:nvSpPr>
        <p:spPr>
          <a:xfrm>
            <a:off x="631377" y="2228334"/>
            <a:ext cx="3806461" cy="556683"/>
          </a:xfrm>
          <a:custGeom>
            <a:avLst/>
            <a:gdLst>
              <a:gd name="connsiteX0" fmla="*/ 0 w 3806461"/>
              <a:gd name="connsiteY0" fmla="*/ 0 h 556683"/>
              <a:gd name="connsiteX1" fmla="*/ 3806461 w 3806461"/>
              <a:gd name="connsiteY1" fmla="*/ 0 h 556683"/>
              <a:gd name="connsiteX2" fmla="*/ 3806461 w 3806461"/>
              <a:gd name="connsiteY2" fmla="*/ 556683 h 556683"/>
              <a:gd name="connsiteX3" fmla="*/ 0 w 3806461"/>
              <a:gd name="connsiteY3" fmla="*/ 556683 h 556683"/>
              <a:gd name="connsiteX4" fmla="*/ 0 w 3806461"/>
              <a:gd name="connsiteY4" fmla="*/ 0 h 556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6461" h="556683">
                <a:moveTo>
                  <a:pt x="0" y="0"/>
                </a:moveTo>
                <a:lnTo>
                  <a:pt x="3806461" y="0"/>
                </a:lnTo>
                <a:lnTo>
                  <a:pt x="3806461" y="556683"/>
                </a:lnTo>
                <a:lnTo>
                  <a:pt x="0" y="556683"/>
                </a:lnTo>
                <a:lnTo>
                  <a:pt x="0" y="0"/>
                </a:lnTo>
                <a:close/>
              </a:path>
            </a:pathLst>
          </a:cu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marL="0" lvl="0" indent="0" algn="l" defTabSz="666750">
              <a:lnSpc>
                <a:spcPct val="90000"/>
              </a:lnSpc>
              <a:spcBef>
                <a:spcPct val="0"/>
              </a:spcBef>
              <a:spcAft>
                <a:spcPct val="35000"/>
              </a:spcAft>
              <a:buNone/>
            </a:pPr>
            <a:r>
              <a:rPr lang="en-IN" sz="1500" kern="1200" dirty="0">
                <a:latin typeface="Tahoma" panose="020B0604030504040204" pitchFamily="34" charset="0"/>
                <a:ea typeface="Tahoma" panose="020B0604030504040204" pitchFamily="34" charset="0"/>
                <a:cs typeface="Tahoma" panose="020B0604030504040204" pitchFamily="34" charset="0"/>
              </a:rPr>
              <a:t>Received goods / services</a:t>
            </a:r>
          </a:p>
        </p:txBody>
      </p:sp>
      <p:sp>
        <p:nvSpPr>
          <p:cNvPr id="25" name="Freeform: Shape 24">
            <a:extLst>
              <a:ext uri="{FF2B5EF4-FFF2-40B4-BE49-F238E27FC236}">
                <a16:creationId xmlns:a16="http://schemas.microsoft.com/office/drawing/2014/main" id="{23CA5C19-9E84-6CBB-9041-34B36C4988DF}"/>
              </a:ext>
            </a:extLst>
          </p:cNvPr>
          <p:cNvSpPr/>
          <p:nvPr/>
        </p:nvSpPr>
        <p:spPr>
          <a:xfrm>
            <a:off x="631377" y="2910271"/>
            <a:ext cx="3757612" cy="341601"/>
          </a:xfrm>
          <a:custGeom>
            <a:avLst/>
            <a:gdLst>
              <a:gd name="connsiteX0" fmla="*/ 0 w 3757612"/>
              <a:gd name="connsiteY0" fmla="*/ 0 h 341601"/>
              <a:gd name="connsiteX1" fmla="*/ 3757612 w 3757612"/>
              <a:gd name="connsiteY1" fmla="*/ 0 h 341601"/>
              <a:gd name="connsiteX2" fmla="*/ 3757612 w 3757612"/>
              <a:gd name="connsiteY2" fmla="*/ 341601 h 341601"/>
              <a:gd name="connsiteX3" fmla="*/ 0 w 3757612"/>
              <a:gd name="connsiteY3" fmla="*/ 341601 h 341601"/>
              <a:gd name="connsiteX4" fmla="*/ 0 w 3757612"/>
              <a:gd name="connsiteY4" fmla="*/ 0 h 341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7612" h="341601">
                <a:moveTo>
                  <a:pt x="0" y="0"/>
                </a:moveTo>
                <a:lnTo>
                  <a:pt x="3757612" y="0"/>
                </a:lnTo>
                <a:lnTo>
                  <a:pt x="3757612" y="341601"/>
                </a:lnTo>
                <a:lnTo>
                  <a:pt x="0" y="34160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b" anchorCtr="0">
            <a:noAutofit/>
          </a:bodyPr>
          <a:lstStyle/>
          <a:p>
            <a:pPr marL="0" lvl="0" indent="0" algn="l" defTabSz="666750">
              <a:lnSpc>
                <a:spcPct val="90000"/>
              </a:lnSpc>
              <a:spcBef>
                <a:spcPct val="0"/>
              </a:spcBef>
              <a:spcAft>
                <a:spcPct val="35000"/>
              </a:spcAft>
              <a:buNone/>
            </a:pPr>
            <a:r>
              <a:rPr lang="en-IN" sz="1500" kern="1200" dirty="0">
                <a:latin typeface="Tahoma" panose="020B0604030504040204" pitchFamily="34" charset="0"/>
                <a:ea typeface="Tahoma" panose="020B0604030504040204" pitchFamily="34" charset="0"/>
                <a:cs typeface="Tahoma" panose="020B0604030504040204" pitchFamily="34" charset="0"/>
              </a:rPr>
              <a:t>#3</a:t>
            </a:r>
          </a:p>
        </p:txBody>
      </p:sp>
      <p:sp>
        <p:nvSpPr>
          <p:cNvPr id="26" name="Arrow: Chevron 25">
            <a:extLst>
              <a:ext uri="{FF2B5EF4-FFF2-40B4-BE49-F238E27FC236}">
                <a16:creationId xmlns:a16="http://schemas.microsoft.com/office/drawing/2014/main" id="{8452BCF4-ECAD-EE84-F8CC-24FF74B00E23}"/>
              </a:ext>
            </a:extLst>
          </p:cNvPr>
          <p:cNvSpPr/>
          <p:nvPr/>
        </p:nvSpPr>
        <p:spPr>
          <a:xfrm>
            <a:off x="631377" y="3251872"/>
            <a:ext cx="879281" cy="695854"/>
          </a:xfrm>
          <a:prstGeom prst="chevron">
            <a:avLst>
              <a:gd name="adj" fmla="val 70610"/>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7" name="Arrow: Chevron 26">
            <a:extLst>
              <a:ext uri="{FF2B5EF4-FFF2-40B4-BE49-F238E27FC236}">
                <a16:creationId xmlns:a16="http://schemas.microsoft.com/office/drawing/2014/main" id="{932957D1-15D4-F906-8CA6-06DDAA38631A}"/>
              </a:ext>
            </a:extLst>
          </p:cNvPr>
          <p:cNvSpPr/>
          <p:nvPr/>
        </p:nvSpPr>
        <p:spPr>
          <a:xfrm>
            <a:off x="1159530" y="3251872"/>
            <a:ext cx="879281" cy="695854"/>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8" name="Arrow: Chevron 27">
            <a:extLst>
              <a:ext uri="{FF2B5EF4-FFF2-40B4-BE49-F238E27FC236}">
                <a16:creationId xmlns:a16="http://schemas.microsoft.com/office/drawing/2014/main" id="{A8AA933F-4BEF-00C9-B600-B62BE141743E}"/>
              </a:ext>
            </a:extLst>
          </p:cNvPr>
          <p:cNvSpPr/>
          <p:nvPr/>
        </p:nvSpPr>
        <p:spPr>
          <a:xfrm>
            <a:off x="1688101" y="3251872"/>
            <a:ext cx="879281" cy="695854"/>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9" name="Arrow: Chevron 28">
            <a:extLst>
              <a:ext uri="{FF2B5EF4-FFF2-40B4-BE49-F238E27FC236}">
                <a16:creationId xmlns:a16="http://schemas.microsoft.com/office/drawing/2014/main" id="{394BF726-29E8-AC89-B464-453328B17C91}"/>
              </a:ext>
            </a:extLst>
          </p:cNvPr>
          <p:cNvSpPr/>
          <p:nvPr/>
        </p:nvSpPr>
        <p:spPr>
          <a:xfrm>
            <a:off x="2216254" y="3251872"/>
            <a:ext cx="879281" cy="695854"/>
          </a:xfrm>
          <a:prstGeom prst="chevron">
            <a:avLst>
              <a:gd name="adj" fmla="val 706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0" name="Arrow: Chevron 29">
            <a:extLst>
              <a:ext uri="{FF2B5EF4-FFF2-40B4-BE49-F238E27FC236}">
                <a16:creationId xmlns:a16="http://schemas.microsoft.com/office/drawing/2014/main" id="{DD36B68C-6F9A-6E7C-7521-72D6EF916243}"/>
              </a:ext>
            </a:extLst>
          </p:cNvPr>
          <p:cNvSpPr/>
          <p:nvPr/>
        </p:nvSpPr>
        <p:spPr>
          <a:xfrm>
            <a:off x="2744825" y="3251872"/>
            <a:ext cx="879281" cy="695854"/>
          </a:xfrm>
          <a:prstGeom prst="chevron">
            <a:avLst>
              <a:gd name="adj" fmla="val 7061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1" name="Arrow: Chevron 30">
            <a:extLst>
              <a:ext uri="{FF2B5EF4-FFF2-40B4-BE49-F238E27FC236}">
                <a16:creationId xmlns:a16="http://schemas.microsoft.com/office/drawing/2014/main" id="{6B96A7BE-2078-67F9-F9C8-1E8A5887BEBB}"/>
              </a:ext>
            </a:extLst>
          </p:cNvPr>
          <p:cNvSpPr/>
          <p:nvPr/>
        </p:nvSpPr>
        <p:spPr>
          <a:xfrm>
            <a:off x="3272978" y="3251872"/>
            <a:ext cx="879281" cy="695854"/>
          </a:xfrm>
          <a:prstGeom prst="chevron">
            <a:avLst>
              <a:gd name="adj" fmla="val 70610"/>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2" name="Arrow: Chevron 31">
            <a:extLst>
              <a:ext uri="{FF2B5EF4-FFF2-40B4-BE49-F238E27FC236}">
                <a16:creationId xmlns:a16="http://schemas.microsoft.com/office/drawing/2014/main" id="{F293486D-EC9F-D61C-D789-F95F211D2B60}"/>
              </a:ext>
            </a:extLst>
          </p:cNvPr>
          <p:cNvSpPr/>
          <p:nvPr/>
        </p:nvSpPr>
        <p:spPr>
          <a:xfrm>
            <a:off x="3801549" y="3251872"/>
            <a:ext cx="879281" cy="695854"/>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3" name="Freeform: Shape 32">
            <a:extLst>
              <a:ext uri="{FF2B5EF4-FFF2-40B4-BE49-F238E27FC236}">
                <a16:creationId xmlns:a16="http://schemas.microsoft.com/office/drawing/2014/main" id="{21B7110F-40C0-A750-18AE-A84A4061496B}"/>
              </a:ext>
            </a:extLst>
          </p:cNvPr>
          <p:cNvSpPr/>
          <p:nvPr/>
        </p:nvSpPr>
        <p:spPr>
          <a:xfrm>
            <a:off x="631377" y="3321458"/>
            <a:ext cx="3806461" cy="556683"/>
          </a:xfrm>
          <a:custGeom>
            <a:avLst/>
            <a:gdLst>
              <a:gd name="connsiteX0" fmla="*/ 0 w 3806461"/>
              <a:gd name="connsiteY0" fmla="*/ 0 h 556683"/>
              <a:gd name="connsiteX1" fmla="*/ 3806461 w 3806461"/>
              <a:gd name="connsiteY1" fmla="*/ 0 h 556683"/>
              <a:gd name="connsiteX2" fmla="*/ 3806461 w 3806461"/>
              <a:gd name="connsiteY2" fmla="*/ 556683 h 556683"/>
              <a:gd name="connsiteX3" fmla="*/ 0 w 3806461"/>
              <a:gd name="connsiteY3" fmla="*/ 556683 h 556683"/>
              <a:gd name="connsiteX4" fmla="*/ 0 w 3806461"/>
              <a:gd name="connsiteY4" fmla="*/ 0 h 556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6461" h="556683">
                <a:moveTo>
                  <a:pt x="0" y="0"/>
                </a:moveTo>
                <a:lnTo>
                  <a:pt x="3806461" y="0"/>
                </a:lnTo>
                <a:lnTo>
                  <a:pt x="3806461" y="556683"/>
                </a:lnTo>
                <a:lnTo>
                  <a:pt x="0" y="556683"/>
                </a:lnTo>
                <a:lnTo>
                  <a:pt x="0" y="0"/>
                </a:lnTo>
                <a:close/>
              </a:path>
            </a:pathLst>
          </a:cu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marL="0" lvl="0" indent="0" algn="l" defTabSz="666750">
              <a:lnSpc>
                <a:spcPct val="90000"/>
              </a:lnSpc>
              <a:spcBef>
                <a:spcPct val="0"/>
              </a:spcBef>
              <a:spcAft>
                <a:spcPct val="35000"/>
              </a:spcAft>
              <a:buNone/>
            </a:pPr>
            <a:r>
              <a:rPr lang="en-IN" sz="1500" kern="1200" dirty="0">
                <a:latin typeface="Tahoma" panose="020B0604030504040204" pitchFamily="34" charset="0"/>
                <a:ea typeface="Tahoma" panose="020B0604030504040204" pitchFamily="34" charset="0"/>
                <a:cs typeface="Tahoma" panose="020B0604030504040204" pitchFamily="34" charset="0"/>
              </a:rPr>
              <a:t>Tax has been paid to the Govt.</a:t>
            </a:r>
          </a:p>
        </p:txBody>
      </p:sp>
      <p:sp>
        <p:nvSpPr>
          <p:cNvPr id="34" name="Freeform: Shape 33">
            <a:extLst>
              <a:ext uri="{FF2B5EF4-FFF2-40B4-BE49-F238E27FC236}">
                <a16:creationId xmlns:a16="http://schemas.microsoft.com/office/drawing/2014/main" id="{63783C72-7249-E11F-5492-27E4F7771EF5}"/>
              </a:ext>
            </a:extLst>
          </p:cNvPr>
          <p:cNvSpPr/>
          <p:nvPr/>
        </p:nvSpPr>
        <p:spPr>
          <a:xfrm>
            <a:off x="631377" y="4003395"/>
            <a:ext cx="3757612" cy="341601"/>
          </a:xfrm>
          <a:custGeom>
            <a:avLst/>
            <a:gdLst>
              <a:gd name="connsiteX0" fmla="*/ 0 w 3757612"/>
              <a:gd name="connsiteY0" fmla="*/ 0 h 341601"/>
              <a:gd name="connsiteX1" fmla="*/ 3757612 w 3757612"/>
              <a:gd name="connsiteY1" fmla="*/ 0 h 341601"/>
              <a:gd name="connsiteX2" fmla="*/ 3757612 w 3757612"/>
              <a:gd name="connsiteY2" fmla="*/ 341601 h 341601"/>
              <a:gd name="connsiteX3" fmla="*/ 0 w 3757612"/>
              <a:gd name="connsiteY3" fmla="*/ 341601 h 341601"/>
              <a:gd name="connsiteX4" fmla="*/ 0 w 3757612"/>
              <a:gd name="connsiteY4" fmla="*/ 0 h 341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7612" h="341601">
                <a:moveTo>
                  <a:pt x="0" y="0"/>
                </a:moveTo>
                <a:lnTo>
                  <a:pt x="3757612" y="0"/>
                </a:lnTo>
                <a:lnTo>
                  <a:pt x="3757612" y="341601"/>
                </a:lnTo>
                <a:lnTo>
                  <a:pt x="0" y="34160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b" anchorCtr="0">
            <a:noAutofit/>
          </a:bodyPr>
          <a:lstStyle/>
          <a:p>
            <a:pPr marL="0" lvl="0" indent="0" algn="l" defTabSz="666750">
              <a:lnSpc>
                <a:spcPct val="90000"/>
              </a:lnSpc>
              <a:spcBef>
                <a:spcPct val="0"/>
              </a:spcBef>
              <a:spcAft>
                <a:spcPct val="35000"/>
              </a:spcAft>
              <a:buNone/>
            </a:pPr>
            <a:r>
              <a:rPr lang="en-IN" sz="1500" kern="1200" dirty="0">
                <a:latin typeface="Tahoma" panose="020B0604030504040204" pitchFamily="34" charset="0"/>
                <a:ea typeface="Tahoma" panose="020B0604030504040204" pitchFamily="34" charset="0"/>
                <a:cs typeface="Tahoma" panose="020B0604030504040204" pitchFamily="34" charset="0"/>
              </a:rPr>
              <a:t>#4</a:t>
            </a:r>
          </a:p>
        </p:txBody>
      </p:sp>
      <p:sp>
        <p:nvSpPr>
          <p:cNvPr id="35" name="Arrow: Chevron 34">
            <a:extLst>
              <a:ext uri="{FF2B5EF4-FFF2-40B4-BE49-F238E27FC236}">
                <a16:creationId xmlns:a16="http://schemas.microsoft.com/office/drawing/2014/main" id="{34DCE19B-3ACF-EDE6-F951-08AF6D135506}"/>
              </a:ext>
            </a:extLst>
          </p:cNvPr>
          <p:cNvSpPr/>
          <p:nvPr/>
        </p:nvSpPr>
        <p:spPr>
          <a:xfrm>
            <a:off x="631377" y="4344996"/>
            <a:ext cx="879281" cy="695854"/>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6" name="Arrow: Chevron 35">
            <a:extLst>
              <a:ext uri="{FF2B5EF4-FFF2-40B4-BE49-F238E27FC236}">
                <a16:creationId xmlns:a16="http://schemas.microsoft.com/office/drawing/2014/main" id="{571628FA-D97C-A626-C2F2-19F277E222A6}"/>
              </a:ext>
            </a:extLst>
          </p:cNvPr>
          <p:cNvSpPr/>
          <p:nvPr/>
        </p:nvSpPr>
        <p:spPr>
          <a:xfrm>
            <a:off x="1159530" y="4344996"/>
            <a:ext cx="879281" cy="695854"/>
          </a:xfrm>
          <a:prstGeom prst="chevron">
            <a:avLst>
              <a:gd name="adj" fmla="val 706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7" name="Arrow: Chevron 36">
            <a:extLst>
              <a:ext uri="{FF2B5EF4-FFF2-40B4-BE49-F238E27FC236}">
                <a16:creationId xmlns:a16="http://schemas.microsoft.com/office/drawing/2014/main" id="{A0004DD6-0836-A396-9C3E-2B245B6C3C78}"/>
              </a:ext>
            </a:extLst>
          </p:cNvPr>
          <p:cNvSpPr/>
          <p:nvPr/>
        </p:nvSpPr>
        <p:spPr>
          <a:xfrm>
            <a:off x="1688101" y="4344996"/>
            <a:ext cx="879281" cy="695854"/>
          </a:xfrm>
          <a:prstGeom prst="chevron">
            <a:avLst>
              <a:gd name="adj" fmla="val 7061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8" name="Arrow: Chevron 37">
            <a:extLst>
              <a:ext uri="{FF2B5EF4-FFF2-40B4-BE49-F238E27FC236}">
                <a16:creationId xmlns:a16="http://schemas.microsoft.com/office/drawing/2014/main" id="{47F4B43A-D098-F38C-B0AB-ABE73B4D14E1}"/>
              </a:ext>
            </a:extLst>
          </p:cNvPr>
          <p:cNvSpPr/>
          <p:nvPr/>
        </p:nvSpPr>
        <p:spPr>
          <a:xfrm>
            <a:off x="2216254" y="4344996"/>
            <a:ext cx="879281" cy="695854"/>
          </a:xfrm>
          <a:prstGeom prst="chevron">
            <a:avLst>
              <a:gd name="adj" fmla="val 70610"/>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9" name="Arrow: Chevron 38">
            <a:extLst>
              <a:ext uri="{FF2B5EF4-FFF2-40B4-BE49-F238E27FC236}">
                <a16:creationId xmlns:a16="http://schemas.microsoft.com/office/drawing/2014/main" id="{42BD9E3B-ECC9-582B-C911-ECFA49F2EA13}"/>
              </a:ext>
            </a:extLst>
          </p:cNvPr>
          <p:cNvSpPr/>
          <p:nvPr/>
        </p:nvSpPr>
        <p:spPr>
          <a:xfrm>
            <a:off x="2744825" y="4344996"/>
            <a:ext cx="879281" cy="695854"/>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0" name="Arrow: Chevron 39">
            <a:extLst>
              <a:ext uri="{FF2B5EF4-FFF2-40B4-BE49-F238E27FC236}">
                <a16:creationId xmlns:a16="http://schemas.microsoft.com/office/drawing/2014/main" id="{70FEC68D-8EE9-7882-E505-79DF6D866A4E}"/>
              </a:ext>
            </a:extLst>
          </p:cNvPr>
          <p:cNvSpPr/>
          <p:nvPr/>
        </p:nvSpPr>
        <p:spPr>
          <a:xfrm>
            <a:off x="3272978" y="4344996"/>
            <a:ext cx="879281" cy="695854"/>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1" name="Arrow: Chevron 40">
            <a:extLst>
              <a:ext uri="{FF2B5EF4-FFF2-40B4-BE49-F238E27FC236}">
                <a16:creationId xmlns:a16="http://schemas.microsoft.com/office/drawing/2014/main" id="{32BCE409-2502-54C6-028F-C26002058828}"/>
              </a:ext>
            </a:extLst>
          </p:cNvPr>
          <p:cNvSpPr/>
          <p:nvPr/>
        </p:nvSpPr>
        <p:spPr>
          <a:xfrm>
            <a:off x="3801549" y="4344996"/>
            <a:ext cx="879281" cy="695854"/>
          </a:xfrm>
          <a:prstGeom prst="chevron">
            <a:avLst>
              <a:gd name="adj" fmla="val 706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42" name="Freeform: Shape 41">
            <a:extLst>
              <a:ext uri="{FF2B5EF4-FFF2-40B4-BE49-F238E27FC236}">
                <a16:creationId xmlns:a16="http://schemas.microsoft.com/office/drawing/2014/main" id="{A05BCC72-C00C-DA66-DD83-6FEE2ACC50A7}"/>
              </a:ext>
            </a:extLst>
          </p:cNvPr>
          <p:cNvSpPr/>
          <p:nvPr/>
        </p:nvSpPr>
        <p:spPr>
          <a:xfrm>
            <a:off x="631377" y="4414582"/>
            <a:ext cx="3806461" cy="556683"/>
          </a:xfrm>
          <a:custGeom>
            <a:avLst/>
            <a:gdLst>
              <a:gd name="connsiteX0" fmla="*/ 0 w 3806461"/>
              <a:gd name="connsiteY0" fmla="*/ 0 h 556683"/>
              <a:gd name="connsiteX1" fmla="*/ 3806461 w 3806461"/>
              <a:gd name="connsiteY1" fmla="*/ 0 h 556683"/>
              <a:gd name="connsiteX2" fmla="*/ 3806461 w 3806461"/>
              <a:gd name="connsiteY2" fmla="*/ 556683 h 556683"/>
              <a:gd name="connsiteX3" fmla="*/ 0 w 3806461"/>
              <a:gd name="connsiteY3" fmla="*/ 556683 h 556683"/>
              <a:gd name="connsiteX4" fmla="*/ 0 w 3806461"/>
              <a:gd name="connsiteY4" fmla="*/ 0 h 556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6461" h="556683">
                <a:moveTo>
                  <a:pt x="0" y="0"/>
                </a:moveTo>
                <a:lnTo>
                  <a:pt x="3806461" y="0"/>
                </a:lnTo>
                <a:lnTo>
                  <a:pt x="3806461" y="556683"/>
                </a:lnTo>
                <a:lnTo>
                  <a:pt x="0" y="556683"/>
                </a:lnTo>
                <a:lnTo>
                  <a:pt x="0" y="0"/>
                </a:lnTo>
                <a:close/>
              </a:path>
            </a:pathLst>
          </a:cu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marL="0" lvl="0" indent="0" algn="l" defTabSz="666750">
              <a:lnSpc>
                <a:spcPct val="90000"/>
              </a:lnSpc>
              <a:spcBef>
                <a:spcPct val="0"/>
              </a:spcBef>
              <a:spcAft>
                <a:spcPct val="35000"/>
              </a:spcAft>
              <a:buNone/>
            </a:pPr>
            <a:r>
              <a:rPr lang="en-IN" sz="1500" kern="1200" dirty="0">
                <a:latin typeface="Tahoma" panose="020B0604030504040204" pitchFamily="34" charset="0"/>
                <a:ea typeface="Tahoma" panose="020B0604030504040204" pitchFamily="34" charset="0"/>
                <a:cs typeface="Tahoma" panose="020B0604030504040204" pitchFamily="34" charset="0"/>
              </a:rPr>
              <a:t>GSTR 3B filed</a:t>
            </a:r>
          </a:p>
        </p:txBody>
      </p:sp>
      <p:sp>
        <p:nvSpPr>
          <p:cNvPr id="43" name="Freeform: Shape 42">
            <a:extLst>
              <a:ext uri="{FF2B5EF4-FFF2-40B4-BE49-F238E27FC236}">
                <a16:creationId xmlns:a16="http://schemas.microsoft.com/office/drawing/2014/main" id="{DA973CD0-E794-5602-291F-03B5AE7F1070}"/>
              </a:ext>
            </a:extLst>
          </p:cNvPr>
          <p:cNvSpPr/>
          <p:nvPr/>
        </p:nvSpPr>
        <p:spPr>
          <a:xfrm>
            <a:off x="631377" y="5096519"/>
            <a:ext cx="3757612" cy="341601"/>
          </a:xfrm>
          <a:custGeom>
            <a:avLst/>
            <a:gdLst>
              <a:gd name="connsiteX0" fmla="*/ 0 w 3757612"/>
              <a:gd name="connsiteY0" fmla="*/ 0 h 341601"/>
              <a:gd name="connsiteX1" fmla="*/ 3757612 w 3757612"/>
              <a:gd name="connsiteY1" fmla="*/ 0 h 341601"/>
              <a:gd name="connsiteX2" fmla="*/ 3757612 w 3757612"/>
              <a:gd name="connsiteY2" fmla="*/ 341601 h 341601"/>
              <a:gd name="connsiteX3" fmla="*/ 0 w 3757612"/>
              <a:gd name="connsiteY3" fmla="*/ 341601 h 341601"/>
              <a:gd name="connsiteX4" fmla="*/ 0 w 3757612"/>
              <a:gd name="connsiteY4" fmla="*/ 0 h 341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7612" h="341601">
                <a:moveTo>
                  <a:pt x="0" y="0"/>
                </a:moveTo>
                <a:lnTo>
                  <a:pt x="3757612" y="0"/>
                </a:lnTo>
                <a:lnTo>
                  <a:pt x="3757612" y="341601"/>
                </a:lnTo>
                <a:lnTo>
                  <a:pt x="0" y="34160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b" anchorCtr="0">
            <a:noAutofit/>
          </a:bodyPr>
          <a:lstStyle/>
          <a:p>
            <a:pPr marL="0" lvl="0" indent="0" algn="l" defTabSz="666750">
              <a:lnSpc>
                <a:spcPct val="90000"/>
              </a:lnSpc>
              <a:spcBef>
                <a:spcPct val="0"/>
              </a:spcBef>
              <a:spcAft>
                <a:spcPct val="35000"/>
              </a:spcAft>
              <a:buNone/>
            </a:pPr>
            <a:r>
              <a:rPr lang="en-IN" sz="1500" kern="1200" dirty="0">
                <a:latin typeface="Tahoma" panose="020B0604030504040204" pitchFamily="34" charset="0"/>
                <a:ea typeface="Tahoma" panose="020B0604030504040204" pitchFamily="34" charset="0"/>
                <a:cs typeface="Tahoma" panose="020B0604030504040204" pitchFamily="34" charset="0"/>
              </a:rPr>
              <a:t>#5</a:t>
            </a:r>
          </a:p>
        </p:txBody>
      </p:sp>
      <p:sp>
        <p:nvSpPr>
          <p:cNvPr id="44" name="Arrow: Chevron 43">
            <a:extLst>
              <a:ext uri="{FF2B5EF4-FFF2-40B4-BE49-F238E27FC236}">
                <a16:creationId xmlns:a16="http://schemas.microsoft.com/office/drawing/2014/main" id="{7BF8E9D1-6FE7-2832-4006-AF5FC0A98999}"/>
              </a:ext>
            </a:extLst>
          </p:cNvPr>
          <p:cNvSpPr/>
          <p:nvPr/>
        </p:nvSpPr>
        <p:spPr>
          <a:xfrm>
            <a:off x="631377" y="5438120"/>
            <a:ext cx="879281" cy="695854"/>
          </a:xfrm>
          <a:prstGeom prst="chevron">
            <a:avLst>
              <a:gd name="adj" fmla="val 7061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5" name="Arrow: Chevron 44">
            <a:extLst>
              <a:ext uri="{FF2B5EF4-FFF2-40B4-BE49-F238E27FC236}">
                <a16:creationId xmlns:a16="http://schemas.microsoft.com/office/drawing/2014/main" id="{40B0CBB8-6D2B-8ADA-AE25-B94009AC949A}"/>
              </a:ext>
            </a:extLst>
          </p:cNvPr>
          <p:cNvSpPr/>
          <p:nvPr/>
        </p:nvSpPr>
        <p:spPr>
          <a:xfrm>
            <a:off x="1159530" y="5438120"/>
            <a:ext cx="879281" cy="695854"/>
          </a:xfrm>
          <a:prstGeom prst="chevron">
            <a:avLst>
              <a:gd name="adj" fmla="val 70610"/>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6" name="Arrow: Chevron 45">
            <a:extLst>
              <a:ext uri="{FF2B5EF4-FFF2-40B4-BE49-F238E27FC236}">
                <a16:creationId xmlns:a16="http://schemas.microsoft.com/office/drawing/2014/main" id="{35928319-B805-3CCF-D499-FAC454919653}"/>
              </a:ext>
            </a:extLst>
          </p:cNvPr>
          <p:cNvSpPr/>
          <p:nvPr/>
        </p:nvSpPr>
        <p:spPr>
          <a:xfrm>
            <a:off x="1688101" y="5438120"/>
            <a:ext cx="879281" cy="695854"/>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7" name="Arrow: Chevron 46">
            <a:extLst>
              <a:ext uri="{FF2B5EF4-FFF2-40B4-BE49-F238E27FC236}">
                <a16:creationId xmlns:a16="http://schemas.microsoft.com/office/drawing/2014/main" id="{5BD3C9CD-CDA0-462F-749E-7EFAE0A30373}"/>
              </a:ext>
            </a:extLst>
          </p:cNvPr>
          <p:cNvSpPr/>
          <p:nvPr/>
        </p:nvSpPr>
        <p:spPr>
          <a:xfrm>
            <a:off x="2216254" y="5438120"/>
            <a:ext cx="879281" cy="695854"/>
          </a:xfrm>
          <a:prstGeom prst="chevron">
            <a:avLst>
              <a:gd name="adj" fmla="val 706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8" name="Arrow: Chevron 47">
            <a:extLst>
              <a:ext uri="{FF2B5EF4-FFF2-40B4-BE49-F238E27FC236}">
                <a16:creationId xmlns:a16="http://schemas.microsoft.com/office/drawing/2014/main" id="{F8F2B207-A4EC-2669-3B5C-F6A2C17497BC}"/>
              </a:ext>
            </a:extLst>
          </p:cNvPr>
          <p:cNvSpPr/>
          <p:nvPr/>
        </p:nvSpPr>
        <p:spPr>
          <a:xfrm>
            <a:off x="2744825" y="5438120"/>
            <a:ext cx="879281" cy="695854"/>
          </a:xfrm>
          <a:prstGeom prst="chevron">
            <a:avLst>
              <a:gd name="adj" fmla="val 706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49" name="Arrow: Chevron 48">
            <a:extLst>
              <a:ext uri="{FF2B5EF4-FFF2-40B4-BE49-F238E27FC236}">
                <a16:creationId xmlns:a16="http://schemas.microsoft.com/office/drawing/2014/main" id="{B2052079-1E5C-7E1A-E3F2-E201628AC826}"/>
              </a:ext>
            </a:extLst>
          </p:cNvPr>
          <p:cNvSpPr/>
          <p:nvPr/>
        </p:nvSpPr>
        <p:spPr>
          <a:xfrm>
            <a:off x="3272978" y="5438120"/>
            <a:ext cx="879281" cy="695854"/>
          </a:xfrm>
          <a:prstGeom prst="chevron">
            <a:avLst>
              <a:gd name="adj" fmla="val 7061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0" name="Arrow: Chevron 49">
            <a:extLst>
              <a:ext uri="{FF2B5EF4-FFF2-40B4-BE49-F238E27FC236}">
                <a16:creationId xmlns:a16="http://schemas.microsoft.com/office/drawing/2014/main" id="{CC979CC7-4937-AAF7-44C0-C3237F5216D2}"/>
              </a:ext>
            </a:extLst>
          </p:cNvPr>
          <p:cNvSpPr/>
          <p:nvPr/>
        </p:nvSpPr>
        <p:spPr>
          <a:xfrm>
            <a:off x="3801549" y="5438120"/>
            <a:ext cx="879281" cy="695854"/>
          </a:xfrm>
          <a:prstGeom prst="chevron">
            <a:avLst>
              <a:gd name="adj" fmla="val 70610"/>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51" name="Freeform: Shape 50">
            <a:extLst>
              <a:ext uri="{FF2B5EF4-FFF2-40B4-BE49-F238E27FC236}">
                <a16:creationId xmlns:a16="http://schemas.microsoft.com/office/drawing/2014/main" id="{DA0394DB-504D-A062-D408-7E1741FFFDF4}"/>
              </a:ext>
            </a:extLst>
          </p:cNvPr>
          <p:cNvSpPr/>
          <p:nvPr/>
        </p:nvSpPr>
        <p:spPr>
          <a:xfrm>
            <a:off x="631377" y="5507705"/>
            <a:ext cx="3806461" cy="556683"/>
          </a:xfrm>
          <a:custGeom>
            <a:avLst/>
            <a:gdLst>
              <a:gd name="connsiteX0" fmla="*/ 0 w 3806461"/>
              <a:gd name="connsiteY0" fmla="*/ 0 h 556683"/>
              <a:gd name="connsiteX1" fmla="*/ 3806461 w 3806461"/>
              <a:gd name="connsiteY1" fmla="*/ 0 h 556683"/>
              <a:gd name="connsiteX2" fmla="*/ 3806461 w 3806461"/>
              <a:gd name="connsiteY2" fmla="*/ 556683 h 556683"/>
              <a:gd name="connsiteX3" fmla="*/ 0 w 3806461"/>
              <a:gd name="connsiteY3" fmla="*/ 556683 h 556683"/>
              <a:gd name="connsiteX4" fmla="*/ 0 w 3806461"/>
              <a:gd name="connsiteY4" fmla="*/ 0 h 556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6461" h="556683">
                <a:moveTo>
                  <a:pt x="0" y="0"/>
                </a:moveTo>
                <a:lnTo>
                  <a:pt x="3806461" y="0"/>
                </a:lnTo>
                <a:lnTo>
                  <a:pt x="3806461" y="556683"/>
                </a:lnTo>
                <a:lnTo>
                  <a:pt x="0" y="556683"/>
                </a:lnTo>
                <a:lnTo>
                  <a:pt x="0" y="0"/>
                </a:lnTo>
                <a:close/>
              </a:path>
            </a:pathLst>
          </a:custGeom>
        </p:spPr>
        <p:style>
          <a:lnRef idx="2">
            <a:schemeClr val="accent6">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marL="0" lvl="0" indent="0" algn="l" defTabSz="666750">
              <a:lnSpc>
                <a:spcPct val="90000"/>
              </a:lnSpc>
              <a:spcBef>
                <a:spcPct val="0"/>
              </a:spcBef>
              <a:spcAft>
                <a:spcPct val="35000"/>
              </a:spcAft>
              <a:buNone/>
            </a:pPr>
            <a:r>
              <a:rPr lang="en-IN" sz="1500" kern="1200" dirty="0">
                <a:latin typeface="Tahoma" panose="020B0604030504040204" pitchFamily="34" charset="0"/>
                <a:ea typeface="Tahoma" panose="020B0604030504040204" pitchFamily="34" charset="0"/>
                <a:cs typeface="Tahoma" panose="020B0604030504040204" pitchFamily="34" charset="0"/>
              </a:rPr>
              <a:t>Supplier has been paid in 180 days</a:t>
            </a:r>
          </a:p>
        </p:txBody>
      </p:sp>
      <p:sp>
        <p:nvSpPr>
          <p:cNvPr id="53" name="Minus Sign 52">
            <a:extLst>
              <a:ext uri="{FF2B5EF4-FFF2-40B4-BE49-F238E27FC236}">
                <a16:creationId xmlns:a16="http://schemas.microsoft.com/office/drawing/2014/main" id="{8AEFF326-6D7A-87EF-1D10-FE54EEC4C908}"/>
              </a:ext>
            </a:extLst>
          </p:cNvPr>
          <p:cNvSpPr/>
          <p:nvPr/>
        </p:nvSpPr>
        <p:spPr>
          <a:xfrm rot="21300000">
            <a:off x="4326869" y="3837212"/>
            <a:ext cx="7103391" cy="813445"/>
          </a:xfrm>
          <a:prstGeom prst="mathMinus">
            <a:avLst/>
          </a:pr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54" name="Arrow: Down 53">
            <a:extLst>
              <a:ext uri="{FF2B5EF4-FFF2-40B4-BE49-F238E27FC236}">
                <a16:creationId xmlns:a16="http://schemas.microsoft.com/office/drawing/2014/main" id="{272471E0-07CD-EC4C-7837-589775C8D1EB}"/>
              </a:ext>
            </a:extLst>
          </p:cNvPr>
          <p:cNvSpPr/>
          <p:nvPr/>
        </p:nvSpPr>
        <p:spPr>
          <a:xfrm>
            <a:off x="5162607" y="2010835"/>
            <a:ext cx="2144177" cy="1953414"/>
          </a:xfrm>
          <a:prstGeom prst="downArrow">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5" name="Freeform: Shape 54">
            <a:extLst>
              <a:ext uri="{FF2B5EF4-FFF2-40B4-BE49-F238E27FC236}">
                <a16:creationId xmlns:a16="http://schemas.microsoft.com/office/drawing/2014/main" id="{4D8F01C9-69B9-51CD-457D-C021D56B965F}"/>
              </a:ext>
            </a:extLst>
          </p:cNvPr>
          <p:cNvSpPr/>
          <p:nvPr/>
        </p:nvSpPr>
        <p:spPr>
          <a:xfrm>
            <a:off x="8092983" y="1766659"/>
            <a:ext cx="2287122" cy="2051085"/>
          </a:xfrm>
          <a:custGeom>
            <a:avLst/>
            <a:gdLst>
              <a:gd name="connsiteX0" fmla="*/ 0 w 2287122"/>
              <a:gd name="connsiteY0" fmla="*/ 0 h 2051085"/>
              <a:gd name="connsiteX1" fmla="*/ 2287122 w 2287122"/>
              <a:gd name="connsiteY1" fmla="*/ 0 h 2051085"/>
              <a:gd name="connsiteX2" fmla="*/ 2287122 w 2287122"/>
              <a:gd name="connsiteY2" fmla="*/ 2051085 h 2051085"/>
              <a:gd name="connsiteX3" fmla="*/ 0 w 2287122"/>
              <a:gd name="connsiteY3" fmla="*/ 2051085 h 2051085"/>
              <a:gd name="connsiteX4" fmla="*/ 0 w 2287122"/>
              <a:gd name="connsiteY4" fmla="*/ 0 h 205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122" h="2051085">
                <a:moveTo>
                  <a:pt x="0" y="0"/>
                </a:moveTo>
                <a:lnTo>
                  <a:pt x="2287122" y="0"/>
                </a:lnTo>
                <a:lnTo>
                  <a:pt x="2287122" y="2051085"/>
                </a:lnTo>
                <a:lnTo>
                  <a:pt x="0" y="20510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IN" sz="2900" kern="1200" dirty="0">
                <a:latin typeface="Tahoma" panose="020B0604030504040204" pitchFamily="34" charset="0"/>
                <a:ea typeface="Tahoma" panose="020B0604030504040204" pitchFamily="34" charset="0"/>
                <a:cs typeface="Tahoma" panose="020B0604030504040204" pitchFamily="34" charset="0"/>
              </a:rPr>
              <a:t>November 30</a:t>
            </a:r>
            <a:r>
              <a:rPr lang="en-IN" sz="2900" kern="1200" baseline="30000" dirty="0">
                <a:latin typeface="Tahoma" panose="020B0604030504040204" pitchFamily="34" charset="0"/>
                <a:ea typeface="Tahoma" panose="020B0604030504040204" pitchFamily="34" charset="0"/>
                <a:cs typeface="Tahoma" panose="020B0604030504040204" pitchFamily="34" charset="0"/>
              </a:rPr>
              <a:t>th</a:t>
            </a:r>
            <a:r>
              <a:rPr lang="en-IN" sz="2900" kern="1200" dirty="0">
                <a:latin typeface="Tahoma" panose="020B0604030504040204" pitchFamily="34" charset="0"/>
                <a:ea typeface="Tahoma" panose="020B0604030504040204" pitchFamily="34" charset="0"/>
                <a:cs typeface="Tahoma" panose="020B0604030504040204" pitchFamily="34" charset="0"/>
              </a:rPr>
              <a:t> after the year end</a:t>
            </a:r>
          </a:p>
        </p:txBody>
      </p:sp>
      <p:sp>
        <p:nvSpPr>
          <p:cNvPr id="56" name="Arrow: Up 55">
            <a:extLst>
              <a:ext uri="{FF2B5EF4-FFF2-40B4-BE49-F238E27FC236}">
                <a16:creationId xmlns:a16="http://schemas.microsoft.com/office/drawing/2014/main" id="{03100DAE-85E6-DB13-E47F-36C376898CD0}"/>
              </a:ext>
            </a:extLst>
          </p:cNvPr>
          <p:cNvSpPr/>
          <p:nvPr/>
        </p:nvSpPr>
        <p:spPr>
          <a:xfrm>
            <a:off x="8450346" y="4452604"/>
            <a:ext cx="2144177" cy="1953414"/>
          </a:xfrm>
          <a:prstGeom prst="upArrow">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57" name="Freeform: Shape 56">
            <a:extLst>
              <a:ext uri="{FF2B5EF4-FFF2-40B4-BE49-F238E27FC236}">
                <a16:creationId xmlns:a16="http://schemas.microsoft.com/office/drawing/2014/main" id="{02FED4C0-EF0D-9EA5-4286-C54BF0E3B132}"/>
              </a:ext>
            </a:extLst>
          </p:cNvPr>
          <p:cNvSpPr/>
          <p:nvPr/>
        </p:nvSpPr>
        <p:spPr>
          <a:xfrm>
            <a:off x="5377025" y="4599110"/>
            <a:ext cx="2287122" cy="2051085"/>
          </a:xfrm>
          <a:custGeom>
            <a:avLst/>
            <a:gdLst>
              <a:gd name="connsiteX0" fmla="*/ 0 w 2287122"/>
              <a:gd name="connsiteY0" fmla="*/ 0 h 2051085"/>
              <a:gd name="connsiteX1" fmla="*/ 2287122 w 2287122"/>
              <a:gd name="connsiteY1" fmla="*/ 0 h 2051085"/>
              <a:gd name="connsiteX2" fmla="*/ 2287122 w 2287122"/>
              <a:gd name="connsiteY2" fmla="*/ 2051085 h 2051085"/>
              <a:gd name="connsiteX3" fmla="*/ 0 w 2287122"/>
              <a:gd name="connsiteY3" fmla="*/ 2051085 h 2051085"/>
              <a:gd name="connsiteX4" fmla="*/ 0 w 2287122"/>
              <a:gd name="connsiteY4" fmla="*/ 0 h 205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122" h="2051085">
                <a:moveTo>
                  <a:pt x="0" y="0"/>
                </a:moveTo>
                <a:lnTo>
                  <a:pt x="2287122" y="0"/>
                </a:lnTo>
                <a:lnTo>
                  <a:pt x="2287122" y="2051085"/>
                </a:lnTo>
                <a:lnTo>
                  <a:pt x="0" y="20510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IN" sz="2900" kern="1200" dirty="0">
                <a:latin typeface="Tahoma" panose="020B0604030504040204" pitchFamily="34" charset="0"/>
                <a:ea typeface="Tahoma" panose="020B0604030504040204" pitchFamily="34" charset="0"/>
                <a:cs typeface="Tahoma" panose="020B0604030504040204" pitchFamily="34" charset="0"/>
              </a:rPr>
              <a:t>Date of furnishing of annual return</a:t>
            </a:r>
          </a:p>
        </p:txBody>
      </p:sp>
    </p:spTree>
    <p:extLst>
      <p:ext uri="{BB962C8B-B14F-4D97-AF65-F5344CB8AC3E}">
        <p14:creationId xmlns:p14="http://schemas.microsoft.com/office/powerpoint/2010/main" val="122556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4"/>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5"/>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46"/>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8"/>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9"/>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5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5"/>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54"/>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5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7"/>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P spid="16" grpId="0"/>
      <p:bldP spid="24" grpId="0" animBg="1"/>
      <p:bldP spid="25" grpId="0"/>
      <p:bldP spid="33" grpId="0" animBg="1"/>
      <p:bldP spid="34" grpId="0"/>
      <p:bldP spid="42" grpId="0" animBg="1"/>
      <p:bldP spid="43" grpId="0"/>
      <p:bldP spid="51" grpId="0" animBg="1"/>
      <p:bldP spid="55"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9EA4CE2F-ACEB-248F-DC5C-F08F84D73688}"/>
              </a:ext>
            </a:extLst>
          </p:cNvPr>
          <p:cNvSpPr/>
          <p:nvPr/>
        </p:nvSpPr>
        <p:spPr>
          <a:xfrm rot="19200000">
            <a:off x="2034100" y="3325993"/>
            <a:ext cx="2488406" cy="1617464"/>
          </a:xfrm>
          <a:custGeom>
            <a:avLst/>
            <a:gdLst>
              <a:gd name="connsiteX0" fmla="*/ 269583 w 2488406"/>
              <a:gd name="connsiteY0" fmla="*/ 0 h 1617464"/>
              <a:gd name="connsiteX1" fmla="*/ 2218823 w 2488406"/>
              <a:gd name="connsiteY1" fmla="*/ 0 h 1617464"/>
              <a:gd name="connsiteX2" fmla="*/ 2488406 w 2488406"/>
              <a:gd name="connsiteY2" fmla="*/ 269583 h 1617464"/>
              <a:gd name="connsiteX3" fmla="*/ 2488406 w 2488406"/>
              <a:gd name="connsiteY3" fmla="*/ 1617464 h 1617464"/>
              <a:gd name="connsiteX4" fmla="*/ 2488406 w 2488406"/>
              <a:gd name="connsiteY4" fmla="*/ 1617464 h 1617464"/>
              <a:gd name="connsiteX5" fmla="*/ 0 w 2488406"/>
              <a:gd name="connsiteY5" fmla="*/ 1617464 h 1617464"/>
              <a:gd name="connsiteX6" fmla="*/ 0 w 2488406"/>
              <a:gd name="connsiteY6" fmla="*/ 1617464 h 1617464"/>
              <a:gd name="connsiteX7" fmla="*/ 0 w 2488406"/>
              <a:gd name="connsiteY7" fmla="*/ 269583 h 1617464"/>
              <a:gd name="connsiteX8" fmla="*/ 269583 w 2488406"/>
              <a:gd name="connsiteY8" fmla="*/ 0 h 161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406" h="1617464">
                <a:moveTo>
                  <a:pt x="269583" y="0"/>
                </a:moveTo>
                <a:lnTo>
                  <a:pt x="2218823" y="0"/>
                </a:lnTo>
                <a:cubicBezTo>
                  <a:pt x="2367710" y="0"/>
                  <a:pt x="2488406" y="120696"/>
                  <a:pt x="2488406" y="269583"/>
                </a:cubicBezTo>
                <a:lnTo>
                  <a:pt x="2488406" y="1617464"/>
                </a:lnTo>
                <a:lnTo>
                  <a:pt x="2488406" y="1617464"/>
                </a:lnTo>
                <a:lnTo>
                  <a:pt x="0" y="1617464"/>
                </a:lnTo>
                <a:lnTo>
                  <a:pt x="0" y="1617464"/>
                </a:lnTo>
                <a:lnTo>
                  <a:pt x="0" y="269583"/>
                </a:lnTo>
                <a:cubicBezTo>
                  <a:pt x="0" y="120696"/>
                  <a:pt x="120696" y="0"/>
                  <a:pt x="269583" y="0"/>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3258" tIns="117058" rIns="193257" bIns="38099" numCol="1" spcCol="1270" anchor="ctr" anchorCtr="0">
            <a:noAutofit/>
          </a:bodyPr>
          <a:lstStyle/>
          <a:p>
            <a:pPr marL="0" lvl="0" indent="0" algn="ctr" defTabSz="1333500">
              <a:lnSpc>
                <a:spcPct val="90000"/>
              </a:lnSpc>
              <a:spcBef>
                <a:spcPct val="0"/>
              </a:spcBef>
              <a:spcAft>
                <a:spcPct val="35000"/>
              </a:spcAft>
              <a:buNone/>
            </a:pPr>
            <a:r>
              <a:rPr lang="en-IN" sz="3000" kern="1200" dirty="0">
                <a:latin typeface="Tahoma" panose="020B0604030504040204" pitchFamily="34" charset="0"/>
                <a:ea typeface="Tahoma" panose="020B0604030504040204" pitchFamily="34" charset="0"/>
                <a:cs typeface="Tahoma" panose="020B0604030504040204" pitchFamily="34" charset="0"/>
              </a:rPr>
              <a:t>Pay supplier in 180 days</a:t>
            </a:r>
          </a:p>
        </p:txBody>
      </p:sp>
      <p:sp>
        <p:nvSpPr>
          <p:cNvPr id="7" name="Freeform: Shape 6">
            <a:extLst>
              <a:ext uri="{FF2B5EF4-FFF2-40B4-BE49-F238E27FC236}">
                <a16:creationId xmlns:a16="http://schemas.microsoft.com/office/drawing/2014/main" id="{B46CDC2B-A29A-20AA-C7A6-9C1C095369A4}"/>
              </a:ext>
            </a:extLst>
          </p:cNvPr>
          <p:cNvSpPr/>
          <p:nvPr/>
        </p:nvSpPr>
        <p:spPr>
          <a:xfrm>
            <a:off x="4851796" y="2300435"/>
            <a:ext cx="2488406" cy="1617464"/>
          </a:xfrm>
          <a:custGeom>
            <a:avLst/>
            <a:gdLst>
              <a:gd name="connsiteX0" fmla="*/ 269583 w 2488406"/>
              <a:gd name="connsiteY0" fmla="*/ 0 h 1617464"/>
              <a:gd name="connsiteX1" fmla="*/ 2218823 w 2488406"/>
              <a:gd name="connsiteY1" fmla="*/ 0 h 1617464"/>
              <a:gd name="connsiteX2" fmla="*/ 2488406 w 2488406"/>
              <a:gd name="connsiteY2" fmla="*/ 269583 h 1617464"/>
              <a:gd name="connsiteX3" fmla="*/ 2488406 w 2488406"/>
              <a:gd name="connsiteY3" fmla="*/ 1617464 h 1617464"/>
              <a:gd name="connsiteX4" fmla="*/ 2488406 w 2488406"/>
              <a:gd name="connsiteY4" fmla="*/ 1617464 h 1617464"/>
              <a:gd name="connsiteX5" fmla="*/ 0 w 2488406"/>
              <a:gd name="connsiteY5" fmla="*/ 1617464 h 1617464"/>
              <a:gd name="connsiteX6" fmla="*/ 0 w 2488406"/>
              <a:gd name="connsiteY6" fmla="*/ 1617464 h 1617464"/>
              <a:gd name="connsiteX7" fmla="*/ 0 w 2488406"/>
              <a:gd name="connsiteY7" fmla="*/ 269583 h 1617464"/>
              <a:gd name="connsiteX8" fmla="*/ 269583 w 2488406"/>
              <a:gd name="connsiteY8" fmla="*/ 0 h 161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406" h="1617464">
                <a:moveTo>
                  <a:pt x="269583" y="0"/>
                </a:moveTo>
                <a:lnTo>
                  <a:pt x="2218823" y="0"/>
                </a:lnTo>
                <a:cubicBezTo>
                  <a:pt x="2367710" y="0"/>
                  <a:pt x="2488406" y="120696"/>
                  <a:pt x="2488406" y="269583"/>
                </a:cubicBezTo>
                <a:lnTo>
                  <a:pt x="2488406" y="1617464"/>
                </a:lnTo>
                <a:lnTo>
                  <a:pt x="2488406" y="1617464"/>
                </a:lnTo>
                <a:lnTo>
                  <a:pt x="0" y="1617464"/>
                </a:lnTo>
                <a:lnTo>
                  <a:pt x="0" y="1617464"/>
                </a:lnTo>
                <a:lnTo>
                  <a:pt x="0" y="269583"/>
                </a:lnTo>
                <a:cubicBezTo>
                  <a:pt x="0" y="120696"/>
                  <a:pt x="120696" y="0"/>
                  <a:pt x="269583" y="0"/>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3258" tIns="117058" rIns="193258" bIns="38100" numCol="1" spcCol="1270" anchor="ctr" anchorCtr="0">
            <a:noAutofit/>
          </a:bodyPr>
          <a:lstStyle/>
          <a:p>
            <a:pPr marL="0" lvl="0" indent="0" algn="ctr" defTabSz="1333500">
              <a:lnSpc>
                <a:spcPct val="90000"/>
              </a:lnSpc>
              <a:spcBef>
                <a:spcPct val="0"/>
              </a:spcBef>
              <a:spcAft>
                <a:spcPct val="35000"/>
              </a:spcAft>
              <a:buNone/>
            </a:pPr>
            <a:r>
              <a:rPr lang="en-IN" sz="3000" kern="1200" dirty="0">
                <a:latin typeface="Tahoma" panose="020B0604030504040204" pitchFamily="34" charset="0"/>
                <a:ea typeface="Tahoma" panose="020B0604030504040204" pitchFamily="34" charset="0"/>
                <a:cs typeface="Tahoma" panose="020B0604030504040204" pitchFamily="34" charset="0"/>
              </a:rPr>
              <a:t>No depreciation on ITC</a:t>
            </a:r>
          </a:p>
        </p:txBody>
      </p:sp>
      <p:sp>
        <p:nvSpPr>
          <p:cNvPr id="8" name="Freeform: Shape 7">
            <a:extLst>
              <a:ext uri="{FF2B5EF4-FFF2-40B4-BE49-F238E27FC236}">
                <a16:creationId xmlns:a16="http://schemas.microsoft.com/office/drawing/2014/main" id="{62EA59B1-93E8-34C1-19D6-6FC025A24789}"/>
              </a:ext>
            </a:extLst>
          </p:cNvPr>
          <p:cNvSpPr/>
          <p:nvPr/>
        </p:nvSpPr>
        <p:spPr>
          <a:xfrm rot="2400000">
            <a:off x="7669493" y="3325993"/>
            <a:ext cx="2488406" cy="1617464"/>
          </a:xfrm>
          <a:custGeom>
            <a:avLst/>
            <a:gdLst>
              <a:gd name="connsiteX0" fmla="*/ 269583 w 2488406"/>
              <a:gd name="connsiteY0" fmla="*/ 0 h 1617464"/>
              <a:gd name="connsiteX1" fmla="*/ 2218823 w 2488406"/>
              <a:gd name="connsiteY1" fmla="*/ 0 h 1617464"/>
              <a:gd name="connsiteX2" fmla="*/ 2488406 w 2488406"/>
              <a:gd name="connsiteY2" fmla="*/ 269583 h 1617464"/>
              <a:gd name="connsiteX3" fmla="*/ 2488406 w 2488406"/>
              <a:gd name="connsiteY3" fmla="*/ 1617464 h 1617464"/>
              <a:gd name="connsiteX4" fmla="*/ 2488406 w 2488406"/>
              <a:gd name="connsiteY4" fmla="*/ 1617464 h 1617464"/>
              <a:gd name="connsiteX5" fmla="*/ 0 w 2488406"/>
              <a:gd name="connsiteY5" fmla="*/ 1617464 h 1617464"/>
              <a:gd name="connsiteX6" fmla="*/ 0 w 2488406"/>
              <a:gd name="connsiteY6" fmla="*/ 1617464 h 1617464"/>
              <a:gd name="connsiteX7" fmla="*/ 0 w 2488406"/>
              <a:gd name="connsiteY7" fmla="*/ 269583 h 1617464"/>
              <a:gd name="connsiteX8" fmla="*/ 269583 w 2488406"/>
              <a:gd name="connsiteY8" fmla="*/ 0 h 161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406" h="1617464">
                <a:moveTo>
                  <a:pt x="269583" y="0"/>
                </a:moveTo>
                <a:lnTo>
                  <a:pt x="2218823" y="0"/>
                </a:lnTo>
                <a:cubicBezTo>
                  <a:pt x="2367710" y="0"/>
                  <a:pt x="2488406" y="120696"/>
                  <a:pt x="2488406" y="269583"/>
                </a:cubicBezTo>
                <a:lnTo>
                  <a:pt x="2488406" y="1617464"/>
                </a:lnTo>
                <a:lnTo>
                  <a:pt x="2488406" y="1617464"/>
                </a:lnTo>
                <a:lnTo>
                  <a:pt x="0" y="1617464"/>
                </a:lnTo>
                <a:lnTo>
                  <a:pt x="0" y="1617464"/>
                </a:lnTo>
                <a:lnTo>
                  <a:pt x="0" y="269583"/>
                </a:lnTo>
                <a:cubicBezTo>
                  <a:pt x="0" y="120696"/>
                  <a:pt x="120696" y="0"/>
                  <a:pt x="269583" y="0"/>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93257" tIns="117058" rIns="193258" bIns="38099" numCol="1" spcCol="1270" anchor="ctr" anchorCtr="0">
            <a:noAutofit/>
          </a:bodyPr>
          <a:lstStyle/>
          <a:p>
            <a:pPr marL="0" lvl="0" indent="0" algn="ctr" defTabSz="1333500">
              <a:lnSpc>
                <a:spcPct val="90000"/>
              </a:lnSpc>
              <a:spcBef>
                <a:spcPct val="0"/>
              </a:spcBef>
              <a:spcAft>
                <a:spcPct val="35000"/>
              </a:spcAft>
              <a:buNone/>
            </a:pPr>
            <a:r>
              <a:rPr lang="en-IN" sz="3000" kern="1200" dirty="0">
                <a:latin typeface="Tahoma" panose="020B0604030504040204" pitchFamily="34" charset="0"/>
                <a:ea typeface="Tahoma" panose="020B0604030504040204" pitchFamily="34" charset="0"/>
                <a:cs typeface="Tahoma" panose="020B0604030504040204" pitchFamily="34" charset="0"/>
              </a:rPr>
              <a:t>Generate self invoice for RCM</a:t>
            </a:r>
          </a:p>
        </p:txBody>
      </p:sp>
      <p:pic>
        <p:nvPicPr>
          <p:cNvPr id="4098" name="Picture 2" descr="Important Stock Illustrations – 97,069 Important Stock Illustrations,  Vectors &amp; Clipart - Dreamstime">
            <a:extLst>
              <a:ext uri="{FF2B5EF4-FFF2-40B4-BE49-F238E27FC236}">
                <a16:creationId xmlns:a16="http://schemas.microsoft.com/office/drawing/2014/main" id="{9BB11956-06CA-1533-5633-817EB8CE2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74" y="253992"/>
            <a:ext cx="3583269" cy="2485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78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3135</TotalTime>
  <Words>1822</Words>
  <Application>Microsoft Office PowerPoint</Application>
  <PresentationFormat>Widescreen</PresentationFormat>
  <Paragraphs>216</Paragraphs>
  <Slides>21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Reuben Joseph</dc:creator>
  <cp:lastModifiedBy>Reuben Joseph</cp:lastModifiedBy>
  <cp:revision>7</cp:revision>
  <dcterms:created xsi:type="dcterms:W3CDTF">2022-08-17T06:36:34Z</dcterms:created>
  <dcterms:modified xsi:type="dcterms:W3CDTF">2022-08-19T10:51:37Z</dcterms:modified>
</cp:coreProperties>
</file>