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65"/>
  </p:normalViewPr>
  <p:slideViewPr>
    <p:cSldViewPr snapToGrid="0" snapToObjects="1">
      <p:cViewPr varScale="1">
        <p:scale>
          <a:sx n="90" d="100"/>
          <a:sy n="90" d="100"/>
        </p:scale>
        <p:origin x="232"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7/18/21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7/18/21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7/18/21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4C44E-2AFC-3A4B-8A6C-F0ECDA8E8EC0}"/>
              </a:ext>
            </a:extLst>
          </p:cNvPr>
          <p:cNvSpPr>
            <a:spLocks noGrp="1"/>
          </p:cNvSpPr>
          <p:nvPr>
            <p:ph type="ctrTitle"/>
          </p:nvPr>
        </p:nvSpPr>
        <p:spPr>
          <a:xfrm>
            <a:off x="1751012" y="956404"/>
            <a:ext cx="8689976" cy="2509213"/>
          </a:xfrm>
        </p:spPr>
        <p:txBody>
          <a:bodyPr>
            <a:normAutofit fontScale="90000"/>
          </a:bodyPr>
          <a:lstStyle/>
          <a:p>
            <a:br>
              <a:rPr lang="en-US" dirty="0"/>
            </a:br>
            <a:r>
              <a:rPr lang="en-US" dirty="0" err="1"/>
              <a:t>Icai</a:t>
            </a:r>
            <a:r>
              <a:rPr lang="en-US" dirty="0"/>
              <a:t> (</a:t>
            </a:r>
            <a:r>
              <a:rPr lang="en-US" dirty="0" err="1"/>
              <a:t>cma</a:t>
            </a:r>
            <a:r>
              <a:rPr lang="en-US" dirty="0"/>
              <a:t>) – Cochin chapter </a:t>
            </a:r>
            <a:br>
              <a:rPr lang="en-US" dirty="0"/>
            </a:br>
            <a:r>
              <a:rPr lang="en-US" dirty="0"/>
              <a:t>8</a:t>
            </a:r>
            <a:r>
              <a:rPr lang="en-US" baseline="30000" dirty="0"/>
              <a:t>th</a:t>
            </a:r>
            <a:r>
              <a:rPr lang="en-US" dirty="0"/>
              <a:t> m p Gopalakrishnan memorial lecture</a:t>
            </a:r>
            <a:br>
              <a:rPr lang="en-US" dirty="0"/>
            </a:br>
            <a:r>
              <a:rPr lang="en-US" dirty="0"/>
              <a:t>18</a:t>
            </a:r>
            <a:r>
              <a:rPr lang="en-US" baseline="30000" dirty="0"/>
              <a:t>th</a:t>
            </a:r>
            <a:r>
              <a:rPr lang="en-US" dirty="0"/>
              <a:t> July 2021</a:t>
            </a:r>
          </a:p>
        </p:txBody>
      </p:sp>
      <p:sp>
        <p:nvSpPr>
          <p:cNvPr id="3" name="Subtitle 2">
            <a:extLst>
              <a:ext uri="{FF2B5EF4-FFF2-40B4-BE49-F238E27FC236}">
                <a16:creationId xmlns:a16="http://schemas.microsoft.com/office/drawing/2014/main" id="{8668276E-6549-0D4E-9C64-859F8133FF93}"/>
              </a:ext>
            </a:extLst>
          </p:cNvPr>
          <p:cNvSpPr>
            <a:spLocks noGrp="1"/>
          </p:cNvSpPr>
          <p:nvPr>
            <p:ph type="subTitle" idx="1"/>
          </p:nvPr>
        </p:nvSpPr>
        <p:spPr>
          <a:xfrm>
            <a:off x="1365662" y="3886200"/>
            <a:ext cx="9075326" cy="1371599"/>
          </a:xfrm>
        </p:spPr>
        <p:txBody>
          <a:bodyPr>
            <a:normAutofit/>
          </a:bodyPr>
          <a:lstStyle/>
          <a:p>
            <a:r>
              <a:rPr lang="en-US" sz="3600" b="1" dirty="0"/>
              <a:t>Business revival in disruptive scenario</a:t>
            </a:r>
          </a:p>
        </p:txBody>
      </p:sp>
    </p:spTree>
    <p:extLst>
      <p:ext uri="{BB962C8B-B14F-4D97-AF65-F5344CB8AC3E}">
        <p14:creationId xmlns:p14="http://schemas.microsoft.com/office/powerpoint/2010/main" val="1631335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0">
          <a:fgClr>
            <a:schemeClr val="accent3">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C4BEA-F3CB-A04E-B32F-214298E30BC0}"/>
              </a:ext>
            </a:extLst>
          </p:cNvPr>
          <p:cNvSpPr>
            <a:spLocks noGrp="1"/>
          </p:cNvSpPr>
          <p:nvPr>
            <p:ph type="title"/>
          </p:nvPr>
        </p:nvSpPr>
        <p:spPr/>
        <p:txBody>
          <a:bodyPr/>
          <a:lstStyle/>
          <a:p>
            <a:r>
              <a:rPr lang="en-US" dirty="0"/>
              <a:t>Strategies &amp; visions</a:t>
            </a:r>
          </a:p>
        </p:txBody>
      </p:sp>
      <p:sp>
        <p:nvSpPr>
          <p:cNvPr id="3" name="Content Placeholder 2">
            <a:extLst>
              <a:ext uri="{FF2B5EF4-FFF2-40B4-BE49-F238E27FC236}">
                <a16:creationId xmlns:a16="http://schemas.microsoft.com/office/drawing/2014/main" id="{9906EC90-AFD2-E44C-B221-195A2C7FDBE5}"/>
              </a:ext>
            </a:extLst>
          </p:cNvPr>
          <p:cNvSpPr>
            <a:spLocks noGrp="1"/>
          </p:cNvSpPr>
          <p:nvPr>
            <p:ph sz="quarter" idx="13"/>
          </p:nvPr>
        </p:nvSpPr>
        <p:spPr/>
        <p:txBody>
          <a:bodyPr/>
          <a:lstStyle/>
          <a:p>
            <a:r>
              <a:rPr lang="en-US" dirty="0"/>
              <a:t>The scenario is uncertain and fluid</a:t>
            </a:r>
          </a:p>
          <a:p>
            <a:r>
              <a:rPr lang="en-US" dirty="0"/>
              <a:t>No idea when normalcy will get restored</a:t>
            </a:r>
          </a:p>
          <a:p>
            <a:r>
              <a:rPr lang="en-US" dirty="0"/>
              <a:t>But the show must go on</a:t>
            </a:r>
          </a:p>
          <a:p>
            <a:pPr marL="0" indent="0">
              <a:buNone/>
            </a:pPr>
            <a:endParaRPr lang="en-US" dirty="0"/>
          </a:p>
          <a:p>
            <a:pPr marL="0" indent="0">
              <a:buNone/>
            </a:pPr>
            <a:r>
              <a:rPr lang="en-US" dirty="0"/>
              <a:t>          “When the going gets tough, the tough get going”</a:t>
            </a:r>
          </a:p>
          <a:p>
            <a:pPr marL="0" indent="0">
              <a:buNone/>
            </a:pPr>
            <a:endParaRPr lang="en-US" dirty="0"/>
          </a:p>
        </p:txBody>
      </p:sp>
    </p:spTree>
    <p:extLst>
      <p:ext uri="{BB962C8B-B14F-4D97-AF65-F5344CB8AC3E}">
        <p14:creationId xmlns:p14="http://schemas.microsoft.com/office/powerpoint/2010/main" val="2908960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pattFill prst="pct60">
          <a:fgClr>
            <a:schemeClr val="accent3">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6080D-1CAD-EB4D-87CE-F3DD5CDC7CA6}"/>
              </a:ext>
            </a:extLst>
          </p:cNvPr>
          <p:cNvSpPr>
            <a:spLocks noGrp="1"/>
          </p:cNvSpPr>
          <p:nvPr>
            <p:ph type="title"/>
          </p:nvPr>
        </p:nvSpPr>
        <p:spPr/>
        <p:txBody>
          <a:bodyPr/>
          <a:lstStyle/>
          <a:p>
            <a:r>
              <a:rPr lang="en-US" dirty="0"/>
              <a:t>Short-term vs medium term vs long term</a:t>
            </a:r>
          </a:p>
        </p:txBody>
      </p:sp>
      <p:sp>
        <p:nvSpPr>
          <p:cNvPr id="3" name="Content Placeholder 2">
            <a:extLst>
              <a:ext uri="{FF2B5EF4-FFF2-40B4-BE49-F238E27FC236}">
                <a16:creationId xmlns:a16="http://schemas.microsoft.com/office/drawing/2014/main" id="{B107524D-B26B-8A41-A47C-82A2EDD0E24F}"/>
              </a:ext>
            </a:extLst>
          </p:cNvPr>
          <p:cNvSpPr>
            <a:spLocks noGrp="1"/>
          </p:cNvSpPr>
          <p:nvPr>
            <p:ph sz="quarter" idx="13"/>
          </p:nvPr>
        </p:nvSpPr>
        <p:spPr/>
        <p:txBody>
          <a:bodyPr/>
          <a:lstStyle/>
          <a:p>
            <a:r>
              <a:rPr lang="en-US" dirty="0"/>
              <a:t>Short-term survival</a:t>
            </a:r>
          </a:p>
          <a:p>
            <a:r>
              <a:rPr lang="en-US" dirty="0"/>
              <a:t>Medium term observance</a:t>
            </a:r>
          </a:p>
          <a:p>
            <a:r>
              <a:rPr lang="en-US" dirty="0"/>
              <a:t>Long term revival</a:t>
            </a:r>
          </a:p>
        </p:txBody>
      </p:sp>
    </p:spTree>
    <p:extLst>
      <p:ext uri="{BB962C8B-B14F-4D97-AF65-F5344CB8AC3E}">
        <p14:creationId xmlns:p14="http://schemas.microsoft.com/office/powerpoint/2010/main" val="1266102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pattFill prst="pct75">
          <a:fgClr>
            <a:schemeClr val="accent3">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58444-29B8-DC41-AB05-713F519FEE0B}"/>
              </a:ext>
            </a:extLst>
          </p:cNvPr>
          <p:cNvSpPr>
            <a:spLocks noGrp="1"/>
          </p:cNvSpPr>
          <p:nvPr>
            <p:ph type="title"/>
          </p:nvPr>
        </p:nvSpPr>
        <p:spPr/>
        <p:txBody>
          <a:bodyPr/>
          <a:lstStyle/>
          <a:p>
            <a:r>
              <a:rPr lang="en-US" dirty="0"/>
              <a:t>Tows analysis</a:t>
            </a:r>
          </a:p>
        </p:txBody>
      </p:sp>
      <p:sp>
        <p:nvSpPr>
          <p:cNvPr id="3" name="Content Placeholder 2">
            <a:extLst>
              <a:ext uri="{FF2B5EF4-FFF2-40B4-BE49-F238E27FC236}">
                <a16:creationId xmlns:a16="http://schemas.microsoft.com/office/drawing/2014/main" id="{1E46D514-7FF5-304A-986B-046087F8F38C}"/>
              </a:ext>
            </a:extLst>
          </p:cNvPr>
          <p:cNvSpPr>
            <a:spLocks noGrp="1"/>
          </p:cNvSpPr>
          <p:nvPr>
            <p:ph sz="quarter" idx="13"/>
          </p:nvPr>
        </p:nvSpPr>
        <p:spPr/>
        <p:txBody>
          <a:bodyPr/>
          <a:lstStyle/>
          <a:p>
            <a:pPr marL="0" indent="0">
              <a:buNone/>
            </a:pPr>
            <a:r>
              <a:rPr lang="en-US" sz="2400" dirty="0"/>
              <a:t>Animal instinct -  ”scans for threats and then looks for prey”</a:t>
            </a:r>
            <a:r>
              <a:rPr lang="en-US" dirty="0"/>
              <a:t> </a:t>
            </a:r>
          </a:p>
          <a:p>
            <a:r>
              <a:rPr lang="en-US" dirty="0" err="1"/>
              <a:t>Analyse</a:t>
            </a:r>
            <a:r>
              <a:rPr lang="en-US" dirty="0"/>
              <a:t> the threats to the business survival – from scenario changes</a:t>
            </a:r>
          </a:p>
          <a:p>
            <a:r>
              <a:rPr lang="en-US" dirty="0"/>
              <a:t>Cocoon from such threats – there is no one talisman</a:t>
            </a:r>
          </a:p>
          <a:p>
            <a:r>
              <a:rPr lang="en-US" dirty="0"/>
              <a:t>Scan opportunities – be disruptive in your thinking – out of the box</a:t>
            </a:r>
          </a:p>
          <a:p>
            <a:r>
              <a:rPr lang="en-US" dirty="0"/>
              <a:t>Evaluate your own weaknesses &amp; strengths – product, market, technology, people, finance, thinking…..</a:t>
            </a:r>
          </a:p>
          <a:p>
            <a:r>
              <a:rPr lang="en-US" dirty="0"/>
              <a:t>Resolve weaknesses and convert them to strengths, enhance strengths</a:t>
            </a:r>
          </a:p>
        </p:txBody>
      </p:sp>
    </p:spTree>
    <p:extLst>
      <p:ext uri="{BB962C8B-B14F-4D97-AF65-F5344CB8AC3E}">
        <p14:creationId xmlns:p14="http://schemas.microsoft.com/office/powerpoint/2010/main" val="1865379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pattFill prst="pct75">
          <a:fgClr>
            <a:schemeClr val="accent2">
              <a:lumMod val="75000"/>
            </a:schemeClr>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6AC28-2326-6140-AED3-65826C0DEB7A}"/>
              </a:ext>
            </a:extLst>
          </p:cNvPr>
          <p:cNvSpPr>
            <a:spLocks noGrp="1"/>
          </p:cNvSpPr>
          <p:nvPr>
            <p:ph type="title"/>
          </p:nvPr>
        </p:nvSpPr>
        <p:spPr/>
        <p:txBody>
          <a:bodyPr/>
          <a:lstStyle/>
          <a:p>
            <a:r>
              <a:rPr lang="en-US" dirty="0"/>
              <a:t>Way forward</a:t>
            </a:r>
          </a:p>
        </p:txBody>
      </p:sp>
      <p:sp>
        <p:nvSpPr>
          <p:cNvPr id="3" name="Content Placeholder 2">
            <a:extLst>
              <a:ext uri="{FF2B5EF4-FFF2-40B4-BE49-F238E27FC236}">
                <a16:creationId xmlns:a16="http://schemas.microsoft.com/office/drawing/2014/main" id="{B2F5EBC6-AE92-CB48-B78F-5B87433DD617}"/>
              </a:ext>
            </a:extLst>
          </p:cNvPr>
          <p:cNvSpPr>
            <a:spLocks noGrp="1"/>
          </p:cNvSpPr>
          <p:nvPr>
            <p:ph sz="quarter" idx="13"/>
          </p:nvPr>
        </p:nvSpPr>
        <p:spPr>
          <a:xfrm>
            <a:off x="653143" y="1959430"/>
            <a:ext cx="10794670" cy="4168238"/>
          </a:xfrm>
        </p:spPr>
        <p:txBody>
          <a:bodyPr>
            <a:normAutofit/>
          </a:bodyPr>
          <a:lstStyle/>
          <a:p>
            <a:pPr marL="0" indent="0">
              <a:buNone/>
            </a:pPr>
            <a:r>
              <a:rPr lang="en-US" dirty="0"/>
              <a:t>R W </a:t>
            </a:r>
            <a:r>
              <a:rPr lang="en-US" dirty="0" err="1"/>
              <a:t>EMERson</a:t>
            </a:r>
            <a:r>
              <a:rPr lang="en-US" dirty="0"/>
              <a:t>:</a:t>
            </a:r>
          </a:p>
          <a:p>
            <a:pPr marL="0" indent="0">
              <a:buNone/>
            </a:pPr>
            <a:r>
              <a:rPr lang="en-US" dirty="0"/>
              <a:t>“it is one of the most beautiful compensations of this life that no man can sincerely try to help another without helping himself….”</a:t>
            </a:r>
          </a:p>
          <a:p>
            <a:r>
              <a:rPr lang="en-US" dirty="0"/>
              <a:t>Help yourself, do not wait for the government to help you</a:t>
            </a:r>
          </a:p>
          <a:p>
            <a:r>
              <a:rPr lang="en-US" dirty="0"/>
              <a:t>Business plans shall stand on its own without any subsidies or concessions</a:t>
            </a:r>
          </a:p>
          <a:p>
            <a:r>
              <a:rPr lang="en-US" dirty="0"/>
              <a:t>Engage stake holders</a:t>
            </a:r>
          </a:p>
          <a:p>
            <a:r>
              <a:rPr lang="en-US" dirty="0"/>
              <a:t>Continuously manage the risks of business</a:t>
            </a:r>
          </a:p>
          <a:p>
            <a:pPr marL="0" indent="0">
              <a:buNone/>
            </a:pPr>
            <a:r>
              <a:rPr lang="en-US" dirty="0"/>
              <a:t>	business management is only risk management for sometime to come</a:t>
            </a:r>
          </a:p>
        </p:txBody>
      </p:sp>
    </p:spTree>
    <p:extLst>
      <p:ext uri="{BB962C8B-B14F-4D97-AF65-F5344CB8AC3E}">
        <p14:creationId xmlns:p14="http://schemas.microsoft.com/office/powerpoint/2010/main" val="3148080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pattFill prst="pct80">
          <a:fgClr>
            <a:schemeClr val="accent1">
              <a:lumMod val="75000"/>
            </a:schemeClr>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A22DE-8323-5D4A-853C-D3DE66A59C33}"/>
              </a:ext>
            </a:extLst>
          </p:cNvPr>
          <p:cNvSpPr>
            <a:spLocks noGrp="1"/>
          </p:cNvSpPr>
          <p:nvPr>
            <p:ph type="title"/>
          </p:nvPr>
        </p:nvSpPr>
        <p:spPr/>
        <p:txBody>
          <a:bodyPr/>
          <a:lstStyle/>
          <a:p>
            <a:r>
              <a:rPr lang="en-US" dirty="0"/>
              <a:t>Q &amp; A</a:t>
            </a:r>
          </a:p>
        </p:txBody>
      </p:sp>
      <p:sp>
        <p:nvSpPr>
          <p:cNvPr id="3" name="Content Placeholder 2">
            <a:extLst>
              <a:ext uri="{FF2B5EF4-FFF2-40B4-BE49-F238E27FC236}">
                <a16:creationId xmlns:a16="http://schemas.microsoft.com/office/drawing/2014/main" id="{4978C717-6A3E-0D4B-8B7C-7CB09A7AF117}"/>
              </a:ext>
            </a:extLst>
          </p:cNvPr>
          <p:cNvSpPr>
            <a:spLocks noGrp="1"/>
          </p:cNvSpPr>
          <p:nvPr>
            <p:ph sz="quarter" idx="13"/>
          </p:nvPr>
        </p:nvSpPr>
        <p:spPr/>
        <p:txBody>
          <a:bodyPr/>
          <a:lstStyle/>
          <a:p>
            <a:endParaRPr lang="en-US" dirty="0"/>
          </a:p>
        </p:txBody>
      </p:sp>
    </p:spTree>
    <p:extLst>
      <p:ext uri="{BB962C8B-B14F-4D97-AF65-F5344CB8AC3E}">
        <p14:creationId xmlns:p14="http://schemas.microsoft.com/office/powerpoint/2010/main" val="809475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pattFill prst="pct80">
          <a:fgClr>
            <a:schemeClr val="accent1">
              <a:lumMod val="75000"/>
            </a:schemeClr>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6F294-960A-2F43-8AD4-F775CDDFDC30}"/>
              </a:ext>
            </a:extLst>
          </p:cNvPr>
          <p:cNvSpPr>
            <a:spLocks noGrp="1"/>
          </p:cNvSpPr>
          <p:nvPr>
            <p:ph type="title"/>
          </p:nvPr>
        </p:nvSpPr>
        <p:spPr>
          <a:xfrm>
            <a:off x="913774" y="3100460"/>
            <a:ext cx="10364451" cy="1596177"/>
          </a:xfrm>
        </p:spPr>
        <p:txBody>
          <a:bodyPr/>
          <a:lstStyle/>
          <a:p>
            <a:r>
              <a:rPr lang="en-US" dirty="0"/>
              <a:t>Thank you for the opportunity to share thoughts</a:t>
            </a:r>
          </a:p>
        </p:txBody>
      </p:sp>
      <p:sp>
        <p:nvSpPr>
          <p:cNvPr id="3" name="Content Placeholder 2">
            <a:extLst>
              <a:ext uri="{FF2B5EF4-FFF2-40B4-BE49-F238E27FC236}">
                <a16:creationId xmlns:a16="http://schemas.microsoft.com/office/drawing/2014/main" id="{3ABD292A-ABE1-DC4B-8A22-EF727EB3D74B}"/>
              </a:ext>
            </a:extLst>
          </p:cNvPr>
          <p:cNvSpPr>
            <a:spLocks noGrp="1"/>
          </p:cNvSpPr>
          <p:nvPr>
            <p:ph sz="quarter" idx="13"/>
          </p:nvPr>
        </p:nvSpPr>
        <p:spPr/>
        <p:txBody>
          <a:bodyPr/>
          <a:lstStyle/>
          <a:p>
            <a:pPr marL="0" indent="0" algn="ctr">
              <a:buNone/>
            </a:pPr>
            <a:r>
              <a:rPr lang="en-US" dirty="0"/>
              <a:t>Will share the word form of speech in a week</a:t>
            </a:r>
          </a:p>
        </p:txBody>
      </p:sp>
    </p:spTree>
    <p:extLst>
      <p:ext uri="{BB962C8B-B14F-4D97-AF65-F5344CB8AC3E}">
        <p14:creationId xmlns:p14="http://schemas.microsoft.com/office/powerpoint/2010/main" val="2648700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44D3A-93CC-F744-9CCD-4ED035C1B9D9}"/>
              </a:ext>
            </a:extLst>
          </p:cNvPr>
          <p:cNvSpPr>
            <a:spLocks noGrp="1"/>
          </p:cNvSpPr>
          <p:nvPr>
            <p:ph type="title"/>
          </p:nvPr>
        </p:nvSpPr>
        <p:spPr/>
        <p:txBody>
          <a:bodyPr/>
          <a:lstStyle/>
          <a:p>
            <a:r>
              <a:rPr lang="en-US" dirty="0"/>
              <a:t>contents</a:t>
            </a:r>
          </a:p>
        </p:txBody>
      </p:sp>
      <p:sp>
        <p:nvSpPr>
          <p:cNvPr id="3" name="Content Placeholder 2">
            <a:extLst>
              <a:ext uri="{FF2B5EF4-FFF2-40B4-BE49-F238E27FC236}">
                <a16:creationId xmlns:a16="http://schemas.microsoft.com/office/drawing/2014/main" id="{4CA36343-F447-9948-BC4C-DB15134F2CE4}"/>
              </a:ext>
            </a:extLst>
          </p:cNvPr>
          <p:cNvSpPr>
            <a:spLocks noGrp="1"/>
          </p:cNvSpPr>
          <p:nvPr>
            <p:ph sz="quarter" idx="13"/>
          </p:nvPr>
        </p:nvSpPr>
        <p:spPr/>
        <p:txBody>
          <a:bodyPr/>
          <a:lstStyle/>
          <a:p>
            <a:r>
              <a:rPr lang="en-US" dirty="0"/>
              <a:t>Disruption – business disruption</a:t>
            </a:r>
          </a:p>
          <a:p>
            <a:r>
              <a:rPr lang="en-US" dirty="0"/>
              <a:t>Survival </a:t>
            </a:r>
            <a:r>
              <a:rPr lang="en-US" dirty="0" err="1"/>
              <a:t>vS</a:t>
            </a:r>
            <a:r>
              <a:rPr lang="en-US" dirty="0"/>
              <a:t> revival</a:t>
            </a:r>
          </a:p>
          <a:p>
            <a:r>
              <a:rPr lang="en-US" dirty="0"/>
              <a:t>Why revival</a:t>
            </a:r>
          </a:p>
          <a:p>
            <a:r>
              <a:rPr lang="en-US" dirty="0"/>
              <a:t>Strategies &amp; visions (?)</a:t>
            </a:r>
          </a:p>
          <a:p>
            <a:pPr lvl="1"/>
            <a:r>
              <a:rPr lang="en-US" dirty="0"/>
              <a:t>Short-term vs medium term vs long term</a:t>
            </a:r>
          </a:p>
          <a:p>
            <a:r>
              <a:rPr lang="en-US" dirty="0"/>
              <a:t>Tows analysis</a:t>
            </a:r>
          </a:p>
          <a:p>
            <a:r>
              <a:rPr lang="en-US" dirty="0"/>
              <a:t>Way forward</a:t>
            </a:r>
          </a:p>
        </p:txBody>
      </p:sp>
    </p:spTree>
    <p:extLst>
      <p:ext uri="{BB962C8B-B14F-4D97-AF65-F5344CB8AC3E}">
        <p14:creationId xmlns:p14="http://schemas.microsoft.com/office/powerpoint/2010/main" val="1054061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A3348-2E6C-BA48-9147-9A043DD1C7F5}"/>
              </a:ext>
            </a:extLst>
          </p:cNvPr>
          <p:cNvSpPr>
            <a:spLocks noGrp="1"/>
          </p:cNvSpPr>
          <p:nvPr>
            <p:ph type="title"/>
          </p:nvPr>
        </p:nvSpPr>
        <p:spPr>
          <a:xfrm>
            <a:off x="736270" y="1888178"/>
            <a:ext cx="10770919" cy="2612570"/>
          </a:xfrm>
        </p:spPr>
        <p:txBody>
          <a:bodyPr/>
          <a:lstStyle/>
          <a:p>
            <a:r>
              <a:rPr lang="en-US" dirty="0"/>
              <a:t>Change the way you look at things </a:t>
            </a:r>
            <a:br>
              <a:rPr lang="en-US" dirty="0"/>
            </a:br>
            <a:r>
              <a:rPr lang="en-US" dirty="0"/>
              <a:t>and </a:t>
            </a:r>
            <a:br>
              <a:rPr lang="en-US" dirty="0"/>
            </a:br>
            <a:r>
              <a:rPr lang="en-US" dirty="0"/>
              <a:t>the things you look at will change </a:t>
            </a:r>
          </a:p>
        </p:txBody>
      </p:sp>
    </p:spTree>
    <p:extLst>
      <p:ext uri="{BB962C8B-B14F-4D97-AF65-F5344CB8AC3E}">
        <p14:creationId xmlns:p14="http://schemas.microsoft.com/office/powerpoint/2010/main" val="2578310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CBCA9-FCF2-7D4B-8352-245CDA95E99D}"/>
              </a:ext>
            </a:extLst>
          </p:cNvPr>
          <p:cNvSpPr>
            <a:spLocks noGrp="1"/>
          </p:cNvSpPr>
          <p:nvPr>
            <p:ph type="title"/>
          </p:nvPr>
        </p:nvSpPr>
        <p:spPr/>
        <p:txBody>
          <a:bodyPr/>
          <a:lstStyle/>
          <a:p>
            <a:r>
              <a:rPr lang="en-US" dirty="0"/>
              <a:t>disruptions</a:t>
            </a:r>
          </a:p>
        </p:txBody>
      </p:sp>
      <p:sp>
        <p:nvSpPr>
          <p:cNvPr id="3" name="Content Placeholder 2">
            <a:extLst>
              <a:ext uri="{FF2B5EF4-FFF2-40B4-BE49-F238E27FC236}">
                <a16:creationId xmlns:a16="http://schemas.microsoft.com/office/drawing/2014/main" id="{73C47DF7-A02C-3247-BF2D-E8CD98CCD842}"/>
              </a:ext>
            </a:extLst>
          </p:cNvPr>
          <p:cNvSpPr>
            <a:spLocks noGrp="1"/>
          </p:cNvSpPr>
          <p:nvPr>
            <p:ph sz="quarter" idx="13"/>
          </p:nvPr>
        </p:nvSpPr>
        <p:spPr/>
        <p:txBody>
          <a:bodyPr/>
          <a:lstStyle/>
          <a:p>
            <a:r>
              <a:rPr lang="en-US" dirty="0"/>
              <a:t>Disruptive events of history of evolution &amp; civilization </a:t>
            </a:r>
          </a:p>
          <a:p>
            <a:pPr lvl="1"/>
            <a:r>
              <a:rPr lang="en-US" dirty="0"/>
              <a:t>Sound, language, fire, wheel, nature……..</a:t>
            </a:r>
          </a:p>
          <a:p>
            <a:pPr lvl="1"/>
            <a:r>
              <a:rPr lang="en-US" dirty="0"/>
              <a:t>Battles &amp; politics of survival, creation of nations, borders, et al</a:t>
            </a:r>
          </a:p>
          <a:p>
            <a:pPr lvl="1"/>
            <a:r>
              <a:rPr lang="en-US" dirty="0"/>
              <a:t>Path breaking philosophies, discoveries, inventions, innovations, fuels and alternative fuels, space science – reducing distance &amp; time</a:t>
            </a:r>
          </a:p>
          <a:p>
            <a:pPr lvl="1"/>
            <a:r>
              <a:rPr lang="en-US" dirty="0"/>
              <a:t>Hastening developments in technology, communication, and delivery - alternatives</a:t>
            </a:r>
          </a:p>
          <a:p>
            <a:pPr lvl="1"/>
            <a:r>
              <a:rPr lang="en-US" dirty="0"/>
              <a:t>Opinion making &amp; social marketing</a:t>
            </a:r>
          </a:p>
          <a:p>
            <a:pPr lvl="1"/>
            <a:r>
              <a:rPr lang="en-US" sz="2800" dirty="0"/>
              <a:t>Now covid-19 driven disruptions across</a:t>
            </a:r>
          </a:p>
          <a:p>
            <a:pPr lvl="1"/>
            <a:endParaRPr lang="en-US" dirty="0"/>
          </a:p>
        </p:txBody>
      </p:sp>
    </p:spTree>
    <p:extLst>
      <p:ext uri="{BB962C8B-B14F-4D97-AF65-F5344CB8AC3E}">
        <p14:creationId xmlns:p14="http://schemas.microsoft.com/office/powerpoint/2010/main" val="951335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CA0A4-3C87-1746-9072-016BC6C27F0B}"/>
              </a:ext>
            </a:extLst>
          </p:cNvPr>
          <p:cNvSpPr>
            <a:spLocks noGrp="1"/>
          </p:cNvSpPr>
          <p:nvPr>
            <p:ph type="title"/>
          </p:nvPr>
        </p:nvSpPr>
        <p:spPr/>
        <p:txBody>
          <a:bodyPr/>
          <a:lstStyle/>
          <a:p>
            <a:r>
              <a:rPr lang="en-US" dirty="0"/>
              <a:t>Covid-19 disruptions &amp; challenges to businesses</a:t>
            </a:r>
          </a:p>
        </p:txBody>
      </p:sp>
      <p:sp>
        <p:nvSpPr>
          <p:cNvPr id="3" name="Content Placeholder 2">
            <a:extLst>
              <a:ext uri="{FF2B5EF4-FFF2-40B4-BE49-F238E27FC236}">
                <a16:creationId xmlns:a16="http://schemas.microsoft.com/office/drawing/2014/main" id="{7060E2FC-1ACF-E543-A458-F26C5B07CDB7}"/>
              </a:ext>
            </a:extLst>
          </p:cNvPr>
          <p:cNvSpPr>
            <a:spLocks noGrp="1"/>
          </p:cNvSpPr>
          <p:nvPr>
            <p:ph sz="quarter" idx="13"/>
          </p:nvPr>
        </p:nvSpPr>
        <p:spPr>
          <a:xfrm>
            <a:off x="486889" y="1876301"/>
            <a:ext cx="11032176" cy="4441372"/>
          </a:xfrm>
        </p:spPr>
        <p:txBody>
          <a:bodyPr>
            <a:normAutofit fontScale="92500"/>
          </a:bodyPr>
          <a:lstStyle/>
          <a:p>
            <a:r>
              <a:rPr lang="en-US" dirty="0"/>
              <a:t>Global impact</a:t>
            </a:r>
          </a:p>
          <a:p>
            <a:r>
              <a:rPr lang="en-US" dirty="0"/>
              <a:t>Strata or nation agnostic spread</a:t>
            </a:r>
          </a:p>
          <a:p>
            <a:r>
              <a:rPr lang="en-US" dirty="0"/>
              <a:t>Lockdown of countries and continents - Isolations and quarantines of never known  proportions</a:t>
            </a:r>
          </a:p>
          <a:p>
            <a:r>
              <a:rPr lang="en-US" dirty="0"/>
              <a:t>Phobic reactions</a:t>
            </a:r>
          </a:p>
          <a:p>
            <a:r>
              <a:rPr lang="en-US" dirty="0"/>
              <a:t>Continuing uncertainties………</a:t>
            </a:r>
          </a:p>
          <a:p>
            <a:r>
              <a:rPr lang="en-US" dirty="0"/>
              <a:t>Changing behavior of markets – consumers, product/service offerings, delivery patterns, newer products / markets</a:t>
            </a:r>
          </a:p>
          <a:p>
            <a:r>
              <a:rPr lang="en-US" dirty="0"/>
              <a:t>This is not apocalyptic…….</a:t>
            </a:r>
          </a:p>
          <a:p>
            <a:pPr marL="0" indent="0">
              <a:buNone/>
            </a:pPr>
            <a:r>
              <a:rPr lang="en-US" dirty="0"/>
              <a:t>      		this is not a door-less room but a tunnel with  light at the end of the tunnel </a:t>
            </a:r>
          </a:p>
        </p:txBody>
      </p:sp>
    </p:spTree>
    <p:extLst>
      <p:ext uri="{BB962C8B-B14F-4D97-AF65-F5344CB8AC3E}">
        <p14:creationId xmlns:p14="http://schemas.microsoft.com/office/powerpoint/2010/main" val="334099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23AA5-393B-914F-8FE1-A331ADC89DE3}"/>
              </a:ext>
            </a:extLst>
          </p:cNvPr>
          <p:cNvSpPr>
            <a:spLocks noGrp="1"/>
          </p:cNvSpPr>
          <p:nvPr>
            <p:ph type="title"/>
          </p:nvPr>
        </p:nvSpPr>
        <p:spPr/>
        <p:txBody>
          <a:bodyPr/>
          <a:lstStyle/>
          <a:p>
            <a:r>
              <a:rPr lang="en-US" dirty="0"/>
              <a:t>Survival vs revival</a:t>
            </a:r>
          </a:p>
        </p:txBody>
      </p:sp>
      <p:sp>
        <p:nvSpPr>
          <p:cNvPr id="3" name="Content Placeholder 2">
            <a:extLst>
              <a:ext uri="{FF2B5EF4-FFF2-40B4-BE49-F238E27FC236}">
                <a16:creationId xmlns:a16="http://schemas.microsoft.com/office/drawing/2014/main" id="{330803EA-3DFF-1F44-9566-600D729281F2}"/>
              </a:ext>
            </a:extLst>
          </p:cNvPr>
          <p:cNvSpPr>
            <a:spLocks noGrp="1"/>
          </p:cNvSpPr>
          <p:nvPr>
            <p:ph sz="quarter" idx="13"/>
          </p:nvPr>
        </p:nvSpPr>
        <p:spPr/>
        <p:txBody>
          <a:bodyPr>
            <a:normAutofit lnSpcReduction="10000"/>
          </a:bodyPr>
          <a:lstStyle/>
          <a:p>
            <a:pPr marL="0" indent="0">
              <a:buNone/>
            </a:pPr>
            <a:r>
              <a:rPr lang="en-US" dirty="0"/>
              <a:t>“ the law of floatation was not discovered by contemplating the sinking of things, but by contemplating the floating of things which floated naturally, and then intelligently asking why they did so” – Thomas </a:t>
            </a:r>
            <a:r>
              <a:rPr lang="en-US" dirty="0" err="1"/>
              <a:t>troward</a:t>
            </a:r>
            <a:endParaRPr lang="en-US" dirty="0"/>
          </a:p>
          <a:p>
            <a:pPr marL="0" indent="0">
              <a:buNone/>
            </a:pPr>
            <a:r>
              <a:rPr lang="en-US" dirty="0"/>
              <a:t>“survival of the fittest” &amp; “struggle for existence” – analogy from Darwin’s principle of natural selection &amp; origin of species</a:t>
            </a:r>
          </a:p>
          <a:p>
            <a:pPr marL="0" indent="0">
              <a:buNone/>
            </a:pPr>
            <a:endParaRPr lang="en-US" dirty="0"/>
          </a:p>
          <a:p>
            <a:pPr marL="0" indent="0">
              <a:buNone/>
            </a:pPr>
            <a:r>
              <a:rPr lang="en-US" dirty="0"/>
              <a:t>First step is survival </a:t>
            </a:r>
          </a:p>
          <a:p>
            <a:pPr marL="0" indent="0">
              <a:buNone/>
            </a:pPr>
            <a:r>
              <a:rPr lang="en-US" dirty="0"/>
              <a:t>			then revival</a:t>
            </a:r>
          </a:p>
        </p:txBody>
      </p:sp>
    </p:spTree>
    <p:extLst>
      <p:ext uri="{BB962C8B-B14F-4D97-AF65-F5344CB8AC3E}">
        <p14:creationId xmlns:p14="http://schemas.microsoft.com/office/powerpoint/2010/main" val="1130068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C3A9-1644-7145-9715-D934B540F3FE}"/>
              </a:ext>
            </a:extLst>
          </p:cNvPr>
          <p:cNvSpPr>
            <a:spLocks noGrp="1"/>
          </p:cNvSpPr>
          <p:nvPr>
            <p:ph type="title"/>
          </p:nvPr>
        </p:nvSpPr>
        <p:spPr/>
        <p:txBody>
          <a:bodyPr/>
          <a:lstStyle/>
          <a:p>
            <a:r>
              <a:rPr lang="en-US" dirty="0"/>
              <a:t>Survival strategy</a:t>
            </a:r>
          </a:p>
        </p:txBody>
      </p:sp>
      <p:sp>
        <p:nvSpPr>
          <p:cNvPr id="3" name="Content Placeholder 2">
            <a:extLst>
              <a:ext uri="{FF2B5EF4-FFF2-40B4-BE49-F238E27FC236}">
                <a16:creationId xmlns:a16="http://schemas.microsoft.com/office/drawing/2014/main" id="{03451F8D-F2CA-DB4D-AE98-39DEE635358F}"/>
              </a:ext>
            </a:extLst>
          </p:cNvPr>
          <p:cNvSpPr>
            <a:spLocks noGrp="1"/>
          </p:cNvSpPr>
          <p:nvPr>
            <p:ph sz="quarter" idx="13"/>
          </p:nvPr>
        </p:nvSpPr>
        <p:spPr/>
        <p:txBody>
          <a:bodyPr/>
          <a:lstStyle/>
          <a:p>
            <a:r>
              <a:rPr lang="en-US" dirty="0"/>
              <a:t>Conserve – Cash, market and resources</a:t>
            </a:r>
          </a:p>
          <a:p>
            <a:r>
              <a:rPr lang="en-US" dirty="0"/>
              <a:t>Concentrate – focused approach to the present environment – developments</a:t>
            </a:r>
          </a:p>
          <a:p>
            <a:r>
              <a:rPr lang="en-US" dirty="0"/>
              <a:t>Collaborate – with all stake holders including business competitors</a:t>
            </a:r>
          </a:p>
          <a:p>
            <a:r>
              <a:rPr lang="en-US" dirty="0"/>
              <a:t>Continue………. – do not give-up</a:t>
            </a:r>
          </a:p>
          <a:p>
            <a:pPr marL="0" indent="0">
              <a:buNone/>
            </a:pPr>
            <a:r>
              <a:rPr lang="en-US" dirty="0"/>
              <a:t>		you are not alone &amp; there is no instant cure</a:t>
            </a:r>
          </a:p>
        </p:txBody>
      </p:sp>
    </p:spTree>
    <p:extLst>
      <p:ext uri="{BB962C8B-B14F-4D97-AF65-F5344CB8AC3E}">
        <p14:creationId xmlns:p14="http://schemas.microsoft.com/office/powerpoint/2010/main" val="519309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pattFill prst="wdDnDiag">
          <a:fgClr>
            <a:srgbClr val="92D050"/>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B12E9-60E4-134B-ABD3-63A07B0E3FE5}"/>
              </a:ext>
            </a:extLst>
          </p:cNvPr>
          <p:cNvSpPr>
            <a:spLocks noGrp="1"/>
          </p:cNvSpPr>
          <p:nvPr>
            <p:ph type="title"/>
          </p:nvPr>
        </p:nvSpPr>
        <p:spPr/>
        <p:txBody>
          <a:bodyPr/>
          <a:lstStyle/>
          <a:p>
            <a:r>
              <a:rPr lang="en-US" dirty="0"/>
              <a:t>Vs revival</a:t>
            </a:r>
          </a:p>
        </p:txBody>
      </p:sp>
      <p:sp>
        <p:nvSpPr>
          <p:cNvPr id="3" name="Content Placeholder 2">
            <a:extLst>
              <a:ext uri="{FF2B5EF4-FFF2-40B4-BE49-F238E27FC236}">
                <a16:creationId xmlns:a16="http://schemas.microsoft.com/office/drawing/2014/main" id="{40B66F69-1FB3-0F42-9590-8AB51B0331AD}"/>
              </a:ext>
            </a:extLst>
          </p:cNvPr>
          <p:cNvSpPr>
            <a:spLocks noGrp="1"/>
          </p:cNvSpPr>
          <p:nvPr>
            <p:ph sz="quarter" idx="13"/>
          </p:nvPr>
        </p:nvSpPr>
        <p:spPr/>
        <p:txBody>
          <a:bodyPr/>
          <a:lstStyle/>
          <a:p>
            <a:r>
              <a:rPr lang="en-US" dirty="0"/>
              <a:t>Look inward to observe business conditions and strength</a:t>
            </a:r>
          </a:p>
          <a:p>
            <a:r>
              <a:rPr lang="en-US" dirty="0"/>
              <a:t>Time for heal &amp; cure</a:t>
            </a:r>
          </a:p>
          <a:p>
            <a:r>
              <a:rPr lang="en-US" dirty="0"/>
              <a:t>Develop immunity &amp; strength</a:t>
            </a:r>
          </a:p>
          <a:p>
            <a:r>
              <a:rPr lang="en-US" dirty="0"/>
              <a:t>Threats vs opportunities (not time for haste)</a:t>
            </a:r>
          </a:p>
          <a:p>
            <a:r>
              <a:rPr lang="en-US" dirty="0"/>
              <a:t>After the struggle for existence there will be Survival of the fittest</a:t>
            </a:r>
          </a:p>
          <a:p>
            <a:endParaRPr lang="en-US" dirty="0"/>
          </a:p>
          <a:p>
            <a:pPr marL="0" indent="0">
              <a:buNone/>
            </a:pPr>
            <a:r>
              <a:rPr lang="en-US" dirty="0"/>
              <a:t>		so remain fit</a:t>
            </a:r>
          </a:p>
        </p:txBody>
      </p:sp>
    </p:spTree>
    <p:extLst>
      <p:ext uri="{BB962C8B-B14F-4D97-AF65-F5344CB8AC3E}">
        <p14:creationId xmlns:p14="http://schemas.microsoft.com/office/powerpoint/2010/main" val="2930037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wdDnDiag">
          <a:fgClr>
            <a:srgbClr val="92D050"/>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AF9FB-0EC5-6742-9702-F1CAE1B70BED}"/>
              </a:ext>
            </a:extLst>
          </p:cNvPr>
          <p:cNvSpPr>
            <a:spLocks noGrp="1"/>
          </p:cNvSpPr>
          <p:nvPr>
            <p:ph type="title"/>
          </p:nvPr>
        </p:nvSpPr>
        <p:spPr/>
        <p:txBody>
          <a:bodyPr/>
          <a:lstStyle/>
          <a:p>
            <a:r>
              <a:rPr lang="en-US" dirty="0"/>
              <a:t>Why revival?</a:t>
            </a:r>
          </a:p>
        </p:txBody>
      </p:sp>
      <p:sp>
        <p:nvSpPr>
          <p:cNvPr id="3" name="Content Placeholder 2">
            <a:extLst>
              <a:ext uri="{FF2B5EF4-FFF2-40B4-BE49-F238E27FC236}">
                <a16:creationId xmlns:a16="http://schemas.microsoft.com/office/drawing/2014/main" id="{A8D59E65-BC13-B848-862B-41E78413EA42}"/>
              </a:ext>
            </a:extLst>
          </p:cNvPr>
          <p:cNvSpPr>
            <a:spLocks noGrp="1"/>
          </p:cNvSpPr>
          <p:nvPr>
            <p:ph sz="quarter" idx="13"/>
          </p:nvPr>
        </p:nvSpPr>
        <p:spPr/>
        <p:txBody>
          <a:bodyPr/>
          <a:lstStyle/>
          <a:p>
            <a:pPr marL="0" indent="0">
              <a:buNone/>
            </a:pPr>
            <a:r>
              <a:rPr lang="en-US" dirty="0"/>
              <a:t>“We need to run as fast as possible in order remain in the same place”</a:t>
            </a:r>
          </a:p>
          <a:p>
            <a:r>
              <a:rPr lang="en-US" dirty="0"/>
              <a:t>Post-survival </a:t>
            </a:r>
          </a:p>
          <a:p>
            <a:r>
              <a:rPr lang="en-US" dirty="0"/>
              <a:t>Adaptation </a:t>
            </a:r>
          </a:p>
          <a:p>
            <a:r>
              <a:rPr lang="en-US" dirty="0"/>
              <a:t>Opportunities vs threats</a:t>
            </a:r>
          </a:p>
          <a:p>
            <a:pPr marL="0" indent="0">
              <a:buNone/>
            </a:pPr>
            <a:endParaRPr lang="en-US" dirty="0"/>
          </a:p>
          <a:p>
            <a:pPr marL="0" indent="0">
              <a:buNone/>
            </a:pPr>
            <a:r>
              <a:rPr lang="en-US" dirty="0"/>
              <a:t>		the question in when do you start running</a:t>
            </a:r>
          </a:p>
          <a:p>
            <a:pPr marL="0" indent="0">
              <a:buNone/>
            </a:pPr>
            <a:endParaRPr lang="en-US" dirty="0"/>
          </a:p>
        </p:txBody>
      </p:sp>
    </p:spTree>
    <p:extLst>
      <p:ext uri="{BB962C8B-B14F-4D97-AF65-F5344CB8AC3E}">
        <p14:creationId xmlns:p14="http://schemas.microsoft.com/office/powerpoint/2010/main" val="2308241895"/>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143</TotalTime>
  <Words>641</Words>
  <Application>Microsoft Macintosh PowerPoint</Application>
  <PresentationFormat>Widescreen</PresentationFormat>
  <Paragraphs>83</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Tw Cen MT</vt:lpstr>
      <vt:lpstr>Droplet</vt:lpstr>
      <vt:lpstr> Icai (cma) – Cochin chapter  8th m p Gopalakrishnan memorial lecture 18th July 2021</vt:lpstr>
      <vt:lpstr>contents</vt:lpstr>
      <vt:lpstr>Change the way you look at things  and  the things you look at will change </vt:lpstr>
      <vt:lpstr>disruptions</vt:lpstr>
      <vt:lpstr>Covid-19 disruptions &amp; challenges to businesses</vt:lpstr>
      <vt:lpstr>Survival vs revival</vt:lpstr>
      <vt:lpstr>Survival strategy</vt:lpstr>
      <vt:lpstr>Vs revival</vt:lpstr>
      <vt:lpstr>Why revival?</vt:lpstr>
      <vt:lpstr>Strategies &amp; visions</vt:lpstr>
      <vt:lpstr>Short-term vs medium term vs long term</vt:lpstr>
      <vt:lpstr>Tows analysis</vt:lpstr>
      <vt:lpstr>Way forward</vt:lpstr>
      <vt:lpstr>Q &amp; A</vt:lpstr>
      <vt:lpstr>Thank you for the opportunity to share thoughts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Icai (cma) – Cochin chapter  8th m p Gopalakrishnan memorial lecture 18th July 2021</dc:title>
  <dc:creator>IT- Admin</dc:creator>
  <cp:lastModifiedBy>IT- Admin</cp:lastModifiedBy>
  <cp:revision>10</cp:revision>
  <dcterms:created xsi:type="dcterms:W3CDTF">2021-07-18T03:00:15Z</dcterms:created>
  <dcterms:modified xsi:type="dcterms:W3CDTF">2021-07-18T05:23:34Z</dcterms:modified>
</cp:coreProperties>
</file>