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576" r:id="rId3"/>
    <p:sldId id="2567" r:id="rId4"/>
    <p:sldId id="2571" r:id="rId5"/>
    <p:sldId id="2568" r:id="rId6"/>
    <p:sldId id="2570" r:id="rId7"/>
    <p:sldId id="2572" r:id="rId8"/>
    <p:sldId id="2564" r:id="rId9"/>
    <p:sldId id="2573" r:id="rId10"/>
    <p:sldId id="2574" r:id="rId11"/>
    <p:sldId id="2575" r:id="rId12"/>
    <p:sldId id="258" r:id="rId13"/>
    <p:sldId id="263" r:id="rId14"/>
    <p:sldId id="264" r:id="rId15"/>
    <p:sldId id="265" r:id="rId16"/>
    <p:sldId id="257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DCF5D8-4DFB-4D8B-9FA6-56D7126D651B}" v="1301" dt="2026-06-14T20:24:04.0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1" d="100"/>
          <a:sy n="91" d="100"/>
        </p:scale>
        <p:origin x="432"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1B2B1F-E3FE-4056-B1F7-AF9BF3394641}" type="datetimeFigureOut">
              <a:rPr lang="en-US" smtClean="0"/>
              <a:t>06/30/2026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968385-B4A5-481C-903B-B143A32EC958}" type="slidenum">
              <a:rPr lang="en-US" smtClean="0"/>
              <a:t>‹#›</a:t>
            </a:fld>
            <a:endParaRPr lang="en-US"/>
          </a:p>
        </p:txBody>
      </p:sp>
    </p:spTree>
    <p:extLst>
      <p:ext uri="{BB962C8B-B14F-4D97-AF65-F5344CB8AC3E}">
        <p14:creationId xmlns:p14="http://schemas.microsoft.com/office/powerpoint/2010/main" val="1142609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0270A-8B59-4196-B46B-DB707F5791EF}" type="slidenum">
              <a:t>2</a:t>
            </a:fld>
            <a:endParaRPr lang="en-US"/>
          </a:p>
        </p:txBody>
      </p:sp>
    </p:spTree>
    <p:extLst>
      <p:ext uri="{BB962C8B-B14F-4D97-AF65-F5344CB8AC3E}">
        <p14:creationId xmlns:p14="http://schemas.microsoft.com/office/powerpoint/2010/main" val="22036902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0270A-8B59-4196-B46B-DB707F5791EF}" type="slidenum">
              <a:t>11</a:t>
            </a:fld>
            <a:endParaRPr lang="en-US"/>
          </a:p>
        </p:txBody>
      </p:sp>
    </p:spTree>
    <p:extLst>
      <p:ext uri="{BB962C8B-B14F-4D97-AF65-F5344CB8AC3E}">
        <p14:creationId xmlns:p14="http://schemas.microsoft.com/office/powerpoint/2010/main" val="109264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68385-B4A5-481C-903B-B143A32EC958}" type="slidenum">
              <a:rPr lang="en-US" smtClean="0"/>
              <a:t>13</a:t>
            </a:fld>
            <a:endParaRPr lang="en-US"/>
          </a:p>
        </p:txBody>
      </p:sp>
    </p:spTree>
    <p:extLst>
      <p:ext uri="{BB962C8B-B14F-4D97-AF65-F5344CB8AC3E}">
        <p14:creationId xmlns:p14="http://schemas.microsoft.com/office/powerpoint/2010/main" val="1927058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68385-B4A5-481C-903B-B143A32EC958}" type="slidenum">
              <a:rPr lang="en-US" smtClean="0"/>
              <a:t>14</a:t>
            </a:fld>
            <a:endParaRPr lang="en-US"/>
          </a:p>
        </p:txBody>
      </p:sp>
    </p:spTree>
    <p:extLst>
      <p:ext uri="{BB962C8B-B14F-4D97-AF65-F5344CB8AC3E}">
        <p14:creationId xmlns:p14="http://schemas.microsoft.com/office/powerpoint/2010/main" val="2105994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968385-B4A5-481C-903B-B143A32EC958}" type="slidenum">
              <a:rPr lang="en-US" smtClean="0"/>
              <a:t>15</a:t>
            </a:fld>
            <a:endParaRPr lang="en-US"/>
          </a:p>
        </p:txBody>
      </p:sp>
    </p:spTree>
    <p:extLst>
      <p:ext uri="{BB962C8B-B14F-4D97-AF65-F5344CB8AC3E}">
        <p14:creationId xmlns:p14="http://schemas.microsoft.com/office/powerpoint/2010/main" val="670923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F9F86-22BF-441A-958E-C37FBC26916D}" type="slidenum">
              <a:t>16</a:t>
            </a:fld>
            <a:endParaRPr lang="en-US"/>
          </a:p>
        </p:txBody>
      </p:sp>
    </p:spTree>
    <p:extLst>
      <p:ext uri="{BB962C8B-B14F-4D97-AF65-F5344CB8AC3E}">
        <p14:creationId xmlns:p14="http://schemas.microsoft.com/office/powerpoint/2010/main" val="3802574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84888-2208-4085-B8A4-9920E5CD8BF1}" type="slidenum">
              <a:t>3</a:t>
            </a:fld>
            <a:endParaRPr lang="en-US"/>
          </a:p>
        </p:txBody>
      </p:sp>
    </p:spTree>
    <p:extLst>
      <p:ext uri="{BB962C8B-B14F-4D97-AF65-F5344CB8AC3E}">
        <p14:creationId xmlns:p14="http://schemas.microsoft.com/office/powerpoint/2010/main" val="4080009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2384888-2208-4085-B8A4-9920E5CD8BF1}" type="slidenum">
              <a:t>4</a:t>
            </a:fld>
            <a:endParaRPr lang="en-US"/>
          </a:p>
        </p:txBody>
      </p:sp>
    </p:spTree>
    <p:extLst>
      <p:ext uri="{BB962C8B-B14F-4D97-AF65-F5344CB8AC3E}">
        <p14:creationId xmlns:p14="http://schemas.microsoft.com/office/powerpoint/2010/main" val="3212050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p:txBody>
      </p:sp>
      <p:sp>
        <p:nvSpPr>
          <p:cNvPr id="4" name="Slide Number Placeholder 3"/>
          <p:cNvSpPr>
            <a:spLocks noGrp="1"/>
          </p:cNvSpPr>
          <p:nvPr>
            <p:ph type="sldNum" sz="quarter" idx="5"/>
          </p:nvPr>
        </p:nvSpPr>
        <p:spPr/>
        <p:txBody>
          <a:bodyPr/>
          <a:lstStyle/>
          <a:p>
            <a:fld id="{12384888-2208-4085-B8A4-9920E5CD8BF1}" type="slidenum">
              <a:t>5</a:t>
            </a:fld>
            <a:endParaRPr lang="en-US"/>
          </a:p>
        </p:txBody>
      </p:sp>
    </p:spTree>
    <p:extLst>
      <p:ext uri="{BB962C8B-B14F-4D97-AF65-F5344CB8AC3E}">
        <p14:creationId xmlns:p14="http://schemas.microsoft.com/office/powerpoint/2010/main" val="234584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12384888-2208-4085-B8A4-9920E5CD8BF1}" type="slidenum">
              <a:t>6</a:t>
            </a:fld>
            <a:endParaRPr lang="en-US"/>
          </a:p>
        </p:txBody>
      </p:sp>
    </p:spTree>
    <p:extLst>
      <p:ext uri="{BB962C8B-B14F-4D97-AF65-F5344CB8AC3E}">
        <p14:creationId xmlns:p14="http://schemas.microsoft.com/office/powerpoint/2010/main" val="16586844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384888-2208-4085-B8A4-9920E5CD8BF1}" type="slidenum">
              <a:t>7</a:t>
            </a:fld>
            <a:endParaRPr lang="en-US"/>
          </a:p>
        </p:txBody>
      </p:sp>
    </p:spTree>
    <p:extLst>
      <p:ext uri="{BB962C8B-B14F-4D97-AF65-F5344CB8AC3E}">
        <p14:creationId xmlns:p14="http://schemas.microsoft.com/office/powerpoint/2010/main" val="885533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0270A-8B59-4196-B46B-DB707F5791EF}" type="slidenum">
              <a:t>8</a:t>
            </a:fld>
            <a:endParaRPr lang="en-US"/>
          </a:p>
        </p:txBody>
      </p:sp>
    </p:spTree>
    <p:extLst>
      <p:ext uri="{BB962C8B-B14F-4D97-AF65-F5344CB8AC3E}">
        <p14:creationId xmlns:p14="http://schemas.microsoft.com/office/powerpoint/2010/main" val="553903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B7A0270A-8B59-4196-B46B-DB707F5791EF}" type="slidenum">
              <a:t>9</a:t>
            </a:fld>
            <a:endParaRPr lang="en-US"/>
          </a:p>
        </p:txBody>
      </p:sp>
    </p:spTree>
    <p:extLst>
      <p:ext uri="{BB962C8B-B14F-4D97-AF65-F5344CB8AC3E}">
        <p14:creationId xmlns:p14="http://schemas.microsoft.com/office/powerpoint/2010/main" val="2901789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A0270A-8B59-4196-B46B-DB707F5791EF}" type="slidenum">
              <a:t>10</a:t>
            </a:fld>
            <a:endParaRPr lang="en-US"/>
          </a:p>
        </p:txBody>
      </p:sp>
    </p:spTree>
    <p:extLst>
      <p:ext uri="{BB962C8B-B14F-4D97-AF65-F5344CB8AC3E}">
        <p14:creationId xmlns:p14="http://schemas.microsoft.com/office/powerpoint/2010/main" val="2260526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06/30/2026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06/30/2026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06/30/2026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Section Header">
    <p:bg>
      <p:bgPr>
        <a:solidFill>
          <a:schemeClr val="tx2"/>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48936A6-5AD1-3BAA-0E1C-26F101C0CE57}"/>
              </a:ext>
            </a:extLst>
          </p:cNvPr>
          <p:cNvGrpSpPr/>
          <p:nvPr/>
        </p:nvGrpSpPr>
        <p:grpSpPr>
          <a:xfrm flipH="1">
            <a:off x="8353425" y="531607"/>
            <a:ext cx="3838575" cy="6520778"/>
            <a:chOff x="192855" y="531607"/>
            <a:chExt cx="3838575" cy="6520778"/>
          </a:xfrm>
        </p:grpSpPr>
        <p:grpSp>
          <p:nvGrpSpPr>
            <p:cNvPr id="7" name="Group 6">
              <a:extLst>
                <a:ext uri="{FF2B5EF4-FFF2-40B4-BE49-F238E27FC236}">
                  <a16:creationId xmlns:a16="http://schemas.microsoft.com/office/drawing/2014/main" id="{AE3A6E3B-83BB-9A86-3792-EE3988311268}"/>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2700000">
              <a:off x="883418" y="-158956"/>
              <a:ext cx="2457450" cy="3838575"/>
              <a:chOff x="587376" y="280988"/>
              <a:chExt cx="2457450" cy="3838575"/>
            </a:xfrm>
          </p:grpSpPr>
          <p:sp>
            <p:nvSpPr>
              <p:cNvPr id="31" name="Freeform 64">
                <a:extLst>
                  <a:ext uri="{FF2B5EF4-FFF2-40B4-BE49-F238E27FC236}">
                    <a16:creationId xmlns:a16="http://schemas.microsoft.com/office/drawing/2014/main" id="{974A589A-E9FD-5B47-24E6-9BBF097848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2" name="Freeform 81">
                <a:extLst>
                  <a:ext uri="{FF2B5EF4-FFF2-40B4-BE49-F238E27FC236}">
                    <a16:creationId xmlns:a16="http://schemas.microsoft.com/office/drawing/2014/main" id="{CD25188F-AFA7-9958-58C3-5D5C4D93F1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61">
                <a:extLst>
                  <a:ext uri="{FF2B5EF4-FFF2-40B4-BE49-F238E27FC236}">
                    <a16:creationId xmlns:a16="http://schemas.microsoft.com/office/drawing/2014/main" id="{C0A6B43C-99E8-59DC-14CF-A2CB6D968A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3">
                <a:extLst>
                  <a:ext uri="{FF2B5EF4-FFF2-40B4-BE49-F238E27FC236}">
                    <a16:creationId xmlns:a16="http://schemas.microsoft.com/office/drawing/2014/main" id="{043F61E2-B983-1873-3BD6-12FE80D8D0A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84">
                <a:extLst>
                  <a:ext uri="{FF2B5EF4-FFF2-40B4-BE49-F238E27FC236}">
                    <a16:creationId xmlns:a16="http://schemas.microsoft.com/office/drawing/2014/main" id="{AB510376-B3F7-1709-3EEC-61F10B96F08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87">
                <a:extLst>
                  <a:ext uri="{FF2B5EF4-FFF2-40B4-BE49-F238E27FC236}">
                    <a16:creationId xmlns:a16="http://schemas.microsoft.com/office/drawing/2014/main" id="{03C9E100-1903-DC94-F8B6-170F94C0045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60">
                <a:extLst>
                  <a:ext uri="{FF2B5EF4-FFF2-40B4-BE49-F238E27FC236}">
                    <a16:creationId xmlns:a16="http://schemas.microsoft.com/office/drawing/2014/main" id="{4FE5C4D6-B1C4-491E-FB04-BA2C91FC775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59">
                <a:extLst>
                  <a:ext uri="{FF2B5EF4-FFF2-40B4-BE49-F238E27FC236}">
                    <a16:creationId xmlns:a16="http://schemas.microsoft.com/office/drawing/2014/main" id="{40EADD1D-D5C1-863A-4D81-803E7CF10E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62">
                <a:extLst>
                  <a:ext uri="{FF2B5EF4-FFF2-40B4-BE49-F238E27FC236}">
                    <a16:creationId xmlns:a16="http://schemas.microsoft.com/office/drawing/2014/main" id="{43EC2631-7DF3-3965-621D-9DAC97A2738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65">
                <a:extLst>
                  <a:ext uri="{FF2B5EF4-FFF2-40B4-BE49-F238E27FC236}">
                    <a16:creationId xmlns:a16="http://schemas.microsoft.com/office/drawing/2014/main" id="{7E73645E-6884-1473-72C1-BEA214C54EBE}"/>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79">
                <a:extLst>
                  <a:ext uri="{FF2B5EF4-FFF2-40B4-BE49-F238E27FC236}">
                    <a16:creationId xmlns:a16="http://schemas.microsoft.com/office/drawing/2014/main" id="{4DF9F96A-CD0D-6405-8DCC-34A8C55182F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82">
                <a:extLst>
                  <a:ext uri="{FF2B5EF4-FFF2-40B4-BE49-F238E27FC236}">
                    <a16:creationId xmlns:a16="http://schemas.microsoft.com/office/drawing/2014/main" id="{BFBBE1C9-059F-AD9A-9C52-B2C9319785D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85">
                <a:extLst>
                  <a:ext uri="{FF2B5EF4-FFF2-40B4-BE49-F238E27FC236}">
                    <a16:creationId xmlns:a16="http://schemas.microsoft.com/office/drawing/2014/main" id="{08408D77-8187-7221-E7DF-B1DAD699CB8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44" name="Freeform 43">
                <a:extLst>
                  <a:ext uri="{FF2B5EF4-FFF2-40B4-BE49-F238E27FC236}">
                    <a16:creationId xmlns:a16="http://schemas.microsoft.com/office/drawing/2014/main" id="{C7505077-4A1B-0050-E868-5D0EA8ABF6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45" name="Group 44">
                <a:extLst>
                  <a:ext uri="{FF2B5EF4-FFF2-40B4-BE49-F238E27FC236}">
                    <a16:creationId xmlns:a16="http://schemas.microsoft.com/office/drawing/2014/main" id="{F6EBF04F-A7A8-05C3-AE07-AB8CF92B029C}"/>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46" name="Line 63">
                  <a:extLst>
                    <a:ext uri="{FF2B5EF4-FFF2-40B4-BE49-F238E27FC236}">
                      <a16:creationId xmlns:a16="http://schemas.microsoft.com/office/drawing/2014/main" id="{04662D0E-D73B-29DD-2017-B725B2C3541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Line 66">
                  <a:extLst>
                    <a:ext uri="{FF2B5EF4-FFF2-40B4-BE49-F238E27FC236}">
                      <a16:creationId xmlns:a16="http://schemas.microsoft.com/office/drawing/2014/main" id="{93E498CF-9CEA-0339-3766-29893319170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8" name="Line 67">
                  <a:extLst>
                    <a:ext uri="{FF2B5EF4-FFF2-40B4-BE49-F238E27FC236}">
                      <a16:creationId xmlns:a16="http://schemas.microsoft.com/office/drawing/2014/main" id="{B59B2836-F2EE-CE96-0A97-0B77CAF29510}"/>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9" name="Line 80">
                  <a:extLst>
                    <a:ext uri="{FF2B5EF4-FFF2-40B4-BE49-F238E27FC236}">
                      <a16:creationId xmlns:a16="http://schemas.microsoft.com/office/drawing/2014/main" id="{46301D95-FA8B-1D4C-899E-399A13DE470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0" name="Line 83">
                  <a:extLst>
                    <a:ext uri="{FF2B5EF4-FFF2-40B4-BE49-F238E27FC236}">
                      <a16:creationId xmlns:a16="http://schemas.microsoft.com/office/drawing/2014/main" id="{5B6E8AD1-A6DF-CD2D-C361-79AF775B20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1" name="Line 86">
                  <a:extLst>
                    <a:ext uri="{FF2B5EF4-FFF2-40B4-BE49-F238E27FC236}">
                      <a16:creationId xmlns:a16="http://schemas.microsoft.com/office/drawing/2014/main" id="{221B60C8-5B47-B528-C059-E8DDBB5391A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2" name="Line 89">
                  <a:extLst>
                    <a:ext uri="{FF2B5EF4-FFF2-40B4-BE49-F238E27FC236}">
                      <a16:creationId xmlns:a16="http://schemas.microsoft.com/office/drawing/2014/main" id="{08013A5E-772E-36FE-53E3-833C77926C08}"/>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8" name="Group 7">
              <a:extLst>
                <a:ext uri="{FF2B5EF4-FFF2-40B4-BE49-F238E27FC236}">
                  <a16:creationId xmlns:a16="http://schemas.microsoft.com/office/drawing/2014/main" id="{A5B4FBBD-7B8B-D444-8216-55E9C910E68D}"/>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rot="18900000" flipV="1">
              <a:off x="917093" y="3213810"/>
              <a:ext cx="2457450" cy="3838575"/>
              <a:chOff x="587376" y="280988"/>
              <a:chExt cx="2457450" cy="3838575"/>
            </a:xfrm>
          </p:grpSpPr>
          <p:sp>
            <p:nvSpPr>
              <p:cNvPr id="9" name="Freeform 64">
                <a:extLst>
                  <a:ext uri="{FF2B5EF4-FFF2-40B4-BE49-F238E27FC236}">
                    <a16:creationId xmlns:a16="http://schemas.microsoft.com/office/drawing/2014/main" id="{5C19CD0E-5318-255F-E838-2ADC9380FD3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81">
                <a:extLst>
                  <a:ext uri="{FF2B5EF4-FFF2-40B4-BE49-F238E27FC236}">
                    <a16:creationId xmlns:a16="http://schemas.microsoft.com/office/drawing/2014/main" id="{270D86CD-ADC7-3CC5-1FBD-3581CC49D12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1">
                <a:extLst>
                  <a:ext uri="{FF2B5EF4-FFF2-40B4-BE49-F238E27FC236}">
                    <a16:creationId xmlns:a16="http://schemas.microsoft.com/office/drawing/2014/main" id="{7FF30766-FBEB-0720-1665-012ECAF190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8">
                <a:extLst>
                  <a:ext uri="{FF2B5EF4-FFF2-40B4-BE49-F238E27FC236}">
                    <a16:creationId xmlns:a16="http://schemas.microsoft.com/office/drawing/2014/main" id="{A0E40364-C8A5-C36C-BA2D-427A86E0649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84">
                <a:extLst>
                  <a:ext uri="{FF2B5EF4-FFF2-40B4-BE49-F238E27FC236}">
                    <a16:creationId xmlns:a16="http://schemas.microsoft.com/office/drawing/2014/main" id="{18CF6CE1-5AA4-B571-95AE-F36725808D7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87">
                <a:extLst>
                  <a:ext uri="{FF2B5EF4-FFF2-40B4-BE49-F238E27FC236}">
                    <a16:creationId xmlns:a16="http://schemas.microsoft.com/office/drawing/2014/main" id="{6ADB8D01-0B04-0026-0E2B-F0DB0BB062F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60">
                <a:extLst>
                  <a:ext uri="{FF2B5EF4-FFF2-40B4-BE49-F238E27FC236}">
                    <a16:creationId xmlns:a16="http://schemas.microsoft.com/office/drawing/2014/main" id="{699C5BAF-6BFD-5547-ACED-D1DACA7CC36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59">
                <a:extLst>
                  <a:ext uri="{FF2B5EF4-FFF2-40B4-BE49-F238E27FC236}">
                    <a16:creationId xmlns:a16="http://schemas.microsoft.com/office/drawing/2014/main" id="{92EE2308-8641-C007-7BEB-6E3B086D0BE1}"/>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62">
                <a:extLst>
                  <a:ext uri="{FF2B5EF4-FFF2-40B4-BE49-F238E27FC236}">
                    <a16:creationId xmlns:a16="http://schemas.microsoft.com/office/drawing/2014/main" id="{EB8ADEA1-C675-2640-A7E3-D47A671E7DAA}"/>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65">
                <a:extLst>
                  <a:ext uri="{FF2B5EF4-FFF2-40B4-BE49-F238E27FC236}">
                    <a16:creationId xmlns:a16="http://schemas.microsoft.com/office/drawing/2014/main" id="{56D50B45-8863-46D4-967C-2E7F51A89E5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79">
                <a:extLst>
                  <a:ext uri="{FF2B5EF4-FFF2-40B4-BE49-F238E27FC236}">
                    <a16:creationId xmlns:a16="http://schemas.microsoft.com/office/drawing/2014/main" id="{A7B565FE-73FF-92CC-53B0-13D70A5F956D}"/>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82">
                <a:extLst>
                  <a:ext uri="{FF2B5EF4-FFF2-40B4-BE49-F238E27FC236}">
                    <a16:creationId xmlns:a16="http://schemas.microsoft.com/office/drawing/2014/main" id="{93D9959E-4E2D-E1F6-A98C-0E11FB516696}"/>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85">
                <a:extLst>
                  <a:ext uri="{FF2B5EF4-FFF2-40B4-BE49-F238E27FC236}">
                    <a16:creationId xmlns:a16="http://schemas.microsoft.com/office/drawing/2014/main" id="{D89311D4-A295-E007-51D1-5D57C3FACD1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88">
                <a:extLst>
                  <a:ext uri="{FF2B5EF4-FFF2-40B4-BE49-F238E27FC236}">
                    <a16:creationId xmlns:a16="http://schemas.microsoft.com/office/drawing/2014/main" id="{384CB8B6-A246-A443-723D-86C656609CF4}"/>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a:p>
            </p:txBody>
          </p:sp>
          <p:grpSp>
            <p:nvGrpSpPr>
              <p:cNvPr id="23" name="Group 22">
                <a:extLst>
                  <a:ext uri="{FF2B5EF4-FFF2-40B4-BE49-F238E27FC236}">
                    <a16:creationId xmlns:a16="http://schemas.microsoft.com/office/drawing/2014/main" id="{8B2DDAA7-EA13-A30E-5632-7A7A2EEDD849}"/>
                  </a:ext>
                  <a:ext uri="{C183D7F6-B498-43B3-948B-1728B52AA6E4}">
                    <adec:decorative xmlns:adec="http://schemas.microsoft.com/office/drawing/2017/decorative" val="1"/>
                  </a:ext>
                </a:extLst>
              </p:cNvPr>
              <p:cNvGrpSpPr>
                <a:grpSpLocks noChangeAspect="1"/>
              </p:cNvGrpSpPr>
              <p:nvPr>
                <p:extLst>
                  <p:ext uri="{386F3935-93C4-4BCD-93E2-E3B085C9AB24}">
                    <p16:designElem xmlns:p16="http://schemas.microsoft.com/office/powerpoint/2015/main" val="1"/>
                  </p:ext>
                </p:extLst>
              </p:nvPr>
            </p:nvGrpSpPr>
            <p:grpSpPr>
              <a:xfrm>
                <a:off x="587376" y="280988"/>
                <a:ext cx="2457450" cy="3838575"/>
                <a:chOff x="587376" y="280988"/>
                <a:chExt cx="2457450" cy="3838575"/>
              </a:xfrm>
            </p:grpSpPr>
            <p:sp>
              <p:nvSpPr>
                <p:cNvPr id="24" name="Line 63">
                  <a:extLst>
                    <a:ext uri="{FF2B5EF4-FFF2-40B4-BE49-F238E27FC236}">
                      <a16:creationId xmlns:a16="http://schemas.microsoft.com/office/drawing/2014/main" id="{C1637B0E-F8C5-940A-9DEF-1D8E4BD1EFBF}"/>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Line 66">
                  <a:extLst>
                    <a:ext uri="{FF2B5EF4-FFF2-40B4-BE49-F238E27FC236}">
                      <a16:creationId xmlns:a16="http://schemas.microsoft.com/office/drawing/2014/main" id="{EE946A0E-C9CC-B6A2-3A75-362C8CF50B23}"/>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6" name="Line 67">
                  <a:extLst>
                    <a:ext uri="{FF2B5EF4-FFF2-40B4-BE49-F238E27FC236}">
                      <a16:creationId xmlns:a16="http://schemas.microsoft.com/office/drawing/2014/main" id="{69EE650D-82F1-A908-AD16-4ED9299A21D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Line 80">
                  <a:extLst>
                    <a:ext uri="{FF2B5EF4-FFF2-40B4-BE49-F238E27FC236}">
                      <a16:creationId xmlns:a16="http://schemas.microsoft.com/office/drawing/2014/main" id="{DDB75CCD-597F-89A3-06CB-D68894D0340C}"/>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Line 83">
                  <a:extLst>
                    <a:ext uri="{FF2B5EF4-FFF2-40B4-BE49-F238E27FC236}">
                      <a16:creationId xmlns:a16="http://schemas.microsoft.com/office/drawing/2014/main" id="{F1663D89-9FCF-65CF-36A9-E4E7E7D90CF9}"/>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Line 86">
                  <a:extLst>
                    <a:ext uri="{FF2B5EF4-FFF2-40B4-BE49-F238E27FC236}">
                      <a16:creationId xmlns:a16="http://schemas.microsoft.com/office/drawing/2014/main" id="{BA4065E7-A596-4F4D-8EFC-C7237207FF2B}"/>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Line 89">
                  <a:extLst>
                    <a:ext uri="{FF2B5EF4-FFF2-40B4-BE49-F238E27FC236}">
                      <a16:creationId xmlns:a16="http://schemas.microsoft.com/office/drawing/2014/main" id="{66A5DBF4-31E6-D9E7-9ACF-6E9E07FF223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gr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612648" y="1417671"/>
            <a:ext cx="7909560" cy="4754529"/>
          </a:xfrm>
          <a:prstGeom prst="rect">
            <a:avLst/>
          </a:prstGeom>
        </p:spPr>
        <p:txBody>
          <a:bodyPr vert="horz" lIns="91440" tIns="45720" rIns="91440" bIns="45720" rtlCol="0" anchor="b">
            <a:noAutofit/>
          </a:bodyPr>
          <a:lstStyle>
            <a:lvl1pPr>
              <a:defRPr lang="en-US" sz="7000" dirty="0">
                <a:solidFill>
                  <a:schemeClr val="bg1">
                    <a:lumMod val="75000"/>
                    <a:lumOff val="25000"/>
                  </a:schemeClr>
                </a:solidFill>
              </a:defRPr>
            </a:lvl1pPr>
          </a:lstStyle>
          <a:p>
            <a:pPr lvl="0"/>
            <a:r>
              <a:rPr lang="en-US"/>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12647" y="137388"/>
            <a:ext cx="2805405" cy="365125"/>
          </a:xfrm>
          <a:prstGeom prst="rect">
            <a:avLst/>
          </a:prstGeom>
        </p:spPr>
        <p:txBody>
          <a:bodyPr>
            <a:noAutofit/>
          </a:bodyPr>
          <a:lstStyle>
            <a:lvl1pPr>
              <a:defRPr>
                <a:solidFill>
                  <a:schemeClr val="bg1">
                    <a:lumMod val="65000"/>
                    <a:lumOff val="35000"/>
                  </a:schemeClr>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137388"/>
            <a:ext cx="2202644" cy="365125"/>
          </a:xfrm>
          <a:prstGeom prst="rect">
            <a:avLst/>
          </a:prstGeom>
        </p:spPr>
        <p:txBody>
          <a:bodyPr>
            <a:noAutofit/>
          </a:bodyPr>
          <a:lstStyle>
            <a:lvl1pPr>
              <a:defRPr>
                <a:solidFill>
                  <a:schemeClr val="bg1">
                    <a:lumMod val="65000"/>
                    <a:lumOff val="35000"/>
                  </a:schemeClr>
                </a:solidFill>
              </a:defRPr>
            </a:lvl1pPr>
          </a:lstStyle>
          <a:p>
            <a:r>
              <a:rPr lang="en-US"/>
              <a:t>20xx</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137388"/>
            <a:ext cx="429207" cy="365125"/>
          </a:xfrm>
          <a:prstGeom prst="rect">
            <a:avLst/>
          </a:prstGeom>
        </p:spPr>
        <p:txBody>
          <a:bodyPr>
            <a:noAutofit/>
          </a:bodyPr>
          <a:lstStyle>
            <a:lvl1pPr>
              <a:defRPr>
                <a:solidFill>
                  <a:schemeClr val="bg1">
                    <a:lumMod val="65000"/>
                    <a:lumOff val="35000"/>
                  </a:schemeClr>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41148507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ent with Picture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1A88DE7-0F60-6168-9CA3-51F9168BAE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75" y="0"/>
            <a:ext cx="6400800" cy="6858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004302" y="685800"/>
            <a:ext cx="4572001" cy="895139"/>
          </a:xfrm>
          <a:prstGeom prst="rect">
            <a:avLst/>
          </a:prstGeom>
        </p:spPr>
        <p:txBody>
          <a:bodyPr anchor="b">
            <a:noAutofit/>
          </a:bodyPr>
          <a:lstStyle>
            <a:lvl1pPr>
              <a:defRPr sz="3200"/>
            </a:lvl1pPr>
          </a:lstStyle>
          <a:p>
            <a:r>
              <a:rPr lang="en-US"/>
              <a:t>Click to edit Master title style</a:t>
            </a:r>
          </a:p>
        </p:txBody>
      </p:sp>
      <p:sp>
        <p:nvSpPr>
          <p:cNvPr id="13" name="Picture Placeholder 15">
            <a:extLst>
              <a:ext uri="{FF2B5EF4-FFF2-40B4-BE49-F238E27FC236}">
                <a16:creationId xmlns:a16="http://schemas.microsoft.com/office/drawing/2014/main" id="{74F04492-82BE-6873-2EB5-D1F54A59D796}"/>
              </a:ext>
            </a:extLst>
          </p:cNvPr>
          <p:cNvSpPr>
            <a:spLocks noGrp="1"/>
          </p:cNvSpPr>
          <p:nvPr>
            <p:ph type="pic" sz="quarter" idx="18" hasCustomPrompt="1"/>
          </p:nvPr>
        </p:nvSpPr>
        <p:spPr>
          <a:xfrm>
            <a:off x="271445" y="274320"/>
            <a:ext cx="5852160" cy="6309360"/>
          </a:xfrm>
          <a:blipFill>
            <a:blip r:embed="rId2">
              <a:alphaModFix amt="60000"/>
            </a:blip>
            <a:stretch>
              <a:fillRect/>
            </a:stretch>
          </a:blipFill>
        </p:spPr>
        <p:txBody>
          <a:bodyPr/>
          <a:lstStyle>
            <a:lvl1pPr>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010400" y="2133606"/>
            <a:ext cx="4572001" cy="4038575"/>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004302" y="6343955"/>
            <a:ext cx="2105099" cy="365125"/>
          </a:xfrm>
          <a:prstGeom prst="rect">
            <a:avLst/>
          </a:prstGeom>
        </p:spPr>
        <p:txBody>
          <a:bodyPr>
            <a:noAutofit/>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5067" y="6343955"/>
            <a:ext cx="1772029" cy="365125"/>
          </a:xfrm>
          <a:prstGeom prst="rect">
            <a:avLst/>
          </a:prstGeom>
        </p:spPr>
        <p:txBody>
          <a:bodyPr>
            <a:noAutofit/>
          </a:bodyPr>
          <a:lstStyle>
            <a:lvl1pPr>
              <a:defRPr>
                <a:solidFill>
                  <a:schemeClr val="tx1">
                    <a:lumMod val="65000"/>
                    <a:lumOff val="35000"/>
                  </a:schemeClr>
                </a:solidFill>
                <a:effectLst/>
              </a:defRPr>
            </a:lvl1pPr>
          </a:lstStyle>
          <a:p>
            <a:r>
              <a:rPr lang="en-US"/>
              <a:t>20xx</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prstGeom prst="rect">
            <a:avLst/>
          </a:prstGeom>
        </p:spPr>
        <p:txBody>
          <a:bodyPr>
            <a:noAutofit/>
          </a:bodyPr>
          <a:lstStyle/>
          <a:p>
            <a:fld id="{AEAA3239-9EA4-4A65-A281-97F994456D9F}" type="slidenum">
              <a:rPr lang="en-US" smtClean="0"/>
              <a:t>‹#›</a:t>
            </a:fld>
            <a:endParaRPr lang="en-US"/>
          </a:p>
        </p:txBody>
      </p:sp>
      <p:cxnSp>
        <p:nvCxnSpPr>
          <p:cNvPr id="10" name="Straight Connector 9">
            <a:extLst>
              <a:ext uri="{FF2B5EF4-FFF2-40B4-BE49-F238E27FC236}">
                <a16:creationId xmlns:a16="http://schemas.microsoft.com/office/drawing/2014/main" id="{BC824679-0DD4-43C3-4580-78706496FBE2}"/>
              </a:ext>
            </a:extLst>
          </p:cNvPr>
          <p:cNvCxnSpPr>
            <a:cxnSpLocks/>
          </p:cNvCxnSpPr>
          <p:nvPr userDrawn="1"/>
        </p:nvCxnSpPr>
        <p:spPr>
          <a:xfrm>
            <a:off x="7099930" y="1857273"/>
            <a:ext cx="548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5963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1037"/>
            <a:ext cx="10963655" cy="919162"/>
          </a:xfrm>
          <a:prstGeom prst="rect">
            <a:avLst/>
          </a:prstGeom>
        </p:spPr>
        <p:txBody>
          <a:bodyPr anchor="b">
            <a:noAutofit/>
          </a:bodyPr>
          <a:lstStyle/>
          <a:p>
            <a:r>
              <a:rPr lang="en-US"/>
              <a:t>Click to edit Master title style</a:t>
            </a:r>
          </a:p>
        </p:txBody>
      </p:sp>
      <p:sp>
        <p:nvSpPr>
          <p:cNvPr id="4" name="Content Placeholder 3">
            <a:extLst>
              <a:ext uri="{FF2B5EF4-FFF2-40B4-BE49-F238E27FC236}">
                <a16:creationId xmlns:a16="http://schemas.microsoft.com/office/drawing/2014/main" id="{6627D5A5-84C3-7EDE-A8EB-2DE057DE46AB}"/>
              </a:ext>
            </a:extLst>
          </p:cNvPr>
          <p:cNvSpPr>
            <a:spLocks noGrp="1"/>
          </p:cNvSpPr>
          <p:nvPr>
            <p:ph sz="quarter" idx="15"/>
          </p:nvPr>
        </p:nvSpPr>
        <p:spPr>
          <a:xfrm>
            <a:off x="612775" y="1825625"/>
            <a:ext cx="5074920" cy="435133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D54150AE-A7C6-D328-35D7-F5B840930E3B}"/>
              </a:ext>
            </a:extLst>
          </p:cNvPr>
          <p:cNvSpPr>
            <a:spLocks noGrp="1"/>
          </p:cNvSpPr>
          <p:nvPr>
            <p:ph sz="quarter" idx="16"/>
          </p:nvPr>
        </p:nvSpPr>
        <p:spPr>
          <a:xfrm>
            <a:off x="6501065" y="1825625"/>
            <a:ext cx="5075237" cy="435133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12647" y="6343955"/>
            <a:ext cx="2202644" cy="365125"/>
          </a:xfrm>
          <a:prstGeom prst="rect">
            <a:avLst/>
          </a:prstGeom>
        </p:spPr>
        <p:txBody>
          <a:bodyPr>
            <a:noAutofit/>
          </a:bodyPr>
          <a:lstStyle/>
          <a:p>
            <a:r>
              <a:rPr lang="en-US"/>
              <a:t>20xx</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693298" y="6343955"/>
            <a:ext cx="2805405" cy="365125"/>
          </a:xfrm>
          <a:prstGeom prst="rect">
            <a:avLst/>
          </a:prstGeom>
        </p:spPr>
        <p:txBody>
          <a:bodyPr>
            <a:noAutofit/>
          </a:bodyPr>
          <a:lstStyle/>
          <a:p>
            <a:r>
              <a:rPr lang="en-US"/>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6343955"/>
            <a:ext cx="429207" cy="365125"/>
          </a:xfrm>
          <a:prstGeom prst="rect">
            <a:avLst/>
          </a:prstGeom>
        </p:spPr>
        <p:txBody>
          <a:bodyPr>
            <a:noAutofit/>
          </a:bodyPr>
          <a:lstStyle/>
          <a:p>
            <a:fld id="{AEAA3239-9EA4-4A65-A281-97F994456D9F}" type="slidenum">
              <a:rPr lang="en-US" smtClean="0"/>
              <a:t>‹#›</a:t>
            </a:fld>
            <a:endParaRPr lang="en-US"/>
          </a:p>
        </p:txBody>
      </p:sp>
    </p:spTree>
    <p:extLst>
      <p:ext uri="{BB962C8B-B14F-4D97-AF65-F5344CB8AC3E}">
        <p14:creationId xmlns:p14="http://schemas.microsoft.com/office/powerpoint/2010/main" val="1917129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Content with Picture 4">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E81DF0F-1D08-CFC3-D336-6E69AD26CA81}"/>
              </a:ext>
            </a:extLst>
          </p:cNvPr>
          <p:cNvCxnSpPr>
            <a:cxnSpLocks/>
          </p:cNvCxnSpPr>
          <p:nvPr userDrawn="1"/>
        </p:nvCxnSpPr>
        <p:spPr>
          <a:xfrm>
            <a:off x="714375" y="1900407"/>
            <a:ext cx="54864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E918502E-0DE9-66F0-120E-B9F9EDDBC2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52116" y="-4698"/>
            <a:ext cx="2944366" cy="6858000"/>
          </a:xfrm>
          <a:prstGeom prst="rect">
            <a:avLst/>
          </a:prstGeom>
          <a:solidFill>
            <a:srgbClr val="FFFFFF">
              <a:alpha val="50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alpha val="20000"/>
                </a:schemeClr>
              </a:solidFill>
            </a:endParaRPr>
          </a:p>
        </p:txBody>
      </p:sp>
      <p:sp>
        <p:nvSpPr>
          <p:cNvPr id="14" name="Title 1">
            <a:extLst>
              <a:ext uri="{FF2B5EF4-FFF2-40B4-BE49-F238E27FC236}">
                <a16:creationId xmlns:a16="http://schemas.microsoft.com/office/drawing/2014/main" id="{2ADEEE89-7A53-BFD6-F854-BC4947CE2B58}"/>
              </a:ext>
            </a:extLst>
          </p:cNvPr>
          <p:cNvSpPr>
            <a:spLocks noGrp="1"/>
          </p:cNvSpPr>
          <p:nvPr>
            <p:ph type="title"/>
          </p:nvPr>
        </p:nvSpPr>
        <p:spPr>
          <a:xfrm>
            <a:off x="609600" y="709099"/>
            <a:ext cx="8019289" cy="891101"/>
          </a:xfrm>
          <a:prstGeom prst="rect">
            <a:avLst/>
          </a:prstGeom>
        </p:spPr>
        <p:txBody>
          <a:bodyPr anchor="b">
            <a:noAutofit/>
          </a:bodyPr>
          <a:lstStyle>
            <a:lvl1pPr>
              <a:defRPr sz="3200"/>
            </a:lvl1pPr>
          </a:lstStyle>
          <a:p>
            <a:r>
              <a:rPr lang="en-US"/>
              <a:t>Click to edit Master title style</a:t>
            </a:r>
          </a:p>
        </p:txBody>
      </p:sp>
      <p:sp>
        <p:nvSpPr>
          <p:cNvPr id="11" name="Content Placeholder 7">
            <a:extLst>
              <a:ext uri="{FF2B5EF4-FFF2-40B4-BE49-F238E27FC236}">
                <a16:creationId xmlns:a16="http://schemas.microsoft.com/office/drawing/2014/main" id="{8E4281B5-46C8-0290-9B6E-154BCEB2F9F1}"/>
              </a:ext>
            </a:extLst>
          </p:cNvPr>
          <p:cNvSpPr>
            <a:spLocks noGrp="1"/>
          </p:cNvSpPr>
          <p:nvPr>
            <p:ph sz="quarter" idx="14"/>
          </p:nvPr>
        </p:nvSpPr>
        <p:spPr>
          <a:xfrm>
            <a:off x="609600" y="2200614"/>
            <a:ext cx="8019289" cy="3962388"/>
          </a:xfrm>
        </p:spPr>
        <p:txBody>
          <a:bodyPr>
            <a:noAutofit/>
          </a:bodyPr>
          <a:lstStyle>
            <a:lvl1pPr>
              <a:defRPr sz="1400"/>
            </a:lvl1pPr>
            <a:lvl2pPr>
              <a:defRPr sz="1400"/>
            </a:lvl2pPr>
            <a:lvl3pPr>
              <a:defRPr sz="14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3">
            <a:extLst>
              <a:ext uri="{FF2B5EF4-FFF2-40B4-BE49-F238E27FC236}">
                <a16:creationId xmlns:a16="http://schemas.microsoft.com/office/drawing/2014/main" id="{9CF2DB13-C77B-68E8-AA32-2A399E83A39F}"/>
              </a:ext>
            </a:extLst>
          </p:cNvPr>
          <p:cNvSpPr>
            <a:spLocks noGrp="1"/>
          </p:cNvSpPr>
          <p:nvPr>
            <p:ph type="ftr" sz="quarter" idx="16"/>
          </p:nvPr>
        </p:nvSpPr>
        <p:spPr>
          <a:xfrm>
            <a:off x="609600" y="6343955"/>
            <a:ext cx="3422906" cy="365125"/>
          </a:xfrm>
          <a:prstGeom prst="rect">
            <a:avLst/>
          </a:prstGeom>
        </p:spPr>
        <p:txBody>
          <a:bodyPr>
            <a:noAutofit/>
          </a:bodyPr>
          <a:lstStyle/>
          <a:p>
            <a:r>
              <a:rPr lang="en-US"/>
              <a:t>Sample Footer Text</a:t>
            </a:r>
          </a:p>
        </p:txBody>
      </p:sp>
      <p:sp>
        <p:nvSpPr>
          <p:cNvPr id="16" name="Date Placeholder 2">
            <a:extLst>
              <a:ext uri="{FF2B5EF4-FFF2-40B4-BE49-F238E27FC236}">
                <a16:creationId xmlns:a16="http://schemas.microsoft.com/office/drawing/2014/main" id="{723C7477-007B-AF5F-BF27-20DF2D11C11B}"/>
              </a:ext>
            </a:extLst>
          </p:cNvPr>
          <p:cNvSpPr>
            <a:spLocks noGrp="1"/>
          </p:cNvSpPr>
          <p:nvPr>
            <p:ph type="dt" sz="half" idx="15"/>
          </p:nvPr>
        </p:nvSpPr>
        <p:spPr>
          <a:xfrm>
            <a:off x="5998285" y="6343955"/>
            <a:ext cx="2150873" cy="365125"/>
          </a:xfrm>
          <a:prstGeom prst="rect">
            <a:avLst/>
          </a:prstGeom>
        </p:spPr>
        <p:txBody>
          <a:bodyPr>
            <a:noAutofit/>
          </a:bodyPr>
          <a:lstStyle/>
          <a:p>
            <a:r>
              <a:rPr lang="en-US"/>
              <a:t>20xx</a:t>
            </a:r>
          </a:p>
        </p:txBody>
      </p:sp>
      <p:sp>
        <p:nvSpPr>
          <p:cNvPr id="18" name="Slide Number Placeholder 8">
            <a:extLst>
              <a:ext uri="{FF2B5EF4-FFF2-40B4-BE49-F238E27FC236}">
                <a16:creationId xmlns:a16="http://schemas.microsoft.com/office/drawing/2014/main" id="{9F76A51B-A740-5EA5-477F-42182383C5FF}"/>
              </a:ext>
            </a:extLst>
          </p:cNvPr>
          <p:cNvSpPr>
            <a:spLocks noGrp="1"/>
          </p:cNvSpPr>
          <p:nvPr>
            <p:ph type="sldNum" sz="quarter" idx="17"/>
          </p:nvPr>
        </p:nvSpPr>
        <p:spPr>
          <a:xfrm>
            <a:off x="8199682" y="6343955"/>
            <a:ext cx="429207" cy="365125"/>
          </a:xfrm>
          <a:prstGeom prst="rect">
            <a:avLst/>
          </a:prstGeom>
        </p:spPr>
        <p:txBody>
          <a:bodyPr>
            <a:noAutofit/>
          </a:bodyPr>
          <a:lstStyle/>
          <a:p>
            <a:fld id="{AEAA3239-9EA4-4A65-A281-97F994456D9F}" type="slidenum">
              <a:rPr lang="en-US" smtClean="0"/>
              <a:t>‹#›</a:t>
            </a:fld>
            <a:endParaRPr lang="en-US"/>
          </a:p>
        </p:txBody>
      </p:sp>
      <p:sp>
        <p:nvSpPr>
          <p:cNvPr id="20" name="Picture Placeholder 15">
            <a:extLst>
              <a:ext uri="{FF2B5EF4-FFF2-40B4-BE49-F238E27FC236}">
                <a16:creationId xmlns:a16="http://schemas.microsoft.com/office/drawing/2014/main" id="{5FA75C2B-3307-6106-9020-5A6F5C28CE54}"/>
              </a:ext>
            </a:extLst>
          </p:cNvPr>
          <p:cNvSpPr>
            <a:spLocks noGrp="1"/>
          </p:cNvSpPr>
          <p:nvPr>
            <p:ph type="pic" sz="quarter" idx="18" hasCustomPrompt="1"/>
          </p:nvPr>
        </p:nvSpPr>
        <p:spPr>
          <a:xfrm>
            <a:off x="9521861" y="269622"/>
            <a:ext cx="2395728" cy="6309360"/>
          </a:xfrm>
          <a:blipFill>
            <a:blip r:embed="rId2">
              <a:alphaModFix amt="60000"/>
            </a:blip>
            <a:stretch>
              <a:fillRect/>
            </a:stretch>
          </a:blipFill>
        </p:spPr>
        <p:txBody>
          <a:bodyPr/>
          <a:lstStyle>
            <a:lvl1pPr>
              <a:defRPr/>
            </a:lvl1pPr>
          </a:lstStyle>
          <a:p>
            <a:r>
              <a:rPr lang="en-US"/>
              <a:t> </a:t>
            </a:r>
          </a:p>
        </p:txBody>
      </p:sp>
    </p:spTree>
    <p:extLst>
      <p:ext uri="{BB962C8B-B14F-4D97-AF65-F5344CB8AC3E}">
        <p14:creationId xmlns:p14="http://schemas.microsoft.com/office/powerpoint/2010/main" val="4107297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Section Header 2">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3400" y="1417671"/>
            <a:ext cx="7991856" cy="4906929"/>
          </a:xfrm>
        </p:spPr>
        <p:txBody>
          <a:bodyPr vert="horz" lIns="91440" tIns="45720" rIns="91440" bIns="45720" rtlCol="0" anchor="b">
            <a:normAutofit/>
          </a:bodyPr>
          <a:lstStyle>
            <a:lvl1pPr>
              <a:defRPr lang="en-US" sz="6000" dirty="0">
                <a:solidFill>
                  <a:schemeClr val="bg1"/>
                </a:solidFill>
              </a:defRPr>
            </a:lvl1pPr>
          </a:lstStyle>
          <a:p>
            <a:pPr lvl="0"/>
            <a:r>
              <a:rPr lang="en-US"/>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33401" y="6324600"/>
            <a:ext cx="2884652" cy="381000"/>
          </a:xfrm>
        </p:spPr>
        <p:txBody>
          <a:bodyPr/>
          <a:lstStyle>
            <a:lvl1pPr>
              <a:defRPr>
                <a:solidFill>
                  <a:schemeClr val="bg1"/>
                </a:solidFill>
              </a:defRPr>
            </a:lvl1pPr>
          </a:lstStyle>
          <a:p>
            <a:r>
              <a:rPr lang="en-US"/>
              <a:t>Sample Footer Text</a:t>
            </a:r>
            <a:endParaRPr lang="en-US">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6324600"/>
            <a:ext cx="2202644" cy="381000"/>
          </a:xfrm>
        </p:spPr>
        <p:txBody>
          <a:bodyPr/>
          <a:lstStyle>
            <a:lvl1pPr>
              <a:defRPr>
                <a:solidFill>
                  <a:schemeClr val="bg1"/>
                </a:solidFill>
              </a:defRPr>
            </a:lvl1pPr>
          </a:lstStyle>
          <a:p>
            <a:fld id="{76FC08D9-20DE-421C-BE4E-310427BB699B}" type="datetime1">
              <a:rPr lang="en-US" smtClean="0"/>
              <a:pPr/>
              <a:t>06/30/2026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6324600"/>
            <a:ext cx="511503" cy="381000"/>
          </a:xfrm>
        </p:spPr>
        <p:txBody>
          <a:bodyPr/>
          <a:lstStyle>
            <a:lvl1pPr>
              <a:defRPr>
                <a:solidFill>
                  <a:schemeClr val="bg1"/>
                </a:solidFill>
              </a:defRPr>
            </a:lvl1pPr>
          </a:lstStyle>
          <a:p>
            <a:fld id="{AEAA3239-9EA4-4A65-A281-97F994456D9F}" type="slidenum">
              <a:rPr lang="en-US" smtClean="0"/>
              <a:pPr/>
              <a:t>‹#›</a:t>
            </a:fld>
            <a:endParaRPr lang="en-US"/>
          </a:p>
        </p:txBody>
      </p:sp>
      <p:grpSp>
        <p:nvGrpSpPr>
          <p:cNvPr id="10" name="Group 9">
            <a:extLst>
              <a:ext uri="{FF2B5EF4-FFF2-40B4-BE49-F238E27FC236}">
                <a16:creationId xmlns:a16="http://schemas.microsoft.com/office/drawing/2014/main" id="{2D7EB68C-2DDD-FE8A-6EB5-66C78A0A1477}"/>
              </a:ext>
            </a:extLst>
          </p:cNvPr>
          <p:cNvGrpSpPr/>
          <p:nvPr userDrawn="1"/>
        </p:nvGrpSpPr>
        <p:grpSpPr>
          <a:xfrm>
            <a:off x="7467600" y="145359"/>
            <a:ext cx="5101079" cy="3321366"/>
            <a:chOff x="7467600" y="145359"/>
            <a:chExt cx="5101079" cy="3321366"/>
          </a:xfrm>
          <a:noFill/>
        </p:grpSpPr>
        <p:sp>
          <p:nvSpPr>
            <p:cNvPr id="11" name="Oval 10">
              <a:extLst>
                <a:ext uri="{FF2B5EF4-FFF2-40B4-BE49-F238E27FC236}">
                  <a16:creationId xmlns:a16="http://schemas.microsoft.com/office/drawing/2014/main" id="{DE2858AD-93D6-09F5-251D-CA5BC6A732B1}"/>
                </a:ext>
              </a:extLst>
            </p:cNvPr>
            <p:cNvSpPr/>
            <p:nvPr/>
          </p:nvSpPr>
          <p:spPr>
            <a:xfrm flipH="1">
              <a:off x="7467600" y="145359"/>
              <a:ext cx="3258268" cy="3258268"/>
            </a:xfrm>
            <a:prstGeom prst="ellipse">
              <a:avLst/>
            </a:prstGeom>
            <a:grp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88FB9CD1-5066-7947-860E-6DA70598A7F5}"/>
                </a:ext>
              </a:extLst>
            </p:cNvPr>
            <p:cNvSpPr/>
            <p:nvPr/>
          </p:nvSpPr>
          <p:spPr>
            <a:xfrm rot="1580702" flipH="1">
              <a:off x="10803319" y="224760"/>
              <a:ext cx="1765360" cy="3241965"/>
            </a:xfrm>
            <a:custGeom>
              <a:avLst/>
              <a:gdLst>
                <a:gd name="connsiteX0" fmla="*/ 1290822 w 1765360"/>
                <a:gd name="connsiteY0" fmla="*/ 0 h 3241965"/>
                <a:gd name="connsiteX1" fmla="*/ 0 w 1765360"/>
                <a:gd name="connsiteY1" fmla="*/ 2606621 h 3241965"/>
                <a:gd name="connsiteX2" fmla="*/ 63216 w 1765360"/>
                <a:gd name="connsiteY2" fmla="*/ 2728833 h 3241965"/>
                <a:gd name="connsiteX3" fmla="*/ 768267 w 1765360"/>
                <a:gd name="connsiteY3" fmla="*/ 3241965 h 3241965"/>
                <a:gd name="connsiteX4" fmla="*/ 1765360 w 1765360"/>
                <a:gd name="connsiteY4" fmla="*/ 1490022 h 3241965"/>
                <a:gd name="connsiteX5" fmla="*/ 1325750 w 1765360"/>
                <a:gd name="connsiteY5" fmla="*/ 37283 h 3241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5360" h="3241965">
                  <a:moveTo>
                    <a:pt x="1290822" y="0"/>
                  </a:moveTo>
                  <a:lnTo>
                    <a:pt x="0" y="2606621"/>
                  </a:lnTo>
                  <a:lnTo>
                    <a:pt x="63216" y="2728833"/>
                  </a:lnTo>
                  <a:cubicBezTo>
                    <a:pt x="243654" y="3045872"/>
                    <a:pt x="492927" y="3241965"/>
                    <a:pt x="768267" y="3241965"/>
                  </a:cubicBezTo>
                  <a:cubicBezTo>
                    <a:pt x="1318946" y="3241965"/>
                    <a:pt x="1765360" y="2457593"/>
                    <a:pt x="1765360" y="1490022"/>
                  </a:cubicBezTo>
                  <a:cubicBezTo>
                    <a:pt x="1765359" y="885290"/>
                    <a:pt x="1590980" y="352121"/>
                    <a:pt x="1325750" y="37283"/>
                  </a:cubicBezTo>
                  <a:close/>
                </a:path>
              </a:pathLst>
            </a:custGeom>
            <a:grp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3952727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Content with Picture 16">
    <p:bg>
      <p:bgPr>
        <a:solidFill>
          <a:schemeClr val="accent4">
            <a:alpha val="1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33401" y="533400"/>
            <a:ext cx="4751831" cy="1066800"/>
          </a:xfrm>
        </p:spPr>
        <p:txBody>
          <a:bodyPr anchor="t">
            <a:normAutofit/>
          </a:bodyPr>
          <a:lstStyle>
            <a:lvl1pPr>
              <a:defRPr sz="2800"/>
            </a:lvl1pPr>
          </a:lstStyle>
          <a:p>
            <a:r>
              <a:rPr lang="en-US"/>
              <a:t>Click to edit Master title style</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33401" y="168275"/>
            <a:ext cx="2884652" cy="365125"/>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893929" y="168275"/>
            <a:ext cx="2202644" cy="365125"/>
          </a:xfrm>
        </p:spPr>
        <p:txBody>
          <a:bodyPr/>
          <a:lstStyle/>
          <a:p>
            <a:fld id="{3CC8FB4D-92F2-4C28-8BFC-2AE0229C3E9A}" type="datetime1">
              <a:rPr lang="en-US" smtClean="0"/>
              <a:t>06/30/2026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7096" y="168275"/>
            <a:ext cx="511504" cy="365125"/>
          </a:xfrm>
        </p:spPr>
        <p:txBody>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52400" y="1965325"/>
            <a:ext cx="5132831" cy="4740275"/>
          </a:xfrm>
          <a:blipFill dpi="0" rotWithShape="1">
            <a:blip r:embed="rId2">
              <a:alphaModFix amt="60000"/>
            </a:blip>
            <a:srcRect/>
            <a:stretch>
              <a:fillRect/>
            </a:stretch>
          </a:blipFill>
        </p:spPr>
        <p:txBody>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905562" y="533401"/>
            <a:ext cx="5753037" cy="58064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2">
            <a:extLst>
              <a:ext uri="{FF2B5EF4-FFF2-40B4-BE49-F238E27FC236}">
                <a16:creationId xmlns:a16="http://schemas.microsoft.com/office/drawing/2014/main" id="{1A3C6D11-73AA-988F-E1D4-664C174ABABA}"/>
              </a:ext>
            </a:extLst>
          </p:cNvPr>
          <p:cNvGrpSpPr/>
          <p:nvPr userDrawn="1"/>
        </p:nvGrpSpPr>
        <p:grpSpPr>
          <a:xfrm flipH="1">
            <a:off x="10916580" y="6324600"/>
            <a:ext cx="1123020" cy="452960"/>
            <a:chOff x="2207201" y="-990600"/>
            <a:chExt cx="1500864" cy="605360"/>
          </a:xfrm>
          <a:solidFill>
            <a:schemeClr val="accent4">
              <a:lumMod val="40000"/>
              <a:lumOff val="60000"/>
            </a:schemeClr>
          </a:solidFill>
        </p:grpSpPr>
        <p:sp>
          <p:nvSpPr>
            <p:cNvPr id="4" name="Freeform 3">
              <a:extLst>
                <a:ext uri="{FF2B5EF4-FFF2-40B4-BE49-F238E27FC236}">
                  <a16:creationId xmlns:a16="http://schemas.microsoft.com/office/drawing/2014/main" id="{F8B5E6DD-EE69-D40C-A8FE-DE2384B1E8BB}"/>
                </a:ext>
              </a:extLst>
            </p:cNvPr>
            <p:cNvSpPr/>
            <p:nvPr/>
          </p:nvSpPr>
          <p:spPr>
            <a:xfrm>
              <a:off x="3157395" y="-970188"/>
              <a:ext cx="550670" cy="562925"/>
            </a:xfrm>
            <a:custGeom>
              <a:avLst/>
              <a:gdLst>
                <a:gd name="connsiteX0" fmla="*/ 277987 w 550670"/>
                <a:gd name="connsiteY0" fmla="*/ 0 h 562925"/>
                <a:gd name="connsiteX1" fmla="*/ 281463 w 550670"/>
                <a:gd name="connsiteY1" fmla="*/ 0 h 562925"/>
                <a:gd name="connsiteX2" fmla="*/ 550670 w 550670"/>
                <a:gd name="connsiteY2" fmla="*/ 0 h 562925"/>
                <a:gd name="connsiteX3" fmla="*/ 550670 w 550670"/>
                <a:gd name="connsiteY3" fmla="*/ 562925 h 562925"/>
                <a:gd name="connsiteX4" fmla="*/ 281463 w 550670"/>
                <a:gd name="connsiteY4" fmla="*/ 562925 h 562925"/>
                <a:gd name="connsiteX5" fmla="*/ 277987 w 550670"/>
                <a:gd name="connsiteY5" fmla="*/ 562925 h 562925"/>
                <a:gd name="connsiteX6" fmla="*/ 277987 w 550670"/>
                <a:gd name="connsiteY6" fmla="*/ 562750 h 562925"/>
                <a:gd name="connsiteX7" fmla="*/ 252685 w 550670"/>
                <a:gd name="connsiteY7" fmla="*/ 561472 h 562925"/>
                <a:gd name="connsiteX8" fmla="*/ 0 w 550670"/>
                <a:gd name="connsiteY8" fmla="*/ 281463 h 562925"/>
                <a:gd name="connsiteX9" fmla="*/ 252685 w 550670"/>
                <a:gd name="connsiteY9" fmla="*/ 1453 h 562925"/>
                <a:gd name="connsiteX10" fmla="*/ 277987 w 550670"/>
                <a:gd name="connsiteY10" fmla="*/ 176 h 56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0670" h="562925">
                  <a:moveTo>
                    <a:pt x="277987" y="0"/>
                  </a:moveTo>
                  <a:lnTo>
                    <a:pt x="281463" y="0"/>
                  </a:lnTo>
                  <a:lnTo>
                    <a:pt x="550670" y="0"/>
                  </a:lnTo>
                  <a:lnTo>
                    <a:pt x="550670" y="562925"/>
                  </a:lnTo>
                  <a:lnTo>
                    <a:pt x="281463" y="562925"/>
                  </a:lnTo>
                  <a:lnTo>
                    <a:pt x="277987" y="562925"/>
                  </a:lnTo>
                  <a:lnTo>
                    <a:pt x="277987" y="562750"/>
                  </a:lnTo>
                  <a:lnTo>
                    <a:pt x="252685" y="561472"/>
                  </a:lnTo>
                  <a:cubicBezTo>
                    <a:pt x="110755" y="547058"/>
                    <a:pt x="0" y="427195"/>
                    <a:pt x="0" y="281463"/>
                  </a:cubicBezTo>
                  <a:cubicBezTo>
                    <a:pt x="0" y="135731"/>
                    <a:pt x="110755" y="15867"/>
                    <a:pt x="252685" y="1453"/>
                  </a:cubicBezTo>
                  <a:lnTo>
                    <a:pt x="277987" y="176"/>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Oval 8">
              <a:extLst>
                <a:ext uri="{FF2B5EF4-FFF2-40B4-BE49-F238E27FC236}">
                  <a16:creationId xmlns:a16="http://schemas.microsoft.com/office/drawing/2014/main" id="{5FC0711D-C5ED-5B1A-2E7C-9FE15FB482E0}"/>
                </a:ext>
              </a:extLst>
            </p:cNvPr>
            <p:cNvSpPr/>
            <p:nvPr/>
          </p:nvSpPr>
          <p:spPr>
            <a:xfrm flipH="1">
              <a:off x="2207201" y="-970188"/>
              <a:ext cx="562925" cy="562925"/>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D1D12C4-9951-4AB5-34C3-19533883DE7F}"/>
                </a:ext>
              </a:extLst>
            </p:cNvPr>
            <p:cNvSpPr/>
            <p:nvPr/>
          </p:nvSpPr>
          <p:spPr>
            <a:xfrm rot="1580702" flipH="1">
              <a:off x="2791495" y="-990600"/>
              <a:ext cx="344532" cy="605360"/>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00056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ection Header 3">
    <p:bg>
      <p:bgPr>
        <a:solidFill>
          <a:schemeClr val="accent2">
            <a:lumMod val="60000"/>
            <a:lumOff val="40000"/>
          </a:schemeClr>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58D9E43-C893-13A3-BC1E-4F2FC3ABA863}"/>
              </a:ext>
            </a:extLst>
          </p:cNvPr>
          <p:cNvGrpSpPr/>
          <p:nvPr userDrawn="1"/>
        </p:nvGrpSpPr>
        <p:grpSpPr>
          <a:xfrm>
            <a:off x="152400" y="-88436"/>
            <a:ext cx="11887200" cy="7037751"/>
            <a:chOff x="152400" y="-88436"/>
            <a:chExt cx="11887200" cy="7037751"/>
          </a:xfrm>
          <a:solidFill>
            <a:schemeClr val="accent2">
              <a:lumMod val="40000"/>
              <a:lumOff val="60000"/>
            </a:schemeClr>
          </a:solidFill>
        </p:grpSpPr>
        <p:sp>
          <p:nvSpPr>
            <p:cNvPr id="7" name="Freeform 6">
              <a:extLst>
                <a:ext uri="{FF2B5EF4-FFF2-40B4-BE49-F238E27FC236}">
                  <a16:creationId xmlns:a16="http://schemas.microsoft.com/office/drawing/2014/main" id="{25581FE7-8801-4CE4-8D5C-D970782A5284}"/>
                </a:ext>
              </a:extLst>
            </p:cNvPr>
            <p:cNvSpPr/>
            <p:nvPr/>
          </p:nvSpPr>
          <p:spPr>
            <a:xfrm flipH="1">
              <a:off x="152400" y="1232438"/>
              <a:ext cx="840493" cy="4377271"/>
            </a:xfrm>
            <a:custGeom>
              <a:avLst/>
              <a:gdLst>
                <a:gd name="connsiteX0" fmla="*/ 840493 w 840493"/>
                <a:gd name="connsiteY0" fmla="*/ 0 h 4377271"/>
                <a:gd name="connsiteX1" fmla="*/ 661895 w 840493"/>
                <a:gd name="connsiteY1" fmla="*/ 215111 h 4377271"/>
                <a:gd name="connsiteX2" fmla="*/ 0 w 840493"/>
                <a:gd name="connsiteY2" fmla="*/ 2188635 h 4377271"/>
                <a:gd name="connsiteX3" fmla="*/ 661895 w 840493"/>
                <a:gd name="connsiteY3" fmla="*/ 4162161 h 4377271"/>
                <a:gd name="connsiteX4" fmla="*/ 840493 w 840493"/>
                <a:gd name="connsiteY4" fmla="*/ 4377271 h 4377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0493" h="4377271">
                  <a:moveTo>
                    <a:pt x="840493" y="0"/>
                  </a:moveTo>
                  <a:lnTo>
                    <a:pt x="661895" y="215111"/>
                  </a:lnTo>
                  <a:cubicBezTo>
                    <a:pt x="246457" y="763738"/>
                    <a:pt x="0" y="1447405"/>
                    <a:pt x="0" y="2188635"/>
                  </a:cubicBezTo>
                  <a:cubicBezTo>
                    <a:pt x="0" y="2929865"/>
                    <a:pt x="246457" y="3613533"/>
                    <a:pt x="661895" y="4162161"/>
                  </a:cubicBezTo>
                  <a:lnTo>
                    <a:pt x="840493" y="4377271"/>
                  </a:lnTo>
                  <a:close/>
                </a:path>
              </a:pathLst>
            </a:custGeom>
            <a:gr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Oval 7">
              <a:extLst>
                <a:ext uri="{FF2B5EF4-FFF2-40B4-BE49-F238E27FC236}">
                  <a16:creationId xmlns:a16="http://schemas.microsoft.com/office/drawing/2014/main" id="{91F9810F-42BE-E811-B91C-7CAAE70C7FA9}"/>
                </a:ext>
              </a:extLst>
            </p:cNvPr>
            <p:cNvSpPr/>
            <p:nvPr/>
          </p:nvSpPr>
          <p:spPr>
            <a:xfrm>
              <a:off x="5495186" y="148865"/>
              <a:ext cx="6544414" cy="6544414"/>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8D0CE59-5E91-1783-39F8-B47864052342}"/>
                </a:ext>
              </a:extLst>
            </p:cNvPr>
            <p:cNvSpPr/>
            <p:nvPr/>
          </p:nvSpPr>
          <p:spPr>
            <a:xfrm rot="20019298">
              <a:off x="1241322" y="-88436"/>
              <a:ext cx="4005435" cy="7037751"/>
            </a:xfrm>
            <a:prstGeom prst="ellipse">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533400" y="533400"/>
            <a:ext cx="7991856" cy="5791200"/>
          </a:xfrm>
        </p:spPr>
        <p:txBody>
          <a:bodyPr vert="horz" lIns="91440" tIns="45720" rIns="91440" bIns="45720" rtlCol="0" anchor="ctr">
            <a:normAutofit/>
          </a:bodyPr>
          <a:lstStyle>
            <a:lvl1pPr>
              <a:defRPr lang="en-US" sz="6000" dirty="0">
                <a:solidFill>
                  <a:schemeClr val="bg1"/>
                </a:solidFill>
              </a:defRPr>
            </a:lvl1pPr>
          </a:lstStyle>
          <a:p>
            <a:pPr lvl="0"/>
            <a:r>
              <a:rPr lang="en-US"/>
              <a:t>Section Header</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533401" y="6324600"/>
            <a:ext cx="2884652" cy="381000"/>
          </a:xfrm>
        </p:spPr>
        <p:txBody>
          <a:bodyPr/>
          <a:lstStyle>
            <a:lvl1pPr>
              <a:defRPr>
                <a:solidFill>
                  <a:schemeClr val="bg1"/>
                </a:solidFill>
              </a:defRPr>
            </a:lvl1pPr>
          </a:lstStyle>
          <a:p>
            <a:r>
              <a:rPr lang="en-US"/>
              <a:t>Sample Footer Text</a:t>
            </a:r>
            <a:endParaRPr lang="en-US">
              <a:solidFill>
                <a:schemeClr val="bg1"/>
              </a:solidFill>
            </a:endParaRP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893929" y="6324600"/>
            <a:ext cx="2202644" cy="381000"/>
          </a:xfrm>
        </p:spPr>
        <p:txBody>
          <a:bodyPr/>
          <a:lstStyle>
            <a:lvl1pPr>
              <a:defRPr>
                <a:solidFill>
                  <a:schemeClr val="bg1"/>
                </a:solidFill>
              </a:defRPr>
            </a:lvl1pPr>
          </a:lstStyle>
          <a:p>
            <a:fld id="{76FC08D9-20DE-421C-BE4E-310427BB699B}" type="datetime1">
              <a:rPr lang="en-US" smtClean="0"/>
              <a:pPr/>
              <a:t>06/30/2026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47096" y="6324600"/>
            <a:ext cx="511503" cy="381000"/>
          </a:xfrm>
        </p:spPr>
        <p:txBody>
          <a:bodyPr/>
          <a:lstStyle>
            <a:lvl1pPr>
              <a:defRPr>
                <a:solidFill>
                  <a:schemeClr val="bg1"/>
                </a:solidFill>
              </a:defRPr>
            </a:lvl1pPr>
          </a:lstStyle>
          <a:p>
            <a:fld id="{AEAA3239-9EA4-4A65-A281-97F994456D9F}" type="slidenum">
              <a:rPr lang="en-US" smtClean="0"/>
              <a:pPr/>
              <a:t>‹#›</a:t>
            </a:fld>
            <a:endParaRPr lang="en-US"/>
          </a:p>
        </p:txBody>
      </p:sp>
    </p:spTree>
    <p:extLst>
      <p:ext uri="{BB962C8B-B14F-4D97-AF65-F5344CB8AC3E}">
        <p14:creationId xmlns:p14="http://schemas.microsoft.com/office/powerpoint/2010/main" val="165778041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23912" y="822960"/>
            <a:ext cx="4243345" cy="1089702"/>
          </a:xfrm>
        </p:spPr>
        <p:txBody>
          <a:bodyPr anchor="t"/>
          <a:lstStyle/>
          <a:p>
            <a:r>
              <a:rPr lang="en-US"/>
              <a:t>Click to edit Master title style</a:t>
            </a:r>
          </a:p>
        </p:txBody>
      </p:sp>
      <p:sp>
        <p:nvSpPr>
          <p:cNvPr id="3" name="Picture Placeholder 2">
            <a:extLst>
              <a:ext uri="{FF2B5EF4-FFF2-40B4-BE49-F238E27FC236}">
                <a16:creationId xmlns:a16="http://schemas.microsoft.com/office/drawing/2014/main" id="{4DBFBCB5-4A7B-F7B3-9AAF-F908FB128AB0}"/>
              </a:ext>
            </a:extLst>
          </p:cNvPr>
          <p:cNvSpPr>
            <a:spLocks noGrp="1"/>
          </p:cNvSpPr>
          <p:nvPr>
            <p:ph type="pic" sz="quarter" idx="15" hasCustomPrompt="1"/>
          </p:nvPr>
        </p:nvSpPr>
        <p:spPr>
          <a:xfrm>
            <a:off x="0" y="0"/>
            <a:ext cx="6548534" cy="6100464"/>
          </a:xfrm>
          <a:custGeom>
            <a:avLst/>
            <a:gdLst>
              <a:gd name="connsiteX0" fmla="*/ 0 w 6548534"/>
              <a:gd name="connsiteY0" fmla="*/ 0 h 6100464"/>
              <a:gd name="connsiteX1" fmla="*/ 6548534 w 6548534"/>
              <a:gd name="connsiteY1" fmla="*/ 0 h 6100464"/>
              <a:gd name="connsiteX2" fmla="*/ 6548534 w 6548534"/>
              <a:gd name="connsiteY2" fmla="*/ 5595865 h 6100464"/>
              <a:gd name="connsiteX3" fmla="*/ 6047012 w 6548534"/>
              <a:gd name="connsiteY3" fmla="*/ 6100464 h 6100464"/>
              <a:gd name="connsiteX4" fmla="*/ 0 w 6548534"/>
              <a:gd name="connsiteY4" fmla="*/ 6100464 h 6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534" h="6100464">
                <a:moveTo>
                  <a:pt x="0" y="0"/>
                </a:moveTo>
                <a:lnTo>
                  <a:pt x="6548534" y="0"/>
                </a:lnTo>
                <a:lnTo>
                  <a:pt x="6548534" y="5595865"/>
                </a:lnTo>
                <a:cubicBezTo>
                  <a:pt x="6548534" y="5874548"/>
                  <a:pt x="6323995" y="6100464"/>
                  <a:pt x="6047012" y="6100464"/>
                </a:cubicBezTo>
                <a:lnTo>
                  <a:pt x="0" y="61004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23069" y="1988820"/>
            <a:ext cx="4244188" cy="4111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8">
            <a:extLst>
              <a:ext uri="{FF2B5EF4-FFF2-40B4-BE49-F238E27FC236}">
                <a16:creationId xmlns:a16="http://schemas.microsoft.com/office/drawing/2014/main" id="{B8F54AB8-6B4D-C00F-7A9F-6627E7066D2A}"/>
              </a:ext>
            </a:extLst>
          </p:cNvPr>
          <p:cNvSpPr>
            <a:spLocks noGrp="1"/>
          </p:cNvSpPr>
          <p:nvPr>
            <p:ph type="ftr" sz="quarter" idx="17"/>
          </p:nvPr>
        </p:nvSpPr>
        <p:spPr/>
        <p:txBody>
          <a:bodyPr/>
          <a:lstStyle/>
          <a:p>
            <a:endParaRPr lang="en-US"/>
          </a:p>
        </p:txBody>
      </p:sp>
      <p:sp>
        <p:nvSpPr>
          <p:cNvPr id="4" name="Date Placeholder 3">
            <a:extLst>
              <a:ext uri="{FF2B5EF4-FFF2-40B4-BE49-F238E27FC236}">
                <a16:creationId xmlns:a16="http://schemas.microsoft.com/office/drawing/2014/main" id="{DC218C63-B1E1-78F4-CF24-6991FB09C1C4}"/>
              </a:ext>
            </a:extLst>
          </p:cNvPr>
          <p:cNvSpPr>
            <a:spLocks noGrp="1"/>
          </p:cNvSpPr>
          <p:nvPr>
            <p:ph type="dt" sz="half" idx="16"/>
          </p:nvPr>
        </p:nvSpPr>
        <p:spPr/>
        <p:txBody>
          <a:bodyPr/>
          <a:lstStyle/>
          <a:p>
            <a:fld id="{D7E3ECEC-7E7B-4FB9-BAE8-5C10F12795EA}" type="datetimeFigureOut">
              <a:rPr lang="en-US" smtClean="0"/>
              <a:t>06/30/2026</a:t>
            </a:fld>
            <a:endParaRPr lang="en-US"/>
          </a:p>
        </p:txBody>
      </p:sp>
      <p:sp>
        <p:nvSpPr>
          <p:cNvPr id="10" name="Slide Number Placeholder 9">
            <a:extLst>
              <a:ext uri="{FF2B5EF4-FFF2-40B4-BE49-F238E27FC236}">
                <a16:creationId xmlns:a16="http://schemas.microsoft.com/office/drawing/2014/main" id="{BD268E9B-F4A2-5ABF-D43A-3BF4DCADB3FB}"/>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026452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06/30/2026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06/30/2026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06/30/2026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06/30/2026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06/30/2026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06/30/2026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06/30/2026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06/30/2026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06/30/2026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12542"/>
        </a:solidFill>
        <a:effectLst/>
      </p:bgPr>
    </p:bg>
    <p:spTree>
      <p:nvGrpSpPr>
        <p:cNvPr id="1" name=""/>
        <p:cNvGrpSpPr/>
        <p:nvPr/>
      </p:nvGrpSpPr>
      <p:grpSpPr>
        <a:xfrm>
          <a:off x="0" y="0"/>
          <a:ext cx="0" cy="0"/>
          <a:chOff x="0" y="0"/>
          <a:chExt cx="0" cy="0"/>
        </a:xfrm>
      </p:grpSpPr>
      <p:pic>
        <p:nvPicPr>
          <p:cNvPr id="2" name="Picture 1" descr="crop_FloridaParishesArenaInterior08_0_0.jpg"/>
          <p:cNvPicPr>
            <a:picLocks noChangeAspect="1"/>
          </p:cNvPicPr>
          <p:nvPr/>
        </p:nvPicPr>
        <p:blipFill>
          <a:blip r:embed="rId2"/>
          <a:stretch>
            <a:fillRect/>
          </a:stretch>
        </p:blipFill>
        <p:spPr>
          <a:xfrm>
            <a:off x="149352" y="412954"/>
            <a:ext cx="7650478" cy="6170725"/>
          </a:xfrm>
          <a:prstGeom prst="rect">
            <a:avLst/>
          </a:prstGeom>
        </p:spPr>
      </p:pic>
      <p:pic>
        <p:nvPicPr>
          <p:cNvPr id="4" name="Picture 3" descr="crop_FloridaParishesArenaInterior10_797356800_342900000.jpg"/>
          <p:cNvPicPr>
            <a:picLocks noChangeAspect="1"/>
          </p:cNvPicPr>
          <p:nvPr/>
        </p:nvPicPr>
        <p:blipFill>
          <a:blip r:embed="rId3"/>
          <a:stretch>
            <a:fillRect/>
          </a:stretch>
        </p:blipFill>
        <p:spPr>
          <a:xfrm>
            <a:off x="7973568" y="3854244"/>
            <a:ext cx="4069080" cy="2226515"/>
          </a:xfrm>
          <a:prstGeom prst="rect">
            <a:avLst/>
          </a:prstGeom>
        </p:spPr>
      </p:pic>
      <p:sp>
        <p:nvSpPr>
          <p:cNvPr id="9" name="Rectangle 8"/>
          <p:cNvSpPr/>
          <p:nvPr/>
        </p:nvSpPr>
        <p:spPr>
          <a:xfrm>
            <a:off x="0" y="6583680"/>
            <a:ext cx="12191695" cy="274320"/>
          </a:xfrm>
          <a:prstGeom prst="rect">
            <a:avLst/>
          </a:prstGeom>
          <a:solidFill>
            <a:srgbClr val="1125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1" name="TextBox 10">
            <a:extLst>
              <a:ext uri="{FF2B5EF4-FFF2-40B4-BE49-F238E27FC236}">
                <a16:creationId xmlns:a16="http://schemas.microsoft.com/office/drawing/2014/main" id="{AC7F67D5-E3AE-C600-5C0F-D892437DD5E5}"/>
              </a:ext>
            </a:extLst>
          </p:cNvPr>
          <p:cNvSpPr txBox="1"/>
          <p:nvPr/>
        </p:nvSpPr>
        <p:spPr>
          <a:xfrm>
            <a:off x="8101782" y="747252"/>
            <a:ext cx="3716592" cy="2308324"/>
          </a:xfrm>
          <a:prstGeom prst="rect">
            <a:avLst/>
          </a:prstGeom>
          <a:noFill/>
        </p:spPr>
        <p:txBody>
          <a:bodyPr wrap="square" rtlCol="0">
            <a:spAutoFit/>
          </a:bodyPr>
          <a:lstStyle/>
          <a:p>
            <a:pPr algn="ctr"/>
            <a:r>
              <a:rPr lang="en-US" sz="2400" b="1" dirty="0">
                <a:solidFill>
                  <a:srgbClr val="FFFFFF"/>
                </a:solidFill>
                <a:latin typeface="Aptos"/>
              </a:rPr>
              <a:t>Tanya Carpenter and </a:t>
            </a:r>
          </a:p>
          <a:p>
            <a:pPr algn="ctr"/>
            <a:r>
              <a:rPr lang="en-US" sz="2400" b="1" dirty="0">
                <a:solidFill>
                  <a:srgbClr val="FFFFFF"/>
                </a:solidFill>
                <a:latin typeface="Aptos"/>
              </a:rPr>
              <a:t>High Road Productions, LLC </a:t>
            </a:r>
          </a:p>
          <a:p>
            <a:pPr algn="ctr"/>
            <a:r>
              <a:rPr lang="en-US" sz="2400" b="1" dirty="0">
                <a:solidFill>
                  <a:srgbClr val="FFFFFF"/>
                </a:solidFill>
                <a:latin typeface="Aptos"/>
              </a:rPr>
              <a:t>v. </a:t>
            </a:r>
          </a:p>
          <a:p>
            <a:pPr algn="ctr"/>
            <a:r>
              <a:rPr lang="en-US" sz="2400" b="1" dirty="0">
                <a:solidFill>
                  <a:srgbClr val="FFFFFF"/>
                </a:solidFill>
                <a:latin typeface="Aptos"/>
              </a:rPr>
              <a:t>Tangipahoa Parish, et al.</a:t>
            </a:r>
          </a:p>
          <a:p>
            <a:pPr algn="ctr"/>
            <a:r>
              <a:rPr lang="en-US" sz="2400" b="1" dirty="0">
                <a:solidFill>
                  <a:srgbClr val="FFFFFF"/>
                </a:solidFill>
                <a:latin typeface="Aptos"/>
              </a:rPr>
              <a:t>June 22, 2026</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F0307-F20D-911D-72ED-A219E2A76023}"/>
              </a:ext>
            </a:extLst>
          </p:cNvPr>
          <p:cNvSpPr>
            <a:spLocks noGrp="1"/>
          </p:cNvSpPr>
          <p:nvPr>
            <p:ph type="ctrTitle"/>
          </p:nvPr>
        </p:nvSpPr>
        <p:spPr>
          <a:xfrm>
            <a:off x="533400" y="1417671"/>
            <a:ext cx="7991856" cy="2859361"/>
          </a:xfrm>
        </p:spPr>
        <p:txBody>
          <a:bodyPr anchor="b">
            <a:normAutofit/>
          </a:bodyPr>
          <a:lstStyle/>
          <a:p>
            <a:r>
              <a:rPr lang="en-US" dirty="0">
                <a:solidFill>
                  <a:schemeClr val="tx1"/>
                </a:solidFill>
              </a:rPr>
              <a:t>Alleged Retaliatory Actions</a:t>
            </a:r>
          </a:p>
        </p:txBody>
      </p:sp>
    </p:spTree>
    <p:extLst>
      <p:ext uri="{BB962C8B-B14F-4D97-AF65-F5344CB8AC3E}">
        <p14:creationId xmlns:p14="http://schemas.microsoft.com/office/powerpoint/2010/main" val="41959183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45EF9-DE02-FE88-F7C8-E362116B04FB}"/>
              </a:ext>
            </a:extLst>
          </p:cNvPr>
          <p:cNvSpPr>
            <a:spLocks noGrp="1"/>
          </p:cNvSpPr>
          <p:nvPr>
            <p:ph type="title"/>
          </p:nvPr>
        </p:nvSpPr>
        <p:spPr>
          <a:xfrm>
            <a:off x="533401" y="533400"/>
            <a:ext cx="4751831" cy="1066800"/>
          </a:xfrm>
        </p:spPr>
        <p:txBody>
          <a:bodyPr anchor="t">
            <a:normAutofit/>
          </a:bodyPr>
          <a:lstStyle/>
          <a:p>
            <a:r>
              <a:rPr lang="en-US" b="1" dirty="0"/>
              <a:t>Specific Acts of Retaliation Alleged</a:t>
            </a:r>
          </a:p>
        </p:txBody>
      </p:sp>
      <p:sp>
        <p:nvSpPr>
          <p:cNvPr id="4" name="Content Placeholder 3">
            <a:extLst>
              <a:ext uri="{FF2B5EF4-FFF2-40B4-BE49-F238E27FC236}">
                <a16:creationId xmlns:a16="http://schemas.microsoft.com/office/drawing/2014/main" id="{ABD42442-BD69-73AB-D6D7-2579E098700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562" y="533401"/>
            <a:ext cx="5753037" cy="5806472"/>
          </a:xfrm>
        </p:spPr>
        <p:txBody>
          <a:bodyPr>
            <a:normAutofit fontScale="70000" lnSpcReduction="20000"/>
          </a:bodyPr>
          <a:lstStyle/>
          <a:p>
            <a:pPr marL="0" indent="0">
              <a:spcBef>
                <a:spcPts val="2500"/>
              </a:spcBef>
              <a:buFont typeface="Arial" panose="020B0604020202020204" pitchFamily="34" charset="0"/>
              <a:buNone/>
            </a:pPr>
            <a:r>
              <a:rPr lang="en-US" b="1" dirty="0"/>
              <a:t>Alleged Leadership Failures</a:t>
            </a:r>
          </a:p>
          <a:p>
            <a:pPr marL="0" lvl="1" indent="0">
              <a:buFont typeface="Arial" panose="020B0604020202020204" pitchFamily="34" charset="0"/>
              <a:buNone/>
            </a:pPr>
            <a:r>
              <a:rPr lang="en-US" dirty="0"/>
              <a:t>Plaintiffs claim that arena management failed to address safety issues, reflecting poor leadership after their speech.</a:t>
            </a:r>
          </a:p>
          <a:p>
            <a:pPr marL="0" indent="0">
              <a:spcBef>
                <a:spcPts val="2500"/>
              </a:spcBef>
              <a:buFont typeface="Arial" panose="020B0604020202020204" pitchFamily="34" charset="0"/>
              <a:buNone/>
            </a:pPr>
            <a:r>
              <a:rPr lang="en-US" b="1" dirty="0"/>
              <a:t>Reduction in Parish Support</a:t>
            </a:r>
          </a:p>
          <a:p>
            <a:pPr marL="0" lvl="1" indent="0">
              <a:buFont typeface="Arial" panose="020B0604020202020204" pitchFamily="34" charset="0"/>
              <a:buNone/>
            </a:pPr>
            <a:r>
              <a:rPr lang="en-US" dirty="0"/>
              <a:t>Parish management decreased support from parish employees during Plaintiffs’ events.</a:t>
            </a:r>
          </a:p>
          <a:p>
            <a:pPr marL="0" indent="0">
              <a:spcBef>
                <a:spcPts val="2500"/>
              </a:spcBef>
              <a:buFont typeface="Arial" panose="020B0604020202020204" pitchFamily="34" charset="0"/>
              <a:buNone/>
            </a:pPr>
            <a:r>
              <a:rPr lang="en-US" b="1" dirty="0"/>
              <a:t>Race Date Reductions</a:t>
            </a:r>
          </a:p>
          <a:p>
            <a:pPr marL="0" lvl="1" indent="0">
              <a:buFont typeface="Arial" panose="020B0604020202020204" pitchFamily="34" charset="0"/>
              <a:buNone/>
            </a:pPr>
            <a:r>
              <a:rPr lang="en-US" dirty="0"/>
              <a:t>Race dates held for more than a decade were not renewed and given to others after years of consistent scheduling, disrupting tradition, and effecting Plaintiffs’ ability to continue to draw crowds.</a:t>
            </a:r>
          </a:p>
          <a:p>
            <a:pPr marL="0" indent="0">
              <a:spcBef>
                <a:spcPts val="2500"/>
              </a:spcBef>
              <a:buFont typeface="Arial" panose="020B0604020202020204" pitchFamily="34" charset="0"/>
              <a:buNone/>
            </a:pPr>
            <a:r>
              <a:rPr lang="en-US" b="1" dirty="0"/>
              <a:t>Inferior Equipment and Grounds</a:t>
            </a:r>
          </a:p>
          <a:p>
            <a:pPr marL="0" lvl="1" indent="0">
              <a:buFont typeface="Arial" panose="020B0604020202020204" pitchFamily="34" charset="0"/>
              <a:buNone/>
            </a:pPr>
            <a:r>
              <a:rPr lang="en-US" dirty="0"/>
              <a:t>Parish provided broken equipment and inexperienced staff to work and prepare grounds.</a:t>
            </a:r>
          </a:p>
          <a:p>
            <a:pPr marL="0" lvl="1" indent="0">
              <a:buFont typeface="Arial" panose="020B0604020202020204" pitchFamily="34" charset="0"/>
              <a:buNone/>
            </a:pPr>
            <a:endParaRPr lang="en-US" dirty="0"/>
          </a:p>
          <a:p>
            <a:pPr marL="0" lvl="1" indent="0">
              <a:buFont typeface="Arial" panose="020B0604020202020204" pitchFamily="34" charset="0"/>
              <a:buNone/>
            </a:pPr>
            <a:r>
              <a:rPr lang="en-US" b="1" dirty="0"/>
              <a:t>Dangerous Double Booking of Car Show</a:t>
            </a:r>
          </a:p>
        </p:txBody>
      </p:sp>
      <p:pic>
        <p:nvPicPr>
          <p:cNvPr id="14" name="Picture Placeholder 13" descr="crop_FloridaParishesArenaInterior12_41148000_96012000.jpg">
            <a:extLst>
              <a:ext uri="{FF2B5EF4-FFF2-40B4-BE49-F238E27FC236}">
                <a16:creationId xmlns:a16="http://schemas.microsoft.com/office/drawing/2014/main" id="{8571E9F9-EBA7-8D9D-C0A0-96CF769D6855}"/>
              </a:ext>
            </a:extLst>
          </p:cNvPr>
          <p:cNvPicPr>
            <a:picLocks noGrp="1" noChangeAspect="1"/>
          </p:cNvPicPr>
          <p:nvPr>
            <p:ph type="pic" sz="quarter" idx="13"/>
          </p:nvPr>
        </p:nvPicPr>
        <p:blipFill>
          <a:blip r:embed="rId3"/>
          <a:srcRect t="9675" b="9675"/>
          <a:stretch>
            <a:fillRect/>
          </a:stretch>
        </p:blipFill>
        <p:spPr>
          <a:xfrm>
            <a:off x="152400" y="1965325"/>
            <a:ext cx="5132388" cy="4740275"/>
          </a:xfrm>
          <a:prstGeom prst="rect">
            <a:avLst/>
          </a:prstGeom>
        </p:spPr>
      </p:pic>
    </p:spTree>
    <p:extLst>
      <p:ext uri="{BB962C8B-B14F-4D97-AF65-F5344CB8AC3E}">
        <p14:creationId xmlns:p14="http://schemas.microsoft.com/office/powerpoint/2010/main" val="277698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48909" y="283464"/>
            <a:ext cx="10337830" cy="1692771"/>
          </a:xfrm>
          <a:prstGeom prst="rect">
            <a:avLst/>
          </a:prstGeom>
          <a:noFill/>
        </p:spPr>
        <p:txBody>
          <a:bodyPr wrap="none">
            <a:spAutoFit/>
          </a:bodyPr>
          <a:lstStyle/>
          <a:p>
            <a:pPr algn="ctr"/>
            <a:r>
              <a:rPr lang="en-US" sz="2600" b="1" dirty="0">
                <a:solidFill>
                  <a:srgbClr val="112542"/>
                </a:solidFill>
                <a:latin typeface="Aptos Display"/>
              </a:rPr>
              <a:t>Tanya Carpenter’s  Journey from Most Productive Producer </a:t>
            </a:r>
          </a:p>
          <a:p>
            <a:pPr algn="ctr"/>
            <a:r>
              <a:rPr lang="en-US" sz="2600" b="1" dirty="0">
                <a:solidFill>
                  <a:srgbClr val="112542"/>
                </a:solidFill>
                <a:latin typeface="Aptos Display"/>
              </a:rPr>
              <a:t>at Florida Parishes Arena </a:t>
            </a:r>
          </a:p>
          <a:p>
            <a:pPr algn="ctr"/>
            <a:r>
              <a:rPr lang="en-US" sz="2600" b="1" dirty="0">
                <a:solidFill>
                  <a:srgbClr val="112542"/>
                </a:solidFill>
                <a:latin typeface="Aptos Display"/>
              </a:rPr>
              <a:t>to Banishment </a:t>
            </a:r>
          </a:p>
          <a:p>
            <a:endParaRPr sz="2600" b="1" dirty="0">
              <a:solidFill>
                <a:srgbClr val="112542"/>
              </a:solidFill>
              <a:latin typeface="Aptos Display"/>
            </a:endParaRPr>
          </a:p>
        </p:txBody>
      </p:sp>
      <p:sp>
        <p:nvSpPr>
          <p:cNvPr id="3" name="Rounded Rectangle 2"/>
          <p:cNvSpPr/>
          <p:nvPr/>
        </p:nvSpPr>
        <p:spPr>
          <a:xfrm>
            <a:off x="548640" y="1828800"/>
            <a:ext cx="2148840" cy="1325880"/>
          </a:xfrm>
          <a:prstGeom prst="roundRect">
            <a:avLst/>
          </a:prstGeom>
          <a:solidFill>
            <a:srgbClr val="1D684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4" name="TextBox 3"/>
          <p:cNvSpPr txBox="1"/>
          <p:nvPr/>
        </p:nvSpPr>
        <p:spPr>
          <a:xfrm>
            <a:off x="621792" y="2057400"/>
            <a:ext cx="2002536" cy="822960"/>
          </a:xfrm>
          <a:prstGeom prst="rect">
            <a:avLst/>
          </a:prstGeom>
          <a:noFill/>
        </p:spPr>
        <p:txBody>
          <a:bodyPr wrap="square" anchor="ctr">
            <a:spAutoFit/>
          </a:bodyPr>
          <a:lstStyle/>
          <a:p>
            <a:pPr algn="ctr"/>
            <a:r>
              <a:rPr sz="1800" b="1">
                <a:solidFill>
                  <a:srgbClr val="FFFFFF"/>
                </a:solidFill>
                <a:latin typeface="Aptos"/>
              </a:rPr>
              <a:t>20+ YEARS OF</a:t>
            </a:r>
          </a:p>
          <a:p>
            <a:pPr algn="ctr"/>
            <a:r>
              <a:rPr sz="1800" b="1">
                <a:solidFill>
                  <a:srgbClr val="FFFFFF"/>
                </a:solidFill>
                <a:latin typeface="Aptos"/>
              </a:rPr>
              <a:t>EVENTS AT ARENA</a:t>
            </a:r>
          </a:p>
        </p:txBody>
      </p:sp>
      <p:sp>
        <p:nvSpPr>
          <p:cNvPr id="5" name="Chevron 4"/>
          <p:cNvSpPr/>
          <p:nvPr/>
        </p:nvSpPr>
        <p:spPr>
          <a:xfrm>
            <a:off x="2743200" y="2130552"/>
            <a:ext cx="320040" cy="731520"/>
          </a:xfrm>
          <a:prstGeom prst="chevron">
            <a:avLst/>
          </a:prstGeom>
          <a:solidFill>
            <a:srgbClr val="464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Rounded Rectangle 5"/>
          <p:cNvSpPr/>
          <p:nvPr/>
        </p:nvSpPr>
        <p:spPr>
          <a:xfrm>
            <a:off x="2834640" y="1828800"/>
            <a:ext cx="2148840" cy="1325880"/>
          </a:xfrm>
          <a:prstGeom prst="roundRect">
            <a:avLst/>
          </a:prstGeom>
          <a:solidFill>
            <a:srgbClr val="C4932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7" name="TextBox 6"/>
          <p:cNvSpPr txBox="1"/>
          <p:nvPr/>
        </p:nvSpPr>
        <p:spPr>
          <a:xfrm>
            <a:off x="2907792" y="1868717"/>
            <a:ext cx="2002536" cy="1200329"/>
          </a:xfrm>
          <a:prstGeom prst="rect">
            <a:avLst/>
          </a:prstGeom>
          <a:noFill/>
        </p:spPr>
        <p:txBody>
          <a:bodyPr wrap="square" anchor="ctr">
            <a:spAutoFit/>
          </a:bodyPr>
          <a:lstStyle/>
          <a:p>
            <a:pPr algn="ctr"/>
            <a:r>
              <a:rPr lang="en-US" sz="1800" b="1" dirty="0">
                <a:solidFill>
                  <a:srgbClr val="FFFFFF"/>
                </a:solidFill>
                <a:latin typeface="Aptos"/>
              </a:rPr>
              <a:t>COMPLAINTS ABOUT SAFETY AND MANAGEMENT</a:t>
            </a:r>
            <a:endParaRPr sz="1800" b="1" dirty="0">
              <a:solidFill>
                <a:srgbClr val="FFFFFF"/>
              </a:solidFill>
              <a:latin typeface="Aptos"/>
            </a:endParaRPr>
          </a:p>
        </p:txBody>
      </p:sp>
      <p:sp>
        <p:nvSpPr>
          <p:cNvPr id="8" name="Chevron 7"/>
          <p:cNvSpPr/>
          <p:nvPr/>
        </p:nvSpPr>
        <p:spPr>
          <a:xfrm>
            <a:off x="5029200" y="2130552"/>
            <a:ext cx="320040" cy="731520"/>
          </a:xfrm>
          <a:prstGeom prst="chevron">
            <a:avLst/>
          </a:prstGeom>
          <a:solidFill>
            <a:srgbClr val="464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Rounded Rectangle 8"/>
          <p:cNvSpPr/>
          <p:nvPr/>
        </p:nvSpPr>
        <p:spPr>
          <a:xfrm>
            <a:off x="5120640" y="1828800"/>
            <a:ext cx="2148840" cy="1325880"/>
          </a:xfrm>
          <a:prstGeom prst="roundRect">
            <a:avLst/>
          </a:prstGeom>
          <a:solidFill>
            <a:srgbClr val="AB1F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5193792" y="2007216"/>
            <a:ext cx="2002536" cy="923330"/>
          </a:xfrm>
          <a:prstGeom prst="rect">
            <a:avLst/>
          </a:prstGeom>
          <a:noFill/>
        </p:spPr>
        <p:txBody>
          <a:bodyPr wrap="square" anchor="ctr">
            <a:spAutoFit/>
          </a:bodyPr>
          <a:lstStyle/>
          <a:p>
            <a:pPr algn="ctr"/>
            <a:r>
              <a:rPr sz="1800" b="1" dirty="0">
                <a:solidFill>
                  <a:srgbClr val="FFFFFF"/>
                </a:solidFill>
                <a:latin typeface="Aptos"/>
              </a:rPr>
              <a:t>RETALIATION</a:t>
            </a:r>
            <a:endParaRPr lang="en-US" sz="1800" b="1" dirty="0">
              <a:solidFill>
                <a:srgbClr val="FFFFFF"/>
              </a:solidFill>
              <a:latin typeface="Aptos"/>
            </a:endParaRPr>
          </a:p>
          <a:p>
            <a:pPr algn="ctr"/>
            <a:r>
              <a:rPr lang="en-US" b="1" dirty="0">
                <a:solidFill>
                  <a:srgbClr val="FFFFFF"/>
                </a:solidFill>
                <a:latin typeface="Aptos"/>
              </a:rPr>
              <a:t>BEGINS 2022/2023</a:t>
            </a:r>
            <a:endParaRPr sz="1800" b="1" dirty="0">
              <a:solidFill>
                <a:srgbClr val="FFFFFF"/>
              </a:solidFill>
              <a:latin typeface="Aptos"/>
            </a:endParaRPr>
          </a:p>
        </p:txBody>
      </p:sp>
      <p:sp>
        <p:nvSpPr>
          <p:cNvPr id="11" name="Chevron 10"/>
          <p:cNvSpPr/>
          <p:nvPr/>
        </p:nvSpPr>
        <p:spPr>
          <a:xfrm>
            <a:off x="7315200" y="2130552"/>
            <a:ext cx="320040" cy="731520"/>
          </a:xfrm>
          <a:prstGeom prst="chevron">
            <a:avLst/>
          </a:prstGeom>
          <a:solidFill>
            <a:srgbClr val="464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Rounded Rectangle 11"/>
          <p:cNvSpPr/>
          <p:nvPr/>
        </p:nvSpPr>
        <p:spPr>
          <a:xfrm>
            <a:off x="7406640" y="1828800"/>
            <a:ext cx="2148840" cy="1325880"/>
          </a:xfrm>
          <a:prstGeom prst="roundRect">
            <a:avLst/>
          </a:prstGeom>
          <a:solidFill>
            <a:srgbClr val="AB1F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3" name="TextBox 12"/>
          <p:cNvSpPr txBox="1"/>
          <p:nvPr/>
        </p:nvSpPr>
        <p:spPr>
          <a:xfrm>
            <a:off x="7479792" y="1868716"/>
            <a:ext cx="2002536" cy="1200329"/>
          </a:xfrm>
          <a:prstGeom prst="rect">
            <a:avLst/>
          </a:prstGeom>
          <a:noFill/>
        </p:spPr>
        <p:txBody>
          <a:bodyPr wrap="square" anchor="ctr">
            <a:spAutoFit/>
          </a:bodyPr>
          <a:lstStyle/>
          <a:p>
            <a:pPr algn="ctr"/>
            <a:r>
              <a:rPr sz="1800" b="1" dirty="0">
                <a:solidFill>
                  <a:srgbClr val="FFFFFF"/>
                </a:solidFill>
                <a:latin typeface="Aptos"/>
              </a:rPr>
              <a:t>SEPT. 21, 2024</a:t>
            </a:r>
          </a:p>
          <a:p>
            <a:pPr algn="ctr"/>
            <a:r>
              <a:rPr sz="1800" b="1" dirty="0">
                <a:solidFill>
                  <a:srgbClr val="FFFFFF"/>
                </a:solidFill>
                <a:latin typeface="Aptos"/>
              </a:rPr>
              <a:t>ESCALATION</a:t>
            </a:r>
            <a:endParaRPr lang="en-US" sz="1800" b="1" dirty="0">
              <a:solidFill>
                <a:srgbClr val="FFFFFF"/>
              </a:solidFill>
              <a:latin typeface="Aptos"/>
            </a:endParaRPr>
          </a:p>
          <a:p>
            <a:pPr algn="ctr"/>
            <a:r>
              <a:rPr lang="en-US" b="1" dirty="0">
                <a:solidFill>
                  <a:srgbClr val="FFFFFF"/>
                </a:solidFill>
                <a:latin typeface="Aptos"/>
              </a:rPr>
              <a:t>Car Show On Top of Barrel Race</a:t>
            </a:r>
          </a:p>
        </p:txBody>
      </p:sp>
      <p:sp>
        <p:nvSpPr>
          <p:cNvPr id="14" name="Chevron 13"/>
          <p:cNvSpPr/>
          <p:nvPr/>
        </p:nvSpPr>
        <p:spPr>
          <a:xfrm>
            <a:off x="9601200" y="2130552"/>
            <a:ext cx="320040" cy="731520"/>
          </a:xfrm>
          <a:prstGeom prst="chevron">
            <a:avLst/>
          </a:prstGeom>
          <a:solidFill>
            <a:srgbClr val="464C5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ounded Rectangle 14"/>
          <p:cNvSpPr/>
          <p:nvPr/>
        </p:nvSpPr>
        <p:spPr>
          <a:xfrm>
            <a:off x="9692640" y="1828800"/>
            <a:ext cx="2148840" cy="1325880"/>
          </a:xfrm>
          <a:prstGeom prst="roundRect">
            <a:avLst/>
          </a:prstGeom>
          <a:solidFill>
            <a:srgbClr val="AB1F2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TextBox 15"/>
          <p:cNvSpPr txBox="1"/>
          <p:nvPr/>
        </p:nvSpPr>
        <p:spPr>
          <a:xfrm>
            <a:off x="9765792" y="2057400"/>
            <a:ext cx="2002536" cy="822960"/>
          </a:xfrm>
          <a:prstGeom prst="rect">
            <a:avLst/>
          </a:prstGeom>
          <a:noFill/>
        </p:spPr>
        <p:txBody>
          <a:bodyPr wrap="square" anchor="ctr">
            <a:spAutoFit/>
          </a:bodyPr>
          <a:lstStyle/>
          <a:p>
            <a:pPr algn="ctr"/>
            <a:r>
              <a:rPr sz="1800" b="1">
                <a:solidFill>
                  <a:srgbClr val="FFFFFF"/>
                </a:solidFill>
                <a:latin typeface="Aptos"/>
              </a:rPr>
              <a:t>OCT. 23, 2024</a:t>
            </a:r>
          </a:p>
          <a:p>
            <a:pPr algn="ctr"/>
            <a:r>
              <a:rPr sz="1800" b="1">
                <a:solidFill>
                  <a:srgbClr val="FFFFFF"/>
                </a:solidFill>
                <a:latin typeface="Aptos"/>
              </a:rPr>
              <a:t>BARRED LETTER</a:t>
            </a:r>
          </a:p>
        </p:txBody>
      </p:sp>
      <p:sp>
        <p:nvSpPr>
          <p:cNvPr id="20" name="Rectangle 19"/>
          <p:cNvSpPr/>
          <p:nvPr/>
        </p:nvSpPr>
        <p:spPr>
          <a:xfrm>
            <a:off x="0" y="6583680"/>
            <a:ext cx="12191695" cy="274320"/>
          </a:xfrm>
          <a:prstGeom prst="rect">
            <a:avLst/>
          </a:prstGeom>
          <a:solidFill>
            <a:srgbClr val="1125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1480" y="182880"/>
            <a:ext cx="7647478" cy="492443"/>
          </a:xfrm>
          <a:prstGeom prst="rect">
            <a:avLst/>
          </a:prstGeom>
          <a:noFill/>
        </p:spPr>
        <p:txBody>
          <a:bodyPr wrap="none">
            <a:spAutoFit/>
          </a:bodyPr>
          <a:lstStyle/>
          <a:p>
            <a:r>
              <a:rPr sz="2600" b="1" dirty="0">
                <a:solidFill>
                  <a:srgbClr val="112542"/>
                </a:solidFill>
                <a:latin typeface="Aptos Display"/>
              </a:rPr>
              <a:t>September 21, 2024 – </a:t>
            </a:r>
            <a:r>
              <a:rPr lang="en-US" sz="2600" b="1" dirty="0">
                <a:solidFill>
                  <a:srgbClr val="112542"/>
                </a:solidFill>
                <a:latin typeface="Aptos Display"/>
              </a:rPr>
              <a:t>Car Show – The Breaking </a:t>
            </a:r>
            <a:r>
              <a:rPr sz="2600" b="1" dirty="0">
                <a:solidFill>
                  <a:srgbClr val="112542"/>
                </a:solidFill>
                <a:latin typeface="Aptos Display"/>
              </a:rPr>
              <a:t>Point</a:t>
            </a:r>
          </a:p>
        </p:txBody>
      </p:sp>
      <p:pic>
        <p:nvPicPr>
          <p:cNvPr id="3" name="Picture 2"/>
          <p:cNvPicPr>
            <a:picLocks noChangeAspect="1"/>
          </p:cNvPicPr>
          <p:nvPr/>
        </p:nvPicPr>
        <p:blipFill>
          <a:blip r:embed="rId3"/>
          <a:srcRect/>
          <a:stretch/>
        </p:blipFill>
        <p:spPr>
          <a:xfrm>
            <a:off x="551688" y="1444752"/>
            <a:ext cx="5166360" cy="4087367"/>
          </a:xfrm>
          <a:prstGeom prst="rect">
            <a:avLst/>
          </a:prstGeom>
        </p:spPr>
      </p:pic>
      <p:sp>
        <p:nvSpPr>
          <p:cNvPr id="4" name="Rounded Rectangle 3"/>
          <p:cNvSpPr/>
          <p:nvPr/>
        </p:nvSpPr>
        <p:spPr>
          <a:xfrm>
            <a:off x="5897880" y="1124712"/>
            <a:ext cx="5806440" cy="3316587"/>
          </a:xfrm>
          <a:prstGeom prst="roundRect">
            <a:avLst/>
          </a:prstGeom>
          <a:solidFill>
            <a:srgbClr val="FFF3F3"/>
          </a:solidFill>
          <a:ln w="12700">
            <a:solidFill>
              <a:srgbClr val="DCE1E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TextBox 4"/>
          <p:cNvSpPr txBox="1"/>
          <p:nvPr/>
        </p:nvSpPr>
        <p:spPr>
          <a:xfrm>
            <a:off x="6062472" y="1124712"/>
            <a:ext cx="5577840" cy="369332"/>
          </a:xfrm>
          <a:prstGeom prst="rect">
            <a:avLst/>
          </a:prstGeom>
          <a:noFill/>
        </p:spPr>
        <p:txBody>
          <a:bodyPr wrap="square" anchor="t">
            <a:spAutoFit/>
          </a:bodyPr>
          <a:lstStyle/>
          <a:p>
            <a:pPr algn="l"/>
            <a:r>
              <a:rPr sz="1800" b="1" dirty="0">
                <a:solidFill>
                  <a:srgbClr val="112542"/>
                </a:solidFill>
                <a:latin typeface="Aptos"/>
              </a:rPr>
              <a:t>What </a:t>
            </a:r>
            <a:r>
              <a:rPr lang="en-US" sz="1800" b="1" dirty="0">
                <a:solidFill>
                  <a:srgbClr val="112542"/>
                </a:solidFill>
                <a:latin typeface="Aptos"/>
              </a:rPr>
              <a:t>Plaintiffs </a:t>
            </a:r>
            <a:r>
              <a:rPr lang="en-US" b="1" dirty="0">
                <a:solidFill>
                  <a:srgbClr val="112542"/>
                </a:solidFill>
                <a:latin typeface="Aptos"/>
              </a:rPr>
              <a:t>allege </a:t>
            </a:r>
            <a:r>
              <a:rPr sz="1800" b="1" dirty="0">
                <a:solidFill>
                  <a:srgbClr val="112542"/>
                </a:solidFill>
                <a:latin typeface="Aptos"/>
              </a:rPr>
              <a:t>happened that day</a:t>
            </a:r>
          </a:p>
        </p:txBody>
      </p:sp>
      <p:sp>
        <p:nvSpPr>
          <p:cNvPr id="6" name="TextBox 5"/>
          <p:cNvSpPr txBox="1"/>
          <p:nvPr/>
        </p:nvSpPr>
        <p:spPr>
          <a:xfrm>
            <a:off x="6062472" y="1463040"/>
            <a:ext cx="5532120" cy="3046988"/>
          </a:xfrm>
          <a:prstGeom prst="rect">
            <a:avLst/>
          </a:prstGeom>
          <a:noFill/>
        </p:spPr>
        <p:txBody>
          <a:bodyPr wrap="square">
            <a:spAutoFit/>
          </a:bodyPr>
          <a:lstStyle/>
          <a:p>
            <a:r>
              <a:rPr sz="1600" dirty="0">
                <a:solidFill>
                  <a:srgbClr val="141414"/>
                </a:solidFill>
                <a:latin typeface="Aptos"/>
              </a:rPr>
              <a:t>A car show was scheduled at the same time as the Louisiana LA 06 State qualifier barrel race.</a:t>
            </a:r>
            <a:endParaRPr lang="en-US" sz="1600" dirty="0">
              <a:solidFill>
                <a:srgbClr val="141414"/>
              </a:solidFill>
              <a:latin typeface="Aptos"/>
            </a:endParaRPr>
          </a:p>
          <a:p>
            <a:endParaRPr sz="1600" dirty="0">
              <a:solidFill>
                <a:srgbClr val="141414"/>
              </a:solidFill>
              <a:latin typeface="Aptos"/>
            </a:endParaRPr>
          </a:p>
          <a:p>
            <a:r>
              <a:rPr lang="en-US" sz="1600" dirty="0">
                <a:solidFill>
                  <a:srgbClr val="141414"/>
                </a:solidFill>
                <a:latin typeface="Aptos"/>
              </a:rPr>
              <a:t>Plaintif’s complained about </a:t>
            </a:r>
            <a:r>
              <a:rPr sz="1600" dirty="0">
                <a:solidFill>
                  <a:srgbClr val="141414"/>
                </a:solidFill>
                <a:latin typeface="Aptos"/>
              </a:rPr>
              <a:t>safety concerns involving noise, traffic, alcohol, marijuana, and event interference</a:t>
            </a:r>
            <a:r>
              <a:rPr lang="en-US" sz="1600" dirty="0">
                <a:solidFill>
                  <a:srgbClr val="141414"/>
                </a:solidFill>
                <a:latin typeface="Aptos"/>
              </a:rPr>
              <a:t> go      unanswered</a:t>
            </a:r>
            <a:r>
              <a:rPr sz="1600" dirty="0">
                <a:solidFill>
                  <a:srgbClr val="141414"/>
                </a:solidFill>
                <a:latin typeface="Aptos"/>
              </a:rPr>
              <a:t>.</a:t>
            </a:r>
            <a:endParaRPr lang="en-US" sz="1600" dirty="0">
              <a:solidFill>
                <a:srgbClr val="141414"/>
              </a:solidFill>
              <a:latin typeface="Aptos"/>
            </a:endParaRPr>
          </a:p>
          <a:p>
            <a:endParaRPr lang="en-US" sz="1600" dirty="0">
              <a:solidFill>
                <a:srgbClr val="141414"/>
              </a:solidFill>
              <a:latin typeface="Aptos"/>
            </a:endParaRPr>
          </a:p>
          <a:p>
            <a:r>
              <a:rPr lang="en-US" sz="1600" dirty="0">
                <a:solidFill>
                  <a:srgbClr val="141414"/>
                </a:solidFill>
                <a:latin typeface="Aptos"/>
              </a:rPr>
              <a:t>Kelly Wells not at Arena.  Animals and participants at risk of injury.</a:t>
            </a:r>
          </a:p>
          <a:p>
            <a:endParaRPr lang="en-US" sz="1600" dirty="0">
              <a:solidFill>
                <a:srgbClr val="141414"/>
              </a:solidFill>
              <a:latin typeface="Aptos"/>
            </a:endParaRPr>
          </a:p>
          <a:p>
            <a:r>
              <a:rPr lang="en-US" sz="1600" dirty="0">
                <a:solidFill>
                  <a:srgbClr val="141414"/>
                </a:solidFill>
                <a:latin typeface="Aptos"/>
              </a:rPr>
              <a:t>Plaintiffs allege that Toni Jean Catalano assaults Tanya Carpenter</a:t>
            </a:r>
            <a:endParaRPr sz="1600" dirty="0">
              <a:solidFill>
                <a:srgbClr val="141414"/>
              </a:solidFill>
              <a:latin typeface="Aptos"/>
            </a:endParaRPr>
          </a:p>
        </p:txBody>
      </p:sp>
      <p:sp>
        <p:nvSpPr>
          <p:cNvPr id="7" name="Rounded Rectangle 6"/>
          <p:cNvSpPr/>
          <p:nvPr/>
        </p:nvSpPr>
        <p:spPr>
          <a:xfrm>
            <a:off x="5897880" y="4875104"/>
            <a:ext cx="5806440" cy="1097280"/>
          </a:xfrm>
          <a:prstGeom prst="roundRect">
            <a:avLst/>
          </a:prstGeom>
          <a:solidFill>
            <a:srgbClr val="F2F4F8"/>
          </a:solidFill>
          <a:ln w="12700">
            <a:solidFill>
              <a:srgbClr val="DCE1E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9" name="TextBox 8"/>
          <p:cNvSpPr txBox="1"/>
          <p:nvPr/>
        </p:nvSpPr>
        <p:spPr>
          <a:xfrm>
            <a:off x="6062472" y="4937760"/>
            <a:ext cx="5532120" cy="830997"/>
          </a:xfrm>
          <a:prstGeom prst="rect">
            <a:avLst/>
          </a:prstGeom>
          <a:noFill/>
        </p:spPr>
        <p:txBody>
          <a:bodyPr wrap="square">
            <a:spAutoFit/>
          </a:bodyPr>
          <a:lstStyle/>
          <a:p>
            <a:r>
              <a:rPr lang="en-US" sz="1600" dirty="0">
                <a:solidFill>
                  <a:srgbClr val="141414"/>
                </a:solidFill>
                <a:latin typeface="Aptos"/>
              </a:rPr>
              <a:t>Following Plaintiff’s outspoken speech about the car show—Kelly Wells and Robby Miller ban Plaintiff from public property at Florida Parishes Arena</a:t>
            </a:r>
            <a:endParaRPr sz="1600" dirty="0">
              <a:solidFill>
                <a:srgbClr val="141414"/>
              </a:solidFill>
              <a:latin typeface="Aptos"/>
            </a:endParaRPr>
          </a:p>
        </p:txBody>
      </p:sp>
      <p:sp>
        <p:nvSpPr>
          <p:cNvPr id="10" name="Rectangle 9"/>
          <p:cNvSpPr/>
          <p:nvPr/>
        </p:nvSpPr>
        <p:spPr>
          <a:xfrm>
            <a:off x="0" y="6583680"/>
            <a:ext cx="12191695" cy="274320"/>
          </a:xfrm>
          <a:prstGeom prst="rect">
            <a:avLst/>
          </a:prstGeom>
          <a:solidFill>
            <a:srgbClr val="1125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1480" y="182880"/>
            <a:ext cx="5480090" cy="492443"/>
          </a:xfrm>
          <a:prstGeom prst="rect">
            <a:avLst/>
          </a:prstGeom>
          <a:noFill/>
        </p:spPr>
        <p:txBody>
          <a:bodyPr wrap="none">
            <a:spAutoFit/>
          </a:bodyPr>
          <a:lstStyle/>
          <a:p>
            <a:r>
              <a:rPr sz="2600" b="1" dirty="0">
                <a:solidFill>
                  <a:srgbClr val="112542"/>
                </a:solidFill>
                <a:latin typeface="Aptos Display"/>
              </a:rPr>
              <a:t>October 23, 2024 – The Ba</a:t>
            </a:r>
            <a:r>
              <a:rPr lang="en-US" sz="2600" b="1" dirty="0">
                <a:solidFill>
                  <a:srgbClr val="112542"/>
                </a:solidFill>
                <a:latin typeface="Aptos Display"/>
              </a:rPr>
              <a:t>nn</a:t>
            </a:r>
            <a:r>
              <a:rPr sz="2600" b="1" dirty="0">
                <a:solidFill>
                  <a:srgbClr val="112542"/>
                </a:solidFill>
                <a:latin typeface="Aptos Display"/>
              </a:rPr>
              <a:t>ed Letter</a:t>
            </a:r>
          </a:p>
        </p:txBody>
      </p:sp>
      <p:pic>
        <p:nvPicPr>
          <p:cNvPr id="3" name="Picture 2" descr="barred_letter_page_2.png"/>
          <p:cNvPicPr>
            <a:picLocks noChangeAspect="1"/>
          </p:cNvPicPr>
          <p:nvPr/>
        </p:nvPicPr>
        <p:blipFill>
          <a:blip r:embed="rId3"/>
          <a:stretch>
            <a:fillRect/>
          </a:stretch>
        </p:blipFill>
        <p:spPr>
          <a:xfrm>
            <a:off x="579121" y="914401"/>
            <a:ext cx="2859818" cy="4701208"/>
          </a:xfrm>
          <a:prstGeom prst="rect">
            <a:avLst/>
          </a:prstGeom>
        </p:spPr>
      </p:pic>
      <p:pic>
        <p:nvPicPr>
          <p:cNvPr id="5" name="Picture 4" descr="barred_letter_page_3.png"/>
          <p:cNvPicPr>
            <a:picLocks noChangeAspect="1"/>
          </p:cNvPicPr>
          <p:nvPr/>
        </p:nvPicPr>
        <p:blipFill>
          <a:blip r:embed="rId4"/>
          <a:stretch>
            <a:fillRect/>
          </a:stretch>
        </p:blipFill>
        <p:spPr>
          <a:xfrm>
            <a:off x="3642361" y="1133061"/>
            <a:ext cx="4724399" cy="4890052"/>
          </a:xfrm>
          <a:prstGeom prst="rect">
            <a:avLst/>
          </a:prstGeom>
        </p:spPr>
      </p:pic>
      <p:sp>
        <p:nvSpPr>
          <p:cNvPr id="7" name="Rounded Rectangle 6"/>
          <p:cNvSpPr/>
          <p:nvPr/>
        </p:nvSpPr>
        <p:spPr>
          <a:xfrm>
            <a:off x="8549640" y="1357435"/>
            <a:ext cx="3063240" cy="841248"/>
          </a:xfrm>
          <a:prstGeom prst="roundRect">
            <a:avLst/>
          </a:prstGeom>
          <a:solidFill>
            <a:srgbClr val="FFF3F3"/>
          </a:solidFill>
          <a:ln w="12700">
            <a:solidFill>
              <a:srgbClr val="AB1F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8" name="TextBox 7"/>
          <p:cNvSpPr txBox="1"/>
          <p:nvPr/>
        </p:nvSpPr>
        <p:spPr>
          <a:xfrm>
            <a:off x="8659367" y="1307592"/>
            <a:ext cx="2862072" cy="658368"/>
          </a:xfrm>
          <a:prstGeom prst="rect">
            <a:avLst/>
          </a:prstGeom>
          <a:noFill/>
        </p:spPr>
        <p:txBody>
          <a:bodyPr wrap="square" anchor="t">
            <a:spAutoFit/>
          </a:bodyPr>
          <a:lstStyle/>
          <a:p>
            <a:pPr algn="l"/>
            <a:r>
              <a:rPr sz="1400" b="1" dirty="0">
                <a:solidFill>
                  <a:srgbClr val="AB1F24"/>
                </a:solidFill>
                <a:latin typeface="Aptos"/>
              </a:rPr>
              <a:t>Bars Tanya Carpenter / High Road Productions from Florida Parishes Arena and greater</a:t>
            </a:r>
            <a:r>
              <a:rPr lang="en-US" sz="1400" b="1" dirty="0">
                <a:solidFill>
                  <a:srgbClr val="AB1F24"/>
                </a:solidFill>
                <a:latin typeface="Aptos"/>
              </a:rPr>
              <a:t> </a:t>
            </a:r>
            <a:r>
              <a:rPr sz="1400" b="1" dirty="0">
                <a:solidFill>
                  <a:srgbClr val="AB1F24"/>
                </a:solidFill>
                <a:latin typeface="Aptos"/>
              </a:rPr>
              <a:t>Tangipahoa Parish facilities</a:t>
            </a:r>
          </a:p>
        </p:txBody>
      </p:sp>
      <p:sp>
        <p:nvSpPr>
          <p:cNvPr id="9" name="Rounded Rectangle 8"/>
          <p:cNvSpPr/>
          <p:nvPr/>
        </p:nvSpPr>
        <p:spPr>
          <a:xfrm>
            <a:off x="8549640" y="2880360"/>
            <a:ext cx="3063240" cy="841248"/>
          </a:xfrm>
          <a:prstGeom prst="roundRect">
            <a:avLst/>
          </a:prstGeom>
          <a:solidFill>
            <a:srgbClr val="FFF3F3"/>
          </a:solidFill>
          <a:ln w="12700">
            <a:solidFill>
              <a:srgbClr val="AB1F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0" name="TextBox 9"/>
          <p:cNvSpPr txBox="1"/>
          <p:nvPr/>
        </p:nvSpPr>
        <p:spPr>
          <a:xfrm>
            <a:off x="8659367" y="2953512"/>
            <a:ext cx="2862072" cy="658368"/>
          </a:xfrm>
          <a:prstGeom prst="rect">
            <a:avLst/>
          </a:prstGeom>
          <a:noFill/>
        </p:spPr>
        <p:txBody>
          <a:bodyPr wrap="square" anchor="t">
            <a:spAutoFit/>
          </a:bodyPr>
          <a:lstStyle/>
          <a:p>
            <a:pPr algn="l"/>
            <a:r>
              <a:rPr sz="1400" b="1">
                <a:solidFill>
                  <a:srgbClr val="AB1F24"/>
                </a:solidFill>
                <a:latin typeface="Aptos"/>
              </a:rPr>
              <a:t>Effective immediately following the 11/25/2024 show</a:t>
            </a:r>
          </a:p>
        </p:txBody>
      </p:sp>
      <p:sp>
        <p:nvSpPr>
          <p:cNvPr id="11" name="Rounded Rectangle 10"/>
          <p:cNvSpPr/>
          <p:nvPr/>
        </p:nvSpPr>
        <p:spPr>
          <a:xfrm>
            <a:off x="8526780" y="4056003"/>
            <a:ext cx="3063240" cy="841248"/>
          </a:xfrm>
          <a:prstGeom prst="roundRect">
            <a:avLst/>
          </a:prstGeom>
          <a:solidFill>
            <a:srgbClr val="FFF3F3"/>
          </a:solidFill>
          <a:ln w="12700">
            <a:solidFill>
              <a:srgbClr val="AB1F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2" name="TextBox 11"/>
          <p:cNvSpPr txBox="1"/>
          <p:nvPr/>
        </p:nvSpPr>
        <p:spPr>
          <a:xfrm>
            <a:off x="8659367" y="4005072"/>
            <a:ext cx="2862072" cy="658368"/>
          </a:xfrm>
          <a:prstGeom prst="rect">
            <a:avLst/>
          </a:prstGeom>
          <a:noFill/>
        </p:spPr>
        <p:txBody>
          <a:bodyPr wrap="square" anchor="t">
            <a:spAutoFit/>
          </a:bodyPr>
          <a:lstStyle/>
          <a:p>
            <a:pPr algn="l"/>
            <a:r>
              <a:rPr sz="1400" b="1" dirty="0">
                <a:solidFill>
                  <a:srgbClr val="AB1F24"/>
                </a:solidFill>
                <a:latin typeface="Aptos"/>
              </a:rPr>
              <a:t>Includes all of 2025 and continues until written permission is granted by certified letter</a:t>
            </a:r>
          </a:p>
        </p:txBody>
      </p:sp>
      <p:sp>
        <p:nvSpPr>
          <p:cNvPr id="13" name="Rectangle 12"/>
          <p:cNvSpPr/>
          <p:nvPr/>
        </p:nvSpPr>
        <p:spPr>
          <a:xfrm>
            <a:off x="0" y="6583680"/>
            <a:ext cx="12191695" cy="274320"/>
          </a:xfrm>
          <a:prstGeom prst="rect">
            <a:avLst/>
          </a:prstGeom>
          <a:solidFill>
            <a:srgbClr val="1125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extBox 1"/>
          <p:cNvSpPr txBox="1"/>
          <p:nvPr/>
        </p:nvSpPr>
        <p:spPr>
          <a:xfrm>
            <a:off x="411480" y="182880"/>
            <a:ext cx="11338560" cy="777240"/>
          </a:xfrm>
          <a:prstGeom prst="rect">
            <a:avLst/>
          </a:prstGeom>
          <a:noFill/>
        </p:spPr>
        <p:txBody>
          <a:bodyPr wrap="none">
            <a:spAutoFit/>
          </a:bodyPr>
          <a:lstStyle/>
          <a:p>
            <a:r>
              <a:rPr sz="2600" b="1">
                <a:solidFill>
                  <a:srgbClr val="112542"/>
                </a:solidFill>
                <a:latin typeface="Aptos Display"/>
              </a:rPr>
              <a:t>Key Takeaways from the Letter</a:t>
            </a:r>
          </a:p>
        </p:txBody>
      </p:sp>
      <p:pic>
        <p:nvPicPr>
          <p:cNvPr id="3" name="Picture 2" descr="barred_letter_page_2.png"/>
          <p:cNvPicPr>
            <a:picLocks noChangeAspect="1"/>
          </p:cNvPicPr>
          <p:nvPr/>
        </p:nvPicPr>
        <p:blipFill>
          <a:blip r:embed="rId3"/>
          <a:stretch>
            <a:fillRect/>
          </a:stretch>
        </p:blipFill>
        <p:spPr>
          <a:xfrm>
            <a:off x="411480" y="1090720"/>
            <a:ext cx="3931920" cy="5088038"/>
          </a:xfrm>
          <a:prstGeom prst="rect">
            <a:avLst/>
          </a:prstGeom>
        </p:spPr>
      </p:pic>
      <p:sp>
        <p:nvSpPr>
          <p:cNvPr id="4" name="Rectangle 3"/>
          <p:cNvSpPr/>
          <p:nvPr/>
        </p:nvSpPr>
        <p:spPr>
          <a:xfrm>
            <a:off x="411480" y="1051560"/>
            <a:ext cx="3931920" cy="5166360"/>
          </a:xfrm>
          <a:prstGeom prst="rect">
            <a:avLst/>
          </a:prstGeom>
          <a:noFill/>
          <a:ln w="19050">
            <a:solidFill>
              <a:srgbClr val="DCE1E8"/>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Rounded Rectangle 4"/>
          <p:cNvSpPr/>
          <p:nvPr/>
        </p:nvSpPr>
        <p:spPr>
          <a:xfrm>
            <a:off x="4617720" y="1234440"/>
            <a:ext cx="7132320" cy="1005840"/>
          </a:xfrm>
          <a:prstGeom prst="roundRect">
            <a:avLst/>
          </a:prstGeom>
          <a:solidFill>
            <a:srgbClr val="FAFAFC"/>
          </a:solidFill>
          <a:ln w="12700">
            <a:solidFill>
              <a:srgbClr val="AB1F24"/>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6" name="TextBox 5"/>
          <p:cNvSpPr txBox="1"/>
          <p:nvPr/>
        </p:nvSpPr>
        <p:spPr>
          <a:xfrm>
            <a:off x="4933188" y="1164349"/>
            <a:ext cx="6812280" cy="1138773"/>
          </a:xfrm>
          <a:prstGeom prst="rect">
            <a:avLst/>
          </a:prstGeom>
          <a:noFill/>
        </p:spPr>
        <p:txBody>
          <a:bodyPr wrap="square" anchor="t">
            <a:spAutoFit/>
          </a:bodyPr>
          <a:lstStyle/>
          <a:p>
            <a:pPr algn="l"/>
            <a:r>
              <a:rPr sz="1700" b="1" dirty="0">
                <a:solidFill>
                  <a:srgbClr val="AB1F24"/>
                </a:solidFill>
                <a:latin typeface="Aptos"/>
              </a:rPr>
              <a:t>“</a:t>
            </a:r>
            <a:r>
              <a:rPr lang="en-US" sz="1700" b="1" dirty="0">
                <a:solidFill>
                  <a:srgbClr val="AB1F24"/>
                </a:solidFill>
                <a:latin typeface="Aptos"/>
              </a:rPr>
              <a:t>Tanya Carpenter/High Road Productions, or any subsidiary production company or event, </a:t>
            </a:r>
            <a:r>
              <a:rPr sz="1700" b="1" dirty="0">
                <a:solidFill>
                  <a:srgbClr val="AB1F24"/>
                </a:solidFill>
                <a:latin typeface="Aptos"/>
              </a:rPr>
              <a:t>will be barred from service at the Florida Parishes Arena, and greater Tangipahoa Parish Government facility … including </a:t>
            </a:r>
            <a:r>
              <a:rPr lang="en-US" sz="1700" b="1" dirty="0">
                <a:solidFill>
                  <a:srgbClr val="AB1F24"/>
                </a:solidFill>
                <a:latin typeface="Aptos"/>
              </a:rPr>
              <a:t>… </a:t>
            </a:r>
            <a:r>
              <a:rPr sz="1700" b="1" dirty="0">
                <a:solidFill>
                  <a:srgbClr val="AB1F24"/>
                </a:solidFill>
                <a:latin typeface="Aptos"/>
              </a:rPr>
              <a:t>the Tangipahoa Parish Fairgrounds”</a:t>
            </a:r>
          </a:p>
        </p:txBody>
      </p:sp>
      <p:sp>
        <p:nvSpPr>
          <p:cNvPr id="7" name="Rounded Rectangle 6"/>
          <p:cNvSpPr/>
          <p:nvPr/>
        </p:nvSpPr>
        <p:spPr>
          <a:xfrm>
            <a:off x="4613148" y="2577442"/>
            <a:ext cx="7132320" cy="1552106"/>
          </a:xfrm>
          <a:prstGeom prst="roundRect">
            <a:avLst>
              <a:gd name="adj" fmla="val 29375"/>
            </a:avLst>
          </a:prstGeom>
          <a:solidFill>
            <a:srgbClr val="FAFAFC"/>
          </a:solidFill>
          <a:ln w="12700">
            <a:solidFill>
              <a:srgbClr val="AB1F24"/>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b="1" dirty="0">
                <a:solidFill>
                  <a:srgbClr val="AB1F24"/>
                </a:solidFill>
                <a:latin typeface="Aptos"/>
              </a:rPr>
              <a:t>“…barred from the Florida Parishes Areana, and greater Tangipahoa Parish Government facility at 1301 NW Central Ave., effective immediately until written permission is granted via certified letter</a:t>
            </a:r>
          </a:p>
        </p:txBody>
      </p:sp>
      <p:sp>
        <p:nvSpPr>
          <p:cNvPr id="11" name="Rectangle 10"/>
          <p:cNvSpPr/>
          <p:nvPr/>
        </p:nvSpPr>
        <p:spPr>
          <a:xfrm>
            <a:off x="0" y="6583680"/>
            <a:ext cx="12191695" cy="274320"/>
          </a:xfrm>
          <a:prstGeom prst="rect">
            <a:avLst/>
          </a:prstGeom>
          <a:solidFill>
            <a:srgbClr val="1125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7" name="Flowchart: Alternate Process 16">
            <a:extLst>
              <a:ext uri="{FF2B5EF4-FFF2-40B4-BE49-F238E27FC236}">
                <a16:creationId xmlns:a16="http://schemas.microsoft.com/office/drawing/2014/main" id="{4482865A-F630-EBD3-E163-0C7DA07DAE89}"/>
              </a:ext>
            </a:extLst>
          </p:cNvPr>
          <p:cNvSpPr/>
          <p:nvPr/>
        </p:nvSpPr>
        <p:spPr>
          <a:xfrm>
            <a:off x="5043948" y="4424516"/>
            <a:ext cx="5968181" cy="1269135"/>
          </a:xfrm>
          <a:prstGeom prst="flowChartAlternateProcess">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b="1" dirty="0">
                <a:solidFill>
                  <a:srgbClr val="C00000"/>
                </a:solidFill>
                <a:latin typeface="Aptos" panose="020B0004020202020204" pitchFamily="34" charset="0"/>
              </a:rPr>
              <a:t>Same Law Firm That Sent Letter Now Representing Defendants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3BE3A-6BC4-6EEB-0767-0D32B9466FCB}"/>
              </a:ext>
            </a:extLst>
          </p:cNvPr>
          <p:cNvSpPr>
            <a:spLocks noGrp="1"/>
          </p:cNvSpPr>
          <p:nvPr>
            <p:ph type="title"/>
          </p:nvPr>
        </p:nvSpPr>
        <p:spPr>
          <a:xfrm>
            <a:off x="7223912" y="349045"/>
            <a:ext cx="4243345" cy="1283109"/>
          </a:xfrm>
        </p:spPr>
        <p:txBody>
          <a:bodyPr anchor="t">
            <a:normAutofit fontScale="90000"/>
          </a:bodyPr>
          <a:lstStyle/>
          <a:p>
            <a:r>
              <a:rPr lang="en-US" b="1" dirty="0">
                <a:solidFill>
                  <a:schemeClr val="bg1"/>
                </a:solidFill>
              </a:rPr>
              <a:t>What Plaintiffs Will Now Prove</a:t>
            </a:r>
          </a:p>
        </p:txBody>
      </p:sp>
      <p:pic>
        <p:nvPicPr>
          <p:cNvPr id="5" name="Content Placeholder 4" descr="Concept image to illustrate balancing faith and money by using silver coins and a Christian bible on a balance scale. White background with shadow reflected on white foreground. Cropped to rule of thirds and ready to use.">
            <a:extLst>
              <a:ext uri="{FF2B5EF4-FFF2-40B4-BE49-F238E27FC236}">
                <a16:creationId xmlns:a16="http://schemas.microsoft.com/office/drawing/2014/main" id="{37D4C506-EB1E-40EE-A38A-E75AA385DBFE}"/>
              </a:ext>
            </a:extLst>
          </p:cNvPr>
          <p:cNvPicPr>
            <a:picLocks noGrp="1" noChangeAspect="1"/>
          </p:cNvPicPr>
          <p:nvPr>
            <p:ph type="pic" sz="quarter" idx="15"/>
          </p:nvPr>
        </p:nvPicPr>
        <p:blipFill>
          <a:blip r:embed="rId3"/>
          <a:srcRect t="632" r="-2" b="-2"/>
          <a:stretch>
            <a:fillRect/>
          </a:stretch>
        </p:blipFill>
        <p:spPr>
          <a:xfrm>
            <a:off x="20" y="10"/>
            <a:ext cx="6548514" cy="6100454"/>
          </a:xfrm>
        </p:spPr>
      </p:pic>
      <p:sp>
        <p:nvSpPr>
          <p:cNvPr id="4" name="Content Placeholder 3">
            <a:extLst>
              <a:ext uri="{FF2B5EF4-FFF2-40B4-BE49-F238E27FC236}">
                <a16:creationId xmlns:a16="http://schemas.microsoft.com/office/drawing/2014/main" id="{D99F0A78-2503-84B5-D5BA-C8176204CAC3}"/>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223069" y="1632154"/>
            <a:ext cx="4244188" cy="4876801"/>
          </a:xfrm>
        </p:spPr>
        <p:txBody>
          <a:bodyPr>
            <a:normAutofit fontScale="77500" lnSpcReduction="20000"/>
          </a:bodyPr>
          <a:lstStyle/>
          <a:p>
            <a:pPr marL="0" indent="0">
              <a:spcBef>
                <a:spcPts val="2500"/>
              </a:spcBef>
              <a:buFont typeface="Arial" panose="020B0604020202020204" pitchFamily="34" charset="0"/>
              <a:buNone/>
            </a:pPr>
            <a:r>
              <a:rPr lang="en-US" b="1" dirty="0">
                <a:solidFill>
                  <a:schemeClr val="bg1"/>
                </a:solidFill>
              </a:rPr>
              <a:t>Plaintiff engaged In protective speech</a:t>
            </a:r>
          </a:p>
          <a:p>
            <a:pPr marL="0" indent="0">
              <a:spcBef>
                <a:spcPts val="2500"/>
              </a:spcBef>
              <a:buFont typeface="Arial" panose="020B0604020202020204" pitchFamily="34" charset="0"/>
              <a:buNone/>
            </a:pPr>
            <a:r>
              <a:rPr lang="en-US" b="1" dirty="0">
                <a:solidFill>
                  <a:schemeClr val="bg1"/>
                </a:solidFill>
              </a:rPr>
              <a:t>Plaintiffs suffered retaliation rather than provided solutions </a:t>
            </a:r>
          </a:p>
          <a:p>
            <a:pPr marL="0" indent="0">
              <a:spcBef>
                <a:spcPts val="2500"/>
              </a:spcBef>
              <a:buFont typeface="Arial" panose="020B0604020202020204" pitchFamily="34" charset="0"/>
              <a:buNone/>
            </a:pPr>
            <a:r>
              <a:rPr lang="en-US" b="1" dirty="0">
                <a:solidFill>
                  <a:schemeClr val="bg1"/>
                </a:solidFill>
              </a:rPr>
              <a:t>Plaintiffs barred from public property with no prior notice or right to appeal.</a:t>
            </a:r>
          </a:p>
          <a:p>
            <a:pPr marL="0" indent="0">
              <a:spcBef>
                <a:spcPts val="2500"/>
              </a:spcBef>
              <a:buFont typeface="Arial" panose="020B0604020202020204" pitchFamily="34" charset="0"/>
              <a:buNone/>
            </a:pPr>
            <a:r>
              <a:rPr lang="en-US" b="1" dirty="0">
                <a:solidFill>
                  <a:schemeClr val="bg1"/>
                </a:solidFill>
              </a:rPr>
              <a:t>Plaintiffs were damaged by Defendants’ actions and their 1</a:t>
            </a:r>
            <a:r>
              <a:rPr lang="en-US" b="1" baseline="30000" dirty="0">
                <a:solidFill>
                  <a:schemeClr val="bg1"/>
                </a:solidFill>
              </a:rPr>
              <a:t>st</a:t>
            </a:r>
            <a:r>
              <a:rPr lang="en-US" b="1" dirty="0">
                <a:solidFill>
                  <a:schemeClr val="bg1"/>
                </a:solidFill>
              </a:rPr>
              <a:t> and 14</a:t>
            </a:r>
            <a:r>
              <a:rPr lang="en-US" b="1" baseline="30000" dirty="0">
                <a:solidFill>
                  <a:schemeClr val="bg1"/>
                </a:solidFill>
              </a:rPr>
              <a:t>th</a:t>
            </a:r>
            <a:r>
              <a:rPr lang="en-US" b="1" dirty="0">
                <a:solidFill>
                  <a:schemeClr val="bg1"/>
                </a:solidFill>
              </a:rPr>
              <a:t> Amendment Rights violated</a:t>
            </a:r>
          </a:p>
          <a:p>
            <a:pPr marL="0" indent="0">
              <a:spcBef>
                <a:spcPts val="2500"/>
              </a:spcBef>
              <a:buFont typeface="Arial" panose="020B0604020202020204" pitchFamily="34" charset="0"/>
              <a:buNone/>
            </a:pPr>
            <a:endParaRPr lang="en-US" b="1" dirty="0">
              <a:solidFill>
                <a:schemeClr val="bg1"/>
              </a:solidFill>
            </a:endParaRPr>
          </a:p>
          <a:p>
            <a:pPr marL="0" indent="0">
              <a:spcBef>
                <a:spcPts val="2500"/>
              </a:spcBef>
              <a:buFont typeface="Arial" panose="020B0604020202020204" pitchFamily="34" charset="0"/>
              <a:buNone/>
            </a:pPr>
            <a:endParaRPr lang="en-US" b="1" dirty="0"/>
          </a:p>
          <a:p>
            <a:pPr marL="0" indent="0">
              <a:spcBef>
                <a:spcPts val="2500"/>
              </a:spcBef>
              <a:buFont typeface="Arial" panose="020B0604020202020204" pitchFamily="34" charset="0"/>
              <a:buNone/>
            </a:pPr>
            <a:endParaRPr lang="en-US" b="1" dirty="0"/>
          </a:p>
          <a:p>
            <a:pPr marL="0" indent="0">
              <a:spcBef>
                <a:spcPts val="2500"/>
              </a:spcBef>
              <a:buFont typeface="Arial" panose="020B0604020202020204" pitchFamily="34" charset="0"/>
              <a:buNone/>
            </a:pPr>
            <a:endParaRPr lang="en-US" b="1" dirty="0"/>
          </a:p>
        </p:txBody>
      </p:sp>
    </p:spTree>
    <p:extLst>
      <p:ext uri="{BB962C8B-B14F-4D97-AF65-F5344CB8AC3E}">
        <p14:creationId xmlns:p14="http://schemas.microsoft.com/office/powerpoint/2010/main" val="1417917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94C90-6F36-12E1-7394-DBA6417E28F1}"/>
              </a:ext>
            </a:extLst>
          </p:cNvPr>
          <p:cNvSpPr>
            <a:spLocks noGrp="1"/>
          </p:cNvSpPr>
          <p:nvPr>
            <p:ph type="ctrTitle" idx="4294967295"/>
          </p:nvPr>
        </p:nvSpPr>
        <p:spPr>
          <a:xfrm>
            <a:off x="1062038" y="533400"/>
            <a:ext cx="10176233" cy="5791200"/>
          </a:xfrm>
        </p:spPr>
        <p:txBody>
          <a:bodyPr anchor="ctr">
            <a:normAutofit/>
          </a:bodyPr>
          <a:lstStyle/>
          <a:p>
            <a:pPr>
              <a:lnSpc>
                <a:spcPct val="116000"/>
              </a:lnSpc>
              <a:spcBef>
                <a:spcPts val="800"/>
              </a:spcBef>
              <a:spcAft>
                <a:spcPts val="400"/>
              </a:spcAft>
            </a:pPr>
            <a:r>
              <a:rPr lang="en-US" b="1" dirty="0">
                <a:solidFill>
                  <a:schemeClr val="bg1"/>
                </a:solidFill>
                <a:latin typeface="Aptos Display" panose="020B0004020202020204" pitchFamily="34" charset="0"/>
                <a:ea typeface="Times New Roman" panose="02020603050405020304" pitchFamily="18" charset="0"/>
                <a:cs typeface="Times New Roman" panose="02020603050405020304" pitchFamily="18" charset="0"/>
              </a:rPr>
              <a:t>When a citizen speaks up about safety, public mismanagement, and fairness, government must listen — not retaliate… no matter how difficult, demanding, or even abrasive, that citizen may be. </a:t>
            </a:r>
          </a:p>
        </p:txBody>
      </p:sp>
    </p:spTree>
    <p:extLst>
      <p:ext uri="{BB962C8B-B14F-4D97-AF65-F5344CB8AC3E}">
        <p14:creationId xmlns:p14="http://schemas.microsoft.com/office/powerpoint/2010/main" val="11878505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574C5-A53E-3425-EDDF-0C41332EC5FC}"/>
              </a:ext>
            </a:extLst>
          </p:cNvPr>
          <p:cNvSpPr>
            <a:spLocks noGrp="1"/>
          </p:cNvSpPr>
          <p:nvPr>
            <p:ph type="ctrTitle"/>
          </p:nvPr>
        </p:nvSpPr>
        <p:spPr>
          <a:xfrm>
            <a:off x="612648" y="1417671"/>
            <a:ext cx="7909560" cy="2180935"/>
          </a:xfrm>
        </p:spPr>
        <p:txBody>
          <a:bodyPr anchor="b">
            <a:normAutofit/>
          </a:bodyPr>
          <a:lstStyle/>
          <a:p>
            <a:r>
              <a:rPr lang="en-US" dirty="0">
                <a:solidFill>
                  <a:schemeClr val="tx1"/>
                </a:solidFill>
              </a:rPr>
              <a:t>Facts Not in Dispute</a:t>
            </a:r>
          </a:p>
        </p:txBody>
      </p:sp>
    </p:spTree>
    <p:extLst>
      <p:ext uri="{BB962C8B-B14F-4D97-AF65-F5344CB8AC3E}">
        <p14:creationId xmlns:p14="http://schemas.microsoft.com/office/powerpoint/2010/main" val="30163829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5" name="Content Placeholder 4" descr="An American flag is ridden around a rodeo arena in Jackson Wyoming">
            <a:extLst>
              <a:ext uri="{FF2B5EF4-FFF2-40B4-BE49-F238E27FC236}">
                <a16:creationId xmlns:a16="http://schemas.microsoft.com/office/drawing/2014/main" id="{7C878986-6E1B-4689-A8F0-69013FCCDA89}"/>
              </a:ext>
            </a:extLst>
          </p:cNvPr>
          <p:cNvPicPr>
            <a:picLocks noGrp="1" noChangeAspect="1"/>
          </p:cNvPicPr>
          <p:nvPr>
            <p:ph sz="quarter" idx="15"/>
          </p:nvPr>
        </p:nvPicPr>
        <p:blipFill>
          <a:blip r:embed="rId3"/>
          <a:srcRect l="4840" r="17600" b="-3"/>
          <a:stretch>
            <a:fillRect/>
          </a:stretch>
        </p:blipFill>
        <p:spPr>
          <a:xfrm>
            <a:off x="616016" y="1071646"/>
            <a:ext cx="5074920" cy="4351338"/>
          </a:xfrm>
        </p:spPr>
      </p:pic>
      <p:sp>
        <p:nvSpPr>
          <p:cNvPr id="4" name="Content Placeholder 3">
            <a:extLst>
              <a:ext uri="{FF2B5EF4-FFF2-40B4-BE49-F238E27FC236}">
                <a16:creationId xmlns:a16="http://schemas.microsoft.com/office/drawing/2014/main" id="{10D2AD7C-490B-263B-69B6-63CC81E10954}"/>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01065" y="786581"/>
            <a:ext cx="5075237" cy="5390382"/>
          </a:xfrm>
        </p:spPr>
        <p:txBody>
          <a:bodyPr>
            <a:normAutofit/>
          </a:bodyPr>
          <a:lstStyle/>
          <a:p>
            <a:pPr marL="0" indent="0">
              <a:spcBef>
                <a:spcPts val="2500"/>
              </a:spcBef>
              <a:buFont typeface="Arial" panose="020B0604020202020204" pitchFamily="34" charset="0"/>
              <a:buNone/>
            </a:pPr>
            <a:r>
              <a:rPr lang="en-US" sz="2000" b="1" dirty="0"/>
              <a:t>Who are the Plaintiffs</a:t>
            </a:r>
          </a:p>
          <a:p>
            <a:pPr marL="0" lvl="1" indent="0">
              <a:buFont typeface="Arial" panose="020B0604020202020204" pitchFamily="34" charset="0"/>
              <a:buNone/>
            </a:pPr>
            <a:r>
              <a:rPr lang="en-US" sz="2000" dirty="0"/>
              <a:t>Tanya Carpenter and her company, High Road Productions, LLC.</a:t>
            </a:r>
          </a:p>
          <a:p>
            <a:pPr marL="0" indent="0">
              <a:spcBef>
                <a:spcPts val="2500"/>
              </a:spcBef>
              <a:buFont typeface="Arial" panose="020B0604020202020204" pitchFamily="34" charset="0"/>
              <a:buNone/>
            </a:pPr>
            <a:r>
              <a:rPr lang="en-US" sz="2000" b="1" dirty="0"/>
              <a:t>Barrel Race Promoter at Florida Parishes Arena</a:t>
            </a:r>
          </a:p>
          <a:p>
            <a:pPr marL="0" lvl="1" indent="0">
              <a:buFont typeface="Arial" panose="020B0604020202020204" pitchFamily="34" charset="0"/>
              <a:buNone/>
            </a:pPr>
            <a:r>
              <a:rPr lang="en-US" sz="2000" dirty="0"/>
              <a:t>Plaintiffs held barrel races at the Florida Parishes Arena through High Road Productions, LLC on Friday nights and NBHA (National Barrel Horse Association) sanctioned barrel races on Saturdays for </a:t>
            </a:r>
            <a:r>
              <a:rPr lang="en-US" sz="2000" u="sng" dirty="0"/>
              <a:t>twenty years </a:t>
            </a:r>
            <a:r>
              <a:rPr lang="en-US" sz="2000" dirty="0"/>
              <a:t>from 2004 until October 2024</a:t>
            </a:r>
          </a:p>
        </p:txBody>
      </p:sp>
    </p:spTree>
    <p:extLst>
      <p:ext uri="{BB962C8B-B14F-4D97-AF65-F5344CB8AC3E}">
        <p14:creationId xmlns:p14="http://schemas.microsoft.com/office/powerpoint/2010/main" val="38840308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DFD3032-C2CF-00F2-ABE3-7F6F95D4A221}"/>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7010400" y="274637"/>
            <a:ext cx="4572001" cy="3599273"/>
          </a:xfrm>
        </p:spPr>
        <p:txBody>
          <a:bodyPr>
            <a:normAutofit/>
          </a:bodyPr>
          <a:lstStyle/>
          <a:p>
            <a:pPr marL="0" indent="0">
              <a:spcBef>
                <a:spcPts val="2500"/>
              </a:spcBef>
              <a:buFont typeface="Arial" panose="020B0604020202020204" pitchFamily="34" charset="0"/>
              <a:buNone/>
            </a:pPr>
            <a:r>
              <a:rPr lang="en-US" sz="2000" b="1" dirty="0"/>
              <a:t>Florida Parishes Arena</a:t>
            </a:r>
          </a:p>
          <a:p>
            <a:pPr marL="0" lvl="1" indent="0">
              <a:buFont typeface="Arial" panose="020B0604020202020204" pitchFamily="34" charset="0"/>
              <a:buNone/>
            </a:pPr>
            <a:r>
              <a:rPr lang="en-US" sz="2000" dirty="0"/>
              <a:t>Florida Parishes Arena opened in 2004  and is owned by Tangipahoa Parish </a:t>
            </a:r>
          </a:p>
          <a:p>
            <a:pPr marL="0" indent="0">
              <a:spcBef>
                <a:spcPts val="2500"/>
              </a:spcBef>
              <a:buFont typeface="Arial" panose="020B0604020202020204" pitchFamily="34" charset="0"/>
              <a:buNone/>
            </a:pPr>
            <a:r>
              <a:rPr lang="en-US" sz="2000" b="1" dirty="0"/>
              <a:t>Florida Parishes Arena Leadership</a:t>
            </a:r>
          </a:p>
          <a:p>
            <a:pPr marL="0" lvl="1" indent="0">
              <a:buFont typeface="Arial" panose="020B0604020202020204" pitchFamily="34" charset="0"/>
              <a:buNone/>
            </a:pPr>
            <a:r>
              <a:rPr lang="en-US" sz="2000" b="1" dirty="0">
                <a:solidFill>
                  <a:srgbClr val="FF0000"/>
                </a:solidFill>
              </a:rPr>
              <a:t>Robby Miller </a:t>
            </a:r>
            <a:r>
              <a:rPr lang="en-US" sz="2000" dirty="0"/>
              <a:t>is and at all relevant times served as Parish President.</a:t>
            </a:r>
          </a:p>
          <a:p>
            <a:pPr marL="0" lvl="1" indent="0">
              <a:buFont typeface="Arial" panose="020B0604020202020204" pitchFamily="34" charset="0"/>
              <a:buNone/>
            </a:pPr>
            <a:r>
              <a:rPr lang="en-US" sz="2000" b="1" dirty="0">
                <a:solidFill>
                  <a:srgbClr val="FF0000"/>
                </a:solidFill>
              </a:rPr>
              <a:t>Kelly Wells </a:t>
            </a:r>
            <a:r>
              <a:rPr lang="en-US" sz="2000" dirty="0"/>
              <a:t>served as Director and </a:t>
            </a:r>
            <a:r>
              <a:rPr lang="en-US" sz="2000" b="1" dirty="0">
                <a:solidFill>
                  <a:srgbClr val="FF0000"/>
                </a:solidFill>
              </a:rPr>
              <a:t>Toni Jean Catalano </a:t>
            </a:r>
            <a:r>
              <a:rPr lang="en-US" sz="2000" dirty="0"/>
              <a:t>worked as Office Manager at Florida Parishes Arena.</a:t>
            </a:r>
          </a:p>
        </p:txBody>
      </p:sp>
      <p:pic>
        <p:nvPicPr>
          <p:cNvPr id="9" name="Picture Placeholder 8" descr="crop_FloridaParishesArenaInterior08_41148000_91440000.jpg">
            <a:extLst>
              <a:ext uri="{FF2B5EF4-FFF2-40B4-BE49-F238E27FC236}">
                <a16:creationId xmlns:a16="http://schemas.microsoft.com/office/drawing/2014/main" id="{80BCAE7D-3B64-008C-5EC9-65FD84C06DC7}"/>
              </a:ext>
            </a:extLst>
          </p:cNvPr>
          <p:cNvPicPr>
            <a:picLocks noGrp="1" noChangeAspect="1"/>
          </p:cNvPicPr>
          <p:nvPr>
            <p:ph type="pic" sz="quarter" idx="18"/>
          </p:nvPr>
        </p:nvPicPr>
        <p:blipFill>
          <a:blip r:embed="rId3"/>
          <a:srcRect l="25652" r="25652"/>
          <a:stretch>
            <a:fillRect/>
          </a:stretch>
        </p:blipFill>
        <p:spPr>
          <a:xfrm>
            <a:off x="271463" y="274637"/>
            <a:ext cx="5851525" cy="6308725"/>
          </a:xfrm>
          <a:prstGeom prst="rect">
            <a:avLst/>
          </a:prstGeom>
        </p:spPr>
      </p:pic>
      <p:pic>
        <p:nvPicPr>
          <p:cNvPr id="12" name="Picture 11" descr="crop_FloridaParishesArenaInterior12_41148000_397763900.jpg">
            <a:extLst>
              <a:ext uri="{FF2B5EF4-FFF2-40B4-BE49-F238E27FC236}">
                <a16:creationId xmlns:a16="http://schemas.microsoft.com/office/drawing/2014/main" id="{EBCEDE6D-6355-C7A3-F87F-9EF58E962B49}"/>
              </a:ext>
            </a:extLst>
          </p:cNvPr>
          <p:cNvPicPr>
            <a:picLocks noChangeAspect="1"/>
          </p:cNvPicPr>
          <p:nvPr/>
        </p:nvPicPr>
        <p:blipFill>
          <a:blip r:embed="rId4"/>
          <a:stretch>
            <a:fillRect/>
          </a:stretch>
        </p:blipFill>
        <p:spPr>
          <a:xfrm>
            <a:off x="6430296" y="3873911"/>
            <a:ext cx="5319743" cy="2435448"/>
          </a:xfrm>
          <a:prstGeom prst="rect">
            <a:avLst/>
          </a:prstGeom>
        </p:spPr>
      </p:pic>
    </p:spTree>
    <p:extLst>
      <p:ext uri="{BB962C8B-B14F-4D97-AF65-F5344CB8AC3E}">
        <p14:creationId xmlns:p14="http://schemas.microsoft.com/office/powerpoint/2010/main" val="10143871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D1FB48C-B65E-271A-6637-5C5BE457E831}"/>
              </a:ext>
            </a:extLst>
          </p:cNvPr>
          <p:cNvSpPr>
            <a:spLocks noGrp="1"/>
          </p:cNvSpPr>
          <p:nvPr>
            <p:ph sz="quarter" idx="16"/>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501065" y="834189"/>
            <a:ext cx="5075237" cy="5342774"/>
          </a:xfrm>
        </p:spPr>
        <p:txBody>
          <a:bodyPr>
            <a:normAutofit/>
          </a:bodyPr>
          <a:lstStyle/>
          <a:p>
            <a:pPr marL="0" indent="0" algn="just">
              <a:spcBef>
                <a:spcPts val="2500"/>
              </a:spcBef>
              <a:buFont typeface="Arial" panose="020B0604020202020204" pitchFamily="34" charset="0"/>
              <a:buNone/>
            </a:pPr>
            <a:r>
              <a:rPr lang="en-US" sz="2000" b="1" dirty="0"/>
              <a:t>October 23, 2024 Tangipahoa Parish, through attorneys, sent a letter to Tanya Carpenter and High Road Productions, LLC </a:t>
            </a:r>
          </a:p>
          <a:p>
            <a:pPr marL="0" indent="0">
              <a:spcBef>
                <a:spcPts val="2500"/>
              </a:spcBef>
              <a:buFont typeface="Arial" panose="020B0604020202020204" pitchFamily="34" charset="0"/>
              <a:buNone/>
            </a:pPr>
            <a:r>
              <a:rPr lang="en-US" sz="2000" dirty="0"/>
              <a:t>-	</a:t>
            </a:r>
            <a:r>
              <a:rPr lang="en-US" sz="2000" b="1" dirty="0">
                <a:solidFill>
                  <a:srgbClr val="FF0000"/>
                </a:solidFill>
              </a:rPr>
              <a:t>barring them</a:t>
            </a:r>
            <a:r>
              <a:rPr lang="en-US" sz="2000" dirty="0"/>
              <a:t> or any subsidiary production company or event from the Florida Parishes Arena, and greater Tangipahoa Parish government facility located at 1301 NW central Ave. Amite LA 70422, including those located at Tangipahoa Parish Fairgrounds </a:t>
            </a:r>
          </a:p>
          <a:p>
            <a:pPr marL="0" indent="0">
              <a:spcBef>
                <a:spcPts val="2500"/>
              </a:spcBef>
              <a:buFont typeface="Arial" panose="020B0604020202020204" pitchFamily="34" charset="0"/>
              <a:buNone/>
            </a:pPr>
            <a:r>
              <a:rPr lang="en-US" sz="2000" dirty="0"/>
              <a:t>-	effective immediately following the November 25, 2024 show and to include all of 2025 and </a:t>
            </a:r>
            <a:r>
              <a:rPr lang="en-US" sz="2000" u="sng" dirty="0"/>
              <a:t>such </a:t>
            </a:r>
            <a:r>
              <a:rPr lang="en-US" sz="2000" b="1" u="sng" dirty="0">
                <a:solidFill>
                  <a:srgbClr val="FF0000"/>
                </a:solidFill>
              </a:rPr>
              <a:t>ban will remain in effect and continue until written permission is granted via certified letter from the Tangipahoa Parish government;.</a:t>
            </a:r>
          </a:p>
        </p:txBody>
      </p:sp>
      <p:pic>
        <p:nvPicPr>
          <p:cNvPr id="9" name="Content Placeholder 8" descr="barred_letter_page_2.png">
            <a:extLst>
              <a:ext uri="{FF2B5EF4-FFF2-40B4-BE49-F238E27FC236}">
                <a16:creationId xmlns:a16="http://schemas.microsoft.com/office/drawing/2014/main" id="{342E998A-4139-9858-BD75-AB5B1061DE7E}"/>
              </a:ext>
            </a:extLst>
          </p:cNvPr>
          <p:cNvPicPr>
            <a:picLocks noGrp="1" noChangeAspect="1"/>
          </p:cNvPicPr>
          <p:nvPr>
            <p:ph sz="quarter" idx="15"/>
          </p:nvPr>
        </p:nvPicPr>
        <p:blipFill>
          <a:blip r:embed="rId3"/>
          <a:stretch>
            <a:fillRect/>
          </a:stretch>
        </p:blipFill>
        <p:spPr>
          <a:xfrm>
            <a:off x="504576" y="124735"/>
            <a:ext cx="5075237" cy="6567531"/>
          </a:xfrm>
          <a:prstGeom prst="rect">
            <a:avLst/>
          </a:prstGeom>
        </p:spPr>
      </p:pic>
    </p:spTree>
    <p:extLst>
      <p:ext uri="{BB962C8B-B14F-4D97-AF65-F5344CB8AC3E}">
        <p14:creationId xmlns:p14="http://schemas.microsoft.com/office/powerpoint/2010/main" val="2377554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F5E982BA-E475-82BB-CB2A-07A0F92F0527}"/>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9600" y="963561"/>
            <a:ext cx="8019289" cy="5199441"/>
          </a:xfrm>
        </p:spPr>
        <p:txBody>
          <a:bodyPr>
            <a:normAutofit/>
          </a:bodyPr>
          <a:lstStyle/>
          <a:p>
            <a:pPr marL="0" indent="0">
              <a:spcBef>
                <a:spcPts val="2500"/>
              </a:spcBef>
              <a:buFont typeface="Arial" panose="020B0604020202020204" pitchFamily="34" charset="0"/>
              <a:buNone/>
            </a:pPr>
            <a:r>
              <a:rPr lang="en-US" sz="2000" b="1" dirty="0"/>
              <a:t>Parish President Robby Miller Approved</a:t>
            </a:r>
          </a:p>
          <a:p>
            <a:pPr marL="0" lvl="1" indent="0">
              <a:buFont typeface="Arial" panose="020B0604020202020204" pitchFamily="34" charset="0"/>
              <a:buNone/>
            </a:pPr>
            <a:r>
              <a:rPr lang="en-US" sz="2000" dirty="0"/>
              <a:t>Barred Letter personally reviewed and approved by Parish President, Robby Miller.</a:t>
            </a:r>
          </a:p>
          <a:p>
            <a:pPr marL="0" indent="0">
              <a:spcBef>
                <a:spcPts val="2500"/>
              </a:spcBef>
              <a:buFont typeface="Arial" panose="020B0604020202020204" pitchFamily="34" charset="0"/>
              <a:buNone/>
            </a:pPr>
            <a:r>
              <a:rPr lang="en-US" sz="2000" b="1" dirty="0"/>
              <a:t>No Notice</a:t>
            </a:r>
          </a:p>
          <a:p>
            <a:pPr marL="0" lvl="1" indent="0">
              <a:buFont typeface="Arial" panose="020B0604020202020204" pitchFamily="34" charset="0"/>
              <a:buNone/>
            </a:pPr>
            <a:r>
              <a:rPr lang="en-US" sz="2000" dirty="0"/>
              <a:t>Plaintiffs were not given advance notice of the intended ban prior to receiving the letter.</a:t>
            </a:r>
          </a:p>
          <a:p>
            <a:pPr marL="0" indent="0">
              <a:spcBef>
                <a:spcPts val="2500"/>
              </a:spcBef>
              <a:buFont typeface="Arial" panose="020B0604020202020204" pitchFamily="34" charset="0"/>
              <a:buNone/>
            </a:pPr>
            <a:r>
              <a:rPr lang="en-US" sz="2000" b="1" dirty="0"/>
              <a:t>No Appeal</a:t>
            </a:r>
          </a:p>
          <a:p>
            <a:pPr marL="0" lvl="1" indent="0">
              <a:buFont typeface="Arial" panose="020B0604020202020204" pitchFamily="34" charset="0"/>
              <a:buNone/>
            </a:pPr>
            <a:r>
              <a:rPr lang="en-US" sz="2000" dirty="0"/>
              <a:t>The ban letter did not provide any procedure for plaintiffs to contest the decision.</a:t>
            </a:r>
          </a:p>
          <a:p>
            <a:pPr marL="0" indent="0">
              <a:spcBef>
                <a:spcPts val="2500"/>
              </a:spcBef>
              <a:buFont typeface="Arial" panose="020B0604020202020204" pitchFamily="34" charset="0"/>
              <a:buNone/>
            </a:pPr>
            <a:r>
              <a:rPr lang="en-US" sz="2000" b="1" dirty="0"/>
              <a:t>Banned Until Parish Decides Otherwise</a:t>
            </a:r>
          </a:p>
          <a:p>
            <a:pPr marL="0" lvl="1" indent="0">
              <a:buFont typeface="Arial" panose="020B0604020202020204" pitchFamily="34" charset="0"/>
              <a:buNone/>
            </a:pPr>
            <a:r>
              <a:rPr lang="en-US" sz="2000" dirty="0"/>
              <a:t>As of the trial date, plaintiffs have not been allowed to return to the arena or facilities.</a:t>
            </a:r>
          </a:p>
        </p:txBody>
      </p:sp>
      <p:pic>
        <p:nvPicPr>
          <p:cNvPr id="5" name="Content Placeholder 4" descr="Gavel and pen on a legal document with a seal of approval">
            <a:extLst>
              <a:ext uri="{FF2B5EF4-FFF2-40B4-BE49-F238E27FC236}">
                <a16:creationId xmlns:a16="http://schemas.microsoft.com/office/drawing/2014/main" id="{AA7C6715-1C25-4551-AABF-FD411D2CEA7A}"/>
              </a:ext>
            </a:extLst>
          </p:cNvPr>
          <p:cNvPicPr>
            <a:picLocks noGrp="1" noChangeAspect="1"/>
          </p:cNvPicPr>
          <p:nvPr>
            <p:ph type="pic" sz="quarter" idx="18"/>
          </p:nvPr>
        </p:nvPicPr>
        <p:blipFill>
          <a:blip r:embed="rId3"/>
          <a:srcRect l="27220" r="22150" b="-3"/>
          <a:stretch>
            <a:fillRect/>
          </a:stretch>
        </p:blipFill>
        <p:spPr>
          <a:xfrm>
            <a:off x="9521861" y="269622"/>
            <a:ext cx="2395728" cy="6309360"/>
          </a:xfrm>
        </p:spPr>
      </p:pic>
    </p:spTree>
    <p:extLst>
      <p:ext uri="{BB962C8B-B14F-4D97-AF65-F5344CB8AC3E}">
        <p14:creationId xmlns:p14="http://schemas.microsoft.com/office/powerpoint/2010/main" val="570410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81CED-0B92-A51B-09C9-C9E0055DC372}"/>
              </a:ext>
            </a:extLst>
          </p:cNvPr>
          <p:cNvSpPr>
            <a:spLocks noGrp="1"/>
          </p:cNvSpPr>
          <p:nvPr>
            <p:ph type="ctrTitle"/>
          </p:nvPr>
        </p:nvSpPr>
        <p:spPr>
          <a:xfrm>
            <a:off x="533400" y="1417672"/>
            <a:ext cx="7991856" cy="2348084"/>
          </a:xfrm>
        </p:spPr>
        <p:txBody>
          <a:bodyPr anchor="b">
            <a:normAutofit/>
          </a:bodyPr>
          <a:lstStyle/>
          <a:p>
            <a:r>
              <a:rPr lang="en-US" dirty="0">
                <a:solidFill>
                  <a:schemeClr val="tx1"/>
                </a:solidFill>
              </a:rPr>
              <a:t>Plaintiffs’ Speech</a:t>
            </a:r>
          </a:p>
        </p:txBody>
      </p:sp>
    </p:spTree>
    <p:extLst>
      <p:ext uri="{BB962C8B-B14F-4D97-AF65-F5344CB8AC3E}">
        <p14:creationId xmlns:p14="http://schemas.microsoft.com/office/powerpoint/2010/main" val="2008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AD7C5-298C-3390-E876-EA2F44A8F5DE}"/>
              </a:ext>
            </a:extLst>
          </p:cNvPr>
          <p:cNvSpPr>
            <a:spLocks noGrp="1"/>
          </p:cNvSpPr>
          <p:nvPr>
            <p:ph type="title"/>
          </p:nvPr>
        </p:nvSpPr>
        <p:spPr>
          <a:xfrm>
            <a:off x="533401" y="533400"/>
            <a:ext cx="4751831" cy="1066800"/>
          </a:xfrm>
        </p:spPr>
        <p:txBody>
          <a:bodyPr anchor="t">
            <a:normAutofit/>
          </a:bodyPr>
          <a:lstStyle/>
          <a:p>
            <a:r>
              <a:rPr lang="en-US" b="1" dirty="0"/>
              <a:t>Alleged Speech</a:t>
            </a:r>
          </a:p>
        </p:txBody>
      </p:sp>
      <p:sp>
        <p:nvSpPr>
          <p:cNvPr id="4" name="Content Placeholder 3">
            <a:extLst>
              <a:ext uri="{FF2B5EF4-FFF2-40B4-BE49-F238E27FC236}">
                <a16:creationId xmlns:a16="http://schemas.microsoft.com/office/drawing/2014/main" id="{C7925C80-FDFC-DA3A-38FB-561B77A88FA2}"/>
              </a:ext>
            </a:extLst>
          </p:cNvPr>
          <p:cNvSpPr>
            <a:spLocks noGrp="1"/>
          </p:cNvSpPr>
          <p:nvPr>
            <p:ph sz="quarter" idx="14"/>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5905562" y="533401"/>
            <a:ext cx="5753037" cy="5887064"/>
          </a:xfrm>
        </p:spPr>
        <p:txBody>
          <a:bodyPr>
            <a:noAutofit/>
          </a:bodyPr>
          <a:lstStyle/>
          <a:p>
            <a:pPr marL="0" indent="0">
              <a:spcBef>
                <a:spcPts val="2500"/>
              </a:spcBef>
              <a:buFont typeface="Arial" panose="020B0604020202020204" pitchFamily="34" charset="0"/>
              <a:buNone/>
            </a:pPr>
            <a:r>
              <a:rPr lang="en-US" sz="1800" b="1" dirty="0"/>
              <a:t>Safety and Design Complaints</a:t>
            </a:r>
          </a:p>
          <a:p>
            <a:pPr marL="0" lvl="1" indent="0">
              <a:buFont typeface="Arial" panose="020B0604020202020204" pitchFamily="34" charset="0"/>
              <a:buNone/>
            </a:pPr>
            <a:r>
              <a:rPr lang="en-US" sz="1800" dirty="0"/>
              <a:t>Plaintiffs raised detailed concerns about arena safety and defects including unsecure gates, lack of proper liability signage, lack of proper maintenance, and arena layout issues.</a:t>
            </a:r>
          </a:p>
          <a:p>
            <a:pPr marL="0" indent="0">
              <a:spcBef>
                <a:spcPts val="2500"/>
              </a:spcBef>
              <a:buFont typeface="Arial" panose="020B0604020202020204" pitchFamily="34" charset="0"/>
              <a:buNone/>
            </a:pPr>
            <a:r>
              <a:rPr lang="en-US" sz="1800" b="1" dirty="0"/>
              <a:t>Maintenance and Equipment Issues</a:t>
            </a:r>
          </a:p>
          <a:p>
            <a:pPr marL="0" lvl="1" indent="0">
              <a:buFont typeface="Arial" panose="020B0604020202020204" pitchFamily="34" charset="0"/>
              <a:buNone/>
            </a:pPr>
            <a:r>
              <a:rPr lang="en-US" sz="1800" dirty="0"/>
              <a:t>Complaints included ground conditions, lighting problems, and equipment functionality affecting safety and successful operation of Plaintiffs barrel races.</a:t>
            </a:r>
          </a:p>
          <a:p>
            <a:pPr marL="0" indent="0">
              <a:spcBef>
                <a:spcPts val="2500"/>
              </a:spcBef>
              <a:buFont typeface="Arial" panose="020B0604020202020204" pitchFamily="34" charset="0"/>
              <a:buNone/>
            </a:pPr>
            <a:r>
              <a:rPr lang="en-US" sz="1800" b="1" dirty="0"/>
              <a:t>Prior Incidents and Complaints</a:t>
            </a:r>
          </a:p>
          <a:p>
            <a:pPr marL="0" lvl="1" indent="0">
              <a:buFont typeface="Arial" panose="020B0604020202020204" pitchFamily="34" charset="0"/>
              <a:buNone/>
            </a:pPr>
            <a:r>
              <a:rPr lang="en-US" sz="1800" dirty="0"/>
              <a:t>Plaintiffs reported previous injuries and serious safety events to demonstrate real risks behind their concerns.</a:t>
            </a:r>
          </a:p>
          <a:p>
            <a:pPr marL="0" indent="0">
              <a:spcBef>
                <a:spcPts val="2500"/>
              </a:spcBef>
              <a:buFont typeface="Arial" panose="020B0604020202020204" pitchFamily="34" charset="0"/>
              <a:buNone/>
            </a:pPr>
            <a:r>
              <a:rPr lang="en-US" sz="1800" b="1" dirty="0"/>
              <a:t>Communication with Parish Officials</a:t>
            </a:r>
          </a:p>
          <a:p>
            <a:pPr marL="0" lvl="1" indent="0">
              <a:buFont typeface="Arial" panose="020B0604020202020204" pitchFamily="34" charset="0"/>
              <a:buNone/>
            </a:pPr>
            <a:r>
              <a:rPr lang="en-US" sz="1800" dirty="0"/>
              <a:t>Complaints directed to arena management (Kelly Wells) and parish officials  (Robby Miller) responsible </a:t>
            </a:r>
            <a:r>
              <a:rPr lang="en-US" sz="2000" dirty="0"/>
              <a:t>for addressing safety concerns.</a:t>
            </a:r>
          </a:p>
        </p:txBody>
      </p:sp>
      <p:pic>
        <p:nvPicPr>
          <p:cNvPr id="10" name="Picture Placeholder 9" descr="1.bmp">
            <a:extLst>
              <a:ext uri="{FF2B5EF4-FFF2-40B4-BE49-F238E27FC236}">
                <a16:creationId xmlns:a16="http://schemas.microsoft.com/office/drawing/2014/main" id="{3EF76EDD-6A3F-F0DD-3290-66EE7D91B10F}"/>
              </a:ext>
            </a:extLst>
          </p:cNvPr>
          <p:cNvPicPr>
            <a:picLocks noGrp="1" noChangeAspect="1"/>
          </p:cNvPicPr>
          <p:nvPr>
            <p:ph type="pic" sz="quarter" idx="13"/>
          </p:nvPr>
        </p:nvPicPr>
        <p:blipFill>
          <a:blip r:embed="rId3"/>
          <a:srcRect t="14305" b="14305"/>
          <a:stretch>
            <a:fillRect/>
          </a:stretch>
        </p:blipFill>
        <p:spPr>
          <a:xfrm>
            <a:off x="152400" y="1460939"/>
            <a:ext cx="5132388" cy="5244662"/>
          </a:xfrm>
          <a:prstGeom prst="rect">
            <a:avLst/>
          </a:prstGeom>
        </p:spPr>
      </p:pic>
    </p:spTree>
    <p:extLst>
      <p:ext uri="{BB962C8B-B14F-4D97-AF65-F5344CB8AC3E}">
        <p14:creationId xmlns:p14="http://schemas.microsoft.com/office/powerpoint/2010/main" val="331534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235</TotalTime>
  <Words>913</Words>
  <Application>Microsoft Office PowerPoint</Application>
  <PresentationFormat>Widescreen</PresentationFormat>
  <Paragraphs>105</Paragraphs>
  <Slides>16</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Aptos</vt:lpstr>
      <vt:lpstr>Aptos Display</vt:lpstr>
      <vt:lpstr>Arial</vt:lpstr>
      <vt:lpstr>Calibri</vt:lpstr>
      <vt:lpstr>Office Theme</vt:lpstr>
      <vt:lpstr>PowerPoint Presentation</vt:lpstr>
      <vt:lpstr>When a citizen speaks up about safety, public mismanagement, and fairness, government must listen — not retaliate… no matter how difficult, demanding, or even abrasive, that citizen may be. </vt:lpstr>
      <vt:lpstr>Facts Not in Dispute</vt:lpstr>
      <vt:lpstr>PowerPoint Presentation</vt:lpstr>
      <vt:lpstr>PowerPoint Presentation</vt:lpstr>
      <vt:lpstr>PowerPoint Presentation</vt:lpstr>
      <vt:lpstr>PowerPoint Presentation</vt:lpstr>
      <vt:lpstr>Plaintiffs’ Speech</vt:lpstr>
      <vt:lpstr>Alleged Speech</vt:lpstr>
      <vt:lpstr>Alleged Retaliatory Actions</vt:lpstr>
      <vt:lpstr>Specific Acts of Retaliation Alleged</vt:lpstr>
      <vt:lpstr>PowerPoint Presentation</vt:lpstr>
      <vt:lpstr>PowerPoint Presentation</vt:lpstr>
      <vt:lpstr>PowerPoint Presentation</vt:lpstr>
      <vt:lpstr>PowerPoint Presentation</vt:lpstr>
      <vt:lpstr>What Plaintiffs Will Now Prove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Steven Mauterer</dc:creator>
  <cp:keywords/>
  <dc:description>generated using python-pptx</dc:description>
  <cp:lastModifiedBy>TANYA CARPENTER</cp:lastModifiedBy>
  <cp:revision>5</cp:revision>
  <dcterms:created xsi:type="dcterms:W3CDTF">2013-01-27T09:14:16Z</dcterms:created>
  <dcterms:modified xsi:type="dcterms:W3CDTF">2026-06-30T19:09:49Z</dcterms:modified>
  <cp:category/>
</cp:coreProperties>
</file>