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72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Hinckley" initials="KH" lastIdx="1" clrIdx="0">
    <p:extLst>
      <p:ext uri="{19B8F6BF-5375-455C-9EA6-DF929625EA0E}">
        <p15:presenceInfo xmlns:p15="http://schemas.microsoft.com/office/powerpoint/2012/main" userId="db9532e6e3a68d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7" autoAdjust="0"/>
    <p:restoredTop sz="94660"/>
  </p:normalViewPr>
  <p:slideViewPr>
    <p:cSldViewPr snapToGrid="0">
      <p:cViewPr varScale="1">
        <p:scale>
          <a:sx n="90" d="100"/>
          <a:sy n="90" d="100"/>
        </p:scale>
        <p:origin x="22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7T12:59:24.785" idx="1">
    <p:pos x="7027" y="1322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55A48-7DB0-4A9F-BCE9-3371F5D6EB6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16FF5F-F53B-4C84-8E39-A21698946932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Many members struggle through a perplexity compounded by myths.</a:t>
          </a:r>
        </a:p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Such as: </a:t>
          </a:r>
        </a:p>
      </dgm:t>
    </dgm:pt>
    <dgm:pt modelId="{0955E413-A795-4EFC-B668-C9E582E8033D}" type="parTrans" cxnId="{42AF3701-D734-4A3A-BF53-210287D1097E}">
      <dgm:prSet/>
      <dgm:spPr/>
      <dgm:t>
        <a:bodyPr/>
        <a:lstStyle/>
        <a:p>
          <a:endParaRPr lang="en-US"/>
        </a:p>
      </dgm:t>
    </dgm:pt>
    <dgm:pt modelId="{02D791AA-BDDF-4BED-8F2E-C168E1682C15}" type="sibTrans" cxnId="{42AF3701-D734-4A3A-BF53-210287D1097E}">
      <dgm:prSet/>
      <dgm:spPr/>
      <dgm:t>
        <a:bodyPr/>
        <a:lstStyle/>
        <a:p>
          <a:endParaRPr lang="en-US"/>
        </a:p>
      </dgm:t>
    </dgm:pt>
    <dgm:pt modelId="{759B5513-3FFD-4522-B0F8-22FB80C4029D}">
      <dgm:prSet custT="1"/>
      <dgm:spPr/>
      <dgm:t>
        <a:bodyPr/>
        <a:lstStyle/>
        <a:p>
          <a:r>
            <a: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Nature of God (A loving God should/shouldn’t…)</a:t>
          </a:r>
        </a:p>
      </dgm:t>
    </dgm:pt>
    <dgm:pt modelId="{8D6FED9D-02C3-4E64-9391-DD769CBB7B2E}" type="parTrans" cxnId="{0DACCD23-AA74-474D-ADF6-2FFE1F346F68}">
      <dgm:prSet/>
      <dgm:spPr/>
      <dgm:t>
        <a:bodyPr/>
        <a:lstStyle/>
        <a:p>
          <a:endParaRPr lang="en-US"/>
        </a:p>
      </dgm:t>
    </dgm:pt>
    <dgm:pt modelId="{EED97898-B12A-46B4-94ED-DE4BA23D87E7}" type="sibTrans" cxnId="{0DACCD23-AA74-474D-ADF6-2FFE1F346F68}">
      <dgm:prSet/>
      <dgm:spPr/>
      <dgm:t>
        <a:bodyPr/>
        <a:lstStyle/>
        <a:p>
          <a:endParaRPr lang="en-US"/>
        </a:p>
      </dgm:t>
    </dgm:pt>
    <dgm:pt modelId="{A387924F-DFF4-443C-B1BD-7694BAA60C7F}">
      <dgm:prSet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Expectations of  Prophets</a:t>
          </a:r>
        </a:p>
      </dgm:t>
    </dgm:pt>
    <dgm:pt modelId="{16AC32E5-DD81-4024-A79D-9D9577424279}" type="parTrans" cxnId="{DE28B461-AEBF-4C77-8E5F-A89F00C8154D}">
      <dgm:prSet/>
      <dgm:spPr/>
      <dgm:t>
        <a:bodyPr/>
        <a:lstStyle/>
        <a:p>
          <a:endParaRPr lang="en-US"/>
        </a:p>
      </dgm:t>
    </dgm:pt>
    <dgm:pt modelId="{92F21669-D873-48AD-9B7B-9BF0AFB40CD6}" type="sibTrans" cxnId="{DE28B461-AEBF-4C77-8E5F-A89F00C8154D}">
      <dgm:prSet/>
      <dgm:spPr/>
      <dgm:t>
        <a:bodyPr/>
        <a:lstStyle/>
        <a:p>
          <a:endParaRPr lang="en-US"/>
        </a:p>
      </dgm:t>
    </dgm:pt>
    <dgm:pt modelId="{77B8057E-2365-43A4-B6D8-A32193AED383}">
      <dgm:prSet custT="1"/>
      <dgm:spPr/>
      <dgm:t>
        <a:bodyPr/>
        <a:lstStyle/>
        <a:p>
          <a:r>
            <a:rPr lang="en-US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Ongoing Restoration</a:t>
          </a:r>
        </a:p>
      </dgm:t>
    </dgm:pt>
    <dgm:pt modelId="{22B345FB-9FAF-4BE1-939D-B250B547B909}" type="parTrans" cxnId="{668630D1-E8A7-45EA-A3AF-25C9CC4DD65E}">
      <dgm:prSet/>
      <dgm:spPr/>
      <dgm:t>
        <a:bodyPr/>
        <a:lstStyle/>
        <a:p>
          <a:endParaRPr lang="en-US"/>
        </a:p>
      </dgm:t>
    </dgm:pt>
    <dgm:pt modelId="{F7168890-4B46-4A6C-838E-56A8E59D70B3}" type="sibTrans" cxnId="{668630D1-E8A7-45EA-A3AF-25C9CC4DD65E}">
      <dgm:prSet/>
      <dgm:spPr/>
      <dgm:t>
        <a:bodyPr/>
        <a:lstStyle/>
        <a:p>
          <a:endParaRPr lang="en-US"/>
        </a:p>
      </dgm:t>
    </dgm:pt>
    <dgm:pt modelId="{BF0AF9F0-87A6-4204-BE24-237758C3F9FF}">
      <dgm:prSet custT="1"/>
      <dgm:spPr/>
      <dgm:t>
        <a:bodyPr/>
        <a:lstStyle/>
        <a:p>
          <a:r>
            <a: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Cultural Myths taught as doctrine</a:t>
          </a:r>
        </a:p>
      </dgm:t>
    </dgm:pt>
    <dgm:pt modelId="{29869610-032D-40A5-AA6D-DC14D506FE81}" type="parTrans" cxnId="{10DDA99B-979C-483D-9F6B-17370EF9E90A}">
      <dgm:prSet/>
      <dgm:spPr/>
      <dgm:t>
        <a:bodyPr/>
        <a:lstStyle/>
        <a:p>
          <a:endParaRPr lang="en-US"/>
        </a:p>
      </dgm:t>
    </dgm:pt>
    <dgm:pt modelId="{EE8548FA-75D7-498D-BF11-DBC35572CF3C}" type="sibTrans" cxnId="{10DDA99B-979C-483D-9F6B-17370EF9E90A}">
      <dgm:prSet/>
      <dgm:spPr/>
      <dgm:t>
        <a:bodyPr/>
        <a:lstStyle/>
        <a:p>
          <a:endParaRPr lang="en-US"/>
        </a:p>
      </dgm:t>
    </dgm:pt>
    <dgm:pt modelId="{D2C24357-7B31-4C67-828B-00D0C0528F08}">
      <dgm:prSet custT="1"/>
      <dgm:spPr/>
      <dgm:t>
        <a:bodyPr/>
        <a:lstStyle/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Non-Doctrinal Teachings about the Eternities</a:t>
          </a:r>
        </a:p>
      </dgm:t>
    </dgm:pt>
    <dgm:pt modelId="{85828C86-0222-4E3E-8773-40E3EEC113F6}" type="parTrans" cxnId="{C714162D-A912-45BE-8A3E-9E78B9FB7567}">
      <dgm:prSet/>
      <dgm:spPr/>
      <dgm:t>
        <a:bodyPr/>
        <a:lstStyle/>
        <a:p>
          <a:endParaRPr lang="en-US"/>
        </a:p>
      </dgm:t>
    </dgm:pt>
    <dgm:pt modelId="{1B9212E3-B665-4A3E-858E-715903A1E4B7}" type="sibTrans" cxnId="{C714162D-A912-45BE-8A3E-9E78B9FB7567}">
      <dgm:prSet/>
      <dgm:spPr/>
      <dgm:t>
        <a:bodyPr/>
        <a:lstStyle/>
        <a:p>
          <a:endParaRPr lang="en-US"/>
        </a:p>
      </dgm:t>
    </dgm:pt>
    <dgm:pt modelId="{25D2E28E-2062-4399-95B4-6ECD2957FBF7}" type="pres">
      <dgm:prSet presAssocID="{F1D55A48-7DB0-4A9F-BCE9-3371F5D6EB61}" presName="diagram" presStyleCnt="0">
        <dgm:presLayoutVars>
          <dgm:dir/>
          <dgm:resizeHandles val="exact"/>
        </dgm:presLayoutVars>
      </dgm:prSet>
      <dgm:spPr/>
    </dgm:pt>
    <dgm:pt modelId="{BFDE20A3-DBB1-4002-A158-F016B379A558}" type="pres">
      <dgm:prSet presAssocID="{B316FF5F-F53B-4C84-8E39-A21698946932}" presName="node" presStyleLbl="node1" presStyleIdx="0" presStyleCnt="6">
        <dgm:presLayoutVars>
          <dgm:bulletEnabled val="1"/>
        </dgm:presLayoutVars>
      </dgm:prSet>
      <dgm:spPr/>
    </dgm:pt>
    <dgm:pt modelId="{78A7E103-709F-4763-A809-524B0E6C4A83}" type="pres">
      <dgm:prSet presAssocID="{02D791AA-BDDF-4BED-8F2E-C168E1682C15}" presName="sibTrans" presStyleCnt="0"/>
      <dgm:spPr/>
    </dgm:pt>
    <dgm:pt modelId="{56A08FCC-8E77-4806-B7B8-89587EAE4828}" type="pres">
      <dgm:prSet presAssocID="{759B5513-3FFD-4522-B0F8-22FB80C4029D}" presName="node" presStyleLbl="node1" presStyleIdx="1" presStyleCnt="6">
        <dgm:presLayoutVars>
          <dgm:bulletEnabled val="1"/>
        </dgm:presLayoutVars>
      </dgm:prSet>
      <dgm:spPr/>
    </dgm:pt>
    <dgm:pt modelId="{ACACDD75-C30B-4E8E-8192-B83F47C3581D}" type="pres">
      <dgm:prSet presAssocID="{EED97898-B12A-46B4-94ED-DE4BA23D87E7}" presName="sibTrans" presStyleCnt="0"/>
      <dgm:spPr/>
    </dgm:pt>
    <dgm:pt modelId="{6BCF440E-CC81-42B5-9C83-4798AF264E4E}" type="pres">
      <dgm:prSet presAssocID="{A387924F-DFF4-443C-B1BD-7694BAA60C7F}" presName="node" presStyleLbl="node1" presStyleIdx="2" presStyleCnt="6">
        <dgm:presLayoutVars>
          <dgm:bulletEnabled val="1"/>
        </dgm:presLayoutVars>
      </dgm:prSet>
      <dgm:spPr/>
    </dgm:pt>
    <dgm:pt modelId="{59C4BB6D-8D00-4D6A-991A-E3F50123DE3E}" type="pres">
      <dgm:prSet presAssocID="{92F21669-D873-48AD-9B7B-9BF0AFB40CD6}" presName="sibTrans" presStyleCnt="0"/>
      <dgm:spPr/>
    </dgm:pt>
    <dgm:pt modelId="{2D5FB0CF-7D0A-4AF7-BA37-E40A2B17ABA7}" type="pres">
      <dgm:prSet presAssocID="{77B8057E-2365-43A4-B6D8-A32193AED383}" presName="node" presStyleLbl="node1" presStyleIdx="3" presStyleCnt="6">
        <dgm:presLayoutVars>
          <dgm:bulletEnabled val="1"/>
        </dgm:presLayoutVars>
      </dgm:prSet>
      <dgm:spPr/>
    </dgm:pt>
    <dgm:pt modelId="{269B0D7F-1382-4E42-B906-528794DE12FD}" type="pres">
      <dgm:prSet presAssocID="{F7168890-4B46-4A6C-838E-56A8E59D70B3}" presName="sibTrans" presStyleCnt="0"/>
      <dgm:spPr/>
    </dgm:pt>
    <dgm:pt modelId="{E6E5BB4B-0E1D-463C-AEC3-0CA7B387B824}" type="pres">
      <dgm:prSet presAssocID="{BF0AF9F0-87A6-4204-BE24-237758C3F9FF}" presName="node" presStyleLbl="node1" presStyleIdx="4" presStyleCnt="6">
        <dgm:presLayoutVars>
          <dgm:bulletEnabled val="1"/>
        </dgm:presLayoutVars>
      </dgm:prSet>
      <dgm:spPr/>
    </dgm:pt>
    <dgm:pt modelId="{4F7F789D-0263-46F3-B9C4-9442B6EC18A9}" type="pres">
      <dgm:prSet presAssocID="{EE8548FA-75D7-498D-BF11-DBC35572CF3C}" presName="sibTrans" presStyleCnt="0"/>
      <dgm:spPr/>
    </dgm:pt>
    <dgm:pt modelId="{AF2A993D-399A-4479-A737-365438B7D0A0}" type="pres">
      <dgm:prSet presAssocID="{D2C24357-7B31-4C67-828B-00D0C0528F08}" presName="node" presStyleLbl="node1" presStyleIdx="5" presStyleCnt="6">
        <dgm:presLayoutVars>
          <dgm:bulletEnabled val="1"/>
        </dgm:presLayoutVars>
      </dgm:prSet>
      <dgm:spPr/>
    </dgm:pt>
  </dgm:ptLst>
  <dgm:cxnLst>
    <dgm:cxn modelId="{42AF3701-D734-4A3A-BF53-210287D1097E}" srcId="{F1D55A48-7DB0-4A9F-BCE9-3371F5D6EB61}" destId="{B316FF5F-F53B-4C84-8E39-A21698946932}" srcOrd="0" destOrd="0" parTransId="{0955E413-A795-4EFC-B668-C9E582E8033D}" sibTransId="{02D791AA-BDDF-4BED-8F2E-C168E1682C15}"/>
    <dgm:cxn modelId="{76450E10-B99A-4C86-94B0-03BED786C886}" type="presOf" srcId="{759B5513-3FFD-4522-B0F8-22FB80C4029D}" destId="{56A08FCC-8E77-4806-B7B8-89587EAE4828}" srcOrd="0" destOrd="0" presId="urn:microsoft.com/office/officeart/2005/8/layout/default"/>
    <dgm:cxn modelId="{0DACCD23-AA74-474D-ADF6-2FFE1F346F68}" srcId="{F1D55A48-7DB0-4A9F-BCE9-3371F5D6EB61}" destId="{759B5513-3FFD-4522-B0F8-22FB80C4029D}" srcOrd="1" destOrd="0" parTransId="{8D6FED9D-02C3-4E64-9391-DD769CBB7B2E}" sibTransId="{EED97898-B12A-46B4-94ED-DE4BA23D87E7}"/>
    <dgm:cxn modelId="{C714162D-A912-45BE-8A3E-9E78B9FB7567}" srcId="{F1D55A48-7DB0-4A9F-BCE9-3371F5D6EB61}" destId="{D2C24357-7B31-4C67-828B-00D0C0528F08}" srcOrd="5" destOrd="0" parTransId="{85828C86-0222-4E3E-8773-40E3EEC113F6}" sibTransId="{1B9212E3-B665-4A3E-858E-715903A1E4B7}"/>
    <dgm:cxn modelId="{0F36C031-FF21-400A-8446-BA9B17B15CCB}" type="presOf" srcId="{D2C24357-7B31-4C67-828B-00D0C0528F08}" destId="{AF2A993D-399A-4479-A737-365438B7D0A0}" srcOrd="0" destOrd="0" presId="urn:microsoft.com/office/officeart/2005/8/layout/default"/>
    <dgm:cxn modelId="{583E8E42-3787-4E61-94B3-656DFA33BFDE}" type="presOf" srcId="{77B8057E-2365-43A4-B6D8-A32193AED383}" destId="{2D5FB0CF-7D0A-4AF7-BA37-E40A2B17ABA7}" srcOrd="0" destOrd="0" presId="urn:microsoft.com/office/officeart/2005/8/layout/default"/>
    <dgm:cxn modelId="{DE28B461-AEBF-4C77-8E5F-A89F00C8154D}" srcId="{F1D55A48-7DB0-4A9F-BCE9-3371F5D6EB61}" destId="{A387924F-DFF4-443C-B1BD-7694BAA60C7F}" srcOrd="2" destOrd="0" parTransId="{16AC32E5-DD81-4024-A79D-9D9577424279}" sibTransId="{92F21669-D873-48AD-9B7B-9BF0AFB40CD6}"/>
    <dgm:cxn modelId="{EA8BC663-76F1-495F-B7C5-03F35E5C08C1}" type="presOf" srcId="{BF0AF9F0-87A6-4204-BE24-237758C3F9FF}" destId="{E6E5BB4B-0E1D-463C-AEC3-0CA7B387B824}" srcOrd="0" destOrd="0" presId="urn:microsoft.com/office/officeart/2005/8/layout/default"/>
    <dgm:cxn modelId="{10DDA99B-979C-483D-9F6B-17370EF9E90A}" srcId="{F1D55A48-7DB0-4A9F-BCE9-3371F5D6EB61}" destId="{BF0AF9F0-87A6-4204-BE24-237758C3F9FF}" srcOrd="4" destOrd="0" parTransId="{29869610-032D-40A5-AA6D-DC14D506FE81}" sibTransId="{EE8548FA-75D7-498D-BF11-DBC35572CF3C}"/>
    <dgm:cxn modelId="{668630D1-E8A7-45EA-A3AF-25C9CC4DD65E}" srcId="{F1D55A48-7DB0-4A9F-BCE9-3371F5D6EB61}" destId="{77B8057E-2365-43A4-B6D8-A32193AED383}" srcOrd="3" destOrd="0" parTransId="{22B345FB-9FAF-4BE1-939D-B250B547B909}" sibTransId="{F7168890-4B46-4A6C-838E-56A8E59D70B3}"/>
    <dgm:cxn modelId="{E3D39AD3-8DF7-4FE5-9592-10E11DEC3A7B}" type="presOf" srcId="{F1D55A48-7DB0-4A9F-BCE9-3371F5D6EB61}" destId="{25D2E28E-2062-4399-95B4-6ECD2957FBF7}" srcOrd="0" destOrd="0" presId="urn:microsoft.com/office/officeart/2005/8/layout/default"/>
    <dgm:cxn modelId="{33BFB3EE-047B-43E2-A323-04E777833584}" type="presOf" srcId="{B316FF5F-F53B-4C84-8E39-A21698946932}" destId="{BFDE20A3-DBB1-4002-A158-F016B379A558}" srcOrd="0" destOrd="0" presId="urn:microsoft.com/office/officeart/2005/8/layout/default"/>
    <dgm:cxn modelId="{7D18CAF6-B3EF-44E5-B54F-5ECF43BDB84E}" type="presOf" srcId="{A387924F-DFF4-443C-B1BD-7694BAA60C7F}" destId="{6BCF440E-CC81-42B5-9C83-4798AF264E4E}" srcOrd="0" destOrd="0" presId="urn:microsoft.com/office/officeart/2005/8/layout/default"/>
    <dgm:cxn modelId="{0F0BF38C-FB8C-4AD9-86E9-B2DADE3F0EDE}" type="presParOf" srcId="{25D2E28E-2062-4399-95B4-6ECD2957FBF7}" destId="{BFDE20A3-DBB1-4002-A158-F016B379A558}" srcOrd="0" destOrd="0" presId="urn:microsoft.com/office/officeart/2005/8/layout/default"/>
    <dgm:cxn modelId="{F377EC5D-3C43-479D-A2BA-5930DFE8DD7F}" type="presParOf" srcId="{25D2E28E-2062-4399-95B4-6ECD2957FBF7}" destId="{78A7E103-709F-4763-A809-524B0E6C4A83}" srcOrd="1" destOrd="0" presId="urn:microsoft.com/office/officeart/2005/8/layout/default"/>
    <dgm:cxn modelId="{C415B29E-A744-455D-8740-BFCA27C66326}" type="presParOf" srcId="{25D2E28E-2062-4399-95B4-6ECD2957FBF7}" destId="{56A08FCC-8E77-4806-B7B8-89587EAE4828}" srcOrd="2" destOrd="0" presId="urn:microsoft.com/office/officeart/2005/8/layout/default"/>
    <dgm:cxn modelId="{4D9F828E-5871-4A75-98D0-7E1A51CD7DC0}" type="presParOf" srcId="{25D2E28E-2062-4399-95B4-6ECD2957FBF7}" destId="{ACACDD75-C30B-4E8E-8192-B83F47C3581D}" srcOrd="3" destOrd="0" presId="urn:microsoft.com/office/officeart/2005/8/layout/default"/>
    <dgm:cxn modelId="{D4E9C134-AE3F-4C4E-8E93-71715657955B}" type="presParOf" srcId="{25D2E28E-2062-4399-95B4-6ECD2957FBF7}" destId="{6BCF440E-CC81-42B5-9C83-4798AF264E4E}" srcOrd="4" destOrd="0" presId="urn:microsoft.com/office/officeart/2005/8/layout/default"/>
    <dgm:cxn modelId="{0DFF57E8-F55A-4E59-9120-CB6582E6C0C5}" type="presParOf" srcId="{25D2E28E-2062-4399-95B4-6ECD2957FBF7}" destId="{59C4BB6D-8D00-4D6A-991A-E3F50123DE3E}" srcOrd="5" destOrd="0" presId="urn:microsoft.com/office/officeart/2005/8/layout/default"/>
    <dgm:cxn modelId="{65DA77B6-6DD6-42EA-A0A0-B9CF68CBDCAB}" type="presParOf" srcId="{25D2E28E-2062-4399-95B4-6ECD2957FBF7}" destId="{2D5FB0CF-7D0A-4AF7-BA37-E40A2B17ABA7}" srcOrd="6" destOrd="0" presId="urn:microsoft.com/office/officeart/2005/8/layout/default"/>
    <dgm:cxn modelId="{A69DDCD6-DD96-4E3B-9266-FB48B26FFB4F}" type="presParOf" srcId="{25D2E28E-2062-4399-95B4-6ECD2957FBF7}" destId="{269B0D7F-1382-4E42-B906-528794DE12FD}" srcOrd="7" destOrd="0" presId="urn:microsoft.com/office/officeart/2005/8/layout/default"/>
    <dgm:cxn modelId="{1871469D-026B-4E13-A8DE-D150A09B119A}" type="presParOf" srcId="{25D2E28E-2062-4399-95B4-6ECD2957FBF7}" destId="{E6E5BB4B-0E1D-463C-AEC3-0CA7B387B824}" srcOrd="8" destOrd="0" presId="urn:microsoft.com/office/officeart/2005/8/layout/default"/>
    <dgm:cxn modelId="{BFF99682-3C19-490C-BFB4-2322C5F7A3A5}" type="presParOf" srcId="{25D2E28E-2062-4399-95B4-6ECD2957FBF7}" destId="{4F7F789D-0263-46F3-B9C4-9442B6EC18A9}" srcOrd="9" destOrd="0" presId="urn:microsoft.com/office/officeart/2005/8/layout/default"/>
    <dgm:cxn modelId="{1C76E7B2-A41D-4004-A0CE-BB4C2C7D308D}" type="presParOf" srcId="{25D2E28E-2062-4399-95B4-6ECD2957FBF7}" destId="{AF2A993D-399A-4479-A737-365438B7D0A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E20A3-DBB1-4002-A158-F016B379A558}">
      <dsp:nvSpPr>
        <dsp:cNvPr id="0" name=""/>
        <dsp:cNvSpPr/>
      </dsp:nvSpPr>
      <dsp:spPr>
        <a:xfrm>
          <a:off x="377190" y="3160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Many members struggle through a perplexity compounded by myths.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Such as: </a:t>
          </a:r>
        </a:p>
      </dsp:txBody>
      <dsp:txXfrm>
        <a:off x="377190" y="3160"/>
        <a:ext cx="2907506" cy="1744503"/>
      </dsp:txXfrm>
    </dsp:sp>
    <dsp:sp modelId="{56A08FCC-8E77-4806-B7B8-89587EAE4828}">
      <dsp:nvSpPr>
        <dsp:cNvPr id="0" name=""/>
        <dsp:cNvSpPr/>
      </dsp:nvSpPr>
      <dsp:spPr>
        <a:xfrm>
          <a:off x="3575446" y="3160"/>
          <a:ext cx="2907506" cy="17445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Nature of God (A loving God should/shouldn’t…)</a:t>
          </a:r>
        </a:p>
      </dsp:txBody>
      <dsp:txXfrm>
        <a:off x="3575446" y="3160"/>
        <a:ext cx="2907506" cy="1744503"/>
      </dsp:txXfrm>
    </dsp:sp>
    <dsp:sp modelId="{6BCF440E-CC81-42B5-9C83-4798AF264E4E}">
      <dsp:nvSpPr>
        <dsp:cNvPr id="0" name=""/>
        <dsp:cNvSpPr/>
      </dsp:nvSpPr>
      <dsp:spPr>
        <a:xfrm>
          <a:off x="6773703" y="3160"/>
          <a:ext cx="2907506" cy="174450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Expectations of  Prophets</a:t>
          </a:r>
        </a:p>
      </dsp:txBody>
      <dsp:txXfrm>
        <a:off x="6773703" y="3160"/>
        <a:ext cx="2907506" cy="1744503"/>
      </dsp:txXfrm>
    </dsp:sp>
    <dsp:sp modelId="{2D5FB0CF-7D0A-4AF7-BA37-E40A2B17ABA7}">
      <dsp:nvSpPr>
        <dsp:cNvPr id="0" name=""/>
        <dsp:cNvSpPr/>
      </dsp:nvSpPr>
      <dsp:spPr>
        <a:xfrm>
          <a:off x="377190" y="2038415"/>
          <a:ext cx="2907506" cy="17445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Ongoing Restoration</a:t>
          </a:r>
        </a:p>
      </dsp:txBody>
      <dsp:txXfrm>
        <a:off x="377190" y="2038415"/>
        <a:ext cx="2907506" cy="1744503"/>
      </dsp:txXfrm>
    </dsp:sp>
    <dsp:sp modelId="{E6E5BB4B-0E1D-463C-AEC3-0CA7B387B824}">
      <dsp:nvSpPr>
        <dsp:cNvPr id="0" name=""/>
        <dsp:cNvSpPr/>
      </dsp:nvSpPr>
      <dsp:spPr>
        <a:xfrm>
          <a:off x="3575446" y="2038415"/>
          <a:ext cx="2907506" cy="174450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Cultural Myths taught as doctrine</a:t>
          </a:r>
        </a:p>
      </dsp:txBody>
      <dsp:txXfrm>
        <a:off x="3575446" y="2038415"/>
        <a:ext cx="2907506" cy="1744503"/>
      </dsp:txXfrm>
    </dsp:sp>
    <dsp:sp modelId="{AF2A993D-399A-4479-A737-365438B7D0A0}">
      <dsp:nvSpPr>
        <dsp:cNvPr id="0" name=""/>
        <dsp:cNvSpPr/>
      </dsp:nvSpPr>
      <dsp:spPr>
        <a:xfrm>
          <a:off x="6773703" y="2038415"/>
          <a:ext cx="2907506" cy="1744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Non-Doctrinal Teachings about the Eternities</a:t>
          </a:r>
        </a:p>
      </dsp:txBody>
      <dsp:txXfrm>
        <a:off x="6773703" y="2038415"/>
        <a:ext cx="2907506" cy="174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reacherthoughts.blogspot.com/2016/09/intentional-spiritual-friendship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omments" Target="../comments/commen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43248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autyandgroomingtips.com/2011/07/get-rid-of-that-worrying-problem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mancemeetslife.com/2013/05/10-tips-for-effective-anger-management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ristiansincontext.com/2014/09/abundance-learning-to-live-between-steps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m%C3%A4nner-zwei-zusammen-zweisamkeit-887501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hands shaking&#10;&#10;Description automatically generated with medium confidence">
            <a:extLst>
              <a:ext uri="{FF2B5EF4-FFF2-40B4-BE49-F238E27FC236}">
                <a16:creationId xmlns:a16="http://schemas.microsoft.com/office/drawing/2014/main" id="{264CEAA5-1708-4751-872A-6B1C3A349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377" r="19772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9ED41B5-F9B0-4DE1-8C59-A980468A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74799-B8CB-452A-853F-8E00FCC15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884" y="640080"/>
            <a:ext cx="3809365" cy="292608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 </a:t>
            </a:r>
            <a:r>
              <a:rPr lang="en-US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Belief</a:t>
            </a:r>
            <a:endParaRPr 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68888-34C1-43CB-8B53-7BC24A20C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885" y="4206240"/>
            <a:ext cx="3659246" cy="12155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Loving without blame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82A030-873A-4216-B6A6-C3348B9C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246D55-A5D6-4A90-9DE4-71BBA875CF2E}"/>
              </a:ext>
            </a:extLst>
          </p:cNvPr>
          <p:cNvSpPr/>
          <p:nvPr/>
        </p:nvSpPr>
        <p:spPr>
          <a:xfrm>
            <a:off x="123254" y="37763"/>
            <a:ext cx="2848546" cy="1597191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Simplicity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49856E-3CCD-4B97-B2CB-CB20038D7159}"/>
              </a:ext>
            </a:extLst>
          </p:cNvPr>
          <p:cNvSpPr/>
          <p:nvPr/>
        </p:nvSpPr>
        <p:spPr>
          <a:xfrm>
            <a:off x="2095291" y="1755812"/>
            <a:ext cx="2848546" cy="15971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4E5DA9-7663-445C-8E76-3B8CFE0D03FB}"/>
              </a:ext>
            </a:extLst>
          </p:cNvPr>
          <p:cNvSpPr/>
          <p:nvPr/>
        </p:nvSpPr>
        <p:spPr>
          <a:xfrm>
            <a:off x="123254" y="3540428"/>
            <a:ext cx="2848546" cy="150491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47A451-0D37-472D-BC66-CFC127A3EB8E}"/>
              </a:ext>
            </a:extLst>
          </p:cNvPr>
          <p:cNvSpPr/>
          <p:nvPr/>
        </p:nvSpPr>
        <p:spPr>
          <a:xfrm>
            <a:off x="123254" y="5137619"/>
            <a:ext cx="2848546" cy="155105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Harmony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6C1B74-6007-404F-84D8-3E9D82F9C64C}"/>
              </a:ext>
            </a:extLst>
          </p:cNvPr>
          <p:cNvSpPr/>
          <p:nvPr/>
        </p:nvSpPr>
        <p:spPr>
          <a:xfrm>
            <a:off x="9315451" y="1199774"/>
            <a:ext cx="1893454" cy="870359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Simplicity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E479D9-B2AD-4F51-B6FB-8E09B93B1B37}"/>
              </a:ext>
            </a:extLst>
          </p:cNvPr>
          <p:cNvSpPr/>
          <p:nvPr/>
        </p:nvSpPr>
        <p:spPr>
          <a:xfrm>
            <a:off x="9315452" y="2343110"/>
            <a:ext cx="1893454" cy="87035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4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F0DE20-6A8E-4594-A7AA-7D7274F41102}"/>
              </a:ext>
            </a:extLst>
          </p:cNvPr>
          <p:cNvSpPr/>
          <p:nvPr/>
        </p:nvSpPr>
        <p:spPr>
          <a:xfrm>
            <a:off x="8544784" y="3397512"/>
            <a:ext cx="3574437" cy="2101713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spc="-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A7C5EA-71A3-4E02-BF44-ECC89171A280}"/>
              </a:ext>
            </a:extLst>
          </p:cNvPr>
          <p:cNvSpPr/>
          <p:nvPr/>
        </p:nvSpPr>
        <p:spPr>
          <a:xfrm>
            <a:off x="9637768" y="5683268"/>
            <a:ext cx="1611867" cy="94795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Harmony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AA0ABDFA-FF60-47D6-81EE-EF3A79CF7A1C}"/>
              </a:ext>
            </a:extLst>
          </p:cNvPr>
          <p:cNvSpPr/>
          <p:nvPr/>
        </p:nvSpPr>
        <p:spPr>
          <a:xfrm rot="1292501">
            <a:off x="4645779" y="3075707"/>
            <a:ext cx="3907412" cy="697523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7BCFE-2974-4E9F-A8D3-50CF44BCF351}"/>
              </a:ext>
            </a:extLst>
          </p:cNvPr>
          <p:cNvSpPr txBox="1"/>
          <p:nvPr/>
        </p:nvSpPr>
        <p:spPr>
          <a:xfrm>
            <a:off x="3233290" y="4229678"/>
            <a:ext cx="47001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</a:rPr>
              <a:t>If You Are In Complexity: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Quick to Defend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Send Articles and Talks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Argue and Get Angry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40747B-4D9F-4BEB-B6CF-46CCDFCE7DE9}"/>
              </a:ext>
            </a:extLst>
          </p:cNvPr>
          <p:cNvSpPr txBox="1"/>
          <p:nvPr/>
        </p:nvSpPr>
        <p:spPr>
          <a:xfrm>
            <a:off x="9698367" y="23642"/>
            <a:ext cx="1480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83621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246D55-A5D6-4A90-9DE4-71BBA875CF2E}"/>
              </a:ext>
            </a:extLst>
          </p:cNvPr>
          <p:cNvSpPr/>
          <p:nvPr/>
        </p:nvSpPr>
        <p:spPr>
          <a:xfrm>
            <a:off x="123254" y="37763"/>
            <a:ext cx="2594778" cy="1597191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Simplicity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49856E-3CCD-4B97-B2CB-CB20038D7159}"/>
              </a:ext>
            </a:extLst>
          </p:cNvPr>
          <p:cNvSpPr/>
          <p:nvPr/>
        </p:nvSpPr>
        <p:spPr>
          <a:xfrm>
            <a:off x="123254" y="1776238"/>
            <a:ext cx="2594780" cy="15971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4E5DA9-7663-445C-8E76-3B8CFE0D03FB}"/>
              </a:ext>
            </a:extLst>
          </p:cNvPr>
          <p:cNvSpPr/>
          <p:nvPr/>
        </p:nvSpPr>
        <p:spPr>
          <a:xfrm>
            <a:off x="2376289" y="3543208"/>
            <a:ext cx="2594779" cy="150491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47A451-0D37-472D-BC66-CFC127A3EB8E}"/>
              </a:ext>
            </a:extLst>
          </p:cNvPr>
          <p:cNvSpPr/>
          <p:nvPr/>
        </p:nvSpPr>
        <p:spPr>
          <a:xfrm>
            <a:off x="123254" y="5137619"/>
            <a:ext cx="2594779" cy="155105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Harmony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6C1B74-6007-404F-84D8-3E9D82F9C64C}"/>
              </a:ext>
            </a:extLst>
          </p:cNvPr>
          <p:cNvSpPr/>
          <p:nvPr/>
        </p:nvSpPr>
        <p:spPr>
          <a:xfrm>
            <a:off x="9637766" y="1151134"/>
            <a:ext cx="1611867" cy="870359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Simplicity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E479D9-B2AD-4F51-B6FB-8E09B93B1B37}"/>
              </a:ext>
            </a:extLst>
          </p:cNvPr>
          <p:cNvSpPr/>
          <p:nvPr/>
        </p:nvSpPr>
        <p:spPr>
          <a:xfrm>
            <a:off x="9637767" y="2168160"/>
            <a:ext cx="1611867" cy="97011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4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F0DE20-6A8E-4594-A7AA-7D7274F41102}"/>
              </a:ext>
            </a:extLst>
          </p:cNvPr>
          <p:cNvSpPr/>
          <p:nvPr/>
        </p:nvSpPr>
        <p:spPr>
          <a:xfrm>
            <a:off x="8636249" y="3373429"/>
            <a:ext cx="3432497" cy="2101713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spc="-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A7C5EA-71A3-4E02-BF44-ECC89171A280}"/>
              </a:ext>
            </a:extLst>
          </p:cNvPr>
          <p:cNvSpPr/>
          <p:nvPr/>
        </p:nvSpPr>
        <p:spPr>
          <a:xfrm>
            <a:off x="9637768" y="5621809"/>
            <a:ext cx="1611867" cy="94795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Harmony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AA0ABDFA-FF60-47D6-81EE-EF3A79CF7A1C}"/>
              </a:ext>
            </a:extLst>
          </p:cNvPr>
          <p:cNvSpPr/>
          <p:nvPr/>
        </p:nvSpPr>
        <p:spPr>
          <a:xfrm rot="222617">
            <a:off x="5127371" y="4075524"/>
            <a:ext cx="3197595" cy="697523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7BCFE-2974-4E9F-A8D3-50CF44BCF351}"/>
              </a:ext>
            </a:extLst>
          </p:cNvPr>
          <p:cNvSpPr txBox="1"/>
          <p:nvPr/>
        </p:nvSpPr>
        <p:spPr>
          <a:xfrm>
            <a:off x="3233289" y="296126"/>
            <a:ext cx="5256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</a:rPr>
              <a:t>If You Are In Your Own Perplexity: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May Stir up your own doubts and confusion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Some retreat back to simplicity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May withdraw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6CC3C7-7076-4804-BEE4-5FB9900B5914}"/>
              </a:ext>
            </a:extLst>
          </p:cNvPr>
          <p:cNvSpPr txBox="1"/>
          <p:nvPr/>
        </p:nvSpPr>
        <p:spPr>
          <a:xfrm>
            <a:off x="9698367" y="23642"/>
            <a:ext cx="1480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3801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246D55-A5D6-4A90-9DE4-71BBA875CF2E}"/>
              </a:ext>
            </a:extLst>
          </p:cNvPr>
          <p:cNvSpPr/>
          <p:nvPr/>
        </p:nvSpPr>
        <p:spPr>
          <a:xfrm>
            <a:off x="123253" y="37763"/>
            <a:ext cx="2834259" cy="1597191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Simplicity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49856E-3CCD-4B97-B2CB-CB20038D7159}"/>
              </a:ext>
            </a:extLst>
          </p:cNvPr>
          <p:cNvSpPr/>
          <p:nvPr/>
        </p:nvSpPr>
        <p:spPr>
          <a:xfrm>
            <a:off x="123254" y="1776238"/>
            <a:ext cx="2834258" cy="15971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4E5DA9-7663-445C-8E76-3B8CFE0D03FB}"/>
              </a:ext>
            </a:extLst>
          </p:cNvPr>
          <p:cNvSpPr/>
          <p:nvPr/>
        </p:nvSpPr>
        <p:spPr>
          <a:xfrm>
            <a:off x="123253" y="3514713"/>
            <a:ext cx="2834258" cy="150491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47A451-0D37-472D-BC66-CFC127A3EB8E}"/>
              </a:ext>
            </a:extLst>
          </p:cNvPr>
          <p:cNvSpPr/>
          <p:nvPr/>
        </p:nvSpPr>
        <p:spPr>
          <a:xfrm>
            <a:off x="2371504" y="5160908"/>
            <a:ext cx="2594779" cy="155105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Harmony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6C1B74-6007-404F-84D8-3E9D82F9C64C}"/>
              </a:ext>
            </a:extLst>
          </p:cNvPr>
          <p:cNvSpPr/>
          <p:nvPr/>
        </p:nvSpPr>
        <p:spPr>
          <a:xfrm>
            <a:off x="9386889" y="1177273"/>
            <a:ext cx="1862746" cy="870359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Simplicity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E479D9-B2AD-4F51-B6FB-8E09B93B1B37}"/>
              </a:ext>
            </a:extLst>
          </p:cNvPr>
          <p:cNvSpPr/>
          <p:nvPr/>
        </p:nvSpPr>
        <p:spPr>
          <a:xfrm>
            <a:off x="9386889" y="2297149"/>
            <a:ext cx="1862746" cy="87035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4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F0DE20-6A8E-4594-A7AA-7D7274F41102}"/>
              </a:ext>
            </a:extLst>
          </p:cNvPr>
          <p:cNvSpPr/>
          <p:nvPr/>
        </p:nvSpPr>
        <p:spPr>
          <a:xfrm>
            <a:off x="8343977" y="3417025"/>
            <a:ext cx="3578179" cy="2101713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spc="-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A7C5EA-71A3-4E02-BF44-ECC89171A280}"/>
              </a:ext>
            </a:extLst>
          </p:cNvPr>
          <p:cNvSpPr/>
          <p:nvPr/>
        </p:nvSpPr>
        <p:spPr>
          <a:xfrm>
            <a:off x="9637768" y="5666490"/>
            <a:ext cx="1611867" cy="94795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Harmony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AA0ABDFA-FF60-47D6-81EE-EF3A79CF7A1C}"/>
              </a:ext>
            </a:extLst>
          </p:cNvPr>
          <p:cNvSpPr/>
          <p:nvPr/>
        </p:nvSpPr>
        <p:spPr>
          <a:xfrm rot="20747871">
            <a:off x="4970741" y="4888348"/>
            <a:ext cx="3514461" cy="697523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7BCFE-2974-4E9F-A8D3-50CF44BCF351}"/>
              </a:ext>
            </a:extLst>
          </p:cNvPr>
          <p:cNvSpPr txBox="1"/>
          <p:nvPr/>
        </p:nvSpPr>
        <p:spPr>
          <a:xfrm>
            <a:off x="3233289" y="296126"/>
            <a:ext cx="5256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</a:rPr>
              <a:t>If You Are In Harmony: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Listen and Love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Sympathize with their pain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Note: Its not required for you to read all they are reading or leave the church in order to love and support them.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2DD06-1948-4713-94F0-EA11441F7D91}"/>
              </a:ext>
            </a:extLst>
          </p:cNvPr>
          <p:cNvSpPr txBox="1"/>
          <p:nvPr/>
        </p:nvSpPr>
        <p:spPr>
          <a:xfrm>
            <a:off x="9698367" y="23642"/>
            <a:ext cx="1480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35249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70E72-6714-416F-8C0D-2149E1715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Myths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125A9E7-DD15-4B0C-B3FA-CF2E34997F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57939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80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DE20A3-DBB1-4002-A158-F016B379A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FDE20A3-DBB1-4002-A158-F016B379A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A08FCC-8E77-4806-B7B8-89587EAE48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6A08FCC-8E77-4806-B7B8-89587EAE48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CF440E-CC81-42B5-9C83-4798AF264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6BCF440E-CC81-42B5-9C83-4798AF264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5FB0CF-7D0A-4AF7-BA37-E40A2B17AB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D5FB0CF-7D0A-4AF7-BA37-E40A2B17AB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E5BB4B-0E1D-463C-AEC3-0CA7B387B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E6E5BB4B-0E1D-463C-AEC3-0CA7B387B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2A993D-399A-4479-A737-365438B7D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AF2A993D-399A-4479-A737-365438B7D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1E3BB-CF29-4D06-84B8-799FF6A3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516835"/>
            <a:ext cx="3262889" cy="21038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3AC31-70A3-4CDA-93BD-5182E5744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2653800"/>
            <a:ext cx="3748674" cy="3687365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The goal is to love someone as they work their way through perplexity.</a:t>
            </a:r>
          </a:p>
          <a:p>
            <a:r>
              <a:rPr lang="en-US" sz="2800" b="1" dirty="0">
                <a:solidFill>
                  <a:srgbClr val="FFFFFF"/>
                </a:solidFill>
              </a:rPr>
              <a:t>They expect to be judged and are often overly sensitive to anything that looks like it.</a:t>
            </a:r>
          </a:p>
          <a:p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5" name="Picture 4" descr="A person with his hand on his chin&#10;&#10;Description automatically generated with low confidence">
            <a:extLst>
              <a:ext uri="{FF2B5EF4-FFF2-40B4-BE49-F238E27FC236}">
                <a16:creationId xmlns:a16="http://schemas.microsoft.com/office/drawing/2014/main" id="{6054CBDB-78C0-475B-8C2C-1354D36C8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628" r="130" b="2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76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087DA-34CE-40AF-A461-17A459DD1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FFFF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06660-AB63-408B-9144-423574DEC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2653800"/>
            <a:ext cx="3298579" cy="3451725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FFFFFF"/>
                </a:solidFill>
              </a:rPr>
              <a:t>What do I do with a family member who has left the church,  who is overly angry, critical or sarcastic to family members who still believe?</a:t>
            </a:r>
          </a:p>
        </p:txBody>
      </p:sp>
      <p:pic>
        <p:nvPicPr>
          <p:cNvPr id="5" name="Picture 4" descr="A picture containing person, person, hair, posing&#10;&#10;Description automatically generated">
            <a:extLst>
              <a:ext uri="{FF2B5EF4-FFF2-40B4-BE49-F238E27FC236}">
                <a16:creationId xmlns:a16="http://schemas.microsoft.com/office/drawing/2014/main" id="{868B8B1F-503B-4C0D-86DC-3AB758D22B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785" r="1535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0F2F7-EBF1-4096-B27A-CD050D564C89}"/>
              </a:ext>
            </a:extLst>
          </p:cNvPr>
          <p:cNvSpPr txBox="1"/>
          <p:nvPr/>
        </p:nvSpPr>
        <p:spPr>
          <a:xfrm>
            <a:off x="9726988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beautyandgroomingtips.com/2011/07/get-rid-of-that-worrying-problem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8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971DD-FE8C-4784-A387-229A811AA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002060"/>
                </a:solidFill>
              </a:rPr>
              <a:t>Essential</a:t>
            </a:r>
          </a:p>
        </p:txBody>
      </p:sp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47A3356-9A3C-42A6-B6FC-E46F5C5C5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203" r="44577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1247B-3FA8-44FF-97CD-2E1A64B80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325707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As Eric Huntsman frequently says: The answer is always “Jesus!” The essence of Jesus’ teachings is: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Be Kind to our neighbor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Be Loving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Serve one another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Be Non-</a:t>
            </a:r>
            <a:r>
              <a:rPr lang="en-US" sz="2400" b="1" dirty="0" err="1">
                <a:solidFill>
                  <a:srgbClr val="002060"/>
                </a:solidFill>
              </a:rPr>
              <a:t>judgemental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Forgive quickly and easily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Any relationship, regardless of belief, must have these elements to survive.</a:t>
            </a:r>
          </a:p>
        </p:txBody>
      </p:sp>
    </p:spTree>
    <p:extLst>
      <p:ext uri="{BB962C8B-B14F-4D97-AF65-F5344CB8AC3E}">
        <p14:creationId xmlns:p14="http://schemas.microsoft.com/office/powerpoint/2010/main" val="226335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picture containing outdoor, grass, sky, person&#10;&#10;Description automatically generated">
            <a:extLst>
              <a:ext uri="{FF2B5EF4-FFF2-40B4-BE49-F238E27FC236}">
                <a16:creationId xmlns:a16="http://schemas.microsoft.com/office/drawing/2014/main" id="{BA41468E-4FB5-4725-BEEF-2AD7C7DAC7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987" r="19532" b="-1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9ED41B5-F9B0-4DE1-8C59-A980468A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1B48BD5-28ED-4D50-B949-CF0C49D3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885" y="640079"/>
            <a:ext cx="3659246" cy="3243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</a:rPr>
              <a:t>Stages of Belief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2A030-873A-4216-B6A6-C3348B9C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260663-B704-4048-A9EA-C813AAF6F61F}"/>
              </a:ext>
            </a:extLst>
          </p:cNvPr>
          <p:cNvSpPr txBox="1"/>
          <p:nvPr/>
        </p:nvSpPr>
        <p:spPr>
          <a:xfrm>
            <a:off x="5230627" y="66579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christiansincontext.com/2014/09/abundance-learning-to-live-between-step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8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0AB1A7-F59D-4ADC-97C4-F6B8DCE704F8}"/>
              </a:ext>
            </a:extLst>
          </p:cNvPr>
          <p:cNvSpPr/>
          <p:nvPr/>
        </p:nvSpPr>
        <p:spPr>
          <a:xfrm>
            <a:off x="492370" y="516835"/>
            <a:ext cx="3084844" cy="2103875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</a:t>
            </a:r>
            <a:r>
              <a:rPr lang="en-US" sz="43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Simplicity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667D8-0356-4998-BABD-7171AE87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2653800"/>
            <a:ext cx="3230543" cy="3569718"/>
          </a:xfrm>
        </p:spPr>
        <p:txBody>
          <a:bodyPr vert="horz" lIns="0" tIns="45720" rIns="0" bIns="45720" rtlCol="0">
            <a:normAutofit/>
          </a:bodyPr>
          <a:lstStyle/>
          <a:p>
            <a:pPr marL="0" indent="0" algn="ctr">
              <a:buFont typeface="Calibri" panose="020F0502020204030204" pitchFamily="34" charset="0"/>
              <a:buNone/>
            </a:pPr>
            <a:r>
              <a:rPr lang="en-US" sz="2400" b="1" u="sng" dirty="0">
                <a:solidFill>
                  <a:srgbClr val="FFFFFF"/>
                </a:solidFill>
              </a:rPr>
              <a:t>Inside the Fortress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Dualistic Thinking (Us or not-us)</a:t>
            </a:r>
          </a:p>
          <a:p>
            <a:pPr lvl="1"/>
            <a:r>
              <a:rPr lang="en-US" sz="2400" b="1" dirty="0">
                <a:solidFill>
                  <a:srgbClr val="FFFFFF"/>
                </a:solidFill>
              </a:rPr>
              <a:t>Little knowledge or concern about them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Black and white (Good/Bad)</a:t>
            </a:r>
          </a:p>
          <a:p>
            <a:r>
              <a:rPr lang="en-US" sz="2400" b="1" dirty="0">
                <a:solidFill>
                  <a:srgbClr val="FFFFFF"/>
                </a:solidFill>
              </a:rPr>
              <a:t>Simple, uncluttered faith</a:t>
            </a:r>
          </a:p>
        </p:txBody>
      </p:sp>
      <p:pic>
        <p:nvPicPr>
          <p:cNvPr id="1026" name="Picture 2" descr="Windsor Castle | History &amp;amp; Facts | Britannica">
            <a:extLst>
              <a:ext uri="{FF2B5EF4-FFF2-40B4-BE49-F238E27FC236}">
                <a16:creationId xmlns:a16="http://schemas.microsoft.com/office/drawing/2014/main" id="{30EB2F52-A90D-4BA2-A532-135748216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9" r="13289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5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8D33E-1754-4201-B613-A0B65368A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C94ED-F8D2-42D4-948D-3E45811F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2AAFF0F-CFCD-4D3F-B644-4001A97F1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86" y="185737"/>
            <a:ext cx="6319414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2031A08-E56F-49D4-91AD-C17185C4F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2727444"/>
            <a:ext cx="6345555" cy="394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0AB1A7-F59D-4ADC-97C4-F6B8DCE704F8}"/>
              </a:ext>
            </a:extLst>
          </p:cNvPr>
          <p:cNvSpPr/>
          <p:nvPr/>
        </p:nvSpPr>
        <p:spPr>
          <a:xfrm>
            <a:off x="185351" y="516835"/>
            <a:ext cx="3391863" cy="210387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667D8-0356-4998-BABD-7171AE87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24" y="2653800"/>
            <a:ext cx="3203991" cy="3335519"/>
          </a:xfrm>
        </p:spPr>
        <p:txBody>
          <a:bodyPr vert="horz" lIns="0" tIns="45720" rIns="0" bIns="45720" rtlCol="0">
            <a:normAutofit/>
          </a:bodyPr>
          <a:lstStyle/>
          <a:p>
            <a:pPr marL="0" indent="0" algn="ctr">
              <a:buFont typeface="Calibri" panose="020F0502020204030204" pitchFamily="34" charset="0"/>
              <a:buNone/>
            </a:pP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the Fortress</a:t>
            </a:r>
          </a:p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Zeal- attack the falsehoods</a:t>
            </a:r>
          </a:p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with “them”</a:t>
            </a:r>
          </a:p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Capture and Convert</a:t>
            </a:r>
          </a:p>
          <a:p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Painting of Alamo defenders shooting at Mexican militia over the Alamo  walls - Texas Hill Country">
            <a:extLst>
              <a:ext uri="{FF2B5EF4-FFF2-40B4-BE49-F238E27FC236}">
                <a16:creationId xmlns:a16="http://schemas.microsoft.com/office/drawing/2014/main" id="{CCC7851C-8BF6-4F9A-B6A4-9284C19C2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4" r="16194" b="-1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0AB1A7-F59D-4ADC-97C4-F6B8DCE704F8}"/>
              </a:ext>
            </a:extLst>
          </p:cNvPr>
          <p:cNvSpPr/>
          <p:nvPr/>
        </p:nvSpPr>
        <p:spPr>
          <a:xfrm>
            <a:off x="281356" y="516835"/>
            <a:ext cx="3295858" cy="210387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667D8-0356-4998-BABD-7171AE87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295858" cy="3335519"/>
          </a:xfrm>
        </p:spPr>
        <p:txBody>
          <a:bodyPr vert="horz" lIns="0" tIns="45720" rIns="0" bIns="45720" rtlCol="0">
            <a:no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Fortress Collapse</a:t>
            </a:r>
          </a:p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Confusion and Pain</a:t>
            </a:r>
          </a:p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and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Betrayel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Dissonance </a:t>
            </a:r>
          </a:p>
          <a:p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Everything</a:t>
            </a:r>
          </a:p>
        </p:txBody>
      </p:sp>
      <p:pic>
        <p:nvPicPr>
          <p:cNvPr id="3074" name="Picture 2" descr="The Fate of the Temple | Religious Studies Center">
            <a:extLst>
              <a:ext uri="{FF2B5EF4-FFF2-40B4-BE49-F238E27FC236}">
                <a16:creationId xmlns:a16="http://schemas.microsoft.com/office/drawing/2014/main" id="{980C5152-47E3-48FD-8511-06FCC074B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2" r="-1" b="7254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Rectangle 193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7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10AB1A7-F59D-4ADC-97C4-F6B8DCE704F8}"/>
              </a:ext>
            </a:extLst>
          </p:cNvPr>
          <p:cNvSpPr/>
          <p:nvPr/>
        </p:nvSpPr>
        <p:spPr>
          <a:xfrm>
            <a:off x="212289" y="516835"/>
            <a:ext cx="3364925" cy="210387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Harmony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A667D8-0356-4998-BABD-7171AE877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Font typeface="Calibri" panose="020F0502020204030204" pitchFamily="34" charset="0"/>
              <a:buNone/>
            </a:pP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Reconstruction</a:t>
            </a:r>
          </a:p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 built on love and respect</a:t>
            </a:r>
          </a:p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 to disagree</a:t>
            </a:r>
          </a:p>
          <a:p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 to learn from others</a:t>
            </a:r>
          </a:p>
        </p:txBody>
      </p:sp>
      <p:pic>
        <p:nvPicPr>
          <p:cNvPr id="3" name="Picture 2" descr="A couple sits on a bench&#10;&#10;Description automatically generated with medium confidence">
            <a:extLst>
              <a:ext uri="{FF2B5EF4-FFF2-40B4-BE49-F238E27FC236}">
                <a16:creationId xmlns:a16="http://schemas.microsoft.com/office/drawing/2014/main" id="{36B80517-215B-4404-B1F2-369370CA6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5651" r="15399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8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246D55-A5D6-4A90-9DE4-71BBA875CF2E}"/>
              </a:ext>
            </a:extLst>
          </p:cNvPr>
          <p:cNvSpPr/>
          <p:nvPr/>
        </p:nvSpPr>
        <p:spPr>
          <a:xfrm>
            <a:off x="123255" y="253766"/>
            <a:ext cx="2904150" cy="1597191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Simplicity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49856E-3CCD-4B97-B2CB-CB20038D7159}"/>
              </a:ext>
            </a:extLst>
          </p:cNvPr>
          <p:cNvSpPr/>
          <p:nvPr/>
        </p:nvSpPr>
        <p:spPr>
          <a:xfrm>
            <a:off x="123253" y="1850957"/>
            <a:ext cx="2904149" cy="15971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4E5DA9-7663-445C-8E76-3B8CFE0D03FB}"/>
              </a:ext>
            </a:extLst>
          </p:cNvPr>
          <p:cNvSpPr/>
          <p:nvPr/>
        </p:nvSpPr>
        <p:spPr>
          <a:xfrm>
            <a:off x="123254" y="3540428"/>
            <a:ext cx="2904148" cy="150491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47A451-0D37-472D-BC66-CFC127A3EB8E}"/>
              </a:ext>
            </a:extLst>
          </p:cNvPr>
          <p:cNvSpPr/>
          <p:nvPr/>
        </p:nvSpPr>
        <p:spPr>
          <a:xfrm>
            <a:off x="123254" y="5137619"/>
            <a:ext cx="2904148" cy="155105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Harmony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6C1B74-6007-404F-84D8-3E9D82F9C64C}"/>
              </a:ext>
            </a:extLst>
          </p:cNvPr>
          <p:cNvSpPr/>
          <p:nvPr/>
        </p:nvSpPr>
        <p:spPr>
          <a:xfrm>
            <a:off x="9341709" y="992724"/>
            <a:ext cx="1902924" cy="870359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Simplicity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E479D9-B2AD-4F51-B6FB-8E09B93B1B37}"/>
              </a:ext>
            </a:extLst>
          </p:cNvPr>
          <p:cNvSpPr/>
          <p:nvPr/>
        </p:nvSpPr>
        <p:spPr>
          <a:xfrm>
            <a:off x="9341710" y="2048916"/>
            <a:ext cx="1902924" cy="87035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4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F0DE20-6A8E-4594-A7AA-7D7274F41102}"/>
              </a:ext>
            </a:extLst>
          </p:cNvPr>
          <p:cNvSpPr/>
          <p:nvPr/>
        </p:nvSpPr>
        <p:spPr>
          <a:xfrm>
            <a:off x="8489092" y="3242026"/>
            <a:ext cx="3665857" cy="2101713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spc="-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A7C5EA-71A3-4E02-BF44-ECC89171A280}"/>
              </a:ext>
            </a:extLst>
          </p:cNvPr>
          <p:cNvSpPr/>
          <p:nvPr/>
        </p:nvSpPr>
        <p:spPr>
          <a:xfrm>
            <a:off x="9452920" y="5666490"/>
            <a:ext cx="1796716" cy="94795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Harmony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DA03DA-8C0F-4B83-800D-A2A5A4283711}"/>
              </a:ext>
            </a:extLst>
          </p:cNvPr>
          <p:cNvSpPr txBox="1"/>
          <p:nvPr/>
        </p:nvSpPr>
        <p:spPr>
          <a:xfrm>
            <a:off x="3123935" y="546463"/>
            <a:ext cx="3922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What Stage do you see you in?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88D210-DE18-446E-B60E-306990294471}"/>
              </a:ext>
            </a:extLst>
          </p:cNvPr>
          <p:cNvSpPr txBox="1"/>
          <p:nvPr/>
        </p:nvSpPr>
        <p:spPr>
          <a:xfrm>
            <a:off x="3123935" y="2649552"/>
            <a:ext cx="44550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How you will respond to others depends on where you are….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8D71D-4AFB-4BA3-B7CC-2159ADD403AF}"/>
              </a:ext>
            </a:extLst>
          </p:cNvPr>
          <p:cNvSpPr txBox="1"/>
          <p:nvPr/>
        </p:nvSpPr>
        <p:spPr>
          <a:xfrm>
            <a:off x="9698367" y="23642"/>
            <a:ext cx="1480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339685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A246D55-A5D6-4A90-9DE4-71BBA875CF2E}"/>
              </a:ext>
            </a:extLst>
          </p:cNvPr>
          <p:cNvSpPr/>
          <p:nvPr/>
        </p:nvSpPr>
        <p:spPr>
          <a:xfrm>
            <a:off x="2409568" y="241639"/>
            <a:ext cx="2903243" cy="1597191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Simplicity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49856E-3CCD-4B97-B2CB-CB20038D7159}"/>
              </a:ext>
            </a:extLst>
          </p:cNvPr>
          <p:cNvSpPr/>
          <p:nvPr/>
        </p:nvSpPr>
        <p:spPr>
          <a:xfrm>
            <a:off x="123253" y="1850957"/>
            <a:ext cx="2903243" cy="159719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7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24E5DA9-7663-445C-8E76-3B8CFE0D03FB}"/>
              </a:ext>
            </a:extLst>
          </p:cNvPr>
          <p:cNvSpPr/>
          <p:nvPr/>
        </p:nvSpPr>
        <p:spPr>
          <a:xfrm>
            <a:off x="123254" y="3540428"/>
            <a:ext cx="2964519" cy="1504911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spc="-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47A451-0D37-472D-BC66-CFC127A3EB8E}"/>
              </a:ext>
            </a:extLst>
          </p:cNvPr>
          <p:cNvSpPr/>
          <p:nvPr/>
        </p:nvSpPr>
        <p:spPr>
          <a:xfrm>
            <a:off x="123254" y="5137619"/>
            <a:ext cx="2903242" cy="155105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70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9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Harmony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6C1B74-6007-404F-84D8-3E9D82F9C64C}"/>
              </a:ext>
            </a:extLst>
          </p:cNvPr>
          <p:cNvSpPr/>
          <p:nvPr/>
        </p:nvSpPr>
        <p:spPr>
          <a:xfrm>
            <a:off x="9415464" y="1024752"/>
            <a:ext cx="1829168" cy="870359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47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Simplicity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E479D9-B2AD-4F51-B6FB-8E09B93B1B37}"/>
              </a:ext>
            </a:extLst>
          </p:cNvPr>
          <p:cNvSpPr/>
          <p:nvPr/>
        </p:nvSpPr>
        <p:spPr>
          <a:xfrm>
            <a:off x="9415465" y="2119084"/>
            <a:ext cx="1831960" cy="87035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250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6400" b="1" spc="-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F0DE20-6A8E-4594-A7AA-7D7274F41102}"/>
              </a:ext>
            </a:extLst>
          </p:cNvPr>
          <p:cNvSpPr/>
          <p:nvPr/>
        </p:nvSpPr>
        <p:spPr>
          <a:xfrm>
            <a:off x="8472488" y="3351130"/>
            <a:ext cx="3544849" cy="2101713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200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spc="-50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Perplexity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A7C5EA-71A3-4E02-BF44-ECC89171A280}"/>
              </a:ext>
            </a:extLst>
          </p:cNvPr>
          <p:cNvSpPr/>
          <p:nvPr/>
        </p:nvSpPr>
        <p:spPr>
          <a:xfrm>
            <a:off x="9529763" y="5613420"/>
            <a:ext cx="1714867" cy="94795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Harmony</a:t>
            </a:r>
          </a:p>
          <a:p>
            <a:pPr algn="ctr"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kern="1200" spc="-5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AA0ABDFA-FF60-47D6-81EE-EF3A79CF7A1C}"/>
              </a:ext>
            </a:extLst>
          </p:cNvPr>
          <p:cNvSpPr/>
          <p:nvPr/>
        </p:nvSpPr>
        <p:spPr>
          <a:xfrm rot="1769495">
            <a:off x="4940717" y="2151570"/>
            <a:ext cx="4041415" cy="697523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7BCFE-2974-4E9F-A8D3-50CF44BCF351}"/>
              </a:ext>
            </a:extLst>
          </p:cNvPr>
          <p:cNvSpPr txBox="1"/>
          <p:nvPr/>
        </p:nvSpPr>
        <p:spPr>
          <a:xfrm>
            <a:off x="3392680" y="3540428"/>
            <a:ext cx="4887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</a:rPr>
              <a:t>If you are in Simplicity: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Difficult to understand them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May be quick to assign a reason: sin, pride, learned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002060"/>
                </a:solidFill>
              </a:rPr>
              <a:t>Tend to withdraw and avoid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DF1B64-50D5-411E-89DD-0705A1465D19}"/>
              </a:ext>
            </a:extLst>
          </p:cNvPr>
          <p:cNvSpPr txBox="1"/>
          <p:nvPr/>
        </p:nvSpPr>
        <p:spPr>
          <a:xfrm>
            <a:off x="9698367" y="23642"/>
            <a:ext cx="14806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>
                <a:solidFill>
                  <a:srgbClr val="002060"/>
                </a:solidFill>
              </a:rPr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28259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4413</TotalTime>
  <Words>440</Words>
  <Application>Microsoft Macintosh PowerPoint</Application>
  <PresentationFormat>Widescreen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Wingdings</vt:lpstr>
      <vt:lpstr>Retrospect</vt:lpstr>
      <vt:lpstr>Stages of Belief</vt:lpstr>
      <vt:lpstr>Stages of Belief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Myths</vt:lpstr>
      <vt:lpstr>Again</vt:lpstr>
      <vt:lpstr>Question</vt:lpstr>
      <vt:lpstr>Essential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Forgiveness</dc:title>
  <dc:creator>Kevin Hinckley</dc:creator>
  <cp:lastModifiedBy>Kevin Hinckley</cp:lastModifiedBy>
  <cp:revision>11</cp:revision>
  <dcterms:created xsi:type="dcterms:W3CDTF">2021-07-23T13:59:14Z</dcterms:created>
  <dcterms:modified xsi:type="dcterms:W3CDTF">2025-06-18T02:12:42Z</dcterms:modified>
</cp:coreProperties>
</file>