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56" r:id="rId3"/>
    <p:sldId id="259" r:id="rId4"/>
    <p:sldId id="260" r:id="rId5"/>
    <p:sldId id="261" r:id="rId6"/>
    <p:sldId id="262" r:id="rId7"/>
    <p:sldId id="263" r:id="rId8"/>
    <p:sldId id="265" r:id="rId9"/>
    <p:sldId id="266" r:id="rId10"/>
    <p:sldId id="258" r:id="rId11"/>
    <p:sldId id="267" r:id="rId12"/>
    <p:sldId id="268" r:id="rId13"/>
    <p:sldId id="269" r:id="rId14"/>
    <p:sldId id="270" r:id="rId15"/>
    <p:sldId id="271" r:id="rId16"/>
    <p:sldId id="257" r:id="rId17"/>
    <p:sldId id="277" r:id="rId18"/>
    <p:sldId id="272" r:id="rId19"/>
    <p:sldId id="273" r:id="rId20"/>
    <p:sldId id="274" r:id="rId21"/>
    <p:sldId id="275" r:id="rId22"/>
    <p:sldId id="279" r:id="rId23"/>
    <p:sldId id="280" r:id="rId24"/>
    <p:sldId id="278" r:id="rId25"/>
    <p:sldId id="281" r:id="rId26"/>
    <p:sldId id="282"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297" r:id="rId40"/>
    <p:sldId id="296"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73EF2B9-A7C0-4E3D-9711-11CCE32DD263}" type="datetimeFigureOut">
              <a:rPr lang="en-US" smtClean="0"/>
              <a:pPr/>
              <a:t>3/26/2016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8CA9B65-043B-4444-B120-DD513EFE287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3EF2B9-A7C0-4E3D-9711-11CCE32DD263}" type="datetimeFigureOut">
              <a:rPr lang="en-US" smtClean="0"/>
              <a:pPr/>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A9B65-043B-4444-B120-DD513EFE28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73EF2B9-A7C0-4E3D-9711-11CCE32DD263}" type="datetimeFigureOut">
              <a:rPr lang="en-US" smtClean="0"/>
              <a:pPr/>
              <a:t>3/26/2016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8CA9B65-043B-4444-B120-DD513EFE28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73EF2B9-A7C0-4E3D-9711-11CCE32DD263}" type="datetimeFigureOut">
              <a:rPr lang="en-US" smtClean="0"/>
              <a:pPr/>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8CA9B65-043B-4444-B120-DD513EFE287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73EF2B9-A7C0-4E3D-9711-11CCE32DD263}" type="datetimeFigureOut">
              <a:rPr lang="en-US" smtClean="0"/>
              <a:pPr/>
              <a:t>3/26/2016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8CA9B65-043B-4444-B120-DD513EFE287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73EF2B9-A7C0-4E3D-9711-11CCE32DD263}" type="datetimeFigureOut">
              <a:rPr lang="en-US" smtClean="0"/>
              <a:pPr/>
              <a:t>3/26/2016</a:t>
            </a:fld>
            <a:endParaRPr lang="en-US"/>
          </a:p>
        </p:txBody>
      </p:sp>
      <p:sp>
        <p:nvSpPr>
          <p:cNvPr id="10" name="Slide Number Placeholder 9"/>
          <p:cNvSpPr>
            <a:spLocks noGrp="1"/>
          </p:cNvSpPr>
          <p:nvPr>
            <p:ph type="sldNum" sz="quarter" idx="16"/>
          </p:nvPr>
        </p:nvSpPr>
        <p:spPr/>
        <p:txBody>
          <a:bodyPr rtlCol="0"/>
          <a:lstStyle/>
          <a:p>
            <a:fld id="{18CA9B65-043B-4444-B120-DD513EFE287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73EF2B9-A7C0-4E3D-9711-11CCE32DD263}" type="datetimeFigureOut">
              <a:rPr lang="en-US" smtClean="0"/>
              <a:pPr/>
              <a:t>3/26/2016</a:t>
            </a:fld>
            <a:endParaRPr lang="en-US"/>
          </a:p>
        </p:txBody>
      </p:sp>
      <p:sp>
        <p:nvSpPr>
          <p:cNvPr id="12" name="Slide Number Placeholder 11"/>
          <p:cNvSpPr>
            <a:spLocks noGrp="1"/>
          </p:cNvSpPr>
          <p:nvPr>
            <p:ph type="sldNum" sz="quarter" idx="16"/>
          </p:nvPr>
        </p:nvSpPr>
        <p:spPr/>
        <p:txBody>
          <a:bodyPr rtlCol="0"/>
          <a:lstStyle/>
          <a:p>
            <a:fld id="{18CA9B65-043B-4444-B120-DD513EFE287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3EF2B9-A7C0-4E3D-9711-11CCE32DD263}" type="datetimeFigureOut">
              <a:rPr lang="en-US" smtClean="0"/>
              <a:pPr/>
              <a:t>3/26/2016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8CA9B65-043B-4444-B120-DD513EFE28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EF2B9-A7C0-4E3D-9711-11CCE32DD263}" type="datetimeFigureOut">
              <a:rPr lang="en-US" smtClean="0"/>
              <a:pPr/>
              <a:t>3/26/2016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8CA9B65-043B-4444-B120-DD513EFE28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73EF2B9-A7C0-4E3D-9711-11CCE32DD263}" type="datetimeFigureOut">
              <a:rPr lang="en-US" smtClean="0"/>
              <a:pPr/>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8CA9B65-043B-4444-B120-DD513EFE287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73EF2B9-A7C0-4E3D-9711-11CCE32DD263}" type="datetimeFigureOut">
              <a:rPr lang="en-US" smtClean="0"/>
              <a:pPr/>
              <a:t>3/26/2016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8CA9B65-043B-4444-B120-DD513EFE287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73EF2B9-A7C0-4E3D-9711-11CCE32DD263}" type="datetimeFigureOut">
              <a:rPr lang="en-US" smtClean="0"/>
              <a:pPr/>
              <a:t>3/26/2016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8CA9B65-043B-4444-B120-DD513EFE28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Isis" TargetMode="External"/><Relationship Id="rId3" Type="http://schemas.openxmlformats.org/officeDocument/2006/relationships/image" Target="../media/image26.jpeg"/><Relationship Id="rId7" Type="http://schemas.openxmlformats.org/officeDocument/2006/relationships/hyperlink" Target="https://en.wikipedia.org/wiki/Life-death-rebirth_deity"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s://en.wikipedia.org/wiki/Tammuz_(deity)" TargetMode="External"/><Relationship Id="rId11" Type="http://schemas.openxmlformats.org/officeDocument/2006/relationships/hyperlink" Target="https://en.wikipedia.org/wiki/Cupid" TargetMode="External"/><Relationship Id="rId5" Type="http://schemas.openxmlformats.org/officeDocument/2006/relationships/hyperlink" Target="https://en.wikipedia.org/wiki/Queen_of_heaven_(antiquity)" TargetMode="External"/><Relationship Id="rId10" Type="http://schemas.openxmlformats.org/officeDocument/2006/relationships/hyperlink" Target="https://en.wikipedia.org/wiki/Aphrodite" TargetMode="External"/><Relationship Id="rId4" Type="http://schemas.openxmlformats.org/officeDocument/2006/relationships/hyperlink" Target="https://en.wikipedia.org/wiki/Ante-Nicene_Fathers" TargetMode="External"/><Relationship Id="rId9" Type="http://schemas.openxmlformats.org/officeDocument/2006/relationships/hyperlink" Target="https://en.wikipedia.org/wiki/Osiri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“Restoring Original Christianity”</a:t>
            </a:r>
            <a:endParaRPr lang="en-US" dirty="0"/>
          </a:p>
        </p:txBody>
      </p:sp>
      <p:pic>
        <p:nvPicPr>
          <p:cNvPr id="4" name="Content Placeholder 3" descr="Ministry Logo.jpg"/>
          <p:cNvPicPr>
            <a:picLocks noGrp="1" noChangeAspect="1"/>
          </p:cNvPicPr>
          <p:nvPr>
            <p:ph sz="quarter" idx="1"/>
          </p:nvPr>
        </p:nvPicPr>
        <p:blipFill>
          <a:blip r:embed="rId2" cstate="print"/>
          <a:stretch>
            <a:fillRect/>
          </a:stretch>
        </p:blipFill>
        <p:spPr>
          <a:xfrm>
            <a:off x="2425276" y="1600200"/>
            <a:ext cx="4528398" cy="44958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all started with. . .</a:t>
            </a:r>
            <a:endParaRPr lang="en-US" dirty="0"/>
          </a:p>
        </p:txBody>
      </p:sp>
      <p:pic>
        <p:nvPicPr>
          <p:cNvPr id="6146" name="Picture 2" descr="https://i.ytimg.com/vi/zTQkOsdj_Rc/hqdefault.jpg"/>
          <p:cNvPicPr>
            <a:picLocks noChangeAspect="1" noChangeArrowheads="1"/>
          </p:cNvPicPr>
          <p:nvPr/>
        </p:nvPicPr>
        <p:blipFill>
          <a:blip r:embed="rId2" cstate="print"/>
          <a:srcRect/>
          <a:stretch>
            <a:fillRect/>
          </a:stretch>
        </p:blipFill>
        <p:spPr bwMode="auto">
          <a:xfrm>
            <a:off x="4572000" y="1905000"/>
            <a:ext cx="4191000" cy="3143251"/>
          </a:xfrm>
          <a:prstGeom prst="rect">
            <a:avLst/>
          </a:prstGeom>
          <a:noFill/>
        </p:spPr>
      </p:pic>
      <p:sp>
        <p:nvSpPr>
          <p:cNvPr id="6148" name="AutoShape 4" descr="Image result for nimrod babyl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Content Placeholder 5" descr="noah_line_nimrod.jpg"/>
          <p:cNvPicPr>
            <a:picLocks noGrp="1" noChangeAspect="1"/>
          </p:cNvPicPr>
          <p:nvPr>
            <p:ph sz="quarter" idx="1"/>
          </p:nvPr>
        </p:nvPicPr>
        <p:blipFill>
          <a:blip r:embed="rId3" cstate="print"/>
          <a:stretch>
            <a:fillRect/>
          </a:stretch>
        </p:blipFill>
        <p:spPr>
          <a:xfrm>
            <a:off x="533400" y="3200400"/>
            <a:ext cx="4368800" cy="3276600"/>
          </a:xfrm>
        </p:spPr>
      </p:pic>
      <p:sp>
        <p:nvSpPr>
          <p:cNvPr id="7" name="TextBox 6"/>
          <p:cNvSpPr txBox="1"/>
          <p:nvPr/>
        </p:nvSpPr>
        <p:spPr>
          <a:xfrm>
            <a:off x="457200" y="1752600"/>
            <a:ext cx="3733800" cy="1200329"/>
          </a:xfrm>
          <a:prstGeom prst="rect">
            <a:avLst/>
          </a:prstGeom>
          <a:noFill/>
        </p:spPr>
        <p:txBody>
          <a:bodyPr wrap="square" rtlCol="0">
            <a:spAutoFit/>
          </a:bodyPr>
          <a:lstStyle/>
          <a:p>
            <a:r>
              <a:rPr lang="en-US" sz="3600" b="1" dirty="0" smtClean="0">
                <a:solidFill>
                  <a:srgbClr val="002060"/>
                </a:solidFill>
              </a:rPr>
              <a:t>NIMROD</a:t>
            </a:r>
            <a:r>
              <a:rPr lang="en-US" sz="3600" dirty="0" smtClean="0"/>
              <a:t>, the grandson of Noah</a:t>
            </a:r>
            <a:endParaRPr lang="en-US" sz="3600" dirty="0"/>
          </a:p>
        </p:txBody>
      </p:sp>
      <p:sp>
        <p:nvSpPr>
          <p:cNvPr id="8" name="TextBox 7"/>
          <p:cNvSpPr txBox="1"/>
          <p:nvPr/>
        </p:nvSpPr>
        <p:spPr>
          <a:xfrm>
            <a:off x="5181600" y="4919008"/>
            <a:ext cx="3733800" cy="1938992"/>
          </a:xfrm>
          <a:prstGeom prst="rect">
            <a:avLst/>
          </a:prstGeom>
          <a:noFill/>
        </p:spPr>
        <p:txBody>
          <a:bodyPr wrap="square" rtlCol="0">
            <a:spAutoFit/>
          </a:bodyPr>
          <a:lstStyle/>
          <a:p>
            <a:r>
              <a:rPr lang="en-US" sz="2000" dirty="0" smtClean="0"/>
              <a:t>He was king of the then known world… the most popular man on the planet… a mighty man – a god . He built the city of Babel &amp; </a:t>
            </a:r>
            <a:r>
              <a:rPr lang="en-US" sz="2000" dirty="0" err="1" smtClean="0"/>
              <a:t>Ninevah</a:t>
            </a:r>
            <a:r>
              <a:rPr lang="en-US" sz="2000" dirty="0" smtClean="0"/>
              <a:t>. Where we find the 1</a:t>
            </a:r>
            <a:r>
              <a:rPr lang="en-US" sz="2000" baseline="30000" dirty="0" smtClean="0"/>
              <a:t>st</a:t>
            </a:r>
            <a:r>
              <a:rPr lang="en-US" sz="2000" dirty="0" smtClean="0"/>
              <a:t> religions systems of the world</a:t>
            </a:r>
            <a:endParaRPr lang="en-US" sz="2000" dirty="0"/>
          </a:p>
        </p:txBody>
      </p:sp>
      <p:pic>
        <p:nvPicPr>
          <p:cNvPr id="9" name="Picture 8" descr="babel.jpg"/>
          <p:cNvPicPr>
            <a:picLocks noChangeAspect="1"/>
          </p:cNvPicPr>
          <p:nvPr/>
        </p:nvPicPr>
        <p:blipFill>
          <a:blip r:embed="rId4" cstate="print"/>
          <a:stretch>
            <a:fillRect/>
          </a:stretch>
        </p:blipFill>
        <p:spPr>
          <a:xfrm>
            <a:off x="5867400" y="152400"/>
            <a:ext cx="3143250" cy="20104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Father of Babel</a:t>
            </a:r>
            <a:endParaRPr lang="en-US" dirty="0"/>
          </a:p>
        </p:txBody>
      </p:sp>
      <p:sp>
        <p:nvSpPr>
          <p:cNvPr id="6148" name="AutoShape 4" descr="Image result for nimrod babyl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Content Placeholder 9"/>
          <p:cNvSpPr>
            <a:spLocks noGrp="1"/>
          </p:cNvSpPr>
          <p:nvPr>
            <p:ph sz="quarter" idx="1"/>
          </p:nvPr>
        </p:nvSpPr>
        <p:spPr>
          <a:xfrm>
            <a:off x="612648" y="1600200"/>
            <a:ext cx="3883152" cy="4495800"/>
          </a:xfrm>
        </p:spPr>
        <p:txBody>
          <a:bodyPr/>
          <a:lstStyle/>
          <a:p>
            <a:r>
              <a:rPr lang="en-US" dirty="0" smtClean="0"/>
              <a:t>He created great armies, temples, towers….. He ruled right after the great flood of Noah.</a:t>
            </a:r>
          </a:p>
          <a:p>
            <a:pPr>
              <a:buNone/>
            </a:pPr>
            <a:endParaRPr lang="en-US" dirty="0" smtClean="0"/>
          </a:p>
          <a:p>
            <a:r>
              <a:rPr lang="en-US" dirty="0" smtClean="0"/>
              <a:t>His traits were rebellious towards Yahweh</a:t>
            </a:r>
          </a:p>
          <a:p>
            <a:endParaRPr lang="en-US" dirty="0"/>
          </a:p>
        </p:txBody>
      </p:sp>
      <p:pic>
        <p:nvPicPr>
          <p:cNvPr id="11" name="Picture 10" descr="babel2.jpg"/>
          <p:cNvPicPr>
            <a:picLocks noChangeAspect="1"/>
          </p:cNvPicPr>
          <p:nvPr/>
        </p:nvPicPr>
        <p:blipFill>
          <a:blip r:embed="rId2" cstate="print"/>
          <a:stretch>
            <a:fillRect/>
          </a:stretch>
        </p:blipFill>
        <p:spPr>
          <a:xfrm>
            <a:off x="4648200" y="1676400"/>
            <a:ext cx="4191000" cy="4191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Nimrod married a woman</a:t>
            </a:r>
            <a:endParaRPr lang="en-US" dirty="0"/>
          </a:p>
        </p:txBody>
      </p:sp>
      <p:sp>
        <p:nvSpPr>
          <p:cNvPr id="6148" name="AutoShape 4" descr="Image result for nimrod babyl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Content Placeholder 9"/>
          <p:cNvSpPr>
            <a:spLocks noGrp="1"/>
          </p:cNvSpPr>
          <p:nvPr>
            <p:ph sz="quarter" idx="1"/>
          </p:nvPr>
        </p:nvSpPr>
        <p:spPr>
          <a:xfrm>
            <a:off x="609600" y="1828800"/>
            <a:ext cx="6169152" cy="4495800"/>
          </a:xfrm>
        </p:spPr>
        <p:txBody>
          <a:bodyPr>
            <a:normAutofit fontScale="92500" lnSpcReduction="10000"/>
          </a:bodyPr>
          <a:lstStyle/>
          <a:p>
            <a:r>
              <a:rPr lang="en-US" dirty="0" smtClean="0"/>
              <a:t>Her name was </a:t>
            </a:r>
            <a:r>
              <a:rPr lang="en-US" b="1" i="1" dirty="0" err="1" smtClean="0"/>
              <a:t>Semiramis</a:t>
            </a:r>
            <a:r>
              <a:rPr lang="en-US" dirty="0" smtClean="0"/>
              <a:t> – </a:t>
            </a:r>
            <a:br>
              <a:rPr lang="en-US" dirty="0" smtClean="0"/>
            </a:br>
            <a:r>
              <a:rPr lang="en-US" dirty="0" smtClean="0"/>
              <a:t>       the King and Queen of the world!</a:t>
            </a:r>
          </a:p>
          <a:p>
            <a:endParaRPr lang="en-US" dirty="0" smtClean="0"/>
          </a:p>
          <a:p>
            <a:endParaRPr lang="en-US" dirty="0" smtClean="0"/>
          </a:p>
          <a:p>
            <a:endParaRPr lang="en-US" dirty="0" smtClean="0"/>
          </a:p>
          <a:p>
            <a:endParaRPr lang="en-US" dirty="0" smtClean="0"/>
          </a:p>
          <a:p>
            <a:r>
              <a:rPr lang="en-US" dirty="0" smtClean="0"/>
              <a:t>Baal now</a:t>
            </a:r>
            <a:br>
              <a:rPr lang="en-US" dirty="0" smtClean="0"/>
            </a:br>
            <a:r>
              <a:rPr lang="en-US" dirty="0" smtClean="0"/>
              <a:t>ruled the</a:t>
            </a:r>
            <a:br>
              <a:rPr lang="en-US" dirty="0" smtClean="0"/>
            </a:br>
            <a:r>
              <a:rPr lang="en-US" dirty="0" smtClean="0"/>
              <a:t>Universe </a:t>
            </a:r>
            <a:br>
              <a:rPr lang="en-US" dirty="0" smtClean="0"/>
            </a:br>
            <a:r>
              <a:rPr lang="en-US" dirty="0" smtClean="0"/>
              <a:t>through the Sun</a:t>
            </a:r>
          </a:p>
          <a:p>
            <a:endParaRPr lang="en-US" dirty="0" smtClean="0"/>
          </a:p>
          <a:p>
            <a:endParaRPr lang="en-US" dirty="0"/>
          </a:p>
        </p:txBody>
      </p:sp>
      <p:pic>
        <p:nvPicPr>
          <p:cNvPr id="6" name="Picture 5" descr="nimrodandsemiramis-198x276.jpg"/>
          <p:cNvPicPr>
            <a:picLocks noChangeAspect="1"/>
          </p:cNvPicPr>
          <p:nvPr/>
        </p:nvPicPr>
        <p:blipFill>
          <a:blip r:embed="rId2" cstate="print"/>
          <a:stretch>
            <a:fillRect/>
          </a:stretch>
        </p:blipFill>
        <p:spPr>
          <a:xfrm>
            <a:off x="6934200" y="304800"/>
            <a:ext cx="1885950" cy="2628900"/>
          </a:xfrm>
          <a:prstGeom prst="rect">
            <a:avLst/>
          </a:prstGeom>
        </p:spPr>
      </p:pic>
      <p:pic>
        <p:nvPicPr>
          <p:cNvPr id="7" name="Picture 6" descr="280Semiramis-Tammuz.jpg"/>
          <p:cNvPicPr>
            <a:picLocks noChangeAspect="1"/>
          </p:cNvPicPr>
          <p:nvPr/>
        </p:nvPicPr>
        <p:blipFill>
          <a:blip r:embed="rId3" cstate="print"/>
          <a:stretch>
            <a:fillRect/>
          </a:stretch>
        </p:blipFill>
        <p:spPr>
          <a:xfrm>
            <a:off x="228600" y="2667000"/>
            <a:ext cx="2705100" cy="1781175"/>
          </a:xfrm>
          <a:prstGeom prst="rect">
            <a:avLst/>
          </a:prstGeom>
        </p:spPr>
      </p:pic>
      <p:sp>
        <p:nvSpPr>
          <p:cNvPr id="8" name="TextBox 7"/>
          <p:cNvSpPr txBox="1"/>
          <p:nvPr/>
        </p:nvSpPr>
        <p:spPr>
          <a:xfrm>
            <a:off x="3124200" y="3048000"/>
            <a:ext cx="5715000" cy="2585323"/>
          </a:xfrm>
          <a:prstGeom prst="rect">
            <a:avLst/>
          </a:prstGeom>
          <a:noFill/>
        </p:spPr>
        <p:txBody>
          <a:bodyPr wrap="square" rtlCol="0">
            <a:spAutoFit/>
          </a:bodyPr>
          <a:lstStyle/>
          <a:p>
            <a:r>
              <a:rPr lang="en-US" dirty="0" smtClean="0"/>
              <a:t>Eventually, as all men do, Nimrod died and the people deified him as a god – the SUN GOD or BAAL.</a:t>
            </a:r>
          </a:p>
          <a:p>
            <a:endParaRPr lang="en-US" dirty="0"/>
          </a:p>
          <a:p>
            <a:r>
              <a:rPr lang="en-US" dirty="0" smtClean="0"/>
              <a:t>Anytime, you see Baal in the scriptures, he can</a:t>
            </a:r>
            <a:br>
              <a:rPr lang="en-US" dirty="0" smtClean="0"/>
            </a:br>
            <a:r>
              <a:rPr lang="en-US" dirty="0" smtClean="0"/>
              <a:t>always be traced back to Nimrod and when you </a:t>
            </a:r>
            <a:br>
              <a:rPr lang="en-US" dirty="0" smtClean="0"/>
            </a:br>
            <a:r>
              <a:rPr lang="en-US" dirty="0" smtClean="0"/>
              <a:t>see the ladies name ASHOROTH in the Bible, </a:t>
            </a:r>
            <a:br>
              <a:rPr lang="en-US" dirty="0" smtClean="0"/>
            </a:br>
            <a:r>
              <a:rPr lang="en-US" dirty="0" smtClean="0"/>
              <a:t>she can always be traced backwards to </a:t>
            </a:r>
            <a:br>
              <a:rPr lang="en-US" dirty="0" smtClean="0"/>
            </a:br>
            <a:r>
              <a:rPr lang="en-US" dirty="0" err="1" smtClean="0"/>
              <a:t>Semiramis</a:t>
            </a:r>
            <a:r>
              <a:rPr lang="en-US" dirty="0" smtClean="0"/>
              <a:t> and forward to Ishtar…. The names </a:t>
            </a:r>
            <a:br>
              <a:rPr lang="en-US" dirty="0" smtClean="0"/>
            </a:br>
            <a:r>
              <a:rPr lang="en-US" dirty="0" smtClean="0"/>
              <a:t>change in cultures but the PERSONS NEVER DO</a:t>
            </a:r>
          </a:p>
        </p:txBody>
      </p:sp>
      <p:pic>
        <p:nvPicPr>
          <p:cNvPr id="9" name="Picture 8" descr="baal_h26.jpg"/>
          <p:cNvPicPr>
            <a:picLocks noChangeAspect="1"/>
          </p:cNvPicPr>
          <p:nvPr/>
        </p:nvPicPr>
        <p:blipFill>
          <a:blip r:embed="rId4" cstate="print"/>
          <a:stretch>
            <a:fillRect/>
          </a:stretch>
        </p:blipFill>
        <p:spPr>
          <a:xfrm>
            <a:off x="7743152" y="3429001"/>
            <a:ext cx="1400848" cy="34289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Semiramis</a:t>
            </a:r>
            <a:r>
              <a:rPr lang="en-US" dirty="0" smtClean="0"/>
              <a:t> – the whore of Babel</a:t>
            </a:r>
            <a:endParaRPr lang="en-US" dirty="0"/>
          </a:p>
        </p:txBody>
      </p:sp>
      <p:sp>
        <p:nvSpPr>
          <p:cNvPr id="6148" name="AutoShape 4" descr="Image result for nimrod babyl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sz="quarter" idx="1"/>
          </p:nvPr>
        </p:nvSpPr>
        <p:spPr>
          <a:xfrm>
            <a:off x="612648" y="1600200"/>
            <a:ext cx="7921752" cy="4495800"/>
          </a:xfrm>
        </p:spPr>
        <p:txBody>
          <a:bodyPr/>
          <a:lstStyle/>
          <a:p>
            <a:r>
              <a:rPr lang="en-US" dirty="0" smtClean="0"/>
              <a:t>She became impregnated by the Sun’s rays. However, Yahweh knew the truth.. He knew she was a whore! </a:t>
            </a:r>
          </a:p>
          <a:p>
            <a:r>
              <a:rPr lang="en-US" dirty="0" smtClean="0"/>
              <a:t>The name of her son</a:t>
            </a:r>
            <a:br>
              <a:rPr lang="en-US" dirty="0" smtClean="0"/>
            </a:br>
            <a:r>
              <a:rPr lang="en-US" dirty="0" smtClean="0"/>
              <a:t>from THE SUN was</a:t>
            </a:r>
            <a:br>
              <a:rPr lang="en-US" dirty="0" smtClean="0"/>
            </a:br>
            <a:r>
              <a:rPr lang="en-US" dirty="0" smtClean="0"/>
              <a:t>Tammuz </a:t>
            </a:r>
          </a:p>
          <a:p>
            <a:endParaRPr lang="en-US" dirty="0"/>
          </a:p>
        </p:txBody>
      </p:sp>
      <p:pic>
        <p:nvPicPr>
          <p:cNvPr id="12" name="Picture 11" descr="semiramis.jpg"/>
          <p:cNvPicPr>
            <a:picLocks noChangeAspect="1"/>
          </p:cNvPicPr>
          <p:nvPr/>
        </p:nvPicPr>
        <p:blipFill>
          <a:blip r:embed="rId2" cstate="print"/>
          <a:stretch>
            <a:fillRect/>
          </a:stretch>
        </p:blipFill>
        <p:spPr>
          <a:xfrm>
            <a:off x="4343400" y="2514600"/>
            <a:ext cx="4114800" cy="2224887"/>
          </a:xfrm>
          <a:prstGeom prst="rect">
            <a:avLst/>
          </a:prstGeom>
        </p:spPr>
      </p:pic>
      <p:pic>
        <p:nvPicPr>
          <p:cNvPr id="13" name="Picture 12" descr="semiramis4.jpg"/>
          <p:cNvPicPr>
            <a:picLocks noChangeAspect="1"/>
          </p:cNvPicPr>
          <p:nvPr/>
        </p:nvPicPr>
        <p:blipFill>
          <a:blip r:embed="rId3" cstate="print"/>
          <a:stretch>
            <a:fillRect/>
          </a:stretch>
        </p:blipFill>
        <p:spPr>
          <a:xfrm>
            <a:off x="838200" y="4419600"/>
            <a:ext cx="2946400" cy="2209800"/>
          </a:xfrm>
          <a:prstGeom prst="rect">
            <a:avLst/>
          </a:prstGeom>
        </p:spPr>
      </p:pic>
      <p:sp>
        <p:nvSpPr>
          <p:cNvPr id="14" name="TextBox 13"/>
          <p:cNvSpPr txBox="1"/>
          <p:nvPr/>
        </p:nvSpPr>
        <p:spPr>
          <a:xfrm>
            <a:off x="3962400" y="4795897"/>
            <a:ext cx="4876800" cy="1892826"/>
          </a:xfrm>
          <a:prstGeom prst="rect">
            <a:avLst/>
          </a:prstGeom>
          <a:noFill/>
        </p:spPr>
        <p:txBody>
          <a:bodyPr wrap="square" rtlCol="0">
            <a:spAutoFit/>
          </a:bodyPr>
          <a:lstStyle/>
          <a:p>
            <a:r>
              <a:rPr lang="en-US" sz="1100" dirty="0" smtClean="0"/>
              <a:t>From Wikipedia - </a:t>
            </a:r>
            <a:r>
              <a:rPr lang="en-US" sz="1100" dirty="0" err="1"/>
              <a:t>Hislop</a:t>
            </a:r>
            <a:r>
              <a:rPr lang="en-US" sz="1100" dirty="0"/>
              <a:t> talked about legends of </a:t>
            </a:r>
            <a:r>
              <a:rPr lang="en-US" sz="1100" dirty="0" err="1"/>
              <a:t>Semiramis</a:t>
            </a:r>
            <a:r>
              <a:rPr lang="en-US" sz="1100" dirty="0"/>
              <a:t> being raised by doves. He referred to the writings by the church's </a:t>
            </a:r>
            <a:r>
              <a:rPr lang="en-US" sz="1100" dirty="0">
                <a:hlinkClick r:id="rId4" tooltip="Ante-Nicene Fathers"/>
              </a:rPr>
              <a:t>Ante-Nicene Fathers</a:t>
            </a:r>
            <a:r>
              <a:rPr lang="en-US" sz="1100" dirty="0"/>
              <a:t> to suggest that these stories began as propaganda invented and circulated by </a:t>
            </a:r>
            <a:r>
              <a:rPr lang="en-US" sz="1100" dirty="0" err="1"/>
              <a:t>Semiramis</a:t>
            </a:r>
            <a:r>
              <a:rPr lang="en-US" sz="1100" dirty="0"/>
              <a:t> herself, so her subjects would ascribe to her the status of </a:t>
            </a:r>
            <a:r>
              <a:rPr lang="en-US" sz="1100" dirty="0">
                <a:hlinkClick r:id="rId5" tooltip="Queen of heaven (antiquity)"/>
              </a:rPr>
              <a:t>Queen of </a:t>
            </a:r>
            <a:r>
              <a:rPr lang="en-US" sz="1100" dirty="0" smtClean="0">
                <a:hlinkClick r:id="rId5" tooltip="Queen of heaven (antiquity)"/>
              </a:rPr>
              <a:t>Heaven</a:t>
            </a:r>
            <a:r>
              <a:rPr lang="en-US" sz="1100" baseline="30000" dirty="0"/>
              <a:t> </a:t>
            </a:r>
            <a:r>
              <a:rPr lang="en-US" sz="1100" dirty="0" smtClean="0"/>
              <a:t>and </a:t>
            </a:r>
            <a:r>
              <a:rPr lang="en-US" sz="1100" dirty="0"/>
              <a:t>view her child as </a:t>
            </a:r>
            <a:r>
              <a:rPr lang="en-US" sz="1100" dirty="0" smtClean="0"/>
              <a:t>divine. </a:t>
            </a:r>
            <a:r>
              <a:rPr lang="en-US" sz="1100" dirty="0" err="1" smtClean="0"/>
              <a:t>Semiramis</a:t>
            </a:r>
            <a:r>
              <a:rPr lang="en-US" sz="1100" dirty="0"/>
              <a:t>' child  </a:t>
            </a:r>
            <a:r>
              <a:rPr lang="en-US" sz="1100" dirty="0">
                <a:hlinkClick r:id="rId6" tooltip="Tammuz (deity)"/>
              </a:rPr>
              <a:t>Tammuz</a:t>
            </a:r>
            <a:r>
              <a:rPr lang="en-US" sz="1100" dirty="0"/>
              <a:t>, a god of vegetation as well as a </a:t>
            </a:r>
            <a:r>
              <a:rPr lang="en-US" sz="1100" dirty="0">
                <a:hlinkClick r:id="rId7" tooltip="Life-death-rebirth deity"/>
              </a:rPr>
              <a:t>life-death-rebirth deity</a:t>
            </a:r>
            <a:r>
              <a:rPr lang="en-US" sz="1100" dirty="0"/>
              <a:t>.</a:t>
            </a:r>
          </a:p>
          <a:p>
            <a:r>
              <a:rPr lang="en-US" sz="1100" dirty="0"/>
              <a:t>He maintained that all divine pairings in religions e.g. </a:t>
            </a:r>
            <a:r>
              <a:rPr lang="en-US" sz="1100" dirty="0">
                <a:hlinkClick r:id="rId8" tooltip="Isis"/>
              </a:rPr>
              <a:t>Isis</a:t>
            </a:r>
            <a:r>
              <a:rPr lang="en-US" sz="1100" dirty="0"/>
              <a:t>/</a:t>
            </a:r>
            <a:r>
              <a:rPr lang="en-US" sz="1100" dirty="0">
                <a:hlinkClick r:id="rId9" tooltip="Osiris"/>
              </a:rPr>
              <a:t>Osiris</a:t>
            </a:r>
            <a:r>
              <a:rPr lang="en-US" sz="1100" dirty="0"/>
              <a:t>, </a:t>
            </a:r>
            <a:r>
              <a:rPr lang="en-US" sz="1100" dirty="0">
                <a:hlinkClick r:id="rId10" tooltip="Aphrodite"/>
              </a:rPr>
              <a:t>Aphrodite</a:t>
            </a:r>
            <a:r>
              <a:rPr lang="en-US" sz="1100" dirty="0"/>
              <a:t>/</a:t>
            </a:r>
            <a:r>
              <a:rPr lang="en-US" sz="1100" dirty="0">
                <a:hlinkClick r:id="rId11" tooltip="Cupid"/>
              </a:rPr>
              <a:t>Cupid</a:t>
            </a:r>
            <a:r>
              <a:rPr lang="en-US" sz="1100" dirty="0"/>
              <a:t>, and others, are retellings of the tale of </a:t>
            </a:r>
            <a:r>
              <a:rPr lang="en-US" sz="1100" dirty="0" err="1"/>
              <a:t>Semiramis</a:t>
            </a:r>
            <a:r>
              <a:rPr lang="en-US" sz="1100" dirty="0"/>
              <a:t> and Tammuz, and that this was then applied to Mary/Jesus in Catholicism.</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Tammuz – the Son of god </a:t>
            </a:r>
            <a:endParaRPr lang="en-US" dirty="0"/>
          </a:p>
        </p:txBody>
      </p:sp>
      <p:sp>
        <p:nvSpPr>
          <p:cNvPr id="6148" name="AutoShape 4" descr="Image result for nimrod babyl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sz="quarter" idx="1"/>
          </p:nvPr>
        </p:nvSpPr>
        <p:spPr>
          <a:xfrm>
            <a:off x="612648" y="1600200"/>
            <a:ext cx="7921752" cy="4495800"/>
          </a:xfrm>
        </p:spPr>
        <p:txBody>
          <a:bodyPr/>
          <a:lstStyle/>
          <a:p>
            <a:r>
              <a:rPr lang="en-US" dirty="0" smtClean="0"/>
              <a:t>When he became a man – he began a sexual union with his mother </a:t>
            </a:r>
            <a:r>
              <a:rPr lang="en-US" dirty="0" err="1" smtClean="0"/>
              <a:t>Semiramis</a:t>
            </a:r>
            <a:r>
              <a:rPr lang="en-US" dirty="0" smtClean="0"/>
              <a:t>. He took his fathers place and ruled the world.</a:t>
            </a:r>
          </a:p>
          <a:p>
            <a:r>
              <a:rPr lang="en-US" dirty="0" smtClean="0"/>
              <a:t>In his 40</a:t>
            </a:r>
            <a:r>
              <a:rPr lang="en-US" baseline="30000" dirty="0" smtClean="0"/>
              <a:t>th</a:t>
            </a:r>
            <a:r>
              <a:rPr lang="en-US" dirty="0" smtClean="0"/>
              <a:t> year he was killed by a wild boar as he was hunting. Shortly afterwards </a:t>
            </a:r>
            <a:r>
              <a:rPr lang="en-US" dirty="0" err="1" smtClean="0"/>
              <a:t>Semiramis</a:t>
            </a:r>
            <a:r>
              <a:rPr lang="en-US" dirty="0" smtClean="0"/>
              <a:t> died also and her husband Baal rejected her and sent her back to earth in a giant egg. When she came out, the first thing she did was turn a bird into an egg laying rabbit.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Sounds like a fairy tale?</a:t>
            </a:r>
            <a:endParaRPr lang="en-US" dirty="0"/>
          </a:p>
        </p:txBody>
      </p:sp>
      <p:sp>
        <p:nvSpPr>
          <p:cNvPr id="6148" name="AutoShape 4" descr="Image result for nimrod babyl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sz="quarter" idx="1"/>
          </p:nvPr>
        </p:nvSpPr>
        <p:spPr>
          <a:xfrm>
            <a:off x="612648" y="1600200"/>
            <a:ext cx="7921752" cy="4495800"/>
          </a:xfrm>
        </p:spPr>
        <p:txBody>
          <a:bodyPr/>
          <a:lstStyle/>
          <a:p>
            <a:r>
              <a:rPr lang="en-US" dirty="0" smtClean="0"/>
              <a:t>That’s exactly what it is – rather – a Babylonian legend, a fancy word for a lie of Babylon! Yet our churches preach this legend and practice it every year. </a:t>
            </a:r>
          </a:p>
          <a:p>
            <a:r>
              <a:rPr lang="en-US" dirty="0" smtClean="0"/>
              <a:t>Eggs are the symbol of fertility among all pagan religions. A woman’s egg gives life. </a:t>
            </a:r>
          </a:p>
          <a:p>
            <a:r>
              <a:rPr lang="en-US" dirty="0" smtClean="0"/>
              <a:t>Does the people of Yahweh, a separated people having any biblical authority to participate in such lies and paganism?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3048000" y="0"/>
            <a:ext cx="12192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p:spPr>
      </p:pic>
    </p:spTree>
    <p:extLst>
      <p:ext uri="{BB962C8B-B14F-4D97-AF65-F5344CB8AC3E}">
        <p14:creationId xmlns="" xmlns:p14="http://schemas.microsoft.com/office/powerpoint/2010/main" val="664949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Easter Sunday?</a:t>
            </a:r>
            <a:endParaRPr lang="en-US" dirty="0"/>
          </a:p>
        </p:txBody>
      </p:sp>
      <p:sp>
        <p:nvSpPr>
          <p:cNvPr id="3" name="Content Placeholder 2"/>
          <p:cNvSpPr>
            <a:spLocks noGrp="1"/>
          </p:cNvSpPr>
          <p:nvPr>
            <p:ph sz="quarter" idx="1"/>
          </p:nvPr>
        </p:nvSpPr>
        <p:spPr/>
        <p:txBody>
          <a:bodyPr/>
          <a:lstStyle/>
          <a:p>
            <a:r>
              <a:rPr lang="en-US" dirty="0" smtClean="0"/>
              <a:t>In the practice of Ishtar's religion – this is the new name for </a:t>
            </a:r>
            <a:r>
              <a:rPr lang="en-US" dirty="0" err="1" smtClean="0"/>
              <a:t>Semiramis</a:t>
            </a:r>
            <a:r>
              <a:rPr lang="en-US" dirty="0" smtClean="0"/>
              <a:t> – she was honored on a very special SUN DAY, known as Ishtar’s Sunday. </a:t>
            </a:r>
          </a:p>
          <a:p>
            <a:r>
              <a:rPr lang="en-US" dirty="0" smtClean="0"/>
              <a:t>This Sunday was always THE FIRST SUNDAY after the Spring Equinox. This is why even though the Passover is still one</a:t>
            </a:r>
            <a:br>
              <a:rPr lang="en-US" dirty="0" smtClean="0"/>
            </a:br>
            <a:r>
              <a:rPr lang="en-US" dirty="0" smtClean="0"/>
              <a:t>month away – EASTER</a:t>
            </a:r>
            <a:br>
              <a:rPr lang="en-US" dirty="0" smtClean="0"/>
            </a:br>
            <a:r>
              <a:rPr lang="en-US" dirty="0" smtClean="0"/>
              <a:t>must happen THIS</a:t>
            </a:r>
            <a:br>
              <a:rPr lang="en-US" dirty="0" smtClean="0"/>
            </a:br>
            <a:r>
              <a:rPr lang="en-US" dirty="0" smtClean="0"/>
              <a:t>SUNDAY – a month before He is even crucified!!!!</a:t>
            </a:r>
            <a:endParaRPr lang="en-US" dirty="0"/>
          </a:p>
        </p:txBody>
      </p:sp>
      <p:sp>
        <p:nvSpPr>
          <p:cNvPr id="4" name="TextBox 3"/>
          <p:cNvSpPr txBox="1"/>
          <p:nvPr/>
        </p:nvSpPr>
        <p:spPr>
          <a:xfrm>
            <a:off x="4572000" y="3886200"/>
            <a:ext cx="4191000" cy="1477328"/>
          </a:xfrm>
          <a:prstGeom prst="rect">
            <a:avLst/>
          </a:prstGeom>
          <a:solidFill>
            <a:srgbClr val="7030A0"/>
          </a:solidFill>
        </p:spPr>
        <p:txBody>
          <a:bodyPr wrap="square" rtlCol="0">
            <a:spAutoFit/>
          </a:bodyPr>
          <a:lstStyle/>
          <a:p>
            <a:pPr algn="ctr"/>
            <a:r>
              <a:rPr lang="en-US" dirty="0">
                <a:solidFill>
                  <a:schemeClr val="bg1"/>
                </a:solidFill>
              </a:rPr>
              <a:t>The March equinox marks the moment the Sun crosses the celestial equator – the imaginary line in the sky above the Earth’s equator – from south to north and vice versa in September.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happened on Ishtar’s Sunday?</a:t>
            </a:r>
            <a:endParaRPr lang="en-US" dirty="0"/>
          </a:p>
        </p:txBody>
      </p:sp>
      <p:sp>
        <p:nvSpPr>
          <p:cNvPr id="3" name="Content Placeholder 2"/>
          <p:cNvSpPr>
            <a:spLocks noGrp="1"/>
          </p:cNvSpPr>
          <p:nvPr>
            <p:ph sz="quarter" idx="1"/>
          </p:nvPr>
        </p:nvSpPr>
        <p:spPr>
          <a:xfrm>
            <a:off x="612648" y="1600200"/>
            <a:ext cx="4721352" cy="4495800"/>
          </a:xfrm>
        </p:spPr>
        <p:txBody>
          <a:bodyPr/>
          <a:lstStyle/>
          <a:p>
            <a:r>
              <a:rPr lang="en-US" dirty="0" smtClean="0"/>
              <a:t>It began in honor of her husband – Baal – the Sun God; so very fitting – a sunrise service</a:t>
            </a:r>
            <a:endParaRPr lang="en-US" dirty="0"/>
          </a:p>
        </p:txBody>
      </p:sp>
      <p:pic>
        <p:nvPicPr>
          <p:cNvPr id="5" name="Picture 4" descr="sunrise service.jpg"/>
          <p:cNvPicPr>
            <a:picLocks noChangeAspect="1"/>
          </p:cNvPicPr>
          <p:nvPr/>
        </p:nvPicPr>
        <p:blipFill>
          <a:blip r:embed="rId2" cstate="print"/>
          <a:stretch>
            <a:fillRect/>
          </a:stretch>
        </p:blipFill>
        <p:spPr>
          <a:xfrm>
            <a:off x="609600" y="3581400"/>
            <a:ext cx="4859319" cy="2790825"/>
          </a:xfrm>
          <a:prstGeom prst="rect">
            <a:avLst/>
          </a:prstGeom>
        </p:spPr>
      </p:pic>
      <p:pic>
        <p:nvPicPr>
          <p:cNvPr id="6" name="Picture 5" descr="sunrise.jpg"/>
          <p:cNvPicPr>
            <a:picLocks noChangeAspect="1"/>
          </p:cNvPicPr>
          <p:nvPr/>
        </p:nvPicPr>
        <p:blipFill>
          <a:blip r:embed="rId3" cstate="print"/>
          <a:stretch>
            <a:fillRect/>
          </a:stretch>
        </p:blipFill>
        <p:spPr>
          <a:xfrm>
            <a:off x="4953000" y="1600200"/>
            <a:ext cx="3886200" cy="1314450"/>
          </a:xfrm>
          <a:prstGeom prst="rect">
            <a:avLst/>
          </a:prstGeom>
        </p:spPr>
      </p:pic>
      <p:sp>
        <p:nvSpPr>
          <p:cNvPr id="7" name="TextBox 6"/>
          <p:cNvSpPr txBox="1"/>
          <p:nvPr/>
        </p:nvSpPr>
        <p:spPr>
          <a:xfrm>
            <a:off x="5486400" y="2819400"/>
            <a:ext cx="3657600" cy="3785652"/>
          </a:xfrm>
          <a:prstGeom prst="rect">
            <a:avLst/>
          </a:prstGeom>
          <a:noFill/>
        </p:spPr>
        <p:txBody>
          <a:bodyPr wrap="square" rtlCol="0">
            <a:spAutoFit/>
          </a:bodyPr>
          <a:lstStyle/>
          <a:p>
            <a:r>
              <a:rPr lang="en-US" sz="2400" dirty="0" smtClean="0"/>
              <a:t>What happened at these Ishtar sunrise services?</a:t>
            </a:r>
          </a:p>
          <a:p>
            <a:endParaRPr lang="en-US" sz="2400" dirty="0"/>
          </a:p>
          <a:p>
            <a:r>
              <a:rPr lang="en-US" sz="2400" dirty="0" smtClean="0"/>
              <a:t>Eggs were dyed RED… even this year at the white house – the official color of the Easter egg was RUBY RED… around the world, that is the official Easter Egg color . . .WHY?</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19800"/>
            <a:ext cx="6400800" cy="838200"/>
          </a:xfrm>
        </p:spPr>
        <p:txBody>
          <a:bodyPr/>
          <a:lstStyle/>
          <a:p>
            <a:r>
              <a:rPr lang="en-US" dirty="0" smtClean="0"/>
              <a:t>“</a:t>
            </a:r>
            <a:r>
              <a:rPr lang="en-US" sz="4000" dirty="0" smtClean="0"/>
              <a:t>When the moon was stolen</a:t>
            </a:r>
            <a:r>
              <a:rPr lang="en-US" dirty="0" smtClean="0"/>
              <a:t>”</a:t>
            </a:r>
            <a:endParaRPr lang="en-US" dirty="0"/>
          </a:p>
        </p:txBody>
      </p:sp>
      <p:pic>
        <p:nvPicPr>
          <p:cNvPr id="3074" name="Picture 2" descr="http://cdn2.hubspot.net/hub/138067/file-1626019916-jpg/Sandy_Blog/Once_upon_a_time.jpg"/>
          <p:cNvPicPr>
            <a:picLocks noChangeAspect="1" noChangeArrowheads="1"/>
          </p:cNvPicPr>
          <p:nvPr/>
        </p:nvPicPr>
        <p:blipFill>
          <a:blip r:embed="rId2" cstate="print"/>
          <a:srcRect/>
          <a:stretch>
            <a:fillRect/>
          </a:stretch>
        </p:blipFill>
        <p:spPr bwMode="auto">
          <a:xfrm>
            <a:off x="1752600" y="914400"/>
            <a:ext cx="5638800" cy="4477872"/>
          </a:xfrm>
          <a:prstGeom prst="rect">
            <a:avLst/>
          </a:prstGeom>
          <a:noFill/>
        </p:spPr>
      </p:pic>
      <p:sp>
        <p:nvSpPr>
          <p:cNvPr id="6" name="TextBox 5"/>
          <p:cNvSpPr txBox="1"/>
          <p:nvPr/>
        </p:nvSpPr>
        <p:spPr>
          <a:xfrm>
            <a:off x="609600" y="152400"/>
            <a:ext cx="8153400" cy="523220"/>
          </a:xfrm>
          <a:prstGeom prst="rect">
            <a:avLst/>
          </a:prstGeom>
          <a:noFill/>
        </p:spPr>
        <p:txBody>
          <a:bodyPr wrap="square" rtlCol="0">
            <a:spAutoFit/>
          </a:bodyPr>
          <a:lstStyle/>
          <a:p>
            <a:r>
              <a:rPr lang="en-US" sz="2800" dirty="0" smtClean="0"/>
              <a:t>The Story that you were never supposed to know</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just an egg</a:t>
            </a:r>
            <a:br>
              <a:rPr lang="en-US" dirty="0" smtClean="0"/>
            </a:br>
            <a:r>
              <a:rPr lang="en-US" dirty="0" smtClean="0"/>
              <a:t>I Sam 7:3-4</a:t>
            </a:r>
            <a:endParaRPr lang="en-US" dirty="0"/>
          </a:p>
        </p:txBody>
      </p:sp>
      <p:pic>
        <p:nvPicPr>
          <p:cNvPr id="9" name="Content Placeholder 8" descr="eggs.jpg"/>
          <p:cNvPicPr>
            <a:picLocks noGrp="1" noChangeAspect="1"/>
          </p:cNvPicPr>
          <p:nvPr>
            <p:ph sz="quarter" idx="1"/>
          </p:nvPr>
        </p:nvPicPr>
        <p:blipFill>
          <a:blip r:embed="rId2" cstate="print"/>
          <a:stretch>
            <a:fillRect/>
          </a:stretch>
        </p:blipFill>
        <p:spPr>
          <a:xfrm>
            <a:off x="4800600" y="152400"/>
            <a:ext cx="4191000" cy="2141330"/>
          </a:xfrm>
        </p:spPr>
      </p:pic>
      <p:sp>
        <p:nvSpPr>
          <p:cNvPr id="10" name="TextBox 9"/>
          <p:cNvSpPr txBox="1"/>
          <p:nvPr/>
        </p:nvSpPr>
        <p:spPr>
          <a:xfrm>
            <a:off x="609600" y="1828800"/>
            <a:ext cx="3886200" cy="2308324"/>
          </a:xfrm>
          <a:prstGeom prst="rect">
            <a:avLst/>
          </a:prstGeom>
          <a:noFill/>
        </p:spPr>
        <p:txBody>
          <a:bodyPr wrap="square" rtlCol="0">
            <a:spAutoFit/>
          </a:bodyPr>
          <a:lstStyle/>
          <a:p>
            <a:r>
              <a:rPr lang="en-US" dirty="0" smtClean="0"/>
              <a:t>At the sunrise service, the priest of Ishtar would impregnate virgins upon the altar of the Sun, to Baal. Then they would take the children born from the previous impregnation and sacrifice them to Baal and dye the eggs with their blood and thus the reason that there were red eggs….. Historical Facts!</a:t>
            </a:r>
            <a:endParaRPr lang="en-US" dirty="0"/>
          </a:p>
        </p:txBody>
      </p:sp>
      <p:sp>
        <p:nvSpPr>
          <p:cNvPr id="11" name="TextBox 10"/>
          <p:cNvSpPr txBox="1"/>
          <p:nvPr/>
        </p:nvSpPr>
        <p:spPr>
          <a:xfrm>
            <a:off x="4876800" y="2590800"/>
            <a:ext cx="4038600" cy="646331"/>
          </a:xfrm>
          <a:prstGeom prst="rect">
            <a:avLst/>
          </a:prstGeom>
          <a:noFill/>
        </p:spPr>
        <p:txBody>
          <a:bodyPr wrap="square" rtlCol="0">
            <a:spAutoFit/>
          </a:bodyPr>
          <a:lstStyle/>
          <a:p>
            <a:r>
              <a:rPr lang="en-US" dirty="0" smtClean="0"/>
              <a:t>Duet 12:1-4</a:t>
            </a:r>
          </a:p>
          <a:p>
            <a:r>
              <a:rPr lang="en-US" dirty="0" smtClean="0"/>
              <a:t>Duet 12:31,32</a:t>
            </a:r>
            <a:endParaRPr lang="en-US" dirty="0"/>
          </a:p>
        </p:txBody>
      </p:sp>
      <p:sp>
        <p:nvSpPr>
          <p:cNvPr id="12" name="TextBox 11"/>
          <p:cNvSpPr txBox="1"/>
          <p:nvPr/>
        </p:nvSpPr>
        <p:spPr>
          <a:xfrm>
            <a:off x="533400" y="4267200"/>
            <a:ext cx="8229600" cy="2308324"/>
          </a:xfrm>
          <a:prstGeom prst="rect">
            <a:avLst/>
          </a:prstGeom>
          <a:noFill/>
        </p:spPr>
        <p:txBody>
          <a:bodyPr wrap="square" rtlCol="0">
            <a:spAutoFit/>
          </a:bodyPr>
          <a:lstStyle/>
          <a:p>
            <a:r>
              <a:rPr lang="en-US" sz="2400" dirty="0" smtClean="0"/>
              <a:t>40 Days Prior to Easter – they would set aside 40 days to WEEP for TAMMUZ, the Son of god. Then they would have a giant feast on ISHTAR Sunday where they would celebrate the death and resurrection of Tammuz. They would kill a boar and have Easter Ham. The Anti – Church system still keeps this today, they call it Lent</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Lucifer has created a fraud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We have been deceived into his lullaby’s and we’ve trained our children in his lies. The entire time, mocking, rejecting and ridiculing the true celebrations of Yahweh for His holy people. </a:t>
            </a:r>
          </a:p>
          <a:p>
            <a:r>
              <a:rPr lang="en-US" dirty="0" smtClean="0"/>
              <a:t>He has replaced the entire plan, the entire story with his own story; his own celebrations. </a:t>
            </a:r>
          </a:p>
          <a:p>
            <a:r>
              <a:rPr lang="en-US" dirty="0" smtClean="0"/>
              <a:t>Need Proof? Let’s search the annals of History</a:t>
            </a:r>
          </a:p>
          <a:p>
            <a:r>
              <a:rPr lang="en-US" dirty="0" smtClean="0"/>
              <a:t>Either we are Apostolic or not! We are not Messianic Jews, we are not into Judaism but rather we are APOSTOLIC</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p:spPr>
      </p:pic>
    </p:spTree>
    <p:extLst>
      <p:ext uri="{BB962C8B-B14F-4D97-AF65-F5344CB8AC3E}">
        <p14:creationId xmlns="" xmlns:p14="http://schemas.microsoft.com/office/powerpoint/2010/main" val="4038897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0"/>
            <a:ext cx="9143999" cy="6858000"/>
          </a:xfrm>
        </p:spPr>
      </p:pic>
    </p:spTree>
    <p:extLst>
      <p:ext uri="{BB962C8B-B14F-4D97-AF65-F5344CB8AC3E}">
        <p14:creationId xmlns="" xmlns:p14="http://schemas.microsoft.com/office/powerpoint/2010/main" val="341822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Roots – does roots matter?</a:t>
            </a:r>
            <a:r>
              <a:rPr lang="en-US" dirty="0" smtClean="0"/>
              <a:t>	</a:t>
            </a:r>
            <a:endParaRPr lang="en-US" dirty="0"/>
          </a:p>
        </p:txBody>
      </p:sp>
      <p:sp>
        <p:nvSpPr>
          <p:cNvPr id="3" name="Content Placeholder 2"/>
          <p:cNvSpPr>
            <a:spLocks noGrp="1"/>
          </p:cNvSpPr>
          <p:nvPr>
            <p:ph sz="quarter" idx="1"/>
          </p:nvPr>
        </p:nvSpPr>
        <p:spPr>
          <a:xfrm>
            <a:off x="612648" y="1600200"/>
            <a:ext cx="3654552" cy="4495800"/>
          </a:xfrm>
        </p:spPr>
        <p:txBody>
          <a:bodyPr>
            <a:normAutofit fontScale="92500"/>
          </a:bodyPr>
          <a:lstStyle/>
          <a:p>
            <a:r>
              <a:rPr lang="en-US" dirty="0" smtClean="0"/>
              <a:t>The entire fruit of a tree are the results of what’s in the roots. You cannot change a tree just because you change it’s branches.</a:t>
            </a:r>
          </a:p>
          <a:p>
            <a:r>
              <a:rPr lang="en-US" dirty="0" smtClean="0"/>
              <a:t>The customs of paganism always show up no matter what you re-name the holiday</a:t>
            </a:r>
            <a:endParaRPr lang="en-US" dirty="0"/>
          </a:p>
        </p:txBody>
      </p:sp>
      <p:pic>
        <p:nvPicPr>
          <p:cNvPr id="4" name="Picture 3" descr="roots.jpg"/>
          <p:cNvPicPr>
            <a:picLocks noChangeAspect="1"/>
          </p:cNvPicPr>
          <p:nvPr/>
        </p:nvPicPr>
        <p:blipFill>
          <a:blip r:embed="rId2" cstate="print"/>
          <a:stretch>
            <a:fillRect/>
          </a:stretch>
        </p:blipFill>
        <p:spPr>
          <a:xfrm>
            <a:off x="4343400" y="1676400"/>
            <a:ext cx="4642104" cy="3657600"/>
          </a:xfrm>
          <a:prstGeom prst="rect">
            <a:avLst/>
          </a:prstGeom>
        </p:spPr>
      </p:pic>
      <p:sp>
        <p:nvSpPr>
          <p:cNvPr id="5" name="TextBox 4"/>
          <p:cNvSpPr txBox="1"/>
          <p:nvPr/>
        </p:nvSpPr>
        <p:spPr>
          <a:xfrm>
            <a:off x="4343400" y="5562600"/>
            <a:ext cx="4648200" cy="1015663"/>
          </a:xfrm>
          <a:prstGeom prst="rect">
            <a:avLst/>
          </a:prstGeom>
          <a:noFill/>
        </p:spPr>
        <p:txBody>
          <a:bodyPr wrap="square" rtlCol="0">
            <a:spAutoFit/>
          </a:bodyPr>
          <a:lstStyle/>
          <a:p>
            <a:pPr algn="ctr"/>
            <a:r>
              <a:rPr lang="en-US" sz="2000" dirty="0" smtClean="0">
                <a:solidFill>
                  <a:srgbClr val="00B050"/>
                </a:solidFill>
              </a:rPr>
              <a:t>THE HOLY DAYS HAVE HOLY ROOTS</a:t>
            </a:r>
          </a:p>
          <a:p>
            <a:pPr algn="ctr"/>
            <a:r>
              <a:rPr lang="en-US" sz="2000" dirty="0" smtClean="0">
                <a:solidFill>
                  <a:srgbClr val="00B050"/>
                </a:solidFill>
              </a:rPr>
              <a:t>Only Menorahs &amp; </a:t>
            </a:r>
            <a:r>
              <a:rPr lang="en-US" sz="2000" dirty="0" err="1" smtClean="0">
                <a:solidFill>
                  <a:srgbClr val="00B050"/>
                </a:solidFill>
              </a:rPr>
              <a:t>Shofars</a:t>
            </a:r>
            <a:r>
              <a:rPr lang="en-US" sz="2000" dirty="0" smtClean="0">
                <a:solidFill>
                  <a:srgbClr val="00B050"/>
                </a:solidFill>
              </a:rPr>
              <a:t> and Biblical symbols show up</a:t>
            </a:r>
            <a:endParaRPr lang="en-US" sz="2000" dirty="0">
              <a:solidFill>
                <a:srgbClr val="00B05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search our Apostolic roots</a:t>
            </a:r>
            <a:endParaRPr lang="en-US" dirty="0"/>
          </a:p>
        </p:txBody>
      </p:sp>
      <p:sp>
        <p:nvSpPr>
          <p:cNvPr id="3" name="Content Placeholder 2"/>
          <p:cNvSpPr>
            <a:spLocks noGrp="1"/>
          </p:cNvSpPr>
          <p:nvPr>
            <p:ph sz="quarter" idx="1"/>
          </p:nvPr>
        </p:nvSpPr>
        <p:spPr/>
        <p:txBody>
          <a:bodyPr/>
          <a:lstStyle/>
          <a:p>
            <a:r>
              <a:rPr lang="en-US" sz="3200" dirty="0" smtClean="0"/>
              <a:t>Can we find Easter, anywhere? </a:t>
            </a:r>
            <a:r>
              <a:rPr lang="en-US" sz="3200" dirty="0" smtClean="0">
                <a:solidFill>
                  <a:srgbClr val="FF0000"/>
                </a:solidFill>
              </a:rPr>
              <a:t>Acts 12:4</a:t>
            </a:r>
          </a:p>
          <a:p>
            <a:r>
              <a:rPr lang="en-US" sz="3200" dirty="0" smtClean="0"/>
              <a:t>Why does it Matter? </a:t>
            </a:r>
            <a:r>
              <a:rPr lang="en-US" sz="3200" dirty="0" smtClean="0">
                <a:solidFill>
                  <a:srgbClr val="FF0000"/>
                </a:solidFill>
              </a:rPr>
              <a:t>Eph 5:27; Heb 5:12-14; Eph 4:13; Rev 11:1 – We are in the Measuring time!!!!</a:t>
            </a:r>
          </a:p>
          <a:p>
            <a:r>
              <a:rPr lang="en-US" sz="3200" dirty="0" smtClean="0"/>
              <a:t>Perfection is not an option – we must become fully measured up for Millennium government. Free from the stains that our forefathers carried</a:t>
            </a:r>
          </a:p>
          <a:p>
            <a:endParaRPr lang="en-US" dirty="0" smtClean="0"/>
          </a:p>
          <a:p>
            <a:endParaRPr lang="en-US" dirty="0" smtClean="0">
              <a:solidFill>
                <a:srgbClr val="FF0000"/>
              </a:solidFill>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observed Easter in the Word?</a:t>
            </a:r>
            <a:endParaRPr lang="en-US" dirty="0"/>
          </a:p>
        </p:txBody>
      </p:sp>
      <p:sp>
        <p:nvSpPr>
          <p:cNvPr id="3" name="Content Placeholder 2"/>
          <p:cNvSpPr>
            <a:spLocks noGrp="1"/>
          </p:cNvSpPr>
          <p:nvPr>
            <p:ph sz="quarter" idx="1"/>
          </p:nvPr>
        </p:nvSpPr>
        <p:spPr/>
        <p:txBody>
          <a:bodyPr/>
          <a:lstStyle/>
          <a:p>
            <a:r>
              <a:rPr lang="en-US" dirty="0" smtClean="0"/>
              <a:t>Did the early church observe Easter?</a:t>
            </a:r>
          </a:p>
          <a:p>
            <a:r>
              <a:rPr lang="en-US" dirty="0" smtClean="0"/>
              <a:t>Did the Apostles observe Easter?</a:t>
            </a:r>
          </a:p>
          <a:p>
            <a:r>
              <a:rPr lang="en-US" dirty="0" smtClean="0"/>
              <a:t>If not then why does a church built upon the example and teaching of THE APOSTLES observe these days?</a:t>
            </a:r>
          </a:p>
          <a:p>
            <a:r>
              <a:rPr lang="en-US" dirty="0" smtClean="0"/>
              <a:t>There is no observance of Easter until 20 years after the last Apostle died. Ever wonder why? Because the ANTI SYSTEM was fully in place – </a:t>
            </a:r>
          </a:p>
          <a:p>
            <a:r>
              <a:rPr lang="en-US" dirty="0" smtClean="0">
                <a:solidFill>
                  <a:srgbClr val="FF0000"/>
                </a:solidFill>
              </a:rPr>
              <a:t>I John 2:18; II </a:t>
            </a:r>
            <a:r>
              <a:rPr lang="en-US" dirty="0" err="1" smtClean="0">
                <a:solidFill>
                  <a:srgbClr val="FF0000"/>
                </a:solidFill>
              </a:rPr>
              <a:t>Thess</a:t>
            </a:r>
            <a:r>
              <a:rPr lang="en-US" dirty="0" smtClean="0">
                <a:solidFill>
                  <a:srgbClr val="FF0000"/>
                </a:solidFill>
              </a:rPr>
              <a:t> 2:7; </a:t>
            </a:r>
            <a:endParaRPr lang="en-US"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see the deception?</a:t>
            </a:r>
            <a:endParaRPr lang="en-US" dirty="0"/>
          </a:p>
        </p:txBody>
      </p:sp>
      <p:sp>
        <p:nvSpPr>
          <p:cNvPr id="3" name="Content Placeholder 2"/>
          <p:cNvSpPr>
            <a:spLocks noGrp="1"/>
          </p:cNvSpPr>
          <p:nvPr>
            <p:ph sz="quarter" idx="1"/>
          </p:nvPr>
        </p:nvSpPr>
        <p:spPr/>
        <p:txBody>
          <a:bodyPr/>
          <a:lstStyle/>
          <a:p>
            <a:r>
              <a:rPr lang="en-US" sz="3600" dirty="0" smtClean="0">
                <a:solidFill>
                  <a:srgbClr val="FF0000"/>
                </a:solidFill>
              </a:rPr>
              <a:t>The entire church system has adopted the counterfeit; they have believed the ANTI SYSTEM story… yet when we try to teach them THE TRUE FESTIVALS – we are rejected… this is why we cry out – THERE MUST BE A WITNESS OF TRUTH IN THE EARTH TODAY -- -we are called to be that Witness!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you believe the scholars?</a:t>
            </a:r>
            <a:endParaRPr lang="en-US" dirty="0"/>
          </a:p>
        </p:txBody>
      </p:sp>
      <p:sp>
        <p:nvSpPr>
          <p:cNvPr id="3" name="Content Placeholder 2"/>
          <p:cNvSpPr>
            <a:spLocks noGrp="1"/>
          </p:cNvSpPr>
          <p:nvPr>
            <p:ph sz="quarter" idx="1"/>
          </p:nvPr>
        </p:nvSpPr>
        <p:spPr/>
        <p:txBody>
          <a:bodyPr/>
          <a:lstStyle/>
          <a:p>
            <a:r>
              <a:rPr lang="en-US" sz="3200" dirty="0" smtClean="0"/>
              <a:t>Notice this striking statement by a scholar associated with the Pontifical Gregorian University Press in Rome</a:t>
            </a:r>
          </a:p>
          <a:p>
            <a:r>
              <a:rPr lang="en-US" sz="3200" b="1" i="1" dirty="0" smtClean="0"/>
              <a:t>There is a wide consensus of opinion among scholars that Rome is indeed the birthplace of Easter-Sunday.  Some, in fact, rightly label it as “Roman-Easter</a:t>
            </a:r>
            <a:r>
              <a:rPr lang="en-US" sz="3200" dirty="0" smtClean="0"/>
              <a:t>” (From Sabbath to Sunday, </a:t>
            </a:r>
            <a:r>
              <a:rPr lang="en-US" sz="3200" dirty="0" err="1" smtClean="0"/>
              <a:t>Bacchiocchi</a:t>
            </a:r>
            <a:r>
              <a:rPr lang="en-US" sz="3200" dirty="0" smtClean="0"/>
              <a:t>, p. 201)</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861048" cy="990600"/>
          </a:xfrm>
        </p:spPr>
        <p:txBody>
          <a:bodyPr/>
          <a:lstStyle/>
          <a:p>
            <a:r>
              <a:rPr lang="en-US" dirty="0" smtClean="0"/>
              <a:t>Will you believe the scholars?</a:t>
            </a:r>
            <a:endParaRPr lang="en-US" dirty="0"/>
          </a:p>
        </p:txBody>
      </p:sp>
      <p:sp>
        <p:nvSpPr>
          <p:cNvPr id="3" name="Content Placeholder 2"/>
          <p:cNvSpPr>
            <a:spLocks noGrp="1"/>
          </p:cNvSpPr>
          <p:nvPr>
            <p:ph sz="quarter" idx="1"/>
          </p:nvPr>
        </p:nvSpPr>
        <p:spPr>
          <a:xfrm>
            <a:off x="533400" y="2057400"/>
            <a:ext cx="8153400" cy="4495800"/>
          </a:xfrm>
        </p:spPr>
        <p:txBody>
          <a:bodyPr/>
          <a:lstStyle/>
          <a:p>
            <a:r>
              <a:rPr lang="en-US" sz="3200" dirty="0" smtClean="0"/>
              <a:t>In his Ecclesiastical History, the early Catholic historian </a:t>
            </a:r>
            <a:r>
              <a:rPr lang="en-US" sz="3200" b="1" i="1" dirty="0" smtClean="0"/>
              <a:t>Eusebius</a:t>
            </a:r>
            <a:r>
              <a:rPr lang="en-US" sz="3200" dirty="0" smtClean="0"/>
              <a:t> provides insight on the introduction of Easter.  A contemporary of the Roman emperor Constantine, </a:t>
            </a:r>
            <a:r>
              <a:rPr lang="en-US" sz="3200" b="1" dirty="0" smtClean="0"/>
              <a:t>Eusebius</a:t>
            </a:r>
            <a:r>
              <a:rPr lang="en-US" sz="3200" dirty="0" smtClean="0"/>
              <a:t> described the late second-century controversy between Victor, Bishop of Rome and </a:t>
            </a:r>
            <a:r>
              <a:rPr lang="en-US" sz="3200" b="1" dirty="0" err="1" smtClean="0"/>
              <a:t>Polycrates</a:t>
            </a:r>
            <a:r>
              <a:rPr lang="en-US" sz="3200" dirty="0" smtClean="0"/>
              <a:t>, disputing over whether to celebrate Passover or Easter.  Eusebius wrote</a:t>
            </a:r>
            <a:endParaRPr lang="en-US" dirty="0"/>
          </a:p>
        </p:txBody>
      </p:sp>
      <p:pic>
        <p:nvPicPr>
          <p:cNvPr id="4" name="Picture 3" descr="Eusibius.jpg"/>
          <p:cNvPicPr>
            <a:picLocks noChangeAspect="1"/>
          </p:cNvPicPr>
          <p:nvPr/>
        </p:nvPicPr>
        <p:blipFill>
          <a:blip r:embed="rId2" cstate="print"/>
          <a:stretch>
            <a:fillRect/>
          </a:stretch>
        </p:blipFill>
        <p:spPr>
          <a:xfrm>
            <a:off x="152401" y="152401"/>
            <a:ext cx="1359790" cy="1981199"/>
          </a:xfrm>
          <a:prstGeom prst="rect">
            <a:avLst/>
          </a:prstGeom>
        </p:spPr>
      </p:pic>
      <p:sp>
        <p:nvSpPr>
          <p:cNvPr id="5" name="TextBox 4"/>
          <p:cNvSpPr txBox="1"/>
          <p:nvPr/>
        </p:nvSpPr>
        <p:spPr>
          <a:xfrm>
            <a:off x="2514600" y="1600200"/>
            <a:ext cx="5257800" cy="369332"/>
          </a:xfrm>
          <a:prstGeom prst="rect">
            <a:avLst/>
          </a:prstGeom>
          <a:noFill/>
        </p:spPr>
        <p:txBody>
          <a:bodyPr wrap="square" rtlCol="0">
            <a:spAutoFit/>
          </a:bodyPr>
          <a:lstStyle/>
          <a:p>
            <a:r>
              <a:rPr lang="en-US" dirty="0" smtClean="0"/>
              <a:t>https://en.wikipedia.org/wiki/Polycrates_of_Ephesus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story begins with  . . .</a:t>
            </a:r>
            <a:endParaRPr lang="en-US" dirty="0"/>
          </a:p>
        </p:txBody>
      </p:sp>
      <p:pic>
        <p:nvPicPr>
          <p:cNvPr id="12" name="Content Placeholder 11" descr="sunmmon.jpg"/>
          <p:cNvPicPr>
            <a:picLocks noGrp="1" noChangeAspect="1"/>
          </p:cNvPicPr>
          <p:nvPr>
            <p:ph sz="quarter" idx="1"/>
          </p:nvPr>
        </p:nvPicPr>
        <p:blipFill>
          <a:blip r:embed="rId2" cstate="print"/>
          <a:stretch>
            <a:fillRect/>
          </a:stretch>
        </p:blipFill>
        <p:spPr>
          <a:xfrm>
            <a:off x="6858000" y="304800"/>
            <a:ext cx="2162175" cy="2114550"/>
          </a:xfrm>
        </p:spPr>
      </p:pic>
      <p:sp>
        <p:nvSpPr>
          <p:cNvPr id="28674" name="AutoShape 2"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0" name="AutoShape 8"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2" name="AutoShape 10"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4" name="AutoShape 12"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8" name="AutoShape 16"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381000" y="1524000"/>
            <a:ext cx="8229600" cy="5570756"/>
          </a:xfrm>
          <a:prstGeom prst="rect">
            <a:avLst/>
          </a:prstGeom>
          <a:noFill/>
        </p:spPr>
        <p:txBody>
          <a:bodyPr wrap="square" rtlCol="0">
            <a:spAutoFit/>
          </a:bodyPr>
          <a:lstStyle/>
          <a:p>
            <a:r>
              <a:rPr lang="en-US" sz="3200" dirty="0" smtClean="0">
                <a:solidFill>
                  <a:srgbClr val="0070C0"/>
                </a:solidFill>
              </a:rPr>
              <a:t>The Sun, the Moon &amp; The Stars</a:t>
            </a:r>
          </a:p>
          <a:p>
            <a:r>
              <a:rPr lang="en-US" sz="3200" dirty="0" smtClean="0">
                <a:solidFill>
                  <a:schemeClr val="accent2">
                    <a:lumMod val="75000"/>
                  </a:schemeClr>
                </a:solidFill>
              </a:rPr>
              <a:t>Gen 1:14 </a:t>
            </a:r>
          </a:p>
          <a:p>
            <a:endParaRPr lang="en-US" sz="3200" dirty="0">
              <a:solidFill>
                <a:schemeClr val="accent2">
                  <a:lumMod val="75000"/>
                </a:schemeClr>
              </a:solidFill>
            </a:endParaRPr>
          </a:p>
          <a:p>
            <a:r>
              <a:rPr lang="en-US" sz="3200" dirty="0" smtClean="0">
                <a:solidFill>
                  <a:schemeClr val="accent2">
                    <a:lumMod val="75000"/>
                  </a:schemeClr>
                </a:solidFill>
              </a:rPr>
              <a:t>The most prophetic verse in the Bible – all end time prophecies refer to this one verse</a:t>
            </a:r>
          </a:p>
          <a:p>
            <a:endParaRPr lang="en-US" sz="3200" dirty="0">
              <a:solidFill>
                <a:schemeClr val="accent2">
                  <a:lumMod val="75000"/>
                </a:schemeClr>
              </a:solidFill>
            </a:endParaRPr>
          </a:p>
          <a:p>
            <a:r>
              <a:rPr lang="en-US" sz="3200" dirty="0" smtClean="0">
                <a:solidFill>
                  <a:srgbClr val="0070C0"/>
                </a:solidFill>
              </a:rPr>
              <a:t>The word “</a:t>
            </a:r>
            <a:r>
              <a:rPr lang="en-US" sz="3200" i="1" dirty="0" smtClean="0">
                <a:solidFill>
                  <a:srgbClr val="0070C0"/>
                </a:solidFill>
              </a:rPr>
              <a:t>Seasons</a:t>
            </a:r>
            <a:r>
              <a:rPr lang="en-US" sz="3200" dirty="0" smtClean="0">
                <a:solidFill>
                  <a:srgbClr val="0070C0"/>
                </a:solidFill>
              </a:rPr>
              <a:t>” is a gross mistranslation</a:t>
            </a:r>
          </a:p>
          <a:p>
            <a:r>
              <a:rPr lang="en-US" sz="3200" dirty="0" smtClean="0">
                <a:solidFill>
                  <a:srgbClr val="0070C0"/>
                </a:solidFill>
              </a:rPr>
              <a:t>It does NOT mean “seasons” but rather the word is “</a:t>
            </a:r>
            <a:r>
              <a:rPr lang="en-US" sz="3200" b="1" i="1" dirty="0" err="1" smtClean="0">
                <a:solidFill>
                  <a:srgbClr val="0070C0"/>
                </a:solidFill>
              </a:rPr>
              <a:t>Moed</a:t>
            </a:r>
            <a:r>
              <a:rPr lang="en-US" sz="3200" dirty="0" smtClean="0">
                <a:solidFill>
                  <a:srgbClr val="0070C0"/>
                </a:solidFill>
              </a:rPr>
              <a:t>” or “</a:t>
            </a:r>
            <a:r>
              <a:rPr lang="en-US" sz="3200" b="1" i="1" dirty="0" err="1" smtClean="0">
                <a:solidFill>
                  <a:srgbClr val="0070C0"/>
                </a:solidFill>
              </a:rPr>
              <a:t>Moedim</a:t>
            </a:r>
            <a:r>
              <a:rPr lang="en-US" sz="3200" dirty="0" smtClean="0">
                <a:solidFill>
                  <a:srgbClr val="0070C0"/>
                </a:solidFill>
              </a:rPr>
              <a:t>” in Hebrew; it means A DIVINE APPOINTMENT – a fixed meeting place</a:t>
            </a:r>
          </a:p>
          <a:p>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you believe the scholars?</a:t>
            </a:r>
            <a:endParaRPr lang="en-US" dirty="0"/>
          </a:p>
        </p:txBody>
      </p:sp>
      <p:sp>
        <p:nvSpPr>
          <p:cNvPr id="3" name="Content Placeholder 2"/>
          <p:cNvSpPr>
            <a:spLocks noGrp="1"/>
          </p:cNvSpPr>
          <p:nvPr>
            <p:ph sz="quarter" idx="1"/>
          </p:nvPr>
        </p:nvSpPr>
        <p:spPr/>
        <p:txBody>
          <a:bodyPr>
            <a:normAutofit/>
          </a:bodyPr>
          <a:lstStyle/>
          <a:p>
            <a:r>
              <a:rPr lang="en-US" sz="3200" i="1" dirty="0" smtClean="0"/>
              <a:t>“The Bishops, however, of Asia, persevering in observing the custom handed down to them from their fathers, were headed by </a:t>
            </a:r>
            <a:r>
              <a:rPr lang="en-US" sz="3200" i="1" dirty="0" err="1" smtClean="0"/>
              <a:t>Polycrates</a:t>
            </a:r>
            <a:r>
              <a:rPr lang="en-US" sz="3200" i="1" dirty="0" smtClean="0"/>
              <a:t>… We, said he, observe the genuine day; neither adding thereto nor taking there from For in Asia great lights have fallen asleep, which shall rise again in the day of our Lord’s appearing… Phillip, one of the twelve apostles…John, who rested upon the bosom of our Lord…Polycarp of Smyrna…</a:t>
            </a:r>
          </a:p>
          <a:p>
            <a:endParaRPr 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Tracing the roots – let’s follow them</a:t>
            </a:r>
            <a:endParaRPr lang="en-US" dirty="0"/>
          </a:p>
        </p:txBody>
      </p:sp>
      <p:sp>
        <p:nvSpPr>
          <p:cNvPr id="3" name="Content Placeholder 2"/>
          <p:cNvSpPr>
            <a:spLocks noGrp="1"/>
          </p:cNvSpPr>
          <p:nvPr>
            <p:ph sz="quarter" idx="1"/>
          </p:nvPr>
        </p:nvSpPr>
        <p:spPr/>
        <p:txBody>
          <a:bodyPr>
            <a:normAutofit lnSpcReduction="10000"/>
          </a:bodyPr>
          <a:lstStyle/>
          <a:p>
            <a:r>
              <a:rPr lang="en-US" sz="3200" i="1" dirty="0" smtClean="0"/>
              <a:t>All these observed </a:t>
            </a:r>
            <a:r>
              <a:rPr lang="en-US" sz="3200" b="1" i="1" u="sng" dirty="0" smtClean="0"/>
              <a:t>the fourteenth day of the Passover </a:t>
            </a:r>
            <a:r>
              <a:rPr lang="en-US" sz="3200" i="1" dirty="0" smtClean="0"/>
              <a:t>according to the gospel, deviating in no respect, but following the rule of faith” (chapter xxiv)</a:t>
            </a:r>
          </a:p>
          <a:p>
            <a:r>
              <a:rPr lang="en-US" sz="3200" dirty="0" err="1" smtClean="0"/>
              <a:t>Eusebis</a:t>
            </a:r>
            <a:r>
              <a:rPr lang="en-US" sz="3200" dirty="0" smtClean="0"/>
              <a:t> then proceeded to quote from a letter of </a:t>
            </a:r>
            <a:r>
              <a:rPr lang="en-US" sz="3200" dirty="0" err="1" smtClean="0"/>
              <a:t>Irenaeus</a:t>
            </a:r>
            <a:r>
              <a:rPr lang="en-US" sz="3200" dirty="0" smtClean="0"/>
              <a:t>, a second century bishop of Lyons, which </a:t>
            </a:r>
            <a:r>
              <a:rPr lang="en-US" sz="3200" b="1" dirty="0" smtClean="0"/>
              <a:t>traced the observance of Easter as a substitute for Passover back to the days of </a:t>
            </a:r>
            <a:r>
              <a:rPr lang="en-US" sz="3200" b="1" dirty="0" err="1" smtClean="0"/>
              <a:t>Sixtus</a:t>
            </a:r>
            <a:r>
              <a:rPr lang="en-US" sz="3200" b="1" dirty="0" smtClean="0"/>
              <a:t>,</a:t>
            </a:r>
            <a:r>
              <a:rPr lang="en-US" sz="3200" dirty="0" smtClean="0"/>
              <a:t> bishop of Rome (c. 116-126 CE)</a:t>
            </a:r>
          </a:p>
          <a:p>
            <a:endParaRPr lang="en-US" sz="3200" i="1" dirty="0" smtClean="0"/>
          </a:p>
          <a:p>
            <a:endParaRPr lang="en-US" sz="3200" i="1" dirty="0" smtClean="0"/>
          </a:p>
          <a:p>
            <a:endParaRPr lang="en-US" sz="3200" i="1" dirty="0" smtClean="0"/>
          </a:p>
          <a:p>
            <a:endParaRPr lang="en-US"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Apostolic roots?</a:t>
            </a:r>
            <a:endParaRPr lang="en-US" dirty="0"/>
          </a:p>
        </p:txBody>
      </p:sp>
      <p:sp>
        <p:nvSpPr>
          <p:cNvPr id="3" name="Content Placeholder 2"/>
          <p:cNvSpPr>
            <a:spLocks noGrp="1"/>
          </p:cNvSpPr>
          <p:nvPr>
            <p:ph sz="quarter" idx="1"/>
          </p:nvPr>
        </p:nvSpPr>
        <p:spPr/>
        <p:txBody>
          <a:bodyPr>
            <a:normAutofit lnSpcReduction="10000"/>
          </a:bodyPr>
          <a:lstStyle/>
          <a:p>
            <a:r>
              <a:rPr lang="en-US" sz="3200" dirty="0" smtClean="0"/>
              <a:t>In other words, Easter Sunday </a:t>
            </a:r>
            <a:r>
              <a:rPr lang="en-US" sz="3200" b="1" dirty="0" smtClean="0"/>
              <a:t>was not observed</a:t>
            </a:r>
            <a:r>
              <a:rPr lang="en-US" sz="3200" dirty="0" smtClean="0"/>
              <a:t> by the professing Christian community until almost 20 years after the death of the Apostle John, the last surviving eyewitness to the crucifixion and the resurrected </a:t>
            </a:r>
            <a:r>
              <a:rPr lang="en-US" sz="3200" dirty="0" err="1" smtClean="0"/>
              <a:t>Yeshua</a:t>
            </a:r>
            <a:r>
              <a:rPr lang="en-US" sz="3200" dirty="0" smtClean="0"/>
              <a:t>.</a:t>
            </a:r>
          </a:p>
          <a:p>
            <a:r>
              <a:rPr lang="en-US" sz="3200" dirty="0" smtClean="0"/>
              <a:t>If it really commemorated the events of Christ’s crucifixion and resurrection, surely it would have been observed from the beginning!</a:t>
            </a:r>
          </a:p>
          <a:p>
            <a:endParaRPr lang="en-US" sz="3200"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lie of a Resurrection Sunday!</a:t>
            </a:r>
            <a:endParaRPr lang="en-US" dirty="0"/>
          </a:p>
        </p:txBody>
      </p:sp>
      <p:pic>
        <p:nvPicPr>
          <p:cNvPr id="4" name="Content Placeholder 3" descr="burial.jpg"/>
          <p:cNvPicPr>
            <a:picLocks noGrp="1" noChangeAspect="1"/>
          </p:cNvPicPr>
          <p:nvPr>
            <p:ph sz="quarter" idx="1"/>
          </p:nvPr>
        </p:nvPicPr>
        <p:blipFill>
          <a:blip r:embed="rId2" cstate="print"/>
          <a:stretch>
            <a:fillRect/>
          </a:stretch>
        </p:blipFill>
        <p:spPr>
          <a:xfrm>
            <a:off x="1295400" y="1143000"/>
            <a:ext cx="6477000" cy="511683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must there be a resurrection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So, isn’t Easter all about a resurrection – YES – but not THE resurrection! </a:t>
            </a:r>
          </a:p>
          <a:p>
            <a:r>
              <a:rPr lang="en-US" sz="3000" dirty="0" smtClean="0"/>
              <a:t>In the Mystery cults, Tammuz/Mithras, was worshipped in spring with pagan rites.  According to legend, after Tammuz was killed by a wild boar, he went into the under world.</a:t>
            </a:r>
          </a:p>
          <a:p>
            <a:r>
              <a:rPr lang="en-US" sz="3000" dirty="0" smtClean="0"/>
              <a:t>But through the weeping of his mother (for 40 days – lent) he was resurrected.  Each year a spring festival was held to dramatically represent this supposed resurrection</a:t>
            </a:r>
            <a:endParaRPr lang="en-US" sz="3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we not celebrate CHRIST resurrection? A million times yes</a:t>
            </a:r>
            <a:endParaRPr lang="en-US" dirty="0"/>
          </a:p>
        </p:txBody>
      </p:sp>
      <p:sp>
        <p:nvSpPr>
          <p:cNvPr id="3" name="Content Placeholder 2"/>
          <p:cNvSpPr>
            <a:spLocks noGrp="1"/>
          </p:cNvSpPr>
          <p:nvPr>
            <p:ph sz="quarter" idx="1"/>
          </p:nvPr>
        </p:nvSpPr>
        <p:spPr/>
        <p:txBody>
          <a:bodyPr/>
          <a:lstStyle/>
          <a:p>
            <a:r>
              <a:rPr lang="en-US" dirty="0" smtClean="0"/>
              <a:t>But we do it AT THE APPOINTED TIME – the feast of First fruits! When the first fruits was waved before Yahweh – there is a TIME for all things; </a:t>
            </a:r>
            <a:r>
              <a:rPr lang="en-US" b="1" dirty="0" err="1" smtClean="0">
                <a:solidFill>
                  <a:srgbClr val="FF0000"/>
                </a:solidFill>
              </a:rPr>
              <a:t>Ecc</a:t>
            </a:r>
            <a:r>
              <a:rPr lang="en-US" b="1" dirty="0" smtClean="0">
                <a:solidFill>
                  <a:srgbClr val="FF0000"/>
                </a:solidFill>
              </a:rPr>
              <a:t> 3:1</a:t>
            </a:r>
          </a:p>
          <a:p>
            <a:r>
              <a:rPr lang="en-US" dirty="0" smtClean="0"/>
              <a:t>But – we do not just celebrate HIS RESURRECTION, we celebrate our resurrection with Him – the birth of all the FIRST FRUIT HARVEST – the church</a:t>
            </a:r>
          </a:p>
          <a:p>
            <a:r>
              <a:rPr lang="en-US" dirty="0" smtClean="0"/>
              <a:t>What does Yahweh say about this ANTI-STORY?</a:t>
            </a:r>
            <a:br>
              <a:rPr lang="en-US" dirty="0" smtClean="0"/>
            </a:br>
            <a:r>
              <a:rPr lang="en-US" dirty="0" err="1" smtClean="0"/>
              <a:t>Jer</a:t>
            </a:r>
            <a:r>
              <a:rPr lang="en-US" dirty="0" smtClean="0"/>
              <a:t> 7:16-20; </a:t>
            </a:r>
            <a:r>
              <a:rPr lang="en-US" dirty="0" err="1" smtClean="0"/>
              <a:t>Jer</a:t>
            </a:r>
            <a:r>
              <a:rPr lang="en-US" dirty="0" smtClean="0"/>
              <a:t> 44:16-23; </a:t>
            </a:r>
            <a:r>
              <a:rPr lang="en-US" dirty="0" err="1" smtClean="0"/>
              <a:t>Eze</a:t>
            </a:r>
            <a:r>
              <a:rPr lang="en-US" dirty="0" smtClean="0"/>
              <a:t> 8:3-18</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
            <a:ext cx="12191999" cy="71532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this change happen?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church began with Hebrews; they knew the Sabbath, the Feast Days, The law of Yahweh, the Sacred name</a:t>
            </a:r>
          </a:p>
          <a:p>
            <a:r>
              <a:rPr lang="en-US" sz="2800" dirty="0" smtClean="0"/>
              <a:t>As time passed Greek (Hellenized) thought and mythology began to be incorporated into the church beliefs.</a:t>
            </a:r>
          </a:p>
          <a:p>
            <a:r>
              <a:rPr lang="en-US" sz="2800" dirty="0" smtClean="0"/>
              <a:t>The Bar </a:t>
            </a:r>
            <a:r>
              <a:rPr lang="en-US" sz="2800" dirty="0" err="1" smtClean="0"/>
              <a:t>Kochba</a:t>
            </a:r>
            <a:r>
              <a:rPr lang="en-US" sz="2800" dirty="0" smtClean="0"/>
              <a:t> </a:t>
            </a:r>
            <a:r>
              <a:rPr lang="en-US" sz="2800" dirty="0" err="1" smtClean="0"/>
              <a:t>revot</a:t>
            </a:r>
            <a:r>
              <a:rPr lang="en-US" sz="2800" dirty="0" smtClean="0"/>
              <a:t> in 135 CE left the Jews as enemies of Rome, and the church moved swiftly to distance itself from the Roman persecution of the Jewish remnant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this change happen?	</a:t>
            </a:r>
            <a:endParaRPr lang="en-US" dirty="0"/>
          </a:p>
        </p:txBody>
      </p:sp>
      <p:sp>
        <p:nvSpPr>
          <p:cNvPr id="3" name="Content Placeholder 2"/>
          <p:cNvSpPr>
            <a:spLocks noGrp="1"/>
          </p:cNvSpPr>
          <p:nvPr>
            <p:ph sz="quarter" idx="1"/>
          </p:nvPr>
        </p:nvSpPr>
        <p:spPr/>
        <p:txBody>
          <a:bodyPr>
            <a:normAutofit fontScale="92500"/>
          </a:bodyPr>
          <a:lstStyle/>
          <a:p>
            <a:r>
              <a:rPr lang="en-US" sz="3000" dirty="0" smtClean="0"/>
              <a:t>As the church separated itself from the Hebrew root it was grafted into, pagan practices began to quickly infiltrate it</a:t>
            </a:r>
          </a:p>
          <a:p>
            <a:r>
              <a:rPr lang="en-US" sz="3000" dirty="0" smtClean="0"/>
              <a:t>With the victory of Constantine in the early 4</a:t>
            </a:r>
            <a:r>
              <a:rPr lang="en-US" sz="3000" baseline="30000" dirty="0" smtClean="0"/>
              <a:t>th</a:t>
            </a:r>
            <a:r>
              <a:rPr lang="en-US" sz="3000" dirty="0" smtClean="0"/>
              <a:t> century (300’s), the </a:t>
            </a:r>
            <a:r>
              <a:rPr lang="en-US" sz="3000" dirty="0" err="1" smtClean="0"/>
              <a:t>paganization</a:t>
            </a:r>
            <a:r>
              <a:rPr lang="en-US" sz="3000" dirty="0" smtClean="0"/>
              <a:t> of the church accelerated rapidly and was given the official state seal, protected and enforced by law</a:t>
            </a:r>
          </a:p>
          <a:p>
            <a:r>
              <a:rPr lang="en-US" sz="2800" dirty="0" smtClean="0"/>
              <a:t>Overnight pagan temples became churches, and former pagan priest became “Christian” priests.  Statues of Jupiter, became Peter, others represented other saints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this change happen?	</a:t>
            </a:r>
            <a:endParaRPr lang="en-US" dirty="0"/>
          </a:p>
        </p:txBody>
      </p:sp>
      <p:sp>
        <p:nvSpPr>
          <p:cNvPr id="3" name="Content Placeholder 2"/>
          <p:cNvSpPr>
            <a:spLocks noGrp="1"/>
          </p:cNvSpPr>
          <p:nvPr>
            <p:ph sz="quarter" idx="1"/>
          </p:nvPr>
        </p:nvSpPr>
        <p:spPr/>
        <p:txBody>
          <a:bodyPr>
            <a:normAutofit/>
          </a:bodyPr>
          <a:lstStyle/>
          <a:p>
            <a:r>
              <a:rPr lang="en-US" sz="2800" dirty="0" smtClean="0"/>
              <a:t>The Council of </a:t>
            </a:r>
            <a:r>
              <a:rPr lang="en-US" sz="2800" dirty="0" err="1" smtClean="0"/>
              <a:t>Nicea</a:t>
            </a:r>
            <a:r>
              <a:rPr lang="en-US" sz="2800" dirty="0" smtClean="0"/>
              <a:t> and Imperial edicts sealed pagan practices, with Shabbat now being outlawed (replaced by the day to honor the sun god, called Sunday, not to honor Messiah) and the resurrection celebration (originally 3 days after Passover) moved to the pagan celebration of Easter</a:t>
            </a:r>
          </a:p>
          <a:p>
            <a:r>
              <a:rPr lang="en-US" sz="2800" dirty="0" smtClean="0"/>
              <a:t>Constantine, in fact, was a Sun worshipper, professing Christianity for political reasons.  He professed allegiance to Messiah was in reality a faith based on </a:t>
            </a:r>
            <a:r>
              <a:rPr lang="en-US" sz="2800" dirty="0" err="1" smtClean="0"/>
              <a:t>Mithra</a:t>
            </a:r>
            <a:r>
              <a:rPr lang="en-US" sz="2800" dirty="0" smtClean="0"/>
              <a:t> (Tammuz</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change?</a:t>
            </a:r>
            <a:endParaRPr lang="en-US" dirty="0"/>
          </a:p>
        </p:txBody>
      </p:sp>
      <p:pic>
        <p:nvPicPr>
          <p:cNvPr id="12" name="Content Placeholder 11" descr="sunmmon.jpg"/>
          <p:cNvPicPr>
            <a:picLocks noGrp="1" noChangeAspect="1"/>
          </p:cNvPicPr>
          <p:nvPr>
            <p:ph sz="quarter" idx="1"/>
          </p:nvPr>
        </p:nvPicPr>
        <p:blipFill>
          <a:blip r:embed="rId2" cstate="print"/>
          <a:stretch>
            <a:fillRect/>
          </a:stretch>
        </p:blipFill>
        <p:spPr>
          <a:xfrm>
            <a:off x="6858000" y="304800"/>
            <a:ext cx="2162175" cy="2114550"/>
          </a:xfrm>
        </p:spPr>
      </p:pic>
      <p:sp>
        <p:nvSpPr>
          <p:cNvPr id="28674" name="AutoShape 2"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0" name="AutoShape 8"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2" name="AutoShape 10"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4" name="AutoShape 12"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6" name="AutoShape 14"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8" name="AutoShape 16" descr="Image result for sun moon and sta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381000" y="1524000"/>
            <a:ext cx="8229600" cy="5078313"/>
          </a:xfrm>
          <a:prstGeom prst="rect">
            <a:avLst/>
          </a:prstGeom>
          <a:noFill/>
        </p:spPr>
        <p:txBody>
          <a:bodyPr wrap="square" rtlCol="0">
            <a:spAutoFit/>
          </a:bodyPr>
          <a:lstStyle/>
          <a:p>
            <a:r>
              <a:rPr lang="en-US" sz="3200" dirty="0" smtClean="0">
                <a:solidFill>
                  <a:srgbClr val="0070C0"/>
                </a:solidFill>
              </a:rPr>
              <a:t>Did the translators purposely intend to </a:t>
            </a:r>
            <a:br>
              <a:rPr lang="en-US" sz="3200" dirty="0" smtClean="0">
                <a:solidFill>
                  <a:srgbClr val="0070C0"/>
                </a:solidFill>
              </a:rPr>
            </a:br>
            <a:r>
              <a:rPr lang="en-US" sz="3200" dirty="0" smtClean="0">
                <a:solidFill>
                  <a:srgbClr val="0070C0"/>
                </a:solidFill>
              </a:rPr>
              <a:t>deceive us? Hardly! However, because,</a:t>
            </a:r>
            <a:br>
              <a:rPr lang="en-US" sz="3200" dirty="0" smtClean="0">
                <a:solidFill>
                  <a:srgbClr val="0070C0"/>
                </a:solidFill>
              </a:rPr>
            </a:br>
            <a:r>
              <a:rPr lang="en-US" sz="3200" dirty="0" smtClean="0">
                <a:solidFill>
                  <a:srgbClr val="0070C0"/>
                </a:solidFill>
              </a:rPr>
              <a:t>like us, they were clueless as to the Hebrew roots</a:t>
            </a:r>
            <a:br>
              <a:rPr lang="en-US" sz="3200" dirty="0" smtClean="0">
                <a:solidFill>
                  <a:srgbClr val="0070C0"/>
                </a:solidFill>
              </a:rPr>
            </a:br>
            <a:r>
              <a:rPr lang="en-US" sz="3200" dirty="0" smtClean="0">
                <a:solidFill>
                  <a:srgbClr val="0070C0"/>
                </a:solidFill>
              </a:rPr>
              <a:t>of their faith – they had no idea what this Hebrew word meant. </a:t>
            </a:r>
          </a:p>
          <a:p>
            <a:endParaRPr lang="en-US" sz="3200" dirty="0">
              <a:solidFill>
                <a:srgbClr val="0070C0"/>
              </a:solidFill>
            </a:endParaRPr>
          </a:p>
          <a:p>
            <a:r>
              <a:rPr lang="en-US" sz="3200" dirty="0" smtClean="0">
                <a:solidFill>
                  <a:schemeClr val="accent4">
                    <a:lumMod val="75000"/>
                  </a:schemeClr>
                </a:solidFill>
              </a:rPr>
              <a:t>They had no idea that this was referring to the appointed days, the feast day and the Sabbaths of Yahweh. </a:t>
            </a:r>
          </a:p>
          <a:p>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sz="3200" dirty="0" smtClean="0"/>
              <a:t>His edict making Sunday the official day of worship was in honor of </a:t>
            </a:r>
            <a:r>
              <a:rPr lang="en-US" sz="3200" dirty="0" err="1" smtClean="0"/>
              <a:t>Deis</a:t>
            </a:r>
            <a:r>
              <a:rPr lang="en-US" sz="3200" dirty="0" smtClean="0"/>
              <a:t> Solis, Day of the Invincible </a:t>
            </a:r>
            <a:r>
              <a:rPr lang="en-US" sz="3200" dirty="0" err="1" smtClean="0"/>
              <a:t>Sunn</a:t>
            </a:r>
            <a:r>
              <a:rPr lang="en-US" sz="3200" dirty="0" smtClean="0"/>
              <a:t>-god, </a:t>
            </a:r>
            <a:r>
              <a:rPr lang="en-US" sz="3200" dirty="0" err="1" smtClean="0"/>
              <a:t>Yeshua</a:t>
            </a:r>
            <a:endParaRPr lang="en-US" sz="3200" dirty="0" smtClean="0"/>
          </a:p>
          <a:p>
            <a:r>
              <a:rPr lang="en-US" sz="3200" dirty="0" smtClean="0">
                <a:solidFill>
                  <a:srgbClr val="FF0000"/>
                </a:solidFill>
              </a:rPr>
              <a:t>Deut </a:t>
            </a:r>
            <a:r>
              <a:rPr lang="en-US" sz="3200" dirty="0" smtClean="0">
                <a:solidFill>
                  <a:srgbClr val="FF0000"/>
                </a:solidFill>
              </a:rPr>
              <a:t>12:30:31</a:t>
            </a:r>
            <a:endParaRPr lang="en-US" sz="3200" dirty="0" smtClean="0">
              <a:solidFill>
                <a:srgbClr val="FF0000"/>
              </a:solidFill>
            </a:endParaRPr>
          </a:p>
          <a:p>
            <a:r>
              <a:rPr lang="en-US" sz="3200" dirty="0" smtClean="0"/>
              <a:t>Now you know – the rest of the story! The Story that you were NEVER supposed to know. Also, you now know why the enemy MUST shut our mouths!!!!! Our influence must be destroyed</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flag stand in our community</a:t>
            </a:r>
            <a:endParaRPr lang="en-US" dirty="0"/>
          </a:p>
        </p:txBody>
      </p:sp>
      <p:pic>
        <p:nvPicPr>
          <p:cNvPr id="4" name="Content Placeholder 3" descr="billboard.jpg"/>
          <p:cNvPicPr>
            <a:picLocks noGrp="1" noChangeAspect="1"/>
          </p:cNvPicPr>
          <p:nvPr>
            <p:ph sz="quarter" idx="1"/>
          </p:nvPr>
        </p:nvPicPr>
        <p:blipFill>
          <a:blip r:embed="rId2" cstate="print"/>
          <a:stretch>
            <a:fillRect/>
          </a:stretch>
        </p:blipFill>
        <p:spPr>
          <a:xfrm>
            <a:off x="612775" y="2753740"/>
            <a:ext cx="8153400" cy="2199260"/>
          </a:xfrm>
        </p:spPr>
      </p:pic>
      <p:sp>
        <p:nvSpPr>
          <p:cNvPr id="5" name="TextBox 4"/>
          <p:cNvSpPr txBox="1"/>
          <p:nvPr/>
        </p:nvSpPr>
        <p:spPr>
          <a:xfrm>
            <a:off x="2667000" y="4648200"/>
            <a:ext cx="6096000" cy="369332"/>
          </a:xfrm>
          <a:prstGeom prst="rect">
            <a:avLst/>
          </a:prstGeom>
          <a:solidFill>
            <a:srgbClr val="7030A0"/>
          </a:solidFill>
        </p:spPr>
        <p:txBody>
          <a:bodyPr wrap="square" rtlCol="0">
            <a:spAutoFit/>
          </a:bodyPr>
          <a:lstStyle/>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yer.jpg"/>
          <p:cNvPicPr>
            <a:picLocks noGrp="1" noChangeAspect="1"/>
          </p:cNvPicPr>
          <p:nvPr>
            <p:ph sz="quarter" idx="1"/>
          </p:nvPr>
        </p:nvPicPr>
        <p:blipFill>
          <a:blip r:embed="rId2" cstate="print"/>
          <a:stretch>
            <a:fillRect/>
          </a:stretch>
        </p:blipFill>
        <p:spPr>
          <a:xfrm>
            <a:off x="1905000" y="0"/>
            <a:ext cx="4495512"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significant?</a:t>
            </a:r>
            <a:endParaRPr lang="en-US" dirty="0"/>
          </a:p>
        </p:txBody>
      </p:sp>
      <p:sp>
        <p:nvSpPr>
          <p:cNvPr id="3" name="Content Placeholder 2"/>
          <p:cNvSpPr>
            <a:spLocks noGrp="1"/>
          </p:cNvSpPr>
          <p:nvPr>
            <p:ph sz="quarter" idx="1"/>
          </p:nvPr>
        </p:nvSpPr>
        <p:spPr/>
        <p:txBody>
          <a:bodyPr/>
          <a:lstStyle/>
          <a:p>
            <a:r>
              <a:rPr lang="en-US" dirty="0" smtClean="0"/>
              <a:t>As you go through the annals of history you are going to discover Ha </a:t>
            </a:r>
            <a:r>
              <a:rPr lang="en-US" dirty="0" err="1" smtClean="0"/>
              <a:t>Shatan’s</a:t>
            </a:r>
            <a:r>
              <a:rPr lang="en-US" dirty="0" smtClean="0"/>
              <a:t> (Hebrew for Satan) cunning thievery. </a:t>
            </a:r>
            <a:endParaRPr lang="en-US" dirty="0"/>
          </a:p>
        </p:txBody>
      </p:sp>
      <p:sp>
        <p:nvSpPr>
          <p:cNvPr id="29698" name="AutoShape 2" descr="Image result for pagan crescent moon and st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crescent4.jpg"/>
          <p:cNvPicPr>
            <a:picLocks noChangeAspect="1"/>
          </p:cNvPicPr>
          <p:nvPr/>
        </p:nvPicPr>
        <p:blipFill>
          <a:blip r:embed="rId2" cstate="print"/>
          <a:stretch>
            <a:fillRect/>
          </a:stretch>
        </p:blipFill>
        <p:spPr>
          <a:xfrm>
            <a:off x="6019800" y="2514600"/>
            <a:ext cx="2762250" cy="1657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crescent3.jpg"/>
          <p:cNvPicPr>
            <a:picLocks noChangeAspect="1"/>
          </p:cNvPicPr>
          <p:nvPr/>
        </p:nvPicPr>
        <p:blipFill>
          <a:blip r:embed="rId3" cstate="print"/>
          <a:stretch>
            <a:fillRect/>
          </a:stretch>
        </p:blipFill>
        <p:spPr>
          <a:xfrm>
            <a:off x="533400" y="3048000"/>
            <a:ext cx="4572000" cy="3429000"/>
          </a:xfrm>
          <a:prstGeom prst="rect">
            <a:avLst/>
          </a:prstGeom>
        </p:spPr>
      </p:pic>
      <p:pic>
        <p:nvPicPr>
          <p:cNvPr id="7" name="Picture 6" descr="crescent5.jpg"/>
          <p:cNvPicPr>
            <a:picLocks noChangeAspect="1"/>
          </p:cNvPicPr>
          <p:nvPr/>
        </p:nvPicPr>
        <p:blipFill>
          <a:blip r:embed="rId4" cstate="print"/>
          <a:stretch>
            <a:fillRect/>
          </a:stretch>
        </p:blipFill>
        <p:spPr>
          <a:xfrm>
            <a:off x="6553200" y="152400"/>
            <a:ext cx="1905000" cy="1016000"/>
          </a:xfrm>
          <a:prstGeom prst="rect">
            <a:avLst/>
          </a:prstGeom>
        </p:spPr>
      </p:pic>
      <p:pic>
        <p:nvPicPr>
          <p:cNvPr id="8" name="Picture 7" descr="crescent7.jpg"/>
          <p:cNvPicPr>
            <a:picLocks noChangeAspect="1"/>
          </p:cNvPicPr>
          <p:nvPr/>
        </p:nvPicPr>
        <p:blipFill>
          <a:blip r:embed="rId5" cstate="print"/>
          <a:stretch>
            <a:fillRect/>
          </a:stretch>
        </p:blipFill>
        <p:spPr>
          <a:xfrm>
            <a:off x="4660122" y="4343400"/>
            <a:ext cx="4483878" cy="2197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significant?</a:t>
            </a:r>
            <a:endParaRPr lang="en-US" dirty="0"/>
          </a:p>
        </p:txBody>
      </p:sp>
      <p:sp>
        <p:nvSpPr>
          <p:cNvPr id="3" name="Content Placeholder 2"/>
          <p:cNvSpPr>
            <a:spLocks noGrp="1"/>
          </p:cNvSpPr>
          <p:nvPr>
            <p:ph sz="quarter" idx="1"/>
          </p:nvPr>
        </p:nvSpPr>
        <p:spPr/>
        <p:txBody>
          <a:bodyPr/>
          <a:lstStyle/>
          <a:p>
            <a:r>
              <a:rPr lang="en-US" dirty="0" smtClean="0"/>
              <a:t>The entire army of Ha </a:t>
            </a:r>
            <a:r>
              <a:rPr lang="en-US" dirty="0" err="1" smtClean="0"/>
              <a:t>Shatan</a:t>
            </a:r>
            <a:r>
              <a:rPr lang="en-US" dirty="0" smtClean="0"/>
              <a:t> is built around PERVERTING the original! All of his workers</a:t>
            </a:r>
            <a:br>
              <a:rPr lang="en-US" dirty="0" smtClean="0"/>
            </a:br>
            <a:r>
              <a:rPr lang="en-US" dirty="0" smtClean="0"/>
              <a:t>are under these symbols! Wiccans,</a:t>
            </a:r>
            <a:br>
              <a:rPr lang="en-US" dirty="0" smtClean="0"/>
            </a:br>
            <a:r>
              <a:rPr lang="en-US" dirty="0" smtClean="0"/>
              <a:t>Pagans, Satanist, </a:t>
            </a:r>
          </a:p>
        </p:txBody>
      </p:sp>
      <p:sp>
        <p:nvSpPr>
          <p:cNvPr id="29698" name="AutoShape 2" descr="Image result for pagan crescent moon and st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crescent6.gif"/>
          <p:cNvPicPr>
            <a:picLocks noChangeAspect="1"/>
          </p:cNvPicPr>
          <p:nvPr/>
        </p:nvPicPr>
        <p:blipFill>
          <a:blip r:embed="rId2" cstate="print"/>
          <a:stretch>
            <a:fillRect/>
          </a:stretch>
        </p:blipFill>
        <p:spPr>
          <a:xfrm>
            <a:off x="4953000" y="2877039"/>
            <a:ext cx="3910906" cy="3672742"/>
          </a:xfrm>
          <a:prstGeom prst="rect">
            <a:avLst/>
          </a:prstGeom>
        </p:spPr>
      </p:pic>
      <p:pic>
        <p:nvPicPr>
          <p:cNvPr id="10" name="Picture 9" descr="crescent.jpg"/>
          <p:cNvPicPr>
            <a:picLocks noChangeAspect="1"/>
          </p:cNvPicPr>
          <p:nvPr/>
        </p:nvPicPr>
        <p:blipFill>
          <a:blip r:embed="rId3" cstate="print"/>
          <a:stretch>
            <a:fillRect/>
          </a:stretch>
        </p:blipFill>
        <p:spPr>
          <a:xfrm>
            <a:off x="7620000" y="152400"/>
            <a:ext cx="1219200" cy="971550"/>
          </a:xfrm>
          <a:prstGeom prst="rect">
            <a:avLst/>
          </a:prstGeom>
        </p:spPr>
      </p:pic>
      <p:pic>
        <p:nvPicPr>
          <p:cNvPr id="11" name="Picture 10" descr="crescent 2.jpg"/>
          <p:cNvPicPr>
            <a:picLocks noChangeAspect="1"/>
          </p:cNvPicPr>
          <p:nvPr/>
        </p:nvPicPr>
        <p:blipFill>
          <a:blip r:embed="rId4" cstate="print"/>
          <a:stretch>
            <a:fillRect/>
          </a:stretch>
        </p:blipFill>
        <p:spPr>
          <a:xfrm>
            <a:off x="5943600" y="0"/>
            <a:ext cx="1714500" cy="1714500"/>
          </a:xfrm>
          <a:prstGeom prst="rect">
            <a:avLst/>
          </a:prstGeom>
        </p:spPr>
      </p:pic>
      <p:pic>
        <p:nvPicPr>
          <p:cNvPr id="12" name="Picture 11" descr="crescent8.jpg"/>
          <p:cNvPicPr>
            <a:picLocks noChangeAspect="1"/>
          </p:cNvPicPr>
          <p:nvPr/>
        </p:nvPicPr>
        <p:blipFill>
          <a:blip r:embed="rId5" cstate="print"/>
          <a:stretch>
            <a:fillRect/>
          </a:stretch>
        </p:blipFill>
        <p:spPr>
          <a:xfrm>
            <a:off x="990600" y="3505200"/>
            <a:ext cx="1905000" cy="1727200"/>
          </a:xfrm>
          <a:prstGeom prst="rect">
            <a:avLst/>
          </a:prstGeom>
        </p:spPr>
      </p:pic>
      <p:sp>
        <p:nvSpPr>
          <p:cNvPr id="13" name="TextBox 12"/>
          <p:cNvSpPr txBox="1"/>
          <p:nvPr/>
        </p:nvSpPr>
        <p:spPr>
          <a:xfrm>
            <a:off x="990600" y="5257800"/>
            <a:ext cx="1905000" cy="923330"/>
          </a:xfrm>
          <a:prstGeom prst="rect">
            <a:avLst/>
          </a:prstGeom>
          <a:noFill/>
        </p:spPr>
        <p:txBody>
          <a:bodyPr wrap="square" rtlCol="0">
            <a:spAutoFit/>
          </a:bodyPr>
          <a:lstStyle/>
          <a:p>
            <a:pPr algn="ctr"/>
            <a:r>
              <a:rPr lang="en-US" dirty="0"/>
              <a:t>Ancient Sumerian Star of Goddess Ishtar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purpose?</a:t>
            </a:r>
            <a:endParaRPr lang="en-US" dirty="0"/>
          </a:p>
        </p:txBody>
      </p:sp>
      <p:sp>
        <p:nvSpPr>
          <p:cNvPr id="3" name="Content Placeholder 2"/>
          <p:cNvSpPr>
            <a:spLocks noGrp="1"/>
          </p:cNvSpPr>
          <p:nvPr>
            <p:ph sz="quarter" idx="1"/>
          </p:nvPr>
        </p:nvSpPr>
        <p:spPr>
          <a:xfrm>
            <a:off x="609600" y="1828800"/>
            <a:ext cx="8153400" cy="4495800"/>
          </a:xfrm>
        </p:spPr>
        <p:txBody>
          <a:bodyPr>
            <a:normAutofit fontScale="85000" lnSpcReduction="20000"/>
          </a:bodyPr>
          <a:lstStyle/>
          <a:p>
            <a:r>
              <a:rPr lang="en-US" dirty="0" smtClean="0"/>
              <a:t>Why would Lucifer care about the moon? Why would he hijack time? </a:t>
            </a:r>
          </a:p>
          <a:p>
            <a:r>
              <a:rPr lang="en-US" dirty="0" smtClean="0"/>
              <a:t>The crescent moon is the</a:t>
            </a:r>
            <a:br>
              <a:rPr lang="en-US" dirty="0" smtClean="0"/>
            </a:br>
            <a:r>
              <a:rPr lang="en-US" dirty="0" smtClean="0"/>
              <a:t>sign that Yahweh</a:t>
            </a:r>
            <a:br>
              <a:rPr lang="en-US" dirty="0" smtClean="0"/>
            </a:br>
            <a:r>
              <a:rPr lang="en-US" dirty="0" smtClean="0"/>
              <a:t>chose for a </a:t>
            </a:r>
            <a:br>
              <a:rPr lang="en-US" dirty="0" smtClean="0"/>
            </a:br>
            <a:r>
              <a:rPr lang="en-US" dirty="0" smtClean="0"/>
              <a:t>new month . .</a:t>
            </a:r>
            <a:br>
              <a:rPr lang="en-US" dirty="0" smtClean="0"/>
            </a:br>
            <a:r>
              <a:rPr lang="en-US" dirty="0" smtClean="0"/>
              <a:t>it was placed </a:t>
            </a:r>
            <a:br>
              <a:rPr lang="en-US" dirty="0" smtClean="0"/>
            </a:br>
            <a:r>
              <a:rPr lang="en-US" dirty="0" smtClean="0"/>
              <a:t>there as a</a:t>
            </a:r>
            <a:br>
              <a:rPr lang="en-US" dirty="0" smtClean="0"/>
            </a:br>
            <a:r>
              <a:rPr lang="en-US" dirty="0" smtClean="0"/>
              <a:t>marker for</a:t>
            </a:r>
            <a:br>
              <a:rPr lang="en-US" dirty="0" smtClean="0"/>
            </a:br>
            <a:r>
              <a:rPr lang="en-US" dirty="0" smtClean="0"/>
              <a:t>His appointments</a:t>
            </a:r>
            <a:br>
              <a:rPr lang="en-US" dirty="0" smtClean="0"/>
            </a:br>
            <a:r>
              <a:rPr lang="en-US" dirty="0" smtClean="0"/>
              <a:t>with His people</a:t>
            </a:r>
            <a:br>
              <a:rPr lang="en-US" dirty="0" smtClean="0"/>
            </a:br>
            <a:r>
              <a:rPr lang="en-US" dirty="0" smtClean="0"/>
              <a:t>Guess who wants</a:t>
            </a:r>
            <a:br>
              <a:rPr lang="en-US" dirty="0" smtClean="0"/>
            </a:br>
            <a:r>
              <a:rPr lang="en-US" dirty="0" smtClean="0"/>
              <a:t>to stop these appointments? </a:t>
            </a:r>
            <a:br>
              <a:rPr lang="en-US" dirty="0" smtClean="0"/>
            </a:br>
            <a:endParaRPr lang="en-US" dirty="0" smtClean="0"/>
          </a:p>
        </p:txBody>
      </p:sp>
      <p:sp>
        <p:nvSpPr>
          <p:cNvPr id="29698" name="AutoShape 2" descr="Image result for pagan crescent moon and st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crescent6.gif"/>
          <p:cNvPicPr>
            <a:picLocks noChangeAspect="1"/>
          </p:cNvPicPr>
          <p:nvPr/>
        </p:nvPicPr>
        <p:blipFill>
          <a:blip r:embed="rId2" cstate="print"/>
          <a:stretch>
            <a:fillRect/>
          </a:stretch>
        </p:blipFill>
        <p:spPr>
          <a:xfrm>
            <a:off x="5029200" y="2286000"/>
            <a:ext cx="3910906" cy="3672742"/>
          </a:xfrm>
          <a:prstGeom prst="rect">
            <a:avLst/>
          </a:prstGeom>
        </p:spPr>
      </p:pic>
      <p:pic>
        <p:nvPicPr>
          <p:cNvPr id="10" name="Picture 9" descr="crescent.jpg"/>
          <p:cNvPicPr>
            <a:picLocks noChangeAspect="1"/>
          </p:cNvPicPr>
          <p:nvPr/>
        </p:nvPicPr>
        <p:blipFill>
          <a:blip r:embed="rId3" cstate="print"/>
          <a:stretch>
            <a:fillRect/>
          </a:stretch>
        </p:blipFill>
        <p:spPr>
          <a:xfrm>
            <a:off x="7620000" y="152400"/>
            <a:ext cx="1219200" cy="971550"/>
          </a:xfrm>
          <a:prstGeom prst="rect">
            <a:avLst/>
          </a:prstGeom>
        </p:spPr>
      </p:pic>
      <p:pic>
        <p:nvPicPr>
          <p:cNvPr id="11" name="Picture 10" descr="crescent 2.jpg"/>
          <p:cNvPicPr>
            <a:picLocks noChangeAspect="1"/>
          </p:cNvPicPr>
          <p:nvPr/>
        </p:nvPicPr>
        <p:blipFill>
          <a:blip r:embed="rId4" cstate="print"/>
          <a:stretch>
            <a:fillRect/>
          </a:stretch>
        </p:blipFill>
        <p:spPr>
          <a:xfrm>
            <a:off x="5943600" y="0"/>
            <a:ext cx="1714500" cy="1714500"/>
          </a:xfrm>
          <a:prstGeom prst="rect">
            <a:avLst/>
          </a:prstGeom>
        </p:spPr>
      </p:pic>
      <p:pic>
        <p:nvPicPr>
          <p:cNvPr id="12" name="Picture 11" descr="crescent8.jpg"/>
          <p:cNvPicPr>
            <a:picLocks noChangeAspect="1"/>
          </p:cNvPicPr>
          <p:nvPr/>
        </p:nvPicPr>
        <p:blipFill>
          <a:blip r:embed="rId5" cstate="print"/>
          <a:stretch>
            <a:fillRect/>
          </a:stretch>
        </p:blipFill>
        <p:spPr>
          <a:xfrm>
            <a:off x="3352800" y="2971800"/>
            <a:ext cx="1905000" cy="1727200"/>
          </a:xfrm>
          <a:prstGeom prst="rect">
            <a:avLst/>
          </a:prstGeom>
        </p:spPr>
      </p:pic>
      <p:sp>
        <p:nvSpPr>
          <p:cNvPr id="13" name="TextBox 12"/>
          <p:cNvSpPr txBox="1"/>
          <p:nvPr/>
        </p:nvSpPr>
        <p:spPr>
          <a:xfrm>
            <a:off x="3352800" y="4572000"/>
            <a:ext cx="1905000" cy="923330"/>
          </a:xfrm>
          <a:prstGeom prst="rect">
            <a:avLst/>
          </a:prstGeom>
          <a:noFill/>
        </p:spPr>
        <p:txBody>
          <a:bodyPr wrap="square" rtlCol="0">
            <a:spAutoFit/>
          </a:bodyPr>
          <a:lstStyle/>
          <a:p>
            <a:pPr algn="ctr"/>
            <a:r>
              <a:rPr lang="en-US" dirty="0"/>
              <a:t>Ancient Sumerian Star of Goddess Ishtar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Hijacking the Heavens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If he can remove the markers then we miss the appointments. Just like appointment cards for the doctor. If you lose that card you will probably miss that appointment. For the last 2,000 years we have been missing our appointments. </a:t>
            </a:r>
            <a:br>
              <a:rPr lang="en-US" dirty="0" smtClean="0"/>
            </a:br>
            <a:endParaRPr lang="en-US" dirty="0" smtClean="0"/>
          </a:p>
          <a:p>
            <a:r>
              <a:rPr lang="en-US" dirty="0" smtClean="0"/>
              <a:t>This image</a:t>
            </a:r>
            <a:br>
              <a:rPr lang="en-US" dirty="0" smtClean="0"/>
            </a:br>
            <a:r>
              <a:rPr lang="en-US" dirty="0" smtClean="0"/>
              <a:t> is 4,000</a:t>
            </a:r>
            <a:br>
              <a:rPr lang="en-US" dirty="0" smtClean="0"/>
            </a:br>
            <a:r>
              <a:rPr lang="en-US" dirty="0" smtClean="0"/>
              <a:t> years old</a:t>
            </a:r>
          </a:p>
          <a:p>
            <a:endParaRPr lang="en-US" dirty="0" smtClean="0"/>
          </a:p>
          <a:p>
            <a:r>
              <a:rPr lang="en-US" dirty="0" smtClean="0"/>
              <a:t>Lucifer has </a:t>
            </a:r>
            <a:br>
              <a:rPr lang="en-US" dirty="0" smtClean="0"/>
            </a:br>
            <a:r>
              <a:rPr lang="en-US" dirty="0" smtClean="0"/>
              <a:t>created an </a:t>
            </a:r>
            <a:br>
              <a:rPr lang="en-US" dirty="0" smtClean="0"/>
            </a:br>
            <a:r>
              <a:rPr lang="en-US" dirty="0" smtClean="0"/>
              <a:t>anti-thesis or</a:t>
            </a:r>
            <a:br>
              <a:rPr lang="en-US" dirty="0" smtClean="0"/>
            </a:br>
            <a:r>
              <a:rPr lang="en-US" dirty="0" smtClean="0"/>
              <a:t>ANTI SYSTEM</a:t>
            </a:r>
          </a:p>
          <a:p>
            <a:pPr>
              <a:buNone/>
            </a:pPr>
            <a:r>
              <a:rPr lang="en-US" dirty="0" smtClean="0"/>
              <a:t/>
            </a:r>
            <a:br>
              <a:rPr lang="en-US" dirty="0" smtClean="0"/>
            </a:br>
            <a:endParaRPr lang="en-US" dirty="0" smtClean="0"/>
          </a:p>
        </p:txBody>
      </p:sp>
      <p:sp>
        <p:nvSpPr>
          <p:cNvPr id="29698" name="AutoShape 2" descr="Image result for pagan crescent moon and st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descr="crescent5.jpg"/>
          <p:cNvPicPr>
            <a:picLocks noChangeAspect="1"/>
          </p:cNvPicPr>
          <p:nvPr/>
        </p:nvPicPr>
        <p:blipFill>
          <a:blip r:embed="rId2" cstate="print"/>
          <a:stretch>
            <a:fillRect/>
          </a:stretch>
        </p:blipFill>
        <p:spPr>
          <a:xfrm>
            <a:off x="2971800" y="3048000"/>
            <a:ext cx="5638799" cy="24661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Anti-System</a:t>
            </a:r>
            <a:endParaRPr lang="en-US" dirty="0"/>
          </a:p>
        </p:txBody>
      </p:sp>
      <p:pic>
        <p:nvPicPr>
          <p:cNvPr id="6" name="Content Placeholder 5" descr="crescent10.jpg"/>
          <p:cNvPicPr>
            <a:picLocks noGrp="1" noChangeAspect="1"/>
          </p:cNvPicPr>
          <p:nvPr>
            <p:ph sz="quarter" idx="1"/>
          </p:nvPr>
        </p:nvPicPr>
        <p:blipFill>
          <a:blip r:embed="rId2" cstate="print"/>
          <a:stretch>
            <a:fillRect/>
          </a:stretch>
        </p:blipFill>
        <p:spPr>
          <a:xfrm>
            <a:off x="6553200" y="304800"/>
            <a:ext cx="2074291" cy="3545797"/>
          </a:xfrm>
        </p:spPr>
      </p:pic>
      <p:sp>
        <p:nvSpPr>
          <p:cNvPr id="29698" name="AutoShape 2" descr="Image result for pagan crescent moon and st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crescent11.jpg"/>
          <p:cNvPicPr>
            <a:picLocks noChangeAspect="1"/>
          </p:cNvPicPr>
          <p:nvPr/>
        </p:nvPicPr>
        <p:blipFill>
          <a:blip r:embed="rId3" cstate="print"/>
          <a:stretch>
            <a:fillRect/>
          </a:stretch>
        </p:blipFill>
        <p:spPr>
          <a:xfrm>
            <a:off x="533400" y="1676400"/>
            <a:ext cx="3388659" cy="3733800"/>
          </a:xfrm>
          <a:prstGeom prst="rect">
            <a:avLst/>
          </a:prstGeom>
        </p:spPr>
      </p:pic>
      <p:pic>
        <p:nvPicPr>
          <p:cNvPr id="8" name="Picture 7" descr="crescent12.jpg"/>
          <p:cNvPicPr>
            <a:picLocks noChangeAspect="1"/>
          </p:cNvPicPr>
          <p:nvPr/>
        </p:nvPicPr>
        <p:blipFill>
          <a:blip r:embed="rId4" cstate="print"/>
          <a:stretch>
            <a:fillRect/>
          </a:stretch>
        </p:blipFill>
        <p:spPr>
          <a:xfrm>
            <a:off x="3429000" y="1219200"/>
            <a:ext cx="2857500" cy="1600200"/>
          </a:xfrm>
          <a:prstGeom prst="rect">
            <a:avLst/>
          </a:prstGeom>
        </p:spPr>
      </p:pic>
      <p:pic>
        <p:nvPicPr>
          <p:cNvPr id="9" name="Picture 8" descr="crescent13.jpg"/>
          <p:cNvPicPr>
            <a:picLocks noChangeAspect="1"/>
          </p:cNvPicPr>
          <p:nvPr/>
        </p:nvPicPr>
        <p:blipFill>
          <a:blip r:embed="rId5" cstate="print"/>
          <a:stretch>
            <a:fillRect/>
          </a:stretch>
        </p:blipFill>
        <p:spPr>
          <a:xfrm>
            <a:off x="3962400" y="3009900"/>
            <a:ext cx="2590800" cy="3848100"/>
          </a:xfrm>
          <a:prstGeom prst="rect">
            <a:avLst/>
          </a:prstGeom>
        </p:spPr>
      </p:pic>
      <p:sp>
        <p:nvSpPr>
          <p:cNvPr id="10" name="TextBox 9"/>
          <p:cNvSpPr txBox="1"/>
          <p:nvPr/>
        </p:nvSpPr>
        <p:spPr>
          <a:xfrm>
            <a:off x="6781800" y="4572000"/>
            <a:ext cx="2133600" cy="1754326"/>
          </a:xfrm>
          <a:prstGeom prst="rect">
            <a:avLst/>
          </a:prstGeom>
          <a:noFill/>
        </p:spPr>
        <p:txBody>
          <a:bodyPr wrap="square" rtlCol="0">
            <a:spAutoFit/>
          </a:bodyPr>
          <a:lstStyle/>
          <a:p>
            <a:r>
              <a:rPr lang="en-US" dirty="0" smtClean="0"/>
              <a:t>COME OUT OF HER “My people”.. Anything she created, RUN FROM IT.. It is ANTI WORD</a:t>
            </a:r>
          </a:p>
          <a:p>
            <a:endParaRPr lang="en-US" dirty="0"/>
          </a:p>
        </p:txBody>
      </p:sp>
      <p:sp>
        <p:nvSpPr>
          <p:cNvPr id="11" name="TextBox 10"/>
          <p:cNvSpPr txBox="1"/>
          <p:nvPr/>
        </p:nvSpPr>
        <p:spPr>
          <a:xfrm>
            <a:off x="533400" y="5638800"/>
            <a:ext cx="3200400" cy="923330"/>
          </a:xfrm>
          <a:prstGeom prst="rect">
            <a:avLst/>
          </a:prstGeom>
          <a:noFill/>
        </p:spPr>
        <p:txBody>
          <a:bodyPr wrap="square" rtlCol="0">
            <a:spAutoFit/>
          </a:bodyPr>
          <a:lstStyle/>
          <a:p>
            <a:r>
              <a:rPr lang="en-US" dirty="0" smtClean="0"/>
              <a:t>Exact same symbols of </a:t>
            </a:r>
          </a:p>
          <a:p>
            <a:r>
              <a:rPr lang="en-US" dirty="0" smtClean="0"/>
              <a:t>Ancient Babylon</a:t>
            </a:r>
          </a:p>
          <a:p>
            <a:r>
              <a:rPr lang="en-US" dirty="0" smtClean="0"/>
              <a:t>Worshippers of the SUN</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292</TotalTime>
  <Words>2142</Words>
  <Application>Microsoft Office PowerPoint</Application>
  <PresentationFormat>On-screen Show (4:3)</PresentationFormat>
  <Paragraphs>141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Median</vt:lpstr>
      <vt:lpstr>“Restoring Original Christianity”</vt:lpstr>
      <vt:lpstr>Slide 2</vt:lpstr>
      <vt:lpstr>This story begins with  . . .</vt:lpstr>
      <vt:lpstr>Why the change?</vt:lpstr>
      <vt:lpstr>Why is this significant?</vt:lpstr>
      <vt:lpstr>Why is this significant?</vt:lpstr>
      <vt:lpstr>What is the purpose?</vt:lpstr>
      <vt:lpstr>Hijacking the Heavens</vt:lpstr>
      <vt:lpstr>The Anti-System</vt:lpstr>
      <vt:lpstr>It all started with. . .</vt:lpstr>
      <vt:lpstr>The Father of Babel</vt:lpstr>
      <vt:lpstr>Nimrod married a woman</vt:lpstr>
      <vt:lpstr>Semiramis – the whore of Babel</vt:lpstr>
      <vt:lpstr>Tammuz – the Son of god </vt:lpstr>
      <vt:lpstr>Sounds like a fairy tale?</vt:lpstr>
      <vt:lpstr>Slide 16</vt:lpstr>
      <vt:lpstr>Slide 17</vt:lpstr>
      <vt:lpstr>What about Easter Sunday?</vt:lpstr>
      <vt:lpstr>What happened on Ishtar’s Sunday?</vt:lpstr>
      <vt:lpstr>It’s just an egg I Sam 7:3-4</vt:lpstr>
      <vt:lpstr>Lucifer has created a fraud </vt:lpstr>
      <vt:lpstr>Slide 22</vt:lpstr>
      <vt:lpstr>Slide 23</vt:lpstr>
      <vt:lpstr>Roots – does roots matter? </vt:lpstr>
      <vt:lpstr>Let’s search our Apostolic roots</vt:lpstr>
      <vt:lpstr>Who observed Easter in the Word?</vt:lpstr>
      <vt:lpstr>Can you see the deception?</vt:lpstr>
      <vt:lpstr>Will you believe the scholars?</vt:lpstr>
      <vt:lpstr>Will you believe the scholars?</vt:lpstr>
      <vt:lpstr>Will you believe the scholars?</vt:lpstr>
      <vt:lpstr>Tracing the roots – let’s follow them</vt:lpstr>
      <vt:lpstr>Where are the Apostolic roots?</vt:lpstr>
      <vt:lpstr>The lie of a Resurrection Sunday!</vt:lpstr>
      <vt:lpstr>Why must there be a resurrection </vt:lpstr>
      <vt:lpstr>Do we not celebrate CHRIST resurrection? A million times yes</vt:lpstr>
      <vt:lpstr>Slide 36</vt:lpstr>
      <vt:lpstr>How did this change happen? </vt:lpstr>
      <vt:lpstr>How did this change happen? </vt:lpstr>
      <vt:lpstr>How did this change happen? </vt:lpstr>
      <vt:lpstr>Slide 40</vt:lpstr>
      <vt:lpstr>A flag stand in our community</vt:lpstr>
      <vt:lpstr>Slide 42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20</cp:revision>
  <dcterms:created xsi:type="dcterms:W3CDTF">2016-03-26T03:41:30Z</dcterms:created>
  <dcterms:modified xsi:type="dcterms:W3CDTF">2016-03-26T17:35:18Z</dcterms:modified>
</cp:coreProperties>
</file>