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3" r:id="rId28"/>
    <p:sldId id="284" r:id="rId29"/>
    <p:sldId id="286" r:id="rId30"/>
    <p:sldId id="287" r:id="rId31"/>
    <p:sldId id="288" r:id="rId32"/>
    <p:sldId id="285" r:id="rId33"/>
    <p:sldId id="281" r:id="rId34"/>
    <p:sldId id="289" r:id="rId35"/>
    <p:sldId id="290" r:id="rId36"/>
    <p:sldId id="292" r:id="rId37"/>
    <p:sldId id="293" r:id="rId38"/>
    <p:sldId id="294" r:id="rId39"/>
    <p:sldId id="295" r:id="rId40"/>
    <p:sldId id="291" r:id="rId41"/>
    <p:sldId id="297" r:id="rId42"/>
    <p:sldId id="298" r:id="rId43"/>
    <p:sldId id="299" r:id="rId44"/>
    <p:sldId id="300" r:id="rId45"/>
    <p:sldId id="301" r:id="rId46"/>
    <p:sldId id="302" r:id="rId47"/>
    <p:sldId id="296"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FEBF14-E158-4670-BB95-D4F8BA73C05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9D7CF38-B018-4FF6-96ED-8162B9DEF110}">
      <dgm:prSet/>
      <dgm:spPr/>
      <dgm:t>
        <a:bodyPr/>
        <a:lstStyle/>
        <a:p>
          <a:pPr rtl="0"/>
          <a:r>
            <a:rPr lang="en-US" b="1" dirty="0" smtClean="0"/>
            <a:t>Gen 2:2-3 </a:t>
          </a:r>
          <a:r>
            <a:rPr lang="en-US" dirty="0" smtClean="0"/>
            <a:t>- when the Sabbath is mentioned we automatically go to Mt. </a:t>
          </a:r>
          <a:r>
            <a:rPr lang="en-US" dirty="0" err="1" smtClean="0"/>
            <a:t>Sanai</a:t>
          </a:r>
          <a:r>
            <a:rPr lang="en-US" dirty="0" smtClean="0"/>
            <a:t> – but we should rather go back to creation! </a:t>
          </a:r>
          <a:endParaRPr lang="en-US" dirty="0"/>
        </a:p>
      </dgm:t>
    </dgm:pt>
    <dgm:pt modelId="{E0BF1D33-97EA-4010-9B36-466AFD8B27AD}" type="parTrans" cxnId="{1C0B4C49-CA4F-4BE6-AC8B-C68F2EC3AB99}">
      <dgm:prSet/>
      <dgm:spPr/>
      <dgm:t>
        <a:bodyPr/>
        <a:lstStyle/>
        <a:p>
          <a:endParaRPr lang="en-US"/>
        </a:p>
      </dgm:t>
    </dgm:pt>
    <dgm:pt modelId="{36309312-1FAF-4B18-AE30-F25D004B4D51}" type="sibTrans" cxnId="{1C0B4C49-CA4F-4BE6-AC8B-C68F2EC3AB99}">
      <dgm:prSet/>
      <dgm:spPr/>
      <dgm:t>
        <a:bodyPr/>
        <a:lstStyle/>
        <a:p>
          <a:endParaRPr lang="en-US"/>
        </a:p>
      </dgm:t>
    </dgm:pt>
    <dgm:pt modelId="{A0AA6833-084F-45A4-8B32-B43409841EC8}">
      <dgm:prSet/>
      <dgm:spPr/>
      <dgm:t>
        <a:bodyPr/>
        <a:lstStyle/>
        <a:p>
          <a:pPr rtl="0"/>
          <a:r>
            <a:rPr lang="en-US" dirty="0" smtClean="0"/>
            <a:t>Yahweh told His church to “Remember” how could they remember something if it was just being created?</a:t>
          </a:r>
          <a:endParaRPr lang="en-US" dirty="0"/>
        </a:p>
      </dgm:t>
    </dgm:pt>
    <dgm:pt modelId="{5E9BFC97-0D69-4868-B397-A8479B945AC2}" type="parTrans" cxnId="{6F78BFCD-87C4-4068-A490-4175F666EC32}">
      <dgm:prSet/>
      <dgm:spPr/>
      <dgm:t>
        <a:bodyPr/>
        <a:lstStyle/>
        <a:p>
          <a:endParaRPr lang="en-US"/>
        </a:p>
      </dgm:t>
    </dgm:pt>
    <dgm:pt modelId="{D5280BDC-0E28-4A60-A0EE-F181110B9158}" type="sibTrans" cxnId="{6F78BFCD-87C4-4068-A490-4175F666EC32}">
      <dgm:prSet/>
      <dgm:spPr/>
      <dgm:t>
        <a:bodyPr/>
        <a:lstStyle/>
        <a:p>
          <a:endParaRPr lang="en-US"/>
        </a:p>
      </dgm:t>
    </dgm:pt>
    <dgm:pt modelId="{2DC2A535-3C37-4C82-B161-1A5F47F1CA94}">
      <dgm:prSet/>
      <dgm:spPr/>
      <dgm:t>
        <a:bodyPr/>
        <a:lstStyle/>
        <a:p>
          <a:pPr rtl="0"/>
          <a:r>
            <a:rPr lang="en-US" dirty="0" smtClean="0"/>
            <a:t>The Sabbath had a spiritual purpose – it reminded them of Him as creator and in ultimate control of all things.</a:t>
          </a:r>
          <a:endParaRPr lang="en-US" dirty="0"/>
        </a:p>
      </dgm:t>
    </dgm:pt>
    <dgm:pt modelId="{81D1FC25-E923-4015-AE83-D10F945048ED}" type="parTrans" cxnId="{28427A79-5D81-4C37-A939-5D55EBBA70B1}">
      <dgm:prSet/>
      <dgm:spPr/>
      <dgm:t>
        <a:bodyPr/>
        <a:lstStyle/>
        <a:p>
          <a:endParaRPr lang="en-US"/>
        </a:p>
      </dgm:t>
    </dgm:pt>
    <dgm:pt modelId="{227B99A0-0799-4E80-A62C-3F7F0995E414}" type="sibTrans" cxnId="{28427A79-5D81-4C37-A939-5D55EBBA70B1}">
      <dgm:prSet/>
      <dgm:spPr/>
      <dgm:t>
        <a:bodyPr/>
        <a:lstStyle/>
        <a:p>
          <a:endParaRPr lang="en-US"/>
        </a:p>
      </dgm:t>
    </dgm:pt>
    <dgm:pt modelId="{87CC0BE2-4520-4EC8-8C4D-A13F7CA0DA11}">
      <dgm:prSet/>
      <dgm:spPr/>
      <dgm:t>
        <a:bodyPr/>
        <a:lstStyle/>
        <a:p>
          <a:pPr rtl="0"/>
          <a:r>
            <a:rPr lang="en-US" dirty="0" smtClean="0"/>
            <a:t>It was a weekly remembrance of the existence of Yahweh Elohim and His Sovereignty – it began where marriage began</a:t>
          </a:r>
          <a:endParaRPr lang="en-US" dirty="0"/>
        </a:p>
      </dgm:t>
    </dgm:pt>
    <dgm:pt modelId="{CF138481-F680-4413-8D8A-A8B099DDD635}" type="parTrans" cxnId="{2782229D-3823-4181-B004-2E0579D3C20B}">
      <dgm:prSet/>
      <dgm:spPr/>
      <dgm:t>
        <a:bodyPr/>
        <a:lstStyle/>
        <a:p>
          <a:endParaRPr lang="en-US"/>
        </a:p>
      </dgm:t>
    </dgm:pt>
    <dgm:pt modelId="{A06A9411-519E-4F41-AD19-B47CCF2EA0C2}" type="sibTrans" cxnId="{2782229D-3823-4181-B004-2E0579D3C20B}">
      <dgm:prSet/>
      <dgm:spPr/>
      <dgm:t>
        <a:bodyPr/>
        <a:lstStyle/>
        <a:p>
          <a:endParaRPr lang="en-US"/>
        </a:p>
      </dgm:t>
    </dgm:pt>
    <dgm:pt modelId="{ECCADB45-7099-4EEC-BFDD-40C86B321CB4}" type="pres">
      <dgm:prSet presAssocID="{BFFEBF14-E158-4670-BB95-D4F8BA73C055}" presName="linear" presStyleCnt="0">
        <dgm:presLayoutVars>
          <dgm:animLvl val="lvl"/>
          <dgm:resizeHandles val="exact"/>
        </dgm:presLayoutVars>
      </dgm:prSet>
      <dgm:spPr/>
      <dgm:t>
        <a:bodyPr/>
        <a:lstStyle/>
        <a:p>
          <a:endParaRPr lang="en-US"/>
        </a:p>
      </dgm:t>
    </dgm:pt>
    <dgm:pt modelId="{D2A91849-05F2-4DA0-88BD-CA54A12273B2}" type="pres">
      <dgm:prSet presAssocID="{79D7CF38-B018-4FF6-96ED-8162B9DEF110}" presName="parentText" presStyleLbl="node1" presStyleIdx="0" presStyleCnt="4">
        <dgm:presLayoutVars>
          <dgm:chMax val="0"/>
          <dgm:bulletEnabled val="1"/>
        </dgm:presLayoutVars>
      </dgm:prSet>
      <dgm:spPr/>
      <dgm:t>
        <a:bodyPr/>
        <a:lstStyle/>
        <a:p>
          <a:endParaRPr lang="en-US"/>
        </a:p>
      </dgm:t>
    </dgm:pt>
    <dgm:pt modelId="{3C33FEFB-9755-49D1-B60B-5D3D10295EC6}" type="pres">
      <dgm:prSet presAssocID="{36309312-1FAF-4B18-AE30-F25D004B4D51}" presName="spacer" presStyleCnt="0"/>
      <dgm:spPr/>
    </dgm:pt>
    <dgm:pt modelId="{917B3685-AB4B-4976-BE08-769FFD2FB2F3}" type="pres">
      <dgm:prSet presAssocID="{A0AA6833-084F-45A4-8B32-B43409841EC8}" presName="parentText" presStyleLbl="node1" presStyleIdx="1" presStyleCnt="4">
        <dgm:presLayoutVars>
          <dgm:chMax val="0"/>
          <dgm:bulletEnabled val="1"/>
        </dgm:presLayoutVars>
      </dgm:prSet>
      <dgm:spPr/>
      <dgm:t>
        <a:bodyPr/>
        <a:lstStyle/>
        <a:p>
          <a:endParaRPr lang="en-US"/>
        </a:p>
      </dgm:t>
    </dgm:pt>
    <dgm:pt modelId="{032E44D7-8B9B-4443-9C4B-4208D24279FA}" type="pres">
      <dgm:prSet presAssocID="{D5280BDC-0E28-4A60-A0EE-F181110B9158}" presName="spacer" presStyleCnt="0"/>
      <dgm:spPr/>
    </dgm:pt>
    <dgm:pt modelId="{855846C7-798F-41BD-BC19-FD2971F192A7}" type="pres">
      <dgm:prSet presAssocID="{2DC2A535-3C37-4C82-B161-1A5F47F1CA94}" presName="parentText" presStyleLbl="node1" presStyleIdx="2" presStyleCnt="4">
        <dgm:presLayoutVars>
          <dgm:chMax val="0"/>
          <dgm:bulletEnabled val="1"/>
        </dgm:presLayoutVars>
      </dgm:prSet>
      <dgm:spPr/>
      <dgm:t>
        <a:bodyPr/>
        <a:lstStyle/>
        <a:p>
          <a:endParaRPr lang="en-US"/>
        </a:p>
      </dgm:t>
    </dgm:pt>
    <dgm:pt modelId="{0579D4CD-4419-41A7-8DDD-7E1D9C504D4D}" type="pres">
      <dgm:prSet presAssocID="{227B99A0-0799-4E80-A62C-3F7F0995E414}" presName="spacer" presStyleCnt="0"/>
      <dgm:spPr/>
    </dgm:pt>
    <dgm:pt modelId="{17AA715D-76C7-4CCD-8D6E-3492D6150AAD}" type="pres">
      <dgm:prSet presAssocID="{87CC0BE2-4520-4EC8-8C4D-A13F7CA0DA11}" presName="parentText" presStyleLbl="node1" presStyleIdx="3" presStyleCnt="4">
        <dgm:presLayoutVars>
          <dgm:chMax val="0"/>
          <dgm:bulletEnabled val="1"/>
        </dgm:presLayoutVars>
      </dgm:prSet>
      <dgm:spPr/>
      <dgm:t>
        <a:bodyPr/>
        <a:lstStyle/>
        <a:p>
          <a:endParaRPr lang="en-US"/>
        </a:p>
      </dgm:t>
    </dgm:pt>
  </dgm:ptLst>
  <dgm:cxnLst>
    <dgm:cxn modelId="{CF3C4945-1288-4C27-A5A9-47DD6270A282}" type="presOf" srcId="{79D7CF38-B018-4FF6-96ED-8162B9DEF110}" destId="{D2A91849-05F2-4DA0-88BD-CA54A12273B2}" srcOrd="0" destOrd="0" presId="urn:microsoft.com/office/officeart/2005/8/layout/vList2"/>
    <dgm:cxn modelId="{6F78BFCD-87C4-4068-A490-4175F666EC32}" srcId="{BFFEBF14-E158-4670-BB95-D4F8BA73C055}" destId="{A0AA6833-084F-45A4-8B32-B43409841EC8}" srcOrd="1" destOrd="0" parTransId="{5E9BFC97-0D69-4868-B397-A8479B945AC2}" sibTransId="{D5280BDC-0E28-4A60-A0EE-F181110B9158}"/>
    <dgm:cxn modelId="{1C0B4C49-CA4F-4BE6-AC8B-C68F2EC3AB99}" srcId="{BFFEBF14-E158-4670-BB95-D4F8BA73C055}" destId="{79D7CF38-B018-4FF6-96ED-8162B9DEF110}" srcOrd="0" destOrd="0" parTransId="{E0BF1D33-97EA-4010-9B36-466AFD8B27AD}" sibTransId="{36309312-1FAF-4B18-AE30-F25D004B4D51}"/>
    <dgm:cxn modelId="{A3288C17-C586-4E9F-925B-E9D27895F168}" type="presOf" srcId="{A0AA6833-084F-45A4-8B32-B43409841EC8}" destId="{917B3685-AB4B-4976-BE08-769FFD2FB2F3}" srcOrd="0" destOrd="0" presId="urn:microsoft.com/office/officeart/2005/8/layout/vList2"/>
    <dgm:cxn modelId="{495C1D73-23A1-4908-9CE7-D0BF692F1F84}" type="presOf" srcId="{2DC2A535-3C37-4C82-B161-1A5F47F1CA94}" destId="{855846C7-798F-41BD-BC19-FD2971F192A7}" srcOrd="0" destOrd="0" presId="urn:microsoft.com/office/officeart/2005/8/layout/vList2"/>
    <dgm:cxn modelId="{473359DF-96BA-4515-9258-5D7D7346B129}" type="presOf" srcId="{87CC0BE2-4520-4EC8-8C4D-A13F7CA0DA11}" destId="{17AA715D-76C7-4CCD-8D6E-3492D6150AAD}" srcOrd="0" destOrd="0" presId="urn:microsoft.com/office/officeart/2005/8/layout/vList2"/>
    <dgm:cxn modelId="{166B76AF-DACD-4CD9-A026-BB14A4AC8AA0}" type="presOf" srcId="{BFFEBF14-E158-4670-BB95-D4F8BA73C055}" destId="{ECCADB45-7099-4EEC-BFDD-40C86B321CB4}" srcOrd="0" destOrd="0" presId="urn:microsoft.com/office/officeart/2005/8/layout/vList2"/>
    <dgm:cxn modelId="{2782229D-3823-4181-B004-2E0579D3C20B}" srcId="{BFFEBF14-E158-4670-BB95-D4F8BA73C055}" destId="{87CC0BE2-4520-4EC8-8C4D-A13F7CA0DA11}" srcOrd="3" destOrd="0" parTransId="{CF138481-F680-4413-8D8A-A8B099DDD635}" sibTransId="{A06A9411-519E-4F41-AD19-B47CCF2EA0C2}"/>
    <dgm:cxn modelId="{28427A79-5D81-4C37-A939-5D55EBBA70B1}" srcId="{BFFEBF14-E158-4670-BB95-D4F8BA73C055}" destId="{2DC2A535-3C37-4C82-B161-1A5F47F1CA94}" srcOrd="2" destOrd="0" parTransId="{81D1FC25-E923-4015-AE83-D10F945048ED}" sibTransId="{227B99A0-0799-4E80-A62C-3F7F0995E414}"/>
    <dgm:cxn modelId="{41E88964-4738-46A6-9BA8-39D8051CBEA5}" type="presParOf" srcId="{ECCADB45-7099-4EEC-BFDD-40C86B321CB4}" destId="{D2A91849-05F2-4DA0-88BD-CA54A12273B2}" srcOrd="0" destOrd="0" presId="urn:microsoft.com/office/officeart/2005/8/layout/vList2"/>
    <dgm:cxn modelId="{F18A91B1-A67F-482F-A679-EBAA230ADE6C}" type="presParOf" srcId="{ECCADB45-7099-4EEC-BFDD-40C86B321CB4}" destId="{3C33FEFB-9755-49D1-B60B-5D3D10295EC6}" srcOrd="1" destOrd="0" presId="urn:microsoft.com/office/officeart/2005/8/layout/vList2"/>
    <dgm:cxn modelId="{A90067DD-7A92-417B-AFD8-06639CED83CB}" type="presParOf" srcId="{ECCADB45-7099-4EEC-BFDD-40C86B321CB4}" destId="{917B3685-AB4B-4976-BE08-769FFD2FB2F3}" srcOrd="2" destOrd="0" presId="urn:microsoft.com/office/officeart/2005/8/layout/vList2"/>
    <dgm:cxn modelId="{056BE252-ECFC-4E06-8631-049AFBCAA997}" type="presParOf" srcId="{ECCADB45-7099-4EEC-BFDD-40C86B321CB4}" destId="{032E44D7-8B9B-4443-9C4B-4208D24279FA}" srcOrd="3" destOrd="0" presId="urn:microsoft.com/office/officeart/2005/8/layout/vList2"/>
    <dgm:cxn modelId="{59FA7E6E-E780-42A9-AFEE-0DC30B28D2ED}" type="presParOf" srcId="{ECCADB45-7099-4EEC-BFDD-40C86B321CB4}" destId="{855846C7-798F-41BD-BC19-FD2971F192A7}" srcOrd="4" destOrd="0" presId="urn:microsoft.com/office/officeart/2005/8/layout/vList2"/>
    <dgm:cxn modelId="{80808586-5A6A-44BC-AA6C-9663F642063B}" type="presParOf" srcId="{ECCADB45-7099-4EEC-BFDD-40C86B321CB4}" destId="{0579D4CD-4419-41A7-8DDD-7E1D9C504D4D}" srcOrd="5" destOrd="0" presId="urn:microsoft.com/office/officeart/2005/8/layout/vList2"/>
    <dgm:cxn modelId="{D11C8FFE-03D3-49A5-8124-322CC3EC6A2E}" type="presParOf" srcId="{ECCADB45-7099-4EEC-BFDD-40C86B321CB4}" destId="{17AA715D-76C7-4CCD-8D6E-3492D6150AAD}" srcOrd="6"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2543E04-5809-4155-9374-5E1C8F3F18E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D43AC92F-BF18-4C8E-8114-739F438809DC}">
      <dgm:prSet/>
      <dgm:spPr/>
      <dgm:t>
        <a:bodyPr/>
        <a:lstStyle/>
        <a:p>
          <a:pPr rtl="0"/>
          <a:r>
            <a:rPr lang="en-US" dirty="0" smtClean="0"/>
            <a:t>How did Jesus view this holy day? Did Jesus break the Sabbath commandment?</a:t>
          </a:r>
          <a:endParaRPr lang="en-US" dirty="0"/>
        </a:p>
      </dgm:t>
    </dgm:pt>
    <dgm:pt modelId="{BDE839C9-BADC-46D9-9ECD-15C89D74B409}" type="parTrans" cxnId="{4380C49C-1306-48CA-955A-36AD0DE5AF33}">
      <dgm:prSet/>
      <dgm:spPr/>
      <dgm:t>
        <a:bodyPr/>
        <a:lstStyle/>
        <a:p>
          <a:endParaRPr lang="en-US"/>
        </a:p>
      </dgm:t>
    </dgm:pt>
    <dgm:pt modelId="{2142F5F1-66E9-4126-87A0-3596875BC62D}" type="sibTrans" cxnId="{4380C49C-1306-48CA-955A-36AD0DE5AF33}">
      <dgm:prSet/>
      <dgm:spPr/>
      <dgm:t>
        <a:bodyPr/>
        <a:lstStyle/>
        <a:p>
          <a:endParaRPr lang="en-US"/>
        </a:p>
      </dgm:t>
    </dgm:pt>
    <dgm:pt modelId="{45078016-FB71-4965-8D9F-25D6B2C2A82D}">
      <dgm:prSet/>
      <dgm:spPr/>
      <dgm:t>
        <a:bodyPr/>
        <a:lstStyle/>
        <a:p>
          <a:pPr rtl="0"/>
          <a:r>
            <a:rPr lang="en-US" dirty="0" smtClean="0"/>
            <a:t>No, He broke the TRADITIONS OF MEN not the Commandment of God, He fought LEGALISM – men’s additions to Gods laws!!!!</a:t>
          </a:r>
          <a:endParaRPr lang="en-US" dirty="0"/>
        </a:p>
      </dgm:t>
    </dgm:pt>
    <dgm:pt modelId="{BF7EDD39-7CDC-4FAA-9466-8B66D4E49EF6}" type="parTrans" cxnId="{15EEF13A-CC43-436E-B977-1FA9866632C6}">
      <dgm:prSet/>
      <dgm:spPr/>
      <dgm:t>
        <a:bodyPr/>
        <a:lstStyle/>
        <a:p>
          <a:endParaRPr lang="en-US"/>
        </a:p>
      </dgm:t>
    </dgm:pt>
    <dgm:pt modelId="{6C20C3CE-8DED-4807-8A14-971C2B9CAD6A}" type="sibTrans" cxnId="{15EEF13A-CC43-436E-B977-1FA9866632C6}">
      <dgm:prSet/>
      <dgm:spPr/>
      <dgm:t>
        <a:bodyPr/>
        <a:lstStyle/>
        <a:p>
          <a:endParaRPr lang="en-US"/>
        </a:p>
      </dgm:t>
    </dgm:pt>
    <dgm:pt modelId="{6BC6C63C-D644-42D9-9AF7-6ABC4BC24B3D}">
      <dgm:prSet/>
      <dgm:spPr/>
      <dgm:t>
        <a:bodyPr/>
        <a:lstStyle/>
        <a:p>
          <a:pPr rtl="0"/>
          <a:r>
            <a:rPr lang="en-US" dirty="0" smtClean="0"/>
            <a:t>The Sabbath is referred to 50 times in the four gospels ALONE, twice as much as in the first </a:t>
          </a:r>
          <a:r>
            <a:rPr lang="en-US" dirty="0" err="1" smtClean="0"/>
            <a:t>Pentetauch</a:t>
          </a:r>
          <a:endParaRPr lang="en-US" dirty="0"/>
        </a:p>
      </dgm:t>
    </dgm:pt>
    <dgm:pt modelId="{7F88AC6C-DC03-4694-A73A-8640B764FD47}" type="parTrans" cxnId="{F897C57D-1AEE-4EF5-84CB-B1FE1D0585CB}">
      <dgm:prSet/>
      <dgm:spPr/>
      <dgm:t>
        <a:bodyPr/>
        <a:lstStyle/>
        <a:p>
          <a:endParaRPr lang="en-US"/>
        </a:p>
      </dgm:t>
    </dgm:pt>
    <dgm:pt modelId="{F77C9A19-044B-4306-A25A-E09EDD3C730C}" type="sibTrans" cxnId="{F897C57D-1AEE-4EF5-84CB-B1FE1D0585CB}">
      <dgm:prSet/>
      <dgm:spPr/>
      <dgm:t>
        <a:bodyPr/>
        <a:lstStyle/>
        <a:p>
          <a:endParaRPr lang="en-US"/>
        </a:p>
      </dgm:t>
    </dgm:pt>
    <dgm:pt modelId="{4A18CACB-DF4B-4AB7-9FEF-FD9396BEC8FC}" type="pres">
      <dgm:prSet presAssocID="{32543E04-5809-4155-9374-5E1C8F3F18E9}" presName="linear" presStyleCnt="0">
        <dgm:presLayoutVars>
          <dgm:animLvl val="lvl"/>
          <dgm:resizeHandles val="exact"/>
        </dgm:presLayoutVars>
      </dgm:prSet>
      <dgm:spPr/>
      <dgm:t>
        <a:bodyPr/>
        <a:lstStyle/>
        <a:p>
          <a:endParaRPr lang="en-US"/>
        </a:p>
      </dgm:t>
    </dgm:pt>
    <dgm:pt modelId="{0D701768-1BB6-4998-94D9-F78795752B83}" type="pres">
      <dgm:prSet presAssocID="{D43AC92F-BF18-4C8E-8114-739F438809DC}" presName="parentText" presStyleLbl="node1" presStyleIdx="0" presStyleCnt="3">
        <dgm:presLayoutVars>
          <dgm:chMax val="0"/>
          <dgm:bulletEnabled val="1"/>
        </dgm:presLayoutVars>
      </dgm:prSet>
      <dgm:spPr/>
      <dgm:t>
        <a:bodyPr/>
        <a:lstStyle/>
        <a:p>
          <a:endParaRPr lang="en-US"/>
        </a:p>
      </dgm:t>
    </dgm:pt>
    <dgm:pt modelId="{7ECDB6CB-34E8-42E5-915B-3AC2D868DD60}" type="pres">
      <dgm:prSet presAssocID="{2142F5F1-66E9-4126-87A0-3596875BC62D}" presName="spacer" presStyleCnt="0"/>
      <dgm:spPr/>
    </dgm:pt>
    <dgm:pt modelId="{D276AC49-5750-41D4-9D9A-F2D135AFAC99}" type="pres">
      <dgm:prSet presAssocID="{45078016-FB71-4965-8D9F-25D6B2C2A82D}" presName="parentText" presStyleLbl="node1" presStyleIdx="1" presStyleCnt="3">
        <dgm:presLayoutVars>
          <dgm:chMax val="0"/>
          <dgm:bulletEnabled val="1"/>
        </dgm:presLayoutVars>
      </dgm:prSet>
      <dgm:spPr/>
      <dgm:t>
        <a:bodyPr/>
        <a:lstStyle/>
        <a:p>
          <a:endParaRPr lang="en-US"/>
        </a:p>
      </dgm:t>
    </dgm:pt>
    <dgm:pt modelId="{4EE27FBA-D0C2-4C3B-A73D-29049D9B1286}" type="pres">
      <dgm:prSet presAssocID="{6C20C3CE-8DED-4807-8A14-971C2B9CAD6A}" presName="spacer" presStyleCnt="0"/>
      <dgm:spPr/>
    </dgm:pt>
    <dgm:pt modelId="{35539407-8B0D-4C86-BC1B-8F62560BBCC9}" type="pres">
      <dgm:prSet presAssocID="{6BC6C63C-D644-42D9-9AF7-6ABC4BC24B3D}" presName="parentText" presStyleLbl="node1" presStyleIdx="2" presStyleCnt="3">
        <dgm:presLayoutVars>
          <dgm:chMax val="0"/>
          <dgm:bulletEnabled val="1"/>
        </dgm:presLayoutVars>
      </dgm:prSet>
      <dgm:spPr/>
      <dgm:t>
        <a:bodyPr/>
        <a:lstStyle/>
        <a:p>
          <a:endParaRPr lang="en-US"/>
        </a:p>
      </dgm:t>
    </dgm:pt>
  </dgm:ptLst>
  <dgm:cxnLst>
    <dgm:cxn modelId="{4380C49C-1306-48CA-955A-36AD0DE5AF33}" srcId="{32543E04-5809-4155-9374-5E1C8F3F18E9}" destId="{D43AC92F-BF18-4C8E-8114-739F438809DC}" srcOrd="0" destOrd="0" parTransId="{BDE839C9-BADC-46D9-9ECD-15C89D74B409}" sibTransId="{2142F5F1-66E9-4126-87A0-3596875BC62D}"/>
    <dgm:cxn modelId="{468BD5E2-8DEF-435B-8814-4A09E9967469}" type="presOf" srcId="{6BC6C63C-D644-42D9-9AF7-6ABC4BC24B3D}" destId="{35539407-8B0D-4C86-BC1B-8F62560BBCC9}" srcOrd="0" destOrd="0" presId="urn:microsoft.com/office/officeart/2005/8/layout/vList2"/>
    <dgm:cxn modelId="{F897C57D-1AEE-4EF5-84CB-B1FE1D0585CB}" srcId="{32543E04-5809-4155-9374-5E1C8F3F18E9}" destId="{6BC6C63C-D644-42D9-9AF7-6ABC4BC24B3D}" srcOrd="2" destOrd="0" parTransId="{7F88AC6C-DC03-4694-A73A-8640B764FD47}" sibTransId="{F77C9A19-044B-4306-A25A-E09EDD3C730C}"/>
    <dgm:cxn modelId="{DA2BB337-4FC1-4C4D-A1DB-8C09E1DF87C7}" type="presOf" srcId="{45078016-FB71-4965-8D9F-25D6B2C2A82D}" destId="{D276AC49-5750-41D4-9D9A-F2D135AFAC99}" srcOrd="0" destOrd="0" presId="urn:microsoft.com/office/officeart/2005/8/layout/vList2"/>
    <dgm:cxn modelId="{41077CDA-0644-46E3-9FF4-3C14F379DBAD}" type="presOf" srcId="{32543E04-5809-4155-9374-5E1C8F3F18E9}" destId="{4A18CACB-DF4B-4AB7-9FEF-FD9396BEC8FC}" srcOrd="0" destOrd="0" presId="urn:microsoft.com/office/officeart/2005/8/layout/vList2"/>
    <dgm:cxn modelId="{15EEF13A-CC43-436E-B977-1FA9866632C6}" srcId="{32543E04-5809-4155-9374-5E1C8F3F18E9}" destId="{45078016-FB71-4965-8D9F-25D6B2C2A82D}" srcOrd="1" destOrd="0" parTransId="{BF7EDD39-7CDC-4FAA-9466-8B66D4E49EF6}" sibTransId="{6C20C3CE-8DED-4807-8A14-971C2B9CAD6A}"/>
    <dgm:cxn modelId="{1F2F8E51-D686-48F3-8093-4DA11C5112B1}" type="presOf" srcId="{D43AC92F-BF18-4C8E-8114-739F438809DC}" destId="{0D701768-1BB6-4998-94D9-F78795752B83}" srcOrd="0" destOrd="0" presId="urn:microsoft.com/office/officeart/2005/8/layout/vList2"/>
    <dgm:cxn modelId="{70941308-C650-4F85-873F-5B4D231ED9FE}" type="presParOf" srcId="{4A18CACB-DF4B-4AB7-9FEF-FD9396BEC8FC}" destId="{0D701768-1BB6-4998-94D9-F78795752B83}" srcOrd="0" destOrd="0" presId="urn:microsoft.com/office/officeart/2005/8/layout/vList2"/>
    <dgm:cxn modelId="{4054A0E1-328D-4BA8-92F8-9AF36530FDC9}" type="presParOf" srcId="{4A18CACB-DF4B-4AB7-9FEF-FD9396BEC8FC}" destId="{7ECDB6CB-34E8-42E5-915B-3AC2D868DD60}" srcOrd="1" destOrd="0" presId="urn:microsoft.com/office/officeart/2005/8/layout/vList2"/>
    <dgm:cxn modelId="{86492136-B244-497B-94D3-D941CD261A0C}" type="presParOf" srcId="{4A18CACB-DF4B-4AB7-9FEF-FD9396BEC8FC}" destId="{D276AC49-5750-41D4-9D9A-F2D135AFAC99}" srcOrd="2" destOrd="0" presId="urn:microsoft.com/office/officeart/2005/8/layout/vList2"/>
    <dgm:cxn modelId="{2621C61C-39B2-4CBD-97E4-BADB81C3AC96}" type="presParOf" srcId="{4A18CACB-DF4B-4AB7-9FEF-FD9396BEC8FC}" destId="{4EE27FBA-D0C2-4C3B-A73D-29049D9B1286}" srcOrd="3" destOrd="0" presId="urn:microsoft.com/office/officeart/2005/8/layout/vList2"/>
    <dgm:cxn modelId="{E669AEF2-084A-430A-A006-258362E87249}" type="presParOf" srcId="{4A18CACB-DF4B-4AB7-9FEF-FD9396BEC8FC}" destId="{35539407-8B0D-4C86-BC1B-8F62560BBCC9}" srcOrd="4"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295753-3058-4201-BEA5-9CD28E27F47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DBC0318-3149-4963-B5D0-5F164442927D}">
      <dgm:prSet/>
      <dgm:spPr/>
      <dgm:t>
        <a:bodyPr/>
        <a:lstStyle/>
        <a:p>
          <a:pPr rtl="0"/>
          <a:r>
            <a:rPr lang="en-US" dirty="0" smtClean="0"/>
            <a:t>The religious leaders taught that </a:t>
          </a:r>
          <a:r>
            <a:rPr lang="en-US" b="1" dirty="0" smtClean="0"/>
            <a:t>if a house caught on fire on the Sabbath, its inhabitants couldn’t carry their clothes out of the house </a:t>
          </a:r>
          <a:r>
            <a:rPr lang="en-US" dirty="0" smtClean="0"/>
            <a:t>to spare them from the flames because that would be bearing a burden. However, they were allowed to put on all the layers of clothing they could wear and thus remove the clothes by wearing them, which was acceptable. </a:t>
          </a:r>
          <a:endParaRPr lang="en-US" dirty="0"/>
        </a:p>
      </dgm:t>
    </dgm:pt>
    <dgm:pt modelId="{37248050-98FD-42C0-8328-E3F60A282406}" type="parTrans" cxnId="{F2D1403D-B2CE-4058-8A01-B2D08489722D}">
      <dgm:prSet/>
      <dgm:spPr/>
      <dgm:t>
        <a:bodyPr/>
        <a:lstStyle/>
        <a:p>
          <a:endParaRPr lang="en-US"/>
        </a:p>
      </dgm:t>
    </dgm:pt>
    <dgm:pt modelId="{2DE4FB4F-210E-402C-A46B-2B11DAFD813E}" type="sibTrans" cxnId="{F2D1403D-B2CE-4058-8A01-B2D08489722D}">
      <dgm:prSet/>
      <dgm:spPr/>
      <dgm:t>
        <a:bodyPr/>
        <a:lstStyle/>
        <a:p>
          <a:endParaRPr lang="en-US"/>
        </a:p>
      </dgm:t>
    </dgm:pt>
    <dgm:pt modelId="{5B394506-6B13-4F5D-A0B4-12CAF34D1B2E}">
      <dgm:prSet/>
      <dgm:spPr/>
      <dgm:t>
        <a:bodyPr/>
        <a:lstStyle/>
        <a:p>
          <a:pPr rtl="0"/>
          <a:r>
            <a:rPr lang="en-US" dirty="0" smtClean="0"/>
            <a:t>This was the kind of charged, hypercritical religious atmosphere Jesus Christ entered with His teaching and preaching</a:t>
          </a:r>
          <a:endParaRPr lang="en-US" dirty="0"/>
        </a:p>
      </dgm:t>
    </dgm:pt>
    <dgm:pt modelId="{3AE2D17F-83FC-4399-9365-915AC0684AC5}" type="parTrans" cxnId="{B4603AB7-349A-4028-93A9-DDD576AF8A31}">
      <dgm:prSet/>
      <dgm:spPr/>
      <dgm:t>
        <a:bodyPr/>
        <a:lstStyle/>
        <a:p>
          <a:endParaRPr lang="en-US"/>
        </a:p>
      </dgm:t>
    </dgm:pt>
    <dgm:pt modelId="{3CF0D49C-8986-4BFA-B338-6D0B73FDE59B}" type="sibTrans" cxnId="{B4603AB7-349A-4028-93A9-DDD576AF8A31}">
      <dgm:prSet/>
      <dgm:spPr/>
      <dgm:t>
        <a:bodyPr/>
        <a:lstStyle/>
        <a:p>
          <a:endParaRPr lang="en-US"/>
        </a:p>
      </dgm:t>
    </dgm:pt>
    <dgm:pt modelId="{4ACB4986-B48E-4265-BAE9-043DECB5077A}" type="pres">
      <dgm:prSet presAssocID="{72295753-3058-4201-BEA5-9CD28E27F47D}" presName="linear" presStyleCnt="0">
        <dgm:presLayoutVars>
          <dgm:animLvl val="lvl"/>
          <dgm:resizeHandles val="exact"/>
        </dgm:presLayoutVars>
      </dgm:prSet>
      <dgm:spPr/>
      <dgm:t>
        <a:bodyPr/>
        <a:lstStyle/>
        <a:p>
          <a:endParaRPr lang="en-US"/>
        </a:p>
      </dgm:t>
    </dgm:pt>
    <dgm:pt modelId="{93F5FD64-D593-4CAB-9284-872F239B8BC7}" type="pres">
      <dgm:prSet presAssocID="{CDBC0318-3149-4963-B5D0-5F164442927D}" presName="parentText" presStyleLbl="node1" presStyleIdx="0" presStyleCnt="2" custScaleY="95384">
        <dgm:presLayoutVars>
          <dgm:chMax val="0"/>
          <dgm:bulletEnabled val="1"/>
        </dgm:presLayoutVars>
      </dgm:prSet>
      <dgm:spPr/>
      <dgm:t>
        <a:bodyPr/>
        <a:lstStyle/>
        <a:p>
          <a:endParaRPr lang="en-US"/>
        </a:p>
      </dgm:t>
    </dgm:pt>
    <dgm:pt modelId="{5774AF9C-3261-4B8A-A657-3415907D6C05}" type="pres">
      <dgm:prSet presAssocID="{2DE4FB4F-210E-402C-A46B-2B11DAFD813E}" presName="spacer" presStyleCnt="0"/>
      <dgm:spPr/>
    </dgm:pt>
    <dgm:pt modelId="{1DB81B49-0329-4E90-9173-DB10ED2AB4E8}" type="pres">
      <dgm:prSet presAssocID="{5B394506-6B13-4F5D-A0B4-12CAF34D1B2E}" presName="parentText" presStyleLbl="node1" presStyleIdx="1" presStyleCnt="2">
        <dgm:presLayoutVars>
          <dgm:chMax val="0"/>
          <dgm:bulletEnabled val="1"/>
        </dgm:presLayoutVars>
      </dgm:prSet>
      <dgm:spPr/>
      <dgm:t>
        <a:bodyPr/>
        <a:lstStyle/>
        <a:p>
          <a:endParaRPr lang="en-US"/>
        </a:p>
      </dgm:t>
    </dgm:pt>
  </dgm:ptLst>
  <dgm:cxnLst>
    <dgm:cxn modelId="{D36C46EE-2E53-4AA0-AF8D-46598CE8692A}" type="presOf" srcId="{CDBC0318-3149-4963-B5D0-5F164442927D}" destId="{93F5FD64-D593-4CAB-9284-872F239B8BC7}" srcOrd="0" destOrd="0" presId="urn:microsoft.com/office/officeart/2005/8/layout/vList2"/>
    <dgm:cxn modelId="{971BD59C-5BAF-406A-9877-D98BDB627595}" type="presOf" srcId="{72295753-3058-4201-BEA5-9CD28E27F47D}" destId="{4ACB4986-B48E-4265-BAE9-043DECB5077A}" srcOrd="0" destOrd="0" presId="urn:microsoft.com/office/officeart/2005/8/layout/vList2"/>
    <dgm:cxn modelId="{B4603AB7-349A-4028-93A9-DDD576AF8A31}" srcId="{72295753-3058-4201-BEA5-9CD28E27F47D}" destId="{5B394506-6B13-4F5D-A0B4-12CAF34D1B2E}" srcOrd="1" destOrd="0" parTransId="{3AE2D17F-83FC-4399-9365-915AC0684AC5}" sibTransId="{3CF0D49C-8986-4BFA-B338-6D0B73FDE59B}"/>
    <dgm:cxn modelId="{F2D1403D-B2CE-4058-8A01-B2D08489722D}" srcId="{72295753-3058-4201-BEA5-9CD28E27F47D}" destId="{CDBC0318-3149-4963-B5D0-5F164442927D}" srcOrd="0" destOrd="0" parTransId="{37248050-98FD-42C0-8328-E3F60A282406}" sibTransId="{2DE4FB4F-210E-402C-A46B-2B11DAFD813E}"/>
    <dgm:cxn modelId="{1AA20EC9-2743-4D66-AD89-E4810C82172A}" type="presOf" srcId="{5B394506-6B13-4F5D-A0B4-12CAF34D1B2E}" destId="{1DB81B49-0329-4E90-9173-DB10ED2AB4E8}" srcOrd="0" destOrd="0" presId="urn:microsoft.com/office/officeart/2005/8/layout/vList2"/>
    <dgm:cxn modelId="{120A1401-4584-45D9-82CD-8693EE30CE6D}" type="presParOf" srcId="{4ACB4986-B48E-4265-BAE9-043DECB5077A}" destId="{93F5FD64-D593-4CAB-9284-872F239B8BC7}" srcOrd="0" destOrd="0" presId="urn:microsoft.com/office/officeart/2005/8/layout/vList2"/>
    <dgm:cxn modelId="{71204478-562D-4BF0-A867-7C497DB002B4}" type="presParOf" srcId="{4ACB4986-B48E-4265-BAE9-043DECB5077A}" destId="{5774AF9C-3261-4B8A-A657-3415907D6C05}" srcOrd="1" destOrd="0" presId="urn:microsoft.com/office/officeart/2005/8/layout/vList2"/>
    <dgm:cxn modelId="{0199E740-B46E-4A69-88C0-3000EC5ADAF7}" type="presParOf" srcId="{4ACB4986-B48E-4265-BAE9-043DECB5077A}" destId="{1DB81B49-0329-4E90-9173-DB10ED2AB4E8}"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7F6C07-D3C3-4154-8740-471ED5EE9D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09A928F8-F2D3-42E2-9858-19FF38642029}">
      <dgm:prSet/>
      <dgm:spPr/>
      <dgm:t>
        <a:bodyPr/>
        <a:lstStyle/>
        <a:p>
          <a:pPr rtl="0"/>
          <a:r>
            <a:rPr lang="en-US" dirty="0" smtClean="0"/>
            <a:t>Fasting practices were becoming a bone of contention in the young church of former pagans and former practices of Judaism. Pagan </a:t>
          </a:r>
          <a:r>
            <a:rPr lang="en-US" dirty="0" err="1" smtClean="0"/>
            <a:t>Astology</a:t>
          </a:r>
          <a:r>
            <a:rPr lang="en-US" dirty="0" smtClean="0"/>
            <a:t>, certain days were honored as charmed days</a:t>
          </a:r>
          <a:endParaRPr lang="en-US" dirty="0"/>
        </a:p>
      </dgm:t>
    </dgm:pt>
    <dgm:pt modelId="{2F1E8D6C-6907-4022-8CEF-A3F75C265240}" type="parTrans" cxnId="{70FA8902-8152-415B-9C5E-CEB70DF20437}">
      <dgm:prSet/>
      <dgm:spPr/>
      <dgm:t>
        <a:bodyPr/>
        <a:lstStyle/>
        <a:p>
          <a:endParaRPr lang="en-US"/>
        </a:p>
      </dgm:t>
    </dgm:pt>
    <dgm:pt modelId="{1EE15A9E-B038-48D5-A3A9-6B17FEC57AAD}" type="sibTrans" cxnId="{70FA8902-8152-415B-9C5E-CEB70DF20437}">
      <dgm:prSet/>
      <dgm:spPr/>
      <dgm:t>
        <a:bodyPr/>
        <a:lstStyle/>
        <a:p>
          <a:endParaRPr lang="en-US"/>
        </a:p>
      </dgm:t>
    </dgm:pt>
    <dgm:pt modelId="{9115DC38-B6A5-4CC2-89CB-F4F54B9A5095}">
      <dgm:prSet/>
      <dgm:spPr/>
      <dgm:t>
        <a:bodyPr/>
        <a:lstStyle/>
        <a:p>
          <a:pPr rtl="0"/>
          <a:r>
            <a:rPr lang="en-US" dirty="0" smtClean="0"/>
            <a:t>The Talmud records that many Jews of that time fasted on Mondays and Thursdays perhaps they had become like the Pharisee who boasted, “I fast twice a week” (Luke 18:12), and set themselves up as more righteous than others who were not fasting at these times</a:t>
          </a:r>
          <a:endParaRPr lang="en-US" dirty="0"/>
        </a:p>
      </dgm:t>
    </dgm:pt>
    <dgm:pt modelId="{48091C19-ACF7-4094-9AFC-26BD6207EBE6}" type="parTrans" cxnId="{3DDBF7F3-F50D-4815-9CE8-5E8251CDCB80}">
      <dgm:prSet/>
      <dgm:spPr/>
      <dgm:t>
        <a:bodyPr/>
        <a:lstStyle/>
        <a:p>
          <a:endParaRPr lang="en-US"/>
        </a:p>
      </dgm:t>
    </dgm:pt>
    <dgm:pt modelId="{7941FEC6-62A5-4991-9658-96F50C2DD2F2}" type="sibTrans" cxnId="{3DDBF7F3-F50D-4815-9CE8-5E8251CDCB80}">
      <dgm:prSet/>
      <dgm:spPr/>
      <dgm:t>
        <a:bodyPr/>
        <a:lstStyle/>
        <a:p>
          <a:endParaRPr lang="en-US"/>
        </a:p>
      </dgm:t>
    </dgm:pt>
    <dgm:pt modelId="{F88225AB-0A67-458D-86B6-1563CEB50DED}" type="pres">
      <dgm:prSet presAssocID="{687F6C07-D3C3-4154-8740-471ED5EE9DD3}" presName="linear" presStyleCnt="0">
        <dgm:presLayoutVars>
          <dgm:animLvl val="lvl"/>
          <dgm:resizeHandles val="exact"/>
        </dgm:presLayoutVars>
      </dgm:prSet>
      <dgm:spPr/>
      <dgm:t>
        <a:bodyPr/>
        <a:lstStyle/>
        <a:p>
          <a:endParaRPr lang="en-US"/>
        </a:p>
      </dgm:t>
    </dgm:pt>
    <dgm:pt modelId="{3068F246-3E6E-40F9-A514-C725CC31EB1E}" type="pres">
      <dgm:prSet presAssocID="{09A928F8-F2D3-42E2-9858-19FF38642029}" presName="parentText" presStyleLbl="node1" presStyleIdx="0" presStyleCnt="2">
        <dgm:presLayoutVars>
          <dgm:chMax val="0"/>
          <dgm:bulletEnabled val="1"/>
        </dgm:presLayoutVars>
      </dgm:prSet>
      <dgm:spPr/>
      <dgm:t>
        <a:bodyPr/>
        <a:lstStyle/>
        <a:p>
          <a:endParaRPr lang="en-US"/>
        </a:p>
      </dgm:t>
    </dgm:pt>
    <dgm:pt modelId="{D2CEF7FF-F39C-4011-A8B9-0C3CF03BF137}" type="pres">
      <dgm:prSet presAssocID="{1EE15A9E-B038-48D5-A3A9-6B17FEC57AAD}" presName="spacer" presStyleCnt="0"/>
      <dgm:spPr/>
    </dgm:pt>
    <dgm:pt modelId="{FC36698A-968E-4448-8C5C-33D486D1E921}" type="pres">
      <dgm:prSet presAssocID="{9115DC38-B6A5-4CC2-89CB-F4F54B9A5095}" presName="parentText" presStyleLbl="node1" presStyleIdx="1" presStyleCnt="2">
        <dgm:presLayoutVars>
          <dgm:chMax val="0"/>
          <dgm:bulletEnabled val="1"/>
        </dgm:presLayoutVars>
      </dgm:prSet>
      <dgm:spPr/>
      <dgm:t>
        <a:bodyPr/>
        <a:lstStyle/>
        <a:p>
          <a:endParaRPr lang="en-US"/>
        </a:p>
      </dgm:t>
    </dgm:pt>
  </dgm:ptLst>
  <dgm:cxnLst>
    <dgm:cxn modelId="{3DDBF7F3-F50D-4815-9CE8-5E8251CDCB80}" srcId="{687F6C07-D3C3-4154-8740-471ED5EE9DD3}" destId="{9115DC38-B6A5-4CC2-89CB-F4F54B9A5095}" srcOrd="1" destOrd="0" parTransId="{48091C19-ACF7-4094-9AFC-26BD6207EBE6}" sibTransId="{7941FEC6-62A5-4991-9658-96F50C2DD2F2}"/>
    <dgm:cxn modelId="{5D904A72-B13F-4D50-B55E-F2DC027F01E2}" type="presOf" srcId="{687F6C07-D3C3-4154-8740-471ED5EE9DD3}" destId="{F88225AB-0A67-458D-86B6-1563CEB50DED}" srcOrd="0" destOrd="0" presId="urn:microsoft.com/office/officeart/2005/8/layout/vList2"/>
    <dgm:cxn modelId="{B9B11152-161C-42F8-A948-39DC6C1F6203}" type="presOf" srcId="{09A928F8-F2D3-42E2-9858-19FF38642029}" destId="{3068F246-3E6E-40F9-A514-C725CC31EB1E}" srcOrd="0" destOrd="0" presId="urn:microsoft.com/office/officeart/2005/8/layout/vList2"/>
    <dgm:cxn modelId="{6E6A304D-CE0B-439C-9A87-B7BA839F5814}" type="presOf" srcId="{9115DC38-B6A5-4CC2-89CB-F4F54B9A5095}" destId="{FC36698A-968E-4448-8C5C-33D486D1E921}" srcOrd="0" destOrd="0" presId="urn:microsoft.com/office/officeart/2005/8/layout/vList2"/>
    <dgm:cxn modelId="{70FA8902-8152-415B-9C5E-CEB70DF20437}" srcId="{687F6C07-D3C3-4154-8740-471ED5EE9DD3}" destId="{09A928F8-F2D3-42E2-9858-19FF38642029}" srcOrd="0" destOrd="0" parTransId="{2F1E8D6C-6907-4022-8CEF-A3F75C265240}" sibTransId="{1EE15A9E-B038-48D5-A3A9-6B17FEC57AAD}"/>
    <dgm:cxn modelId="{6C520DFC-0257-486E-80D2-A5A5E1BF4875}" type="presParOf" srcId="{F88225AB-0A67-458D-86B6-1563CEB50DED}" destId="{3068F246-3E6E-40F9-A514-C725CC31EB1E}" srcOrd="0" destOrd="0" presId="urn:microsoft.com/office/officeart/2005/8/layout/vList2"/>
    <dgm:cxn modelId="{494EE20F-52A5-44A2-A352-5AB41EBC1C9A}" type="presParOf" srcId="{F88225AB-0A67-458D-86B6-1563CEB50DED}" destId="{D2CEF7FF-F39C-4011-A8B9-0C3CF03BF137}" srcOrd="1" destOrd="0" presId="urn:microsoft.com/office/officeart/2005/8/layout/vList2"/>
    <dgm:cxn modelId="{30EE091D-6B19-45FD-BA57-D67F0084F940}" type="presParOf" srcId="{F88225AB-0A67-458D-86B6-1563CEB50DED}" destId="{FC36698A-968E-4448-8C5C-33D486D1E921}" srcOrd="2"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2A91849-05F2-4DA0-88BD-CA54A12273B2}">
      <dsp:nvSpPr>
        <dsp:cNvPr id="0" name=""/>
        <dsp:cNvSpPr/>
      </dsp:nvSpPr>
      <dsp:spPr>
        <a:xfrm>
          <a:off x="0" y="299684"/>
          <a:ext cx="8229600" cy="954719"/>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b="1" kern="1200" dirty="0" smtClean="0"/>
            <a:t>Gen 2:2-3 </a:t>
          </a:r>
          <a:r>
            <a:rPr lang="en-US" sz="2400" kern="1200" dirty="0" smtClean="0"/>
            <a:t>- when the Sabbath is mentioned we automatically go to Mt. </a:t>
          </a:r>
          <a:r>
            <a:rPr lang="en-US" sz="2400" kern="1200" dirty="0" err="1" smtClean="0"/>
            <a:t>Sanai</a:t>
          </a:r>
          <a:r>
            <a:rPr lang="en-US" sz="2400" kern="1200" dirty="0" smtClean="0"/>
            <a:t> – but we should rather go back to creation! </a:t>
          </a:r>
          <a:endParaRPr lang="en-US" sz="2400" kern="1200" dirty="0"/>
        </a:p>
      </dsp:txBody>
      <dsp:txXfrm>
        <a:off x="0" y="299684"/>
        <a:ext cx="8229600" cy="954719"/>
      </dsp:txXfrm>
    </dsp:sp>
    <dsp:sp modelId="{917B3685-AB4B-4976-BE08-769FFD2FB2F3}">
      <dsp:nvSpPr>
        <dsp:cNvPr id="0" name=""/>
        <dsp:cNvSpPr/>
      </dsp:nvSpPr>
      <dsp:spPr>
        <a:xfrm>
          <a:off x="0" y="1323524"/>
          <a:ext cx="8229600" cy="954719"/>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Yahweh told His church to “Remember” how could they remember something if it was just being created?</a:t>
          </a:r>
          <a:endParaRPr lang="en-US" sz="2400" kern="1200" dirty="0"/>
        </a:p>
      </dsp:txBody>
      <dsp:txXfrm>
        <a:off x="0" y="1323524"/>
        <a:ext cx="8229600" cy="954719"/>
      </dsp:txXfrm>
    </dsp:sp>
    <dsp:sp modelId="{855846C7-798F-41BD-BC19-FD2971F192A7}">
      <dsp:nvSpPr>
        <dsp:cNvPr id="0" name=""/>
        <dsp:cNvSpPr/>
      </dsp:nvSpPr>
      <dsp:spPr>
        <a:xfrm>
          <a:off x="0" y="2347364"/>
          <a:ext cx="8229600" cy="954719"/>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The Sabbath had a spiritual purpose – it reminded them of Him as creator and in ultimate control of all things.</a:t>
          </a:r>
          <a:endParaRPr lang="en-US" sz="2400" kern="1200" dirty="0"/>
        </a:p>
      </dsp:txBody>
      <dsp:txXfrm>
        <a:off x="0" y="2347364"/>
        <a:ext cx="8229600" cy="954719"/>
      </dsp:txXfrm>
    </dsp:sp>
    <dsp:sp modelId="{17AA715D-76C7-4CCD-8D6E-3492D6150AAD}">
      <dsp:nvSpPr>
        <dsp:cNvPr id="0" name=""/>
        <dsp:cNvSpPr/>
      </dsp:nvSpPr>
      <dsp:spPr>
        <a:xfrm>
          <a:off x="0" y="3371204"/>
          <a:ext cx="8229600" cy="954719"/>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It was a weekly remembrance of the existence of Yahweh Elohim and His Sovereignty – it began where marriage began</a:t>
          </a:r>
          <a:endParaRPr lang="en-US" sz="2400" kern="1200" dirty="0"/>
        </a:p>
      </dsp:txBody>
      <dsp:txXfrm>
        <a:off x="0" y="3371204"/>
        <a:ext cx="8229600" cy="954719"/>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D701768-1BB6-4998-94D9-F78795752B83}">
      <dsp:nvSpPr>
        <dsp:cNvPr id="0" name=""/>
        <dsp:cNvSpPr/>
      </dsp:nvSpPr>
      <dsp:spPr>
        <a:xfrm>
          <a:off x="0" y="56240"/>
          <a:ext cx="8229600" cy="145445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How did Jesus view this holy day? Did Jesus break the Sabbath commandment?</a:t>
          </a:r>
          <a:endParaRPr lang="en-US" sz="2600" kern="1200" dirty="0"/>
        </a:p>
      </dsp:txBody>
      <dsp:txXfrm>
        <a:off x="0" y="56240"/>
        <a:ext cx="8229600" cy="1454456"/>
      </dsp:txXfrm>
    </dsp:sp>
    <dsp:sp modelId="{D276AC49-5750-41D4-9D9A-F2D135AFAC99}">
      <dsp:nvSpPr>
        <dsp:cNvPr id="0" name=""/>
        <dsp:cNvSpPr/>
      </dsp:nvSpPr>
      <dsp:spPr>
        <a:xfrm>
          <a:off x="0" y="1585576"/>
          <a:ext cx="8229600" cy="145445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No, He broke the TRADITIONS OF MEN not the Commandment of God, He fought LEGALISM – men’s additions to Gods laws!!!!</a:t>
          </a:r>
          <a:endParaRPr lang="en-US" sz="2600" kern="1200" dirty="0"/>
        </a:p>
      </dsp:txBody>
      <dsp:txXfrm>
        <a:off x="0" y="1585576"/>
        <a:ext cx="8229600" cy="1454456"/>
      </dsp:txXfrm>
    </dsp:sp>
    <dsp:sp modelId="{35539407-8B0D-4C86-BC1B-8F62560BBCC9}">
      <dsp:nvSpPr>
        <dsp:cNvPr id="0" name=""/>
        <dsp:cNvSpPr/>
      </dsp:nvSpPr>
      <dsp:spPr>
        <a:xfrm>
          <a:off x="0" y="3114912"/>
          <a:ext cx="8229600" cy="145445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The Sabbath is referred to 50 times in the four gospels ALONE, twice as much as in the first </a:t>
          </a:r>
          <a:r>
            <a:rPr lang="en-US" sz="2600" kern="1200" dirty="0" err="1" smtClean="0"/>
            <a:t>Pentetauch</a:t>
          </a:r>
          <a:endParaRPr lang="en-US" sz="2600" kern="1200" dirty="0"/>
        </a:p>
      </dsp:txBody>
      <dsp:txXfrm>
        <a:off x="0" y="3114912"/>
        <a:ext cx="8229600" cy="145445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3F5FD64-D593-4CAB-9284-872F239B8BC7}">
      <dsp:nvSpPr>
        <dsp:cNvPr id="0" name=""/>
        <dsp:cNvSpPr/>
      </dsp:nvSpPr>
      <dsp:spPr>
        <a:xfrm>
          <a:off x="0" y="68283"/>
          <a:ext cx="8229600" cy="2160562"/>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The religious leaders taught that </a:t>
          </a:r>
          <a:r>
            <a:rPr lang="en-US" sz="2100" b="1" kern="1200" dirty="0" smtClean="0"/>
            <a:t>if a house caught on fire on the Sabbath, its inhabitants couldn’t carry their clothes out of the house </a:t>
          </a:r>
          <a:r>
            <a:rPr lang="en-US" sz="2100" kern="1200" dirty="0" smtClean="0"/>
            <a:t>to spare them from the flames because that would be bearing a burden. However, they were allowed to put on all the layers of clothing they could wear and thus remove the clothes by wearing them, which was acceptable. </a:t>
          </a:r>
          <a:endParaRPr lang="en-US" sz="2100" kern="1200" dirty="0"/>
        </a:p>
      </dsp:txBody>
      <dsp:txXfrm>
        <a:off x="0" y="68283"/>
        <a:ext cx="8229600" cy="2160562"/>
      </dsp:txXfrm>
    </dsp:sp>
    <dsp:sp modelId="{1DB81B49-0329-4E90-9173-DB10ED2AB4E8}">
      <dsp:nvSpPr>
        <dsp:cNvPr id="0" name=""/>
        <dsp:cNvSpPr/>
      </dsp:nvSpPr>
      <dsp:spPr>
        <a:xfrm>
          <a:off x="0" y="2292205"/>
          <a:ext cx="8229600" cy="226512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US" sz="2100" kern="1200" dirty="0" smtClean="0"/>
            <a:t>This was the kind of charged, hypercritical religious atmosphere Jesus Christ entered with His teaching and preaching</a:t>
          </a:r>
          <a:endParaRPr lang="en-US" sz="2100" kern="1200" dirty="0"/>
        </a:p>
      </dsp:txBody>
      <dsp:txXfrm>
        <a:off x="0" y="2292205"/>
        <a:ext cx="8229600" cy="226512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068F246-3E6E-40F9-A514-C725CC31EB1E}">
      <dsp:nvSpPr>
        <dsp:cNvPr id="0" name=""/>
        <dsp:cNvSpPr/>
      </dsp:nvSpPr>
      <dsp:spPr>
        <a:xfrm>
          <a:off x="0" y="13827"/>
          <a:ext cx="8229600" cy="226153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Fasting practices were becoming a bone of contention in the young church of former pagans and former practices of Judaism. Pagan </a:t>
          </a:r>
          <a:r>
            <a:rPr lang="en-US" sz="2600" kern="1200" dirty="0" err="1" smtClean="0"/>
            <a:t>Astology</a:t>
          </a:r>
          <a:r>
            <a:rPr lang="en-US" sz="2600" kern="1200" dirty="0" smtClean="0"/>
            <a:t>, certain days were honored as charmed days</a:t>
          </a:r>
          <a:endParaRPr lang="en-US" sz="2600" kern="1200" dirty="0"/>
        </a:p>
      </dsp:txBody>
      <dsp:txXfrm>
        <a:off x="0" y="13827"/>
        <a:ext cx="8229600" cy="2261536"/>
      </dsp:txXfrm>
    </dsp:sp>
    <dsp:sp modelId="{FC36698A-968E-4448-8C5C-33D486D1E921}">
      <dsp:nvSpPr>
        <dsp:cNvPr id="0" name=""/>
        <dsp:cNvSpPr/>
      </dsp:nvSpPr>
      <dsp:spPr>
        <a:xfrm>
          <a:off x="0" y="2350244"/>
          <a:ext cx="8229600" cy="2261536"/>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The Talmud records that many Jews of that time fasted on Mondays and Thursdays perhaps they had become like the Pharisee who boasted, “I fast twice a week” (Luke 18:12), and set themselves up as more righteous than others who were not fasting at these times</a:t>
          </a:r>
          <a:endParaRPr lang="en-US" sz="2600" kern="1200" dirty="0"/>
        </a:p>
      </dsp:txBody>
      <dsp:txXfrm>
        <a:off x="0" y="2350244"/>
        <a:ext cx="8229600" cy="22615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03ADFBC8-BD96-487D-A88B-8960DE2BB2AE}"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D3871-FB09-4CD6-83A4-FD052A1E56DF}"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ADFBC8-BD96-487D-A88B-8960DE2BB2AE}"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ADFBC8-BD96-487D-A88B-8960DE2BB2AE}" type="datetimeFigureOut">
              <a:rPr lang="en-US" smtClean="0"/>
              <a:pPr/>
              <a:t>9/18/2015</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3ADFBC8-BD96-487D-A88B-8960DE2BB2AE}"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3ADFBC8-BD96-487D-A88B-8960DE2BB2AE}" type="datetimeFigureOut">
              <a:rPr lang="en-US" smtClean="0"/>
              <a:pPr/>
              <a:t>9/18/2015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8D3871-FB09-4CD6-83A4-FD052A1E56D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3ADFBC8-BD96-487D-A88B-8960DE2BB2AE}"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3ADFBC8-BD96-487D-A88B-8960DE2BB2AE}" type="datetimeFigureOut">
              <a:rPr lang="en-US" smtClean="0"/>
              <a:pPr/>
              <a:t>9/18/2015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3ADFBC8-BD96-487D-A88B-8960DE2BB2AE}" type="datetimeFigureOut">
              <a:rPr lang="en-US" smtClean="0"/>
              <a:pPr/>
              <a:t>9/18/2015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ADFBC8-BD96-487D-A88B-8960DE2BB2AE}" type="datetimeFigureOut">
              <a:rPr lang="en-US" smtClean="0"/>
              <a:pPr/>
              <a:t>9/18/2015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8D3871-FB09-4CD6-83A4-FD052A1E56D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3ADFBC8-BD96-487D-A88B-8960DE2BB2AE}" type="datetimeFigureOut">
              <a:rPr lang="en-US" smtClean="0"/>
              <a:pPr/>
              <a:t>9/18/2015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8D3871-FB09-4CD6-83A4-FD052A1E56DF}"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03ADFBC8-BD96-487D-A88B-8960DE2BB2AE}" type="datetimeFigureOut">
              <a:rPr lang="en-US" smtClean="0"/>
              <a:pPr/>
              <a:t>9/18/2015</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A98D3871-FB09-4CD6-83A4-FD052A1E56D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03ADFBC8-BD96-487D-A88B-8960DE2BB2AE}" type="datetimeFigureOut">
              <a:rPr lang="en-US" smtClean="0"/>
              <a:pPr/>
              <a:t>9/18/2015</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98D3871-FB09-4CD6-83A4-FD052A1E56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Sunset to Sunset</a:t>
            </a:r>
            <a:endParaRPr lang="en-US" dirty="0"/>
          </a:p>
        </p:txBody>
      </p:sp>
      <p:sp>
        <p:nvSpPr>
          <p:cNvPr id="3" name="Subtitle 2"/>
          <p:cNvSpPr>
            <a:spLocks noGrp="1"/>
          </p:cNvSpPr>
          <p:nvPr>
            <p:ph type="subTitle" idx="1"/>
          </p:nvPr>
        </p:nvSpPr>
        <p:spPr/>
        <p:txBody>
          <a:bodyPr/>
          <a:lstStyle/>
          <a:p>
            <a:r>
              <a:rPr lang="en-US" dirty="0" smtClean="0"/>
              <a:t>Let’s learn about the Sabbath</a:t>
            </a:r>
            <a:endParaRPr lang="en-US" dirty="0"/>
          </a:p>
        </p:txBody>
      </p:sp>
      <p:pic>
        <p:nvPicPr>
          <p:cNvPr id="1026" name="Picture 2" descr="http://ecx.images-amazon.com/images/I/51DsoF5ZNcL._SX381_BO1,204,203,200_.jpg"/>
          <p:cNvPicPr>
            <a:picLocks noChangeAspect="1" noChangeArrowheads="1"/>
          </p:cNvPicPr>
          <p:nvPr/>
        </p:nvPicPr>
        <p:blipFill>
          <a:blip r:embed="rId2" cstate="print"/>
          <a:srcRect/>
          <a:stretch>
            <a:fillRect/>
          </a:stretch>
        </p:blipFill>
        <p:spPr bwMode="auto">
          <a:xfrm>
            <a:off x="5334000" y="228600"/>
            <a:ext cx="3648075" cy="4752976"/>
          </a:xfrm>
          <a:prstGeom prst="rect">
            <a:avLst/>
          </a:prstGeom>
          <a:noFill/>
        </p:spPr>
      </p:pic>
      <p:sp>
        <p:nvSpPr>
          <p:cNvPr id="5" name="TextBox 4"/>
          <p:cNvSpPr txBox="1"/>
          <p:nvPr/>
        </p:nvSpPr>
        <p:spPr>
          <a:xfrm>
            <a:off x="457200" y="5562600"/>
            <a:ext cx="8534400" cy="923330"/>
          </a:xfrm>
          <a:prstGeom prst="rect">
            <a:avLst/>
          </a:prstGeom>
          <a:noFill/>
        </p:spPr>
        <p:txBody>
          <a:bodyPr wrap="square" rtlCol="0">
            <a:spAutoFit/>
          </a:bodyPr>
          <a:lstStyle/>
          <a:p>
            <a:r>
              <a:rPr lang="en-US" dirty="0" smtClean="0"/>
              <a:t>Masters of Divinity Program </a:t>
            </a:r>
          </a:p>
          <a:p>
            <a:r>
              <a:rPr lang="en-US" dirty="0" smtClean="0"/>
              <a:t>Lecture #1</a:t>
            </a:r>
          </a:p>
          <a:p>
            <a:r>
              <a:rPr lang="en-US" dirty="0" smtClean="0"/>
              <a:t>Dr. J. S. Vaughn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Day did God sanctify?</a:t>
            </a:r>
            <a:endParaRPr lang="en-US" dirty="0"/>
          </a:p>
        </p:txBody>
      </p:sp>
      <p:sp>
        <p:nvSpPr>
          <p:cNvPr id="3" name="Content Placeholder 2"/>
          <p:cNvSpPr>
            <a:spLocks noGrp="1"/>
          </p:cNvSpPr>
          <p:nvPr>
            <p:ph idx="1"/>
          </p:nvPr>
        </p:nvSpPr>
        <p:spPr/>
        <p:txBody>
          <a:bodyPr>
            <a:normAutofit lnSpcReduction="10000"/>
          </a:bodyPr>
          <a:lstStyle/>
          <a:p>
            <a:r>
              <a:rPr lang="en-US" dirty="0" smtClean="0"/>
              <a:t>How can we, an unholy people make a day holy? Only a Holy God can make a day holy</a:t>
            </a:r>
          </a:p>
          <a:p>
            <a:r>
              <a:rPr lang="en-US" dirty="0" smtClean="0">
                <a:solidFill>
                  <a:srgbClr val="FF0000"/>
                </a:solidFill>
              </a:rPr>
              <a:t>Gen 2:2-3 – this is the creation of Shabbat – God Rested – this is the 1</a:t>
            </a:r>
            <a:r>
              <a:rPr lang="en-US" baseline="30000" dirty="0" smtClean="0">
                <a:solidFill>
                  <a:srgbClr val="FF0000"/>
                </a:solidFill>
              </a:rPr>
              <a:t>st</a:t>
            </a:r>
            <a:r>
              <a:rPr lang="en-US" dirty="0" smtClean="0">
                <a:solidFill>
                  <a:srgbClr val="FF0000"/>
                </a:solidFill>
              </a:rPr>
              <a:t> lesson he taught</a:t>
            </a:r>
          </a:p>
          <a:p>
            <a:r>
              <a:rPr lang="en-US" dirty="0" smtClean="0"/>
              <a:t>Sanctified means – set apart as Holy</a:t>
            </a:r>
          </a:p>
          <a:p>
            <a:r>
              <a:rPr lang="en-US" dirty="0" smtClean="0"/>
              <a:t>For those who argue that the Sabbath began with the law – Read the words of Jesus</a:t>
            </a:r>
            <a:br>
              <a:rPr lang="en-US" dirty="0" smtClean="0"/>
            </a:br>
            <a:r>
              <a:rPr lang="en-US" dirty="0" smtClean="0">
                <a:solidFill>
                  <a:srgbClr val="FF0000"/>
                </a:solidFill>
              </a:rPr>
              <a:t>Mark 2:27 – this day is different!!!!!</a:t>
            </a:r>
          </a:p>
          <a:p>
            <a:r>
              <a:rPr lang="en-US" dirty="0" smtClean="0"/>
              <a:t>The Sabbath is not a burden for man it is positive – for mans well-being and for FOCUS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observed by all men</a:t>
            </a:r>
            <a:endParaRPr lang="en-US" dirty="0"/>
          </a:p>
        </p:txBody>
      </p:sp>
      <p:sp>
        <p:nvSpPr>
          <p:cNvPr id="3" name="Content Placeholder 2"/>
          <p:cNvSpPr>
            <a:spLocks noGrp="1"/>
          </p:cNvSpPr>
          <p:nvPr>
            <p:ph idx="1"/>
          </p:nvPr>
        </p:nvSpPr>
        <p:spPr/>
        <p:txBody>
          <a:bodyPr/>
          <a:lstStyle/>
          <a:p>
            <a:r>
              <a:rPr lang="en-US" dirty="0" smtClean="0">
                <a:solidFill>
                  <a:srgbClr val="FF0000"/>
                </a:solidFill>
              </a:rPr>
              <a:t>Lev 23:1-3</a:t>
            </a:r>
            <a:br>
              <a:rPr lang="en-US" dirty="0" smtClean="0">
                <a:solidFill>
                  <a:srgbClr val="FF0000"/>
                </a:solidFill>
              </a:rPr>
            </a:br>
            <a:r>
              <a:rPr lang="en-US" dirty="0" smtClean="0">
                <a:solidFill>
                  <a:srgbClr val="FF0000"/>
                </a:solidFill>
              </a:rPr>
              <a:t>Duet 5:12-15</a:t>
            </a:r>
            <a:br>
              <a:rPr lang="en-US" dirty="0" smtClean="0">
                <a:solidFill>
                  <a:srgbClr val="FF0000"/>
                </a:solidFill>
              </a:rPr>
            </a:br>
            <a:r>
              <a:rPr lang="en-US" dirty="0" smtClean="0"/>
              <a:t>An added dimension for Sabbath observance</a:t>
            </a:r>
          </a:p>
          <a:p>
            <a:r>
              <a:rPr lang="en-US" dirty="0" smtClean="0">
                <a:solidFill>
                  <a:srgbClr val="FF0000"/>
                </a:solidFill>
              </a:rPr>
              <a:t>Duet 4:9 </a:t>
            </a:r>
            <a:r>
              <a:rPr lang="en-US" dirty="0" smtClean="0"/>
              <a:t>– there’s only one way to never forget – repetition and rehearsal</a:t>
            </a:r>
          </a:p>
          <a:p>
            <a:r>
              <a:rPr lang="en-US" dirty="0" smtClean="0"/>
              <a:t>We are remembering and rehearsing</a:t>
            </a:r>
          </a:p>
          <a:p>
            <a:r>
              <a:rPr lang="en-US" dirty="0" smtClean="0"/>
              <a:t>Creation, Salvation &amp; Manifestation</a:t>
            </a:r>
          </a:p>
          <a:p>
            <a:r>
              <a:rPr lang="en-US" dirty="0" smtClean="0"/>
              <a:t>Duet 6:6-7 – a day of instruction</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Names of Saturday</a:t>
            </a:r>
            <a:endParaRPr lang="en-US" dirty="0"/>
          </a:p>
        </p:txBody>
      </p:sp>
      <p:sp>
        <p:nvSpPr>
          <p:cNvPr id="3" name="Content Placeholder 2"/>
          <p:cNvSpPr>
            <a:spLocks noGrp="1"/>
          </p:cNvSpPr>
          <p:nvPr>
            <p:ph idx="1"/>
          </p:nvPr>
        </p:nvSpPr>
        <p:spPr/>
        <p:txBody>
          <a:bodyPr numCol="2">
            <a:normAutofit fontScale="92500" lnSpcReduction="20000"/>
          </a:bodyPr>
          <a:lstStyle/>
          <a:p>
            <a:r>
              <a:rPr lang="en-US" dirty="0" smtClean="0"/>
              <a:t>Arabic: </a:t>
            </a:r>
            <a:r>
              <a:rPr lang="en-US" dirty="0" err="1" smtClean="0"/>
              <a:t>Sabet</a:t>
            </a:r>
            <a:r>
              <a:rPr lang="en-US" dirty="0" smtClean="0"/>
              <a:t> Armenian: </a:t>
            </a:r>
            <a:r>
              <a:rPr lang="en-US" dirty="0" err="1" smtClean="0"/>
              <a:t>Shabat</a:t>
            </a:r>
            <a:r>
              <a:rPr lang="en-US" dirty="0" smtClean="0"/>
              <a:t> Bosnian: </a:t>
            </a:r>
            <a:r>
              <a:rPr lang="en-US" dirty="0" err="1" smtClean="0"/>
              <a:t>Subota</a:t>
            </a:r>
            <a:r>
              <a:rPr lang="en-US" dirty="0" smtClean="0"/>
              <a:t> Bulgarian: </a:t>
            </a:r>
            <a:r>
              <a:rPr lang="en-US" dirty="0" err="1" smtClean="0"/>
              <a:t>Sabota</a:t>
            </a:r>
            <a:r>
              <a:rPr lang="en-US" dirty="0" smtClean="0"/>
              <a:t> Corsican: </a:t>
            </a:r>
            <a:r>
              <a:rPr lang="en-US" dirty="0" err="1" smtClean="0"/>
              <a:t>Sàbatu</a:t>
            </a:r>
            <a:r>
              <a:rPr lang="en-US" dirty="0" smtClean="0"/>
              <a:t> Croatian: </a:t>
            </a:r>
            <a:r>
              <a:rPr lang="en-US" dirty="0" err="1" smtClean="0"/>
              <a:t>Subota</a:t>
            </a:r>
            <a:r>
              <a:rPr lang="en-US" dirty="0" smtClean="0"/>
              <a:t> Czech: </a:t>
            </a:r>
            <a:r>
              <a:rPr lang="en-US" dirty="0" err="1" smtClean="0"/>
              <a:t>Sobota</a:t>
            </a:r>
            <a:r>
              <a:rPr lang="en-US" dirty="0" smtClean="0"/>
              <a:t> Georgian: </a:t>
            </a:r>
            <a:r>
              <a:rPr lang="en-US" dirty="0" err="1" smtClean="0"/>
              <a:t>Sabati</a:t>
            </a:r>
            <a:r>
              <a:rPr lang="en-US" dirty="0" smtClean="0"/>
              <a:t> Greek: </a:t>
            </a:r>
            <a:r>
              <a:rPr lang="en-US" dirty="0" err="1" smtClean="0"/>
              <a:t>Savvato</a:t>
            </a:r>
            <a:r>
              <a:rPr lang="en-US" dirty="0" smtClean="0"/>
              <a:t> Indonesian: </a:t>
            </a:r>
            <a:r>
              <a:rPr lang="en-US" dirty="0" err="1" smtClean="0"/>
              <a:t>Sabtu</a:t>
            </a:r>
            <a:r>
              <a:rPr lang="en-US" dirty="0" smtClean="0"/>
              <a:t> Italian: </a:t>
            </a:r>
            <a:r>
              <a:rPr lang="en-US" dirty="0" err="1" smtClean="0"/>
              <a:t>Sabato</a:t>
            </a:r>
            <a:r>
              <a:rPr lang="en-US" dirty="0" smtClean="0"/>
              <a:t> Latin: </a:t>
            </a:r>
            <a:r>
              <a:rPr lang="en-US" dirty="0" err="1" smtClean="0"/>
              <a:t>Sabbatum</a:t>
            </a:r>
            <a:r>
              <a:rPr lang="en-US" dirty="0" smtClean="0"/>
              <a:t> Maltese: is-</a:t>
            </a:r>
            <a:r>
              <a:rPr lang="en-US" dirty="0" err="1" smtClean="0"/>
              <a:t>Sibt</a:t>
            </a:r>
            <a:r>
              <a:rPr lang="en-US" dirty="0" smtClean="0"/>
              <a:t> Polish: </a:t>
            </a:r>
            <a:r>
              <a:rPr lang="en-US" dirty="0" err="1" smtClean="0"/>
              <a:t>Sobota</a:t>
            </a:r>
            <a:r>
              <a:rPr lang="en-US" dirty="0" smtClean="0"/>
              <a:t> Portuguese: </a:t>
            </a:r>
            <a:r>
              <a:rPr lang="en-US" dirty="0" err="1" smtClean="0"/>
              <a:t>Sàbado</a:t>
            </a:r>
            <a:r>
              <a:rPr lang="en-US" dirty="0" smtClean="0"/>
              <a:t> Romanian: </a:t>
            </a:r>
            <a:r>
              <a:rPr lang="en-US" dirty="0" err="1" smtClean="0"/>
              <a:t>Sambata</a:t>
            </a:r>
            <a:r>
              <a:rPr lang="en-US" dirty="0" smtClean="0"/>
              <a:t> Russian: </a:t>
            </a:r>
            <a:r>
              <a:rPr lang="en-US" dirty="0" err="1" smtClean="0"/>
              <a:t>Subbota</a:t>
            </a:r>
            <a:r>
              <a:rPr lang="en-US" dirty="0" smtClean="0"/>
              <a:t> Serbian: </a:t>
            </a:r>
            <a:r>
              <a:rPr lang="en-US" dirty="0" err="1" smtClean="0"/>
              <a:t>Subota</a:t>
            </a:r>
            <a:r>
              <a:rPr lang="en-US" dirty="0" smtClean="0"/>
              <a:t> Slovak: </a:t>
            </a:r>
            <a:r>
              <a:rPr lang="en-US" dirty="0" err="1" smtClean="0"/>
              <a:t>Sobota</a:t>
            </a:r>
            <a:r>
              <a:rPr lang="en-US" dirty="0" smtClean="0"/>
              <a:t> Slovene: </a:t>
            </a:r>
            <a:r>
              <a:rPr lang="en-US" dirty="0" err="1" smtClean="0"/>
              <a:t>Sobota</a:t>
            </a:r>
            <a:r>
              <a:rPr lang="en-US" dirty="0" smtClean="0"/>
              <a:t> Somali: </a:t>
            </a:r>
            <a:r>
              <a:rPr lang="en-US" dirty="0" err="1" smtClean="0"/>
              <a:t>Sabti</a:t>
            </a:r>
            <a:r>
              <a:rPr lang="en-US" dirty="0" smtClean="0"/>
              <a:t> </a:t>
            </a:r>
          </a:p>
          <a:p>
            <a:r>
              <a:rPr lang="en-US" dirty="0" smtClean="0"/>
              <a:t>Spanish: </a:t>
            </a:r>
            <a:r>
              <a:rPr lang="en-US" dirty="0" err="1" smtClean="0"/>
              <a:t>Sabado</a:t>
            </a:r>
            <a:r>
              <a:rPr lang="en-US" dirty="0" smtClean="0"/>
              <a:t> Sudanese: </a:t>
            </a:r>
            <a:r>
              <a:rPr lang="en-US" dirty="0" err="1" smtClean="0"/>
              <a:t>Saptu</a:t>
            </a:r>
            <a:r>
              <a:rPr lang="en-US" dirty="0" smtClean="0"/>
              <a:t> </a:t>
            </a:r>
            <a:r>
              <a:rPr lang="en-US" dirty="0" err="1" smtClean="0"/>
              <a:t>Ukranian</a:t>
            </a:r>
            <a:r>
              <a:rPr lang="en-US" dirty="0" smtClean="0"/>
              <a:t>: </a:t>
            </a:r>
            <a:r>
              <a:rPr lang="en-US" dirty="0" err="1" smtClean="0"/>
              <a:t>Subota</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know it’s Saturday</a:t>
            </a:r>
            <a:endParaRPr lang="en-US" dirty="0"/>
          </a:p>
        </p:txBody>
      </p:sp>
      <p:sp>
        <p:nvSpPr>
          <p:cNvPr id="3" name="Content Placeholder 2"/>
          <p:cNvSpPr>
            <a:spLocks noGrp="1"/>
          </p:cNvSpPr>
          <p:nvPr>
            <p:ph idx="1"/>
          </p:nvPr>
        </p:nvSpPr>
        <p:spPr/>
        <p:txBody>
          <a:bodyPr/>
          <a:lstStyle/>
          <a:p>
            <a:r>
              <a:rPr lang="en-US" dirty="0" smtClean="0"/>
              <a:t>Although calendars have changed, the 7 day weekly cycle – never has!</a:t>
            </a:r>
          </a:p>
          <a:p>
            <a:r>
              <a:rPr lang="en-US" dirty="0" smtClean="0">
                <a:solidFill>
                  <a:srgbClr val="FF0000"/>
                </a:solidFill>
              </a:rPr>
              <a:t>Rom 3:1-2 </a:t>
            </a:r>
            <a:r>
              <a:rPr lang="en-US" dirty="0" smtClean="0"/>
              <a:t>– the Jews have preserved the Sabbath for all of us to know</a:t>
            </a:r>
          </a:p>
          <a:p>
            <a:r>
              <a:rPr lang="en-US" dirty="0" smtClean="0"/>
              <a:t>There can be no doubt that Saturday is the 7</a:t>
            </a:r>
            <a:r>
              <a:rPr lang="en-US" baseline="30000" dirty="0" smtClean="0"/>
              <a:t>th</a:t>
            </a:r>
            <a:r>
              <a:rPr lang="en-US" dirty="0" smtClean="0"/>
              <a:t> day because the church proudly proclaims that they worship on the 1</a:t>
            </a:r>
            <a:r>
              <a:rPr lang="en-US" baseline="30000" dirty="0" smtClean="0"/>
              <a:t>st</a:t>
            </a:r>
            <a:r>
              <a:rPr lang="en-US" dirty="0" smtClean="0"/>
              <a:t> day of the week</a:t>
            </a:r>
          </a:p>
          <a:p>
            <a:r>
              <a:rPr lang="en-US" dirty="0" smtClean="0"/>
              <a:t>We will discuss this change later in this lecture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Christ and the Sabbath</a:t>
            </a:r>
            <a:endParaRPr lang="en-US" dirty="0"/>
          </a:p>
        </p:txBody>
      </p:sp>
      <p:graphicFrame>
        <p:nvGraphicFramePr>
          <p:cNvPr id="4" name="Content Placeholder 3"/>
          <p:cNvGraphicFramePr>
            <a:graphicFrameLocks noGrp="1"/>
          </p:cNvGraphicFramePr>
          <p:nvPr>
            <p:ph idx="1"/>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Sabbath became perverted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As with all things, men made the Sabbath a burden, just like they do with “holiness”</a:t>
            </a:r>
          </a:p>
          <a:p>
            <a:r>
              <a:rPr lang="en-US" dirty="0" err="1" smtClean="0">
                <a:solidFill>
                  <a:srgbClr val="FF0000"/>
                </a:solidFill>
              </a:rPr>
              <a:t>Jer</a:t>
            </a:r>
            <a:r>
              <a:rPr lang="en-US" dirty="0" smtClean="0">
                <a:solidFill>
                  <a:srgbClr val="FF0000"/>
                </a:solidFill>
              </a:rPr>
              <a:t> 17:21-22, 27</a:t>
            </a:r>
            <a:r>
              <a:rPr lang="en-US" dirty="0" smtClean="0"/>
              <a:t> – God destroyed Israel – </a:t>
            </a:r>
            <a:br>
              <a:rPr lang="en-US" dirty="0" smtClean="0"/>
            </a:br>
            <a:r>
              <a:rPr lang="en-US" dirty="0" err="1" smtClean="0">
                <a:solidFill>
                  <a:srgbClr val="FF0000"/>
                </a:solidFill>
              </a:rPr>
              <a:t>Eze</a:t>
            </a:r>
            <a:r>
              <a:rPr lang="en-US" dirty="0" smtClean="0">
                <a:solidFill>
                  <a:srgbClr val="FF0000"/>
                </a:solidFill>
              </a:rPr>
              <a:t> 20:12-13, 16 </a:t>
            </a:r>
            <a:r>
              <a:rPr lang="en-US" dirty="0" smtClean="0"/>
              <a:t>because they forgot His Sabbath</a:t>
            </a:r>
          </a:p>
          <a:p>
            <a:r>
              <a:rPr lang="en-US" dirty="0" smtClean="0"/>
              <a:t>Later, they were returned to their homeland, they knew that violating Sabbath has brought their destruction – they never wanted that to happen again – they went from ignoring the Sabbath to perverting the Sabbath – this is what Jesus came against!!!!!!!</a:t>
            </a:r>
          </a:p>
          <a:p>
            <a:endParaRPr lang="en-US" dirty="0" smtClean="0">
              <a:solidFill>
                <a:srgbClr val="FF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Craziness of religious people</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a:t>
            </a:r>
            <a:r>
              <a:rPr lang="en-US" dirty="0" err="1" smtClean="0"/>
              <a:t>Zondervan</a:t>
            </a:r>
            <a:r>
              <a:rPr lang="en-US" dirty="0" smtClean="0"/>
              <a:t> Pictorial Bible Dictionary describes how extreme these measures had become by Christ’s day. The religious code regarding the Sabbath listed “39 principal classes of prohibited actions: sowing, plowing, reaping, gathering into sheaves, threshing, winnowing, cleansing, grinding, sifting, kneading, baking . . . Each of these chief enactments was further discussed and elaborated, so that actually there were several hundred things a conscientious, law-abiding Jew could not do on the </a:t>
            </a:r>
            <a:r>
              <a:rPr lang="en-US" dirty="0" err="1" smtClean="0"/>
              <a:t>sabbath</a:t>
            </a:r>
            <a:r>
              <a:rPr lang="en-US" dirty="0" smtClean="0"/>
              <a:t>. “</a:t>
            </a:r>
            <a:r>
              <a:rPr lang="en-US" b="1" dirty="0" smtClean="0"/>
              <a:t>For example, the prohibition about tying a knot was much too general, and so it became necessary to state what kinds of knots were prohibited and what kind not</a:t>
            </a:r>
            <a:r>
              <a:rPr lang="en-US" dirty="0" smtClean="0"/>
              <a:t>. It was accordingly laid down that </a:t>
            </a:r>
            <a:r>
              <a:rPr lang="en-US" b="1" dirty="0" smtClean="0"/>
              <a:t>allowable knots were those that could be untied with one hand </a:t>
            </a:r>
            <a:r>
              <a:rPr lang="en-US" dirty="0" smtClean="0"/>
              <a:t>. . . “The prohibition regarding writing on the </a:t>
            </a:r>
            <a:r>
              <a:rPr lang="en-US" dirty="0" err="1" smtClean="0"/>
              <a:t>sabbath</a:t>
            </a:r>
            <a:r>
              <a:rPr lang="en-US" dirty="0" smtClean="0"/>
              <a:t> was further defined as follows: ‘</a:t>
            </a:r>
            <a:r>
              <a:rPr lang="en-US" b="1" dirty="0" smtClean="0"/>
              <a:t>He who writes two letters with his right or his left hand, whether of one kind [of letter] or of two kinds, . . . is guilty</a:t>
            </a:r>
            <a:r>
              <a:rPr lang="en-US" dirty="0" smtClean="0"/>
              <a:t>. He even who should from forgetfulness write two letters is guilty . . . Also he who writes on two walls which form an angle, or on the two tablets of his account-book,</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 of work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Plowing was a -plowing could be violated by simply spitting on the ground. The spit could disturb the soil, which in the rabbis’ view was a type of plowing!</a:t>
            </a:r>
          </a:p>
          <a:p>
            <a:r>
              <a:rPr lang="en-US" dirty="0" smtClean="0"/>
              <a:t>Women were forbidden to look into a mirror on the Sabbath, because they might see a gray hair and pull it out, and that would constitute work. </a:t>
            </a:r>
          </a:p>
          <a:p>
            <a:r>
              <a:rPr lang="en-US" dirty="0" smtClean="0"/>
              <a:t>Wearing nailed shoes on the Sabbath was prohibited, because in the authorities’ view the addition of the nails meant they were carrying an unnecessary burden. Even walking through grass was not allowed, because some of the grass might be bent and broken, which constituted threshing, one of the forbidden categories of work</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Jesus hated the traditions of men when </a:t>
            </a:r>
            <a:r>
              <a:rPr lang="en-US" smtClean="0"/>
              <a:t>equated with GODS LAW</a:t>
            </a:r>
            <a:endParaRPr lang="en-US"/>
          </a:p>
        </p:txBody>
      </p:sp>
      <p:graphicFrame>
        <p:nvGraphicFramePr>
          <p:cNvPr id="4" name="Content Placeholder 3"/>
          <p:cNvGraphicFramePr>
            <a:graphicFrameLocks noGrp="1"/>
          </p:cNvGraphicFramePr>
          <p:nvPr>
            <p:ph idx="1"/>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Jesus hated religion based on traditions while ignoring the WORD</a:t>
            </a:r>
            <a:endParaRPr lang="en-US" dirty="0"/>
          </a:p>
        </p:txBody>
      </p:sp>
      <p:sp>
        <p:nvSpPr>
          <p:cNvPr id="3" name="Content Placeholder 2"/>
          <p:cNvSpPr>
            <a:spLocks noGrp="1"/>
          </p:cNvSpPr>
          <p:nvPr>
            <p:ph idx="1"/>
          </p:nvPr>
        </p:nvSpPr>
        <p:spPr/>
        <p:txBody>
          <a:bodyPr/>
          <a:lstStyle/>
          <a:p>
            <a:r>
              <a:rPr lang="en-US" dirty="0" smtClean="0"/>
              <a:t>The gospel records Christ head to head confrontations with what religion had done to the Sabbath</a:t>
            </a:r>
          </a:p>
          <a:p>
            <a:r>
              <a:rPr lang="en-US" dirty="0" smtClean="0"/>
              <a:t>All these gospels were written 50 to 70 years after these events happened. If by that time the Sabbath had been done away with the writers never say that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this lecture</a:t>
            </a:r>
            <a:endParaRPr lang="en-US" dirty="0"/>
          </a:p>
        </p:txBody>
      </p:sp>
      <p:sp>
        <p:nvSpPr>
          <p:cNvPr id="3" name="Content Placeholder 2"/>
          <p:cNvSpPr>
            <a:spLocks noGrp="1"/>
          </p:cNvSpPr>
          <p:nvPr>
            <p:ph idx="1"/>
          </p:nvPr>
        </p:nvSpPr>
        <p:spPr/>
        <p:txBody>
          <a:bodyPr/>
          <a:lstStyle/>
          <a:p>
            <a:r>
              <a:rPr lang="en-US" dirty="0" smtClean="0"/>
              <a:t>Why the Sabbath</a:t>
            </a:r>
          </a:p>
          <a:p>
            <a:r>
              <a:rPr lang="en-US" dirty="0" smtClean="0"/>
              <a:t>The Sabbath in the beginning</a:t>
            </a:r>
          </a:p>
          <a:p>
            <a:r>
              <a:rPr lang="en-US" dirty="0" smtClean="0"/>
              <a:t>Jesus Christ and the Sabbath</a:t>
            </a:r>
          </a:p>
          <a:p>
            <a:r>
              <a:rPr lang="en-US" dirty="0" smtClean="0"/>
              <a:t>Was the Sabbath changed in the New Testament</a:t>
            </a:r>
          </a:p>
          <a:p>
            <a:r>
              <a:rPr lang="en-US" dirty="0" smtClean="0"/>
              <a:t>Did the first century church change the Sabbath</a:t>
            </a:r>
          </a:p>
          <a:p>
            <a:r>
              <a:rPr lang="en-US" dirty="0" smtClean="0"/>
              <a:t>Is the Sabbath still required?</a:t>
            </a:r>
          </a:p>
          <a:p>
            <a:r>
              <a:rPr lang="en-US" dirty="0" smtClean="0"/>
              <a:t>Isn’t everyday the Sabbath now?</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First mention of Sabbath in the life of Christ</a:t>
            </a:r>
            <a:endParaRPr lang="en-US" dirty="0"/>
          </a:p>
        </p:txBody>
      </p:sp>
      <p:sp>
        <p:nvSpPr>
          <p:cNvPr id="3" name="Content Placeholder 2"/>
          <p:cNvSpPr>
            <a:spLocks noGrp="1"/>
          </p:cNvSpPr>
          <p:nvPr>
            <p:ph idx="1"/>
          </p:nvPr>
        </p:nvSpPr>
        <p:spPr/>
        <p:txBody>
          <a:bodyPr/>
          <a:lstStyle/>
          <a:p>
            <a:r>
              <a:rPr lang="en-US" dirty="0" smtClean="0"/>
              <a:t>Let’s see if he had anything against the Sabbath – </a:t>
            </a:r>
            <a:r>
              <a:rPr lang="en-US" dirty="0" smtClean="0">
                <a:solidFill>
                  <a:srgbClr val="FF0000"/>
                </a:solidFill>
              </a:rPr>
              <a:t>Luke 4:16</a:t>
            </a:r>
            <a:r>
              <a:rPr lang="en-US" dirty="0" smtClean="0"/>
              <a:t>, his normal activity was going to church on the 7</a:t>
            </a:r>
            <a:r>
              <a:rPr lang="en-US" baseline="30000" dirty="0" smtClean="0"/>
              <a:t>th</a:t>
            </a:r>
            <a:r>
              <a:rPr lang="en-US" dirty="0" smtClean="0"/>
              <a:t> day. </a:t>
            </a:r>
            <a:br>
              <a:rPr lang="en-US" dirty="0" smtClean="0"/>
            </a:br>
            <a:r>
              <a:rPr lang="en-US" dirty="0" smtClean="0">
                <a:solidFill>
                  <a:srgbClr val="FF0000"/>
                </a:solidFill>
              </a:rPr>
              <a:t>Mark 6:2, Luke 13:10 – Luke 4:17-21</a:t>
            </a:r>
          </a:p>
          <a:p>
            <a:r>
              <a:rPr lang="en-US" dirty="0" smtClean="0"/>
              <a:t>He first proclaimed He was the Messiah on the Sabbath</a:t>
            </a:r>
          </a:p>
          <a:p>
            <a:r>
              <a:rPr lang="en-US" dirty="0" smtClean="0">
                <a:solidFill>
                  <a:srgbClr val="FF0000"/>
                </a:solidFill>
              </a:rPr>
              <a:t>Luke 4:31-32, 33-41 - </a:t>
            </a:r>
            <a:r>
              <a:rPr lang="en-US" dirty="0" smtClean="0"/>
              <a:t>Demons acknowledged his </a:t>
            </a:r>
            <a:r>
              <a:rPr lang="en-US" dirty="0" err="1" smtClean="0"/>
              <a:t>Messiahship</a:t>
            </a:r>
            <a:r>
              <a:rPr lang="en-US" dirty="0" smtClean="0"/>
              <a:t> on the Sabbath</a:t>
            </a:r>
          </a:p>
          <a:p>
            <a:endParaRPr lang="en-US" dirty="0" smtClean="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scriptures that the modern church loves to twist</a:t>
            </a:r>
            <a:endParaRPr lang="en-US" dirty="0"/>
          </a:p>
        </p:txBody>
      </p:sp>
      <p:sp>
        <p:nvSpPr>
          <p:cNvPr id="3" name="Content Placeholder 2"/>
          <p:cNvSpPr>
            <a:spLocks noGrp="1"/>
          </p:cNvSpPr>
          <p:nvPr>
            <p:ph idx="1"/>
          </p:nvPr>
        </p:nvSpPr>
        <p:spPr/>
        <p:txBody>
          <a:bodyPr/>
          <a:lstStyle/>
          <a:p>
            <a:r>
              <a:rPr lang="en-US" dirty="0" smtClean="0"/>
              <a:t>Supposedly, Jesus disregarded the Sabbath in </a:t>
            </a:r>
            <a:br>
              <a:rPr lang="en-US" dirty="0" smtClean="0"/>
            </a:br>
            <a:r>
              <a:rPr lang="en-US" dirty="0" smtClean="0">
                <a:solidFill>
                  <a:srgbClr val="FF0000"/>
                </a:solidFill>
              </a:rPr>
              <a:t>Matt 12:1-8; Mark 2:23-28; John 6:1-5</a:t>
            </a:r>
          </a:p>
          <a:p>
            <a:r>
              <a:rPr lang="en-US" dirty="0" smtClean="0"/>
              <a:t>But exactly what did Jesus disregard? The Sabbath or Religious perversion of the Sabbath?</a:t>
            </a:r>
          </a:p>
          <a:p>
            <a:r>
              <a:rPr lang="en-US" dirty="0" smtClean="0"/>
              <a:t>They were eating because they were hungry not because they were harvesting </a:t>
            </a:r>
            <a:r>
              <a:rPr lang="en-US" dirty="0" smtClean="0">
                <a:solidFill>
                  <a:srgbClr val="FF0000"/>
                </a:solidFill>
              </a:rPr>
              <a:t>(Matt12:1)</a:t>
            </a:r>
          </a:p>
          <a:p>
            <a:r>
              <a:rPr lang="en-US" dirty="0" smtClean="0"/>
              <a:t>God’s Law says they were perfectly in order –</a:t>
            </a:r>
            <a:r>
              <a:rPr lang="en-US" dirty="0" smtClean="0">
                <a:solidFill>
                  <a:srgbClr val="FF0000"/>
                </a:solidFill>
              </a:rPr>
              <a:t> Duet 23:25; Lev 19:9-10, 23:22</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Law</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Jesus reminded the church leaders of Gods Law and how it allowed for mercy on the Sabbath…..</a:t>
            </a:r>
            <a:r>
              <a:rPr lang="en-US" dirty="0" smtClean="0">
                <a:solidFill>
                  <a:srgbClr val="FF0000"/>
                </a:solidFill>
              </a:rPr>
              <a:t>Mark 2:25-26… </a:t>
            </a:r>
            <a:r>
              <a:rPr lang="en-US" dirty="0" smtClean="0"/>
              <a:t>Religious leaders are allowed to work on Sabbath – </a:t>
            </a:r>
            <a:r>
              <a:rPr lang="en-US" dirty="0" smtClean="0">
                <a:solidFill>
                  <a:srgbClr val="FF0000"/>
                </a:solidFill>
              </a:rPr>
              <a:t>Matt 12:5</a:t>
            </a:r>
          </a:p>
          <a:p>
            <a:endParaRPr lang="en-US" dirty="0" smtClean="0">
              <a:solidFill>
                <a:srgbClr val="FF0000"/>
              </a:solidFill>
            </a:endParaRPr>
          </a:p>
          <a:p>
            <a:r>
              <a:rPr lang="en-US" dirty="0" smtClean="0"/>
              <a:t>The Spirit and Intent of the Sabbath were not broken, this ministry will NEVER give a list of rules for the Sabbath… this must be a personal walk with you and Yahweh</a:t>
            </a:r>
          </a:p>
          <a:p>
            <a:r>
              <a:rPr lang="en-US" dirty="0" smtClean="0"/>
              <a:t>It’s a blessed day to be enjoyed, true rest</a:t>
            </a:r>
          </a:p>
          <a:p>
            <a:r>
              <a:rPr lang="en-US" dirty="0" smtClean="0"/>
              <a:t>Also note – the Sabbath is for ALL MANKIND, not the JEWS ONLY</a:t>
            </a:r>
          </a:p>
          <a:p>
            <a:r>
              <a:rPr lang="en-US" dirty="0" smtClean="0"/>
              <a:t>Jesus would have been a sinner if he broke the 4</a:t>
            </a:r>
            <a:r>
              <a:rPr lang="en-US" baseline="30000" dirty="0" smtClean="0"/>
              <a:t>th</a:t>
            </a:r>
            <a:r>
              <a:rPr lang="en-US" dirty="0" smtClean="0"/>
              <a:t> commandment – </a:t>
            </a:r>
            <a:r>
              <a:rPr lang="en-US" dirty="0" smtClean="0">
                <a:solidFill>
                  <a:srgbClr val="FF0000"/>
                </a:solidFill>
              </a:rPr>
              <a:t>I John 3:4, I Peter 2:22, Eph 5:2,</a:t>
            </a:r>
            <a:br>
              <a:rPr lang="en-US" dirty="0" smtClean="0">
                <a:solidFill>
                  <a:srgbClr val="FF0000"/>
                </a:solidFill>
              </a:rPr>
            </a:br>
            <a:r>
              <a:rPr lang="en-US" dirty="0" smtClean="0">
                <a:solidFill>
                  <a:srgbClr val="FF0000"/>
                </a:solidFill>
              </a:rPr>
              <a:t> I John 4:14</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the Sabbath changed in the New Testament?</a:t>
            </a:r>
            <a:endParaRPr lang="en-US" dirty="0"/>
          </a:p>
        </p:txBody>
      </p:sp>
      <p:sp>
        <p:nvSpPr>
          <p:cNvPr id="3" name="Content Placeholder 2"/>
          <p:cNvSpPr>
            <a:spLocks noGrp="1"/>
          </p:cNvSpPr>
          <p:nvPr>
            <p:ph idx="1"/>
          </p:nvPr>
        </p:nvSpPr>
        <p:spPr/>
        <p:txBody>
          <a:bodyPr/>
          <a:lstStyle/>
          <a:p>
            <a:r>
              <a:rPr lang="en-US" dirty="0" smtClean="0"/>
              <a:t>Can we agree that Jesus was a Sabbath Keeper? Can we agree His closest followers were Sabbath keepers </a:t>
            </a:r>
            <a:r>
              <a:rPr lang="en-US" dirty="0" smtClean="0">
                <a:solidFill>
                  <a:srgbClr val="FF0000"/>
                </a:solidFill>
              </a:rPr>
              <a:t>Matt 28:1, Mark 16:1-2</a:t>
            </a:r>
          </a:p>
          <a:p>
            <a:r>
              <a:rPr lang="en-US" dirty="0" smtClean="0"/>
              <a:t>Did the Apostles observe the Sabbaths of the Yahweh? The Holy Spirit fell on a HIGH SABBATH! </a:t>
            </a:r>
            <a:r>
              <a:rPr lang="en-US" dirty="0" smtClean="0">
                <a:solidFill>
                  <a:srgbClr val="FF0000"/>
                </a:solidFill>
              </a:rPr>
              <a:t>Acts 2:1-4, Lev 23</a:t>
            </a:r>
          </a:p>
          <a:p>
            <a:r>
              <a:rPr lang="en-US" dirty="0" smtClean="0"/>
              <a:t>If one of God’s laws were going to be so dramatically changed shouldn’t there be a clear biblical reference to such change?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Once again…… PAUL!!!!</a:t>
            </a:r>
            <a:endParaRPr lang="en-US" dirty="0"/>
          </a:p>
        </p:txBody>
      </p:sp>
      <p:sp>
        <p:nvSpPr>
          <p:cNvPr id="3" name="Content Placeholder 2"/>
          <p:cNvSpPr>
            <a:spLocks noGrp="1"/>
          </p:cNvSpPr>
          <p:nvPr>
            <p:ph idx="1"/>
          </p:nvPr>
        </p:nvSpPr>
        <p:spPr/>
        <p:txBody>
          <a:bodyPr/>
          <a:lstStyle/>
          <a:p>
            <a:r>
              <a:rPr lang="en-US" dirty="0" smtClean="0"/>
              <a:t>It is commonly taught that Paul was against Sabbath keeping because of 3 verses in his writings. </a:t>
            </a:r>
            <a:br>
              <a:rPr lang="en-US" dirty="0" smtClean="0"/>
            </a:br>
            <a:endParaRPr lang="en-US" dirty="0" smtClean="0"/>
          </a:p>
          <a:p>
            <a:r>
              <a:rPr lang="en-US" dirty="0" smtClean="0"/>
              <a:t>CONTEXT IS KING – here is what Paul actually said about the Old Testament law, often called THE LAW and THE PROPHETS</a:t>
            </a:r>
            <a:br>
              <a:rPr lang="en-US" dirty="0" smtClean="0"/>
            </a:br>
            <a:endParaRPr lang="en-US" dirty="0" smtClean="0"/>
          </a:p>
          <a:p>
            <a:r>
              <a:rPr lang="en-US" b="1" dirty="0" smtClean="0">
                <a:solidFill>
                  <a:srgbClr val="FF0000"/>
                </a:solidFill>
              </a:rPr>
              <a:t>Acts 24:14, 25:8, Romans 3:31</a:t>
            </a:r>
          </a:p>
          <a:p>
            <a:pPr>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Esteeming one day above another</a:t>
            </a:r>
            <a:br>
              <a:rPr lang="en-US" dirty="0" smtClean="0"/>
            </a:br>
            <a:r>
              <a:rPr lang="en-US" dirty="0" smtClean="0"/>
              <a:t>Rom 14:5-6 </a:t>
            </a:r>
            <a:endParaRPr lang="en-US" dirty="0"/>
          </a:p>
        </p:txBody>
      </p:sp>
      <p:sp>
        <p:nvSpPr>
          <p:cNvPr id="3" name="Content Placeholder 2"/>
          <p:cNvSpPr>
            <a:spLocks noGrp="1"/>
          </p:cNvSpPr>
          <p:nvPr>
            <p:ph idx="1"/>
          </p:nvPr>
        </p:nvSpPr>
        <p:spPr/>
        <p:txBody>
          <a:bodyPr/>
          <a:lstStyle/>
          <a:p>
            <a:r>
              <a:rPr lang="en-US" dirty="0" smtClean="0"/>
              <a:t>It seems Paul is saying that we can decide which days we want to worship on as long as we are fully convinced in our own minds that it is unto the Lord….</a:t>
            </a:r>
          </a:p>
          <a:p>
            <a:r>
              <a:rPr lang="en-US" dirty="0" smtClean="0">
                <a:solidFill>
                  <a:srgbClr val="FF0000"/>
                </a:solidFill>
              </a:rPr>
              <a:t>Rom 7:12 </a:t>
            </a:r>
            <a:r>
              <a:rPr lang="en-US" dirty="0" smtClean="0"/>
              <a:t>– Can Paul tell us to do the law and then tell us we don’t have to do it?</a:t>
            </a:r>
          </a:p>
          <a:p>
            <a:r>
              <a:rPr lang="en-US" dirty="0" smtClean="0"/>
              <a:t>CONTEXT IS KING – the most dangerous person in the world is the person with a Bible, a few quotes and NO UNDERSTANDING</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what “DAYS” are Paul talking about?</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Context is found in verse 2, 3 &amp; 6 – </a:t>
            </a:r>
            <a:br>
              <a:rPr lang="en-US" b="1" dirty="0" smtClean="0"/>
            </a:br>
            <a:r>
              <a:rPr lang="en-US" b="1" dirty="0" smtClean="0">
                <a:solidFill>
                  <a:srgbClr val="FF0000"/>
                </a:solidFill>
              </a:rPr>
              <a:t>Paul is talking about food!!!!</a:t>
            </a:r>
            <a:r>
              <a:rPr lang="en-US" dirty="0" smtClean="0"/>
              <a:t/>
            </a:r>
            <a:br>
              <a:rPr lang="en-US" dirty="0" smtClean="0"/>
            </a:br>
            <a:r>
              <a:rPr lang="en-US" i="1" dirty="0" smtClean="0"/>
              <a:t>The Expositor’s Bible Commentary explains that “the close contextual </a:t>
            </a:r>
            <a:r>
              <a:rPr lang="en-US" dirty="0" smtClean="0"/>
              <a:t>association with eating suggests that Paul has in mind a special day set apart for observance as a time for feasting or as a time for fasting” (Everett Harrison, 1976, Vol. 10, p. 146). </a:t>
            </a:r>
          </a:p>
          <a:p>
            <a:r>
              <a:rPr lang="en-US" dirty="0" smtClean="0"/>
              <a:t>It is apparent that Paul wasn’t discussing the Sabbath but, rather, </a:t>
            </a:r>
            <a:r>
              <a:rPr lang="en-US" i="1" dirty="0" smtClean="0"/>
              <a:t>other days during which feasting, fasting or </a:t>
            </a:r>
            <a:r>
              <a:rPr lang="en-US" dirty="0" smtClean="0"/>
              <a:t>abstaining from certain foods was practiced</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what “DAYS” are Paul talking about?</a:t>
            </a:r>
            <a:endParaRPr lang="en-US" dirty="0"/>
          </a:p>
        </p:txBody>
      </p:sp>
      <p:graphicFrame>
        <p:nvGraphicFramePr>
          <p:cNvPr id="4" name="Content Placeholder 3"/>
          <p:cNvGraphicFramePr>
            <a:graphicFrameLocks noGrp="1"/>
          </p:cNvGraphicFramePr>
          <p:nvPr>
            <p:ph idx="1"/>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Sabbath bondage?</a:t>
            </a:r>
            <a:br>
              <a:rPr lang="en-US" dirty="0" smtClean="0"/>
            </a:br>
            <a:r>
              <a:rPr lang="en-US" dirty="0" smtClean="0"/>
              <a:t>Gal 4:9-10</a:t>
            </a:r>
            <a:endParaRPr lang="en-US" dirty="0"/>
          </a:p>
        </p:txBody>
      </p:sp>
      <p:sp>
        <p:nvSpPr>
          <p:cNvPr id="5" name="Content Placeholder 4"/>
          <p:cNvSpPr>
            <a:spLocks noGrp="1"/>
          </p:cNvSpPr>
          <p:nvPr>
            <p:ph idx="1"/>
          </p:nvPr>
        </p:nvSpPr>
        <p:spPr/>
        <p:txBody>
          <a:bodyPr/>
          <a:lstStyle/>
          <a:p>
            <a:r>
              <a:rPr lang="en-US" dirty="0" smtClean="0"/>
              <a:t>The church sees these as references to the Holy Days – they refer to God’s commanded assemblies for His holy nation as “weak and miserable principles” to which people were turning back to and into “bondage” thus calling the Sabbath and the Holy Days bondage…. But Halloween and the Day of the SUN isn’t bondage!!!! PULEEEASE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Sabbath bondage?</a:t>
            </a:r>
            <a:br>
              <a:rPr lang="en-US" dirty="0" smtClean="0"/>
            </a:br>
            <a:r>
              <a:rPr lang="en-US" dirty="0" smtClean="0"/>
              <a:t>Gal 4:9-10</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The Greek words Paul used for “days and months and seasons and years” are used throughout the New Testament in describing </a:t>
            </a:r>
            <a:r>
              <a:rPr lang="en-US" b="1" dirty="0" smtClean="0"/>
              <a:t>normal, civil periods of time</a:t>
            </a:r>
            <a:r>
              <a:rPr lang="en-US" dirty="0" smtClean="0"/>
              <a:t>. They are totally different from the precise terms Paul used in </a:t>
            </a:r>
            <a:r>
              <a:rPr lang="en-US" dirty="0" smtClean="0">
                <a:solidFill>
                  <a:srgbClr val="FF0000"/>
                </a:solidFill>
              </a:rPr>
              <a:t>Colossians 2:16 </a:t>
            </a:r>
            <a:r>
              <a:rPr lang="en-US" dirty="0" smtClean="0"/>
              <a:t>specifying the Sabbaths, festivals and new-moon observances</a:t>
            </a:r>
          </a:p>
          <a:p>
            <a:r>
              <a:rPr lang="en-US" dirty="0" smtClean="0"/>
              <a:t>Given in the Bible. He used exact terminology for biblical observances in Was the Sabbath Changed in the New Testament? Colossians, but used very different Greek words in Galatians—a clear indication that he was discussing altogether different subjects.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world out of touch</a:t>
            </a:r>
            <a:endParaRPr lang="en-US" dirty="0"/>
          </a:p>
        </p:txBody>
      </p:sp>
      <p:sp>
        <p:nvSpPr>
          <p:cNvPr id="3" name="Content Placeholder 2"/>
          <p:cNvSpPr>
            <a:spLocks noGrp="1"/>
          </p:cNvSpPr>
          <p:nvPr>
            <p:ph idx="1"/>
          </p:nvPr>
        </p:nvSpPr>
        <p:spPr/>
        <p:txBody>
          <a:bodyPr>
            <a:normAutofit lnSpcReduction="10000"/>
          </a:bodyPr>
          <a:lstStyle/>
          <a:p>
            <a:r>
              <a:rPr lang="en-US" dirty="0" smtClean="0"/>
              <a:t>Life has gotten busy! Focus is forgotten</a:t>
            </a:r>
          </a:p>
          <a:p>
            <a:r>
              <a:rPr lang="en-US" dirty="0" smtClean="0"/>
              <a:t>Trivial things have become important while important things have become trivial</a:t>
            </a:r>
          </a:p>
          <a:p>
            <a:r>
              <a:rPr lang="en-US" dirty="0" smtClean="0"/>
              <a:t>Satan has deceived the whole world </a:t>
            </a:r>
            <a:r>
              <a:rPr lang="en-US" dirty="0" smtClean="0">
                <a:solidFill>
                  <a:srgbClr val="FF0000"/>
                </a:solidFill>
              </a:rPr>
              <a:t>Rev 12:9</a:t>
            </a:r>
          </a:p>
          <a:p>
            <a:r>
              <a:rPr lang="en-US" dirty="0" smtClean="0"/>
              <a:t>Life’s demands keep us out of touch with our spouse, our families and our God</a:t>
            </a:r>
          </a:p>
          <a:p>
            <a:r>
              <a:rPr lang="en-US" dirty="0" smtClean="0"/>
              <a:t>God proves His desire for our lives to have meaning in His law – </a:t>
            </a:r>
            <a:r>
              <a:rPr lang="en-US" dirty="0" smtClean="0">
                <a:solidFill>
                  <a:srgbClr val="FF0000"/>
                </a:solidFill>
              </a:rPr>
              <a:t>Duet 5:33</a:t>
            </a:r>
          </a:p>
          <a:p>
            <a:r>
              <a:rPr lang="en-US" dirty="0" smtClean="0"/>
              <a:t>God protects us from life with the Sabbath appointment – divine appointments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Sabbath bondage?</a:t>
            </a:r>
            <a:br>
              <a:rPr lang="en-US" dirty="0" smtClean="0"/>
            </a:br>
            <a:r>
              <a:rPr lang="en-US" dirty="0" smtClean="0"/>
              <a:t>Gal 4:9-10</a:t>
            </a:r>
            <a:endParaRPr lang="en-US" dirty="0"/>
          </a:p>
        </p:txBody>
      </p:sp>
      <p:sp>
        <p:nvSpPr>
          <p:cNvPr id="5" name="Content Placeholder 4"/>
          <p:cNvSpPr>
            <a:spLocks noGrp="1"/>
          </p:cNvSpPr>
          <p:nvPr>
            <p:ph idx="1"/>
          </p:nvPr>
        </p:nvSpPr>
        <p:spPr/>
        <p:txBody>
          <a:bodyPr>
            <a:normAutofit/>
          </a:bodyPr>
          <a:lstStyle/>
          <a:p>
            <a:r>
              <a:rPr lang="en-US" dirty="0" smtClean="0"/>
              <a:t>First – The Galatians couldn’t turn back to what they had never observed! They were former Pagans and Gentiles!!! Observing Astrological magic… they had never observed the Holy Sabbath. How do we know? </a:t>
            </a:r>
            <a:br>
              <a:rPr lang="en-US" dirty="0" smtClean="0"/>
            </a:br>
            <a:r>
              <a:rPr lang="en-US" dirty="0" smtClean="0">
                <a:solidFill>
                  <a:srgbClr val="FF0000"/>
                </a:solidFill>
              </a:rPr>
              <a:t>Gal 5:2, 6:12-13 </a:t>
            </a:r>
          </a:p>
          <a:p>
            <a:r>
              <a:rPr lang="en-US" dirty="0" smtClean="0">
                <a:solidFill>
                  <a:srgbClr val="FF0000"/>
                </a:solidFill>
              </a:rPr>
              <a:t>Gal 4:8 – </a:t>
            </a:r>
            <a:r>
              <a:rPr lang="en-US" dirty="0" smtClean="0">
                <a:solidFill>
                  <a:schemeClr val="tx1">
                    <a:lumMod val="95000"/>
                    <a:lumOff val="5000"/>
                  </a:schemeClr>
                </a:solidFill>
              </a:rPr>
              <a:t>they were turning back to Paganism</a:t>
            </a:r>
          </a:p>
          <a:p>
            <a:r>
              <a:rPr lang="en-US" dirty="0" smtClean="0">
                <a:solidFill>
                  <a:schemeClr val="tx1">
                    <a:lumMod val="95000"/>
                    <a:lumOff val="5000"/>
                  </a:schemeClr>
                </a:solidFill>
              </a:rPr>
              <a:t>Could God’s laws be “weak and beggarly elements”? Your answer is </a:t>
            </a:r>
            <a:r>
              <a:rPr lang="en-US" dirty="0" smtClean="0">
                <a:solidFill>
                  <a:srgbClr val="FF0000"/>
                </a:solidFill>
              </a:rPr>
              <a:t>Duet 18:10,14</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Sabbath bondage?</a:t>
            </a:r>
            <a:br>
              <a:rPr lang="en-US" dirty="0" smtClean="0"/>
            </a:br>
            <a:r>
              <a:rPr lang="en-US" dirty="0" smtClean="0"/>
              <a:t>Gal 4:9-10</a:t>
            </a:r>
            <a:endParaRPr lang="en-US" dirty="0"/>
          </a:p>
        </p:txBody>
      </p:sp>
      <p:sp>
        <p:nvSpPr>
          <p:cNvPr id="5" name="Content Placeholder 4"/>
          <p:cNvSpPr>
            <a:spLocks noGrp="1"/>
          </p:cNvSpPr>
          <p:nvPr>
            <p:ph idx="1"/>
          </p:nvPr>
        </p:nvSpPr>
        <p:spPr/>
        <p:txBody>
          <a:bodyPr>
            <a:normAutofit fontScale="70000" lnSpcReduction="20000"/>
          </a:bodyPr>
          <a:lstStyle/>
          <a:p>
            <a:r>
              <a:rPr lang="en-US" dirty="0" smtClean="0">
                <a:solidFill>
                  <a:schemeClr val="tx1">
                    <a:lumMod val="95000"/>
                    <a:lumOff val="5000"/>
                  </a:schemeClr>
                </a:solidFill>
              </a:rPr>
              <a:t>What did they consider gods? Sun, Moon, Planets and stars!!!</a:t>
            </a:r>
            <a:br>
              <a:rPr lang="en-US" dirty="0" smtClean="0">
                <a:solidFill>
                  <a:schemeClr val="tx1">
                    <a:lumMod val="95000"/>
                    <a:lumOff val="5000"/>
                  </a:schemeClr>
                </a:solidFill>
              </a:rPr>
            </a:br>
            <a:r>
              <a:rPr lang="en-US" dirty="0" smtClean="0">
                <a:solidFill>
                  <a:schemeClr val="tx1">
                    <a:lumMod val="95000"/>
                    <a:lumOff val="5000"/>
                  </a:schemeClr>
                </a:solidFill>
              </a:rPr>
              <a:t> </a:t>
            </a:r>
            <a:r>
              <a:rPr lang="en-US" dirty="0" err="1" smtClean="0">
                <a:solidFill>
                  <a:srgbClr val="FF0000"/>
                </a:solidFill>
              </a:rPr>
              <a:t>Jer</a:t>
            </a:r>
            <a:r>
              <a:rPr lang="en-US" dirty="0" smtClean="0">
                <a:solidFill>
                  <a:srgbClr val="FF0000"/>
                </a:solidFill>
              </a:rPr>
              <a:t> 10:2</a:t>
            </a:r>
            <a:r>
              <a:rPr lang="en-US" dirty="0" smtClean="0">
                <a:solidFill>
                  <a:schemeClr val="tx1">
                    <a:lumMod val="95000"/>
                    <a:lumOff val="5000"/>
                  </a:schemeClr>
                </a:solidFill>
              </a:rPr>
              <a:t/>
            </a:r>
            <a:br>
              <a:rPr lang="en-US" dirty="0" smtClean="0">
                <a:solidFill>
                  <a:schemeClr val="tx1">
                    <a:lumMod val="95000"/>
                    <a:lumOff val="5000"/>
                  </a:schemeClr>
                </a:solidFill>
              </a:rPr>
            </a:br>
            <a:r>
              <a:rPr lang="en-US" dirty="0" smtClean="0">
                <a:solidFill>
                  <a:schemeClr val="tx1">
                    <a:lumMod val="95000"/>
                    <a:lumOff val="5000"/>
                  </a:schemeClr>
                </a:solidFill>
              </a:rPr>
              <a:t/>
            </a:r>
            <a:br>
              <a:rPr lang="en-US" dirty="0" smtClean="0">
                <a:solidFill>
                  <a:schemeClr val="tx1">
                    <a:lumMod val="95000"/>
                    <a:lumOff val="5000"/>
                  </a:schemeClr>
                </a:solidFill>
              </a:rPr>
            </a:br>
            <a:endParaRPr lang="en-US" dirty="0" smtClean="0">
              <a:solidFill>
                <a:schemeClr val="tx1">
                  <a:lumMod val="95000"/>
                  <a:lumOff val="5000"/>
                </a:schemeClr>
              </a:solidFill>
            </a:endParaRPr>
          </a:p>
          <a:p>
            <a:r>
              <a:rPr lang="en-US" dirty="0" smtClean="0"/>
              <a:t>“In the Greco-Roman </a:t>
            </a:r>
            <a:r>
              <a:rPr lang="en-US" dirty="0" err="1" smtClean="0"/>
              <a:t>chronography</a:t>
            </a:r>
            <a:r>
              <a:rPr lang="en-US" dirty="0" smtClean="0"/>
              <a:t> [time-measurement system], the smallest unit larger than a single day is </a:t>
            </a:r>
            <a:r>
              <a:rPr lang="en-US" i="1" dirty="0" smtClean="0"/>
              <a:t>a group of nine or ten days. In the </a:t>
            </a:r>
            <a:r>
              <a:rPr lang="en-US" dirty="0" smtClean="0"/>
              <a:t>majority of systems, these are the </a:t>
            </a:r>
            <a:r>
              <a:rPr lang="en-US" i="1" dirty="0" smtClean="0"/>
              <a:t>ten days respectively of the waxing moon, full moon and waning moon. </a:t>
            </a:r>
            <a:br>
              <a:rPr lang="en-US" i="1" dirty="0" smtClean="0"/>
            </a:br>
            <a:r>
              <a:rPr lang="en-US" i="1" dirty="0" smtClean="0"/>
              <a:t>“These three groups of ten days comprise a </a:t>
            </a:r>
            <a:r>
              <a:rPr lang="en-US" dirty="0" smtClean="0"/>
              <a:t>month of thirty days. Three months make one of the four seasons, and four seasons make a year. The years are then grouped into Olympiads of four years or eras of varying lengths. When Paul refers to days, months, seasons and years in Gal[</a:t>
            </a:r>
            <a:r>
              <a:rPr lang="en-US" dirty="0" err="1" smtClean="0"/>
              <a:t>atians</a:t>
            </a:r>
            <a:r>
              <a:rPr lang="en-US" dirty="0" smtClean="0"/>
              <a:t>] 4:10, he is describing </a:t>
            </a:r>
            <a:r>
              <a:rPr lang="en-US" i="1" dirty="0" smtClean="0"/>
              <a:t>a pagan time-keeping scheme” (Troy Martin, By Philosophy and Empty Deceit: Colossians as Response to a Cynic Critique, 1996, pp. 129-130).</a:t>
            </a:r>
            <a:endParaRPr lang="en-US" dirty="0" smtClean="0">
              <a:solidFill>
                <a:schemeClr val="tx1">
                  <a:lumMod val="95000"/>
                  <a:lumOff val="5000"/>
                </a:schemeClr>
              </a:solidFill>
            </a:endParaRPr>
          </a:p>
          <a:p>
            <a:endParaRPr lang="en-US" dirty="0" smtClean="0">
              <a:solidFill>
                <a:schemeClr val="tx1">
                  <a:lumMod val="95000"/>
                  <a:lumOff val="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Is the Sabbath obsolete?</a:t>
            </a:r>
            <a:br>
              <a:rPr lang="en-US" dirty="0" smtClean="0"/>
            </a:br>
            <a:r>
              <a:rPr lang="en-US" dirty="0" smtClean="0"/>
              <a:t>Col 2:6-17</a:t>
            </a:r>
            <a:endParaRPr lang="en-US" dirty="0"/>
          </a:p>
        </p:txBody>
      </p:sp>
      <p:sp>
        <p:nvSpPr>
          <p:cNvPr id="3" name="Content Placeholder 2"/>
          <p:cNvSpPr>
            <a:spLocks noGrp="1"/>
          </p:cNvSpPr>
          <p:nvPr>
            <p:ph idx="1"/>
          </p:nvPr>
        </p:nvSpPr>
        <p:spPr/>
        <p:txBody>
          <a:bodyPr/>
          <a:lstStyle/>
          <a:p>
            <a:r>
              <a:rPr lang="en-US" dirty="0" smtClean="0"/>
              <a:t>This whole passage is an attack against Gnosticism and </a:t>
            </a:r>
            <a:r>
              <a:rPr lang="en-US" dirty="0" err="1" smtClean="0"/>
              <a:t>docetism</a:t>
            </a:r>
            <a:r>
              <a:rPr lang="en-US" dirty="0" smtClean="0"/>
              <a:t>…. And many of these Pagan Christians bringing their ways into Gods little flock.</a:t>
            </a:r>
          </a:p>
          <a:p>
            <a:r>
              <a:rPr lang="en-US" dirty="0" smtClean="0"/>
              <a:t>They are told to not let THOSE MEN make decision concerning the new found freedom of these Christians who were keeping Sabbath and Holy Days</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is there no New Testament command to keep the Sabbath?</a:t>
            </a:r>
            <a:endParaRPr lang="en-US" dirty="0"/>
          </a:p>
        </p:txBody>
      </p:sp>
      <p:sp>
        <p:nvSpPr>
          <p:cNvPr id="3" name="Content Placeholder 2"/>
          <p:cNvSpPr>
            <a:spLocks noGrp="1"/>
          </p:cNvSpPr>
          <p:nvPr>
            <p:ph idx="1"/>
          </p:nvPr>
        </p:nvSpPr>
        <p:spPr/>
        <p:txBody>
          <a:bodyPr/>
          <a:lstStyle/>
          <a:p>
            <a:r>
              <a:rPr lang="en-US" dirty="0" smtClean="0"/>
              <a:t>Why would I write a letter to someone in prison and tell them “Get some sleep”</a:t>
            </a:r>
          </a:p>
          <a:p>
            <a:r>
              <a:rPr lang="en-US" dirty="0" smtClean="0"/>
              <a:t>What’s understood need not be explained!</a:t>
            </a:r>
          </a:p>
          <a:p>
            <a:r>
              <a:rPr lang="en-US" dirty="0" smtClean="0"/>
              <a:t>The people to whom Jesus and the Apostles preached would never have dreamed of anyone NOT KEEPING SABBATH</a:t>
            </a:r>
          </a:p>
          <a:p>
            <a:r>
              <a:rPr lang="en-US" dirty="0" smtClean="0"/>
              <a:t>The Apostles all kept Sabbath as did the early church… read the words of Josephus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Josephus the Historian</a:t>
            </a:r>
            <a:endParaRPr lang="en-US" dirty="0"/>
          </a:p>
        </p:txBody>
      </p:sp>
      <p:sp>
        <p:nvSpPr>
          <p:cNvPr id="3" name="Content Placeholder 2"/>
          <p:cNvSpPr>
            <a:spLocks noGrp="1"/>
          </p:cNvSpPr>
          <p:nvPr>
            <p:ph idx="1"/>
          </p:nvPr>
        </p:nvSpPr>
        <p:spPr/>
        <p:txBody>
          <a:bodyPr>
            <a:normAutofit/>
          </a:bodyPr>
          <a:lstStyle/>
          <a:p>
            <a:r>
              <a:rPr lang="en-US" dirty="0" smtClean="0"/>
              <a:t>“The multitude of mankind itself have had a great inclination for a long time to follow our religious observances; for there is not any city of the Grecians, nor any of the barbarians, nor any nation whatsoever, whither our custom of resting on the seventh day hath not come . . . As God himself pervades all the world, so hath our law passed through all the world also” (</a:t>
            </a:r>
            <a:r>
              <a:rPr lang="en-US" i="1" dirty="0" smtClean="0"/>
              <a:t>Against </a:t>
            </a:r>
            <a:r>
              <a:rPr lang="en-US" i="1" dirty="0" err="1" smtClean="0"/>
              <a:t>Apion,</a:t>
            </a:r>
            <a:r>
              <a:rPr lang="en-US" dirty="0" err="1" smtClean="0"/>
              <a:t>Book</a:t>
            </a:r>
            <a:r>
              <a:rPr lang="en-US" dirty="0" smtClean="0"/>
              <a:t> 2, chap. 40).</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the Sabbath changed to Sunday by God’s authority?</a:t>
            </a:r>
            <a:endParaRPr lang="en-US" dirty="0"/>
          </a:p>
        </p:txBody>
      </p:sp>
      <p:sp>
        <p:nvSpPr>
          <p:cNvPr id="3" name="Content Placeholder 2"/>
          <p:cNvSpPr>
            <a:spLocks noGrp="1"/>
          </p:cNvSpPr>
          <p:nvPr>
            <p:ph idx="1"/>
          </p:nvPr>
        </p:nvSpPr>
        <p:spPr/>
        <p:txBody>
          <a:bodyPr/>
          <a:lstStyle/>
          <a:p>
            <a:r>
              <a:rPr lang="en-US" dirty="0" smtClean="0"/>
              <a:t>First – Jesus was NOT resurrected on Sunday</a:t>
            </a:r>
          </a:p>
          <a:p>
            <a:r>
              <a:rPr lang="en-US" dirty="0" smtClean="0"/>
              <a:t>What about Acts 20:7 - “It means to partake of food and is used of eating as in a meal . . . </a:t>
            </a:r>
            <a:r>
              <a:rPr lang="en-US" i="1" dirty="0" smtClean="0"/>
              <a:t>The readers [of the original </a:t>
            </a:r>
            <a:r>
              <a:rPr lang="en-US" dirty="0" smtClean="0"/>
              <a:t>New Testament letters and manuscripts] </a:t>
            </a:r>
            <a:r>
              <a:rPr lang="en-US" i="1" dirty="0" smtClean="0"/>
              <a:t>could have had no other idea or meaning </a:t>
            </a:r>
            <a:r>
              <a:rPr lang="en-US" i="1" dirty="0" err="1" smtClean="0"/>
              <a:t>intheir</a:t>
            </a:r>
            <a:r>
              <a:rPr lang="en-US" i="1" dirty="0" smtClean="0"/>
              <a:t> minds” (E.W. </a:t>
            </a:r>
            <a:r>
              <a:rPr lang="en-US" i="1" dirty="0" err="1" smtClean="0"/>
              <a:t>Bullinger</a:t>
            </a:r>
            <a:r>
              <a:rPr lang="en-US" i="1" dirty="0" smtClean="0"/>
              <a:t>, Figures of Speech Used in the Bible, 1991, pp. 839-840).</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the Sabbath changed to Sunday by God’s authority?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This is proven by the fact that after Paul finished speaking they </a:t>
            </a:r>
            <a:r>
              <a:rPr lang="en-US" i="1" dirty="0" smtClean="0"/>
              <a:t>again broke bread and</a:t>
            </a:r>
          </a:p>
          <a:p>
            <a:pPr>
              <a:buNone/>
            </a:pPr>
            <a:r>
              <a:rPr lang="en-US" dirty="0" smtClean="0"/>
              <a:t>   ate (verse 11). Breaking bread to eat a meal is mentioned in Luke 24:30, 35 and Acts 27:35</a:t>
            </a:r>
            <a:br>
              <a:rPr lang="en-US" dirty="0" smtClean="0"/>
            </a:br>
            <a:r>
              <a:rPr lang="en-US" dirty="0" smtClean="0"/>
              <a:t/>
            </a:r>
            <a:br>
              <a:rPr lang="en-US" dirty="0" smtClean="0"/>
            </a:br>
            <a:r>
              <a:rPr lang="en-US" dirty="0" smtClean="0"/>
              <a:t>THIS WASN”T WORSHIP OR CHURCH ----- this was the </a:t>
            </a:r>
            <a:r>
              <a:rPr lang="en-US" b="1" dirty="0" err="1" smtClean="0"/>
              <a:t>Havdalah</a:t>
            </a:r>
            <a:r>
              <a:rPr lang="en-US" dirty="0" smtClean="0"/>
              <a:t> (Hebrew: </a:t>
            </a:r>
            <a:r>
              <a:rPr lang="he-IL" dirty="0" smtClean="0"/>
              <a:t>הַבְדָּלָה, "</a:t>
            </a:r>
            <a:r>
              <a:rPr lang="en-US" dirty="0" smtClean="0"/>
              <a:t>separation") is a Jewish religious ceremony that marks the symbolic end of Shabbat and Jewish holidays, and ushers in the new week. The ritual involves lighting a special </a:t>
            </a:r>
            <a:r>
              <a:rPr lang="en-US" b="1" dirty="0" err="1" smtClean="0"/>
              <a:t>havdalah</a:t>
            </a:r>
            <a:r>
              <a:rPr lang="en-US" b="1" dirty="0" smtClean="0"/>
              <a:t> </a:t>
            </a:r>
            <a:r>
              <a:rPr lang="en-US" dirty="0" smtClean="0"/>
              <a:t>candle with several wicks, blessing a cup of wine and smelling sweet spices.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the Sabbath changed to Sunday by God’s authority?</a:t>
            </a:r>
            <a:endParaRPr lang="en-US" dirty="0"/>
          </a:p>
        </p:txBody>
      </p:sp>
      <p:sp>
        <p:nvSpPr>
          <p:cNvPr id="3" name="Content Placeholder 2"/>
          <p:cNvSpPr>
            <a:spLocks noGrp="1"/>
          </p:cNvSpPr>
          <p:nvPr>
            <p:ph idx="1"/>
          </p:nvPr>
        </p:nvSpPr>
        <p:spPr/>
        <p:txBody>
          <a:bodyPr>
            <a:normAutofit lnSpcReduction="10000"/>
          </a:bodyPr>
          <a:lstStyle/>
          <a:p>
            <a:r>
              <a:rPr lang="en-US" dirty="0" smtClean="0"/>
              <a:t>Follow the timeline – learn to tell time the BIBLE WAY ---- the first day starts at sunset, this part is called EVENING, God tells time backwards of man</a:t>
            </a:r>
          </a:p>
          <a:p>
            <a:r>
              <a:rPr lang="en-US" dirty="0" smtClean="0"/>
              <a:t>Verse 7-11 = These events began with an “after </a:t>
            </a:r>
            <a:r>
              <a:rPr lang="en-US" dirty="0" err="1" smtClean="0"/>
              <a:t>sabbath</a:t>
            </a:r>
            <a:r>
              <a:rPr lang="en-US" dirty="0" smtClean="0"/>
              <a:t> </a:t>
            </a:r>
            <a:r>
              <a:rPr lang="en-US" dirty="0" err="1" smtClean="0"/>
              <a:t>Havdalah</a:t>
            </a:r>
            <a:r>
              <a:rPr lang="en-US" dirty="0" smtClean="0"/>
              <a:t>” THIS would have been THE ONLY EVENING on the first day of the week.</a:t>
            </a:r>
          </a:p>
          <a:p>
            <a:r>
              <a:rPr lang="en-US" dirty="0" smtClean="0"/>
              <a:t>All modern translations say that this meal took place on a Saturday NIGHT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Was the Sabbath changed to Sunday by God’s authority?</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A careful look at events recounted in Acts 20:7-14 shows that a Sunday worship service is not described here. It does show Paul participating in a Saturday night meal and talking until almost dawn, after which he walked almost 20 miles on Sunday to rejoin his traveling companions, who had sailed 60 miles from Troas to </a:t>
            </a:r>
            <a:r>
              <a:rPr lang="en-US" i="1" dirty="0" err="1" smtClean="0"/>
              <a:t>Assos</a:t>
            </a:r>
            <a:r>
              <a:rPr lang="en-US" i="1" dirty="0" smtClean="0"/>
              <a:t>. In walking that distance, Paul certainly wasn’t keeping Sunday as a day of rest – this verse proves PAUL WALKED ON SUNDAY ALL DAY</a:t>
            </a:r>
            <a:endParaRPr lang="en-US"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 </a:t>
            </a:r>
            <a:r>
              <a:rPr lang="en-US" dirty="0" err="1" smtClean="0"/>
              <a:t>Cor</a:t>
            </a:r>
            <a:r>
              <a:rPr lang="en-US" dirty="0" smtClean="0"/>
              <a:t> 16:1-2 proves Sunday worship?</a:t>
            </a:r>
            <a:endParaRPr lang="en-US" dirty="0"/>
          </a:p>
        </p:txBody>
      </p:sp>
      <p:sp>
        <p:nvSpPr>
          <p:cNvPr id="3" name="Content Placeholder 2"/>
          <p:cNvSpPr>
            <a:spLocks noGrp="1"/>
          </p:cNvSpPr>
          <p:nvPr>
            <p:ph idx="1"/>
          </p:nvPr>
        </p:nvSpPr>
        <p:spPr/>
        <p:txBody>
          <a:bodyPr>
            <a:normAutofit/>
          </a:bodyPr>
          <a:lstStyle/>
          <a:p>
            <a:r>
              <a:rPr lang="en-US" dirty="0" smtClean="0"/>
              <a:t>This was a collection for the saints in Jerusalem because of famine</a:t>
            </a:r>
          </a:p>
          <a:p>
            <a:r>
              <a:rPr lang="en-US" dirty="0" smtClean="0"/>
              <a:t>These were to be “laid aside” and “stored up” for when Paul came through</a:t>
            </a:r>
          </a:p>
          <a:p>
            <a:r>
              <a:rPr lang="en-US" dirty="0" smtClean="0"/>
              <a:t>This was to be done individually because everyone resumed their harvesting and their work on the first day of the week and thus they could set something aside.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Wasted Worship – my way</a:t>
            </a:r>
            <a:endParaRPr lang="en-US" dirty="0"/>
          </a:p>
        </p:txBody>
      </p:sp>
      <p:sp>
        <p:nvSpPr>
          <p:cNvPr id="3" name="Content Placeholder 2"/>
          <p:cNvSpPr>
            <a:spLocks noGrp="1"/>
          </p:cNvSpPr>
          <p:nvPr>
            <p:ph idx="1"/>
          </p:nvPr>
        </p:nvSpPr>
        <p:spPr/>
        <p:txBody>
          <a:bodyPr/>
          <a:lstStyle/>
          <a:p>
            <a:r>
              <a:rPr lang="en-US" dirty="0" smtClean="0"/>
              <a:t>God has provided a way, a why and a day that He has chosen for worship. Psalms 150</a:t>
            </a:r>
          </a:p>
          <a:p>
            <a:r>
              <a:rPr lang="en-US" dirty="0" smtClean="0"/>
              <a:t>He alone has the right to tell us how and when and where to worship Him </a:t>
            </a:r>
          </a:p>
          <a:p>
            <a:r>
              <a:rPr lang="en-US" dirty="0" smtClean="0"/>
              <a:t>We do not have a right to change his way, why and day – ask Cain</a:t>
            </a:r>
          </a:p>
          <a:p>
            <a:r>
              <a:rPr lang="en-US" dirty="0" smtClean="0"/>
              <a:t>God loves specificity because when we are specific then we are focused – tithe, Sabbath</a:t>
            </a:r>
          </a:p>
          <a:p>
            <a:r>
              <a:rPr lang="en-US" dirty="0" smtClean="0">
                <a:solidFill>
                  <a:srgbClr val="FF0000"/>
                </a:solidFill>
              </a:rPr>
              <a:t>Matt 15:9 </a:t>
            </a:r>
            <a:r>
              <a:rPr lang="en-US" dirty="0" smtClean="0"/>
              <a:t>– </a:t>
            </a:r>
            <a:r>
              <a:rPr lang="en-US" dirty="0" err="1" smtClean="0"/>
              <a:t>Annanias</a:t>
            </a:r>
            <a:r>
              <a:rPr lang="en-US" dirty="0" smtClean="0"/>
              <a:t> &amp; </a:t>
            </a:r>
            <a:r>
              <a:rPr lang="en-US" dirty="0" err="1" smtClean="0"/>
              <a:t>Shappira</a:t>
            </a:r>
            <a:r>
              <a:rPr lang="en-US" dirty="0" smtClean="0"/>
              <a:t>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Surprising Admissions about the change from 7</a:t>
            </a:r>
            <a:r>
              <a:rPr lang="en-US" baseline="30000" dirty="0" smtClean="0"/>
              <a:t>th</a:t>
            </a:r>
            <a:r>
              <a:rPr lang="en-US" dirty="0" smtClean="0"/>
              <a:t> day to 1</a:t>
            </a:r>
            <a:r>
              <a:rPr lang="en-US" baseline="30000" dirty="0" smtClean="0"/>
              <a:t>st</a:t>
            </a:r>
            <a:r>
              <a:rPr lang="en-US" dirty="0" smtClean="0"/>
              <a:t> day</a:t>
            </a:r>
            <a:endParaRPr lang="en-US" dirty="0"/>
          </a:p>
        </p:txBody>
      </p:sp>
      <p:sp>
        <p:nvSpPr>
          <p:cNvPr id="3" name="Content Placeholder 2"/>
          <p:cNvSpPr>
            <a:spLocks noGrp="1"/>
          </p:cNvSpPr>
          <p:nvPr>
            <p:ph idx="1"/>
          </p:nvPr>
        </p:nvSpPr>
        <p:spPr/>
        <p:txBody>
          <a:bodyPr>
            <a:normAutofit fontScale="92500" lnSpcReduction="10000"/>
          </a:bodyPr>
          <a:lstStyle/>
          <a:p>
            <a:r>
              <a:rPr lang="en-US" i="1" dirty="0" smtClean="0"/>
              <a:t>“Nowhere in the Bible do we find that Christ or the Apostles ordered that the Sabbath be changed from Saturday to Sunday. We have the </a:t>
            </a:r>
            <a:r>
              <a:rPr lang="en-US" dirty="0" smtClean="0"/>
              <a:t>commandment of God given to Moses to keep holy the Sabbath day, that is the 7th day of the week, Saturday. Today most Christians keep Sunday because </a:t>
            </a:r>
            <a:r>
              <a:rPr lang="en-US" b="1" dirty="0" smtClean="0"/>
              <a:t>it has been revealed to us by the [Roman Catholic] church outside the Bible</a:t>
            </a:r>
            <a:r>
              <a:rPr lang="en-US" dirty="0" smtClean="0"/>
              <a:t>”(“To Tell You the Truth,” </a:t>
            </a:r>
            <a:r>
              <a:rPr lang="en-US" i="1" dirty="0" smtClean="0"/>
              <a:t>The Catholic </a:t>
            </a:r>
            <a:r>
              <a:rPr lang="en-US" i="1" dirty="0" err="1" smtClean="0"/>
              <a:t>Virginian,</a:t>
            </a:r>
            <a:r>
              <a:rPr lang="en-US" dirty="0" err="1" smtClean="0"/>
              <a:t>Oct</a:t>
            </a:r>
            <a:r>
              <a:rPr lang="en-US" dirty="0" smtClean="0"/>
              <a:t>. 3, 1947, p. 9).</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Surprising Admissions about the change from 7</a:t>
            </a:r>
            <a:r>
              <a:rPr lang="en-US" baseline="30000" dirty="0" smtClean="0"/>
              <a:t>th</a:t>
            </a:r>
            <a:r>
              <a:rPr lang="en-US" dirty="0" smtClean="0"/>
              <a:t> day to 1</a:t>
            </a:r>
            <a:r>
              <a:rPr lang="en-US" baseline="30000" dirty="0" smtClean="0"/>
              <a:t>st</a:t>
            </a:r>
            <a:r>
              <a:rPr lang="en-US" dirty="0" smtClean="0"/>
              <a:t> day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“But </a:t>
            </a:r>
            <a:r>
              <a:rPr lang="en-US" i="1" dirty="0" smtClean="0"/>
              <a:t>since Saturday, not Sunday, is specified in the Bible, isn’t it curious that non-Catholics </a:t>
            </a:r>
            <a:r>
              <a:rPr lang="en-US" dirty="0" smtClean="0"/>
              <a:t>who profess to take their religion directly from the Bible, and not the Church, observe Sunday instead of Saturday? Yes of course, it is inconsistent; but this change was made about 15 centuries before Protestantism was born, and by that time the custom was universally observed. They have continued the custom, even though </a:t>
            </a:r>
            <a:r>
              <a:rPr lang="en-US" i="1" dirty="0" smtClean="0"/>
              <a:t>it rests upon the authority of the Catholic Church and not upon an explicit text in the Bible” (Dr. John O’Brien, Faith of </a:t>
            </a:r>
            <a:r>
              <a:rPr lang="en-US" i="1" dirty="0" err="1" smtClean="0"/>
              <a:t>Millions,</a:t>
            </a:r>
            <a:r>
              <a:rPr lang="en-US" dirty="0" err="1" smtClean="0"/>
              <a:t>pp</a:t>
            </a:r>
            <a:r>
              <a:rPr lang="en-US" dirty="0" smtClean="0"/>
              <a:t>. 543-544).</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Surprising Admissions about the change from 7</a:t>
            </a:r>
            <a:r>
              <a:rPr lang="en-US" baseline="30000" dirty="0" smtClean="0"/>
              <a:t>th</a:t>
            </a:r>
            <a:r>
              <a:rPr lang="en-US" dirty="0" smtClean="0"/>
              <a:t> day to 1</a:t>
            </a:r>
            <a:r>
              <a:rPr lang="en-US" baseline="30000" dirty="0" smtClean="0"/>
              <a:t>st</a:t>
            </a:r>
            <a:r>
              <a:rPr lang="en-US" dirty="0" smtClean="0"/>
              <a:t> day</a:t>
            </a:r>
            <a:endParaRPr lang="en-US" dirty="0"/>
          </a:p>
        </p:txBody>
      </p:sp>
      <p:sp>
        <p:nvSpPr>
          <p:cNvPr id="3" name="Content Placeholder 2"/>
          <p:cNvSpPr>
            <a:spLocks noGrp="1"/>
          </p:cNvSpPr>
          <p:nvPr>
            <p:ph idx="1"/>
          </p:nvPr>
        </p:nvSpPr>
        <p:spPr/>
        <p:txBody>
          <a:bodyPr>
            <a:normAutofit/>
          </a:bodyPr>
          <a:lstStyle/>
          <a:p>
            <a:r>
              <a:rPr lang="en-US" dirty="0" smtClean="0"/>
              <a:t>“You may read the Bible from Genesis to Revelation, and </a:t>
            </a:r>
            <a:r>
              <a:rPr lang="en-US" i="1" dirty="0" smtClean="0"/>
              <a:t>you will not find a single line authorizing the sanctification of Sunday. The Scriptures enforce the religious observance of</a:t>
            </a:r>
          </a:p>
          <a:p>
            <a:pPr>
              <a:buNone/>
            </a:pPr>
            <a:r>
              <a:rPr lang="en-US" i="1" dirty="0" smtClean="0"/>
              <a:t>    Saturday, a day which we never sanctify” </a:t>
            </a:r>
            <a:r>
              <a:rPr lang="en-US" dirty="0" smtClean="0"/>
              <a:t>(James Cardinal Gibbons, </a:t>
            </a:r>
            <a:r>
              <a:rPr lang="en-US" i="1" dirty="0" smtClean="0"/>
              <a:t>Faith of our Fathers, </a:t>
            </a:r>
            <a:r>
              <a:rPr lang="en-US" dirty="0" smtClean="0"/>
              <a:t>88th ed., p. 89).</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Surprising Admissions about the change from 7</a:t>
            </a:r>
            <a:r>
              <a:rPr lang="en-US" baseline="30000" dirty="0" smtClean="0"/>
              <a:t>th</a:t>
            </a:r>
            <a:r>
              <a:rPr lang="en-US" dirty="0" smtClean="0"/>
              <a:t> day to 1</a:t>
            </a:r>
            <a:r>
              <a:rPr lang="en-US" baseline="30000" dirty="0" smtClean="0"/>
              <a:t>st</a:t>
            </a:r>
            <a:r>
              <a:rPr lang="en-US" dirty="0" smtClean="0"/>
              <a:t> day</a:t>
            </a:r>
            <a:endParaRPr lang="en-US" dirty="0"/>
          </a:p>
        </p:txBody>
      </p:sp>
      <p:sp>
        <p:nvSpPr>
          <p:cNvPr id="3" name="Content Placeholder 2"/>
          <p:cNvSpPr>
            <a:spLocks noGrp="1"/>
          </p:cNvSpPr>
          <p:nvPr>
            <p:ph idx="1"/>
          </p:nvPr>
        </p:nvSpPr>
        <p:spPr/>
        <p:txBody>
          <a:bodyPr>
            <a:normAutofit lnSpcReduction="10000"/>
          </a:bodyPr>
          <a:lstStyle/>
          <a:p>
            <a:r>
              <a:rPr lang="en-US" dirty="0" smtClean="0"/>
              <a:t>“Q: Which is the Sabbath day?</a:t>
            </a:r>
          </a:p>
          <a:p>
            <a:pPr>
              <a:buNone/>
            </a:pPr>
            <a:r>
              <a:rPr lang="en-US" dirty="0" smtClean="0"/>
              <a:t>“A: Saturday is the Sabbath day.</a:t>
            </a:r>
          </a:p>
          <a:p>
            <a:pPr>
              <a:buNone/>
            </a:pPr>
            <a:r>
              <a:rPr lang="en-US" dirty="0" smtClean="0"/>
              <a:t>“Q: Why do we observe Sunday instead of</a:t>
            </a:r>
          </a:p>
          <a:p>
            <a:pPr>
              <a:buNone/>
            </a:pPr>
            <a:r>
              <a:rPr lang="en-US" dirty="0" smtClean="0"/>
              <a:t>Saturday?</a:t>
            </a:r>
          </a:p>
          <a:p>
            <a:pPr>
              <a:buNone/>
            </a:pPr>
            <a:r>
              <a:rPr lang="en-US" dirty="0" smtClean="0"/>
              <a:t>“A: </a:t>
            </a:r>
            <a:r>
              <a:rPr lang="en-US" i="1" dirty="0" smtClean="0"/>
              <a:t>We observe Sunday instead of Saturday</a:t>
            </a:r>
          </a:p>
          <a:p>
            <a:pPr>
              <a:buNone/>
            </a:pPr>
            <a:r>
              <a:rPr lang="en-US" i="1" dirty="0" smtClean="0"/>
              <a:t>because the Catholic Church, in the Council of</a:t>
            </a:r>
          </a:p>
          <a:p>
            <a:pPr>
              <a:buNone/>
            </a:pPr>
            <a:r>
              <a:rPr lang="en-US" i="1" dirty="0" smtClean="0"/>
              <a:t>Laodicea, transferred the solemnity from Saturday to Sunday” (Peter </a:t>
            </a:r>
            <a:r>
              <a:rPr lang="en-US" i="1" dirty="0" err="1" smtClean="0"/>
              <a:t>Geiermann</a:t>
            </a:r>
            <a:r>
              <a:rPr lang="en-US" i="1" dirty="0" smtClean="0"/>
              <a:t>, The Convert’s Catechism of Catholic Doctrine, 1957, p. 50).</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Lest you find us strange for observing Sabbath…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Sabbath was binding in Eden, and </a:t>
            </a:r>
            <a:r>
              <a:rPr lang="en-US" i="1" dirty="0" smtClean="0"/>
              <a:t>it</a:t>
            </a:r>
          </a:p>
          <a:p>
            <a:pPr>
              <a:buNone/>
            </a:pPr>
            <a:r>
              <a:rPr lang="en-US" i="1" dirty="0" smtClean="0"/>
              <a:t>has been in force ever since. This fourth commandment </a:t>
            </a:r>
            <a:r>
              <a:rPr lang="en-US" dirty="0" smtClean="0"/>
              <a:t>begins with the word ‘remember,’ showing that the Sabbath already existed when God wrote the law on the tables of stone at Sinai. </a:t>
            </a:r>
            <a:r>
              <a:rPr lang="en-US" i="1" dirty="0" smtClean="0"/>
              <a:t>How can men claim that this one commandment has been done away with when they will admit that the other nine are still binding?” (Dwight L. Moody, Weighed and Wanting, pp. 47-48).</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Lest you find us strange for observing Sabbath… </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Anglican/Episcopal: “Where are we told</a:t>
            </a:r>
          </a:p>
          <a:p>
            <a:pPr>
              <a:buNone/>
            </a:pPr>
            <a:r>
              <a:rPr lang="en-US" dirty="0" smtClean="0"/>
              <a:t>in the Scriptures that we are to keep the first day at all? </a:t>
            </a:r>
            <a:r>
              <a:rPr lang="en-US" i="1" dirty="0" smtClean="0"/>
              <a:t>We are commanded to keep the seventh; but we are nowhere commanded to keep the first day . . . The reason why we </a:t>
            </a:r>
            <a:r>
              <a:rPr lang="en-US" dirty="0" smtClean="0"/>
              <a:t>keep the first day of the week holy instead of the seventh is for the same reason that we observe many other things, </a:t>
            </a:r>
            <a:r>
              <a:rPr lang="en-US" i="1" dirty="0" smtClean="0"/>
              <a:t>not because the Bible, but because the church has enjoined it” (Isaac Williams, Plain Sermons on the</a:t>
            </a:r>
          </a:p>
          <a:p>
            <a:pPr>
              <a:buNone/>
            </a:pPr>
            <a:r>
              <a:rPr lang="nl-NL" i="1" dirty="0" smtClean="0"/>
              <a:t>Catechism, 1882, Vol. 1, pp. 334, 336).</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Lest you find us strange for observing Sabbath…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 vain they worship Me, teaching as doctrines the commandments of men.’ For laying aside the commandment of God, you hold the tradition of men . . . All too well </a:t>
            </a:r>
            <a:r>
              <a:rPr lang="en-US" i="1" dirty="0" smtClean="0"/>
              <a:t>you reject the commandment of God, that you may keep your tradition” </a:t>
            </a:r>
            <a:r>
              <a:rPr lang="en-US" dirty="0" smtClean="0"/>
              <a:t>(Mark 7:7-9).</a:t>
            </a:r>
          </a:p>
          <a:p>
            <a:r>
              <a:rPr lang="en-US" dirty="0" smtClean="0"/>
              <a:t>According to Christ’s own statements, it is possible to worship Him in a way that does no good—that is, it is in vain. God does not give us the choice of </a:t>
            </a:r>
            <a:r>
              <a:rPr lang="en-US" i="1" dirty="0" smtClean="0"/>
              <a:t>how to worship Him—only whether we will worship Him according to His instructions or not. What, then, must He think of </a:t>
            </a:r>
            <a:r>
              <a:rPr lang="en-US" dirty="0" smtClean="0"/>
              <a:t>those who ignore His commands regarding </a:t>
            </a:r>
            <a:r>
              <a:rPr lang="en-US" dirty="0" err="1" smtClean="0"/>
              <a:t>theSabbath</a:t>
            </a:r>
            <a:r>
              <a:rPr lang="en-US" dirty="0" smtClean="0"/>
              <a:t>, substituting instead a different day?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Sabbath, yesterday and forever but forgotten today</a:t>
            </a:r>
            <a:endParaRPr lang="en-US" dirty="0"/>
          </a:p>
        </p:txBody>
      </p:sp>
      <p:sp>
        <p:nvSpPr>
          <p:cNvPr id="3" name="Content Placeholder 2"/>
          <p:cNvSpPr>
            <a:spLocks noGrp="1"/>
          </p:cNvSpPr>
          <p:nvPr>
            <p:ph idx="1"/>
          </p:nvPr>
        </p:nvSpPr>
        <p:spPr/>
        <p:txBody>
          <a:bodyPr/>
          <a:lstStyle/>
          <a:p>
            <a:r>
              <a:rPr lang="en-US" smtClean="0"/>
              <a:t>Isa 58:13-14</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9 Commandments</a:t>
            </a:r>
            <a:endParaRPr lang="en-US" dirty="0"/>
          </a:p>
        </p:txBody>
      </p:sp>
      <p:sp>
        <p:nvSpPr>
          <p:cNvPr id="3" name="Content Placeholder 2"/>
          <p:cNvSpPr>
            <a:spLocks noGrp="1"/>
          </p:cNvSpPr>
          <p:nvPr>
            <p:ph idx="1"/>
          </p:nvPr>
        </p:nvSpPr>
        <p:spPr/>
        <p:txBody>
          <a:bodyPr/>
          <a:lstStyle/>
          <a:p>
            <a:r>
              <a:rPr lang="en-US" dirty="0" smtClean="0"/>
              <a:t>Once in a while you might find a Christian who dismisses the Commandments. However, most will tell you that they believe in the commandments. </a:t>
            </a:r>
          </a:p>
          <a:p>
            <a:r>
              <a:rPr lang="en-US" dirty="0" smtClean="0">
                <a:solidFill>
                  <a:srgbClr val="FF0000"/>
                </a:solidFill>
              </a:rPr>
              <a:t>Exodus 20:8 </a:t>
            </a:r>
            <a:r>
              <a:rPr lang="en-US" dirty="0" smtClean="0"/>
              <a:t>– except the 4</a:t>
            </a:r>
            <a:r>
              <a:rPr lang="en-US" baseline="30000" dirty="0" smtClean="0"/>
              <a:t>th</a:t>
            </a:r>
            <a:r>
              <a:rPr lang="en-US" dirty="0" smtClean="0"/>
              <a:t> one</a:t>
            </a:r>
          </a:p>
          <a:p>
            <a:r>
              <a:rPr lang="en-US" dirty="0" smtClean="0"/>
              <a:t>Most Christians consider it a quaint relic of the past, impractical in today’s busy world. </a:t>
            </a:r>
          </a:p>
          <a:p>
            <a:r>
              <a:rPr lang="en-US" dirty="0" smtClean="0"/>
              <a:t>While Christians scream against the Sabbath, they all keep one but on the WRONG DAY!!!!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Objections</a:t>
            </a:r>
            <a:endParaRPr lang="en-US" dirty="0"/>
          </a:p>
        </p:txBody>
      </p:sp>
      <p:sp>
        <p:nvSpPr>
          <p:cNvPr id="3" name="Content Placeholder 2"/>
          <p:cNvSpPr>
            <a:spLocks noGrp="1"/>
          </p:cNvSpPr>
          <p:nvPr>
            <p:ph idx="1"/>
          </p:nvPr>
        </p:nvSpPr>
        <p:spPr/>
        <p:txBody>
          <a:bodyPr/>
          <a:lstStyle/>
          <a:p>
            <a:r>
              <a:rPr lang="en-US" dirty="0" smtClean="0"/>
              <a:t>Did Jesus do away with a specific day of rest?</a:t>
            </a:r>
          </a:p>
          <a:p>
            <a:r>
              <a:rPr lang="en-US" dirty="0" smtClean="0"/>
              <a:t>Whatever time we choose to dedicate to God is holy.</a:t>
            </a:r>
          </a:p>
          <a:p>
            <a:r>
              <a:rPr lang="en-US" dirty="0" smtClean="0"/>
              <a:t>Did Paul show that the Sabbath is no longer necessary?</a:t>
            </a:r>
          </a:p>
          <a:p>
            <a:r>
              <a:rPr lang="en-US" dirty="0" smtClean="0"/>
              <a:t>Was the Sabbath changed by the 1</a:t>
            </a:r>
            <a:r>
              <a:rPr lang="en-US" baseline="30000" dirty="0" smtClean="0"/>
              <a:t>st</a:t>
            </a:r>
            <a:r>
              <a:rPr lang="en-US" dirty="0" smtClean="0"/>
              <a:t> century Apostolic church?</a:t>
            </a:r>
          </a:p>
          <a:p>
            <a:r>
              <a:rPr lang="en-US" dirty="0" smtClean="0"/>
              <a:t>Was Sabbath created in </a:t>
            </a:r>
            <a:r>
              <a:rPr lang="en-US" dirty="0" err="1" smtClean="0"/>
              <a:t>Moses’s</a:t>
            </a:r>
            <a:r>
              <a:rPr lang="en-US" dirty="0" smtClean="0"/>
              <a:t> Law?</a:t>
            </a:r>
          </a:p>
          <a:p>
            <a:r>
              <a:rPr lang="en-US" dirty="0" smtClean="0"/>
              <a:t>Why did God command a day of rest anyhow?</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Objections</a:t>
            </a:r>
            <a:endParaRPr lang="en-US" dirty="0"/>
          </a:p>
        </p:txBody>
      </p:sp>
      <p:sp>
        <p:nvSpPr>
          <p:cNvPr id="3" name="Content Placeholder 2"/>
          <p:cNvSpPr>
            <a:spLocks noGrp="1"/>
          </p:cNvSpPr>
          <p:nvPr>
            <p:ph idx="1"/>
          </p:nvPr>
        </p:nvSpPr>
        <p:spPr/>
        <p:txBody>
          <a:bodyPr/>
          <a:lstStyle/>
          <a:p>
            <a:r>
              <a:rPr lang="en-US" dirty="0" smtClean="0"/>
              <a:t>Is the Sabbath relevant in today’s world?</a:t>
            </a:r>
          </a:p>
          <a:p>
            <a:r>
              <a:rPr lang="en-US" dirty="0" smtClean="0"/>
              <a:t>Isn’t the Sabbath for the Jews?</a:t>
            </a:r>
            <a:br>
              <a:rPr lang="en-US" dirty="0" smtClean="0"/>
            </a:br>
            <a:r>
              <a:rPr lang="en-US" dirty="0" smtClean="0"/>
              <a:t/>
            </a:r>
            <a:br>
              <a:rPr lang="en-US" dirty="0" smtClean="0"/>
            </a:br>
            <a:r>
              <a:rPr lang="en-US" dirty="0" smtClean="0">
                <a:solidFill>
                  <a:srgbClr val="FF0000"/>
                </a:solidFill>
              </a:rPr>
              <a:t>Think about this</a:t>
            </a:r>
            <a:r>
              <a:rPr lang="en-US" dirty="0" smtClean="0"/>
              <a:t>? </a:t>
            </a:r>
            <a:r>
              <a:rPr lang="en-US" dirty="0" smtClean="0">
                <a:solidFill>
                  <a:srgbClr val="FF0000"/>
                </a:solidFill>
              </a:rPr>
              <a:t>Why is there such a quarrel over the 4</a:t>
            </a:r>
            <a:r>
              <a:rPr lang="en-US" baseline="30000" dirty="0" smtClean="0">
                <a:solidFill>
                  <a:srgbClr val="FF0000"/>
                </a:solidFill>
              </a:rPr>
              <a:t>th</a:t>
            </a:r>
            <a:r>
              <a:rPr lang="en-US" dirty="0" smtClean="0">
                <a:solidFill>
                  <a:srgbClr val="FF0000"/>
                </a:solidFill>
              </a:rPr>
              <a:t> commandment when all the other nine are accepted?</a:t>
            </a:r>
            <a:r>
              <a:rPr lang="en-US" dirty="0" smtClean="0"/>
              <a:t/>
            </a:r>
            <a:br>
              <a:rPr lang="en-US" dirty="0" smtClean="0"/>
            </a:br>
            <a:endParaRPr lang="en-US" dirty="0" smtClean="0"/>
          </a:p>
          <a:p>
            <a:r>
              <a:rPr lang="en-US" b="1" dirty="0" smtClean="0"/>
              <a:t>We will answer this question from the Bible and from history!</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begin in the beginning</a:t>
            </a:r>
            <a:endParaRPr lang="en-US" dirty="0"/>
          </a:p>
        </p:txBody>
      </p:sp>
      <p:graphicFrame>
        <p:nvGraphicFramePr>
          <p:cNvPr id="4" name="Content Placeholder 3"/>
          <p:cNvGraphicFramePr>
            <a:graphicFrameLocks noGrp="1"/>
          </p:cNvGraphicFramePr>
          <p:nvPr>
            <p:ph idx="1"/>
          </p:nvPr>
        </p:nvGraphicFramePr>
        <p:xfrm>
          <a:off x="457200" y="1775191"/>
          <a:ext cx="8229600" cy="46256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Sabbath did not begin at </a:t>
            </a:r>
            <a:r>
              <a:rPr lang="en-US" dirty="0" err="1" smtClean="0"/>
              <a:t>Sanai</a:t>
            </a:r>
            <a:endParaRPr lang="en-US" dirty="0"/>
          </a:p>
        </p:txBody>
      </p:sp>
      <p:sp>
        <p:nvSpPr>
          <p:cNvPr id="3" name="Content Placeholder 2"/>
          <p:cNvSpPr>
            <a:spLocks noGrp="1"/>
          </p:cNvSpPr>
          <p:nvPr>
            <p:ph idx="1"/>
          </p:nvPr>
        </p:nvSpPr>
        <p:spPr/>
        <p:txBody>
          <a:bodyPr/>
          <a:lstStyle/>
          <a:p>
            <a:r>
              <a:rPr lang="en-US" dirty="0" smtClean="0"/>
              <a:t>Exodus 16:3 – God re-introduced the Sabbath day to His church with mighty miracles</a:t>
            </a:r>
          </a:p>
          <a:p>
            <a:r>
              <a:rPr lang="en-US" dirty="0" smtClean="0"/>
              <a:t>Exodus 16:4-5; 15-18, 23-29</a:t>
            </a:r>
            <a:br>
              <a:rPr lang="en-US" dirty="0" smtClean="0"/>
            </a:br>
            <a:r>
              <a:rPr lang="en-US" dirty="0" smtClean="0"/>
              <a:t>NOTICE 28-29 – these are eternal laws!!!! This was weeks before He gave the law</a:t>
            </a:r>
          </a:p>
          <a:p>
            <a:r>
              <a:rPr lang="en-US" dirty="0" smtClean="0"/>
              <a:t>He said “the Lord HAS GIVEN you the Sabbath” not future but past</a:t>
            </a:r>
          </a:p>
          <a:p>
            <a:r>
              <a:rPr lang="en-US" dirty="0" smtClean="0"/>
              <a:t>How is Sabbath counted? From sunset to sunset – Gen 1:5; Joshua 8:29; Mark 1:32</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1011</TotalTime>
  <Words>3341</Words>
  <Application>Microsoft Office PowerPoint</Application>
  <PresentationFormat>On-screen Show (4:3)</PresentationFormat>
  <Paragraphs>191</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Module</vt:lpstr>
      <vt:lpstr>Sunset to Sunset</vt:lpstr>
      <vt:lpstr>Goals of this lecture</vt:lpstr>
      <vt:lpstr>A world out of touch</vt:lpstr>
      <vt:lpstr>Wasted Worship – my way</vt:lpstr>
      <vt:lpstr>The 9 Commandments</vt:lpstr>
      <vt:lpstr>Common Objections</vt:lpstr>
      <vt:lpstr>Common Objections</vt:lpstr>
      <vt:lpstr>Lets begin in the beginning</vt:lpstr>
      <vt:lpstr>The Sabbath did not begin at Sanai</vt:lpstr>
      <vt:lpstr>Which Day did God sanctify?</vt:lpstr>
      <vt:lpstr>To be observed by all men</vt:lpstr>
      <vt:lpstr>Names of Saturday</vt:lpstr>
      <vt:lpstr>How can we know it’s Saturday</vt:lpstr>
      <vt:lpstr>Jesus Christ and the Sabbath</vt:lpstr>
      <vt:lpstr>The Sabbath became perverted</vt:lpstr>
      <vt:lpstr>The Craziness of religious people</vt:lpstr>
      <vt:lpstr>Definition of work</vt:lpstr>
      <vt:lpstr>Jesus hated the traditions of men when equated with GODS LAW</vt:lpstr>
      <vt:lpstr>Jesus hated religion based on traditions while ignoring the WORD</vt:lpstr>
      <vt:lpstr>First mention of Sabbath in the life of Christ</vt:lpstr>
      <vt:lpstr>The scriptures that the modern church loves to twist</vt:lpstr>
      <vt:lpstr>Gods Law</vt:lpstr>
      <vt:lpstr>Was the Sabbath changed in the New Testament?</vt:lpstr>
      <vt:lpstr>Once again…… PAUL!!!!</vt:lpstr>
      <vt:lpstr>Esteeming one day above another Rom 14:5-6 </vt:lpstr>
      <vt:lpstr>So, what “DAYS” are Paul talking about?</vt:lpstr>
      <vt:lpstr>So, what “DAYS” are Paul talking about?</vt:lpstr>
      <vt:lpstr>Is the Sabbath bondage? Gal 4:9-10</vt:lpstr>
      <vt:lpstr>Is the Sabbath bondage? Gal 4:9-10</vt:lpstr>
      <vt:lpstr>Is the Sabbath bondage? Gal 4:9-10</vt:lpstr>
      <vt:lpstr>Is the Sabbath bondage? Gal 4:9-10</vt:lpstr>
      <vt:lpstr>Is the Sabbath obsolete? Col 2:6-17</vt:lpstr>
      <vt:lpstr>Why is there no New Testament command to keep the Sabbath?</vt:lpstr>
      <vt:lpstr>Josephus the Historian</vt:lpstr>
      <vt:lpstr>Was the Sabbath changed to Sunday by God’s authority?</vt:lpstr>
      <vt:lpstr>Was the Sabbath changed to Sunday by God’s authority?</vt:lpstr>
      <vt:lpstr>Was the Sabbath changed to Sunday by God’s authority?</vt:lpstr>
      <vt:lpstr>Was the Sabbath changed to Sunday by God’s authority?</vt:lpstr>
      <vt:lpstr>I Cor 16:1-2 proves Sunday worship?</vt:lpstr>
      <vt:lpstr>Surprising Admissions about the change from 7th day to 1st day</vt:lpstr>
      <vt:lpstr>Surprising Admissions about the change from 7th day to 1st day</vt:lpstr>
      <vt:lpstr>Surprising Admissions about the change from 7th day to 1st day</vt:lpstr>
      <vt:lpstr>Surprising Admissions about the change from 7th day to 1st day</vt:lpstr>
      <vt:lpstr>Lest you find us strange for observing Sabbath… </vt:lpstr>
      <vt:lpstr>Lest you find us strange for observing Sabbath… </vt:lpstr>
      <vt:lpstr>Lest you find us strange for observing Sabbath… </vt:lpstr>
      <vt:lpstr>The Sabbath, yesterday and forever but forgotten today</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Sunset to Sunset</dc:title>
  <dc:creator>HP</dc:creator>
  <cp:lastModifiedBy>HP</cp:lastModifiedBy>
  <cp:revision>25</cp:revision>
  <dcterms:created xsi:type="dcterms:W3CDTF">2015-09-17T22:40:40Z</dcterms:created>
  <dcterms:modified xsi:type="dcterms:W3CDTF">2015-09-19T02:05:49Z</dcterms:modified>
</cp:coreProperties>
</file>