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7" r:id="rId2"/>
    <p:sldId id="258" r:id="rId3"/>
    <p:sldId id="259" r:id="rId4"/>
    <p:sldId id="260" r:id="rId5"/>
    <p:sldId id="261" r:id="rId6"/>
    <p:sldId id="264" r:id="rId7"/>
    <p:sldId id="265" r:id="rId8"/>
    <p:sldId id="266" r:id="rId9"/>
    <p:sldId id="267" r:id="rId10"/>
    <p:sldId id="269" r:id="rId11"/>
    <p:sldId id="270" r:id="rId12"/>
    <p:sldId id="271" r:id="rId13"/>
    <p:sldId id="272" r:id="rId14"/>
    <p:sldId id="273" r:id="rId15"/>
    <p:sldId id="276" r:id="rId16"/>
    <p:sldId id="277" r:id="rId17"/>
    <p:sldId id="278" r:id="rId18"/>
    <p:sldId id="279" r:id="rId19"/>
    <p:sldId id="280" r:id="rId20"/>
    <p:sldId id="281" r:id="rId21"/>
    <p:sldId id="289" r:id="rId22"/>
    <p:sldId id="283" r:id="rId23"/>
    <p:sldId id="284" r:id="rId24"/>
    <p:sldId id="285" r:id="rId25"/>
    <p:sldId id="286" r:id="rId26"/>
    <p:sldId id="287" r:id="rId27"/>
    <p:sldId id="288" r:id="rId28"/>
    <p:sldId id="290" r:id="rId29"/>
    <p:sldId id="291" r:id="rId30"/>
    <p:sldId id="292" r:id="rId31"/>
    <p:sldId id="293" r:id="rId32"/>
    <p:sldId id="294" r:id="rId33"/>
    <p:sldId id="295" r:id="rId34"/>
    <p:sldId id="296" r:id="rId35"/>
    <p:sldId id="297" r:id="rId36"/>
    <p:sldId id="298" r:id="rId37"/>
    <p:sldId id="299" r:id="rId38"/>
    <p:sldId id="300" r:id="rId39"/>
    <p:sldId id="27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B68D55-163B-4B0B-9CED-EC32686C412D}" type="datetimeFigureOut">
              <a:rPr lang="en-US" smtClean="0"/>
              <a:t>10/20/2020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930DDE-8130-4F16-AAF0-D51B3B020E01}"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930DDE-8130-4F16-AAF0-D51B3B020E01}" type="slidenum">
              <a:rPr lang="en-US" smtClean="0"/>
              <a:t>33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79F332-C09B-4EDB-9802-2AFE1C2B4EAE}" type="datetimeFigureOut">
              <a:rPr lang="en-US" smtClean="0"/>
              <a:pPr/>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03F59-40B2-4F0A-B954-D8301ED754F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79F332-C09B-4EDB-9802-2AFE1C2B4EAE}" type="datetimeFigureOut">
              <a:rPr lang="en-US" smtClean="0"/>
              <a:pPr/>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03F59-40B2-4F0A-B954-D8301ED754F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79F332-C09B-4EDB-9802-2AFE1C2B4EAE}" type="datetimeFigureOut">
              <a:rPr lang="en-US" smtClean="0"/>
              <a:pPr/>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03F59-40B2-4F0A-B954-D8301ED754F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79F332-C09B-4EDB-9802-2AFE1C2B4EAE}" type="datetimeFigureOut">
              <a:rPr lang="en-US" smtClean="0"/>
              <a:pPr/>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03F59-40B2-4F0A-B954-D8301ED754F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79F332-C09B-4EDB-9802-2AFE1C2B4EAE}" type="datetimeFigureOut">
              <a:rPr lang="en-US" smtClean="0"/>
              <a:pPr/>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03F59-40B2-4F0A-B954-D8301ED754F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79F332-C09B-4EDB-9802-2AFE1C2B4EAE}" type="datetimeFigureOut">
              <a:rPr lang="en-US" smtClean="0"/>
              <a:pPr/>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603F59-40B2-4F0A-B954-D8301ED754F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79F332-C09B-4EDB-9802-2AFE1C2B4EAE}" type="datetimeFigureOut">
              <a:rPr lang="en-US" smtClean="0"/>
              <a:pPr/>
              <a:t>10/20/2020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603F59-40B2-4F0A-B954-D8301ED754F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79F332-C09B-4EDB-9802-2AFE1C2B4EAE}" type="datetimeFigureOut">
              <a:rPr lang="en-US" smtClean="0"/>
              <a:pPr/>
              <a:t>10/20/2020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603F59-40B2-4F0A-B954-D8301ED754F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79F332-C09B-4EDB-9802-2AFE1C2B4EAE}" type="datetimeFigureOut">
              <a:rPr lang="en-US" smtClean="0"/>
              <a:pPr/>
              <a:t>10/20/2020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603F59-40B2-4F0A-B954-D8301ED754F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79F332-C09B-4EDB-9802-2AFE1C2B4EAE}" type="datetimeFigureOut">
              <a:rPr lang="en-US" smtClean="0"/>
              <a:pPr/>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603F59-40B2-4F0A-B954-D8301ED754F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79F332-C09B-4EDB-9802-2AFE1C2B4EAE}" type="datetimeFigureOut">
              <a:rPr lang="en-US" smtClean="0"/>
              <a:pPr/>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603F59-40B2-4F0A-B954-D8301ED754F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79F332-C09B-4EDB-9802-2AFE1C2B4EAE}" type="datetimeFigureOut">
              <a:rPr lang="en-US" smtClean="0"/>
              <a:pPr/>
              <a:t>10/20/2020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603F59-40B2-4F0A-B954-D8301ED754F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C00000"/>
                </a:solidFill>
              </a:rPr>
              <a:t>Body fluid and Circulation</a:t>
            </a:r>
            <a:endParaRPr lang="en-US" sz="3600" b="1" dirty="0">
              <a:solidFill>
                <a:srgbClr val="C00000"/>
              </a:solidFill>
            </a:endParaRPr>
          </a:p>
        </p:txBody>
      </p:sp>
      <p:sp>
        <p:nvSpPr>
          <p:cNvPr id="3" name="Content Placeholder 2"/>
          <p:cNvSpPr>
            <a:spLocks noGrp="1"/>
          </p:cNvSpPr>
          <p:nvPr>
            <p:ph idx="1"/>
          </p:nvPr>
        </p:nvSpPr>
        <p:spPr>
          <a:xfrm>
            <a:off x="457200" y="1295400"/>
            <a:ext cx="8229600" cy="4830763"/>
          </a:xfrm>
        </p:spPr>
        <p:txBody>
          <a:bodyPr>
            <a:normAutofit lnSpcReduction="10000"/>
          </a:bodyPr>
          <a:lstStyle/>
          <a:p>
            <a:pPr>
              <a:lnSpc>
                <a:spcPct val="150000"/>
              </a:lnSpc>
            </a:pPr>
            <a:r>
              <a:rPr lang="en-US" sz="1800" dirty="0" smtClean="0"/>
              <a:t>Small organism like </a:t>
            </a:r>
            <a:r>
              <a:rPr lang="en-US" sz="1800" dirty="0" err="1" smtClean="0"/>
              <a:t>protists</a:t>
            </a:r>
            <a:r>
              <a:rPr lang="en-US" sz="1800" dirty="0" smtClean="0"/>
              <a:t> (i.e. amoeba, paramecium) </a:t>
            </a:r>
            <a:r>
              <a:rPr lang="en-US" sz="1800" dirty="0" err="1" smtClean="0"/>
              <a:t>colentrates</a:t>
            </a:r>
            <a:r>
              <a:rPr lang="en-US" sz="1800" dirty="0" smtClean="0"/>
              <a:t> and </a:t>
            </a:r>
            <a:r>
              <a:rPr lang="en-US" sz="1800" dirty="0" err="1" smtClean="0"/>
              <a:t>platyhelminthes</a:t>
            </a:r>
            <a:r>
              <a:rPr lang="en-US" sz="1800" dirty="0" smtClean="0"/>
              <a:t> are relatively large surface area to volume in ratio so substance are directly exchange between the organism and the surrounding medium (i.e. diffusion and </a:t>
            </a:r>
            <a:r>
              <a:rPr lang="en-US" sz="1800" dirty="0" err="1" smtClean="0"/>
              <a:t>cytoplasmic</a:t>
            </a:r>
            <a:r>
              <a:rPr lang="en-US" sz="1800" dirty="0" smtClean="0"/>
              <a:t> streaming is sufficient to circulate the materials).</a:t>
            </a:r>
          </a:p>
          <a:p>
            <a:pPr>
              <a:lnSpc>
                <a:spcPct val="150000"/>
              </a:lnSpc>
            </a:pPr>
            <a:r>
              <a:rPr lang="en-US" sz="1800" dirty="0" smtClean="0"/>
              <a:t>In higher organism with increase complexity and wide range of activity to perform they have special circulatory system (i.e. responsible for the carrying nutrients, gases, wastes, hormones, secretion etc.).</a:t>
            </a:r>
          </a:p>
          <a:p>
            <a:pPr>
              <a:lnSpc>
                <a:spcPct val="150000"/>
              </a:lnSpc>
            </a:pPr>
            <a:r>
              <a:rPr lang="en-US" sz="1800" dirty="0" smtClean="0"/>
              <a:t>The circulatory system must have 3 basic features:</a:t>
            </a:r>
          </a:p>
          <a:p>
            <a:pPr>
              <a:lnSpc>
                <a:spcPct val="150000"/>
              </a:lnSpc>
              <a:buFont typeface="+mj-lt"/>
              <a:buAutoNum type="arabicPeriod"/>
            </a:pPr>
            <a:r>
              <a:rPr lang="en-US" sz="1800" dirty="0" smtClean="0"/>
              <a:t>Presence of transport or circulatory fluid like blood and lymph.</a:t>
            </a:r>
          </a:p>
          <a:p>
            <a:pPr>
              <a:lnSpc>
                <a:spcPct val="150000"/>
              </a:lnSpc>
              <a:buFont typeface="+mj-lt"/>
              <a:buAutoNum type="arabicPeriod"/>
            </a:pPr>
            <a:r>
              <a:rPr lang="en-US" sz="1800" dirty="0" smtClean="0"/>
              <a:t>A pumping mechanism like heart.</a:t>
            </a:r>
          </a:p>
          <a:p>
            <a:pPr>
              <a:lnSpc>
                <a:spcPct val="150000"/>
              </a:lnSpc>
              <a:buFont typeface="+mj-lt"/>
              <a:buAutoNum type="arabicPeriod"/>
            </a:pPr>
            <a:r>
              <a:rPr lang="en-US" sz="1800" dirty="0" smtClean="0"/>
              <a:t>A system of tubes (through which the circulatory fluid can  move)</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2" presetClass="entr" presetSubtype="4"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lide(fromBottom)">
                                      <p:cBhvr>
                                        <p:cTn id="15" dur="500"/>
                                        <p:tgtEl>
                                          <p:spTgt spid="3">
                                            <p:txEl>
                                              <p:pRg st="1" end="1"/>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slide(fromBottom)">
                                      <p:cBhvr>
                                        <p:cTn id="18" dur="500"/>
                                        <p:tgtEl>
                                          <p:spTgt spid="3">
                                            <p:txEl>
                                              <p:pRg st="2" end="2"/>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slide(fromBottom)">
                                      <p:cBhvr>
                                        <p:cTn id="21" dur="500"/>
                                        <p:tgtEl>
                                          <p:spTgt spid="3">
                                            <p:txEl>
                                              <p:pRg st="3" end="3"/>
                                            </p:txEl>
                                          </p:spTgt>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slide(fromBottom)">
                                      <p:cBhvr>
                                        <p:cTn id="24" dur="500"/>
                                        <p:tgtEl>
                                          <p:spTgt spid="3">
                                            <p:txEl>
                                              <p:pRg st="4" end="4"/>
                                            </p:tx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slide(fromBottom)">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rmAutofit/>
          </a:bodyPr>
          <a:lstStyle/>
          <a:p>
            <a:r>
              <a:rPr lang="en-US" sz="3600" b="1" dirty="0" smtClean="0">
                <a:solidFill>
                  <a:srgbClr val="C00000"/>
                </a:solidFill>
              </a:rPr>
              <a:t>Blood group </a:t>
            </a:r>
            <a:endParaRPr lang="en-US" sz="3600" b="1" dirty="0">
              <a:solidFill>
                <a:srgbClr val="C00000"/>
              </a:solidFill>
            </a:endParaRPr>
          </a:p>
        </p:txBody>
      </p:sp>
      <p:sp>
        <p:nvSpPr>
          <p:cNvPr id="3" name="Content Placeholder 2"/>
          <p:cNvSpPr>
            <a:spLocks noGrp="1"/>
          </p:cNvSpPr>
          <p:nvPr>
            <p:ph idx="1"/>
          </p:nvPr>
        </p:nvSpPr>
        <p:spPr>
          <a:xfrm>
            <a:off x="457200" y="609600"/>
            <a:ext cx="8229600" cy="5516563"/>
          </a:xfrm>
        </p:spPr>
        <p:txBody>
          <a:bodyPr>
            <a:normAutofit/>
          </a:bodyPr>
          <a:lstStyle/>
          <a:p>
            <a:pPr>
              <a:lnSpc>
                <a:spcPct val="150000"/>
              </a:lnSpc>
            </a:pPr>
            <a:r>
              <a:rPr lang="en-US" sz="1800" dirty="0" smtClean="0"/>
              <a:t>There are 30 or more antigen present on surface of human blood cells that like ABO blood group and </a:t>
            </a:r>
            <a:r>
              <a:rPr lang="en-US" sz="1800" dirty="0" err="1" smtClean="0"/>
              <a:t>Rh</a:t>
            </a:r>
            <a:r>
              <a:rPr lang="en-US" sz="1800" dirty="0" smtClean="0"/>
              <a:t> blood group.</a:t>
            </a:r>
          </a:p>
          <a:p>
            <a:pPr>
              <a:lnSpc>
                <a:spcPct val="150000"/>
              </a:lnSpc>
            </a:pPr>
            <a:r>
              <a:rPr lang="en-US" sz="1800" dirty="0" smtClean="0"/>
              <a:t>Blood group is important at the time of transfusion (</a:t>
            </a:r>
            <a:r>
              <a:rPr lang="en-US" sz="1800" i="1" dirty="0" smtClean="0">
                <a:solidFill>
                  <a:srgbClr val="FF0000"/>
                </a:solidFill>
              </a:rPr>
              <a:t>i.e. needed at the time of surgery and accident when there is loss of blood</a:t>
            </a:r>
            <a:r>
              <a:rPr lang="en-US" sz="1800" dirty="0" smtClean="0"/>
              <a:t>).</a:t>
            </a:r>
          </a:p>
          <a:p>
            <a:pPr>
              <a:lnSpc>
                <a:spcPct val="150000"/>
              </a:lnSpc>
              <a:buFont typeface="+mj-lt"/>
              <a:buAutoNum type="arabicPeriod"/>
            </a:pPr>
            <a:r>
              <a:rPr lang="en-US" sz="1800" b="1" dirty="0" smtClean="0">
                <a:solidFill>
                  <a:srgbClr val="C00000"/>
                </a:solidFill>
              </a:rPr>
              <a:t>Donor :</a:t>
            </a:r>
            <a:r>
              <a:rPr lang="en-US" sz="1800" dirty="0" smtClean="0">
                <a:solidFill>
                  <a:srgbClr val="C00000"/>
                </a:solidFill>
              </a:rPr>
              <a:t> </a:t>
            </a:r>
            <a:r>
              <a:rPr lang="en-US" sz="1800" dirty="0" smtClean="0"/>
              <a:t>individual that gives or donate the blood.</a:t>
            </a:r>
          </a:p>
          <a:p>
            <a:pPr>
              <a:lnSpc>
                <a:spcPct val="150000"/>
              </a:lnSpc>
              <a:buFont typeface="+mj-lt"/>
              <a:buAutoNum type="arabicPeriod"/>
            </a:pPr>
            <a:r>
              <a:rPr lang="en-US" sz="1800" b="1" dirty="0" smtClean="0">
                <a:solidFill>
                  <a:srgbClr val="C00000"/>
                </a:solidFill>
              </a:rPr>
              <a:t>Recipient :</a:t>
            </a:r>
            <a:r>
              <a:rPr lang="en-US" sz="1800" dirty="0" smtClean="0">
                <a:solidFill>
                  <a:srgbClr val="C00000"/>
                </a:solidFill>
              </a:rPr>
              <a:t> </a:t>
            </a:r>
            <a:r>
              <a:rPr lang="en-US" sz="1800" dirty="0" smtClean="0"/>
              <a:t>individual who receives or take the blood.</a:t>
            </a:r>
          </a:p>
          <a:p>
            <a:pPr>
              <a:lnSpc>
                <a:spcPct val="150000"/>
              </a:lnSpc>
              <a:buFont typeface="+mj-lt"/>
              <a:buAutoNum type="arabicPeriod"/>
            </a:pPr>
            <a:r>
              <a:rPr lang="en-US" sz="1800" b="1" dirty="0" smtClean="0">
                <a:solidFill>
                  <a:srgbClr val="C00000"/>
                </a:solidFill>
              </a:rPr>
              <a:t>Blood transfusion:</a:t>
            </a:r>
            <a:r>
              <a:rPr lang="en-US" sz="1800" b="1" dirty="0" smtClean="0"/>
              <a:t> </a:t>
            </a:r>
            <a:r>
              <a:rPr lang="en-US" sz="1800" dirty="0" smtClean="0"/>
              <a:t>transfer of blood from a healthy individual to another individual.</a:t>
            </a:r>
          </a:p>
          <a:p>
            <a:pPr>
              <a:lnSpc>
                <a:spcPct val="150000"/>
              </a:lnSpc>
              <a:buFont typeface="+mj-lt"/>
              <a:buAutoNum type="arabicPeriod"/>
            </a:pPr>
            <a:r>
              <a:rPr lang="en-US" sz="1800" b="1" dirty="0" smtClean="0">
                <a:solidFill>
                  <a:srgbClr val="C00000"/>
                </a:solidFill>
              </a:rPr>
              <a:t>Antigens :</a:t>
            </a:r>
            <a:r>
              <a:rPr lang="en-US" sz="1800" dirty="0" smtClean="0">
                <a:solidFill>
                  <a:srgbClr val="C00000"/>
                </a:solidFill>
              </a:rPr>
              <a:t> </a:t>
            </a:r>
            <a:r>
              <a:rPr lang="en-US" sz="1800" dirty="0" smtClean="0"/>
              <a:t>specific protein that present on the red blood cells.</a:t>
            </a:r>
          </a:p>
          <a:p>
            <a:pPr>
              <a:lnSpc>
                <a:spcPct val="150000"/>
              </a:lnSpc>
              <a:buFont typeface="+mj-lt"/>
              <a:buAutoNum type="arabicPeriod"/>
            </a:pPr>
            <a:r>
              <a:rPr lang="en-US" sz="1800" b="1" dirty="0" smtClean="0">
                <a:solidFill>
                  <a:srgbClr val="C00000"/>
                </a:solidFill>
              </a:rPr>
              <a:t>Antibodies :</a:t>
            </a:r>
            <a:r>
              <a:rPr lang="en-US" sz="1800" dirty="0" smtClean="0">
                <a:solidFill>
                  <a:srgbClr val="C00000"/>
                </a:solidFill>
              </a:rPr>
              <a:t> </a:t>
            </a:r>
            <a:r>
              <a:rPr lang="en-US" sz="1800" dirty="0" smtClean="0"/>
              <a:t>specific molecules (</a:t>
            </a:r>
            <a:r>
              <a:rPr lang="en-US" sz="1800" i="1" dirty="0" smtClean="0">
                <a:solidFill>
                  <a:srgbClr val="FF0000"/>
                </a:solidFill>
              </a:rPr>
              <a:t>i.e. specific for antigen </a:t>
            </a:r>
            <a:r>
              <a:rPr lang="en-US" sz="1800" dirty="0" smtClean="0"/>
              <a:t>)that present in plasma.</a:t>
            </a:r>
          </a:p>
          <a:p>
            <a:pPr>
              <a:lnSpc>
                <a:spcPct val="150000"/>
              </a:lnSpc>
              <a:buFont typeface="+mj-lt"/>
              <a:buAutoNum type="arabicPeriod"/>
            </a:pPr>
            <a:r>
              <a:rPr lang="en-US" sz="1800" b="1" dirty="0" smtClean="0">
                <a:solidFill>
                  <a:srgbClr val="C00000"/>
                </a:solidFill>
              </a:rPr>
              <a:t>Agglutination:</a:t>
            </a:r>
            <a:r>
              <a:rPr lang="en-US" sz="1800" dirty="0" smtClean="0"/>
              <a:t> clumping of cells due to antigen—antibodies reaction.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2" presetClass="entr" presetSubtype="4"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lide(fromBottom)">
                                      <p:cBhvr>
                                        <p:cTn id="15" dur="500"/>
                                        <p:tgtEl>
                                          <p:spTgt spid="3">
                                            <p:txEl>
                                              <p:pRg st="1" end="1"/>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slide(fromBottom)">
                                      <p:cBhvr>
                                        <p:cTn id="18" dur="500"/>
                                        <p:tgtEl>
                                          <p:spTgt spid="3">
                                            <p:txEl>
                                              <p:pRg st="2" end="2"/>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slide(fromBottom)">
                                      <p:cBhvr>
                                        <p:cTn id="21" dur="500"/>
                                        <p:tgtEl>
                                          <p:spTgt spid="3">
                                            <p:txEl>
                                              <p:pRg st="3" end="3"/>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slide(fromBottom)">
                                      <p:cBhvr>
                                        <p:cTn id="24" dur="500"/>
                                        <p:tgtEl>
                                          <p:spTgt spid="3">
                                            <p:txEl>
                                              <p:pRg st="4" end="4"/>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slide(fromBottom)">
                                      <p:cBhvr>
                                        <p:cTn id="27" dur="500"/>
                                        <p:tgtEl>
                                          <p:spTgt spid="3">
                                            <p:txEl>
                                              <p:pRg st="5" end="5"/>
                                            </p:txEl>
                                          </p:spTgt>
                                        </p:tgtEl>
                                      </p:cBhvr>
                                    </p:animEffect>
                                  </p:childTnLst>
                                </p:cTn>
                              </p:par>
                              <p:par>
                                <p:cTn id="28" presetID="12" presetClass="entr" presetSubtype="4"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slide(fromBottom)">
                                      <p:cBhvr>
                                        <p:cTn id="30" dur="500"/>
                                        <p:tgtEl>
                                          <p:spTgt spid="3">
                                            <p:txEl>
                                              <p:pRg st="6" end="6"/>
                                            </p:txEl>
                                          </p:spTgt>
                                        </p:tgtEl>
                                      </p:cBhvr>
                                    </p:animEffect>
                                  </p:childTnLst>
                                </p:cTn>
                              </p:par>
                              <p:par>
                                <p:cTn id="31" presetID="1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slide(fromBottom)">
                                      <p:cBhvr>
                                        <p:cTn id="3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rmAutofit fontScale="90000"/>
          </a:bodyPr>
          <a:lstStyle/>
          <a:p>
            <a:r>
              <a:rPr lang="en-US" sz="3600" b="1" dirty="0" smtClean="0">
                <a:solidFill>
                  <a:srgbClr val="C00000"/>
                </a:solidFill>
              </a:rPr>
              <a:t>ABO blood group</a:t>
            </a:r>
            <a:endParaRPr lang="en-US" sz="3600" b="1" dirty="0">
              <a:solidFill>
                <a:srgbClr val="C00000"/>
              </a:solidFill>
            </a:endParaRPr>
          </a:p>
        </p:txBody>
      </p:sp>
      <p:graphicFrame>
        <p:nvGraphicFramePr>
          <p:cNvPr id="4" name="Content Placeholder 3"/>
          <p:cNvGraphicFramePr>
            <a:graphicFrameLocks noGrp="1"/>
          </p:cNvGraphicFramePr>
          <p:nvPr>
            <p:ph idx="1"/>
          </p:nvPr>
        </p:nvGraphicFramePr>
        <p:xfrm>
          <a:off x="457200" y="609600"/>
          <a:ext cx="8229600" cy="2397760"/>
        </p:xfrm>
        <a:graphic>
          <a:graphicData uri="http://schemas.openxmlformats.org/drawingml/2006/table">
            <a:tbl>
              <a:tblPr firstRow="1" bandRow="1">
                <a:tableStyleId>{5940675A-B579-460E-94D1-54222C63F5DA}</a:tableStyleId>
              </a:tblPr>
              <a:tblGrid>
                <a:gridCol w="1645920"/>
                <a:gridCol w="1645920"/>
                <a:gridCol w="1645920"/>
                <a:gridCol w="1645920"/>
                <a:gridCol w="1645920"/>
              </a:tblGrid>
              <a:tr h="370840">
                <a:tc>
                  <a:txBody>
                    <a:bodyPr/>
                    <a:lstStyle/>
                    <a:p>
                      <a:pPr algn="ctr"/>
                      <a:r>
                        <a:rPr lang="en-US" b="1" i="0" dirty="0" smtClean="0">
                          <a:solidFill>
                            <a:srgbClr val="C00000"/>
                          </a:solidFill>
                        </a:rPr>
                        <a:t>Blood group</a:t>
                      </a:r>
                      <a:endParaRPr lang="en-US" b="1" i="0" dirty="0">
                        <a:solidFill>
                          <a:srgbClr val="C00000"/>
                        </a:solidFill>
                      </a:endParaRPr>
                    </a:p>
                  </a:txBody>
                  <a:tcPr/>
                </a:tc>
                <a:tc>
                  <a:txBody>
                    <a:bodyPr/>
                    <a:lstStyle/>
                    <a:p>
                      <a:pPr algn="ctr"/>
                      <a:r>
                        <a:rPr lang="en-US" b="1" i="0" dirty="0" smtClean="0">
                          <a:solidFill>
                            <a:srgbClr val="C00000"/>
                          </a:solidFill>
                        </a:rPr>
                        <a:t>Antigen present</a:t>
                      </a:r>
                      <a:r>
                        <a:rPr lang="en-US" b="1" i="0" baseline="0" dirty="0" smtClean="0">
                          <a:solidFill>
                            <a:srgbClr val="C00000"/>
                          </a:solidFill>
                        </a:rPr>
                        <a:t> on RBC</a:t>
                      </a:r>
                      <a:endParaRPr lang="en-US" b="1" i="0" dirty="0">
                        <a:solidFill>
                          <a:srgbClr val="C00000"/>
                        </a:solidFill>
                      </a:endParaRPr>
                    </a:p>
                  </a:txBody>
                  <a:tcPr/>
                </a:tc>
                <a:tc>
                  <a:txBody>
                    <a:bodyPr/>
                    <a:lstStyle/>
                    <a:p>
                      <a:pPr algn="ctr"/>
                      <a:r>
                        <a:rPr lang="en-US" b="1" i="0" dirty="0" smtClean="0">
                          <a:solidFill>
                            <a:srgbClr val="C00000"/>
                          </a:solidFill>
                        </a:rPr>
                        <a:t>Antibodies present</a:t>
                      </a:r>
                      <a:r>
                        <a:rPr lang="en-US" b="1" i="0" baseline="0" dirty="0" smtClean="0">
                          <a:solidFill>
                            <a:srgbClr val="C00000"/>
                          </a:solidFill>
                        </a:rPr>
                        <a:t> in plasma</a:t>
                      </a:r>
                      <a:endParaRPr lang="en-US" b="1" i="0" dirty="0">
                        <a:solidFill>
                          <a:srgbClr val="C00000"/>
                        </a:solidFill>
                      </a:endParaRPr>
                    </a:p>
                  </a:txBody>
                  <a:tcPr/>
                </a:tc>
                <a:tc>
                  <a:txBody>
                    <a:bodyPr/>
                    <a:lstStyle/>
                    <a:p>
                      <a:pPr algn="ctr"/>
                      <a:r>
                        <a:rPr lang="en-US" b="1" i="0" dirty="0" smtClean="0">
                          <a:solidFill>
                            <a:srgbClr val="C00000"/>
                          </a:solidFill>
                        </a:rPr>
                        <a:t>Can donate blood to</a:t>
                      </a:r>
                      <a:endParaRPr lang="en-US" b="1" i="0" dirty="0">
                        <a:solidFill>
                          <a:srgbClr val="C00000"/>
                        </a:solidFill>
                      </a:endParaRPr>
                    </a:p>
                  </a:txBody>
                  <a:tcPr/>
                </a:tc>
                <a:tc>
                  <a:txBody>
                    <a:bodyPr/>
                    <a:lstStyle/>
                    <a:p>
                      <a:pPr algn="ctr"/>
                      <a:r>
                        <a:rPr lang="en-US" b="1" i="0" dirty="0" smtClean="0">
                          <a:solidFill>
                            <a:srgbClr val="C00000"/>
                          </a:solidFill>
                        </a:rPr>
                        <a:t>Can receive blood from</a:t>
                      </a:r>
                      <a:endParaRPr lang="en-US" b="1" i="0" dirty="0">
                        <a:solidFill>
                          <a:srgbClr val="C00000"/>
                        </a:solidFill>
                      </a:endParaRPr>
                    </a:p>
                  </a:txBody>
                  <a:tcPr/>
                </a:tc>
              </a:tr>
              <a:tr h="370840">
                <a:tc>
                  <a:txBody>
                    <a:bodyPr/>
                    <a:lstStyle/>
                    <a:p>
                      <a:pPr algn="ctr"/>
                      <a:r>
                        <a:rPr lang="en-US" i="0" dirty="0" smtClean="0"/>
                        <a:t>A</a:t>
                      </a:r>
                      <a:endParaRPr lang="en-US" i="0" dirty="0"/>
                    </a:p>
                  </a:txBody>
                  <a:tcPr/>
                </a:tc>
                <a:tc>
                  <a:txBody>
                    <a:bodyPr/>
                    <a:lstStyle/>
                    <a:p>
                      <a:pPr algn="ctr"/>
                      <a:r>
                        <a:rPr lang="en-US" i="0" dirty="0" smtClean="0"/>
                        <a:t>A</a:t>
                      </a:r>
                      <a:endParaRPr lang="en-US" i="0" dirty="0"/>
                    </a:p>
                  </a:txBody>
                  <a:tcPr/>
                </a:tc>
                <a:tc>
                  <a:txBody>
                    <a:bodyPr/>
                    <a:lstStyle/>
                    <a:p>
                      <a:pPr algn="ctr"/>
                      <a:r>
                        <a:rPr lang="en-US" i="0" dirty="0" err="1" smtClean="0"/>
                        <a:t>Ab</a:t>
                      </a:r>
                      <a:r>
                        <a:rPr lang="en-US" i="0" baseline="0" dirty="0" smtClean="0"/>
                        <a:t> – b</a:t>
                      </a:r>
                      <a:endParaRPr lang="en-US" i="0" dirty="0"/>
                    </a:p>
                  </a:txBody>
                  <a:tcPr/>
                </a:tc>
                <a:tc>
                  <a:txBody>
                    <a:bodyPr/>
                    <a:lstStyle/>
                    <a:p>
                      <a:pPr algn="ctr"/>
                      <a:r>
                        <a:rPr lang="en-US" i="0" dirty="0" smtClean="0"/>
                        <a:t>A,  AB</a:t>
                      </a:r>
                      <a:endParaRPr lang="en-US" i="0" dirty="0"/>
                    </a:p>
                  </a:txBody>
                  <a:tcPr/>
                </a:tc>
                <a:tc>
                  <a:txBody>
                    <a:bodyPr/>
                    <a:lstStyle/>
                    <a:p>
                      <a:pPr algn="ctr"/>
                      <a:r>
                        <a:rPr lang="en-US" i="0" dirty="0" smtClean="0"/>
                        <a:t>A, O</a:t>
                      </a:r>
                      <a:endParaRPr lang="en-US" i="0" dirty="0"/>
                    </a:p>
                  </a:txBody>
                  <a:tcPr/>
                </a:tc>
              </a:tr>
              <a:tr h="370840">
                <a:tc>
                  <a:txBody>
                    <a:bodyPr/>
                    <a:lstStyle/>
                    <a:p>
                      <a:pPr algn="ctr"/>
                      <a:r>
                        <a:rPr lang="en-US" i="0" dirty="0" smtClean="0"/>
                        <a:t>B</a:t>
                      </a:r>
                      <a:endParaRPr lang="en-US" i="0" dirty="0"/>
                    </a:p>
                  </a:txBody>
                  <a:tcPr/>
                </a:tc>
                <a:tc>
                  <a:txBody>
                    <a:bodyPr/>
                    <a:lstStyle/>
                    <a:p>
                      <a:pPr algn="ctr"/>
                      <a:r>
                        <a:rPr lang="en-US" i="0" dirty="0" smtClean="0"/>
                        <a:t>B</a:t>
                      </a:r>
                      <a:endParaRPr lang="en-US" i="0" dirty="0"/>
                    </a:p>
                  </a:txBody>
                  <a:tcPr/>
                </a:tc>
                <a:tc>
                  <a:txBody>
                    <a:bodyPr/>
                    <a:lstStyle/>
                    <a:p>
                      <a:pPr algn="ctr"/>
                      <a:r>
                        <a:rPr lang="en-US" i="0" dirty="0" err="1" smtClean="0"/>
                        <a:t>Ab</a:t>
                      </a:r>
                      <a:r>
                        <a:rPr lang="en-US" i="0" dirty="0" smtClean="0"/>
                        <a:t>- a</a:t>
                      </a:r>
                      <a:endParaRPr lang="en-US" i="0" dirty="0"/>
                    </a:p>
                  </a:txBody>
                  <a:tcPr/>
                </a:tc>
                <a:tc>
                  <a:txBody>
                    <a:bodyPr/>
                    <a:lstStyle/>
                    <a:p>
                      <a:pPr algn="ctr"/>
                      <a:r>
                        <a:rPr lang="en-US" i="0" dirty="0" smtClean="0"/>
                        <a:t>B,</a:t>
                      </a:r>
                      <a:r>
                        <a:rPr lang="en-US" i="0" baseline="0" dirty="0" smtClean="0"/>
                        <a:t> AB</a:t>
                      </a:r>
                      <a:endParaRPr lang="en-US" i="0" dirty="0"/>
                    </a:p>
                  </a:txBody>
                  <a:tcPr/>
                </a:tc>
                <a:tc>
                  <a:txBody>
                    <a:bodyPr/>
                    <a:lstStyle/>
                    <a:p>
                      <a:pPr algn="ctr"/>
                      <a:r>
                        <a:rPr lang="en-US" i="0" dirty="0" smtClean="0"/>
                        <a:t>B, O</a:t>
                      </a:r>
                      <a:endParaRPr lang="en-US" i="0" dirty="0"/>
                    </a:p>
                  </a:txBody>
                  <a:tcPr/>
                </a:tc>
              </a:tr>
              <a:tr h="370840">
                <a:tc>
                  <a:txBody>
                    <a:bodyPr/>
                    <a:lstStyle/>
                    <a:p>
                      <a:pPr algn="ctr"/>
                      <a:r>
                        <a:rPr lang="en-US" i="0" dirty="0" smtClean="0"/>
                        <a:t>AB</a:t>
                      </a:r>
                      <a:endParaRPr lang="en-US" i="0" dirty="0"/>
                    </a:p>
                  </a:txBody>
                  <a:tcPr/>
                </a:tc>
                <a:tc>
                  <a:txBody>
                    <a:bodyPr/>
                    <a:lstStyle/>
                    <a:p>
                      <a:pPr algn="ctr"/>
                      <a:r>
                        <a:rPr lang="en-US" i="0" dirty="0" smtClean="0"/>
                        <a:t>A and B</a:t>
                      </a:r>
                      <a:endParaRPr lang="en-US" i="0" dirty="0"/>
                    </a:p>
                  </a:txBody>
                  <a:tcPr/>
                </a:tc>
                <a:tc>
                  <a:txBody>
                    <a:bodyPr/>
                    <a:lstStyle/>
                    <a:p>
                      <a:pPr algn="ctr"/>
                      <a:r>
                        <a:rPr lang="en-US" i="0" dirty="0" smtClean="0"/>
                        <a:t>None</a:t>
                      </a:r>
                      <a:endParaRPr lang="en-US" i="0" dirty="0"/>
                    </a:p>
                  </a:txBody>
                  <a:tcPr/>
                </a:tc>
                <a:tc>
                  <a:txBody>
                    <a:bodyPr/>
                    <a:lstStyle/>
                    <a:p>
                      <a:pPr algn="ctr"/>
                      <a:r>
                        <a:rPr lang="en-US" i="0" dirty="0" smtClean="0"/>
                        <a:t>AB</a:t>
                      </a:r>
                      <a:endParaRPr lang="en-US" i="0" dirty="0"/>
                    </a:p>
                  </a:txBody>
                  <a:tcPr/>
                </a:tc>
                <a:tc>
                  <a:txBody>
                    <a:bodyPr/>
                    <a:lstStyle/>
                    <a:p>
                      <a:pPr algn="ctr"/>
                      <a:r>
                        <a:rPr lang="en-US" i="0" dirty="0" smtClean="0"/>
                        <a:t>A, B, AB, O</a:t>
                      </a:r>
                      <a:endParaRPr lang="en-US" i="0" dirty="0"/>
                    </a:p>
                  </a:txBody>
                  <a:tcPr/>
                </a:tc>
              </a:tr>
              <a:tr h="370840">
                <a:tc>
                  <a:txBody>
                    <a:bodyPr/>
                    <a:lstStyle/>
                    <a:p>
                      <a:pPr algn="ctr"/>
                      <a:r>
                        <a:rPr lang="en-US" i="0" dirty="0" smtClean="0"/>
                        <a:t>O</a:t>
                      </a:r>
                      <a:endParaRPr lang="en-US" i="0" dirty="0"/>
                    </a:p>
                  </a:txBody>
                  <a:tcPr/>
                </a:tc>
                <a:tc>
                  <a:txBody>
                    <a:bodyPr/>
                    <a:lstStyle/>
                    <a:p>
                      <a:pPr algn="ctr"/>
                      <a:r>
                        <a:rPr lang="en-US" i="0" dirty="0" smtClean="0"/>
                        <a:t>None</a:t>
                      </a:r>
                      <a:endParaRPr lang="en-US" i="0" dirty="0"/>
                    </a:p>
                  </a:txBody>
                  <a:tcPr/>
                </a:tc>
                <a:tc>
                  <a:txBody>
                    <a:bodyPr/>
                    <a:lstStyle/>
                    <a:p>
                      <a:pPr algn="ctr"/>
                      <a:r>
                        <a:rPr lang="en-US" i="0" dirty="0" err="1" smtClean="0"/>
                        <a:t>Ab</a:t>
                      </a:r>
                      <a:r>
                        <a:rPr lang="en-US" i="0" baseline="0" dirty="0" smtClean="0"/>
                        <a:t> – a and b</a:t>
                      </a:r>
                      <a:endParaRPr lang="en-US" i="0" dirty="0"/>
                    </a:p>
                  </a:txBody>
                  <a:tcPr/>
                </a:tc>
                <a:tc>
                  <a:txBody>
                    <a:bodyPr/>
                    <a:lstStyle/>
                    <a:p>
                      <a:pPr algn="ctr"/>
                      <a:r>
                        <a:rPr lang="en-US" i="0" dirty="0" smtClean="0"/>
                        <a:t>A, B,</a:t>
                      </a:r>
                      <a:r>
                        <a:rPr lang="en-US" i="0" baseline="0" dirty="0" smtClean="0"/>
                        <a:t> AB, O</a:t>
                      </a:r>
                      <a:endParaRPr lang="en-US" i="0" dirty="0"/>
                    </a:p>
                  </a:txBody>
                  <a:tcPr/>
                </a:tc>
                <a:tc>
                  <a:txBody>
                    <a:bodyPr/>
                    <a:lstStyle/>
                    <a:p>
                      <a:pPr algn="ctr"/>
                      <a:r>
                        <a:rPr lang="en-US" i="0" dirty="0" smtClean="0"/>
                        <a:t>O</a:t>
                      </a:r>
                      <a:endParaRPr lang="en-US" i="0" dirty="0"/>
                    </a:p>
                  </a:txBody>
                  <a:tcPr/>
                </a:tc>
              </a:tr>
            </a:tbl>
          </a:graphicData>
        </a:graphic>
      </p:graphicFrame>
      <p:sp>
        <p:nvSpPr>
          <p:cNvPr id="6" name="TextBox 5"/>
          <p:cNvSpPr txBox="1"/>
          <p:nvPr/>
        </p:nvSpPr>
        <p:spPr>
          <a:xfrm>
            <a:off x="914400" y="6336268"/>
            <a:ext cx="7696200" cy="369332"/>
          </a:xfrm>
          <a:prstGeom prst="rect">
            <a:avLst/>
          </a:prstGeom>
          <a:noFill/>
        </p:spPr>
        <p:txBody>
          <a:bodyPr wrap="square" rtlCol="0">
            <a:spAutoFit/>
          </a:bodyPr>
          <a:lstStyle/>
          <a:p>
            <a:r>
              <a:rPr lang="en-US" b="1" dirty="0" smtClean="0"/>
              <a:t>Universal Donor – O, 			Universal Recipient - AB </a:t>
            </a:r>
            <a:endParaRPr lang="en-US" b="1" dirty="0"/>
          </a:p>
        </p:txBody>
      </p:sp>
      <p:pic>
        <p:nvPicPr>
          <p:cNvPr id="1027" name="Picture 3"/>
          <p:cNvPicPr>
            <a:picLocks noChangeAspect="1" noChangeArrowheads="1"/>
          </p:cNvPicPr>
          <p:nvPr/>
        </p:nvPicPr>
        <p:blipFill>
          <a:blip r:embed="rId2" cstate="print"/>
          <a:srcRect t="9091"/>
          <a:stretch>
            <a:fillRect/>
          </a:stretch>
        </p:blipFill>
        <p:spPr bwMode="auto">
          <a:xfrm>
            <a:off x="762000" y="3124200"/>
            <a:ext cx="7772400" cy="3276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0" fill="hold" nodeType="withEffect">
                                  <p:stCondLst>
                                    <p:cond delay="0"/>
                                  </p:stCondLst>
                                  <p:childTnLst>
                                    <p:set>
                                      <p:cBhvr>
                                        <p:cTn id="16" dur="1" fill="hold">
                                          <p:stCondLst>
                                            <p:cond delay="0"/>
                                          </p:stCondLst>
                                        </p:cTn>
                                        <p:tgtEl>
                                          <p:spTgt spid="1027"/>
                                        </p:tgtEl>
                                        <p:attrNameLst>
                                          <p:attrName>style.visibility</p:attrName>
                                        </p:attrNameLst>
                                      </p:cBhvr>
                                      <p:to>
                                        <p:strVal val="visible"/>
                                      </p:to>
                                    </p:set>
                                    <p:anim calcmode="lin" valueType="num">
                                      <p:cBhvr>
                                        <p:cTn id="17" dur="500" fill="hold"/>
                                        <p:tgtEl>
                                          <p:spTgt spid="1027"/>
                                        </p:tgtEl>
                                        <p:attrNameLst>
                                          <p:attrName>ppt_w</p:attrName>
                                        </p:attrNameLst>
                                      </p:cBhvr>
                                      <p:tavLst>
                                        <p:tav tm="0">
                                          <p:val>
                                            <p:fltVal val="0"/>
                                          </p:val>
                                        </p:tav>
                                        <p:tav tm="100000">
                                          <p:val>
                                            <p:strVal val="#ppt_w"/>
                                          </p:val>
                                        </p:tav>
                                      </p:tavLst>
                                    </p:anim>
                                    <p:anim calcmode="lin" valueType="num">
                                      <p:cBhvr>
                                        <p:cTn id="18" dur="500" fill="hold"/>
                                        <p:tgtEl>
                                          <p:spTgt spid="1027"/>
                                        </p:tgtEl>
                                        <p:attrNameLst>
                                          <p:attrName>ppt_h</p:attrName>
                                        </p:attrNameLst>
                                      </p:cBhvr>
                                      <p:tavLst>
                                        <p:tav tm="0">
                                          <p:val>
                                            <p:fltVal val="0"/>
                                          </p:val>
                                        </p:tav>
                                        <p:tav tm="100000">
                                          <p:val>
                                            <p:strVal val="#ppt_h"/>
                                          </p:val>
                                        </p:tav>
                                      </p:tavLst>
                                    </p:anim>
                                    <p:animEffect transition="in" filter="fade">
                                      <p:cBhvr>
                                        <p:cTn id="19"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lstStyle/>
          <a:p>
            <a:r>
              <a:rPr lang="en-US" b="1" dirty="0" err="1" smtClean="0">
                <a:solidFill>
                  <a:srgbClr val="C00000"/>
                </a:solidFill>
              </a:rPr>
              <a:t>Rh</a:t>
            </a:r>
            <a:r>
              <a:rPr lang="en-US" b="1" dirty="0" smtClean="0">
                <a:solidFill>
                  <a:srgbClr val="C00000"/>
                </a:solidFill>
              </a:rPr>
              <a:t> grouping or </a:t>
            </a:r>
            <a:r>
              <a:rPr lang="en-US" b="1" dirty="0" err="1" smtClean="0">
                <a:solidFill>
                  <a:srgbClr val="C00000"/>
                </a:solidFill>
              </a:rPr>
              <a:t>Rh</a:t>
            </a:r>
            <a:r>
              <a:rPr lang="en-US" b="1" dirty="0" smtClean="0">
                <a:solidFill>
                  <a:srgbClr val="C00000"/>
                </a:solidFill>
              </a:rPr>
              <a:t> Factor</a:t>
            </a:r>
            <a:endParaRPr lang="en-US" b="1" dirty="0">
              <a:solidFill>
                <a:srgbClr val="C00000"/>
              </a:solidFill>
            </a:endParaRPr>
          </a:p>
        </p:txBody>
      </p:sp>
      <p:sp>
        <p:nvSpPr>
          <p:cNvPr id="3" name="Content Placeholder 2"/>
          <p:cNvSpPr>
            <a:spLocks noGrp="1"/>
          </p:cNvSpPr>
          <p:nvPr>
            <p:ph idx="1"/>
          </p:nvPr>
        </p:nvSpPr>
        <p:spPr>
          <a:xfrm>
            <a:off x="457200" y="762000"/>
            <a:ext cx="8229600" cy="5364163"/>
          </a:xfrm>
        </p:spPr>
        <p:txBody>
          <a:bodyPr>
            <a:normAutofit/>
          </a:bodyPr>
          <a:lstStyle/>
          <a:p>
            <a:pPr>
              <a:lnSpc>
                <a:spcPct val="150000"/>
              </a:lnSpc>
            </a:pPr>
            <a:r>
              <a:rPr lang="en-US" sz="1800" dirty="0" smtClean="0"/>
              <a:t>1940 Landsteiner and Weiner discovered the presence of protein on the surface of red blood cells (RBC)  and it was first discovered in the blood of Rhesus monkey.</a:t>
            </a:r>
          </a:p>
          <a:p>
            <a:pPr>
              <a:lnSpc>
                <a:spcPct val="150000"/>
              </a:lnSpc>
            </a:pPr>
            <a:r>
              <a:rPr lang="en-US" sz="1800" dirty="0" smtClean="0"/>
              <a:t>Depending upon thee presence of this particular antigen on the red blood cells ,  blood groups are two type </a:t>
            </a:r>
            <a:r>
              <a:rPr lang="en-US" sz="1800" dirty="0" err="1" smtClean="0"/>
              <a:t>Rh</a:t>
            </a:r>
            <a:r>
              <a:rPr lang="en-US" sz="1800" dirty="0" smtClean="0"/>
              <a:t> </a:t>
            </a:r>
            <a:r>
              <a:rPr lang="en-US" sz="1800" baseline="30000" dirty="0" smtClean="0"/>
              <a:t>+</a:t>
            </a:r>
            <a:r>
              <a:rPr lang="en-US" sz="1800" dirty="0" smtClean="0"/>
              <a:t>and </a:t>
            </a:r>
            <a:r>
              <a:rPr lang="en-US" sz="1800" dirty="0" err="1" smtClean="0"/>
              <a:t>Rh</a:t>
            </a:r>
            <a:r>
              <a:rPr lang="en-US" sz="1800" baseline="30000" dirty="0" smtClean="0"/>
              <a:t> -</a:t>
            </a:r>
            <a:r>
              <a:rPr lang="en-US" sz="1800" dirty="0" smtClean="0"/>
              <a:t> .</a:t>
            </a:r>
          </a:p>
          <a:p>
            <a:pPr>
              <a:lnSpc>
                <a:spcPct val="150000"/>
              </a:lnSpc>
            </a:pPr>
            <a:r>
              <a:rPr lang="en-US" sz="1800" dirty="0" smtClean="0"/>
              <a:t>Generally 85-95% of people  have </a:t>
            </a:r>
            <a:r>
              <a:rPr lang="en-US" sz="1800" dirty="0" err="1" smtClean="0"/>
              <a:t>Rh</a:t>
            </a:r>
            <a:r>
              <a:rPr lang="en-US" sz="1800" dirty="0" smtClean="0"/>
              <a:t> </a:t>
            </a:r>
            <a:r>
              <a:rPr lang="en-US" sz="1800" baseline="30000" dirty="0" smtClean="0"/>
              <a:t>+ </a:t>
            </a:r>
            <a:r>
              <a:rPr lang="en-US" sz="1800" dirty="0" smtClean="0"/>
              <a:t>factor while in India 90% of people have </a:t>
            </a:r>
            <a:r>
              <a:rPr lang="en-US" sz="1800" dirty="0" err="1" smtClean="0"/>
              <a:t>Rh</a:t>
            </a:r>
            <a:r>
              <a:rPr lang="en-US" sz="1800" dirty="0" smtClean="0"/>
              <a:t> positive.</a:t>
            </a:r>
          </a:p>
          <a:p>
            <a:pPr>
              <a:lnSpc>
                <a:spcPct val="150000"/>
              </a:lnSpc>
            </a:pPr>
            <a:r>
              <a:rPr lang="en-US" sz="1800" dirty="0" err="1" smtClean="0"/>
              <a:t>Rh</a:t>
            </a:r>
            <a:r>
              <a:rPr lang="en-US" sz="1800" dirty="0" smtClean="0"/>
              <a:t> factor have importance in two conditions:</a:t>
            </a:r>
          </a:p>
          <a:p>
            <a:pPr>
              <a:lnSpc>
                <a:spcPct val="150000"/>
              </a:lnSpc>
              <a:buFont typeface="+mj-lt"/>
              <a:buAutoNum type="arabicPeriod"/>
            </a:pPr>
            <a:r>
              <a:rPr lang="en-US" sz="1800" dirty="0" smtClean="0"/>
              <a:t>During the blood transfusion</a:t>
            </a:r>
          </a:p>
          <a:p>
            <a:pPr>
              <a:lnSpc>
                <a:spcPct val="150000"/>
              </a:lnSpc>
              <a:buFont typeface="+mj-lt"/>
              <a:buAutoNum type="arabicPeriod"/>
            </a:pPr>
            <a:r>
              <a:rPr lang="en-US" sz="1800" dirty="0" smtClean="0"/>
              <a:t>During pregnancy because </a:t>
            </a:r>
            <a:r>
              <a:rPr lang="en-US" sz="1800" dirty="0" err="1" smtClean="0"/>
              <a:t>Rh</a:t>
            </a:r>
            <a:r>
              <a:rPr lang="en-US" sz="1800" baseline="30000" dirty="0" smtClean="0"/>
              <a:t> -</a:t>
            </a:r>
            <a:r>
              <a:rPr lang="en-US" sz="1800" dirty="0" smtClean="0"/>
              <a:t> blood respond against </a:t>
            </a:r>
            <a:r>
              <a:rPr lang="en-US" sz="1800" dirty="0" err="1" smtClean="0"/>
              <a:t>Rh</a:t>
            </a:r>
            <a:r>
              <a:rPr lang="en-US" sz="1800" baseline="30000" dirty="0" smtClean="0"/>
              <a:t>+ </a:t>
            </a:r>
            <a:r>
              <a:rPr lang="en-US" sz="1800" dirty="0" smtClean="0"/>
              <a:t>blood by producing antibodies against RH factors.</a:t>
            </a:r>
          </a:p>
          <a:p>
            <a:pPr>
              <a:lnSpc>
                <a:spcPct val="150000"/>
              </a:lnSpc>
            </a:pPr>
            <a:r>
              <a:rPr lang="en-US" sz="1800" dirty="0" err="1" smtClean="0"/>
              <a:t>Rh</a:t>
            </a:r>
            <a:r>
              <a:rPr lang="en-US" sz="1800" baseline="30000" dirty="0" smtClean="0"/>
              <a:t>+</a:t>
            </a:r>
            <a:r>
              <a:rPr lang="en-US" sz="1800" dirty="0" smtClean="0"/>
              <a:t> blood transfuse in </a:t>
            </a:r>
            <a:r>
              <a:rPr lang="en-US" sz="1800" dirty="0" err="1" smtClean="0"/>
              <a:t>Rh</a:t>
            </a:r>
            <a:r>
              <a:rPr lang="en-US" sz="1800" baseline="30000" dirty="0" smtClean="0"/>
              <a:t> -</a:t>
            </a:r>
            <a:r>
              <a:rPr lang="en-US" sz="1800" dirty="0" smtClean="0"/>
              <a:t> but </a:t>
            </a:r>
            <a:r>
              <a:rPr lang="en-US" sz="1800" dirty="0" err="1" smtClean="0"/>
              <a:t>Rh</a:t>
            </a:r>
            <a:r>
              <a:rPr lang="en-US" sz="1800" baseline="30000" dirty="0" smtClean="0"/>
              <a:t>+</a:t>
            </a:r>
            <a:r>
              <a:rPr lang="en-US" sz="1800" dirty="0" smtClean="0"/>
              <a:t>  can not transfuse in </a:t>
            </a:r>
            <a:r>
              <a:rPr lang="en-US" sz="1800" dirty="0" err="1" smtClean="0"/>
              <a:t>Rh</a:t>
            </a:r>
            <a:r>
              <a:rPr lang="en-US" sz="1800" baseline="30000" dirty="0" smtClean="0"/>
              <a:t> -</a:t>
            </a:r>
            <a:r>
              <a:rPr lang="en-US" sz="1800" dirty="0" smtClean="0"/>
              <a:t>because </a:t>
            </a:r>
            <a:r>
              <a:rPr lang="en-US" sz="1800" dirty="0" err="1" smtClean="0"/>
              <a:t>Rh</a:t>
            </a:r>
            <a:r>
              <a:rPr lang="en-US" sz="1800" baseline="30000" dirty="0" smtClean="0"/>
              <a:t> -</a:t>
            </a:r>
            <a:r>
              <a:rPr lang="en-US" sz="1800" dirty="0" err="1" smtClean="0"/>
              <a:t>resond</a:t>
            </a:r>
            <a:r>
              <a:rPr lang="en-US" sz="1800" dirty="0" smtClean="0"/>
              <a:t> by producing the </a:t>
            </a:r>
            <a:r>
              <a:rPr lang="en-US" sz="1800" dirty="0" err="1" smtClean="0"/>
              <a:t>Rh</a:t>
            </a:r>
            <a:r>
              <a:rPr lang="en-US" sz="1800" dirty="0" smtClean="0"/>
              <a:t> antibodies that results clumping.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2" presetClass="entr" presetSubtype="4"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lide(fromBottom)">
                                      <p:cBhvr>
                                        <p:cTn id="15" dur="500"/>
                                        <p:tgtEl>
                                          <p:spTgt spid="3">
                                            <p:txEl>
                                              <p:pRg st="1" end="1"/>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slide(fromBottom)">
                                      <p:cBhvr>
                                        <p:cTn id="18" dur="500"/>
                                        <p:tgtEl>
                                          <p:spTgt spid="3">
                                            <p:txEl>
                                              <p:pRg st="2" end="2"/>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slide(fromBottom)">
                                      <p:cBhvr>
                                        <p:cTn id="21" dur="500"/>
                                        <p:tgtEl>
                                          <p:spTgt spid="3">
                                            <p:txEl>
                                              <p:pRg st="3" end="3"/>
                                            </p:txEl>
                                          </p:spTgt>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slide(fromBottom)">
                                      <p:cBhvr>
                                        <p:cTn id="24" dur="500"/>
                                        <p:tgtEl>
                                          <p:spTgt spid="3">
                                            <p:txEl>
                                              <p:pRg st="4" end="4"/>
                                            </p:tx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slide(fromBottom)">
                                      <p:cBhvr>
                                        <p:cTn id="27" dur="500"/>
                                        <p:tgtEl>
                                          <p:spTgt spid="3">
                                            <p:txEl>
                                              <p:pRg st="5" end="5"/>
                                            </p:txEl>
                                          </p:spTgt>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slide(fromBottom)">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err="1" smtClean="0">
                <a:solidFill>
                  <a:srgbClr val="C00000"/>
                </a:solidFill>
              </a:rPr>
              <a:t>Erythroblastosis</a:t>
            </a:r>
            <a:r>
              <a:rPr lang="en-US" sz="3600" b="1" dirty="0" smtClean="0">
                <a:solidFill>
                  <a:srgbClr val="C00000"/>
                </a:solidFill>
              </a:rPr>
              <a:t> </a:t>
            </a:r>
            <a:r>
              <a:rPr lang="en-US" sz="3600" b="1" dirty="0" err="1" smtClean="0">
                <a:solidFill>
                  <a:srgbClr val="C00000"/>
                </a:solidFill>
              </a:rPr>
              <a:t>foetalis</a:t>
            </a:r>
            <a:r>
              <a:rPr lang="en-US" sz="3600" b="1" dirty="0" smtClean="0">
                <a:solidFill>
                  <a:srgbClr val="C00000"/>
                </a:solidFill>
              </a:rPr>
              <a:t> </a:t>
            </a:r>
            <a:br>
              <a:rPr lang="en-US" sz="3600" b="1" dirty="0" smtClean="0">
                <a:solidFill>
                  <a:srgbClr val="C00000"/>
                </a:solidFill>
              </a:rPr>
            </a:br>
            <a:r>
              <a:rPr lang="en-US" sz="3000" b="1" dirty="0" smtClean="0">
                <a:solidFill>
                  <a:srgbClr val="C00000"/>
                </a:solidFill>
              </a:rPr>
              <a:t>OR</a:t>
            </a:r>
            <a:br>
              <a:rPr lang="en-US" sz="3000" b="1" dirty="0" smtClean="0">
                <a:solidFill>
                  <a:srgbClr val="C00000"/>
                </a:solidFill>
              </a:rPr>
            </a:br>
            <a:r>
              <a:rPr lang="en-US" sz="3000" b="1" dirty="0" smtClean="0">
                <a:solidFill>
                  <a:srgbClr val="C00000"/>
                </a:solidFill>
              </a:rPr>
              <a:t> </a:t>
            </a:r>
            <a:r>
              <a:rPr lang="en-US" sz="3000" b="1" dirty="0" err="1" smtClean="0">
                <a:solidFill>
                  <a:srgbClr val="C00000"/>
                </a:solidFill>
              </a:rPr>
              <a:t>Haemolytic</a:t>
            </a:r>
            <a:r>
              <a:rPr lang="en-US" sz="3000" b="1" dirty="0" smtClean="0">
                <a:solidFill>
                  <a:srgbClr val="C00000"/>
                </a:solidFill>
              </a:rPr>
              <a:t> diseases of the newborn</a:t>
            </a:r>
            <a:endParaRPr lang="en-US" sz="3000" b="1" dirty="0">
              <a:solidFill>
                <a:srgbClr val="C00000"/>
              </a:solidFill>
            </a:endParaRPr>
          </a:p>
        </p:txBody>
      </p:sp>
      <p:sp>
        <p:nvSpPr>
          <p:cNvPr id="3" name="Content Placeholder 2"/>
          <p:cNvSpPr>
            <a:spLocks noGrp="1"/>
          </p:cNvSpPr>
          <p:nvPr>
            <p:ph idx="1"/>
          </p:nvPr>
        </p:nvSpPr>
        <p:spPr>
          <a:xfrm>
            <a:off x="457200" y="1600200"/>
            <a:ext cx="8229600" cy="4953000"/>
          </a:xfrm>
        </p:spPr>
        <p:txBody>
          <a:bodyPr>
            <a:normAutofit lnSpcReduction="10000"/>
          </a:bodyPr>
          <a:lstStyle/>
          <a:p>
            <a:pPr>
              <a:lnSpc>
                <a:spcPct val="150000"/>
              </a:lnSpc>
            </a:pPr>
            <a:r>
              <a:rPr lang="en-US" sz="1800" dirty="0" smtClean="0"/>
              <a:t>During pregnancy if </a:t>
            </a:r>
            <a:r>
              <a:rPr lang="en-US" sz="1800" b="1" i="1" dirty="0" smtClean="0"/>
              <a:t>mother is </a:t>
            </a:r>
            <a:r>
              <a:rPr lang="en-US" sz="1800" b="1" i="1" dirty="0" err="1" smtClean="0"/>
              <a:t>Rh</a:t>
            </a:r>
            <a:r>
              <a:rPr lang="en-US" sz="1800" b="1" i="1" dirty="0" smtClean="0"/>
              <a:t> negative </a:t>
            </a:r>
            <a:r>
              <a:rPr lang="en-US" sz="1800" dirty="0" smtClean="0"/>
              <a:t>and </a:t>
            </a:r>
            <a:r>
              <a:rPr lang="en-US" sz="1800" b="1" i="1" dirty="0" smtClean="0"/>
              <a:t>child is </a:t>
            </a:r>
            <a:r>
              <a:rPr lang="en-US" sz="1800" b="1" i="1" dirty="0" err="1" smtClean="0"/>
              <a:t>Rh</a:t>
            </a:r>
            <a:r>
              <a:rPr lang="en-US" sz="1800" b="1" i="1" dirty="0" smtClean="0"/>
              <a:t> positive </a:t>
            </a:r>
            <a:r>
              <a:rPr lang="en-US" sz="1800" dirty="0" smtClean="0"/>
              <a:t>so if some of </a:t>
            </a:r>
            <a:r>
              <a:rPr lang="en-US" sz="1800" i="1" dirty="0" err="1" smtClean="0">
                <a:solidFill>
                  <a:srgbClr val="FF0000"/>
                </a:solidFill>
              </a:rPr>
              <a:t>Rh</a:t>
            </a:r>
            <a:r>
              <a:rPr lang="en-US" sz="1800" i="1" baseline="30000" dirty="0" smtClean="0">
                <a:solidFill>
                  <a:srgbClr val="FF0000"/>
                </a:solidFill>
              </a:rPr>
              <a:t>+</a:t>
            </a:r>
            <a:r>
              <a:rPr lang="en-US" sz="1800" i="1" dirty="0" smtClean="0">
                <a:solidFill>
                  <a:srgbClr val="FF0000"/>
                </a:solidFill>
              </a:rPr>
              <a:t>  RBCs of foetus may leak across the placenta </a:t>
            </a:r>
            <a:r>
              <a:rPr lang="en-US" sz="1800" dirty="0" smtClean="0"/>
              <a:t>to mother blood then </a:t>
            </a:r>
            <a:r>
              <a:rPr lang="en-US" sz="1800" dirty="0" err="1" smtClean="0"/>
              <a:t>Rh</a:t>
            </a:r>
            <a:r>
              <a:rPr lang="en-US" sz="1800" baseline="30000" dirty="0" smtClean="0"/>
              <a:t>-</a:t>
            </a:r>
            <a:r>
              <a:rPr lang="en-US" sz="1800" dirty="0" smtClean="0"/>
              <a:t>  mother blood respond  by producing </a:t>
            </a:r>
            <a:r>
              <a:rPr lang="en-US" sz="1800" dirty="0" err="1" smtClean="0"/>
              <a:t>Rh</a:t>
            </a:r>
            <a:r>
              <a:rPr lang="en-US" sz="1800" dirty="0" smtClean="0"/>
              <a:t> antibodies.</a:t>
            </a:r>
          </a:p>
          <a:p>
            <a:pPr>
              <a:lnSpc>
                <a:spcPct val="150000"/>
              </a:lnSpc>
            </a:pPr>
            <a:r>
              <a:rPr lang="en-US" sz="1800" dirty="0" smtClean="0"/>
              <a:t>During the second pregnancy if the child is again </a:t>
            </a:r>
            <a:r>
              <a:rPr lang="en-US" sz="1800" dirty="0" err="1" smtClean="0"/>
              <a:t>Rh</a:t>
            </a:r>
            <a:r>
              <a:rPr lang="en-US" sz="1800" baseline="30000" dirty="0" smtClean="0"/>
              <a:t> +</a:t>
            </a:r>
            <a:r>
              <a:rPr lang="en-US" sz="1800" dirty="0" smtClean="0"/>
              <a:t> then </a:t>
            </a:r>
            <a:r>
              <a:rPr lang="en-US" sz="1800" dirty="0" err="1" smtClean="0"/>
              <a:t>Rh</a:t>
            </a:r>
            <a:r>
              <a:rPr lang="en-US" sz="1800" dirty="0" smtClean="0"/>
              <a:t> antibodies of mother blood diffuse into the </a:t>
            </a:r>
            <a:r>
              <a:rPr lang="en-US" sz="1800" dirty="0" err="1" smtClean="0"/>
              <a:t>foetal</a:t>
            </a:r>
            <a:r>
              <a:rPr lang="en-US" sz="1800" dirty="0" smtClean="0"/>
              <a:t> blood and attack and destroy the </a:t>
            </a:r>
            <a:r>
              <a:rPr lang="en-US" sz="1800" dirty="0" err="1" smtClean="0"/>
              <a:t>foetal</a:t>
            </a:r>
            <a:r>
              <a:rPr lang="en-US" sz="1800" dirty="0" smtClean="0"/>
              <a:t> RBCs.</a:t>
            </a:r>
          </a:p>
          <a:p>
            <a:pPr>
              <a:lnSpc>
                <a:spcPct val="150000"/>
              </a:lnSpc>
            </a:pPr>
            <a:r>
              <a:rPr lang="en-US" sz="1800" dirty="0" smtClean="0"/>
              <a:t>This lead massive destruction of RBCs and erythroblast (i.e.  immature nucleated RBCs) get circulated  and cause </a:t>
            </a:r>
            <a:r>
              <a:rPr lang="en-US" sz="1800" dirty="0" err="1" smtClean="0"/>
              <a:t>erythroblastosis</a:t>
            </a:r>
            <a:r>
              <a:rPr lang="en-US" sz="1800" dirty="0" smtClean="0"/>
              <a:t> </a:t>
            </a:r>
            <a:r>
              <a:rPr lang="en-US" sz="1800" dirty="0" err="1" smtClean="0"/>
              <a:t>foetalis</a:t>
            </a:r>
            <a:r>
              <a:rPr lang="en-US" sz="1800" dirty="0" smtClean="0"/>
              <a:t> or </a:t>
            </a:r>
            <a:r>
              <a:rPr lang="en-US" sz="1800" dirty="0" err="1" smtClean="0"/>
              <a:t>haemolytic</a:t>
            </a:r>
            <a:r>
              <a:rPr lang="en-US" sz="1800" dirty="0" smtClean="0"/>
              <a:t> disease of the newborn (HDN).</a:t>
            </a:r>
          </a:p>
          <a:p>
            <a:pPr>
              <a:lnSpc>
                <a:spcPct val="150000"/>
              </a:lnSpc>
            </a:pPr>
            <a:r>
              <a:rPr lang="en-US" sz="1800" dirty="0" smtClean="0"/>
              <a:t>HDN lead to the birth of a premature results of destruction of RBCs which results jaundice due to excess of </a:t>
            </a:r>
            <a:r>
              <a:rPr lang="en-US" sz="1800" dirty="0" err="1" smtClean="0"/>
              <a:t>bilirubin</a:t>
            </a:r>
            <a:r>
              <a:rPr lang="en-US" sz="1800" dirty="0" smtClean="0"/>
              <a:t> (i.e. lead to brain damage also).</a:t>
            </a:r>
          </a:p>
          <a:p>
            <a:pPr>
              <a:lnSpc>
                <a:spcPct val="150000"/>
              </a:lnSpc>
            </a:pPr>
            <a:r>
              <a:rPr lang="en-US" sz="1800" dirty="0" smtClean="0"/>
              <a:t>The blood of such child is completely replaced by transfusion of healthy blood at the time of birth.</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2" presetClass="entr" presetSubtype="4"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lide(fromBottom)">
                                      <p:cBhvr>
                                        <p:cTn id="15" dur="500"/>
                                        <p:tgtEl>
                                          <p:spTgt spid="3">
                                            <p:txEl>
                                              <p:pRg st="1" end="1"/>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slide(fromBottom)">
                                      <p:cBhvr>
                                        <p:cTn id="18" dur="500"/>
                                        <p:tgtEl>
                                          <p:spTgt spid="3">
                                            <p:txEl>
                                              <p:pRg st="2" end="2"/>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slide(fromBottom)">
                                      <p:cBhvr>
                                        <p:cTn id="21" dur="500"/>
                                        <p:tgtEl>
                                          <p:spTgt spid="3">
                                            <p:txEl>
                                              <p:pRg st="3" end="3"/>
                                            </p:txEl>
                                          </p:spTgt>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slide(fromBottom)">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normAutofit/>
          </a:bodyPr>
          <a:lstStyle/>
          <a:p>
            <a:r>
              <a:rPr lang="en-US" sz="3600" b="1" dirty="0" smtClean="0">
                <a:solidFill>
                  <a:srgbClr val="C00000"/>
                </a:solidFill>
              </a:rPr>
              <a:t>Coagulation of blood</a:t>
            </a:r>
            <a:endParaRPr lang="en-US" sz="3600" b="1" dirty="0">
              <a:solidFill>
                <a:srgbClr val="C00000"/>
              </a:solidFill>
            </a:endParaRPr>
          </a:p>
        </p:txBody>
      </p:sp>
      <p:sp>
        <p:nvSpPr>
          <p:cNvPr id="3" name="Content Placeholder 2"/>
          <p:cNvSpPr>
            <a:spLocks noGrp="1"/>
          </p:cNvSpPr>
          <p:nvPr>
            <p:ph idx="1"/>
          </p:nvPr>
        </p:nvSpPr>
        <p:spPr>
          <a:xfrm>
            <a:off x="457200" y="685800"/>
            <a:ext cx="8229600" cy="5440363"/>
          </a:xfrm>
        </p:spPr>
        <p:txBody>
          <a:bodyPr>
            <a:normAutofit fontScale="92500"/>
          </a:bodyPr>
          <a:lstStyle/>
          <a:p>
            <a:pPr>
              <a:lnSpc>
                <a:spcPct val="150000"/>
              </a:lnSpc>
            </a:pPr>
            <a:r>
              <a:rPr lang="en-US" sz="1800" dirty="0" smtClean="0"/>
              <a:t>It is very complex process which involve less than 12 different factors.</a:t>
            </a:r>
            <a:endParaRPr lang="en-US" sz="1800" b="1" dirty="0" smtClean="0">
              <a:solidFill>
                <a:srgbClr val="C00000"/>
              </a:solidFill>
            </a:endParaRPr>
          </a:p>
          <a:p>
            <a:pPr marL="514350" indent="-514350">
              <a:lnSpc>
                <a:spcPct val="150000"/>
              </a:lnSpc>
              <a:buFont typeface="+mj-lt"/>
              <a:buAutoNum type="arabicPeriod"/>
            </a:pPr>
            <a:r>
              <a:rPr lang="en-US" sz="1800" b="1" dirty="0" smtClean="0">
                <a:solidFill>
                  <a:srgbClr val="C00000"/>
                </a:solidFill>
              </a:rPr>
              <a:t>Release  of </a:t>
            </a:r>
            <a:r>
              <a:rPr lang="en-US" sz="1800" b="1" dirty="0" err="1" smtClean="0">
                <a:solidFill>
                  <a:srgbClr val="C00000"/>
                </a:solidFill>
              </a:rPr>
              <a:t>thromboplastin</a:t>
            </a:r>
            <a:r>
              <a:rPr lang="en-US" sz="1800" b="1" dirty="0" smtClean="0">
                <a:solidFill>
                  <a:srgbClr val="C00000"/>
                </a:solidFill>
              </a:rPr>
              <a:t> :</a:t>
            </a:r>
          </a:p>
          <a:p>
            <a:pPr marL="514350" indent="-514350">
              <a:lnSpc>
                <a:spcPct val="150000"/>
              </a:lnSpc>
            </a:pPr>
            <a:r>
              <a:rPr lang="en-US" sz="1800" dirty="0" smtClean="0"/>
              <a:t>When blood flow out through wound then the blood platelets become expose to air and damage cells and ruptured platelets liberate </a:t>
            </a:r>
            <a:r>
              <a:rPr lang="en-US" sz="1800" dirty="0" err="1" smtClean="0"/>
              <a:t>thromboplastin</a:t>
            </a:r>
            <a:r>
              <a:rPr lang="en-US" sz="1800" dirty="0" smtClean="0"/>
              <a:t>.</a:t>
            </a:r>
          </a:p>
          <a:p>
            <a:pPr marL="514350" indent="-514350">
              <a:lnSpc>
                <a:spcPct val="150000"/>
              </a:lnSpc>
              <a:buNone/>
            </a:pPr>
            <a:r>
              <a:rPr lang="en-US" sz="1800" b="1" dirty="0" smtClean="0">
                <a:solidFill>
                  <a:srgbClr val="C00000"/>
                </a:solidFill>
              </a:rPr>
              <a:t>2.	Formation of thrombin:</a:t>
            </a:r>
          </a:p>
          <a:p>
            <a:pPr marL="514350" indent="-514350">
              <a:lnSpc>
                <a:spcPct val="150000"/>
              </a:lnSpc>
            </a:pPr>
            <a:r>
              <a:rPr lang="en-US" sz="1800" dirty="0" err="1" smtClean="0"/>
              <a:t>Thromboplastin</a:t>
            </a:r>
            <a:r>
              <a:rPr lang="en-US" sz="1800" dirty="0" smtClean="0"/>
              <a:t> together with clotting factor and calcium ions acts on the </a:t>
            </a:r>
            <a:r>
              <a:rPr lang="en-US" sz="1800" dirty="0" err="1" smtClean="0"/>
              <a:t>prothrombin</a:t>
            </a:r>
            <a:r>
              <a:rPr lang="en-US" sz="1800" dirty="0" smtClean="0"/>
              <a:t> (i.e. plasma protein) and convert it into an  active enzyme thrombin. </a:t>
            </a:r>
          </a:p>
          <a:p>
            <a:pPr marL="514350" indent="-514350">
              <a:lnSpc>
                <a:spcPct val="150000"/>
              </a:lnSpc>
              <a:buNone/>
            </a:pPr>
            <a:r>
              <a:rPr lang="en-US" sz="1800" b="1" dirty="0" smtClean="0">
                <a:solidFill>
                  <a:srgbClr val="C00000"/>
                </a:solidFill>
              </a:rPr>
              <a:t>3.	Formation of fibrin:</a:t>
            </a:r>
          </a:p>
          <a:p>
            <a:pPr marL="514350" indent="-514350">
              <a:lnSpc>
                <a:spcPct val="150000"/>
              </a:lnSpc>
            </a:pPr>
            <a:r>
              <a:rPr lang="en-US" sz="1800" dirty="0" smtClean="0"/>
              <a:t>Thrombin act on fibrinogen (i.e. plasma protein) and change into insoluble fibrin.</a:t>
            </a:r>
          </a:p>
          <a:p>
            <a:pPr marL="514350" indent="-514350">
              <a:lnSpc>
                <a:spcPct val="150000"/>
              </a:lnSpc>
              <a:buNone/>
            </a:pPr>
            <a:r>
              <a:rPr lang="en-US" sz="1800" b="1" dirty="0" smtClean="0">
                <a:solidFill>
                  <a:srgbClr val="C00000"/>
                </a:solidFill>
              </a:rPr>
              <a:t>4.	Formation of blood clot:</a:t>
            </a:r>
          </a:p>
          <a:p>
            <a:pPr marL="514350" indent="-514350">
              <a:lnSpc>
                <a:spcPct val="150000"/>
              </a:lnSpc>
            </a:pPr>
            <a:r>
              <a:rPr lang="en-US" sz="1800" dirty="0" smtClean="0"/>
              <a:t>Insoluble fibrin form a network in </a:t>
            </a:r>
            <a:r>
              <a:rPr lang="en-US" sz="1800" dirty="0" err="1" smtClean="0"/>
              <a:t>whicch</a:t>
            </a:r>
            <a:r>
              <a:rPr lang="en-US" sz="1800" dirty="0" smtClean="0"/>
              <a:t> RBCs , WBCs get trapped form blood clot.</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2" presetClass="entr" presetSubtype="4"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lide(fromBottom)">
                                      <p:cBhvr>
                                        <p:cTn id="15" dur="500"/>
                                        <p:tgtEl>
                                          <p:spTgt spid="3">
                                            <p:txEl>
                                              <p:pRg st="1" end="1"/>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slide(fromBottom)">
                                      <p:cBhvr>
                                        <p:cTn id="18" dur="500"/>
                                        <p:tgtEl>
                                          <p:spTgt spid="3">
                                            <p:txEl>
                                              <p:pRg st="2" end="2"/>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slide(fromBottom)">
                                      <p:cBhvr>
                                        <p:cTn id="21" dur="500"/>
                                        <p:tgtEl>
                                          <p:spTgt spid="3">
                                            <p:txEl>
                                              <p:pRg st="3" end="3"/>
                                            </p:txEl>
                                          </p:spTgt>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slide(fromBottom)">
                                      <p:cBhvr>
                                        <p:cTn id="24" dur="500"/>
                                        <p:tgtEl>
                                          <p:spTgt spid="3">
                                            <p:txEl>
                                              <p:pRg st="4" end="4"/>
                                            </p:tx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slide(fromBottom)">
                                      <p:cBhvr>
                                        <p:cTn id="27" dur="500"/>
                                        <p:tgtEl>
                                          <p:spTgt spid="3">
                                            <p:txEl>
                                              <p:pRg st="5" end="5"/>
                                            </p:txEl>
                                          </p:spTgt>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slide(fromBottom)">
                                      <p:cBhvr>
                                        <p:cTn id="30" dur="500"/>
                                        <p:tgtEl>
                                          <p:spTgt spid="3">
                                            <p:txEl>
                                              <p:pRg st="6" end="6"/>
                                            </p:txEl>
                                          </p:spTgt>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slide(fromBottom)">
                                      <p:cBhvr>
                                        <p:cTn id="33" dur="500"/>
                                        <p:tgtEl>
                                          <p:spTgt spid="3">
                                            <p:txEl>
                                              <p:pRg st="7" end="7"/>
                                            </p:txEl>
                                          </p:spTgt>
                                        </p:tgtEl>
                                      </p:cBhvr>
                                    </p:animEffect>
                                  </p:childTnLst>
                                </p:cTn>
                              </p:par>
                              <p:par>
                                <p:cTn id="34" presetID="12" presetClass="entr" presetSubtype="4" fill="hold" grpId="0"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slide(fromBottom)">
                                      <p:cBhvr>
                                        <p:cTn id="3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normAutofit/>
          </a:bodyPr>
          <a:lstStyle/>
          <a:p>
            <a:r>
              <a:rPr lang="en-US" sz="3600" b="1" dirty="0" smtClean="0">
                <a:solidFill>
                  <a:srgbClr val="C00000"/>
                </a:solidFill>
              </a:rPr>
              <a:t>Lymph and Tissue Fluid</a:t>
            </a:r>
            <a:endParaRPr lang="en-US" sz="3600" b="1" dirty="0">
              <a:solidFill>
                <a:srgbClr val="C00000"/>
              </a:solidFill>
            </a:endParaRPr>
          </a:p>
        </p:txBody>
      </p:sp>
      <p:sp>
        <p:nvSpPr>
          <p:cNvPr id="3" name="Content Placeholder 2"/>
          <p:cNvSpPr>
            <a:spLocks noGrp="1"/>
          </p:cNvSpPr>
          <p:nvPr>
            <p:ph idx="1"/>
          </p:nvPr>
        </p:nvSpPr>
        <p:spPr>
          <a:xfrm>
            <a:off x="457200" y="609600"/>
            <a:ext cx="8229600" cy="5516563"/>
          </a:xfrm>
        </p:spPr>
        <p:txBody>
          <a:bodyPr>
            <a:normAutofit/>
          </a:bodyPr>
          <a:lstStyle/>
          <a:p>
            <a:r>
              <a:rPr lang="en-US" sz="1800" dirty="0" smtClean="0"/>
              <a:t>Lymph flows through the lymphatic system (i.e. consist of a network of vessels, lymph organs like – lymph node, bone marrow, spleen and thymus).</a:t>
            </a:r>
          </a:p>
          <a:p>
            <a:r>
              <a:rPr lang="en-US" sz="1800" dirty="0" smtClean="0"/>
              <a:t>Fluid in the intracellular space is called tissue or interstitial fluid (i.e. protein free) that from an immediate surrounding for the tissue for exchange of various substance.</a:t>
            </a:r>
          </a:p>
          <a:p>
            <a:r>
              <a:rPr lang="en-US" sz="1800" dirty="0" smtClean="0"/>
              <a:t>Tissue fluid bath all the cells of the tissue and contain all the component of blood except RBCs and plasma protein.</a:t>
            </a:r>
          </a:p>
          <a:p>
            <a:r>
              <a:rPr lang="en-US" sz="1800" dirty="0" smtClean="0"/>
              <a:t>Tissue fluid fills all the minute spaces between the cells and bring an exchange of material between the blood and the tissue.</a:t>
            </a:r>
          </a:p>
          <a:p>
            <a:r>
              <a:rPr lang="en-US" sz="1800" dirty="0" smtClean="0"/>
              <a:t>Tissue fluid return back to blood by two mean:</a:t>
            </a:r>
          </a:p>
          <a:p>
            <a:pPr>
              <a:buFont typeface="+mj-lt"/>
              <a:buAutoNum type="arabicPeriod"/>
            </a:pPr>
            <a:r>
              <a:rPr lang="en-US" sz="1800" dirty="0" smtClean="0"/>
              <a:t>Some of tissue fluid flow back into capillaries from the intracellular spaces.</a:t>
            </a:r>
          </a:p>
          <a:p>
            <a:pPr>
              <a:buFont typeface="+mj-lt"/>
              <a:buAutoNum type="arabicPeriod"/>
            </a:pPr>
            <a:r>
              <a:rPr lang="en-US" sz="1800" dirty="0" smtClean="0"/>
              <a:t>Rest of the tissue fluid collects in lymph capillaries and fluid inside the fluid capillaries called lymph.</a:t>
            </a:r>
          </a:p>
          <a:p>
            <a:pPr>
              <a:buNone/>
            </a:pPr>
            <a:r>
              <a:rPr lang="en-US" sz="2200" b="1" u="sng" dirty="0" smtClean="0">
                <a:solidFill>
                  <a:srgbClr val="C00000"/>
                </a:solidFill>
              </a:rPr>
              <a:t>Composition of  lymph:</a:t>
            </a:r>
          </a:p>
          <a:p>
            <a:r>
              <a:rPr lang="en-US" sz="1800" dirty="0" smtClean="0"/>
              <a:t>It has similar composition of blood plasma and macromolecules found in blood except RBCs, blood platelets,  plasma protein etc.</a:t>
            </a:r>
          </a:p>
          <a:p>
            <a:r>
              <a:rPr lang="en-US" sz="1800" dirty="0" smtClean="0"/>
              <a:t>Lymph contain lymphocytes.</a:t>
            </a:r>
          </a:p>
          <a:p>
            <a:pPr>
              <a:buNone/>
            </a:pP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2" presetClass="entr" presetSubtype="4"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lide(fromBottom)">
                                      <p:cBhvr>
                                        <p:cTn id="15" dur="500"/>
                                        <p:tgtEl>
                                          <p:spTgt spid="3">
                                            <p:txEl>
                                              <p:pRg st="1" end="1"/>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slide(fromBottom)">
                                      <p:cBhvr>
                                        <p:cTn id="18" dur="500"/>
                                        <p:tgtEl>
                                          <p:spTgt spid="3">
                                            <p:txEl>
                                              <p:pRg st="2" end="2"/>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slide(fromBottom)">
                                      <p:cBhvr>
                                        <p:cTn id="21" dur="500"/>
                                        <p:tgtEl>
                                          <p:spTgt spid="3">
                                            <p:txEl>
                                              <p:pRg st="3" end="3"/>
                                            </p:txEl>
                                          </p:spTgt>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slide(fromBottom)">
                                      <p:cBhvr>
                                        <p:cTn id="24" dur="500"/>
                                        <p:tgtEl>
                                          <p:spTgt spid="3">
                                            <p:txEl>
                                              <p:pRg st="4" end="4"/>
                                            </p:tx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slide(fromBottom)">
                                      <p:cBhvr>
                                        <p:cTn id="27" dur="500"/>
                                        <p:tgtEl>
                                          <p:spTgt spid="3">
                                            <p:txEl>
                                              <p:pRg st="5" end="5"/>
                                            </p:txEl>
                                          </p:spTgt>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slide(fromBottom)">
                                      <p:cBhvr>
                                        <p:cTn id="30" dur="500"/>
                                        <p:tgtEl>
                                          <p:spTgt spid="3">
                                            <p:txEl>
                                              <p:pRg st="6" end="6"/>
                                            </p:txEl>
                                          </p:spTgt>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slide(fromBottom)">
                                      <p:cBhvr>
                                        <p:cTn id="33" dur="500"/>
                                        <p:tgtEl>
                                          <p:spTgt spid="3">
                                            <p:txEl>
                                              <p:pRg st="7" end="7"/>
                                            </p:txEl>
                                          </p:spTgt>
                                        </p:tgtEl>
                                      </p:cBhvr>
                                    </p:animEffect>
                                  </p:childTnLst>
                                </p:cTn>
                              </p:par>
                              <p:par>
                                <p:cTn id="34" presetID="12" presetClass="entr" presetSubtype="4" fill="hold" grpId="0"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slide(fromBottom)">
                                      <p:cBhvr>
                                        <p:cTn id="36" dur="500"/>
                                        <p:tgtEl>
                                          <p:spTgt spid="3">
                                            <p:txEl>
                                              <p:pRg st="8" end="8"/>
                                            </p:txEl>
                                          </p:spTgt>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slide(fromBottom)">
                                      <p:cBhvr>
                                        <p:cTn id="3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rmAutofit/>
          </a:bodyPr>
          <a:lstStyle/>
          <a:p>
            <a:r>
              <a:rPr lang="en-US" sz="3600" b="1" dirty="0" smtClean="0">
                <a:solidFill>
                  <a:srgbClr val="C00000"/>
                </a:solidFill>
              </a:rPr>
              <a:t>Lymphatic system</a:t>
            </a:r>
            <a:endParaRPr lang="en-US" sz="3600" b="1" dirty="0">
              <a:solidFill>
                <a:srgbClr val="C00000"/>
              </a:solidFill>
            </a:endParaRPr>
          </a:p>
        </p:txBody>
      </p:sp>
      <p:sp>
        <p:nvSpPr>
          <p:cNvPr id="3" name="Content Placeholder 2"/>
          <p:cNvSpPr>
            <a:spLocks noGrp="1"/>
          </p:cNvSpPr>
          <p:nvPr>
            <p:ph idx="1"/>
          </p:nvPr>
        </p:nvSpPr>
        <p:spPr>
          <a:xfrm>
            <a:off x="457200" y="609600"/>
            <a:ext cx="5105400" cy="5867400"/>
          </a:xfrm>
        </p:spPr>
        <p:txBody>
          <a:bodyPr>
            <a:normAutofit fontScale="92500" lnSpcReduction="20000"/>
          </a:bodyPr>
          <a:lstStyle/>
          <a:p>
            <a:r>
              <a:rPr lang="en-US" sz="1800" dirty="0" smtClean="0"/>
              <a:t>Number of lymph capillaries join to form the  lymph vessels.</a:t>
            </a:r>
          </a:p>
          <a:p>
            <a:r>
              <a:rPr lang="en-US" sz="1800" dirty="0" smtClean="0"/>
              <a:t>Smaller lymph unit and form large vessels through  which whole of lymph put back into the venous blood through thoracic duct and right lymphatic duct.</a:t>
            </a:r>
          </a:p>
          <a:p>
            <a:r>
              <a:rPr lang="en-US" sz="1800" dirty="0" smtClean="0"/>
              <a:t>These duct open into the </a:t>
            </a:r>
            <a:r>
              <a:rPr lang="en-US" sz="1800" dirty="0" err="1" smtClean="0"/>
              <a:t>Subclavian</a:t>
            </a:r>
            <a:r>
              <a:rPr lang="en-US" sz="1800" dirty="0" smtClean="0"/>
              <a:t> veins near the neck regions.</a:t>
            </a:r>
          </a:p>
          <a:p>
            <a:r>
              <a:rPr lang="en-US" sz="1800" dirty="0" smtClean="0"/>
              <a:t>Lymphatic system has lymph gland and lymph node (contain lymphocytes that produce antibodies) at  intervals.</a:t>
            </a:r>
          </a:p>
          <a:p>
            <a:r>
              <a:rPr lang="en-US" sz="1800" dirty="0" smtClean="0"/>
              <a:t>Lymph system filter out bacteria germs or other foreign molecules an ingest them by </a:t>
            </a:r>
            <a:r>
              <a:rPr lang="en-US" sz="1800" dirty="0" err="1" smtClean="0"/>
              <a:t>phagocytosis</a:t>
            </a:r>
            <a:r>
              <a:rPr lang="en-US" sz="1800" dirty="0" smtClean="0"/>
              <a:t>.</a:t>
            </a:r>
          </a:p>
          <a:p>
            <a:r>
              <a:rPr lang="en-US" sz="1800" dirty="0" smtClean="0"/>
              <a:t>Lymph node are abundant in neck arm and brain region.</a:t>
            </a:r>
          </a:p>
          <a:p>
            <a:r>
              <a:rPr lang="en-US" sz="1800" dirty="0" smtClean="0"/>
              <a:t>Lymph vessels have </a:t>
            </a:r>
            <a:r>
              <a:rPr lang="en-US" sz="1800" dirty="0" err="1" smtClean="0"/>
              <a:t>semilunar</a:t>
            </a:r>
            <a:r>
              <a:rPr lang="en-US" sz="1800" dirty="0" smtClean="0"/>
              <a:t> valves that help the lymph to move in the forward direction only and  stop their back flow.</a:t>
            </a:r>
          </a:p>
          <a:p>
            <a:r>
              <a:rPr lang="en-US" sz="1800" dirty="0" smtClean="0"/>
              <a:t>The rate of lymph formation is equal to the rate of lymph returned in the body under normal conditions.</a:t>
            </a:r>
          </a:p>
          <a:p>
            <a:r>
              <a:rPr lang="en-US" sz="1800" dirty="0" err="1" smtClean="0"/>
              <a:t>Oedema</a:t>
            </a:r>
            <a:r>
              <a:rPr lang="en-US" sz="1800" dirty="0" smtClean="0"/>
              <a:t>: is condition where the rate of lymph formation exceeds the rate of its return to the blood and accumulate around the cells is called </a:t>
            </a:r>
            <a:r>
              <a:rPr lang="en-US" sz="1800" dirty="0" err="1" smtClean="0"/>
              <a:t>oedema</a:t>
            </a:r>
            <a:r>
              <a:rPr lang="en-US" sz="1800" dirty="0" smtClean="0"/>
              <a:t>.</a:t>
            </a:r>
            <a:endParaRPr lang="en-US" sz="1800" dirty="0"/>
          </a:p>
        </p:txBody>
      </p:sp>
      <p:pic>
        <p:nvPicPr>
          <p:cNvPr id="4098" name="Picture 2"/>
          <p:cNvPicPr>
            <a:picLocks noChangeAspect="1" noChangeArrowheads="1"/>
          </p:cNvPicPr>
          <p:nvPr/>
        </p:nvPicPr>
        <p:blipFill>
          <a:blip r:embed="rId2" cstate="print"/>
          <a:srcRect/>
          <a:stretch>
            <a:fillRect/>
          </a:stretch>
        </p:blipFill>
        <p:spPr bwMode="auto">
          <a:xfrm>
            <a:off x="5486400" y="762000"/>
            <a:ext cx="3429000" cy="56388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2" presetClass="entr" presetSubtype="4"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lide(fromBottom)">
                                      <p:cBhvr>
                                        <p:cTn id="15" dur="500"/>
                                        <p:tgtEl>
                                          <p:spTgt spid="3">
                                            <p:txEl>
                                              <p:pRg st="1" end="1"/>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slide(fromBottom)">
                                      <p:cBhvr>
                                        <p:cTn id="18" dur="500"/>
                                        <p:tgtEl>
                                          <p:spTgt spid="3">
                                            <p:txEl>
                                              <p:pRg st="2" end="2"/>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slide(fromBottom)">
                                      <p:cBhvr>
                                        <p:cTn id="21" dur="500"/>
                                        <p:tgtEl>
                                          <p:spTgt spid="3">
                                            <p:txEl>
                                              <p:pRg st="3" end="3"/>
                                            </p:txEl>
                                          </p:spTgt>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slide(fromBottom)">
                                      <p:cBhvr>
                                        <p:cTn id="24" dur="500"/>
                                        <p:tgtEl>
                                          <p:spTgt spid="3">
                                            <p:txEl>
                                              <p:pRg st="4" end="4"/>
                                            </p:tx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slide(fromBottom)">
                                      <p:cBhvr>
                                        <p:cTn id="27" dur="500"/>
                                        <p:tgtEl>
                                          <p:spTgt spid="3">
                                            <p:txEl>
                                              <p:pRg st="5" end="5"/>
                                            </p:txEl>
                                          </p:spTgt>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slide(fromBottom)">
                                      <p:cBhvr>
                                        <p:cTn id="30" dur="500"/>
                                        <p:tgtEl>
                                          <p:spTgt spid="3">
                                            <p:txEl>
                                              <p:pRg st="6" end="6"/>
                                            </p:txEl>
                                          </p:spTgt>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slide(fromBottom)">
                                      <p:cBhvr>
                                        <p:cTn id="33" dur="500"/>
                                        <p:tgtEl>
                                          <p:spTgt spid="3">
                                            <p:txEl>
                                              <p:pRg st="7" end="7"/>
                                            </p:txEl>
                                          </p:spTgt>
                                        </p:tgtEl>
                                      </p:cBhvr>
                                    </p:animEffect>
                                  </p:childTnLst>
                                </p:cTn>
                              </p:par>
                              <p:par>
                                <p:cTn id="34" presetID="12" presetClass="entr" presetSubtype="4" fill="hold" grpId="0"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slide(fromBottom)">
                                      <p:cBhvr>
                                        <p:cTn id="36" dur="500"/>
                                        <p:tgtEl>
                                          <p:spTgt spid="3">
                                            <p:txEl>
                                              <p:pRg st="8" end="8"/>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4098"/>
                                        </p:tgtEl>
                                        <p:attrNameLst>
                                          <p:attrName>style.visibility</p:attrName>
                                        </p:attrNameLst>
                                      </p:cBhvr>
                                      <p:to>
                                        <p:strVal val="visible"/>
                                      </p:to>
                                    </p:set>
                                    <p:animEffect transition="in" filter="fade">
                                      <p:cBhvr>
                                        <p:cTn id="39"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rmAutofit fontScale="90000"/>
          </a:bodyPr>
          <a:lstStyle/>
          <a:p>
            <a:r>
              <a:rPr lang="en-US" sz="3600" b="1" dirty="0" smtClean="0">
                <a:solidFill>
                  <a:srgbClr val="C00000"/>
                </a:solidFill>
              </a:rPr>
              <a:t>Function of lymph</a:t>
            </a:r>
            <a:endParaRPr lang="en-US" sz="3600" b="1" dirty="0">
              <a:solidFill>
                <a:srgbClr val="C00000"/>
              </a:solidFill>
            </a:endParaRPr>
          </a:p>
        </p:txBody>
      </p:sp>
      <p:sp>
        <p:nvSpPr>
          <p:cNvPr id="3" name="Content Placeholder 2"/>
          <p:cNvSpPr>
            <a:spLocks noGrp="1"/>
          </p:cNvSpPr>
          <p:nvPr>
            <p:ph idx="1"/>
          </p:nvPr>
        </p:nvSpPr>
        <p:spPr>
          <a:xfrm>
            <a:off x="457200" y="533400"/>
            <a:ext cx="8229600" cy="5592763"/>
          </a:xfrm>
        </p:spPr>
        <p:txBody>
          <a:bodyPr>
            <a:normAutofit/>
          </a:bodyPr>
          <a:lstStyle/>
          <a:p>
            <a:pPr>
              <a:lnSpc>
                <a:spcPct val="250000"/>
              </a:lnSpc>
            </a:pPr>
            <a:r>
              <a:rPr lang="en-US" sz="1800" dirty="0" smtClean="0"/>
              <a:t>Collection of interstitial fluid: is  done by the lymph capillaries and put back to blood near the heart.</a:t>
            </a:r>
          </a:p>
          <a:p>
            <a:pPr>
              <a:lnSpc>
                <a:spcPct val="250000"/>
              </a:lnSpc>
            </a:pPr>
            <a:r>
              <a:rPr lang="en-US" sz="1800" dirty="0" smtClean="0"/>
              <a:t>Absorbs fats and lipids from intestine : fats are first absorbs as </a:t>
            </a:r>
            <a:r>
              <a:rPr lang="en-US" sz="1800" dirty="0" err="1" smtClean="0"/>
              <a:t>chylomicron</a:t>
            </a:r>
            <a:r>
              <a:rPr lang="en-US" sz="1800" dirty="0" smtClean="0"/>
              <a:t> droplets into the lymphatic system and then passed on to the venous blood.</a:t>
            </a:r>
          </a:p>
          <a:p>
            <a:pPr>
              <a:lnSpc>
                <a:spcPct val="250000"/>
              </a:lnSpc>
            </a:pPr>
            <a:r>
              <a:rPr lang="en-US" sz="1800" dirty="0" smtClean="0"/>
              <a:t>Carries lymphocytes and antibodies</a:t>
            </a:r>
          </a:p>
          <a:p>
            <a:pPr>
              <a:lnSpc>
                <a:spcPct val="250000"/>
              </a:lnSpc>
            </a:pPr>
            <a:r>
              <a:rPr lang="en-US" sz="1800" dirty="0" smtClean="0"/>
              <a:t>Collect Co2 waste products, metabolite intermediate and synthesised products (i.e. plasma protein and  hormones from tissues via tissue fluid).</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2" presetClass="entr" presetSubtype="4"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lide(fromBottom)">
                                      <p:cBhvr>
                                        <p:cTn id="15" dur="500"/>
                                        <p:tgtEl>
                                          <p:spTgt spid="3">
                                            <p:txEl>
                                              <p:pRg st="1" end="1"/>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slide(fromBottom)">
                                      <p:cBhvr>
                                        <p:cTn id="18" dur="500"/>
                                        <p:tgtEl>
                                          <p:spTgt spid="3">
                                            <p:txEl>
                                              <p:pRg st="2" end="2"/>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slide(fromBottom)">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rmAutofit/>
          </a:bodyPr>
          <a:lstStyle/>
          <a:p>
            <a:r>
              <a:rPr lang="en-US" sz="3600" b="1" dirty="0" smtClean="0">
                <a:solidFill>
                  <a:srgbClr val="C00000"/>
                </a:solidFill>
              </a:rPr>
              <a:t>Heart of </a:t>
            </a:r>
            <a:r>
              <a:rPr lang="en-US" sz="3600" b="1" dirty="0" err="1" smtClean="0">
                <a:solidFill>
                  <a:srgbClr val="C00000"/>
                </a:solidFill>
              </a:rPr>
              <a:t>vertibrates</a:t>
            </a:r>
            <a:endParaRPr lang="en-US" sz="3600" b="1" dirty="0">
              <a:solidFill>
                <a:srgbClr val="C00000"/>
              </a:solidFill>
            </a:endParaRPr>
          </a:p>
        </p:txBody>
      </p:sp>
      <p:sp>
        <p:nvSpPr>
          <p:cNvPr id="3" name="Content Placeholder 2"/>
          <p:cNvSpPr>
            <a:spLocks noGrp="1"/>
          </p:cNvSpPr>
          <p:nvPr>
            <p:ph idx="1"/>
          </p:nvPr>
        </p:nvSpPr>
        <p:spPr>
          <a:xfrm>
            <a:off x="152400" y="533400"/>
            <a:ext cx="4876800" cy="6096000"/>
          </a:xfrm>
        </p:spPr>
        <p:txBody>
          <a:bodyPr>
            <a:normAutofit/>
          </a:bodyPr>
          <a:lstStyle/>
          <a:p>
            <a:pPr>
              <a:buNone/>
            </a:pPr>
            <a:r>
              <a:rPr lang="en-US" sz="1800" b="1" dirty="0" smtClean="0">
                <a:solidFill>
                  <a:srgbClr val="C00000"/>
                </a:solidFill>
              </a:rPr>
              <a:t>1.	Fish:</a:t>
            </a:r>
          </a:p>
          <a:p>
            <a:r>
              <a:rPr lang="en-US" sz="1800" dirty="0" smtClean="0"/>
              <a:t>It has two chamber heart with one auricle and one ventricle and the blood fist get collected at sinus </a:t>
            </a:r>
            <a:r>
              <a:rPr lang="en-US" sz="1800" dirty="0" err="1" smtClean="0"/>
              <a:t>venosus</a:t>
            </a:r>
            <a:r>
              <a:rPr lang="en-US" sz="1800" dirty="0" smtClean="0"/>
              <a:t> (i.e. present before the auricles and then passed on the auricle).</a:t>
            </a:r>
          </a:p>
          <a:p>
            <a:r>
              <a:rPr lang="en-US" sz="1800" dirty="0" smtClean="0"/>
              <a:t>Heart of fish pump only deoxygenated blood  which collected from all the body into sinus and then flow into </a:t>
            </a:r>
            <a:r>
              <a:rPr lang="en-US" sz="1800" dirty="0" err="1" smtClean="0"/>
              <a:t>arota</a:t>
            </a:r>
            <a:r>
              <a:rPr lang="en-US" sz="1800" dirty="0" smtClean="0"/>
              <a:t> through auricle and ventricle.</a:t>
            </a:r>
          </a:p>
          <a:p>
            <a:r>
              <a:rPr lang="en-US" sz="1800" dirty="0" smtClean="0"/>
              <a:t>They  have single circulation of blood flow (i.e. blood flow only once through in a complete cycle).</a:t>
            </a:r>
          </a:p>
          <a:p>
            <a:pPr>
              <a:buNone/>
            </a:pPr>
            <a:r>
              <a:rPr lang="en-US" sz="1800" b="1" dirty="0" smtClean="0">
                <a:solidFill>
                  <a:srgbClr val="C00000"/>
                </a:solidFill>
              </a:rPr>
              <a:t>2.	Reptiles:</a:t>
            </a:r>
          </a:p>
          <a:p>
            <a:r>
              <a:rPr lang="en-US" sz="1800" dirty="0" smtClean="0"/>
              <a:t>They have incomplete four chambered (i.e. two auricles are completely divide by a septum but ventricle is only partially divided.</a:t>
            </a:r>
          </a:p>
          <a:p>
            <a:r>
              <a:rPr lang="en-US" sz="1800" dirty="0" smtClean="0"/>
              <a:t>In crocodilian line have complete four chamber heart.</a:t>
            </a:r>
            <a:endParaRPr lang="en-US" sz="1800" dirty="0"/>
          </a:p>
        </p:txBody>
      </p:sp>
      <p:pic>
        <p:nvPicPr>
          <p:cNvPr id="5" name="Picture 2"/>
          <p:cNvPicPr>
            <a:picLocks noChangeAspect="1" noChangeArrowheads="1"/>
          </p:cNvPicPr>
          <p:nvPr/>
        </p:nvPicPr>
        <p:blipFill>
          <a:blip r:embed="rId2" cstate="print"/>
          <a:srcRect/>
          <a:stretch>
            <a:fillRect/>
          </a:stretch>
        </p:blipFill>
        <p:spPr bwMode="auto">
          <a:xfrm>
            <a:off x="4953000" y="3581400"/>
            <a:ext cx="4000500" cy="28956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5181600" y="762000"/>
            <a:ext cx="3810000" cy="2743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2" presetClass="entr" presetSubtype="4"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lide(fromBottom)">
                                      <p:cBhvr>
                                        <p:cTn id="15" dur="500"/>
                                        <p:tgtEl>
                                          <p:spTgt spid="3">
                                            <p:txEl>
                                              <p:pRg st="1" end="1"/>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slide(fromBottom)">
                                      <p:cBhvr>
                                        <p:cTn id="18" dur="500"/>
                                        <p:tgtEl>
                                          <p:spTgt spid="3">
                                            <p:txEl>
                                              <p:pRg st="2" end="2"/>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slide(fromBottom)">
                                      <p:cBhvr>
                                        <p:cTn id="21" dur="500"/>
                                        <p:tgtEl>
                                          <p:spTgt spid="3">
                                            <p:txEl>
                                              <p:pRg st="3" end="3"/>
                                            </p:txEl>
                                          </p:spTgt>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slide(fromBottom)">
                                      <p:cBhvr>
                                        <p:cTn id="24" dur="500"/>
                                        <p:tgtEl>
                                          <p:spTgt spid="3">
                                            <p:txEl>
                                              <p:pRg st="4" end="4"/>
                                            </p:tx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slide(fromBottom)">
                                      <p:cBhvr>
                                        <p:cTn id="27" dur="500"/>
                                        <p:tgtEl>
                                          <p:spTgt spid="3">
                                            <p:txEl>
                                              <p:pRg st="5" end="5"/>
                                            </p:txEl>
                                          </p:spTgt>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slide(fromBottom)">
                                      <p:cBhvr>
                                        <p:cTn id="30" dur="500"/>
                                        <p:tgtEl>
                                          <p:spTgt spid="3">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075"/>
                                        </p:tgtEl>
                                        <p:attrNameLst>
                                          <p:attrName>style.visibility</p:attrName>
                                        </p:attrNameLst>
                                      </p:cBhvr>
                                      <p:to>
                                        <p:strVal val="visible"/>
                                      </p:to>
                                    </p:set>
                                    <p:animEffect transition="in" filter="fade">
                                      <p:cBhvr>
                                        <p:cTn id="33" dur="2000"/>
                                        <p:tgtEl>
                                          <p:spTgt spid="3075"/>
                                        </p:tgtEl>
                                      </p:cBhvr>
                                    </p:animEffect>
                                  </p:childTnLst>
                                </p:cTn>
                              </p:par>
                              <p:par>
                                <p:cTn id="34" presetID="10"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rmAutofit/>
          </a:bodyPr>
          <a:lstStyle/>
          <a:p>
            <a:r>
              <a:rPr lang="en-US" sz="3600" b="1" dirty="0" smtClean="0">
                <a:solidFill>
                  <a:srgbClr val="C00000"/>
                </a:solidFill>
              </a:rPr>
              <a:t>Amphibians</a:t>
            </a:r>
            <a:endParaRPr lang="en-US" sz="3600" b="1" dirty="0">
              <a:solidFill>
                <a:srgbClr val="C00000"/>
              </a:solidFill>
            </a:endParaRPr>
          </a:p>
        </p:txBody>
      </p:sp>
      <p:sp>
        <p:nvSpPr>
          <p:cNvPr id="3" name="Content Placeholder 2"/>
          <p:cNvSpPr>
            <a:spLocks noGrp="1"/>
          </p:cNvSpPr>
          <p:nvPr>
            <p:ph idx="1"/>
          </p:nvPr>
        </p:nvSpPr>
        <p:spPr>
          <a:xfrm>
            <a:off x="457200" y="609600"/>
            <a:ext cx="4572000" cy="5867400"/>
          </a:xfrm>
        </p:spPr>
        <p:txBody>
          <a:bodyPr>
            <a:normAutofit lnSpcReduction="10000"/>
          </a:bodyPr>
          <a:lstStyle/>
          <a:p>
            <a:r>
              <a:rPr lang="en-US" sz="1800" dirty="0" smtClean="0"/>
              <a:t>They have 3 chamber heart that consist of two auricles (i.e. completely partitioned by septum) and one ventricle.</a:t>
            </a:r>
          </a:p>
          <a:p>
            <a:r>
              <a:rPr lang="en-US" sz="1800" dirty="0" smtClean="0"/>
              <a:t>Mixing of oxygenated and deoxygenated blood is prevented by the ridges and folds of ventricle surface and by the spiral valve that present at the base of </a:t>
            </a:r>
            <a:r>
              <a:rPr lang="en-US" sz="1800" dirty="0" err="1" smtClean="0"/>
              <a:t>conus</a:t>
            </a:r>
            <a:r>
              <a:rPr lang="en-US" sz="1800" dirty="0" smtClean="0"/>
              <a:t> </a:t>
            </a:r>
            <a:r>
              <a:rPr lang="en-US" sz="1800" dirty="0" err="1" smtClean="0"/>
              <a:t>arteriosus</a:t>
            </a:r>
            <a:r>
              <a:rPr lang="en-US" sz="1800" dirty="0" smtClean="0"/>
              <a:t> (i.e. blood vessels that receive blood from ventricle).</a:t>
            </a:r>
          </a:p>
          <a:p>
            <a:r>
              <a:rPr lang="en-US" sz="1800" dirty="0" smtClean="0"/>
              <a:t>The spiral valve incompletely divides </a:t>
            </a:r>
            <a:r>
              <a:rPr lang="en-US" sz="1800" dirty="0" err="1" smtClean="0"/>
              <a:t>conus</a:t>
            </a:r>
            <a:r>
              <a:rPr lang="en-US" sz="1800" dirty="0" smtClean="0"/>
              <a:t> </a:t>
            </a:r>
            <a:r>
              <a:rPr lang="en-US" sz="1800" dirty="0" err="1" smtClean="0"/>
              <a:t>arteriosus</a:t>
            </a:r>
            <a:r>
              <a:rPr lang="en-US" sz="1800" dirty="0" smtClean="0"/>
              <a:t> in such a way that oxygenated blood is passed through the body and deoxygenated blood  to the lungs.</a:t>
            </a:r>
          </a:p>
          <a:p>
            <a:r>
              <a:rPr lang="en-US" sz="1800" dirty="0" smtClean="0"/>
              <a:t>They have double circulation of blood flow (i.e. blood flow through two different systems from heart one to the lungs from where it return back to heart after </a:t>
            </a:r>
            <a:r>
              <a:rPr lang="en-US" sz="1800" dirty="0" err="1" smtClean="0"/>
              <a:t>deoxygenation</a:t>
            </a:r>
            <a:r>
              <a:rPr lang="en-US" sz="1800" dirty="0" smtClean="0"/>
              <a:t> and another to the body).</a:t>
            </a:r>
          </a:p>
          <a:p>
            <a:r>
              <a:rPr lang="en-US" sz="1800" dirty="0" smtClean="0"/>
              <a:t>Sinus </a:t>
            </a:r>
            <a:r>
              <a:rPr lang="en-US" sz="1800" dirty="0" err="1" smtClean="0"/>
              <a:t>vebosus</a:t>
            </a:r>
            <a:r>
              <a:rPr lang="en-US" sz="1800" dirty="0" smtClean="0"/>
              <a:t> collects the deoxygenated blood from anterior and posterior vena cava and pours the blood to the right auricles.</a:t>
            </a:r>
          </a:p>
          <a:p>
            <a:endParaRPr lang="en-US" sz="1800" dirty="0"/>
          </a:p>
        </p:txBody>
      </p:sp>
      <p:pic>
        <p:nvPicPr>
          <p:cNvPr id="5" name="Picture 2"/>
          <p:cNvPicPr>
            <a:picLocks noChangeAspect="1" noChangeArrowheads="1"/>
          </p:cNvPicPr>
          <p:nvPr/>
        </p:nvPicPr>
        <p:blipFill>
          <a:blip r:embed="rId2" cstate="print"/>
          <a:srcRect/>
          <a:stretch>
            <a:fillRect/>
          </a:stretch>
        </p:blipFill>
        <p:spPr bwMode="auto">
          <a:xfrm>
            <a:off x="5029200" y="685800"/>
            <a:ext cx="3810000" cy="5486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3">
                                            <p:txEl>
                                              <p:pRg st="1" end="1"/>
                                            </p:txEl>
                                          </p:spTgt>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3">
                                            <p:txEl>
                                              <p:pRg st="2" end="2"/>
                                            </p:txEl>
                                          </p:spTgt>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9" dur="500"/>
                                        <p:tgtEl>
                                          <p:spTgt spid="3">
                                            <p:txEl>
                                              <p:pRg st="3" end="3"/>
                                            </p:txEl>
                                          </p:spTgt>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4" dur="500"/>
                                        <p:tgtEl>
                                          <p:spTgt spid="3">
                                            <p:txEl>
                                              <p:pRg st="4" end="4"/>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C00000"/>
                </a:solidFill>
              </a:rPr>
              <a:t>Function of the circulatory system</a:t>
            </a:r>
            <a:endParaRPr lang="en-US" sz="3600" b="1" dirty="0">
              <a:solidFill>
                <a:srgbClr val="C00000"/>
              </a:solidFill>
            </a:endParaRPr>
          </a:p>
        </p:txBody>
      </p:sp>
      <p:sp>
        <p:nvSpPr>
          <p:cNvPr id="3" name="Content Placeholder 2"/>
          <p:cNvSpPr>
            <a:spLocks noGrp="1"/>
          </p:cNvSpPr>
          <p:nvPr>
            <p:ph idx="1"/>
          </p:nvPr>
        </p:nvSpPr>
        <p:spPr/>
        <p:txBody>
          <a:bodyPr>
            <a:normAutofit fontScale="92500" lnSpcReduction="10000"/>
          </a:bodyPr>
          <a:lstStyle/>
          <a:p>
            <a:pPr marL="514350" indent="-514350">
              <a:lnSpc>
                <a:spcPct val="200000"/>
              </a:lnSpc>
              <a:buFont typeface="+mj-lt"/>
              <a:buAutoNum type="arabicPeriod"/>
            </a:pPr>
            <a:r>
              <a:rPr lang="en-US" sz="1800" dirty="0" smtClean="0"/>
              <a:t>Transport of nutrients.</a:t>
            </a:r>
          </a:p>
          <a:p>
            <a:pPr marL="514350" indent="-514350">
              <a:lnSpc>
                <a:spcPct val="200000"/>
              </a:lnSpc>
              <a:buFont typeface="+mj-lt"/>
              <a:buAutoNum type="arabicPeriod"/>
            </a:pPr>
            <a:r>
              <a:rPr lang="en-US" sz="1800" dirty="0" smtClean="0"/>
              <a:t>Transport of waste products.</a:t>
            </a:r>
          </a:p>
          <a:p>
            <a:pPr marL="514350" indent="-514350">
              <a:lnSpc>
                <a:spcPct val="200000"/>
              </a:lnSpc>
              <a:buFont typeface="+mj-lt"/>
              <a:buAutoNum type="arabicPeriod"/>
            </a:pPr>
            <a:r>
              <a:rPr lang="en-US" sz="1800" dirty="0" smtClean="0"/>
              <a:t>Transport of intermediate metabolites.</a:t>
            </a:r>
          </a:p>
          <a:p>
            <a:pPr marL="514350" indent="-514350">
              <a:lnSpc>
                <a:spcPct val="200000"/>
              </a:lnSpc>
              <a:buFont typeface="+mj-lt"/>
              <a:buAutoNum type="arabicPeriod"/>
            </a:pPr>
            <a:r>
              <a:rPr lang="en-US" sz="1800" dirty="0" smtClean="0"/>
              <a:t>Transport of hormones.</a:t>
            </a:r>
          </a:p>
          <a:p>
            <a:pPr marL="514350" indent="-514350">
              <a:lnSpc>
                <a:spcPct val="200000"/>
              </a:lnSpc>
              <a:buFont typeface="+mj-lt"/>
              <a:buAutoNum type="arabicPeriod"/>
            </a:pPr>
            <a:r>
              <a:rPr lang="en-US" sz="1800" dirty="0" smtClean="0"/>
              <a:t>Uniform distribution of heat.</a:t>
            </a:r>
          </a:p>
          <a:p>
            <a:pPr marL="514350" indent="-514350">
              <a:lnSpc>
                <a:spcPct val="200000"/>
              </a:lnSpc>
              <a:buFont typeface="+mj-lt"/>
              <a:buAutoNum type="arabicPeriod"/>
            </a:pPr>
            <a:r>
              <a:rPr lang="en-US" sz="1800" dirty="0" smtClean="0"/>
              <a:t>Transport of water, inorganic ions and various chemicals.</a:t>
            </a:r>
          </a:p>
          <a:p>
            <a:pPr marL="514350" indent="-514350">
              <a:lnSpc>
                <a:spcPct val="200000"/>
              </a:lnSpc>
              <a:buFont typeface="+mj-lt"/>
              <a:buAutoNum type="arabicPeriod"/>
            </a:pPr>
            <a:r>
              <a:rPr lang="en-US" sz="1800" dirty="0" smtClean="0"/>
              <a:t>Defense against diseases.</a:t>
            </a:r>
          </a:p>
          <a:p>
            <a:pPr marL="514350" indent="-514350">
              <a:lnSpc>
                <a:spcPct val="200000"/>
              </a:lnSpc>
              <a:buFont typeface="+mj-lt"/>
              <a:buAutoNum type="arabicPeriod"/>
            </a:pPr>
            <a:r>
              <a:rPr lang="en-US" sz="1800" dirty="0" smtClean="0"/>
              <a:t>Transport of respiratory gases.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2" presetClass="entr" presetSubtype="4"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lide(fromBottom)">
                                      <p:cBhvr>
                                        <p:cTn id="15" dur="500"/>
                                        <p:tgtEl>
                                          <p:spTgt spid="3">
                                            <p:txEl>
                                              <p:pRg st="1" end="1"/>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slide(fromBottom)">
                                      <p:cBhvr>
                                        <p:cTn id="18" dur="500"/>
                                        <p:tgtEl>
                                          <p:spTgt spid="3">
                                            <p:txEl>
                                              <p:pRg st="2" end="2"/>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slide(fromBottom)">
                                      <p:cBhvr>
                                        <p:cTn id="21" dur="500"/>
                                        <p:tgtEl>
                                          <p:spTgt spid="3">
                                            <p:txEl>
                                              <p:pRg st="3" end="3"/>
                                            </p:txEl>
                                          </p:spTgt>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slide(fromBottom)">
                                      <p:cBhvr>
                                        <p:cTn id="24" dur="500"/>
                                        <p:tgtEl>
                                          <p:spTgt spid="3">
                                            <p:txEl>
                                              <p:pRg st="4" end="4"/>
                                            </p:tx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slide(fromBottom)">
                                      <p:cBhvr>
                                        <p:cTn id="27" dur="500"/>
                                        <p:tgtEl>
                                          <p:spTgt spid="3">
                                            <p:txEl>
                                              <p:pRg st="5" end="5"/>
                                            </p:txEl>
                                          </p:spTgt>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slide(fromBottom)">
                                      <p:cBhvr>
                                        <p:cTn id="30" dur="500"/>
                                        <p:tgtEl>
                                          <p:spTgt spid="3">
                                            <p:txEl>
                                              <p:pRg st="6" end="6"/>
                                            </p:txEl>
                                          </p:spTgt>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slide(fromBottom)">
                                      <p:cBhvr>
                                        <p:cTn id="3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C00000"/>
                </a:solidFill>
              </a:rPr>
              <a:t>Birds and Mammals</a:t>
            </a:r>
            <a:endParaRPr lang="en-US" sz="3600" b="1" dirty="0">
              <a:solidFill>
                <a:srgbClr val="C00000"/>
              </a:solidFill>
            </a:endParaRPr>
          </a:p>
        </p:txBody>
      </p:sp>
      <p:sp>
        <p:nvSpPr>
          <p:cNvPr id="3" name="Content Placeholder 2"/>
          <p:cNvSpPr>
            <a:spLocks noGrp="1"/>
          </p:cNvSpPr>
          <p:nvPr>
            <p:ph idx="1"/>
          </p:nvPr>
        </p:nvSpPr>
        <p:spPr>
          <a:xfrm>
            <a:off x="76200" y="1143000"/>
            <a:ext cx="4419600" cy="4983163"/>
          </a:xfrm>
        </p:spPr>
        <p:txBody>
          <a:bodyPr>
            <a:normAutofit lnSpcReduction="10000"/>
          </a:bodyPr>
          <a:lstStyle/>
          <a:p>
            <a:pPr>
              <a:lnSpc>
                <a:spcPct val="200000"/>
              </a:lnSpc>
            </a:pPr>
            <a:r>
              <a:rPr lang="en-US" sz="1800" dirty="0" smtClean="0"/>
              <a:t>Heat is completely four chambered with two auricle and two ventricles.</a:t>
            </a:r>
          </a:p>
          <a:p>
            <a:pPr>
              <a:lnSpc>
                <a:spcPct val="200000"/>
              </a:lnSpc>
            </a:pPr>
            <a:r>
              <a:rPr lang="en-US" sz="1800" dirty="0" smtClean="0"/>
              <a:t>They do not have mixing  of oxygenated blood and deoxygenated blood because left auricle, ventricle and right auricle and ventricle are completely divided by septa.</a:t>
            </a:r>
          </a:p>
          <a:p>
            <a:pPr>
              <a:lnSpc>
                <a:spcPct val="200000"/>
              </a:lnSpc>
            </a:pPr>
            <a:r>
              <a:rPr lang="en-US" sz="1800" dirty="0" smtClean="0"/>
              <a:t>There is no sinus </a:t>
            </a:r>
            <a:r>
              <a:rPr lang="en-US" sz="1800" dirty="0" err="1" smtClean="0"/>
              <a:t>venosus</a:t>
            </a:r>
            <a:r>
              <a:rPr lang="en-US" sz="1800" dirty="0" smtClean="0"/>
              <a:t>  so the inferior and superior vena cava directly pour the blood into the right auricle.</a:t>
            </a:r>
          </a:p>
          <a:p>
            <a:pPr>
              <a:lnSpc>
                <a:spcPct val="200000"/>
              </a:lnSpc>
            </a:pPr>
            <a:endParaRPr lang="en-US" sz="1800" dirty="0"/>
          </a:p>
        </p:txBody>
      </p:sp>
      <p:pic>
        <p:nvPicPr>
          <p:cNvPr id="1026" name="Picture 2"/>
          <p:cNvPicPr>
            <a:picLocks noChangeAspect="1" noChangeArrowheads="1"/>
          </p:cNvPicPr>
          <p:nvPr/>
        </p:nvPicPr>
        <p:blipFill>
          <a:blip r:embed="rId2" cstate="print"/>
          <a:srcRect/>
          <a:stretch>
            <a:fillRect/>
          </a:stretch>
        </p:blipFill>
        <p:spPr bwMode="auto">
          <a:xfrm>
            <a:off x="4572000" y="1066800"/>
            <a:ext cx="4343401" cy="5181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2" presetClass="entr" presetSubtype="4"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lide(fromBottom)">
                                      <p:cBhvr>
                                        <p:cTn id="15" dur="500"/>
                                        <p:tgtEl>
                                          <p:spTgt spid="3">
                                            <p:txEl>
                                              <p:pRg st="1" end="1"/>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slide(fromBottom)">
                                      <p:cBhvr>
                                        <p:cTn id="18" dur="500"/>
                                        <p:tgtEl>
                                          <p:spTgt spid="3">
                                            <p:txEl>
                                              <p:pRg st="2" end="2"/>
                                            </p:txEl>
                                          </p:spTgt>
                                        </p:tgtEl>
                                      </p:cBhvr>
                                    </p:animEffect>
                                  </p:childTnLst>
                                </p:cTn>
                              </p:par>
                              <p:par>
                                <p:cTn id="19" presetID="7" presetClass="entr" presetSubtype="2"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anim calcmode="lin" valueType="num">
                                      <p:cBhvr additive="base">
                                        <p:cTn id="21" dur="2000" fill="hold"/>
                                        <p:tgtEl>
                                          <p:spTgt spid="1026"/>
                                        </p:tgtEl>
                                        <p:attrNameLst>
                                          <p:attrName>ppt_x</p:attrName>
                                        </p:attrNameLst>
                                      </p:cBhvr>
                                      <p:tavLst>
                                        <p:tav tm="0">
                                          <p:val>
                                            <p:strVal val="1+#ppt_w/2"/>
                                          </p:val>
                                        </p:tav>
                                        <p:tav tm="100000">
                                          <p:val>
                                            <p:strVal val="#ppt_x"/>
                                          </p:val>
                                        </p:tav>
                                      </p:tavLst>
                                    </p:anim>
                                    <p:anim calcmode="lin" valueType="num">
                                      <p:cBhvr additive="base">
                                        <p:cTn id="22" dur="2000" fill="hold"/>
                                        <p:tgtEl>
                                          <p:spTgt spid="10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553200" y="2438400"/>
            <a:ext cx="6400800" cy="1600200"/>
          </a:xfrm>
          <a:prstGeom prst="rect">
            <a:avLst/>
          </a:prstGeom>
          <a:solidFill>
            <a:schemeClr val="tx1"/>
          </a:solidFill>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FFC000"/>
                </a:solidFill>
                <a:effectLst/>
                <a:uLnTx/>
                <a:uFillTx/>
                <a:latin typeface="Cambria" pitchFamily="18" charset="0"/>
                <a:ea typeface="+mj-ea"/>
                <a:cs typeface="Times New Roman" pitchFamily="18" charset="0"/>
              </a:rPr>
              <a:t>Subject - B</a:t>
            </a:r>
            <a:r>
              <a:rPr lang="en-US" sz="4000" b="1" dirty="0" err="1" smtClean="0">
                <a:solidFill>
                  <a:srgbClr val="FFC000"/>
                </a:solidFill>
                <a:latin typeface="Cambria" pitchFamily="18" charset="0"/>
                <a:ea typeface="+mj-ea"/>
                <a:cs typeface="Times New Roman" pitchFamily="18" charset="0"/>
              </a:rPr>
              <a:t>iology</a:t>
            </a:r>
            <a:endParaRPr kumimoji="0" lang="en-US" sz="4000" b="1" i="0" u="none" strike="noStrike" kern="1200" cap="none" spc="0" normalizeH="0" baseline="0" noProof="0" dirty="0" smtClean="0">
              <a:ln>
                <a:noFill/>
              </a:ln>
              <a:solidFill>
                <a:srgbClr val="FFC000"/>
              </a:solidFill>
              <a:effectLst/>
              <a:uLnTx/>
              <a:uFillTx/>
              <a:latin typeface="Cambria" pitchFamily="18" charset="0"/>
              <a:ea typeface="+mj-ea"/>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FFC000"/>
                </a:solidFill>
                <a:effectLst/>
                <a:uLnTx/>
                <a:uFillTx/>
                <a:latin typeface="Old English Text MT" pitchFamily="66" charset="0"/>
                <a:ea typeface="+mj-ea"/>
                <a:cs typeface="+mj-cs"/>
              </a:rPr>
              <a:t>Chapter – 16</a:t>
            </a:r>
            <a:endParaRPr lang="en-US" sz="4400" dirty="0">
              <a:solidFill>
                <a:srgbClr val="FFC000"/>
              </a:solidFill>
              <a:latin typeface="Old English Text MT" pitchFamily="66" charset="0"/>
              <a:ea typeface="+mj-ea"/>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500" b="1" i="0" u="none" strike="noStrike" kern="1200" cap="none" spc="0" normalizeH="0" baseline="0" noProof="0" dirty="0" smtClean="0">
                <a:ln>
                  <a:noFill/>
                </a:ln>
                <a:solidFill>
                  <a:srgbClr val="FFC000"/>
                </a:solidFill>
                <a:effectLst/>
                <a:uLnTx/>
                <a:uFillTx/>
                <a:latin typeface="Britannic Bold" pitchFamily="34" charset="0"/>
                <a:ea typeface="+mj-ea"/>
                <a:cs typeface="+mj-cs"/>
              </a:rPr>
              <a:t>Body</a:t>
            </a:r>
            <a:r>
              <a:rPr kumimoji="0" lang="en-US" sz="3500" b="1" i="0" u="none" strike="noStrike" kern="1200" cap="none" spc="0" normalizeH="0" noProof="0" dirty="0" smtClean="0">
                <a:ln>
                  <a:noFill/>
                </a:ln>
                <a:solidFill>
                  <a:srgbClr val="FFC000"/>
                </a:solidFill>
                <a:effectLst/>
                <a:uLnTx/>
                <a:uFillTx/>
                <a:latin typeface="Britannic Bold" pitchFamily="34" charset="0"/>
                <a:ea typeface="+mj-ea"/>
                <a:cs typeface="+mj-cs"/>
              </a:rPr>
              <a:t> fluid and Circulation</a:t>
            </a:r>
          </a:p>
        </p:txBody>
      </p:sp>
      <p:sp>
        <p:nvSpPr>
          <p:cNvPr id="5" name="Subtitle 2"/>
          <p:cNvSpPr txBox="1">
            <a:spLocks/>
          </p:cNvSpPr>
          <p:nvPr/>
        </p:nvSpPr>
        <p:spPr>
          <a:xfrm>
            <a:off x="2015363" y="7772400"/>
            <a:ext cx="6781800" cy="1295400"/>
          </a:xfrm>
          <a:prstGeom prst="rect">
            <a:avLst/>
          </a:prstGeom>
          <a:solidFill>
            <a:srgbClr val="00B050"/>
          </a:solidFill>
        </p:spPr>
        <p:txBody>
          <a:bodyPr vert="horz" lIns="91440" tIns="45720" rIns="91440" bIns="45720" rtlCol="0">
            <a:normAutofit fontScale="77500" lnSpcReduction="20000"/>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200" b="1" i="1" u="none" strike="noStrike" kern="1200" cap="none" spc="0" normalizeH="0" baseline="0" noProof="0" dirty="0" smtClean="0">
                <a:ln>
                  <a:noFill/>
                </a:ln>
                <a:solidFill>
                  <a:srgbClr val="C00000"/>
                </a:solidFill>
                <a:effectLst/>
                <a:uLnTx/>
                <a:uFillTx/>
                <a:latin typeface="Times New Roman" pitchFamily="18" charset="0"/>
                <a:cs typeface="Times New Roman" pitchFamily="18" charset="0"/>
              </a:rPr>
              <a:t>	</a:t>
            </a:r>
            <a:r>
              <a:rPr kumimoji="0" lang="en-US" sz="2200" b="1" i="1" u="none" strike="noStrike" kern="1200" cap="none" spc="0" normalizeH="0" noProof="0" dirty="0" smtClean="0">
                <a:ln>
                  <a:noFill/>
                </a:ln>
                <a:solidFill>
                  <a:srgbClr val="C00000"/>
                </a:solidFill>
                <a:effectLst/>
                <a:uLnTx/>
                <a:uFillTx/>
                <a:latin typeface="Times New Roman" pitchFamily="18" charset="0"/>
                <a:cs typeface="Times New Roman" pitchFamily="18" charset="0"/>
              </a:rPr>
              <a:t>         </a:t>
            </a:r>
            <a:r>
              <a:rPr kumimoji="0" lang="en-US" sz="2200" b="1" i="1" u="none" strike="noStrike" kern="1200" cap="none" spc="0" normalizeH="0" baseline="0" noProof="0" dirty="0" smtClean="0">
                <a:ln>
                  <a:noFill/>
                </a:ln>
                <a:solidFill>
                  <a:srgbClr val="C00000"/>
                </a:solidFill>
                <a:effectLst/>
                <a:uLnTx/>
                <a:uFillTx/>
                <a:latin typeface="Times New Roman" pitchFamily="18" charset="0"/>
                <a:cs typeface="Times New Roman" pitchFamily="18" charset="0"/>
              </a:rPr>
              <a:t>By –</a:t>
            </a:r>
            <a:r>
              <a:rPr kumimoji="0" lang="en-US" sz="2200" b="1" i="1" u="none" strike="noStrike" kern="1200" cap="none" spc="0" normalizeH="0" baseline="0" noProof="0" dirty="0" err="1" smtClean="0">
                <a:ln>
                  <a:noFill/>
                </a:ln>
                <a:solidFill>
                  <a:srgbClr val="C00000"/>
                </a:solidFill>
                <a:effectLst/>
                <a:uLnTx/>
                <a:uFillTx/>
                <a:latin typeface="Times New Roman" pitchFamily="18" charset="0"/>
                <a:cs typeface="Times New Roman" pitchFamily="18" charset="0"/>
              </a:rPr>
              <a:t>Shahanshah</a:t>
            </a:r>
            <a:r>
              <a:rPr kumimoji="0" lang="en-US" sz="2200" b="1" i="1" u="none" strike="noStrike" kern="1200" cap="none" spc="0" normalizeH="0" baseline="0" noProof="0" dirty="0" smtClean="0">
                <a:ln>
                  <a:noFill/>
                </a:ln>
                <a:solidFill>
                  <a:srgbClr val="C00000"/>
                </a:solidFill>
                <a:effectLst/>
                <a:uLnTx/>
                <a:uFillTx/>
                <a:latin typeface="Times New Roman" pitchFamily="18" charset="0"/>
                <a:cs typeface="Times New Roman" pitchFamily="18" charset="0"/>
              </a:rPr>
              <a:t> </a:t>
            </a:r>
            <a:r>
              <a:rPr kumimoji="0" lang="en-US" sz="2200" b="1" i="1" u="none" strike="noStrike" kern="1200" cap="none" spc="0" normalizeH="0" baseline="0" noProof="0" dirty="0" err="1" smtClean="0">
                <a:ln>
                  <a:noFill/>
                </a:ln>
                <a:solidFill>
                  <a:srgbClr val="C00000"/>
                </a:solidFill>
                <a:effectLst/>
                <a:uLnTx/>
                <a:uFillTx/>
                <a:latin typeface="Times New Roman" pitchFamily="18" charset="0"/>
                <a:cs typeface="Times New Roman" pitchFamily="18" charset="0"/>
              </a:rPr>
              <a:t>Shahid</a:t>
            </a:r>
            <a:endParaRPr kumimoji="0" lang="en-US" sz="2200" b="1" i="1" u="none" strike="noStrike" kern="1200" cap="none" spc="0" normalizeH="0" baseline="0" noProof="0" dirty="0" smtClean="0">
              <a:ln>
                <a:noFill/>
              </a:ln>
              <a:solidFill>
                <a:srgbClr val="C00000"/>
              </a:solidFill>
              <a:effectLst/>
              <a:uLnTx/>
              <a:uFillTx/>
              <a:latin typeface="Times New Roman" pitchFamily="18" charset="0"/>
              <a:cs typeface="Times New Roman" pitchFamily="18" charset="0"/>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sz="2200" b="1" i="1" dirty="0" smtClean="0">
                <a:solidFill>
                  <a:srgbClr val="C00000"/>
                </a:solidFill>
                <a:latin typeface="Times New Roman" pitchFamily="18" charset="0"/>
                <a:cs typeface="Times New Roman" pitchFamily="18" charset="0"/>
              </a:rPr>
              <a:t>	         PGT - BIOLOGY</a:t>
            </a:r>
            <a:endParaRPr lang="en-US" sz="2200" i="1" dirty="0" smtClean="0">
              <a:solidFill>
                <a:srgbClr val="C00000"/>
              </a:solidFill>
              <a:latin typeface="Times New Roman" pitchFamily="18" charset="0"/>
              <a:cs typeface="Times New Roman" pitchFamily="18" charset="0"/>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200" b="1" i="1" u="none" strike="noStrike" kern="1200" cap="none" spc="0" normalizeH="0" baseline="0" noProof="0" dirty="0" smtClean="0">
                <a:ln>
                  <a:noFill/>
                </a:ln>
                <a:solidFill>
                  <a:srgbClr val="C00000"/>
                </a:solidFill>
                <a:effectLst/>
                <a:uLnTx/>
                <a:uFillTx/>
                <a:latin typeface="Times New Roman" pitchFamily="18" charset="0"/>
                <a:cs typeface="Times New Roman" pitchFamily="18" charset="0"/>
              </a:rPr>
              <a:t>	</a:t>
            </a:r>
            <a:r>
              <a:rPr kumimoji="0" lang="en-US" sz="2200" b="1" i="1" u="none" strike="noStrike" kern="1200" cap="none" spc="0" normalizeH="0" noProof="0" dirty="0" smtClean="0">
                <a:ln>
                  <a:noFill/>
                </a:ln>
                <a:solidFill>
                  <a:srgbClr val="C00000"/>
                </a:solidFill>
                <a:effectLst/>
                <a:uLnTx/>
                <a:uFillTx/>
                <a:latin typeface="Times New Roman" pitchFamily="18" charset="0"/>
                <a:cs typeface="Times New Roman" pitchFamily="18" charset="0"/>
              </a:rPr>
              <a:t>         </a:t>
            </a:r>
            <a:r>
              <a:rPr kumimoji="0" lang="en-US" sz="2200" b="1" i="1" u="none" strike="noStrike" kern="1200" cap="none" spc="0" normalizeH="0" baseline="0" noProof="0" dirty="0" smtClean="0">
                <a:ln>
                  <a:noFill/>
                </a:ln>
                <a:solidFill>
                  <a:srgbClr val="C00000"/>
                </a:solidFill>
                <a:effectLst/>
                <a:uLnTx/>
                <a:uFillTx/>
                <a:latin typeface="Times New Roman" pitchFamily="18" charset="0"/>
                <a:cs typeface="Times New Roman" pitchFamily="18" charset="0"/>
              </a:rPr>
              <a:t>Chandra Public School, Mau (U.P)</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sz="1400" b="1" i="1" dirty="0" smtClean="0">
                <a:solidFill>
                  <a:srgbClr val="C00000"/>
                </a:solidFill>
                <a:latin typeface="Times New Roman" pitchFamily="18" charset="0"/>
                <a:cs typeface="Times New Roman" pitchFamily="18" charset="0"/>
              </a:rPr>
              <a:t>	              (Affiliated to CBSE- Delhi)</a:t>
            </a:r>
            <a:r>
              <a:rPr kumimoji="0" lang="en-US" sz="3200" b="1" i="1" u="none" strike="noStrike" kern="1200" cap="none" spc="0" normalizeH="0" baseline="0" noProof="0" dirty="0" smtClean="0">
                <a:ln>
                  <a:noFill/>
                </a:ln>
                <a:solidFill>
                  <a:srgbClr val="C00000"/>
                </a:solidFill>
                <a:effectLst/>
                <a:uLnTx/>
                <a:uFillTx/>
                <a:latin typeface="Times New Roman" pitchFamily="18" charset="0"/>
                <a:cs typeface="Times New Roman" pitchFamily="18" charset="0"/>
              </a:rPr>
              <a:t/>
            </a:r>
            <a:br>
              <a:rPr kumimoji="0" lang="en-US" sz="3200" b="1" i="1" u="none" strike="noStrike" kern="1200" cap="none" spc="0" normalizeH="0" baseline="0" noProof="0" dirty="0" smtClean="0">
                <a:ln>
                  <a:noFill/>
                </a:ln>
                <a:solidFill>
                  <a:srgbClr val="C00000"/>
                </a:solidFill>
                <a:effectLst/>
                <a:uLnTx/>
                <a:uFillTx/>
                <a:latin typeface="Times New Roman" pitchFamily="18" charset="0"/>
                <a:cs typeface="Times New Roman" pitchFamily="18" charset="0"/>
              </a:rPr>
            </a:br>
            <a:endParaRPr kumimoji="0" lang="en-US" sz="3200" b="0" i="1" u="none" strike="noStrike" kern="1200" cap="none" spc="0" normalizeH="0" baseline="0" noProof="0" dirty="0" smtClean="0">
              <a:ln>
                <a:noFill/>
              </a:ln>
              <a:solidFill>
                <a:srgbClr val="C00000"/>
              </a:solidFill>
              <a:effectLst/>
              <a:uLnTx/>
              <a:uFillTx/>
              <a:latin typeface="Times New Roman" pitchFamily="18" charset="0"/>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1" u="none" strike="noStrike" kern="1200" cap="none" spc="0" normalizeH="0" baseline="0" noProof="0" dirty="0">
              <a:ln>
                <a:noFill/>
              </a:ln>
              <a:solidFill>
                <a:srgbClr val="C00000"/>
              </a:solidFill>
              <a:effectLst/>
              <a:uLnTx/>
              <a:uFillTx/>
              <a:latin typeface="+mn-lt"/>
              <a:ea typeface="+mn-ea"/>
              <a:cs typeface="+mn-cs"/>
            </a:endParaRPr>
          </a:p>
        </p:txBody>
      </p:sp>
      <p:sp>
        <p:nvSpPr>
          <p:cNvPr id="6" name="Rectangle 5"/>
          <p:cNvSpPr/>
          <p:nvPr/>
        </p:nvSpPr>
        <p:spPr>
          <a:xfrm>
            <a:off x="76200" y="-1371600"/>
            <a:ext cx="9067800" cy="646331"/>
          </a:xfrm>
          <a:prstGeom prst="rect">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wrap="square" lIns="91440" tIns="45720" rIns="91440" bIns="45720">
            <a:spAutoFit/>
          </a:bodyPr>
          <a:lstStyle/>
          <a:p>
            <a:pPr algn="ctr"/>
            <a:r>
              <a:rPr lang="en-US" sz="3600" b="1" dirty="0" smtClean="0">
                <a:ln w="18000">
                  <a:solidFill>
                    <a:srgbClr val="7030A0"/>
                  </a:solidFill>
                  <a:prstDash val="solid"/>
                  <a:miter lim="800000"/>
                </a:ln>
                <a:solidFill>
                  <a:srgbClr val="7030A0"/>
                </a:solidFill>
                <a:effectLst>
                  <a:outerShdw blurRad="25500" dist="23000" dir="7020000" algn="tl">
                    <a:srgbClr val="000000">
                      <a:alpha val="50000"/>
                    </a:srgbClr>
                  </a:outerShdw>
                </a:effectLst>
              </a:rPr>
              <a:t>CHANDRA PUBLIC SCHOOL - MAU</a:t>
            </a:r>
            <a:endParaRPr lang="en-US" sz="3600" b="1" cap="none" spc="0" dirty="0">
              <a:ln w="18000">
                <a:solidFill>
                  <a:srgbClr val="7030A0"/>
                </a:solidFill>
                <a:prstDash val="solid"/>
                <a:miter lim="800000"/>
              </a:ln>
              <a:solidFill>
                <a:srgbClr val="7030A0"/>
              </a:solidFill>
              <a:effectLst>
                <a:outerShdw blurRad="25500" dist="23000" dir="7020000" algn="tl">
                  <a:srgbClr val="000000">
                    <a:alpha val="50000"/>
                  </a:srgbClr>
                </a:outerShdw>
              </a:effectLst>
            </a:endParaRPr>
          </a:p>
        </p:txBody>
      </p:sp>
      <p:pic>
        <p:nvPicPr>
          <p:cNvPr id="7" name="Picture 6" descr="IMG_20200404_123609.jpg"/>
          <p:cNvPicPr>
            <a:picLocks noChangeAspect="1"/>
          </p:cNvPicPr>
          <p:nvPr/>
        </p:nvPicPr>
        <p:blipFill>
          <a:blip r:embed="rId2" cstate="print"/>
          <a:stretch>
            <a:fillRect/>
          </a:stretch>
        </p:blipFill>
        <p:spPr>
          <a:xfrm>
            <a:off x="9402022" y="990600"/>
            <a:ext cx="1646983" cy="1371600"/>
          </a:xfrm>
          <a:prstGeom prst="rect">
            <a:avLst/>
          </a:prstGeom>
        </p:spPr>
      </p:pic>
      <p:pic>
        <p:nvPicPr>
          <p:cNvPr id="8" name="Picture 7" descr="2.jpg"/>
          <p:cNvPicPr>
            <a:picLocks noChangeAspect="1"/>
          </p:cNvPicPr>
          <p:nvPr/>
        </p:nvPicPr>
        <p:blipFill>
          <a:blip r:embed="rId3"/>
          <a:srcRect b="25352"/>
          <a:stretch>
            <a:fillRect/>
          </a:stretch>
        </p:blipFill>
        <p:spPr>
          <a:xfrm>
            <a:off x="2091563" y="7848600"/>
            <a:ext cx="1414272" cy="1143000"/>
          </a:xfrm>
          <a:prstGeom prst="rect">
            <a:avLst/>
          </a:prstGeom>
        </p:spPr>
      </p:pic>
      <p:sp>
        <p:nvSpPr>
          <p:cNvPr id="9" name="TextBox 8"/>
          <p:cNvSpPr txBox="1"/>
          <p:nvPr/>
        </p:nvSpPr>
        <p:spPr>
          <a:xfrm>
            <a:off x="1524000" y="4191000"/>
            <a:ext cx="7137400" cy="677108"/>
          </a:xfrm>
          <a:prstGeom prst="rect">
            <a:avLst/>
          </a:prstGeom>
          <a:solidFill>
            <a:schemeClr val="accent5">
              <a:lumMod val="10000"/>
            </a:schemeClr>
          </a:solidFill>
        </p:spPr>
        <p:txBody>
          <a:bodyPr wrap="square" rtlCol="0">
            <a:spAutoFit/>
          </a:bodyPr>
          <a:lstStyle/>
          <a:p>
            <a:pPr lvl="0" algn="ctr">
              <a:spcBef>
                <a:spcPct val="0"/>
              </a:spcBef>
              <a:defRPr/>
            </a:pPr>
            <a:r>
              <a:rPr lang="en-US" b="1" dirty="0" smtClean="0">
                <a:solidFill>
                  <a:srgbClr val="FFC000"/>
                </a:solidFill>
                <a:latin typeface="Times New Roman" pitchFamily="18" charset="0"/>
                <a:cs typeface="Times New Roman" pitchFamily="18" charset="0"/>
              </a:rPr>
              <a:t>Session – 5</a:t>
            </a:r>
          </a:p>
          <a:p>
            <a:pPr algn="ctr"/>
            <a:r>
              <a:rPr lang="en-US" sz="2000" b="1" dirty="0" smtClean="0">
                <a:solidFill>
                  <a:srgbClr val="FFC000"/>
                </a:solidFill>
                <a:latin typeface="Times New Roman" pitchFamily="18" charset="0"/>
                <a:cs typeface="Times New Roman" pitchFamily="18" charset="0"/>
              </a:rPr>
              <a:t>Topic</a:t>
            </a:r>
            <a:r>
              <a:rPr lang="en-US" sz="2000" dirty="0" smtClean="0">
                <a:solidFill>
                  <a:srgbClr val="FFC000"/>
                </a:solidFill>
                <a:latin typeface="Times New Roman" pitchFamily="18" charset="0"/>
                <a:cs typeface="Times New Roman" pitchFamily="18" charset="0"/>
              </a:rPr>
              <a:t>: Human Heart</a:t>
            </a:r>
            <a:r>
              <a:rPr lang="en-US" b="1" dirty="0" smtClean="0">
                <a:solidFill>
                  <a:srgbClr val="FFC000"/>
                </a:solidFill>
                <a:latin typeface="Times New Roman" pitchFamily="18" charset="0"/>
                <a:cs typeface="Times New Roman" pitchFamily="18" charset="0"/>
              </a:rPr>
              <a:t> </a:t>
            </a:r>
            <a:r>
              <a:rPr lang="en-US" b="1" dirty="0" smtClean="0">
                <a:solidFill>
                  <a:srgbClr val="C00000"/>
                </a:solidFill>
              </a:rPr>
              <a:t>  </a:t>
            </a:r>
            <a:endParaRPr lang="en-US" b="1" dirty="0" smtClean="0">
              <a:solidFill>
                <a:srgbClr val="FFC000"/>
              </a:solidFill>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1.11111E-6 -3.7037E-7 L -0.00278 0.22616 " pathEditMode="relative" rAng="0" ptsTypes="AA">
                                      <p:cBhvr>
                                        <p:cTn id="6" dur="3000" fill="hold"/>
                                        <p:tgtEl>
                                          <p:spTgt spid="6"/>
                                        </p:tgtEl>
                                        <p:attrNameLst>
                                          <p:attrName>ppt_x</p:attrName>
                                          <p:attrName>ppt_y</p:attrName>
                                        </p:attrNameLst>
                                      </p:cBhvr>
                                      <p:rCtr x="-1" y="113"/>
                                    </p:animMotion>
                                  </p:childTnLst>
                                </p:cTn>
                              </p:par>
                              <p:par>
                                <p:cTn id="7" presetID="35" presetClass="path" presetSubtype="0" accel="50000" decel="50000" fill="hold" nodeType="withEffect">
                                  <p:stCondLst>
                                    <p:cond delay="0"/>
                                  </p:stCondLst>
                                  <p:childTnLst>
                                    <p:animMotion origin="layout" path="M 0.01354 -0.01111 L -0.6099 -4.44444E-6 " pathEditMode="relative" rAng="0" ptsTypes="AA">
                                      <p:cBhvr>
                                        <p:cTn id="8" dur="3000" fill="hold"/>
                                        <p:tgtEl>
                                          <p:spTgt spid="7"/>
                                        </p:tgtEl>
                                        <p:attrNameLst>
                                          <p:attrName>ppt_x</p:attrName>
                                          <p:attrName>ppt_y</p:attrName>
                                        </p:attrNameLst>
                                      </p:cBhvr>
                                      <p:rCtr x="-312" y="6"/>
                                    </p:animMotion>
                                  </p:childTnLst>
                                </p:cTn>
                              </p:par>
                              <p:par>
                                <p:cTn id="9" presetID="63" presetClass="path" presetSubtype="0" accel="50000" decel="50000" fill="hold" grpId="0" nodeType="withEffect">
                                  <p:stCondLst>
                                    <p:cond delay="0"/>
                                  </p:stCondLst>
                                  <p:childTnLst>
                                    <p:animMotion origin="layout" path="M 0.175 -4.44444E-6 L 0.94167 0.00556 " pathEditMode="relative" rAng="0" ptsTypes="AA">
                                      <p:cBhvr>
                                        <p:cTn id="10" dur="3000" fill="hold"/>
                                        <p:tgtEl>
                                          <p:spTgt spid="4"/>
                                        </p:tgtEl>
                                        <p:attrNameLst>
                                          <p:attrName>ppt_x</p:attrName>
                                          <p:attrName>ppt_y</p:attrName>
                                        </p:attrNameLst>
                                      </p:cBhvr>
                                      <p:rCtr x="383" y="3"/>
                                    </p:animMotion>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3000"/>
                                        <p:tgtEl>
                                          <p:spTgt spid="9"/>
                                        </p:tgtEl>
                                      </p:cBhvr>
                                    </p:animEffect>
                                  </p:childTnLst>
                                </p:cTn>
                              </p:par>
                              <p:par>
                                <p:cTn id="14" presetID="64" presetClass="path" presetSubtype="0" accel="50000" decel="50000" fill="hold" nodeType="withEffect">
                                  <p:stCondLst>
                                    <p:cond delay="0"/>
                                  </p:stCondLst>
                                  <p:childTnLst>
                                    <p:animMotion origin="layout" path="M 0 0  L 0 -0.33333  E" pathEditMode="relative" ptsTypes="">
                                      <p:cBhvr>
                                        <p:cTn id="15" dur="3000" fill="hold"/>
                                        <p:tgtEl>
                                          <p:spTgt spid="8"/>
                                        </p:tgtEl>
                                        <p:attrNameLst>
                                          <p:attrName>ppt_x</p:attrName>
                                          <p:attrName>ppt_y</p:attrName>
                                        </p:attrNameLst>
                                      </p:cBhvr>
                                    </p:animMotion>
                                  </p:childTnLst>
                                </p:cTn>
                              </p:par>
                              <p:par>
                                <p:cTn id="16" presetID="64" presetClass="path" presetSubtype="0" accel="50000" decel="50000" fill="hold" grpId="0" nodeType="withEffect">
                                  <p:stCondLst>
                                    <p:cond delay="0"/>
                                  </p:stCondLst>
                                  <p:childTnLst>
                                    <p:animMotion origin="layout" path="M 0 0  L 0 -0.33333  E" pathEditMode="relative" ptsTypes="">
                                      <p:cBhvr>
                                        <p:cTn id="17" dur="3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15962"/>
          </a:xfrm>
        </p:spPr>
        <p:txBody>
          <a:bodyPr>
            <a:normAutofit/>
          </a:bodyPr>
          <a:lstStyle/>
          <a:p>
            <a:r>
              <a:rPr lang="en-US" sz="3600" b="1" dirty="0" smtClean="0">
                <a:solidFill>
                  <a:srgbClr val="C00000"/>
                </a:solidFill>
              </a:rPr>
              <a:t>Human Heart </a:t>
            </a:r>
            <a:endParaRPr lang="en-US" sz="3600" b="1" dirty="0">
              <a:solidFill>
                <a:srgbClr val="C00000"/>
              </a:solidFill>
            </a:endParaRPr>
          </a:p>
        </p:txBody>
      </p:sp>
      <p:sp>
        <p:nvSpPr>
          <p:cNvPr id="3" name="Content Placeholder 2"/>
          <p:cNvSpPr>
            <a:spLocks noGrp="1"/>
          </p:cNvSpPr>
          <p:nvPr>
            <p:ph idx="1"/>
          </p:nvPr>
        </p:nvSpPr>
        <p:spPr>
          <a:xfrm>
            <a:off x="76200" y="609600"/>
            <a:ext cx="4876800" cy="5943600"/>
          </a:xfrm>
        </p:spPr>
        <p:txBody>
          <a:bodyPr>
            <a:normAutofit/>
          </a:bodyPr>
          <a:lstStyle/>
          <a:p>
            <a:pPr>
              <a:lnSpc>
                <a:spcPct val="250000"/>
              </a:lnSpc>
            </a:pPr>
            <a:r>
              <a:rPr lang="en-US" sz="1800" dirty="0" smtClean="0"/>
              <a:t>It is muscular pumping organs that lies above the </a:t>
            </a:r>
            <a:r>
              <a:rPr lang="en-US" sz="1800" dirty="0" err="1" smtClean="0"/>
              <a:t>diaphagram</a:t>
            </a:r>
            <a:r>
              <a:rPr lang="en-US" sz="1800" dirty="0" smtClean="0"/>
              <a:t> between the two lungs and its narrow end displaced to left side.</a:t>
            </a:r>
          </a:p>
          <a:p>
            <a:pPr>
              <a:lnSpc>
                <a:spcPct val="250000"/>
              </a:lnSpc>
            </a:pPr>
            <a:r>
              <a:rPr lang="en-US" sz="1800" dirty="0" smtClean="0"/>
              <a:t>It enclosed in pericardium (</a:t>
            </a:r>
            <a:r>
              <a:rPr lang="en-US" sz="1800" i="1" dirty="0" smtClean="0">
                <a:solidFill>
                  <a:srgbClr val="FF0000"/>
                </a:solidFill>
              </a:rPr>
              <a:t>i.e. double walled membranous sac</a:t>
            </a:r>
            <a:r>
              <a:rPr lang="en-US" sz="1800" dirty="0" smtClean="0"/>
              <a:t>) and in between the two membrane a pericardial fluid is present that protect heart from any shock.</a:t>
            </a:r>
          </a:p>
          <a:p>
            <a:pPr>
              <a:lnSpc>
                <a:spcPct val="250000"/>
              </a:lnSpc>
            </a:pPr>
            <a:r>
              <a:rPr lang="en-US" sz="1800" dirty="0" smtClean="0"/>
              <a:t>It weight is near about 300gm.</a:t>
            </a:r>
            <a:endParaRPr lang="en-US" sz="1800" dirty="0"/>
          </a:p>
        </p:txBody>
      </p:sp>
      <p:pic>
        <p:nvPicPr>
          <p:cNvPr id="5123" name="Picture 3"/>
          <p:cNvPicPr>
            <a:picLocks noChangeAspect="1" noChangeArrowheads="1"/>
          </p:cNvPicPr>
          <p:nvPr/>
        </p:nvPicPr>
        <p:blipFill>
          <a:blip r:embed="rId2" cstate="print"/>
          <a:srcRect t="2350" b="62406"/>
          <a:stretch>
            <a:fillRect/>
          </a:stretch>
        </p:blipFill>
        <p:spPr bwMode="auto">
          <a:xfrm>
            <a:off x="4953000" y="685800"/>
            <a:ext cx="4038600" cy="2667000"/>
          </a:xfrm>
          <a:prstGeom prst="rect">
            <a:avLst/>
          </a:prstGeom>
          <a:noFill/>
          <a:ln w="9525">
            <a:noFill/>
            <a:miter lim="800000"/>
            <a:headEnd/>
            <a:tailEnd/>
          </a:ln>
          <a:effectLst/>
        </p:spPr>
      </p:pic>
      <p:pic>
        <p:nvPicPr>
          <p:cNvPr id="5124" name="Picture 4"/>
          <p:cNvPicPr>
            <a:picLocks noChangeAspect="1" noChangeArrowheads="1"/>
          </p:cNvPicPr>
          <p:nvPr/>
        </p:nvPicPr>
        <p:blipFill>
          <a:blip r:embed="rId3" cstate="print"/>
          <a:srcRect t="14701" b="47008"/>
          <a:stretch>
            <a:fillRect/>
          </a:stretch>
        </p:blipFill>
        <p:spPr bwMode="auto">
          <a:xfrm>
            <a:off x="4800600" y="3505200"/>
            <a:ext cx="4267200" cy="304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2" presetClass="entr" presetSubtype="4"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lide(fromBottom)">
                                      <p:cBhvr>
                                        <p:cTn id="15" dur="500"/>
                                        <p:tgtEl>
                                          <p:spTgt spid="3">
                                            <p:txEl>
                                              <p:pRg st="1" end="1"/>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slide(fromBottom)">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123"/>
                                        </p:tgtEl>
                                        <p:attrNameLst>
                                          <p:attrName>style.visibility</p:attrName>
                                        </p:attrNameLst>
                                      </p:cBhvr>
                                      <p:to>
                                        <p:strVal val="visible"/>
                                      </p:to>
                                    </p:set>
                                    <p:animEffect transition="in" filter="fade">
                                      <p:cBhvr>
                                        <p:cTn id="21" dur="2000"/>
                                        <p:tgtEl>
                                          <p:spTgt spid="5123"/>
                                        </p:tgtEl>
                                      </p:cBhvr>
                                    </p:animEffect>
                                  </p:childTnLst>
                                </p:cTn>
                              </p:par>
                              <p:par>
                                <p:cTn id="22" presetID="10" presetClass="entr" presetSubtype="0" fill="hold" nodeType="withEffect">
                                  <p:stCondLst>
                                    <p:cond delay="0"/>
                                  </p:stCondLst>
                                  <p:childTnLst>
                                    <p:set>
                                      <p:cBhvr>
                                        <p:cTn id="23" dur="1" fill="hold">
                                          <p:stCondLst>
                                            <p:cond delay="0"/>
                                          </p:stCondLst>
                                        </p:cTn>
                                        <p:tgtEl>
                                          <p:spTgt spid="5124"/>
                                        </p:tgtEl>
                                        <p:attrNameLst>
                                          <p:attrName>style.visibility</p:attrName>
                                        </p:attrNameLst>
                                      </p:cBhvr>
                                      <p:to>
                                        <p:strVal val="visible"/>
                                      </p:to>
                                    </p:set>
                                    <p:animEffect transition="in" filter="fade">
                                      <p:cBhvr>
                                        <p:cTn id="24" dur="2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rmAutofit/>
          </a:bodyPr>
          <a:lstStyle/>
          <a:p>
            <a:r>
              <a:rPr lang="en-US" sz="3600" b="1" dirty="0" smtClean="0">
                <a:solidFill>
                  <a:srgbClr val="C00000"/>
                </a:solidFill>
              </a:rPr>
              <a:t>Internal structure</a:t>
            </a:r>
            <a:endParaRPr lang="en-US" sz="3600" b="1" dirty="0">
              <a:solidFill>
                <a:srgbClr val="C00000"/>
              </a:solidFill>
            </a:endParaRPr>
          </a:p>
        </p:txBody>
      </p:sp>
      <p:sp>
        <p:nvSpPr>
          <p:cNvPr id="3" name="Content Placeholder 2"/>
          <p:cNvSpPr>
            <a:spLocks noGrp="1"/>
          </p:cNvSpPr>
          <p:nvPr>
            <p:ph idx="1"/>
          </p:nvPr>
        </p:nvSpPr>
        <p:spPr>
          <a:xfrm>
            <a:off x="76200" y="533400"/>
            <a:ext cx="5334000" cy="6096000"/>
          </a:xfrm>
        </p:spPr>
        <p:txBody>
          <a:bodyPr>
            <a:normAutofit fontScale="92500" lnSpcReduction="10000"/>
          </a:bodyPr>
          <a:lstStyle/>
          <a:p>
            <a:r>
              <a:rPr lang="en-US" sz="1800" dirty="0" smtClean="0"/>
              <a:t>The human heat is four chambered (</a:t>
            </a:r>
            <a:r>
              <a:rPr lang="en-US" sz="1800" i="1" dirty="0" smtClean="0">
                <a:solidFill>
                  <a:srgbClr val="FF0000"/>
                </a:solidFill>
              </a:rPr>
              <a:t>i.e. chambered in which two upper are called atria or auricle and two lower ones the ventricles</a:t>
            </a:r>
            <a:r>
              <a:rPr lang="en-US" sz="1800" dirty="0" smtClean="0"/>
              <a:t>)</a:t>
            </a:r>
          </a:p>
          <a:p>
            <a:r>
              <a:rPr lang="en-US" sz="1800" dirty="0" smtClean="0"/>
              <a:t>Two auricle is separated by </a:t>
            </a:r>
            <a:r>
              <a:rPr lang="en-US" sz="1800" b="1" dirty="0" err="1" smtClean="0"/>
              <a:t>interartrial</a:t>
            </a:r>
            <a:r>
              <a:rPr lang="en-US" sz="1800" b="1" dirty="0" smtClean="0"/>
              <a:t> septum </a:t>
            </a:r>
            <a:r>
              <a:rPr lang="en-US" sz="1800" dirty="0" smtClean="0"/>
              <a:t>at which </a:t>
            </a:r>
            <a:r>
              <a:rPr lang="en-US" sz="1800" b="1" dirty="0" err="1" smtClean="0"/>
              <a:t>fossa</a:t>
            </a:r>
            <a:r>
              <a:rPr lang="en-US" sz="1800" b="1" dirty="0" smtClean="0"/>
              <a:t> </a:t>
            </a:r>
            <a:r>
              <a:rPr lang="en-US" sz="1800" b="1" dirty="0" err="1" smtClean="0"/>
              <a:t>ovalis</a:t>
            </a:r>
            <a:r>
              <a:rPr lang="en-US" sz="1800" b="1" dirty="0" smtClean="0"/>
              <a:t> </a:t>
            </a:r>
            <a:r>
              <a:rPr lang="en-US" sz="1800" dirty="0" smtClean="0"/>
              <a:t>(</a:t>
            </a:r>
            <a:r>
              <a:rPr lang="en-US" sz="1800" i="1" dirty="0" smtClean="0">
                <a:solidFill>
                  <a:srgbClr val="FF0000"/>
                </a:solidFill>
              </a:rPr>
              <a:t>i.e. oval depression present on the septum</a:t>
            </a:r>
            <a:r>
              <a:rPr lang="en-US" sz="1800" dirty="0" smtClean="0"/>
              <a:t>).</a:t>
            </a:r>
          </a:p>
          <a:p>
            <a:r>
              <a:rPr lang="en-US" sz="1800" dirty="0" smtClean="0"/>
              <a:t>It represent the </a:t>
            </a:r>
            <a:r>
              <a:rPr lang="en-US" sz="1800" b="1" dirty="0" smtClean="0"/>
              <a:t>foramen </a:t>
            </a:r>
            <a:r>
              <a:rPr lang="en-US" sz="1800" b="1" dirty="0" err="1" smtClean="0"/>
              <a:t>ovale</a:t>
            </a:r>
            <a:r>
              <a:rPr lang="en-US" sz="1800" b="1" dirty="0" smtClean="0"/>
              <a:t> </a:t>
            </a:r>
            <a:r>
              <a:rPr lang="en-US" sz="1800" dirty="0" smtClean="0"/>
              <a:t>(</a:t>
            </a:r>
            <a:r>
              <a:rPr lang="en-US" sz="1800" i="1" dirty="0" smtClean="0">
                <a:solidFill>
                  <a:srgbClr val="FF0000"/>
                </a:solidFill>
              </a:rPr>
              <a:t>i.e. an opening in the </a:t>
            </a:r>
            <a:r>
              <a:rPr lang="en-US" sz="1800" i="1" dirty="0" err="1" smtClean="0">
                <a:solidFill>
                  <a:srgbClr val="FF0000"/>
                </a:solidFill>
              </a:rPr>
              <a:t>interartrial</a:t>
            </a:r>
            <a:r>
              <a:rPr lang="en-US" sz="1800" i="1" dirty="0" smtClean="0">
                <a:solidFill>
                  <a:srgbClr val="FF0000"/>
                </a:solidFill>
              </a:rPr>
              <a:t> septum of </a:t>
            </a:r>
            <a:r>
              <a:rPr lang="en-US" sz="1800" i="1" dirty="0" err="1" smtClean="0">
                <a:solidFill>
                  <a:srgbClr val="FF0000"/>
                </a:solidFill>
              </a:rPr>
              <a:t>foetal</a:t>
            </a:r>
            <a:r>
              <a:rPr lang="en-US" sz="1800" i="1" dirty="0" smtClean="0">
                <a:solidFill>
                  <a:srgbClr val="FF0000"/>
                </a:solidFill>
              </a:rPr>
              <a:t> heart</a:t>
            </a:r>
            <a:r>
              <a:rPr lang="en-US" sz="1800" dirty="0" smtClean="0"/>
              <a:t>).</a:t>
            </a:r>
          </a:p>
          <a:p>
            <a:r>
              <a:rPr lang="en-US" sz="1800" dirty="0" smtClean="0"/>
              <a:t>Two ventricle is separated by </a:t>
            </a:r>
            <a:r>
              <a:rPr lang="en-US" sz="1800" b="1" dirty="0" err="1" smtClean="0"/>
              <a:t>interventricular</a:t>
            </a:r>
            <a:r>
              <a:rPr lang="en-US" sz="1800" b="1" dirty="0" smtClean="0"/>
              <a:t> septum</a:t>
            </a:r>
            <a:r>
              <a:rPr lang="en-US" sz="1800" dirty="0" smtClean="0"/>
              <a:t>.</a:t>
            </a:r>
          </a:p>
          <a:p>
            <a:r>
              <a:rPr lang="en-US" sz="1800" b="1" i="1" dirty="0" smtClean="0"/>
              <a:t>The ventricle are far more thick walled than atria</a:t>
            </a:r>
            <a:r>
              <a:rPr lang="en-US" sz="1800" dirty="0" smtClean="0"/>
              <a:t> and </a:t>
            </a:r>
            <a:r>
              <a:rPr lang="en-US" sz="1800" i="1" dirty="0" smtClean="0"/>
              <a:t>left ventricle is at least three time thicker than right one </a:t>
            </a:r>
            <a:r>
              <a:rPr lang="en-US" sz="1800" dirty="0" smtClean="0"/>
              <a:t>(</a:t>
            </a:r>
            <a:r>
              <a:rPr lang="en-US" sz="1800" i="1" dirty="0" smtClean="0">
                <a:solidFill>
                  <a:srgbClr val="FF0000"/>
                </a:solidFill>
              </a:rPr>
              <a:t>b/c  the ventricle pump out blood with force away from heart while right one to pulmonary artery and the left one to </a:t>
            </a:r>
            <a:r>
              <a:rPr lang="en-US" sz="1800" i="1" dirty="0" err="1" smtClean="0">
                <a:solidFill>
                  <a:srgbClr val="FF0000"/>
                </a:solidFill>
              </a:rPr>
              <a:t>arota</a:t>
            </a:r>
            <a:r>
              <a:rPr lang="en-US" sz="1800" dirty="0" smtClean="0"/>
              <a:t>).</a:t>
            </a:r>
          </a:p>
          <a:p>
            <a:pPr>
              <a:buNone/>
            </a:pPr>
            <a:r>
              <a:rPr lang="en-US" sz="1800" b="1" i="1" dirty="0" smtClean="0"/>
              <a:t>#	left one thicker because aorta has to take the blood to organs for away from heart.</a:t>
            </a:r>
          </a:p>
          <a:p>
            <a:r>
              <a:rPr lang="en-US" sz="1800" dirty="0" smtClean="0"/>
              <a:t>Each auricle open in ventricle of its own side through </a:t>
            </a:r>
            <a:r>
              <a:rPr lang="en-US" sz="1800" b="1" i="1" dirty="0" err="1" smtClean="0"/>
              <a:t>artrio</a:t>
            </a:r>
            <a:r>
              <a:rPr lang="en-US" sz="1800" b="1" i="1" dirty="0" smtClean="0"/>
              <a:t> ventricular aperture </a:t>
            </a:r>
            <a:r>
              <a:rPr lang="en-US" sz="1800" dirty="0" smtClean="0"/>
              <a:t>(</a:t>
            </a:r>
            <a:r>
              <a:rPr lang="en-US" sz="1800" i="1" dirty="0" smtClean="0">
                <a:solidFill>
                  <a:srgbClr val="FF0000"/>
                </a:solidFill>
              </a:rPr>
              <a:t>i.e. guarded by AV valves</a:t>
            </a:r>
            <a:r>
              <a:rPr lang="en-US" sz="1800" dirty="0" smtClean="0"/>
              <a:t>).</a:t>
            </a:r>
          </a:p>
          <a:p>
            <a:r>
              <a:rPr lang="en-US" sz="1800" dirty="0" smtClean="0"/>
              <a:t>wall of heart  is made up of </a:t>
            </a:r>
            <a:r>
              <a:rPr lang="en-US" sz="1800" b="1" i="1" dirty="0" smtClean="0"/>
              <a:t>cardiac muscle fibers </a:t>
            </a:r>
            <a:r>
              <a:rPr lang="en-US" sz="1800" dirty="0" smtClean="0"/>
              <a:t>(</a:t>
            </a:r>
            <a:r>
              <a:rPr lang="en-US" sz="1800" i="1" dirty="0" smtClean="0">
                <a:solidFill>
                  <a:srgbClr val="FF0000"/>
                </a:solidFill>
              </a:rPr>
              <a:t>i.e. are branched and cross connected with each other forming a complex net like arrangement which facilitates the constriction of waves to pass quickly through heart chambers</a:t>
            </a:r>
            <a:r>
              <a:rPr lang="en-US" sz="1800" dirty="0" smtClean="0"/>
              <a:t>), connective tissues and tiny blood vessels.</a:t>
            </a:r>
          </a:p>
          <a:p>
            <a:endParaRPr lang="en-US" sz="1800" dirty="0" smtClean="0"/>
          </a:p>
        </p:txBody>
      </p:sp>
      <p:pic>
        <p:nvPicPr>
          <p:cNvPr id="4" name="Picture 2"/>
          <p:cNvPicPr>
            <a:picLocks noChangeAspect="1" noChangeArrowheads="1"/>
          </p:cNvPicPr>
          <p:nvPr/>
        </p:nvPicPr>
        <p:blipFill>
          <a:blip r:embed="rId2" cstate="print"/>
          <a:srcRect/>
          <a:stretch>
            <a:fillRect/>
          </a:stretch>
        </p:blipFill>
        <p:spPr bwMode="auto">
          <a:xfrm>
            <a:off x="5486400" y="838200"/>
            <a:ext cx="3467100" cy="4648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2" presetClass="entr" presetSubtype="4"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lide(fromBottom)">
                                      <p:cBhvr>
                                        <p:cTn id="15" dur="500"/>
                                        <p:tgtEl>
                                          <p:spTgt spid="3">
                                            <p:txEl>
                                              <p:pRg st="1" end="1"/>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slide(fromBottom)">
                                      <p:cBhvr>
                                        <p:cTn id="18" dur="500"/>
                                        <p:tgtEl>
                                          <p:spTgt spid="3">
                                            <p:txEl>
                                              <p:pRg st="2" end="2"/>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slide(fromBottom)">
                                      <p:cBhvr>
                                        <p:cTn id="21" dur="500"/>
                                        <p:tgtEl>
                                          <p:spTgt spid="3">
                                            <p:txEl>
                                              <p:pRg st="3" end="3"/>
                                            </p:txEl>
                                          </p:spTgt>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slide(fromBottom)">
                                      <p:cBhvr>
                                        <p:cTn id="24" dur="500"/>
                                        <p:tgtEl>
                                          <p:spTgt spid="3">
                                            <p:txEl>
                                              <p:pRg st="4" end="4"/>
                                            </p:tx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slide(fromBottom)">
                                      <p:cBhvr>
                                        <p:cTn id="27" dur="500"/>
                                        <p:tgtEl>
                                          <p:spTgt spid="3">
                                            <p:txEl>
                                              <p:pRg st="5" end="5"/>
                                            </p:txEl>
                                          </p:spTgt>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slide(fromBottom)">
                                      <p:cBhvr>
                                        <p:cTn id="30" dur="500"/>
                                        <p:tgtEl>
                                          <p:spTgt spid="3">
                                            <p:txEl>
                                              <p:pRg st="6" end="6"/>
                                            </p:txEl>
                                          </p:spTgt>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slide(fromBottom)">
                                      <p:cBhvr>
                                        <p:cTn id="33" dur="500"/>
                                        <p:tgtEl>
                                          <p:spTgt spid="3">
                                            <p:txEl>
                                              <p:pRg st="7" end="7"/>
                                            </p:txEl>
                                          </p:spTgt>
                                        </p:tgtEl>
                                      </p:cBhvr>
                                    </p:animEffect>
                                  </p:childTnLst>
                                </p:cTn>
                              </p:par>
                              <p:par>
                                <p:cTn id="34" presetID="7" presetClass="entr" presetSubtype="2"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2000" fill="hold"/>
                                        <p:tgtEl>
                                          <p:spTgt spid="4"/>
                                        </p:tgtEl>
                                        <p:attrNameLst>
                                          <p:attrName>ppt_x</p:attrName>
                                        </p:attrNameLst>
                                      </p:cBhvr>
                                      <p:tavLst>
                                        <p:tav tm="0">
                                          <p:val>
                                            <p:strVal val="1+#ppt_w/2"/>
                                          </p:val>
                                        </p:tav>
                                        <p:tav tm="100000">
                                          <p:val>
                                            <p:strVal val="#ppt_x"/>
                                          </p:val>
                                        </p:tav>
                                      </p:tavLst>
                                    </p:anim>
                                    <p:anim calcmode="lin" valueType="num">
                                      <p:cBhvr additive="base">
                                        <p:cTn id="37"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solidFill>
                  <a:srgbClr val="C00000"/>
                </a:solidFill>
              </a:rPr>
              <a:t>External structure </a:t>
            </a:r>
            <a:endParaRPr lang="en-US" sz="3600" b="1" dirty="0">
              <a:solidFill>
                <a:srgbClr val="C00000"/>
              </a:solidFill>
            </a:endParaRPr>
          </a:p>
        </p:txBody>
      </p:sp>
      <p:sp>
        <p:nvSpPr>
          <p:cNvPr id="3" name="Content Placeholder 2"/>
          <p:cNvSpPr>
            <a:spLocks noGrp="1"/>
          </p:cNvSpPr>
          <p:nvPr>
            <p:ph idx="1"/>
          </p:nvPr>
        </p:nvSpPr>
        <p:spPr>
          <a:xfrm>
            <a:off x="457200" y="838200"/>
            <a:ext cx="4114800" cy="5715000"/>
          </a:xfrm>
        </p:spPr>
        <p:txBody>
          <a:bodyPr>
            <a:normAutofit/>
          </a:bodyPr>
          <a:lstStyle/>
          <a:p>
            <a:pPr>
              <a:lnSpc>
                <a:spcPct val="150000"/>
              </a:lnSpc>
            </a:pPr>
            <a:r>
              <a:rPr lang="en-US" sz="1800" dirty="0" smtClean="0"/>
              <a:t>It show the following important grooves or </a:t>
            </a:r>
            <a:r>
              <a:rPr lang="en-US" sz="1800" dirty="0" err="1" smtClean="0"/>
              <a:t>sculci</a:t>
            </a:r>
            <a:r>
              <a:rPr lang="en-US" sz="1800" dirty="0" smtClean="0"/>
              <a:t>.</a:t>
            </a:r>
          </a:p>
          <a:p>
            <a:pPr>
              <a:lnSpc>
                <a:spcPct val="150000"/>
              </a:lnSpc>
            </a:pPr>
            <a:r>
              <a:rPr lang="en-US" sz="1800" b="1" dirty="0" smtClean="0"/>
              <a:t>Coronary </a:t>
            </a:r>
            <a:r>
              <a:rPr lang="en-US" sz="1800" b="1" dirty="0" err="1" smtClean="0"/>
              <a:t>sulcus</a:t>
            </a:r>
            <a:r>
              <a:rPr lang="en-US" sz="1800" b="1" dirty="0" smtClean="0"/>
              <a:t> </a:t>
            </a:r>
            <a:r>
              <a:rPr lang="en-US" sz="1800" dirty="0" smtClean="0"/>
              <a:t>(</a:t>
            </a:r>
            <a:r>
              <a:rPr lang="en-US" sz="1800" i="1" dirty="0" smtClean="0">
                <a:solidFill>
                  <a:srgbClr val="FF0000"/>
                </a:solidFill>
              </a:rPr>
              <a:t>i.e. transverse groove present between atria and ventricles</a:t>
            </a:r>
            <a:r>
              <a:rPr lang="en-US" sz="1800" dirty="0" smtClean="0"/>
              <a:t>).</a:t>
            </a:r>
          </a:p>
          <a:p>
            <a:pPr>
              <a:lnSpc>
                <a:spcPct val="150000"/>
              </a:lnSpc>
            </a:pPr>
            <a:r>
              <a:rPr lang="en-US" sz="1800" dirty="0" smtClean="0"/>
              <a:t>On the ventricle there are two grooves:</a:t>
            </a:r>
          </a:p>
          <a:p>
            <a:pPr marL="514350" indent="-514350">
              <a:lnSpc>
                <a:spcPct val="150000"/>
              </a:lnSpc>
              <a:buFont typeface="+mj-lt"/>
              <a:buAutoNum type="arabicPeriod"/>
            </a:pPr>
            <a:r>
              <a:rPr lang="en-US" sz="1800" b="1" dirty="0" smtClean="0"/>
              <a:t>Anterior </a:t>
            </a:r>
            <a:r>
              <a:rPr lang="en-US" sz="1800" b="1" dirty="0" err="1" smtClean="0"/>
              <a:t>interventricular</a:t>
            </a:r>
            <a:r>
              <a:rPr lang="en-US" sz="1800" b="1" dirty="0" smtClean="0"/>
              <a:t> </a:t>
            </a:r>
            <a:r>
              <a:rPr lang="en-US" sz="1800" b="1" dirty="0" err="1" smtClean="0"/>
              <a:t>sulcus</a:t>
            </a:r>
            <a:endParaRPr lang="en-US" sz="1800" b="1" dirty="0" smtClean="0"/>
          </a:p>
          <a:p>
            <a:pPr marL="514350" indent="-514350">
              <a:lnSpc>
                <a:spcPct val="150000"/>
              </a:lnSpc>
              <a:buFont typeface="+mj-lt"/>
              <a:buAutoNum type="arabicPeriod"/>
            </a:pPr>
            <a:r>
              <a:rPr lang="en-US" sz="1800" b="1" dirty="0" smtClean="0"/>
              <a:t>Posterior </a:t>
            </a:r>
            <a:r>
              <a:rPr lang="en-US" sz="1800" b="1" dirty="0" err="1" smtClean="0"/>
              <a:t>intervetricular</a:t>
            </a:r>
            <a:r>
              <a:rPr lang="en-US" sz="1800" b="1" dirty="0" smtClean="0"/>
              <a:t> </a:t>
            </a:r>
            <a:r>
              <a:rPr lang="en-US" sz="1800" b="1" dirty="0" err="1" smtClean="0"/>
              <a:t>sulcus</a:t>
            </a:r>
            <a:endParaRPr lang="en-US" sz="1800" b="1" dirty="0" smtClean="0"/>
          </a:p>
          <a:p>
            <a:pPr marL="514350" indent="-514350">
              <a:lnSpc>
                <a:spcPct val="150000"/>
              </a:lnSpc>
              <a:buNone/>
            </a:pPr>
            <a:r>
              <a:rPr lang="en-US" sz="1800" dirty="0" smtClean="0"/>
              <a:t>#	These </a:t>
            </a:r>
            <a:r>
              <a:rPr lang="en-US" sz="1800" dirty="0" err="1" smtClean="0"/>
              <a:t>sulci</a:t>
            </a:r>
            <a:r>
              <a:rPr lang="en-US" sz="1800" dirty="0" smtClean="0"/>
              <a:t> house coronary arteries which supply blood to heart.</a:t>
            </a:r>
            <a:endParaRPr lang="en-US" sz="1800" dirty="0"/>
          </a:p>
        </p:txBody>
      </p:sp>
      <p:pic>
        <p:nvPicPr>
          <p:cNvPr id="1026" name="Picture 2"/>
          <p:cNvPicPr>
            <a:picLocks noChangeAspect="1" noChangeArrowheads="1"/>
          </p:cNvPicPr>
          <p:nvPr/>
        </p:nvPicPr>
        <p:blipFill>
          <a:blip r:embed="rId2" cstate="print"/>
          <a:srcRect/>
          <a:stretch>
            <a:fillRect/>
          </a:stretch>
        </p:blipFill>
        <p:spPr bwMode="auto">
          <a:xfrm>
            <a:off x="4876800" y="1066800"/>
            <a:ext cx="3810000" cy="4724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2" presetClass="entr" presetSubtype="4"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lide(fromBottom)">
                                      <p:cBhvr>
                                        <p:cTn id="15" dur="500"/>
                                        <p:tgtEl>
                                          <p:spTgt spid="3">
                                            <p:txEl>
                                              <p:pRg st="1" end="1"/>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slide(fromBottom)">
                                      <p:cBhvr>
                                        <p:cTn id="18" dur="500"/>
                                        <p:tgtEl>
                                          <p:spTgt spid="3">
                                            <p:txEl>
                                              <p:pRg st="2" end="2"/>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slide(fromBottom)">
                                      <p:cBhvr>
                                        <p:cTn id="21" dur="500"/>
                                        <p:tgtEl>
                                          <p:spTgt spid="3">
                                            <p:txEl>
                                              <p:pRg st="3" end="3"/>
                                            </p:txEl>
                                          </p:spTgt>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slide(fromBottom)">
                                      <p:cBhvr>
                                        <p:cTn id="24" dur="500"/>
                                        <p:tgtEl>
                                          <p:spTgt spid="3">
                                            <p:txEl>
                                              <p:pRg st="4" end="4"/>
                                            </p:tx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slide(fromBottom)">
                                      <p:cBhvr>
                                        <p:cTn id="27" dur="500"/>
                                        <p:tgtEl>
                                          <p:spTgt spid="3">
                                            <p:txEl>
                                              <p:pRg st="5" end="5"/>
                                            </p:txEl>
                                          </p:spTgt>
                                        </p:tgtEl>
                                      </p:cBhvr>
                                    </p:animEffect>
                                  </p:childTnLst>
                                </p:cTn>
                              </p:par>
                              <p:par>
                                <p:cTn id="28" presetID="7" presetClass="entr" presetSubtype="2" fill="hold" nodeType="withEffect">
                                  <p:stCondLst>
                                    <p:cond delay="0"/>
                                  </p:stCondLst>
                                  <p:childTnLst>
                                    <p:set>
                                      <p:cBhvr>
                                        <p:cTn id="29" dur="1" fill="hold">
                                          <p:stCondLst>
                                            <p:cond delay="0"/>
                                          </p:stCondLst>
                                        </p:cTn>
                                        <p:tgtEl>
                                          <p:spTgt spid="1026"/>
                                        </p:tgtEl>
                                        <p:attrNameLst>
                                          <p:attrName>style.visibility</p:attrName>
                                        </p:attrNameLst>
                                      </p:cBhvr>
                                      <p:to>
                                        <p:strVal val="visible"/>
                                      </p:to>
                                    </p:set>
                                    <p:anim calcmode="lin" valueType="num">
                                      <p:cBhvr additive="base">
                                        <p:cTn id="30" dur="2000" fill="hold"/>
                                        <p:tgtEl>
                                          <p:spTgt spid="1026"/>
                                        </p:tgtEl>
                                        <p:attrNameLst>
                                          <p:attrName>ppt_x</p:attrName>
                                        </p:attrNameLst>
                                      </p:cBhvr>
                                      <p:tavLst>
                                        <p:tav tm="0">
                                          <p:val>
                                            <p:strVal val="1+#ppt_w/2"/>
                                          </p:val>
                                        </p:tav>
                                        <p:tav tm="100000">
                                          <p:val>
                                            <p:strVal val="#ppt_x"/>
                                          </p:val>
                                        </p:tav>
                                      </p:tavLst>
                                    </p:anim>
                                    <p:anim calcmode="lin" valueType="num">
                                      <p:cBhvr additive="base">
                                        <p:cTn id="31" dur="2000" fill="hold"/>
                                        <p:tgtEl>
                                          <p:spTgt spid="10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62"/>
            <a:ext cx="8229600" cy="639762"/>
          </a:xfrm>
        </p:spPr>
        <p:txBody>
          <a:bodyPr>
            <a:noAutofit/>
          </a:bodyPr>
          <a:lstStyle/>
          <a:p>
            <a:r>
              <a:rPr lang="en-US" sz="3600" b="1" dirty="0" smtClean="0">
                <a:solidFill>
                  <a:srgbClr val="C00000"/>
                </a:solidFill>
              </a:rPr>
              <a:t>Valves in heart</a:t>
            </a:r>
            <a:endParaRPr lang="en-US" sz="3600" b="1" dirty="0">
              <a:solidFill>
                <a:srgbClr val="C00000"/>
              </a:solidFill>
            </a:endParaRPr>
          </a:p>
        </p:txBody>
      </p:sp>
      <p:sp>
        <p:nvSpPr>
          <p:cNvPr id="3" name="Content Placeholder 2"/>
          <p:cNvSpPr>
            <a:spLocks noGrp="1"/>
          </p:cNvSpPr>
          <p:nvPr>
            <p:ph idx="1"/>
          </p:nvPr>
        </p:nvSpPr>
        <p:spPr>
          <a:xfrm>
            <a:off x="76200" y="457200"/>
            <a:ext cx="4876800" cy="6096000"/>
          </a:xfrm>
        </p:spPr>
        <p:txBody>
          <a:bodyPr>
            <a:normAutofit/>
          </a:bodyPr>
          <a:lstStyle/>
          <a:p>
            <a:pPr marL="514350" indent="-514350">
              <a:buFont typeface="+mj-lt"/>
              <a:buAutoNum type="arabicPeriod"/>
            </a:pPr>
            <a:r>
              <a:rPr lang="en-US" sz="2000" b="1" dirty="0" smtClean="0">
                <a:solidFill>
                  <a:srgbClr val="C00000"/>
                </a:solidFill>
              </a:rPr>
              <a:t>Bicuspid valve:</a:t>
            </a:r>
          </a:p>
          <a:p>
            <a:pPr marL="514350" indent="-514350"/>
            <a:r>
              <a:rPr lang="en-US" sz="1800" dirty="0" smtClean="0"/>
              <a:t>It  also called mitral or left AV valve.</a:t>
            </a:r>
          </a:p>
          <a:p>
            <a:pPr marL="514350" indent="-514350"/>
            <a:r>
              <a:rPr lang="en-US" sz="1800" dirty="0" smtClean="0"/>
              <a:t>Present between the left </a:t>
            </a:r>
            <a:r>
              <a:rPr lang="en-US" sz="1800" dirty="0" err="1" smtClean="0"/>
              <a:t>vetricle</a:t>
            </a:r>
            <a:r>
              <a:rPr lang="en-US" sz="1800" dirty="0" smtClean="0"/>
              <a:t> and allows the unidirectional flow of </a:t>
            </a:r>
            <a:r>
              <a:rPr lang="en-US" sz="1800" dirty="0" err="1" smtClean="0"/>
              <a:t>oxygenenated</a:t>
            </a:r>
            <a:r>
              <a:rPr lang="en-US" sz="1800" dirty="0" smtClean="0"/>
              <a:t> blood from atrium to ventricle.</a:t>
            </a:r>
          </a:p>
          <a:p>
            <a:pPr marL="514350" indent="-514350"/>
            <a:r>
              <a:rPr lang="en-US" sz="1800" dirty="0" smtClean="0"/>
              <a:t>It consist of two flaps or cusps.</a:t>
            </a:r>
          </a:p>
          <a:p>
            <a:pPr marL="514350" indent="-514350">
              <a:buAutoNum type="arabicPeriod" startAt="2"/>
            </a:pPr>
            <a:r>
              <a:rPr lang="en-US" sz="2000" b="1" dirty="0" smtClean="0">
                <a:solidFill>
                  <a:srgbClr val="C00000"/>
                </a:solidFill>
              </a:rPr>
              <a:t>Tricuspid valve:</a:t>
            </a:r>
          </a:p>
          <a:p>
            <a:pPr marL="514350" indent="-514350"/>
            <a:r>
              <a:rPr lang="en-US" sz="1800" dirty="0" smtClean="0"/>
              <a:t>Also refer right AV valve and consist of three flaps and allows the blood to flow from right atrium to right ventricle only.</a:t>
            </a:r>
          </a:p>
          <a:p>
            <a:pPr marL="514350" indent="-514350"/>
            <a:r>
              <a:rPr lang="en-US" sz="1800" dirty="0" smtClean="0"/>
              <a:t>Both valve attached o </a:t>
            </a:r>
            <a:r>
              <a:rPr lang="en-US" sz="1800" dirty="0" err="1" smtClean="0"/>
              <a:t>chordae</a:t>
            </a:r>
            <a:r>
              <a:rPr lang="en-US" sz="1800" dirty="0" smtClean="0"/>
              <a:t> </a:t>
            </a:r>
            <a:r>
              <a:rPr lang="en-US" sz="1800" dirty="0" err="1" smtClean="0"/>
              <a:t>tendineae</a:t>
            </a:r>
            <a:r>
              <a:rPr lang="en-US" sz="1800" dirty="0" smtClean="0"/>
              <a:t>  (i.e. tough strand of connective tissue) which in turn attached to the extension off the ventricle walls.</a:t>
            </a:r>
          </a:p>
          <a:p>
            <a:pPr marL="514350" indent="-514350"/>
            <a:r>
              <a:rPr lang="en-US" sz="1800" dirty="0" smtClean="0"/>
              <a:t>The contraction bring the </a:t>
            </a:r>
            <a:r>
              <a:rPr lang="en-US" sz="1800" dirty="0" err="1" smtClean="0"/>
              <a:t>chordae</a:t>
            </a:r>
            <a:r>
              <a:rPr lang="en-US" sz="1800" dirty="0" smtClean="0"/>
              <a:t> </a:t>
            </a:r>
            <a:r>
              <a:rPr lang="en-US" sz="1800" dirty="0" err="1" smtClean="0"/>
              <a:t>tendineae</a:t>
            </a:r>
            <a:r>
              <a:rPr lang="en-US" sz="1800" dirty="0" smtClean="0"/>
              <a:t> tightening that prevent the valve from turning inside out or from being forced upward during contraction of ventricles.</a:t>
            </a:r>
          </a:p>
        </p:txBody>
      </p:sp>
      <p:pic>
        <p:nvPicPr>
          <p:cNvPr id="2050" name="Picture 2"/>
          <p:cNvPicPr>
            <a:picLocks noChangeAspect="1" noChangeArrowheads="1"/>
          </p:cNvPicPr>
          <p:nvPr/>
        </p:nvPicPr>
        <p:blipFill>
          <a:blip r:embed="rId2" cstate="print"/>
          <a:srcRect/>
          <a:stretch>
            <a:fillRect/>
          </a:stretch>
        </p:blipFill>
        <p:spPr bwMode="auto">
          <a:xfrm>
            <a:off x="5257800" y="533400"/>
            <a:ext cx="3695700" cy="56388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2" presetClass="entr" presetSubtype="4"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lide(fromBottom)">
                                      <p:cBhvr>
                                        <p:cTn id="15" dur="500"/>
                                        <p:tgtEl>
                                          <p:spTgt spid="3">
                                            <p:txEl>
                                              <p:pRg st="1" end="1"/>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slide(fromBottom)">
                                      <p:cBhvr>
                                        <p:cTn id="18" dur="500"/>
                                        <p:tgtEl>
                                          <p:spTgt spid="3">
                                            <p:txEl>
                                              <p:pRg st="2" end="2"/>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slide(fromBottom)">
                                      <p:cBhvr>
                                        <p:cTn id="21" dur="500"/>
                                        <p:tgtEl>
                                          <p:spTgt spid="3">
                                            <p:txEl>
                                              <p:pRg st="3" end="3"/>
                                            </p:txEl>
                                          </p:spTgt>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slide(fromBottom)">
                                      <p:cBhvr>
                                        <p:cTn id="24" dur="500"/>
                                        <p:tgtEl>
                                          <p:spTgt spid="3">
                                            <p:txEl>
                                              <p:pRg st="4" end="4"/>
                                            </p:tx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slide(fromBottom)">
                                      <p:cBhvr>
                                        <p:cTn id="27" dur="500"/>
                                        <p:tgtEl>
                                          <p:spTgt spid="3">
                                            <p:txEl>
                                              <p:pRg st="5" end="5"/>
                                            </p:txEl>
                                          </p:spTgt>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slide(fromBottom)">
                                      <p:cBhvr>
                                        <p:cTn id="30" dur="500"/>
                                        <p:tgtEl>
                                          <p:spTgt spid="3">
                                            <p:txEl>
                                              <p:pRg st="6" end="6"/>
                                            </p:txEl>
                                          </p:spTgt>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slide(fromBottom)">
                                      <p:cBhvr>
                                        <p:cTn id="33" dur="500"/>
                                        <p:tgtEl>
                                          <p:spTgt spid="3">
                                            <p:txEl>
                                              <p:pRg st="7" end="7"/>
                                            </p:txEl>
                                          </p:spTgt>
                                        </p:tgtEl>
                                      </p:cBhvr>
                                    </p:animEffect>
                                  </p:childTnLst>
                                </p:cTn>
                              </p:par>
                              <p:par>
                                <p:cTn id="34" presetID="7" presetClass="entr" presetSubtype="2" fill="hold" nodeType="withEffect">
                                  <p:stCondLst>
                                    <p:cond delay="0"/>
                                  </p:stCondLst>
                                  <p:childTnLst>
                                    <p:set>
                                      <p:cBhvr>
                                        <p:cTn id="35" dur="1" fill="hold">
                                          <p:stCondLst>
                                            <p:cond delay="0"/>
                                          </p:stCondLst>
                                        </p:cTn>
                                        <p:tgtEl>
                                          <p:spTgt spid="2050"/>
                                        </p:tgtEl>
                                        <p:attrNameLst>
                                          <p:attrName>style.visibility</p:attrName>
                                        </p:attrNameLst>
                                      </p:cBhvr>
                                      <p:to>
                                        <p:strVal val="visible"/>
                                      </p:to>
                                    </p:set>
                                    <p:anim calcmode="lin" valueType="num">
                                      <p:cBhvr additive="base">
                                        <p:cTn id="36" dur="2000" fill="hold"/>
                                        <p:tgtEl>
                                          <p:spTgt spid="2050"/>
                                        </p:tgtEl>
                                        <p:attrNameLst>
                                          <p:attrName>ppt_x</p:attrName>
                                        </p:attrNameLst>
                                      </p:cBhvr>
                                      <p:tavLst>
                                        <p:tav tm="0">
                                          <p:val>
                                            <p:strVal val="1+#ppt_w/2"/>
                                          </p:val>
                                        </p:tav>
                                        <p:tav tm="100000">
                                          <p:val>
                                            <p:strVal val="#ppt_x"/>
                                          </p:val>
                                        </p:tav>
                                      </p:tavLst>
                                    </p:anim>
                                    <p:anim calcmode="lin" valueType="num">
                                      <p:cBhvr additive="base">
                                        <p:cTn id="37" dur="2000" fill="hold"/>
                                        <p:tgtEl>
                                          <p:spTgt spid="20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a:buNone/>
            </a:pPr>
            <a:r>
              <a:rPr lang="en-US" sz="2200" b="1" dirty="0" smtClean="0">
                <a:solidFill>
                  <a:srgbClr val="C00000"/>
                </a:solidFill>
              </a:rPr>
              <a:t>3.	</a:t>
            </a:r>
            <a:r>
              <a:rPr lang="en-US" sz="2200" b="1" dirty="0" err="1" smtClean="0">
                <a:solidFill>
                  <a:srgbClr val="C00000"/>
                </a:solidFill>
              </a:rPr>
              <a:t>Semilunar</a:t>
            </a:r>
            <a:r>
              <a:rPr lang="en-US" sz="2200" b="1" dirty="0" smtClean="0">
                <a:solidFill>
                  <a:srgbClr val="C00000"/>
                </a:solidFill>
              </a:rPr>
              <a:t> valve:</a:t>
            </a:r>
          </a:p>
          <a:p>
            <a:r>
              <a:rPr lang="en-US" sz="1800" dirty="0" smtClean="0"/>
              <a:t>It present at the base of pulmonary artery (</a:t>
            </a:r>
            <a:r>
              <a:rPr lang="en-US" sz="1800" i="1" dirty="0" smtClean="0">
                <a:solidFill>
                  <a:srgbClr val="FF0000"/>
                </a:solidFill>
              </a:rPr>
              <a:t>i.e. pulmonary </a:t>
            </a:r>
            <a:r>
              <a:rPr lang="en-US" sz="1800" i="1" dirty="0" err="1" smtClean="0">
                <a:solidFill>
                  <a:srgbClr val="FF0000"/>
                </a:solidFill>
              </a:rPr>
              <a:t>semilunar</a:t>
            </a:r>
            <a:r>
              <a:rPr lang="en-US" sz="1800" i="1" dirty="0" smtClean="0">
                <a:solidFill>
                  <a:srgbClr val="FF0000"/>
                </a:solidFill>
              </a:rPr>
              <a:t> valve</a:t>
            </a:r>
            <a:r>
              <a:rPr lang="en-US" sz="1800" dirty="0" smtClean="0"/>
              <a:t>) and </a:t>
            </a:r>
            <a:r>
              <a:rPr lang="en-US" sz="1800" dirty="0" err="1" smtClean="0"/>
              <a:t>arota</a:t>
            </a:r>
            <a:r>
              <a:rPr lang="en-US" sz="1800" dirty="0" smtClean="0"/>
              <a:t> (</a:t>
            </a:r>
            <a:r>
              <a:rPr lang="en-US" sz="1800" i="1" dirty="0" smtClean="0">
                <a:solidFill>
                  <a:srgbClr val="FF0000"/>
                </a:solidFill>
              </a:rPr>
              <a:t>i.e. aortic </a:t>
            </a:r>
            <a:r>
              <a:rPr lang="en-US" sz="1800" i="1" dirty="0" err="1" smtClean="0">
                <a:solidFill>
                  <a:srgbClr val="FF0000"/>
                </a:solidFill>
              </a:rPr>
              <a:t>semilunar</a:t>
            </a:r>
            <a:r>
              <a:rPr lang="en-US" sz="1800" i="1" dirty="0" smtClean="0">
                <a:solidFill>
                  <a:srgbClr val="FF0000"/>
                </a:solidFill>
              </a:rPr>
              <a:t> valve</a:t>
            </a:r>
            <a:r>
              <a:rPr lang="en-US" sz="1800" dirty="0" smtClean="0"/>
              <a:t>).</a:t>
            </a:r>
          </a:p>
          <a:p>
            <a:r>
              <a:rPr lang="en-US" sz="1800" dirty="0" smtClean="0"/>
              <a:t>Each valve made-up of three flaps that attached to the inside of the arterial wall.</a:t>
            </a:r>
          </a:p>
          <a:p>
            <a:r>
              <a:rPr lang="en-US" sz="1800" dirty="0" smtClean="0"/>
              <a:t>These valves allow only </a:t>
            </a:r>
            <a:r>
              <a:rPr lang="en-US" sz="1800" b="1" i="1" dirty="0" smtClean="0"/>
              <a:t>unidirectional flow of blood </a:t>
            </a:r>
            <a:r>
              <a:rPr lang="en-US" sz="1800" dirty="0" smtClean="0"/>
              <a:t>(</a:t>
            </a:r>
            <a:r>
              <a:rPr lang="en-US" sz="1800" i="1" dirty="0" smtClean="0">
                <a:solidFill>
                  <a:srgbClr val="FF0000"/>
                </a:solidFill>
              </a:rPr>
              <a:t>i.e. from ventricle to artery</a:t>
            </a:r>
            <a:r>
              <a:rPr lang="en-US" sz="1800" dirty="0" smtClean="0"/>
              <a:t>) and prevent the back flow.</a:t>
            </a:r>
            <a:endParaRPr lang="en-US" sz="1800" dirty="0"/>
          </a:p>
        </p:txBody>
      </p:sp>
      <p:pic>
        <p:nvPicPr>
          <p:cNvPr id="3074" name="Picture 2"/>
          <p:cNvPicPr>
            <a:picLocks noChangeAspect="1" noChangeArrowheads="1"/>
          </p:cNvPicPr>
          <p:nvPr/>
        </p:nvPicPr>
        <p:blipFill>
          <a:blip r:embed="rId2" cstate="print"/>
          <a:srcRect/>
          <a:stretch>
            <a:fillRect/>
          </a:stretch>
        </p:blipFill>
        <p:spPr bwMode="auto">
          <a:xfrm>
            <a:off x="1371600" y="2514600"/>
            <a:ext cx="5905500" cy="3810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lide(fromBottom)">
                                      <p:cBhvr>
                                        <p:cTn id="10" dur="500"/>
                                        <p:tgtEl>
                                          <p:spTgt spid="3">
                                            <p:txEl>
                                              <p:pRg st="1" end="1"/>
                                            </p:txEl>
                                          </p:spTgt>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slide(fromBottom)">
                                      <p:cBhvr>
                                        <p:cTn id="13" dur="500"/>
                                        <p:tgtEl>
                                          <p:spTgt spid="3">
                                            <p:txEl>
                                              <p:pRg st="2" end="2"/>
                                            </p:txEl>
                                          </p:spTgt>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slide(fromBottom)">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fade">
                                      <p:cBhvr>
                                        <p:cTn id="19"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rmAutofit/>
          </a:bodyPr>
          <a:lstStyle/>
          <a:p>
            <a:r>
              <a:rPr lang="en-US" sz="3600" b="1" dirty="0" smtClean="0">
                <a:solidFill>
                  <a:srgbClr val="C00000"/>
                </a:solidFill>
              </a:rPr>
              <a:t>Major blood vessels</a:t>
            </a:r>
            <a:endParaRPr lang="en-US" sz="3600" b="1" dirty="0">
              <a:solidFill>
                <a:srgbClr val="C00000"/>
              </a:solidFill>
            </a:endParaRPr>
          </a:p>
        </p:txBody>
      </p:sp>
      <p:sp>
        <p:nvSpPr>
          <p:cNvPr id="3" name="Content Placeholder 2"/>
          <p:cNvSpPr>
            <a:spLocks noGrp="1"/>
          </p:cNvSpPr>
          <p:nvPr>
            <p:ph idx="1"/>
          </p:nvPr>
        </p:nvSpPr>
        <p:spPr>
          <a:xfrm>
            <a:off x="457200" y="609600"/>
            <a:ext cx="8229600" cy="5516563"/>
          </a:xfrm>
        </p:spPr>
        <p:txBody>
          <a:bodyPr>
            <a:normAutofit/>
          </a:bodyPr>
          <a:lstStyle/>
          <a:p>
            <a:r>
              <a:rPr lang="en-US" sz="1800" dirty="0" smtClean="0"/>
              <a:t>Right </a:t>
            </a:r>
            <a:r>
              <a:rPr lang="en-US" sz="1800" dirty="0" err="1" smtClean="0"/>
              <a:t>arterium</a:t>
            </a:r>
            <a:r>
              <a:rPr lang="en-US" sz="1800" dirty="0" smtClean="0"/>
              <a:t>  receives the deoxygenated blood from whole body through </a:t>
            </a:r>
            <a:r>
              <a:rPr lang="en-US" sz="1800" b="1" dirty="0" smtClean="0"/>
              <a:t>superior</a:t>
            </a:r>
            <a:r>
              <a:rPr lang="en-US" sz="1800" dirty="0" smtClean="0"/>
              <a:t> and </a:t>
            </a:r>
            <a:r>
              <a:rPr lang="en-US" sz="1800" b="1" dirty="0" smtClean="0"/>
              <a:t>interior vena cava</a:t>
            </a:r>
            <a:r>
              <a:rPr lang="en-US" sz="1800" dirty="0" smtClean="0"/>
              <a:t>.</a:t>
            </a:r>
          </a:p>
          <a:p>
            <a:r>
              <a:rPr lang="en-US" sz="1800" dirty="0" smtClean="0"/>
              <a:t>Left atrium receives the  oxygenated blood from </a:t>
            </a:r>
            <a:r>
              <a:rPr lang="en-US" sz="1800" b="1" dirty="0" smtClean="0"/>
              <a:t>pulmonary vein</a:t>
            </a:r>
            <a:r>
              <a:rPr lang="en-US" sz="1800" dirty="0" smtClean="0"/>
              <a:t>.</a:t>
            </a:r>
          </a:p>
          <a:p>
            <a:r>
              <a:rPr lang="en-US" sz="1800" dirty="0" smtClean="0"/>
              <a:t>Right ventricle forces  blood into the </a:t>
            </a:r>
            <a:r>
              <a:rPr lang="en-US" sz="1800" b="1" dirty="0" smtClean="0"/>
              <a:t>pulmonary aorta </a:t>
            </a:r>
            <a:r>
              <a:rPr lang="en-US" sz="1800" dirty="0" smtClean="0"/>
              <a:t>which carries the deoxygenated blood to lungs.</a:t>
            </a:r>
          </a:p>
          <a:p>
            <a:r>
              <a:rPr lang="en-US" sz="1800" dirty="0" smtClean="0"/>
              <a:t>Left ventricle forces blood into aorta that carries the oxygenated blood to the whole body.</a:t>
            </a:r>
            <a:endParaRPr lang="en-US" sz="1800" dirty="0"/>
          </a:p>
        </p:txBody>
      </p:sp>
      <p:pic>
        <p:nvPicPr>
          <p:cNvPr id="4098" name="Picture 2"/>
          <p:cNvPicPr>
            <a:picLocks noChangeAspect="1" noChangeArrowheads="1"/>
          </p:cNvPicPr>
          <p:nvPr/>
        </p:nvPicPr>
        <p:blipFill>
          <a:blip r:embed="rId2" cstate="print"/>
          <a:srcRect/>
          <a:stretch>
            <a:fillRect/>
          </a:stretch>
        </p:blipFill>
        <p:spPr bwMode="auto">
          <a:xfrm>
            <a:off x="1371600" y="3048000"/>
            <a:ext cx="6515100" cy="3505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2" presetClass="entr" presetSubtype="4"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lide(fromBottom)">
                                      <p:cBhvr>
                                        <p:cTn id="15" dur="500"/>
                                        <p:tgtEl>
                                          <p:spTgt spid="3">
                                            <p:txEl>
                                              <p:pRg st="1" end="1"/>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slide(fromBottom)">
                                      <p:cBhvr>
                                        <p:cTn id="18" dur="500"/>
                                        <p:tgtEl>
                                          <p:spTgt spid="3">
                                            <p:txEl>
                                              <p:pRg st="2" end="2"/>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slide(fromBottom)">
                                      <p:cBhvr>
                                        <p:cTn id="21" dur="500"/>
                                        <p:tgtEl>
                                          <p:spTgt spid="3">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098"/>
                                        </p:tgtEl>
                                        <p:attrNameLst>
                                          <p:attrName>style.visibility</p:attrName>
                                        </p:attrNameLst>
                                      </p:cBhvr>
                                      <p:to>
                                        <p:strVal val="visible"/>
                                      </p:to>
                                    </p:set>
                                    <p:animEffect transition="in" filter="fade">
                                      <p:cBhvr>
                                        <p:cTn id="24"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normAutofit/>
          </a:bodyPr>
          <a:lstStyle/>
          <a:p>
            <a:r>
              <a:rPr lang="en-US" sz="3600" b="1" dirty="0" smtClean="0">
                <a:solidFill>
                  <a:srgbClr val="C00000"/>
                </a:solidFill>
              </a:rPr>
              <a:t>Origin of Heartbeat</a:t>
            </a:r>
            <a:endParaRPr lang="en-US" sz="3600" b="1" dirty="0">
              <a:solidFill>
                <a:srgbClr val="C00000"/>
              </a:solidFill>
            </a:endParaRPr>
          </a:p>
        </p:txBody>
      </p:sp>
      <p:sp>
        <p:nvSpPr>
          <p:cNvPr id="3" name="Content Placeholder 2"/>
          <p:cNvSpPr>
            <a:spLocks noGrp="1"/>
          </p:cNvSpPr>
          <p:nvPr>
            <p:ph idx="1"/>
          </p:nvPr>
        </p:nvSpPr>
        <p:spPr>
          <a:xfrm>
            <a:off x="457200" y="609600"/>
            <a:ext cx="8229600" cy="5516563"/>
          </a:xfrm>
        </p:spPr>
        <p:txBody>
          <a:bodyPr>
            <a:normAutofit lnSpcReduction="10000"/>
          </a:bodyPr>
          <a:lstStyle/>
          <a:p>
            <a:r>
              <a:rPr lang="en-US" sz="1800" dirty="0" smtClean="0"/>
              <a:t>In different animal the heartbeat originate differently and accordingly the heat it could be:</a:t>
            </a:r>
          </a:p>
          <a:p>
            <a:pPr marL="514350" indent="-514350">
              <a:buFont typeface="+mj-lt"/>
              <a:buAutoNum type="arabicPeriod"/>
            </a:pPr>
            <a:r>
              <a:rPr lang="en-US" sz="1800" b="1" dirty="0" err="1" smtClean="0"/>
              <a:t>Neurogenic</a:t>
            </a:r>
            <a:r>
              <a:rPr lang="en-US" sz="1800" b="1" dirty="0" smtClean="0"/>
              <a:t> </a:t>
            </a:r>
            <a:r>
              <a:rPr lang="en-US" sz="1800" dirty="0" smtClean="0"/>
              <a:t>– origin of heartbeat by specialized nerve </a:t>
            </a:r>
            <a:r>
              <a:rPr lang="en-US" sz="1800" dirty="0" err="1" smtClean="0"/>
              <a:t>fibres</a:t>
            </a:r>
            <a:r>
              <a:rPr lang="en-US" sz="1800" dirty="0" smtClean="0"/>
              <a:t>. </a:t>
            </a:r>
            <a:r>
              <a:rPr lang="en-US" sz="1800" b="1" dirty="0" smtClean="0"/>
              <a:t>Example: </a:t>
            </a:r>
            <a:r>
              <a:rPr lang="en-US" sz="1800" i="1" dirty="0" smtClean="0">
                <a:solidFill>
                  <a:srgbClr val="FF0000"/>
                </a:solidFill>
              </a:rPr>
              <a:t>Invertebrates.</a:t>
            </a:r>
            <a:r>
              <a:rPr lang="en-US" sz="1800" dirty="0" smtClean="0"/>
              <a:t> </a:t>
            </a:r>
          </a:p>
          <a:p>
            <a:pPr marL="514350" indent="-514350">
              <a:buFont typeface="+mj-lt"/>
              <a:buAutoNum type="arabicPeriod"/>
            </a:pPr>
            <a:r>
              <a:rPr lang="en-US" sz="1800" b="1" dirty="0" err="1" smtClean="0"/>
              <a:t>Myogenic</a:t>
            </a:r>
            <a:r>
              <a:rPr lang="en-US" sz="1800" dirty="0" smtClean="0"/>
              <a:t> – origin o heartbeat by specialized group of muscle fibers. </a:t>
            </a:r>
            <a:r>
              <a:rPr lang="en-US" sz="1800" b="1" dirty="0" smtClean="0"/>
              <a:t>Example: </a:t>
            </a:r>
            <a:r>
              <a:rPr lang="en-US" sz="1800" i="1" dirty="0" smtClean="0">
                <a:solidFill>
                  <a:srgbClr val="FF0000"/>
                </a:solidFill>
              </a:rPr>
              <a:t>Vertebrates .</a:t>
            </a:r>
          </a:p>
          <a:p>
            <a:pPr marL="514350" indent="-514350">
              <a:buNone/>
            </a:pPr>
            <a:r>
              <a:rPr lang="en-US" sz="2200" b="1" u="sng" dirty="0" err="1" smtClean="0">
                <a:solidFill>
                  <a:srgbClr val="C00000"/>
                </a:solidFill>
              </a:rPr>
              <a:t>Sinoatrial</a:t>
            </a:r>
            <a:r>
              <a:rPr lang="en-US" sz="2200" b="1" u="sng" dirty="0" smtClean="0">
                <a:solidFill>
                  <a:srgbClr val="C00000"/>
                </a:solidFill>
              </a:rPr>
              <a:t> node:</a:t>
            </a:r>
          </a:p>
          <a:p>
            <a:pPr marL="514350" indent="-514350"/>
            <a:r>
              <a:rPr lang="en-US" sz="1800" dirty="0" smtClean="0"/>
              <a:t>In the heart of mammals </a:t>
            </a:r>
            <a:r>
              <a:rPr lang="en-US" sz="1800" b="1" i="1" dirty="0" err="1" smtClean="0"/>
              <a:t>Sinoartrial</a:t>
            </a:r>
            <a:r>
              <a:rPr lang="en-US" sz="1800" b="1" i="1" dirty="0" smtClean="0"/>
              <a:t> Node or SA node </a:t>
            </a:r>
            <a:r>
              <a:rPr lang="en-US" sz="1800" dirty="0" smtClean="0"/>
              <a:t>(i.e. specialized area of cardiac muscle fibers ) present near the upper lateral wall of the right atrium.</a:t>
            </a:r>
          </a:p>
          <a:p>
            <a:pPr marL="514350" indent="-514350"/>
            <a:r>
              <a:rPr lang="en-US" sz="1800" dirty="0" smtClean="0"/>
              <a:t>It is actually a remnant of sinus venous that fused with right atrium.</a:t>
            </a:r>
          </a:p>
          <a:p>
            <a:pPr marL="514350" indent="-514350"/>
            <a:r>
              <a:rPr lang="en-US" sz="1800" dirty="0" smtClean="0"/>
              <a:t>It is also called pacemaker  (i.e. generate each wave of cardiac impulse) so that each heart beat or cardiac impulse originates from here and then spreads throughout the two atria.</a:t>
            </a:r>
          </a:p>
          <a:p>
            <a:pPr marL="514350" indent="-514350">
              <a:buNone/>
            </a:pPr>
            <a:r>
              <a:rPr lang="en-US" sz="1800" i="1" dirty="0" smtClean="0">
                <a:solidFill>
                  <a:srgbClr val="FF0000"/>
                </a:solidFill>
              </a:rPr>
              <a:t>#	the </a:t>
            </a:r>
            <a:r>
              <a:rPr lang="en-US" sz="1800" i="1" dirty="0" err="1" smtClean="0">
                <a:solidFill>
                  <a:srgbClr val="FF0000"/>
                </a:solidFill>
              </a:rPr>
              <a:t>fibres</a:t>
            </a:r>
            <a:r>
              <a:rPr lang="en-US" sz="1800" i="1" dirty="0" smtClean="0">
                <a:solidFill>
                  <a:srgbClr val="FF0000"/>
                </a:solidFill>
              </a:rPr>
              <a:t> of SA node have ability of self excitation and control the rate of entire heartbeat because it have high concentration of Na ions  in the extracellular fluid and negative charge inside the nodal fibers so sodium ions always tend to enter inside (due to high conc. Of Na and presence of open channels) that results rise of membrane potential and generation of action potential causing the action potential.</a:t>
            </a:r>
            <a:endParaRPr lang="en-US" sz="1800" i="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2" presetClass="entr" presetSubtype="4"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lide(fromBottom)">
                                      <p:cBhvr>
                                        <p:cTn id="15" dur="500"/>
                                        <p:tgtEl>
                                          <p:spTgt spid="3">
                                            <p:txEl>
                                              <p:pRg st="1" end="1"/>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slide(fromBottom)">
                                      <p:cBhvr>
                                        <p:cTn id="18" dur="500"/>
                                        <p:tgtEl>
                                          <p:spTgt spid="3">
                                            <p:txEl>
                                              <p:pRg st="2" end="2"/>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slide(fromBottom)">
                                      <p:cBhvr>
                                        <p:cTn id="21" dur="500"/>
                                        <p:tgtEl>
                                          <p:spTgt spid="3">
                                            <p:txEl>
                                              <p:pRg st="3" end="3"/>
                                            </p:txEl>
                                          </p:spTgt>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slide(fromBottom)">
                                      <p:cBhvr>
                                        <p:cTn id="24" dur="500"/>
                                        <p:tgtEl>
                                          <p:spTgt spid="3">
                                            <p:txEl>
                                              <p:pRg st="4" end="4"/>
                                            </p:tx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slide(fromBottom)">
                                      <p:cBhvr>
                                        <p:cTn id="27" dur="500"/>
                                        <p:tgtEl>
                                          <p:spTgt spid="3">
                                            <p:txEl>
                                              <p:pRg st="5" end="5"/>
                                            </p:txEl>
                                          </p:spTgt>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slide(fromBottom)">
                                      <p:cBhvr>
                                        <p:cTn id="30" dur="500"/>
                                        <p:tgtEl>
                                          <p:spTgt spid="3">
                                            <p:txEl>
                                              <p:pRg st="6" end="6"/>
                                            </p:txEl>
                                          </p:spTgt>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slide(fromBottom)">
                                      <p:cBhvr>
                                        <p:cTn id="3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rmAutofit/>
          </a:bodyPr>
          <a:lstStyle/>
          <a:p>
            <a:r>
              <a:rPr lang="en-US" sz="3600" b="1" dirty="0" smtClean="0">
                <a:solidFill>
                  <a:srgbClr val="C00000"/>
                </a:solidFill>
              </a:rPr>
              <a:t>Conduction of heartbeat</a:t>
            </a:r>
            <a:endParaRPr lang="en-US" sz="3600" b="1" dirty="0">
              <a:solidFill>
                <a:srgbClr val="C00000"/>
              </a:solidFill>
            </a:endParaRPr>
          </a:p>
        </p:txBody>
      </p:sp>
      <p:sp>
        <p:nvSpPr>
          <p:cNvPr id="3" name="Content Placeholder 2"/>
          <p:cNvSpPr>
            <a:spLocks noGrp="1"/>
          </p:cNvSpPr>
          <p:nvPr>
            <p:ph idx="1"/>
          </p:nvPr>
        </p:nvSpPr>
        <p:spPr>
          <a:xfrm>
            <a:off x="152400" y="533400"/>
            <a:ext cx="8839200" cy="5943600"/>
          </a:xfrm>
        </p:spPr>
        <p:txBody>
          <a:bodyPr>
            <a:noAutofit/>
          </a:bodyPr>
          <a:lstStyle/>
          <a:p>
            <a:r>
              <a:rPr lang="en-US" sz="1700" dirty="0" smtClean="0"/>
              <a:t>The stimulus (</a:t>
            </a:r>
            <a:r>
              <a:rPr lang="en-US" sz="1700" i="1" dirty="0" smtClean="0">
                <a:solidFill>
                  <a:srgbClr val="FF0000"/>
                </a:solidFill>
              </a:rPr>
              <a:t>i.e. in the form of a wave of electrical excitation or impulse</a:t>
            </a:r>
            <a:r>
              <a:rPr lang="en-US" sz="1700" dirty="0" smtClean="0"/>
              <a:t>) originates at SA node and spread to both atria and respond by contracting almost simultaneously.</a:t>
            </a:r>
          </a:p>
          <a:p>
            <a:r>
              <a:rPr lang="en-US" sz="1700" dirty="0" smtClean="0"/>
              <a:t>The wave of contraction can not spread to ventricles as the </a:t>
            </a:r>
            <a:r>
              <a:rPr lang="en-US" sz="1700" dirty="0" err="1" smtClean="0"/>
              <a:t>artrial</a:t>
            </a:r>
            <a:r>
              <a:rPr lang="en-US" sz="1700" dirty="0" smtClean="0"/>
              <a:t> muscle fibers are completely separated from the ventricle muscle fibers and there is no continuation except at the muscles that form AV node.</a:t>
            </a:r>
          </a:p>
          <a:p>
            <a:r>
              <a:rPr lang="en-US" sz="1700" dirty="0" smtClean="0"/>
              <a:t>The wave of excitation is picked up by </a:t>
            </a:r>
            <a:r>
              <a:rPr lang="en-US" sz="1700" dirty="0" err="1" smtClean="0"/>
              <a:t>atrio-ventricuar</a:t>
            </a:r>
            <a:r>
              <a:rPr lang="en-US" sz="1700" dirty="0" smtClean="0"/>
              <a:t> node or AV node (</a:t>
            </a:r>
            <a:r>
              <a:rPr lang="en-US" sz="1700" i="1" dirty="0" smtClean="0">
                <a:solidFill>
                  <a:srgbClr val="FF0000"/>
                </a:solidFill>
              </a:rPr>
              <a:t>i.e. present close to the </a:t>
            </a:r>
            <a:r>
              <a:rPr lang="en-US" sz="1700" i="1" dirty="0" err="1" smtClean="0">
                <a:solidFill>
                  <a:srgbClr val="FF0000"/>
                </a:solidFill>
              </a:rPr>
              <a:t>interartrial</a:t>
            </a:r>
            <a:r>
              <a:rPr lang="en-US" sz="1700" i="1" dirty="0" smtClean="0">
                <a:solidFill>
                  <a:srgbClr val="FF0000"/>
                </a:solidFill>
              </a:rPr>
              <a:t> septum near the right AV aperture</a:t>
            </a:r>
            <a:r>
              <a:rPr lang="en-US" sz="1700" i="1" dirty="0" smtClean="0"/>
              <a:t>)</a:t>
            </a:r>
            <a:r>
              <a:rPr lang="en-US" sz="1700" dirty="0" smtClean="0"/>
              <a:t>.</a:t>
            </a:r>
          </a:p>
          <a:p>
            <a:r>
              <a:rPr lang="en-US" sz="1700" dirty="0" smtClean="0"/>
              <a:t>Av </a:t>
            </a:r>
            <a:r>
              <a:rPr lang="en-US" sz="1700" dirty="0" err="1" smtClean="0"/>
              <a:t>bundel</a:t>
            </a:r>
            <a:r>
              <a:rPr lang="en-US" sz="1700" dirty="0" smtClean="0"/>
              <a:t>  (</a:t>
            </a:r>
            <a:r>
              <a:rPr lang="en-US" sz="1700" i="1" dirty="0" smtClean="0">
                <a:solidFill>
                  <a:srgbClr val="FF0000"/>
                </a:solidFill>
              </a:rPr>
              <a:t>i.e. bundle of muscle </a:t>
            </a:r>
            <a:r>
              <a:rPr lang="en-US" sz="1700" i="1" dirty="0" err="1" smtClean="0">
                <a:solidFill>
                  <a:srgbClr val="FF0000"/>
                </a:solidFill>
              </a:rPr>
              <a:t>fibres</a:t>
            </a:r>
            <a:r>
              <a:rPr lang="en-US" sz="1700" dirty="0" smtClean="0"/>
              <a:t>) that descends from  the AV node along the inter </a:t>
            </a:r>
            <a:r>
              <a:rPr lang="en-US" sz="1700" dirty="0" err="1" smtClean="0"/>
              <a:t>artrial</a:t>
            </a:r>
            <a:r>
              <a:rPr lang="en-US" sz="1700" dirty="0" smtClean="0"/>
              <a:t> and the inter ventricular septa and it forms a continuity between </a:t>
            </a:r>
            <a:r>
              <a:rPr lang="en-US" sz="1700" dirty="0" err="1" smtClean="0"/>
              <a:t>atrial</a:t>
            </a:r>
            <a:r>
              <a:rPr lang="en-US" sz="1700" dirty="0" smtClean="0"/>
              <a:t> and ventricular muscles.</a:t>
            </a:r>
          </a:p>
        </p:txBody>
      </p:sp>
      <p:pic>
        <p:nvPicPr>
          <p:cNvPr id="1026" name="Picture 2"/>
          <p:cNvPicPr>
            <a:picLocks noChangeAspect="1" noChangeArrowheads="1"/>
          </p:cNvPicPr>
          <p:nvPr/>
        </p:nvPicPr>
        <p:blipFill>
          <a:blip r:embed="rId2"/>
          <a:srcRect/>
          <a:stretch>
            <a:fillRect/>
          </a:stretch>
        </p:blipFill>
        <p:spPr bwMode="auto">
          <a:xfrm>
            <a:off x="609600" y="3505200"/>
            <a:ext cx="7677150" cy="304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2" presetClass="entr" presetSubtype="4"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lide(fromBottom)">
                                      <p:cBhvr>
                                        <p:cTn id="15" dur="500"/>
                                        <p:tgtEl>
                                          <p:spTgt spid="3">
                                            <p:txEl>
                                              <p:pRg st="1" end="1"/>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slide(fromBottom)">
                                      <p:cBhvr>
                                        <p:cTn id="18" dur="500"/>
                                        <p:tgtEl>
                                          <p:spTgt spid="3">
                                            <p:txEl>
                                              <p:pRg st="2" end="2"/>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slide(fromBottom)">
                                      <p:cBhvr>
                                        <p:cTn id="21" dur="500"/>
                                        <p:tgtEl>
                                          <p:spTgt spid="3">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fade">
                                      <p:cBhvr>
                                        <p:cTn id="24"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rmAutofit/>
          </a:bodyPr>
          <a:lstStyle/>
          <a:p>
            <a:r>
              <a:rPr lang="en-US" sz="3600" b="1" dirty="0" smtClean="0">
                <a:solidFill>
                  <a:srgbClr val="C00000"/>
                </a:solidFill>
              </a:rPr>
              <a:t>Types of circulatory system</a:t>
            </a:r>
            <a:endParaRPr lang="en-US" sz="3600" b="1" dirty="0">
              <a:solidFill>
                <a:srgbClr val="C00000"/>
              </a:solidFill>
            </a:endParaRPr>
          </a:p>
        </p:txBody>
      </p:sp>
      <p:sp>
        <p:nvSpPr>
          <p:cNvPr id="3" name="Content Placeholder 2"/>
          <p:cNvSpPr>
            <a:spLocks noGrp="1"/>
          </p:cNvSpPr>
          <p:nvPr>
            <p:ph idx="1"/>
          </p:nvPr>
        </p:nvSpPr>
        <p:spPr>
          <a:xfrm>
            <a:off x="457200" y="609600"/>
            <a:ext cx="4648200" cy="5516563"/>
          </a:xfrm>
        </p:spPr>
        <p:txBody>
          <a:bodyPr>
            <a:normAutofit/>
          </a:bodyPr>
          <a:lstStyle/>
          <a:p>
            <a:pPr>
              <a:buNone/>
            </a:pPr>
            <a:r>
              <a:rPr lang="en-US" sz="2400" b="1" dirty="0" smtClean="0">
                <a:solidFill>
                  <a:srgbClr val="C00000"/>
                </a:solidFill>
              </a:rPr>
              <a:t>1.</a:t>
            </a:r>
            <a:r>
              <a:rPr lang="en-US" sz="1800" dirty="0" smtClean="0"/>
              <a:t>	</a:t>
            </a:r>
            <a:r>
              <a:rPr lang="en-US" sz="2400" b="1" u="sng" dirty="0" smtClean="0">
                <a:solidFill>
                  <a:srgbClr val="C00000"/>
                </a:solidFill>
              </a:rPr>
              <a:t>Water circulatory system:</a:t>
            </a:r>
          </a:p>
          <a:p>
            <a:r>
              <a:rPr lang="en-US" sz="1800" dirty="0" smtClean="0"/>
              <a:t>Lower animals (</a:t>
            </a:r>
            <a:r>
              <a:rPr lang="en-US" sz="1800" i="1" dirty="0" smtClean="0">
                <a:solidFill>
                  <a:srgbClr val="FF0000"/>
                </a:solidFill>
              </a:rPr>
              <a:t>i.e. sponges and hydra</a:t>
            </a:r>
            <a:r>
              <a:rPr lang="en-US" sz="1800" dirty="0" smtClean="0"/>
              <a:t>) where water form the surrounding medium and acts as circulatory fluid.</a:t>
            </a:r>
          </a:p>
          <a:p>
            <a:pPr marL="514350" indent="-514350">
              <a:buAutoNum type="alphaLcParenR"/>
            </a:pPr>
            <a:r>
              <a:rPr lang="en-US" sz="2000" b="1" u="sng" dirty="0" smtClean="0">
                <a:solidFill>
                  <a:srgbClr val="C00000"/>
                </a:solidFill>
              </a:rPr>
              <a:t>Canal system:</a:t>
            </a:r>
          </a:p>
          <a:p>
            <a:pPr marL="514350" indent="-514350"/>
            <a:r>
              <a:rPr lang="en-US" sz="1800" dirty="0" smtClean="0"/>
              <a:t>It found in sponges in which water current enter through </a:t>
            </a:r>
            <a:r>
              <a:rPr lang="en-US" sz="1800" b="1" dirty="0" err="1" smtClean="0"/>
              <a:t>ostia</a:t>
            </a:r>
            <a:r>
              <a:rPr lang="en-US" sz="1800" dirty="0"/>
              <a:t> </a:t>
            </a:r>
            <a:r>
              <a:rPr lang="en-US" sz="1800" dirty="0" smtClean="0"/>
              <a:t>(</a:t>
            </a:r>
            <a:r>
              <a:rPr lang="en-US" sz="1800" i="1" dirty="0" smtClean="0">
                <a:solidFill>
                  <a:srgbClr val="FF0000"/>
                </a:solidFill>
              </a:rPr>
              <a:t>i.e. act as inhalant siphons</a:t>
            </a:r>
            <a:r>
              <a:rPr lang="en-US" sz="1800" dirty="0" smtClean="0"/>
              <a:t>) through which food and oxygen come in the body while water move moves through </a:t>
            </a:r>
            <a:r>
              <a:rPr lang="en-US" sz="1800" b="1" dirty="0" err="1" smtClean="0"/>
              <a:t>osculum</a:t>
            </a:r>
            <a:r>
              <a:rPr lang="en-US" sz="1800" dirty="0" smtClean="0"/>
              <a:t> (</a:t>
            </a:r>
            <a:r>
              <a:rPr lang="en-US" sz="1800" i="1" dirty="0" smtClean="0">
                <a:solidFill>
                  <a:srgbClr val="FF0000"/>
                </a:solidFill>
              </a:rPr>
              <a:t>i.e. act as exhalant siphon</a:t>
            </a:r>
            <a:r>
              <a:rPr lang="en-US" sz="1800" dirty="0" smtClean="0"/>
              <a:t>).</a:t>
            </a:r>
          </a:p>
          <a:p>
            <a:pPr marL="514350" indent="-514350">
              <a:buAutoNum type="alphaLcParenR" startAt="2"/>
            </a:pPr>
            <a:r>
              <a:rPr lang="en-US" sz="2000" b="1" u="sng" dirty="0" smtClean="0">
                <a:solidFill>
                  <a:srgbClr val="C00000"/>
                </a:solidFill>
              </a:rPr>
              <a:t>Water filled cavity:</a:t>
            </a:r>
          </a:p>
          <a:p>
            <a:pPr marL="514350" indent="-514350"/>
            <a:r>
              <a:rPr lang="en-US" sz="1800" dirty="0" smtClean="0"/>
              <a:t>In all coelenterate posses </a:t>
            </a:r>
            <a:r>
              <a:rPr lang="en-US" sz="1800" dirty="0" err="1" smtClean="0"/>
              <a:t>coeleteron</a:t>
            </a:r>
            <a:r>
              <a:rPr lang="en-US" sz="1800" dirty="0" smtClean="0"/>
              <a:t> (</a:t>
            </a:r>
            <a:r>
              <a:rPr lang="en-US" sz="1800" i="1" dirty="0" smtClean="0">
                <a:solidFill>
                  <a:srgbClr val="FF0000"/>
                </a:solidFill>
              </a:rPr>
              <a:t>i.e. single large cavity</a:t>
            </a:r>
            <a:r>
              <a:rPr lang="en-US" sz="1800" dirty="0" smtClean="0"/>
              <a:t>) lined by the </a:t>
            </a:r>
            <a:r>
              <a:rPr lang="en-US" sz="1800" dirty="0" err="1" smtClean="0"/>
              <a:t>endodermal</a:t>
            </a:r>
            <a:r>
              <a:rPr lang="en-US" sz="1800" dirty="0" smtClean="0"/>
              <a:t> cells that have a </a:t>
            </a:r>
            <a:r>
              <a:rPr lang="en-US" sz="1800" dirty="0" err="1" smtClean="0"/>
              <a:t>sigle</a:t>
            </a:r>
            <a:r>
              <a:rPr lang="en-US" sz="1800" dirty="0" smtClean="0"/>
              <a:t> opening through which water enter and eaves the animals.</a:t>
            </a:r>
            <a:endParaRPr lang="en-US" sz="1800" dirty="0"/>
          </a:p>
        </p:txBody>
      </p:sp>
      <p:pic>
        <p:nvPicPr>
          <p:cNvPr id="1026" name="Picture 2"/>
          <p:cNvPicPr>
            <a:picLocks noChangeAspect="1" noChangeArrowheads="1"/>
          </p:cNvPicPr>
          <p:nvPr/>
        </p:nvPicPr>
        <p:blipFill>
          <a:blip r:embed="rId2" cstate="print"/>
          <a:srcRect/>
          <a:stretch>
            <a:fillRect/>
          </a:stretch>
        </p:blipFill>
        <p:spPr bwMode="auto">
          <a:xfrm>
            <a:off x="5486400" y="990600"/>
            <a:ext cx="3486150" cy="26670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5562600" y="3810000"/>
            <a:ext cx="2819400" cy="25908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2" presetClass="entr" presetSubtype="4"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lide(fromBottom)">
                                      <p:cBhvr>
                                        <p:cTn id="15" dur="500"/>
                                        <p:tgtEl>
                                          <p:spTgt spid="3">
                                            <p:txEl>
                                              <p:pRg st="1" end="1"/>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slide(fromBottom)">
                                      <p:cBhvr>
                                        <p:cTn id="18" dur="500"/>
                                        <p:tgtEl>
                                          <p:spTgt spid="3">
                                            <p:txEl>
                                              <p:pRg st="2" end="2"/>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slide(fromBottom)">
                                      <p:cBhvr>
                                        <p:cTn id="21" dur="500"/>
                                        <p:tgtEl>
                                          <p:spTgt spid="3">
                                            <p:txEl>
                                              <p:pRg st="3" end="3"/>
                                            </p:txEl>
                                          </p:spTgt>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slide(fromBottom)">
                                      <p:cBhvr>
                                        <p:cTn id="24" dur="500"/>
                                        <p:tgtEl>
                                          <p:spTgt spid="3">
                                            <p:txEl>
                                              <p:pRg st="4" end="4"/>
                                            </p:tx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slide(fromBottom)">
                                      <p:cBhvr>
                                        <p:cTn id="27" dur="500"/>
                                        <p:tgtEl>
                                          <p:spTgt spid="3">
                                            <p:txEl>
                                              <p:pRg st="5" end="5"/>
                                            </p:txEl>
                                          </p:spTgt>
                                        </p:tgtEl>
                                      </p:cBhvr>
                                    </p:animEffect>
                                  </p:childTnLst>
                                </p:cTn>
                              </p:par>
                              <p:par>
                                <p:cTn id="28" presetID="7" presetClass="entr" presetSubtype="2" fill="hold" nodeType="withEffect">
                                  <p:stCondLst>
                                    <p:cond delay="0"/>
                                  </p:stCondLst>
                                  <p:childTnLst>
                                    <p:set>
                                      <p:cBhvr>
                                        <p:cTn id="29" dur="1" fill="hold">
                                          <p:stCondLst>
                                            <p:cond delay="0"/>
                                          </p:stCondLst>
                                        </p:cTn>
                                        <p:tgtEl>
                                          <p:spTgt spid="1026"/>
                                        </p:tgtEl>
                                        <p:attrNameLst>
                                          <p:attrName>style.visibility</p:attrName>
                                        </p:attrNameLst>
                                      </p:cBhvr>
                                      <p:to>
                                        <p:strVal val="visible"/>
                                      </p:to>
                                    </p:set>
                                    <p:anim calcmode="lin" valueType="num">
                                      <p:cBhvr additive="base">
                                        <p:cTn id="30" dur="2000" fill="hold"/>
                                        <p:tgtEl>
                                          <p:spTgt spid="1026"/>
                                        </p:tgtEl>
                                        <p:attrNameLst>
                                          <p:attrName>ppt_x</p:attrName>
                                        </p:attrNameLst>
                                      </p:cBhvr>
                                      <p:tavLst>
                                        <p:tav tm="0">
                                          <p:val>
                                            <p:strVal val="1+#ppt_w/2"/>
                                          </p:val>
                                        </p:tav>
                                        <p:tav tm="100000">
                                          <p:val>
                                            <p:strVal val="#ppt_x"/>
                                          </p:val>
                                        </p:tav>
                                      </p:tavLst>
                                    </p:anim>
                                    <p:anim calcmode="lin" valueType="num">
                                      <p:cBhvr additive="base">
                                        <p:cTn id="31" dur="2000" fill="hold"/>
                                        <p:tgtEl>
                                          <p:spTgt spid="1026"/>
                                        </p:tgtEl>
                                        <p:attrNameLst>
                                          <p:attrName>ppt_y</p:attrName>
                                        </p:attrNameLst>
                                      </p:cBhvr>
                                      <p:tavLst>
                                        <p:tav tm="0">
                                          <p:val>
                                            <p:strVal val="#ppt_y"/>
                                          </p:val>
                                        </p:tav>
                                        <p:tav tm="100000">
                                          <p:val>
                                            <p:strVal val="#ppt_y"/>
                                          </p:val>
                                        </p:tav>
                                      </p:tavLst>
                                    </p:anim>
                                  </p:childTnLst>
                                </p:cTn>
                              </p:par>
                              <p:par>
                                <p:cTn id="32" presetID="7" presetClass="entr" presetSubtype="2" fill="hold" nodeType="withEffect">
                                  <p:stCondLst>
                                    <p:cond delay="0"/>
                                  </p:stCondLst>
                                  <p:childTnLst>
                                    <p:set>
                                      <p:cBhvr>
                                        <p:cTn id="33" dur="1" fill="hold">
                                          <p:stCondLst>
                                            <p:cond delay="0"/>
                                          </p:stCondLst>
                                        </p:cTn>
                                        <p:tgtEl>
                                          <p:spTgt spid="1027"/>
                                        </p:tgtEl>
                                        <p:attrNameLst>
                                          <p:attrName>style.visibility</p:attrName>
                                        </p:attrNameLst>
                                      </p:cBhvr>
                                      <p:to>
                                        <p:strVal val="visible"/>
                                      </p:to>
                                    </p:set>
                                    <p:anim calcmode="lin" valueType="num">
                                      <p:cBhvr additive="base">
                                        <p:cTn id="34" dur="2000" fill="hold"/>
                                        <p:tgtEl>
                                          <p:spTgt spid="1027"/>
                                        </p:tgtEl>
                                        <p:attrNameLst>
                                          <p:attrName>ppt_x</p:attrName>
                                        </p:attrNameLst>
                                      </p:cBhvr>
                                      <p:tavLst>
                                        <p:tav tm="0">
                                          <p:val>
                                            <p:strVal val="1+#ppt_w/2"/>
                                          </p:val>
                                        </p:tav>
                                        <p:tav tm="100000">
                                          <p:val>
                                            <p:strVal val="#ppt_x"/>
                                          </p:val>
                                        </p:tav>
                                      </p:tavLst>
                                    </p:anim>
                                    <p:anim calcmode="lin" valueType="num">
                                      <p:cBhvr additive="base">
                                        <p:cTn id="35" dur="2000" fill="hold"/>
                                        <p:tgtEl>
                                          <p:spTgt spid="10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r>
              <a:rPr lang="en-US" sz="1800" dirty="0" smtClean="0"/>
              <a:t>It receives the excitation from AV node and passes in to the bundle of His.</a:t>
            </a:r>
          </a:p>
          <a:p>
            <a:r>
              <a:rPr lang="en-US" sz="1800" dirty="0" smtClean="0"/>
              <a:t>Bundle of His present in the </a:t>
            </a:r>
            <a:r>
              <a:rPr lang="en-US" sz="1800" dirty="0" err="1" smtClean="0"/>
              <a:t>interventricular</a:t>
            </a:r>
            <a:r>
              <a:rPr lang="en-US" sz="1800" dirty="0" smtClean="0"/>
              <a:t> septum (i.e. connect to the AV bundle) pass down the septum as right and left branches and conduct the impulse to the respective ventricles.</a:t>
            </a:r>
          </a:p>
          <a:p>
            <a:r>
              <a:rPr lang="en-US" sz="1800" dirty="0" smtClean="0"/>
              <a:t>Purkinje’s </a:t>
            </a:r>
            <a:r>
              <a:rPr lang="en-US" sz="1800" dirty="0" err="1" smtClean="0"/>
              <a:t>fibres</a:t>
            </a:r>
            <a:r>
              <a:rPr lang="en-US" sz="1800" dirty="0" smtClean="0"/>
              <a:t>  (i.e. fine network of </a:t>
            </a:r>
            <a:r>
              <a:rPr lang="en-US" sz="1800" dirty="0" err="1" smtClean="0"/>
              <a:t>fibres</a:t>
            </a:r>
            <a:r>
              <a:rPr lang="en-US" sz="1800" dirty="0" smtClean="0"/>
              <a:t> spreading all over the ventricle) arise from each </a:t>
            </a:r>
            <a:r>
              <a:rPr lang="en-US" sz="1800" dirty="0" err="1" smtClean="0"/>
              <a:t>bundel</a:t>
            </a:r>
            <a:r>
              <a:rPr lang="en-US" sz="1800" dirty="0" smtClean="0"/>
              <a:t> of His </a:t>
            </a:r>
          </a:p>
          <a:p>
            <a:r>
              <a:rPr lang="en-US" sz="1800" dirty="0" smtClean="0"/>
              <a:t>The impulses travel through these branches and both the ventricles contract simultaneously.</a:t>
            </a:r>
          </a:p>
          <a:p>
            <a:pPr>
              <a:buNone/>
            </a:pPr>
            <a:r>
              <a:rPr lang="en-US" sz="1800" b="1" i="1" dirty="0" smtClean="0">
                <a:solidFill>
                  <a:srgbClr val="FF0000"/>
                </a:solidFill>
              </a:rPr>
              <a:t>#	 the ventricular wave begins from the apex of ventricle and spreads upwards so the wave of impulses takes time to pass from SA node to AV node or </a:t>
            </a:r>
            <a:r>
              <a:rPr lang="en-US" sz="1800" b="1" i="1" dirty="0" err="1" smtClean="0">
                <a:solidFill>
                  <a:srgbClr val="FF0000"/>
                </a:solidFill>
              </a:rPr>
              <a:t>artrial</a:t>
            </a:r>
            <a:r>
              <a:rPr lang="en-US" sz="1800" b="1" i="1" dirty="0" smtClean="0">
                <a:solidFill>
                  <a:srgbClr val="FF0000"/>
                </a:solidFill>
              </a:rPr>
              <a:t> systole is over before the ventricular systole starts.</a:t>
            </a:r>
            <a:endParaRPr lang="en-US" sz="1800" dirty="0"/>
          </a:p>
        </p:txBody>
      </p:sp>
      <p:pic>
        <p:nvPicPr>
          <p:cNvPr id="2050" name="Picture 2"/>
          <p:cNvPicPr>
            <a:picLocks noChangeAspect="1" noChangeArrowheads="1"/>
          </p:cNvPicPr>
          <p:nvPr/>
        </p:nvPicPr>
        <p:blipFill>
          <a:blip r:embed="rId2" cstate="print"/>
          <a:srcRect/>
          <a:stretch>
            <a:fillRect/>
          </a:stretch>
        </p:blipFill>
        <p:spPr bwMode="auto">
          <a:xfrm>
            <a:off x="1143000" y="3657600"/>
            <a:ext cx="6534150" cy="304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lide(fromBottom)">
                                      <p:cBhvr>
                                        <p:cTn id="10" dur="500"/>
                                        <p:tgtEl>
                                          <p:spTgt spid="3">
                                            <p:txEl>
                                              <p:pRg st="1" end="1"/>
                                            </p:txEl>
                                          </p:spTgt>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slide(fromBottom)">
                                      <p:cBhvr>
                                        <p:cTn id="13" dur="500"/>
                                        <p:tgtEl>
                                          <p:spTgt spid="3">
                                            <p:txEl>
                                              <p:pRg st="2" end="2"/>
                                            </p:txEl>
                                          </p:spTgt>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slide(fromBottom)">
                                      <p:cBhvr>
                                        <p:cTn id="16" dur="500"/>
                                        <p:tgtEl>
                                          <p:spTgt spid="3">
                                            <p:txEl>
                                              <p:pRg st="3" end="3"/>
                                            </p:txEl>
                                          </p:spTgt>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slide(fromBottom)">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fade">
                                      <p:cBhvr>
                                        <p:cTn id="22"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15962"/>
          </a:xfrm>
        </p:spPr>
        <p:txBody>
          <a:bodyPr>
            <a:normAutofit/>
          </a:bodyPr>
          <a:lstStyle/>
          <a:p>
            <a:r>
              <a:rPr lang="en-US" sz="3600" b="1" dirty="0" smtClean="0">
                <a:solidFill>
                  <a:srgbClr val="C00000"/>
                </a:solidFill>
              </a:rPr>
              <a:t>Regulation of heart beat</a:t>
            </a:r>
            <a:endParaRPr lang="en-US" sz="3600" b="1" dirty="0">
              <a:solidFill>
                <a:srgbClr val="C00000"/>
              </a:solidFill>
            </a:endParaRPr>
          </a:p>
        </p:txBody>
      </p:sp>
      <p:sp>
        <p:nvSpPr>
          <p:cNvPr id="3" name="Content Placeholder 2"/>
          <p:cNvSpPr>
            <a:spLocks noGrp="1"/>
          </p:cNvSpPr>
          <p:nvPr>
            <p:ph idx="1"/>
          </p:nvPr>
        </p:nvSpPr>
        <p:spPr>
          <a:xfrm>
            <a:off x="457200" y="609600"/>
            <a:ext cx="8229600" cy="5516563"/>
          </a:xfrm>
        </p:spPr>
        <p:txBody>
          <a:bodyPr>
            <a:normAutofit/>
          </a:bodyPr>
          <a:lstStyle/>
          <a:p>
            <a:r>
              <a:rPr lang="en-US" sz="1800" dirty="0" smtClean="0"/>
              <a:t>Heart beat regulated through two ways:</a:t>
            </a:r>
          </a:p>
          <a:p>
            <a:pPr marL="514350" indent="-514350">
              <a:buAutoNum type="alphaLcParenR"/>
            </a:pPr>
            <a:r>
              <a:rPr lang="en-US" sz="2200" b="1" u="sng" dirty="0" smtClean="0">
                <a:solidFill>
                  <a:srgbClr val="C00000"/>
                </a:solidFill>
              </a:rPr>
              <a:t>Intrinsic control:</a:t>
            </a:r>
          </a:p>
          <a:p>
            <a:pPr marL="514350" indent="-514350"/>
            <a:r>
              <a:rPr lang="en-US" sz="1800" dirty="0" smtClean="0"/>
              <a:t>Heart beat originates and controlled by the SA mode which rhythmically generates the impulses throughout the lie time.</a:t>
            </a:r>
          </a:p>
          <a:p>
            <a:pPr marL="514350" indent="-514350">
              <a:buNone/>
            </a:pPr>
            <a:r>
              <a:rPr lang="en-US" sz="1800" b="1" dirty="0" smtClean="0">
                <a:solidFill>
                  <a:srgbClr val="C00000"/>
                </a:solidFill>
              </a:rPr>
              <a:t>b)	</a:t>
            </a:r>
            <a:r>
              <a:rPr lang="en-US" sz="1800" b="1" u="sng" dirty="0" smtClean="0">
                <a:solidFill>
                  <a:srgbClr val="C00000"/>
                </a:solidFill>
              </a:rPr>
              <a:t>Extrinsic control:</a:t>
            </a:r>
          </a:p>
          <a:p>
            <a:pPr marL="514350" indent="-514350"/>
            <a:r>
              <a:rPr lang="en-US" sz="1800" dirty="0" smtClean="0"/>
              <a:t>In this cardiac impulse is self generated and controlled but hormones and neural impulses.</a:t>
            </a:r>
          </a:p>
          <a:p>
            <a:pPr marL="514350" indent="-514350"/>
            <a:r>
              <a:rPr lang="en-US" sz="1800" b="1" dirty="0" smtClean="0"/>
              <a:t>Hormones </a:t>
            </a:r>
            <a:r>
              <a:rPr lang="en-US" sz="1800" dirty="0" smtClean="0"/>
              <a:t>( </a:t>
            </a:r>
            <a:r>
              <a:rPr lang="en-US" sz="1800" i="1" dirty="0" smtClean="0">
                <a:solidFill>
                  <a:srgbClr val="FF0000"/>
                </a:solidFill>
              </a:rPr>
              <a:t>i.e. </a:t>
            </a:r>
            <a:r>
              <a:rPr lang="en-US" sz="1800" i="1" dirty="0" err="1" smtClean="0">
                <a:solidFill>
                  <a:srgbClr val="FF0000"/>
                </a:solidFill>
              </a:rPr>
              <a:t>thyroxine</a:t>
            </a:r>
            <a:r>
              <a:rPr lang="en-US" sz="1800" i="1" dirty="0" smtClean="0">
                <a:solidFill>
                  <a:srgbClr val="FF0000"/>
                </a:solidFill>
              </a:rPr>
              <a:t>, </a:t>
            </a:r>
            <a:r>
              <a:rPr lang="en-US" sz="1800" i="1" dirty="0" err="1" smtClean="0">
                <a:solidFill>
                  <a:srgbClr val="FF0000"/>
                </a:solidFill>
              </a:rPr>
              <a:t>insuline</a:t>
            </a:r>
            <a:r>
              <a:rPr lang="en-US" sz="1800" i="1" dirty="0" smtClean="0">
                <a:solidFill>
                  <a:srgbClr val="FF0000"/>
                </a:solidFill>
              </a:rPr>
              <a:t>, </a:t>
            </a:r>
            <a:r>
              <a:rPr lang="en-US" sz="1800" i="1" dirty="0" err="1" smtClean="0">
                <a:solidFill>
                  <a:srgbClr val="FF0000"/>
                </a:solidFill>
              </a:rPr>
              <a:t>adernaline</a:t>
            </a:r>
            <a:r>
              <a:rPr lang="en-US" sz="1800" i="1" dirty="0" smtClean="0">
                <a:solidFill>
                  <a:srgbClr val="FF0000"/>
                </a:solidFill>
              </a:rPr>
              <a:t>, non-</a:t>
            </a:r>
            <a:r>
              <a:rPr lang="en-US" sz="1800" i="1" dirty="0" err="1" smtClean="0">
                <a:solidFill>
                  <a:srgbClr val="FF0000"/>
                </a:solidFill>
              </a:rPr>
              <a:t>adernalin</a:t>
            </a:r>
            <a:r>
              <a:rPr lang="en-US" sz="1800" i="1" dirty="0" smtClean="0">
                <a:solidFill>
                  <a:srgbClr val="FF0000"/>
                </a:solidFill>
              </a:rPr>
              <a:t> and sex hormones </a:t>
            </a:r>
            <a:r>
              <a:rPr lang="en-US" sz="1800" dirty="0" smtClean="0"/>
              <a:t>) directly act on the SA node and stimulate or inhibit the cardiac impulses.</a:t>
            </a:r>
          </a:p>
          <a:p>
            <a:pPr marL="514350" indent="-514350"/>
            <a:r>
              <a:rPr lang="en-US" sz="1800" b="1" dirty="0" smtClean="0"/>
              <a:t>In Nervous control  </a:t>
            </a:r>
            <a:r>
              <a:rPr lang="en-US" sz="1800" dirty="0" smtClean="0"/>
              <a:t>the heart is under control of autonomous nervous system (</a:t>
            </a:r>
            <a:r>
              <a:rPr lang="en-US" sz="1800" i="1" dirty="0" smtClean="0">
                <a:solidFill>
                  <a:srgbClr val="FF0000"/>
                </a:solidFill>
              </a:rPr>
              <a:t>i.e. it have two group of nerve fibers – parasympathetic and sympathetic</a:t>
            </a:r>
            <a:r>
              <a:rPr lang="en-US" sz="1800" dirty="0" smtClean="0"/>
              <a:t>).</a:t>
            </a:r>
          </a:p>
          <a:p>
            <a:pPr marL="514350" indent="-514350"/>
            <a:r>
              <a:rPr lang="en-US" sz="1800" dirty="0" err="1" smtClean="0"/>
              <a:t>Vagus</a:t>
            </a:r>
            <a:r>
              <a:rPr lang="en-US" sz="1800" dirty="0" smtClean="0"/>
              <a:t> nerve from parasympathetic system slow the heart rate while sympathetic nerves accelerate the heart activity .</a:t>
            </a:r>
          </a:p>
          <a:p>
            <a:pPr marL="514350" indent="-514350"/>
            <a:r>
              <a:rPr lang="en-US" sz="1800" dirty="0" smtClean="0"/>
              <a:t>The nervous control of heart lies in the medulla oblongata region of hindbrain.</a:t>
            </a:r>
          </a:p>
          <a:p>
            <a:pPr marL="514350" indent="-514350"/>
            <a:r>
              <a:rPr lang="en-US" sz="1800" dirty="0" smtClean="0"/>
              <a:t>There are number of chemoreceptor and stretch receptor in the carotid arch which also send impulses to medulla oblongata to increases or decreases the heart rate.</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2" presetClass="entr" presetSubtype="4"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lide(fromBottom)">
                                      <p:cBhvr>
                                        <p:cTn id="15" dur="500"/>
                                        <p:tgtEl>
                                          <p:spTgt spid="3">
                                            <p:txEl>
                                              <p:pRg st="1" end="1"/>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slide(fromBottom)">
                                      <p:cBhvr>
                                        <p:cTn id="18" dur="500"/>
                                        <p:tgtEl>
                                          <p:spTgt spid="3">
                                            <p:txEl>
                                              <p:pRg st="2" end="2"/>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slide(fromBottom)">
                                      <p:cBhvr>
                                        <p:cTn id="21" dur="500"/>
                                        <p:tgtEl>
                                          <p:spTgt spid="3">
                                            <p:txEl>
                                              <p:pRg st="3" end="3"/>
                                            </p:txEl>
                                          </p:spTgt>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slide(fromBottom)">
                                      <p:cBhvr>
                                        <p:cTn id="24" dur="500"/>
                                        <p:tgtEl>
                                          <p:spTgt spid="3">
                                            <p:txEl>
                                              <p:pRg st="4" end="4"/>
                                            </p:tx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slide(fromBottom)">
                                      <p:cBhvr>
                                        <p:cTn id="27" dur="500"/>
                                        <p:tgtEl>
                                          <p:spTgt spid="3">
                                            <p:txEl>
                                              <p:pRg st="5" end="5"/>
                                            </p:txEl>
                                          </p:spTgt>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slide(fromBottom)">
                                      <p:cBhvr>
                                        <p:cTn id="30" dur="500"/>
                                        <p:tgtEl>
                                          <p:spTgt spid="3">
                                            <p:txEl>
                                              <p:pRg st="6" end="6"/>
                                            </p:txEl>
                                          </p:spTgt>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slide(fromBottom)">
                                      <p:cBhvr>
                                        <p:cTn id="33" dur="500"/>
                                        <p:tgtEl>
                                          <p:spTgt spid="3">
                                            <p:txEl>
                                              <p:pRg st="7" end="7"/>
                                            </p:txEl>
                                          </p:spTgt>
                                        </p:tgtEl>
                                      </p:cBhvr>
                                    </p:animEffect>
                                  </p:childTnLst>
                                </p:cTn>
                              </p:par>
                              <p:par>
                                <p:cTn id="34" presetID="12" presetClass="entr" presetSubtype="4" fill="hold" grpId="0"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slide(fromBottom)">
                                      <p:cBhvr>
                                        <p:cTn id="36" dur="500"/>
                                        <p:tgtEl>
                                          <p:spTgt spid="3">
                                            <p:txEl>
                                              <p:pRg st="8" end="8"/>
                                            </p:txEl>
                                          </p:spTgt>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slide(fromBottom)">
                                      <p:cBhvr>
                                        <p:cTn id="3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rmAutofit/>
          </a:bodyPr>
          <a:lstStyle/>
          <a:p>
            <a:r>
              <a:rPr lang="en-US" sz="3600" b="1" dirty="0" smtClean="0">
                <a:solidFill>
                  <a:srgbClr val="C00000"/>
                </a:solidFill>
              </a:rPr>
              <a:t>Cardiac cycle</a:t>
            </a:r>
            <a:endParaRPr lang="en-US" sz="3600" b="1" dirty="0">
              <a:solidFill>
                <a:srgbClr val="C00000"/>
              </a:solidFill>
            </a:endParaRPr>
          </a:p>
        </p:txBody>
      </p:sp>
      <p:sp>
        <p:nvSpPr>
          <p:cNvPr id="3" name="Content Placeholder 2"/>
          <p:cNvSpPr>
            <a:spLocks noGrp="1"/>
          </p:cNvSpPr>
          <p:nvPr>
            <p:ph idx="1"/>
          </p:nvPr>
        </p:nvSpPr>
        <p:spPr>
          <a:xfrm>
            <a:off x="76200" y="609600"/>
            <a:ext cx="5334000" cy="5867400"/>
          </a:xfrm>
        </p:spPr>
        <p:txBody>
          <a:bodyPr>
            <a:normAutofit lnSpcReduction="10000"/>
          </a:bodyPr>
          <a:lstStyle/>
          <a:p>
            <a:r>
              <a:rPr lang="en-US" sz="1800" dirty="0" smtClean="0"/>
              <a:t>Rhythmic </a:t>
            </a:r>
            <a:r>
              <a:rPr lang="en-US" sz="1800" dirty="0" smtClean="0">
                <a:solidFill>
                  <a:srgbClr val="FF0000"/>
                </a:solidFill>
              </a:rPr>
              <a:t>contraction</a:t>
            </a:r>
            <a:r>
              <a:rPr lang="en-US" sz="1800" dirty="0" smtClean="0"/>
              <a:t> and </a:t>
            </a:r>
            <a:r>
              <a:rPr lang="en-US" sz="1800" dirty="0" smtClean="0">
                <a:solidFill>
                  <a:srgbClr val="FF0000"/>
                </a:solidFill>
              </a:rPr>
              <a:t>relaxation </a:t>
            </a:r>
            <a:r>
              <a:rPr lang="en-US" sz="1800" dirty="0" smtClean="0"/>
              <a:t>of cardiac chamber occurs  in a specific manner </a:t>
            </a:r>
            <a:r>
              <a:rPr lang="en-US" sz="1800" b="1" i="1" dirty="0" smtClean="0"/>
              <a:t>during one heartbeat</a:t>
            </a:r>
            <a:r>
              <a:rPr lang="en-US" sz="1800" dirty="0" smtClean="0"/>
              <a:t> forms cardiac cycle.</a:t>
            </a:r>
          </a:p>
          <a:p>
            <a:pPr marL="514350" indent="-514350">
              <a:buFont typeface="+mj-lt"/>
              <a:buAutoNum type="arabicPeriod"/>
            </a:pPr>
            <a:r>
              <a:rPr lang="en-US" sz="1800" b="1" dirty="0" smtClean="0"/>
              <a:t>Systole: </a:t>
            </a:r>
            <a:r>
              <a:rPr lang="en-US" sz="1800" i="1" dirty="0" smtClean="0"/>
              <a:t>contraction of cardiac chamber</a:t>
            </a:r>
            <a:r>
              <a:rPr lang="en-US" sz="1800" dirty="0" smtClean="0"/>
              <a:t>.</a:t>
            </a:r>
          </a:p>
          <a:p>
            <a:pPr marL="514350" indent="-514350">
              <a:buFont typeface="+mj-lt"/>
              <a:buAutoNum type="arabicPeriod"/>
            </a:pPr>
            <a:r>
              <a:rPr lang="en-US" sz="1800" b="1" dirty="0" smtClean="0"/>
              <a:t>Diastole:</a:t>
            </a:r>
            <a:r>
              <a:rPr lang="en-US" sz="1800" dirty="0" smtClean="0"/>
              <a:t> </a:t>
            </a:r>
            <a:r>
              <a:rPr lang="en-US" sz="1800" i="1" dirty="0" smtClean="0"/>
              <a:t>relaxation of cardiac chambers.</a:t>
            </a:r>
          </a:p>
          <a:p>
            <a:pPr marL="514350" indent="-514350">
              <a:buFont typeface="+mj-lt"/>
              <a:buAutoNum type="arabicPeriod"/>
            </a:pPr>
            <a:r>
              <a:rPr lang="en-US" sz="1800" b="1" dirty="0" smtClean="0"/>
              <a:t>Joint diastole: </a:t>
            </a:r>
            <a:r>
              <a:rPr lang="en-US" sz="1800" i="1" dirty="0" smtClean="0"/>
              <a:t>relax </a:t>
            </a:r>
            <a:r>
              <a:rPr lang="en-US" sz="1800" i="1" dirty="0" smtClean="0"/>
              <a:t>state of both atria and ventricle.</a:t>
            </a:r>
          </a:p>
          <a:p>
            <a:pPr marL="514350" indent="-514350"/>
            <a:r>
              <a:rPr lang="en-US" sz="1800" dirty="0" smtClean="0"/>
              <a:t>The sequence of changes in cardiac chambers during one cardiac cycle are:</a:t>
            </a:r>
          </a:p>
          <a:p>
            <a:pPr marL="514350" indent="-514350">
              <a:buFont typeface="+mj-lt"/>
              <a:buAutoNum type="arabicPeriod"/>
            </a:pPr>
            <a:r>
              <a:rPr lang="en-US" sz="2200" b="1" u="sng" dirty="0" err="1" smtClean="0">
                <a:solidFill>
                  <a:srgbClr val="C00000"/>
                </a:solidFill>
              </a:rPr>
              <a:t>Artrial</a:t>
            </a:r>
            <a:r>
              <a:rPr lang="en-US" sz="2200" b="1" u="sng" dirty="0" smtClean="0">
                <a:solidFill>
                  <a:srgbClr val="C00000"/>
                </a:solidFill>
              </a:rPr>
              <a:t> filling and joint diastole:</a:t>
            </a:r>
          </a:p>
          <a:p>
            <a:pPr marL="514350" indent="-514350"/>
            <a:r>
              <a:rPr lang="en-US" sz="1800" dirty="0" smtClean="0"/>
              <a:t>Filling of </a:t>
            </a:r>
            <a:r>
              <a:rPr lang="en-US" sz="1800" b="1" dirty="0" smtClean="0"/>
              <a:t>right </a:t>
            </a:r>
            <a:r>
              <a:rPr lang="en-US" sz="1800" b="1" dirty="0" err="1" smtClean="0"/>
              <a:t>artrium</a:t>
            </a:r>
            <a:r>
              <a:rPr lang="en-US" sz="1800" b="1" dirty="0" smtClean="0"/>
              <a:t> </a:t>
            </a:r>
            <a:r>
              <a:rPr lang="en-US" sz="1800" dirty="0" smtClean="0"/>
              <a:t>with </a:t>
            </a:r>
            <a:r>
              <a:rPr lang="en-US" sz="1800" dirty="0" smtClean="0">
                <a:solidFill>
                  <a:srgbClr val="FF0000"/>
                </a:solidFill>
              </a:rPr>
              <a:t>deoxygenated blood </a:t>
            </a:r>
            <a:r>
              <a:rPr lang="en-US" sz="1800" dirty="0" smtClean="0"/>
              <a:t>from </a:t>
            </a:r>
            <a:r>
              <a:rPr lang="en-US" sz="1800" dirty="0" smtClean="0">
                <a:solidFill>
                  <a:srgbClr val="00B050"/>
                </a:solidFill>
              </a:rPr>
              <a:t>superior and inferior vena cava </a:t>
            </a:r>
            <a:r>
              <a:rPr lang="en-US" sz="1800" dirty="0" smtClean="0"/>
              <a:t>and </a:t>
            </a:r>
            <a:r>
              <a:rPr lang="en-US" sz="1800" b="1" dirty="0" smtClean="0"/>
              <a:t>left </a:t>
            </a:r>
            <a:r>
              <a:rPr lang="en-US" sz="1800" b="1" dirty="0" err="1" smtClean="0"/>
              <a:t>artrium</a:t>
            </a:r>
            <a:r>
              <a:rPr lang="en-US" sz="1800" b="1" dirty="0" smtClean="0"/>
              <a:t> </a:t>
            </a:r>
            <a:r>
              <a:rPr lang="en-US" sz="1800" dirty="0" smtClean="0"/>
              <a:t>with </a:t>
            </a:r>
            <a:r>
              <a:rPr lang="en-US" sz="1800" dirty="0" smtClean="0">
                <a:solidFill>
                  <a:srgbClr val="FF0000"/>
                </a:solidFill>
              </a:rPr>
              <a:t>oxygenated blood </a:t>
            </a:r>
            <a:r>
              <a:rPr lang="en-US" sz="1800" dirty="0" smtClean="0"/>
              <a:t>from </a:t>
            </a:r>
            <a:r>
              <a:rPr lang="en-US" sz="1800" dirty="0" smtClean="0">
                <a:solidFill>
                  <a:srgbClr val="00B050"/>
                </a:solidFill>
              </a:rPr>
              <a:t>pulmonary vein</a:t>
            </a:r>
            <a:r>
              <a:rPr lang="en-US" sz="1800" dirty="0" smtClean="0"/>
              <a:t>.</a:t>
            </a:r>
          </a:p>
          <a:p>
            <a:pPr marL="514350" indent="-514350"/>
            <a:r>
              <a:rPr lang="en-US" sz="1800" dirty="0" smtClean="0"/>
              <a:t>As pressure increase in </a:t>
            </a:r>
            <a:r>
              <a:rPr lang="en-US" sz="1800" dirty="0" smtClean="0"/>
              <a:t>atria </a:t>
            </a:r>
            <a:r>
              <a:rPr lang="en-US" sz="1800" dirty="0" smtClean="0"/>
              <a:t>the bicuspid and tricuspid valves open and blood flow into the respective relaxed ventricle.</a:t>
            </a:r>
          </a:p>
          <a:p>
            <a:pPr marL="514350" indent="-514350"/>
            <a:r>
              <a:rPr lang="en-US" sz="1800" dirty="0" smtClean="0"/>
              <a:t>Pressure of blood is very low so  </a:t>
            </a:r>
            <a:r>
              <a:rPr lang="en-US" sz="1800" dirty="0" err="1" smtClean="0"/>
              <a:t>semilunar</a:t>
            </a:r>
            <a:r>
              <a:rPr lang="en-US" sz="1800" dirty="0" smtClean="0"/>
              <a:t> valves of arteries remain closed and blood does not flow out of ventricle.</a:t>
            </a:r>
            <a:endParaRPr lang="en-US" sz="1800" dirty="0"/>
          </a:p>
        </p:txBody>
      </p:sp>
      <p:pic>
        <p:nvPicPr>
          <p:cNvPr id="3074" name="Picture 2"/>
          <p:cNvPicPr>
            <a:picLocks noChangeAspect="1" noChangeArrowheads="1"/>
          </p:cNvPicPr>
          <p:nvPr/>
        </p:nvPicPr>
        <p:blipFill>
          <a:blip r:embed="rId2" cstate="print"/>
          <a:srcRect t="6528" b="51768"/>
          <a:stretch>
            <a:fillRect/>
          </a:stretch>
        </p:blipFill>
        <p:spPr bwMode="auto">
          <a:xfrm>
            <a:off x="5791200" y="1828800"/>
            <a:ext cx="3048000" cy="3657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7" presetClass="entr" presetSubtype="8"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ppt_y"/>
                                          </p:val>
                                        </p:tav>
                                        <p:tav tm="100000">
                                          <p:val>
                                            <p:strVal val="#ppt_y"/>
                                          </p:val>
                                        </p:tav>
                                      </p:tavLst>
                                    </p:anim>
                                  </p:childTnLst>
                                </p:cTn>
                              </p:par>
                              <p:par>
                                <p:cTn id="14" presetID="7" presetClass="entr" presetSubtype="8"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7" dur="2000" fill="hold"/>
                                        <p:tgtEl>
                                          <p:spTgt spid="3">
                                            <p:txEl>
                                              <p:pRg st="1" end="1"/>
                                            </p:txEl>
                                          </p:spTgt>
                                        </p:tgtEl>
                                        <p:attrNameLst>
                                          <p:attrName>ppt_y</p:attrName>
                                        </p:attrNameLst>
                                      </p:cBhvr>
                                      <p:tavLst>
                                        <p:tav tm="0">
                                          <p:val>
                                            <p:strVal val="#ppt_y"/>
                                          </p:val>
                                        </p:tav>
                                        <p:tav tm="100000">
                                          <p:val>
                                            <p:strVal val="#ppt_y"/>
                                          </p:val>
                                        </p:tav>
                                      </p:tavLst>
                                    </p:anim>
                                  </p:childTnLst>
                                </p:cTn>
                              </p:par>
                              <p:par>
                                <p:cTn id="18" presetID="7" presetClass="entr" presetSubtype="8"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1" dur="2000" fill="hold"/>
                                        <p:tgtEl>
                                          <p:spTgt spid="3">
                                            <p:txEl>
                                              <p:pRg st="2" end="2"/>
                                            </p:txEl>
                                          </p:spTgt>
                                        </p:tgtEl>
                                        <p:attrNameLst>
                                          <p:attrName>ppt_y</p:attrName>
                                        </p:attrNameLst>
                                      </p:cBhvr>
                                      <p:tavLst>
                                        <p:tav tm="0">
                                          <p:val>
                                            <p:strVal val="#ppt_y"/>
                                          </p:val>
                                        </p:tav>
                                        <p:tav tm="100000">
                                          <p:val>
                                            <p:strVal val="#ppt_y"/>
                                          </p:val>
                                        </p:tav>
                                      </p:tavLst>
                                    </p:anim>
                                  </p:childTnLst>
                                </p:cTn>
                              </p:par>
                              <p:par>
                                <p:cTn id="22" presetID="7" presetClass="entr" presetSubtype="8"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2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5" dur="2000" fill="hold"/>
                                        <p:tgtEl>
                                          <p:spTgt spid="3">
                                            <p:txEl>
                                              <p:pRg st="3" end="3"/>
                                            </p:txEl>
                                          </p:spTgt>
                                        </p:tgtEl>
                                        <p:attrNameLst>
                                          <p:attrName>ppt_y</p:attrName>
                                        </p:attrNameLst>
                                      </p:cBhvr>
                                      <p:tavLst>
                                        <p:tav tm="0">
                                          <p:val>
                                            <p:strVal val="#ppt_y"/>
                                          </p:val>
                                        </p:tav>
                                        <p:tav tm="100000">
                                          <p:val>
                                            <p:strVal val="#ppt_y"/>
                                          </p:val>
                                        </p:tav>
                                      </p:tavLst>
                                    </p:anim>
                                  </p:childTnLst>
                                </p:cTn>
                              </p:par>
                              <p:par>
                                <p:cTn id="26" presetID="7" presetClass="entr" presetSubtype="8"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2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9" dur="2000" fill="hold"/>
                                        <p:tgtEl>
                                          <p:spTgt spid="3">
                                            <p:txEl>
                                              <p:pRg st="4" end="4"/>
                                            </p:txEl>
                                          </p:spTgt>
                                        </p:tgtEl>
                                        <p:attrNameLst>
                                          <p:attrName>ppt_y</p:attrName>
                                        </p:attrNameLst>
                                      </p:cBhvr>
                                      <p:tavLst>
                                        <p:tav tm="0">
                                          <p:val>
                                            <p:strVal val="#ppt_y"/>
                                          </p:val>
                                        </p:tav>
                                        <p:tav tm="100000">
                                          <p:val>
                                            <p:strVal val="#ppt_y"/>
                                          </p:val>
                                        </p:tav>
                                      </p:tavLst>
                                    </p:anim>
                                  </p:childTnLst>
                                </p:cTn>
                              </p:par>
                              <p:par>
                                <p:cTn id="30" presetID="7" presetClass="entr" presetSubtype="8"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2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3" dur="2000" fill="hold"/>
                                        <p:tgtEl>
                                          <p:spTgt spid="3">
                                            <p:txEl>
                                              <p:pRg st="5" end="5"/>
                                            </p:txEl>
                                          </p:spTgt>
                                        </p:tgtEl>
                                        <p:attrNameLst>
                                          <p:attrName>ppt_y</p:attrName>
                                        </p:attrNameLst>
                                      </p:cBhvr>
                                      <p:tavLst>
                                        <p:tav tm="0">
                                          <p:val>
                                            <p:strVal val="#ppt_y"/>
                                          </p:val>
                                        </p:tav>
                                        <p:tav tm="100000">
                                          <p:val>
                                            <p:strVal val="#ppt_y"/>
                                          </p:val>
                                        </p:tav>
                                      </p:tavLst>
                                    </p:anim>
                                  </p:childTnLst>
                                </p:cTn>
                              </p:par>
                              <p:par>
                                <p:cTn id="34" presetID="7" presetClass="entr" presetSubtype="8"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additive="base">
                                        <p:cTn id="36" dur="2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7" dur="2000" fill="hold"/>
                                        <p:tgtEl>
                                          <p:spTgt spid="3">
                                            <p:txEl>
                                              <p:pRg st="6" end="6"/>
                                            </p:txEl>
                                          </p:spTgt>
                                        </p:tgtEl>
                                        <p:attrNameLst>
                                          <p:attrName>ppt_y</p:attrName>
                                        </p:attrNameLst>
                                      </p:cBhvr>
                                      <p:tavLst>
                                        <p:tav tm="0">
                                          <p:val>
                                            <p:strVal val="#ppt_y"/>
                                          </p:val>
                                        </p:tav>
                                        <p:tav tm="100000">
                                          <p:val>
                                            <p:strVal val="#ppt_y"/>
                                          </p:val>
                                        </p:tav>
                                      </p:tavLst>
                                    </p:anim>
                                  </p:childTnLst>
                                </p:cTn>
                              </p:par>
                              <p:par>
                                <p:cTn id="38" presetID="7" presetClass="entr" presetSubtype="8" fill="hold"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 calcmode="lin" valueType="num">
                                      <p:cBhvr additive="base">
                                        <p:cTn id="40" dur="20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1" dur="2000" fill="hold"/>
                                        <p:tgtEl>
                                          <p:spTgt spid="3">
                                            <p:txEl>
                                              <p:pRg st="7" end="7"/>
                                            </p:txEl>
                                          </p:spTgt>
                                        </p:tgtEl>
                                        <p:attrNameLst>
                                          <p:attrName>ppt_y</p:attrName>
                                        </p:attrNameLst>
                                      </p:cBhvr>
                                      <p:tavLst>
                                        <p:tav tm="0">
                                          <p:val>
                                            <p:strVal val="#ppt_y"/>
                                          </p:val>
                                        </p:tav>
                                        <p:tav tm="100000">
                                          <p:val>
                                            <p:strVal val="#ppt_y"/>
                                          </p:val>
                                        </p:tav>
                                      </p:tavLst>
                                    </p:anim>
                                  </p:childTnLst>
                                </p:cTn>
                              </p:par>
                              <p:par>
                                <p:cTn id="42" presetID="7" presetClass="entr" presetSubtype="8" fill="hold"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 calcmode="lin" valueType="num">
                                      <p:cBhvr additive="base">
                                        <p:cTn id="44" dur="20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5" dur="2000" fill="hold"/>
                                        <p:tgtEl>
                                          <p:spTgt spid="3">
                                            <p:txEl>
                                              <p:pRg st="8" end="8"/>
                                            </p:txEl>
                                          </p:spTgt>
                                        </p:tgtEl>
                                        <p:attrNameLst>
                                          <p:attrName>ppt_y</p:attrName>
                                        </p:attrNameLst>
                                      </p:cBhvr>
                                      <p:tavLst>
                                        <p:tav tm="0">
                                          <p:val>
                                            <p:strVal val="#ppt_y"/>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3074"/>
                                        </p:tgtEl>
                                        <p:attrNameLst>
                                          <p:attrName>style.visibility</p:attrName>
                                        </p:attrNameLst>
                                      </p:cBhvr>
                                      <p:to>
                                        <p:strVal val="visible"/>
                                      </p:to>
                                    </p:set>
                                    <p:anim calcmode="lin" valueType="num">
                                      <p:cBhvr additive="base">
                                        <p:cTn id="48" dur="500" fill="hold"/>
                                        <p:tgtEl>
                                          <p:spTgt spid="3074"/>
                                        </p:tgtEl>
                                        <p:attrNameLst>
                                          <p:attrName>ppt_x</p:attrName>
                                        </p:attrNameLst>
                                      </p:cBhvr>
                                      <p:tavLst>
                                        <p:tav tm="0">
                                          <p:val>
                                            <p:strVal val="#ppt_x"/>
                                          </p:val>
                                        </p:tav>
                                        <p:tav tm="100000">
                                          <p:val>
                                            <p:strVal val="#ppt_x"/>
                                          </p:val>
                                        </p:tav>
                                      </p:tavLst>
                                    </p:anim>
                                    <p:anim calcmode="lin" valueType="num">
                                      <p:cBhvr additive="base">
                                        <p:cTn id="49" dur="500" fill="hold"/>
                                        <p:tgtEl>
                                          <p:spTgt spid="307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4953000" cy="6172200"/>
          </a:xfrm>
        </p:spPr>
        <p:txBody>
          <a:bodyPr>
            <a:normAutofit fontScale="92500" lnSpcReduction="10000"/>
          </a:bodyPr>
          <a:lstStyle/>
          <a:p>
            <a:pPr>
              <a:buNone/>
            </a:pPr>
            <a:r>
              <a:rPr lang="en-US" sz="2200" b="1" dirty="0" smtClean="0">
                <a:solidFill>
                  <a:srgbClr val="C00000"/>
                </a:solidFill>
              </a:rPr>
              <a:t>2.	</a:t>
            </a:r>
            <a:r>
              <a:rPr lang="en-US" sz="2200" b="1" u="sng" dirty="0" smtClean="0">
                <a:solidFill>
                  <a:srgbClr val="C00000"/>
                </a:solidFill>
              </a:rPr>
              <a:t>Arterial systole and ventricular diastole:</a:t>
            </a:r>
            <a:endParaRPr lang="en-US" sz="2200" b="1" u="sng" dirty="0" smtClean="0"/>
          </a:p>
          <a:p>
            <a:r>
              <a:rPr lang="en-US" sz="1800" dirty="0" smtClean="0"/>
              <a:t>At the end of joint diastole the next </a:t>
            </a:r>
            <a:r>
              <a:rPr lang="en-US" sz="1800" dirty="0" smtClean="0"/>
              <a:t>heartbeat </a:t>
            </a:r>
            <a:r>
              <a:rPr lang="en-US" sz="1800" dirty="0" smtClean="0"/>
              <a:t>begins.</a:t>
            </a:r>
          </a:p>
          <a:p>
            <a:r>
              <a:rPr lang="en-US" sz="1800" dirty="0" smtClean="0"/>
              <a:t>Two </a:t>
            </a:r>
            <a:r>
              <a:rPr lang="en-US" sz="1800" dirty="0" smtClean="0"/>
              <a:t>atria </a:t>
            </a:r>
            <a:r>
              <a:rPr lang="en-US" sz="1800" i="1" dirty="0" smtClean="0">
                <a:solidFill>
                  <a:srgbClr val="FF0000"/>
                </a:solidFill>
              </a:rPr>
              <a:t>contract and forcing </a:t>
            </a:r>
            <a:r>
              <a:rPr lang="en-US" sz="1800" dirty="0" smtClean="0"/>
              <a:t>most of the blood to </a:t>
            </a:r>
            <a:r>
              <a:rPr lang="en-US" sz="1800" b="1" i="1" dirty="0" smtClean="0"/>
              <a:t>ventricles </a:t>
            </a:r>
            <a:r>
              <a:rPr lang="en-US" sz="1800" dirty="0" smtClean="0"/>
              <a:t>and simultaneously closing of superior and inferior vena cava b compression occurs.</a:t>
            </a:r>
          </a:p>
          <a:p>
            <a:r>
              <a:rPr lang="en-US" sz="1800" b="1" dirty="0" smtClean="0"/>
              <a:t>Bicuspid and tricuspid </a:t>
            </a:r>
            <a:r>
              <a:rPr lang="en-US" sz="1800" dirty="0" smtClean="0"/>
              <a:t>valve is open and it last </a:t>
            </a:r>
            <a:r>
              <a:rPr lang="en-US" sz="1800" i="1" dirty="0" smtClean="0">
                <a:solidFill>
                  <a:srgbClr val="FF0000"/>
                </a:solidFill>
              </a:rPr>
              <a:t>about 0.15 sec</a:t>
            </a:r>
            <a:r>
              <a:rPr lang="en-US" sz="1800" dirty="0" smtClean="0"/>
              <a:t>.</a:t>
            </a:r>
          </a:p>
          <a:p>
            <a:pPr>
              <a:buAutoNum type="arabicPeriod" startAt="3"/>
            </a:pPr>
            <a:r>
              <a:rPr lang="en-US" sz="2200" b="1" u="sng" dirty="0" smtClean="0">
                <a:solidFill>
                  <a:srgbClr val="C00000"/>
                </a:solidFill>
              </a:rPr>
              <a:t>Ventricular systole and </a:t>
            </a:r>
            <a:r>
              <a:rPr lang="en-US" sz="2200" b="1" u="sng" dirty="0" err="1" smtClean="0">
                <a:solidFill>
                  <a:srgbClr val="C00000"/>
                </a:solidFill>
              </a:rPr>
              <a:t>artial</a:t>
            </a:r>
            <a:r>
              <a:rPr lang="en-US" sz="2200" b="1" u="sng" dirty="0" smtClean="0">
                <a:solidFill>
                  <a:srgbClr val="C00000"/>
                </a:solidFill>
              </a:rPr>
              <a:t> diastole:</a:t>
            </a:r>
          </a:p>
          <a:p>
            <a:r>
              <a:rPr lang="en-US" sz="1800" dirty="0" smtClean="0"/>
              <a:t>Sharp closing of </a:t>
            </a:r>
            <a:r>
              <a:rPr lang="en-US" sz="1800" b="1" i="1" dirty="0" smtClean="0"/>
              <a:t>AV valves </a:t>
            </a:r>
            <a:r>
              <a:rPr lang="en-US" sz="1800" dirty="0" smtClean="0"/>
              <a:t>stop </a:t>
            </a:r>
            <a:r>
              <a:rPr lang="en-US" sz="1800" i="1" dirty="0" smtClean="0">
                <a:solidFill>
                  <a:srgbClr val="FF0000"/>
                </a:solidFill>
              </a:rPr>
              <a:t>the back flow of blood to ventricles</a:t>
            </a:r>
            <a:r>
              <a:rPr lang="en-US" sz="1800" dirty="0" smtClean="0"/>
              <a:t> and produce first heart sound – </a:t>
            </a:r>
            <a:r>
              <a:rPr lang="en-US" sz="1800" b="1" dirty="0" err="1" smtClean="0"/>
              <a:t>lub</a:t>
            </a:r>
            <a:r>
              <a:rPr lang="en-US" sz="1800" dirty="0" smtClean="0"/>
              <a:t>.</a:t>
            </a:r>
          </a:p>
          <a:p>
            <a:r>
              <a:rPr lang="en-US" sz="1800" dirty="0" smtClean="0"/>
              <a:t>Rise of ventricular pressure but it still lower the pressure in the grate arteries hence </a:t>
            </a:r>
            <a:r>
              <a:rPr lang="en-US" sz="1800" dirty="0" err="1" smtClean="0"/>
              <a:t>semilunar</a:t>
            </a:r>
            <a:r>
              <a:rPr lang="en-US" sz="1800" dirty="0" smtClean="0"/>
              <a:t> valve still closed.</a:t>
            </a:r>
          </a:p>
          <a:p>
            <a:r>
              <a:rPr lang="en-US" sz="1800" b="1" dirty="0" smtClean="0"/>
              <a:t>Ventricle contract </a:t>
            </a:r>
            <a:r>
              <a:rPr lang="en-US" sz="1800" dirty="0" smtClean="0"/>
              <a:t>as closed chamber and then the </a:t>
            </a:r>
            <a:r>
              <a:rPr lang="en-US" sz="1800" dirty="0" smtClean="0"/>
              <a:t>ventricular pressure exceeds the pressure in </a:t>
            </a:r>
            <a:r>
              <a:rPr lang="en-US" sz="1800" i="1" dirty="0" smtClean="0">
                <a:solidFill>
                  <a:srgbClr val="FF0000"/>
                </a:solidFill>
              </a:rPr>
              <a:t>pulmonary artery and aorta</a:t>
            </a:r>
            <a:r>
              <a:rPr lang="en-US" sz="1800" dirty="0" smtClean="0"/>
              <a:t> </a:t>
            </a:r>
            <a:r>
              <a:rPr lang="en-US" sz="1800" dirty="0" smtClean="0"/>
              <a:t>forcing the  opening of </a:t>
            </a:r>
            <a:r>
              <a:rPr lang="en-US" sz="1800" b="1" dirty="0" err="1" smtClean="0"/>
              <a:t>simulunar</a:t>
            </a:r>
            <a:r>
              <a:rPr lang="en-US" sz="1800" b="1" dirty="0" smtClean="0"/>
              <a:t> </a:t>
            </a:r>
            <a:r>
              <a:rPr lang="en-US" sz="1800" b="1" dirty="0" smtClean="0"/>
              <a:t>valve </a:t>
            </a:r>
            <a:r>
              <a:rPr lang="en-US" sz="1800" dirty="0" smtClean="0"/>
              <a:t>and results flow of blood in </a:t>
            </a:r>
            <a:r>
              <a:rPr lang="en-US" sz="1800" b="1" dirty="0" smtClean="0"/>
              <a:t>grate arteries </a:t>
            </a:r>
            <a:r>
              <a:rPr lang="en-US" sz="1800" dirty="0" smtClean="0"/>
              <a:t>from ventricles.</a:t>
            </a:r>
          </a:p>
          <a:p>
            <a:r>
              <a:rPr lang="en-US" sz="1800" dirty="0" smtClean="0"/>
              <a:t>It </a:t>
            </a:r>
            <a:r>
              <a:rPr lang="en-US" sz="1800" dirty="0" smtClean="0"/>
              <a:t>last </a:t>
            </a:r>
            <a:r>
              <a:rPr lang="en-US" sz="1800" dirty="0" smtClean="0">
                <a:solidFill>
                  <a:srgbClr val="FF0000"/>
                </a:solidFill>
              </a:rPr>
              <a:t>about 0.25 sec.</a:t>
            </a:r>
          </a:p>
          <a:p>
            <a:pPr>
              <a:buNone/>
            </a:pPr>
            <a:endParaRPr lang="en-US" sz="1800" dirty="0"/>
          </a:p>
        </p:txBody>
      </p:sp>
      <p:pic>
        <p:nvPicPr>
          <p:cNvPr id="2050" name="Picture 2"/>
          <p:cNvPicPr>
            <a:picLocks noChangeAspect="1" noChangeArrowheads="1"/>
          </p:cNvPicPr>
          <p:nvPr/>
        </p:nvPicPr>
        <p:blipFill>
          <a:blip r:embed="rId3"/>
          <a:srcRect/>
          <a:stretch>
            <a:fillRect/>
          </a:stretch>
        </p:blipFill>
        <p:spPr bwMode="auto">
          <a:xfrm>
            <a:off x="5181600" y="3429000"/>
            <a:ext cx="3810000" cy="33528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srcRect t="60199"/>
          <a:stretch>
            <a:fillRect/>
          </a:stretch>
        </p:blipFill>
        <p:spPr bwMode="auto">
          <a:xfrm>
            <a:off x="5181600" y="381000"/>
            <a:ext cx="3733800" cy="304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lide(fromBottom)">
                                      <p:cBhvr>
                                        <p:cTn id="10" dur="500"/>
                                        <p:tgtEl>
                                          <p:spTgt spid="3">
                                            <p:txEl>
                                              <p:pRg st="1" end="1"/>
                                            </p:txEl>
                                          </p:spTgt>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slide(fromBottom)">
                                      <p:cBhvr>
                                        <p:cTn id="13" dur="500"/>
                                        <p:tgtEl>
                                          <p:spTgt spid="3">
                                            <p:txEl>
                                              <p:pRg st="2" end="2"/>
                                            </p:txEl>
                                          </p:spTgt>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slide(fromBottom)">
                                      <p:cBhvr>
                                        <p:cTn id="16" dur="500"/>
                                        <p:tgtEl>
                                          <p:spTgt spid="3">
                                            <p:txEl>
                                              <p:pRg st="3" end="3"/>
                                            </p:txEl>
                                          </p:spTgt>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slide(fromBottom)">
                                      <p:cBhvr>
                                        <p:cTn id="19" dur="500"/>
                                        <p:tgtEl>
                                          <p:spTgt spid="3">
                                            <p:txEl>
                                              <p:pRg st="4" end="4"/>
                                            </p:txEl>
                                          </p:spTgt>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slide(fromBottom)">
                                      <p:cBhvr>
                                        <p:cTn id="22" dur="500"/>
                                        <p:tgtEl>
                                          <p:spTgt spid="3">
                                            <p:txEl>
                                              <p:pRg st="5" end="5"/>
                                            </p:txEl>
                                          </p:spTgt>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slide(fromBottom)">
                                      <p:cBhvr>
                                        <p:cTn id="25" dur="500"/>
                                        <p:tgtEl>
                                          <p:spTgt spid="3">
                                            <p:txEl>
                                              <p:pRg st="6" end="6"/>
                                            </p:txEl>
                                          </p:spTgt>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slide(fromBottom)">
                                      <p:cBhvr>
                                        <p:cTn id="28" dur="500"/>
                                        <p:tgtEl>
                                          <p:spTgt spid="3">
                                            <p:txEl>
                                              <p:pRg st="7" end="7"/>
                                            </p:txEl>
                                          </p:spTgt>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slide(fromBottom)">
                                      <p:cBhvr>
                                        <p:cTn id="31" dur="500"/>
                                        <p:tgtEl>
                                          <p:spTgt spid="3">
                                            <p:txEl>
                                              <p:pRg st="8" end="8"/>
                                            </p:txEl>
                                          </p:spTgt>
                                        </p:tgtEl>
                                      </p:cBhvr>
                                    </p:animEffect>
                                  </p:childTnLst>
                                </p:cTn>
                              </p:par>
                              <p:par>
                                <p:cTn id="32" presetID="53" presetClass="entr" presetSubtype="0" fill="hold" nodeType="withEffect">
                                  <p:stCondLst>
                                    <p:cond delay="0"/>
                                  </p:stCondLst>
                                  <p:childTnLst>
                                    <p:set>
                                      <p:cBhvr>
                                        <p:cTn id="33" dur="1" fill="hold">
                                          <p:stCondLst>
                                            <p:cond delay="0"/>
                                          </p:stCondLst>
                                        </p:cTn>
                                        <p:tgtEl>
                                          <p:spTgt spid="2051"/>
                                        </p:tgtEl>
                                        <p:attrNameLst>
                                          <p:attrName>style.visibility</p:attrName>
                                        </p:attrNameLst>
                                      </p:cBhvr>
                                      <p:to>
                                        <p:strVal val="visible"/>
                                      </p:to>
                                    </p:set>
                                    <p:anim calcmode="lin" valueType="num">
                                      <p:cBhvr>
                                        <p:cTn id="34" dur="500" fill="hold"/>
                                        <p:tgtEl>
                                          <p:spTgt spid="2051"/>
                                        </p:tgtEl>
                                        <p:attrNameLst>
                                          <p:attrName>ppt_w</p:attrName>
                                        </p:attrNameLst>
                                      </p:cBhvr>
                                      <p:tavLst>
                                        <p:tav tm="0">
                                          <p:val>
                                            <p:fltVal val="0"/>
                                          </p:val>
                                        </p:tav>
                                        <p:tav tm="100000">
                                          <p:val>
                                            <p:strVal val="#ppt_w"/>
                                          </p:val>
                                        </p:tav>
                                      </p:tavLst>
                                    </p:anim>
                                    <p:anim calcmode="lin" valueType="num">
                                      <p:cBhvr>
                                        <p:cTn id="35" dur="500" fill="hold"/>
                                        <p:tgtEl>
                                          <p:spTgt spid="2051"/>
                                        </p:tgtEl>
                                        <p:attrNameLst>
                                          <p:attrName>ppt_h</p:attrName>
                                        </p:attrNameLst>
                                      </p:cBhvr>
                                      <p:tavLst>
                                        <p:tav tm="0">
                                          <p:val>
                                            <p:fltVal val="0"/>
                                          </p:val>
                                        </p:tav>
                                        <p:tav tm="100000">
                                          <p:val>
                                            <p:strVal val="#ppt_h"/>
                                          </p:val>
                                        </p:tav>
                                      </p:tavLst>
                                    </p:anim>
                                    <p:animEffect transition="in" filter="fade">
                                      <p:cBhvr>
                                        <p:cTn id="36" dur="500"/>
                                        <p:tgtEl>
                                          <p:spTgt spid="2051"/>
                                        </p:tgtEl>
                                      </p:cBhvr>
                                    </p:animEffect>
                                  </p:childTnLst>
                                </p:cTn>
                              </p:par>
                              <p:par>
                                <p:cTn id="37" presetID="53" presetClass="entr" presetSubtype="0" fill="hold" nodeType="withEffect">
                                  <p:stCondLst>
                                    <p:cond delay="0"/>
                                  </p:stCondLst>
                                  <p:childTnLst>
                                    <p:set>
                                      <p:cBhvr>
                                        <p:cTn id="38" dur="1" fill="hold">
                                          <p:stCondLst>
                                            <p:cond delay="0"/>
                                          </p:stCondLst>
                                        </p:cTn>
                                        <p:tgtEl>
                                          <p:spTgt spid="2050"/>
                                        </p:tgtEl>
                                        <p:attrNameLst>
                                          <p:attrName>style.visibility</p:attrName>
                                        </p:attrNameLst>
                                      </p:cBhvr>
                                      <p:to>
                                        <p:strVal val="visible"/>
                                      </p:to>
                                    </p:set>
                                    <p:anim calcmode="lin" valueType="num">
                                      <p:cBhvr>
                                        <p:cTn id="39" dur="500" fill="hold"/>
                                        <p:tgtEl>
                                          <p:spTgt spid="2050"/>
                                        </p:tgtEl>
                                        <p:attrNameLst>
                                          <p:attrName>ppt_w</p:attrName>
                                        </p:attrNameLst>
                                      </p:cBhvr>
                                      <p:tavLst>
                                        <p:tav tm="0">
                                          <p:val>
                                            <p:fltVal val="0"/>
                                          </p:val>
                                        </p:tav>
                                        <p:tav tm="100000">
                                          <p:val>
                                            <p:strVal val="#ppt_w"/>
                                          </p:val>
                                        </p:tav>
                                      </p:tavLst>
                                    </p:anim>
                                    <p:anim calcmode="lin" valueType="num">
                                      <p:cBhvr>
                                        <p:cTn id="40" dur="500" fill="hold"/>
                                        <p:tgtEl>
                                          <p:spTgt spid="2050"/>
                                        </p:tgtEl>
                                        <p:attrNameLst>
                                          <p:attrName>ppt_h</p:attrName>
                                        </p:attrNameLst>
                                      </p:cBhvr>
                                      <p:tavLst>
                                        <p:tav tm="0">
                                          <p:val>
                                            <p:fltVal val="0"/>
                                          </p:val>
                                        </p:tav>
                                        <p:tav tm="100000">
                                          <p:val>
                                            <p:strVal val="#ppt_h"/>
                                          </p:val>
                                        </p:tav>
                                      </p:tavLst>
                                    </p:anim>
                                    <p:animEffect transition="in" filter="fade">
                                      <p:cBhvr>
                                        <p:cTn id="4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457200"/>
            <a:ext cx="5562600" cy="6172200"/>
          </a:xfrm>
        </p:spPr>
        <p:txBody>
          <a:bodyPr>
            <a:normAutofit/>
          </a:bodyPr>
          <a:lstStyle/>
          <a:p>
            <a:pPr marL="514350" indent="-514350">
              <a:buAutoNum type="arabicPeriod" startAt="4"/>
            </a:pPr>
            <a:r>
              <a:rPr lang="en-US" sz="2000" b="1" u="sng" dirty="0" smtClean="0">
                <a:solidFill>
                  <a:srgbClr val="C00000"/>
                </a:solidFill>
              </a:rPr>
              <a:t>Ventricular diastole and </a:t>
            </a:r>
            <a:r>
              <a:rPr lang="en-US" sz="2000" b="1" u="sng" dirty="0" err="1" smtClean="0">
                <a:solidFill>
                  <a:srgbClr val="C00000"/>
                </a:solidFill>
              </a:rPr>
              <a:t>atrial</a:t>
            </a:r>
            <a:r>
              <a:rPr lang="en-US" sz="2000" b="1" u="sng" dirty="0" smtClean="0">
                <a:solidFill>
                  <a:srgbClr val="C00000"/>
                </a:solidFill>
              </a:rPr>
              <a:t> diastole:</a:t>
            </a:r>
          </a:p>
          <a:p>
            <a:pPr marL="514350" indent="-514350"/>
            <a:r>
              <a:rPr lang="en-US" sz="1800" dirty="0" smtClean="0"/>
              <a:t>Now ventricle relax and </a:t>
            </a:r>
            <a:r>
              <a:rPr lang="en-US" sz="1800" dirty="0" smtClean="0"/>
              <a:t>the </a:t>
            </a:r>
            <a:r>
              <a:rPr lang="en-US" sz="1800" dirty="0" smtClean="0"/>
              <a:t>pressure falls below to that in great arteries.</a:t>
            </a:r>
          </a:p>
          <a:p>
            <a:pPr marL="514350" indent="-514350"/>
            <a:r>
              <a:rPr lang="en-US" sz="1800" b="1" i="1" dirty="0" smtClean="0"/>
              <a:t>Closing of </a:t>
            </a:r>
            <a:r>
              <a:rPr lang="en-US" sz="1800" b="1" i="1" dirty="0" err="1" smtClean="0"/>
              <a:t>semilunar</a:t>
            </a:r>
            <a:r>
              <a:rPr lang="en-US" sz="1800" b="1" i="1" dirty="0" smtClean="0"/>
              <a:t> valves </a:t>
            </a:r>
            <a:r>
              <a:rPr lang="en-US" sz="1800" dirty="0" smtClean="0"/>
              <a:t>in pulmonary artery and aorta </a:t>
            </a:r>
            <a:r>
              <a:rPr lang="en-US" sz="1800" i="1" dirty="0" smtClean="0">
                <a:solidFill>
                  <a:srgbClr val="FF0000"/>
                </a:solidFill>
              </a:rPr>
              <a:t>produces the second heart sound </a:t>
            </a:r>
            <a:r>
              <a:rPr lang="en-US" sz="1800" dirty="0" smtClean="0"/>
              <a:t>– </a:t>
            </a:r>
            <a:r>
              <a:rPr lang="en-US" sz="1800" b="1" dirty="0" smtClean="0"/>
              <a:t>dub</a:t>
            </a:r>
            <a:r>
              <a:rPr lang="en-US" sz="1800" dirty="0" smtClean="0"/>
              <a:t> and </a:t>
            </a:r>
            <a:r>
              <a:rPr lang="en-US" sz="1800" i="1" dirty="0" smtClean="0">
                <a:solidFill>
                  <a:srgbClr val="FF0000"/>
                </a:solidFill>
              </a:rPr>
              <a:t>prevent back flow of blood into ventricles</a:t>
            </a:r>
            <a:r>
              <a:rPr lang="en-US" sz="1800" dirty="0" smtClean="0"/>
              <a:t>.</a:t>
            </a:r>
          </a:p>
          <a:p>
            <a:pPr marL="514350" indent="-514350"/>
            <a:r>
              <a:rPr lang="en-US" sz="1800" dirty="0" smtClean="0"/>
              <a:t>Here still </a:t>
            </a:r>
            <a:r>
              <a:rPr lang="en-US" sz="1800" b="1" i="1" dirty="0" smtClean="0"/>
              <a:t>ventricular pressure is grater than the arterial </a:t>
            </a:r>
            <a:r>
              <a:rPr lang="en-US" sz="1800" i="1" dirty="0" smtClean="0">
                <a:solidFill>
                  <a:srgbClr val="FF0000"/>
                </a:solidFill>
              </a:rPr>
              <a:t>pressure AV valve remain </a:t>
            </a:r>
            <a:r>
              <a:rPr lang="en-US" sz="1800" dirty="0" smtClean="0"/>
              <a:t>closed.</a:t>
            </a:r>
          </a:p>
          <a:p>
            <a:pPr marL="514350" indent="-514350"/>
            <a:r>
              <a:rPr lang="en-US" sz="1800" dirty="0" smtClean="0"/>
              <a:t>Now continue </a:t>
            </a:r>
            <a:r>
              <a:rPr lang="en-US" sz="1800" i="1" dirty="0" smtClean="0">
                <a:solidFill>
                  <a:srgbClr val="FF0000"/>
                </a:solidFill>
              </a:rPr>
              <a:t>ventricular diastole decreases the pressure</a:t>
            </a:r>
            <a:r>
              <a:rPr lang="en-US" sz="1800" dirty="0" smtClean="0">
                <a:solidFill>
                  <a:srgbClr val="FF0000"/>
                </a:solidFill>
              </a:rPr>
              <a:t> tremendously </a:t>
            </a:r>
            <a:r>
              <a:rPr lang="en-US" sz="1800" dirty="0" smtClean="0"/>
              <a:t>and now both atria and ventricle are in joint diastole.</a:t>
            </a:r>
          </a:p>
          <a:p>
            <a:pPr marL="514350" indent="-514350"/>
            <a:r>
              <a:rPr lang="en-US" sz="1800" dirty="0" smtClean="0"/>
              <a:t>It last for </a:t>
            </a:r>
            <a:r>
              <a:rPr lang="en-US" sz="1800" dirty="0" smtClean="0">
                <a:solidFill>
                  <a:srgbClr val="FF0000"/>
                </a:solidFill>
              </a:rPr>
              <a:t>about 0.4 seconds</a:t>
            </a:r>
            <a:r>
              <a:rPr lang="en-US" sz="1800" dirty="0" smtClean="0"/>
              <a:t>.</a:t>
            </a:r>
          </a:p>
          <a:p>
            <a:pPr marL="514350" indent="-514350"/>
            <a:r>
              <a:rPr lang="en-US" sz="1800" dirty="0" smtClean="0"/>
              <a:t>One complete systole and diastole of cardiac cycle takes about </a:t>
            </a:r>
            <a:r>
              <a:rPr lang="en-US" sz="1800" dirty="0" smtClean="0">
                <a:solidFill>
                  <a:srgbClr val="FF0000"/>
                </a:solidFill>
              </a:rPr>
              <a:t>0.8 seconds </a:t>
            </a:r>
            <a:r>
              <a:rPr lang="en-US" sz="1800" dirty="0" smtClean="0"/>
              <a:t>and  new cardiac cycle begins with the </a:t>
            </a:r>
            <a:r>
              <a:rPr lang="en-US" sz="1800" dirty="0" err="1" smtClean="0"/>
              <a:t>artrial</a:t>
            </a:r>
            <a:r>
              <a:rPr lang="en-US" sz="1800" dirty="0" smtClean="0"/>
              <a:t> </a:t>
            </a:r>
            <a:r>
              <a:rPr lang="en-US" sz="1800" dirty="0" smtClean="0"/>
              <a:t>systole.</a:t>
            </a:r>
          </a:p>
          <a:p>
            <a:pPr marL="514350" indent="-514350">
              <a:buNone/>
            </a:pPr>
            <a:r>
              <a:rPr lang="en-US" sz="1800" dirty="0" smtClean="0"/>
              <a:t>Summary:</a:t>
            </a:r>
          </a:p>
          <a:p>
            <a:pPr marL="514350" indent="-514350">
              <a:buNone/>
            </a:pPr>
            <a:r>
              <a:rPr lang="en-US" sz="1800" dirty="0" smtClean="0"/>
              <a:t>Heartbeat </a:t>
            </a:r>
            <a:r>
              <a:rPr lang="en-US" sz="1800" dirty="0" smtClean="0"/>
              <a:t>rate of human = 72 times/min</a:t>
            </a:r>
          </a:p>
          <a:p>
            <a:pPr marL="514350" indent="-514350">
              <a:buNone/>
            </a:pPr>
            <a:r>
              <a:rPr lang="en-US" sz="1800" dirty="0" smtClean="0"/>
              <a:t>Tame taken by each </a:t>
            </a:r>
            <a:endParaRPr lang="en-US" sz="1800" dirty="0"/>
          </a:p>
        </p:txBody>
      </p:sp>
      <p:pic>
        <p:nvPicPr>
          <p:cNvPr id="1026" name="Picture 2"/>
          <p:cNvPicPr>
            <a:picLocks noChangeAspect="1" noChangeArrowheads="1"/>
          </p:cNvPicPr>
          <p:nvPr/>
        </p:nvPicPr>
        <p:blipFill>
          <a:blip r:embed="rId2" cstate="print"/>
          <a:srcRect/>
          <a:stretch>
            <a:fillRect/>
          </a:stretch>
        </p:blipFill>
        <p:spPr bwMode="auto">
          <a:xfrm>
            <a:off x="5562600" y="1447800"/>
            <a:ext cx="3276600" cy="4267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3">
                                            <p:txEl>
                                              <p:pRg st="4" end="4"/>
                                            </p:txEl>
                                          </p:spTgt>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3">
                                            <p:txEl>
                                              <p:pRg st="5" end="5"/>
                                            </p:txEl>
                                          </p:spTgt>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9" dur="500"/>
                                        <p:tgtEl>
                                          <p:spTgt spid="3">
                                            <p:txEl>
                                              <p:pRg st="6" end="6"/>
                                            </p:txEl>
                                          </p:spTgt>
                                        </p:tgtEl>
                                      </p:cBhvr>
                                    </p:animEffect>
                                  </p:childTnLst>
                                </p:cTn>
                              </p:par>
                              <p:par>
                                <p:cTn id="40" presetID="53" presetClass="entr" presetSubtype="0" fill="hold" grpId="0"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p:cTn id="4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3">
                                            <p:txEl>
                                              <p:pRg st="7" end="7"/>
                                            </p:txEl>
                                          </p:spTgt>
                                        </p:tgtEl>
                                      </p:cBhvr>
                                    </p:animEffect>
                                  </p:childTnLst>
                                </p:cTn>
                              </p:par>
                              <p:par>
                                <p:cTn id="45" presetID="53" presetClass="entr" presetSubtype="0" fill="hold" grpId="0"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p:cTn id="47"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49" dur="500"/>
                                        <p:tgtEl>
                                          <p:spTgt spid="3">
                                            <p:txEl>
                                              <p:pRg st="8" end="8"/>
                                            </p:txEl>
                                          </p:spTgt>
                                        </p:tgtEl>
                                      </p:cBhvr>
                                    </p:animEffect>
                                  </p:childTnLst>
                                </p:cTn>
                              </p:par>
                              <p:par>
                                <p:cTn id="50" presetID="53" presetClass="entr" presetSubtype="0" fill="hold" grpId="0" nodeType="with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 calcmode="lin" valueType="num">
                                      <p:cBhvr>
                                        <p:cTn id="52"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3"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54" dur="500"/>
                                        <p:tgtEl>
                                          <p:spTgt spid="3">
                                            <p:txEl>
                                              <p:pRg st="9" end="9"/>
                                            </p:txEl>
                                          </p:spTgt>
                                        </p:tgtEl>
                                      </p:cBhvr>
                                    </p:animEffect>
                                  </p:childTnLst>
                                </p:cTn>
                              </p:par>
                              <p:par>
                                <p:cTn id="55" presetID="53" presetClass="entr" presetSubtype="0" fill="hold" nodeType="withEffect">
                                  <p:stCondLst>
                                    <p:cond delay="0"/>
                                  </p:stCondLst>
                                  <p:childTnLst>
                                    <p:set>
                                      <p:cBhvr>
                                        <p:cTn id="56" dur="1" fill="hold">
                                          <p:stCondLst>
                                            <p:cond delay="0"/>
                                          </p:stCondLst>
                                        </p:cTn>
                                        <p:tgtEl>
                                          <p:spTgt spid="1026"/>
                                        </p:tgtEl>
                                        <p:attrNameLst>
                                          <p:attrName>style.visibility</p:attrName>
                                        </p:attrNameLst>
                                      </p:cBhvr>
                                      <p:to>
                                        <p:strVal val="visible"/>
                                      </p:to>
                                    </p:set>
                                    <p:anim calcmode="lin" valueType="num">
                                      <p:cBhvr>
                                        <p:cTn id="57" dur="500" fill="hold"/>
                                        <p:tgtEl>
                                          <p:spTgt spid="1026"/>
                                        </p:tgtEl>
                                        <p:attrNameLst>
                                          <p:attrName>ppt_w</p:attrName>
                                        </p:attrNameLst>
                                      </p:cBhvr>
                                      <p:tavLst>
                                        <p:tav tm="0">
                                          <p:val>
                                            <p:fltVal val="0"/>
                                          </p:val>
                                        </p:tav>
                                        <p:tav tm="100000">
                                          <p:val>
                                            <p:strVal val="#ppt_w"/>
                                          </p:val>
                                        </p:tav>
                                      </p:tavLst>
                                    </p:anim>
                                    <p:anim calcmode="lin" valueType="num">
                                      <p:cBhvr>
                                        <p:cTn id="58" dur="500" fill="hold"/>
                                        <p:tgtEl>
                                          <p:spTgt spid="1026"/>
                                        </p:tgtEl>
                                        <p:attrNameLst>
                                          <p:attrName>ppt_h</p:attrName>
                                        </p:attrNameLst>
                                      </p:cBhvr>
                                      <p:tavLst>
                                        <p:tav tm="0">
                                          <p:val>
                                            <p:fltVal val="0"/>
                                          </p:val>
                                        </p:tav>
                                        <p:tav tm="100000">
                                          <p:val>
                                            <p:strVal val="#ppt_h"/>
                                          </p:val>
                                        </p:tav>
                                      </p:tavLst>
                                    </p:anim>
                                    <p:animEffect transition="in" filter="fade">
                                      <p:cBhvr>
                                        <p:cTn id="5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a:buNone/>
            </a:pPr>
            <a:r>
              <a:rPr lang="en-US" sz="2200" b="1" u="sng" dirty="0" smtClean="0">
                <a:solidFill>
                  <a:srgbClr val="C00000"/>
                </a:solidFill>
              </a:rPr>
              <a:t>Cardiac output:</a:t>
            </a:r>
          </a:p>
          <a:p>
            <a:r>
              <a:rPr lang="en-US" sz="1800" dirty="0" smtClean="0"/>
              <a:t>Volume of blood pumped out by each ventricle per minute.</a:t>
            </a:r>
          </a:p>
          <a:p>
            <a:r>
              <a:rPr lang="en-US" sz="1800" dirty="0" smtClean="0"/>
              <a:t>Cardiac out put of a healthy person is 5 liter or 5000mL.</a:t>
            </a:r>
          </a:p>
          <a:p>
            <a:pPr>
              <a:buNone/>
            </a:pPr>
            <a:r>
              <a:rPr lang="en-US" sz="2200" b="1" u="sng" dirty="0" smtClean="0">
                <a:solidFill>
                  <a:srgbClr val="C00000"/>
                </a:solidFill>
              </a:rPr>
              <a:t>Heart rate:</a:t>
            </a:r>
          </a:p>
          <a:p>
            <a:r>
              <a:rPr lang="en-US" sz="1800" dirty="0" smtClean="0"/>
              <a:t>Number of times of hearts beats per minute.</a:t>
            </a:r>
          </a:p>
          <a:p>
            <a:pPr>
              <a:buNone/>
            </a:pPr>
            <a:r>
              <a:rPr lang="en-US" sz="1800" dirty="0" smtClean="0"/>
              <a:t>	Example: humans – 68 – 72, elephant – 25, rat – 300.</a:t>
            </a:r>
          </a:p>
          <a:p>
            <a:pPr>
              <a:buNone/>
            </a:pPr>
            <a:r>
              <a:rPr lang="en-US" sz="1800" b="1" i="1" dirty="0" smtClean="0"/>
              <a:t>#	smaller animal have higher metabolic rate hence need grater action o heart to pump more oxygen and nutrients to tissue.</a:t>
            </a:r>
          </a:p>
          <a:p>
            <a:pPr>
              <a:buNone/>
            </a:pPr>
            <a:r>
              <a:rPr lang="en-US" sz="2200" b="1" u="sng" dirty="0" smtClean="0">
                <a:solidFill>
                  <a:srgbClr val="C00000"/>
                </a:solidFill>
              </a:rPr>
              <a:t>Tachycardia :</a:t>
            </a:r>
          </a:p>
          <a:p>
            <a:r>
              <a:rPr lang="en-US" sz="1800" dirty="0" smtClean="0"/>
              <a:t>Abnormal increase of heart rate.</a:t>
            </a:r>
          </a:p>
          <a:p>
            <a:r>
              <a:rPr lang="en-US" sz="1800" dirty="0" smtClean="0"/>
              <a:t>It could b due to emotional stress, anxiety anger and excitements and over activity of thyroid gland.</a:t>
            </a:r>
          </a:p>
          <a:p>
            <a:pPr>
              <a:buNone/>
            </a:pPr>
            <a:r>
              <a:rPr lang="en-US" sz="2200" b="1" u="sng" dirty="0" err="1" smtClean="0">
                <a:solidFill>
                  <a:srgbClr val="C00000"/>
                </a:solidFill>
              </a:rPr>
              <a:t>Bradycardia</a:t>
            </a:r>
            <a:r>
              <a:rPr lang="en-US" sz="2200" b="1" u="sng" dirty="0" smtClean="0">
                <a:solidFill>
                  <a:srgbClr val="C00000"/>
                </a:solidFill>
              </a:rPr>
              <a:t>:</a:t>
            </a:r>
          </a:p>
          <a:p>
            <a:r>
              <a:rPr lang="en-US" sz="1800" dirty="0" smtClean="0"/>
              <a:t>Abnormal decrease of heartbeat rate.</a:t>
            </a:r>
          </a:p>
          <a:p>
            <a:r>
              <a:rPr lang="en-US" sz="1800" dirty="0" smtClean="0"/>
              <a:t>It is due to under activity of thyroid gland.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lide(fromBottom)">
                                      <p:cBhvr>
                                        <p:cTn id="10" dur="500"/>
                                        <p:tgtEl>
                                          <p:spTgt spid="3">
                                            <p:txEl>
                                              <p:pRg st="1" end="1"/>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slide(fromBottom)">
                                      <p:cBhvr>
                                        <p:cTn id="13" dur="500"/>
                                        <p:tgtEl>
                                          <p:spTgt spid="3">
                                            <p:txEl>
                                              <p:pRg st="2" end="2"/>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slide(fromBottom)">
                                      <p:cBhvr>
                                        <p:cTn id="16" dur="500"/>
                                        <p:tgtEl>
                                          <p:spTgt spid="3">
                                            <p:txEl>
                                              <p:pRg st="3" end="3"/>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slide(fromBottom)">
                                      <p:cBhvr>
                                        <p:cTn id="19" dur="500"/>
                                        <p:tgtEl>
                                          <p:spTgt spid="3">
                                            <p:txEl>
                                              <p:pRg st="4" end="4"/>
                                            </p:txEl>
                                          </p:spTgt>
                                        </p:tgtEl>
                                      </p:cBhvr>
                                    </p:animEffect>
                                  </p:childTnLst>
                                </p:cTn>
                              </p:par>
                              <p:par>
                                <p:cTn id="20" presetID="12" presetClass="entr" presetSubtype="4"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slide(fromBottom)">
                                      <p:cBhvr>
                                        <p:cTn id="22" dur="500"/>
                                        <p:tgtEl>
                                          <p:spTgt spid="3">
                                            <p:txEl>
                                              <p:pRg st="5" end="5"/>
                                            </p:txEl>
                                          </p:spTgt>
                                        </p:tgtEl>
                                      </p:cBhvr>
                                    </p:animEffect>
                                  </p:childTnLst>
                                </p:cTn>
                              </p:par>
                              <p:par>
                                <p:cTn id="23" presetID="1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slide(fromBottom)">
                                      <p:cBhvr>
                                        <p:cTn id="25" dur="500"/>
                                        <p:tgtEl>
                                          <p:spTgt spid="3">
                                            <p:txEl>
                                              <p:pRg st="6" end="6"/>
                                            </p:txEl>
                                          </p:spTgt>
                                        </p:tgtEl>
                                      </p:cBhvr>
                                    </p:animEffect>
                                  </p:childTnLst>
                                </p:cTn>
                              </p:par>
                              <p:par>
                                <p:cTn id="26" presetID="12" presetClass="entr" presetSubtype="4"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slide(fromBottom)">
                                      <p:cBhvr>
                                        <p:cTn id="28" dur="500"/>
                                        <p:tgtEl>
                                          <p:spTgt spid="3">
                                            <p:txEl>
                                              <p:pRg st="7" end="7"/>
                                            </p:txEl>
                                          </p:spTgt>
                                        </p:tgtEl>
                                      </p:cBhvr>
                                    </p:animEffect>
                                  </p:childTnLst>
                                </p:cTn>
                              </p:par>
                              <p:par>
                                <p:cTn id="29" presetID="12" presetClass="entr" presetSubtype="4"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slide(fromBottom)">
                                      <p:cBhvr>
                                        <p:cTn id="31" dur="500"/>
                                        <p:tgtEl>
                                          <p:spTgt spid="3">
                                            <p:txEl>
                                              <p:pRg st="8" end="8"/>
                                            </p:txEl>
                                          </p:spTgt>
                                        </p:tgtEl>
                                      </p:cBhvr>
                                    </p:animEffect>
                                  </p:childTnLst>
                                </p:cTn>
                              </p:par>
                              <p:par>
                                <p:cTn id="32" presetID="12" presetClass="entr" presetSubtype="4"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slide(fromBottom)">
                                      <p:cBhvr>
                                        <p:cTn id="34" dur="500"/>
                                        <p:tgtEl>
                                          <p:spTgt spid="3">
                                            <p:txEl>
                                              <p:pRg st="9" end="9"/>
                                            </p:txEl>
                                          </p:spTgt>
                                        </p:tgtEl>
                                      </p:cBhvr>
                                    </p:animEffect>
                                  </p:childTnLst>
                                </p:cTn>
                              </p:par>
                              <p:par>
                                <p:cTn id="35" presetID="12" presetClass="entr" presetSubtype="4"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slide(fromBottom)">
                                      <p:cBhvr>
                                        <p:cTn id="37" dur="500"/>
                                        <p:tgtEl>
                                          <p:spTgt spid="3">
                                            <p:txEl>
                                              <p:pRg st="10" end="10"/>
                                            </p:txEl>
                                          </p:spTgt>
                                        </p:tgtEl>
                                      </p:cBhvr>
                                    </p:animEffect>
                                  </p:childTnLst>
                                </p:cTn>
                              </p:par>
                              <p:par>
                                <p:cTn id="38" presetID="12" presetClass="entr" presetSubtype="4" fill="hold"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slide(fromBottom)">
                                      <p:cBhvr>
                                        <p:cTn id="40" dur="500"/>
                                        <p:tgtEl>
                                          <p:spTgt spid="3">
                                            <p:txEl>
                                              <p:pRg st="11" end="11"/>
                                            </p:txEl>
                                          </p:spTgt>
                                        </p:tgtEl>
                                      </p:cBhvr>
                                    </p:animEffect>
                                  </p:childTnLst>
                                </p:cTn>
                              </p:par>
                              <p:par>
                                <p:cTn id="41" presetID="12" presetClass="entr" presetSubtype="4"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slide(fromBottom)">
                                      <p:cBhvr>
                                        <p:cTn id="43"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248400"/>
          </a:xfrm>
        </p:spPr>
        <p:txBody>
          <a:bodyPr>
            <a:normAutofit/>
          </a:bodyPr>
          <a:lstStyle/>
          <a:p>
            <a:pPr>
              <a:buNone/>
            </a:pPr>
            <a:r>
              <a:rPr lang="en-US" sz="2000" b="1" u="sng" dirty="0" smtClean="0">
                <a:solidFill>
                  <a:srgbClr val="C00000"/>
                </a:solidFill>
              </a:rPr>
              <a:t>Arterial pulse or pulse wave:</a:t>
            </a:r>
          </a:p>
          <a:p>
            <a:r>
              <a:rPr lang="en-US" sz="1800" dirty="0" smtClean="0"/>
              <a:t>It is wave of distention followed by constriction experience in the arteries which results ventricular systole and diastole.</a:t>
            </a:r>
          </a:p>
          <a:p>
            <a:r>
              <a:rPr lang="en-US" sz="1800" dirty="0" smtClean="0"/>
              <a:t>Pulse rate / min = heartbeat rate / min</a:t>
            </a:r>
          </a:p>
          <a:p>
            <a:r>
              <a:rPr lang="en-US" sz="1800" dirty="0" smtClean="0"/>
              <a:t>Ventricle contract → blood flow in arteries (with force) →distention of wall of arteries→ felt pulse→ become fainter as blood move away and become low in capillaries.</a:t>
            </a:r>
          </a:p>
          <a:p>
            <a:pPr>
              <a:buNone/>
            </a:pPr>
            <a:r>
              <a:rPr lang="en-US" sz="2000" b="1" u="sng" dirty="0" smtClean="0">
                <a:solidFill>
                  <a:srgbClr val="C00000"/>
                </a:solidFill>
              </a:rPr>
              <a:t>Blood pressure:</a:t>
            </a:r>
          </a:p>
          <a:p>
            <a:r>
              <a:rPr lang="en-US" sz="1800" dirty="0" smtClean="0"/>
              <a:t>Pressure excreted by the blood against the wall of arteries.</a:t>
            </a:r>
          </a:p>
          <a:p>
            <a:r>
              <a:rPr lang="en-US" sz="1800" dirty="0" smtClean="0"/>
              <a:t>It occurs due to sudden flow of blood in during ventricular systole</a:t>
            </a:r>
          </a:p>
          <a:p>
            <a:r>
              <a:rPr lang="en-US" sz="1800" dirty="0" smtClean="0"/>
              <a:t>Blood pressure is measure as two value like in man 120/80 mm of Hg (</a:t>
            </a:r>
            <a:r>
              <a:rPr lang="en-US" sz="1800" i="1" dirty="0" smtClean="0"/>
              <a:t>i.e. systolic pressure is 120 m of Hg and Diastolic pressure of 80 mm of Hg</a:t>
            </a:r>
            <a:r>
              <a:rPr lang="en-US" sz="1800" dirty="0" smtClean="0"/>
              <a:t>).</a:t>
            </a:r>
          </a:p>
          <a:p>
            <a:pPr>
              <a:buNone/>
            </a:pPr>
            <a:r>
              <a:rPr lang="en-US" sz="2000" b="1" u="sng" dirty="0" smtClean="0"/>
              <a:t>Systolic pressure:</a:t>
            </a:r>
          </a:p>
          <a:p>
            <a:r>
              <a:rPr lang="en-US" sz="1800" dirty="0" smtClean="0"/>
              <a:t>Pressure experienced in the arteries which results contraction of ventricles.</a:t>
            </a:r>
          </a:p>
          <a:p>
            <a:r>
              <a:rPr lang="en-US" sz="1800" dirty="0" smtClean="0"/>
              <a:t>In this distention occurs at the  wall of arteries due to sudden rise in blood .</a:t>
            </a:r>
          </a:p>
          <a:p>
            <a:pPr>
              <a:buNone/>
            </a:pPr>
            <a:r>
              <a:rPr lang="en-US" sz="2000" b="1" u="sng" dirty="0" smtClean="0"/>
              <a:t>Diastolic pressure:</a:t>
            </a:r>
          </a:p>
          <a:p>
            <a:r>
              <a:rPr lang="en-US" sz="1800" dirty="0" smtClean="0"/>
              <a:t>Pressure in arteries when ventricle relax.</a:t>
            </a:r>
          </a:p>
          <a:p>
            <a:pPr>
              <a:buNone/>
            </a:pPr>
            <a:r>
              <a:rPr lang="en-US" sz="2000" b="1" u="sng" dirty="0" smtClean="0">
                <a:solidFill>
                  <a:srgbClr val="C00000"/>
                </a:solidFill>
              </a:rPr>
              <a:t>Sphygmomanometer:</a:t>
            </a:r>
          </a:p>
          <a:p>
            <a:r>
              <a:rPr lang="en-US" sz="1800" dirty="0" smtClean="0"/>
              <a:t>It is instrument use to measure the blood pressure in the bronchial artery.</a:t>
            </a:r>
            <a:endParaRPr lang="en-US" sz="18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lstStyle/>
          <a:p>
            <a:r>
              <a:rPr lang="en-US" b="1" dirty="0" smtClean="0">
                <a:solidFill>
                  <a:srgbClr val="C00000"/>
                </a:solidFill>
              </a:rPr>
              <a:t>Heart sound</a:t>
            </a:r>
            <a:endParaRPr lang="en-US" b="1" dirty="0">
              <a:solidFill>
                <a:srgbClr val="C00000"/>
              </a:solidFill>
            </a:endParaRPr>
          </a:p>
        </p:txBody>
      </p:sp>
      <p:sp>
        <p:nvSpPr>
          <p:cNvPr id="3" name="Content Placeholder 2"/>
          <p:cNvSpPr>
            <a:spLocks noGrp="1"/>
          </p:cNvSpPr>
          <p:nvPr>
            <p:ph idx="1"/>
          </p:nvPr>
        </p:nvSpPr>
        <p:spPr>
          <a:xfrm>
            <a:off x="457200" y="762000"/>
            <a:ext cx="8229600" cy="5364163"/>
          </a:xfrm>
        </p:spPr>
        <p:txBody>
          <a:bodyPr>
            <a:normAutofit/>
          </a:bodyPr>
          <a:lstStyle/>
          <a:p>
            <a:r>
              <a:rPr lang="en-US" sz="1800" dirty="0" smtClean="0"/>
              <a:t>Rhythmic closure and opening of valves cause the sound of heartbeat during cardiac cycle.</a:t>
            </a:r>
          </a:p>
          <a:p>
            <a:r>
              <a:rPr lang="en-US" sz="1800" dirty="0" smtClean="0"/>
              <a:t>Two significant sound are produce during one cardiac cycle i.e. </a:t>
            </a:r>
            <a:r>
              <a:rPr lang="en-US" sz="1800" i="1" dirty="0" err="1" smtClean="0">
                <a:solidFill>
                  <a:srgbClr val="FF0000"/>
                </a:solidFill>
              </a:rPr>
              <a:t>Lub</a:t>
            </a:r>
            <a:r>
              <a:rPr lang="en-US" sz="1800" i="1" dirty="0" smtClean="0">
                <a:solidFill>
                  <a:srgbClr val="FF0000"/>
                </a:solidFill>
              </a:rPr>
              <a:t> and Dub</a:t>
            </a:r>
          </a:p>
          <a:p>
            <a:pPr>
              <a:buNone/>
            </a:pPr>
            <a:endParaRPr lang="en-US" sz="1800" dirty="0"/>
          </a:p>
        </p:txBody>
      </p:sp>
      <p:graphicFrame>
        <p:nvGraphicFramePr>
          <p:cNvPr id="4" name="Table 3"/>
          <p:cNvGraphicFramePr>
            <a:graphicFrameLocks noGrp="1"/>
          </p:cNvGraphicFramePr>
          <p:nvPr/>
        </p:nvGraphicFramePr>
        <p:xfrm>
          <a:off x="152400" y="1828800"/>
          <a:ext cx="4114800" cy="4358640"/>
        </p:xfrm>
        <a:graphic>
          <a:graphicData uri="http://schemas.openxmlformats.org/drawingml/2006/table">
            <a:tbl>
              <a:tblPr firstRow="1" bandRow="1">
                <a:tableStyleId>{5940675A-B579-460E-94D1-54222C63F5DA}</a:tableStyleId>
              </a:tblPr>
              <a:tblGrid>
                <a:gridCol w="2057400"/>
                <a:gridCol w="2057400"/>
              </a:tblGrid>
              <a:tr h="370840">
                <a:tc>
                  <a:txBody>
                    <a:bodyPr/>
                    <a:lstStyle/>
                    <a:p>
                      <a:r>
                        <a:rPr lang="en-US" sz="2200" b="1" dirty="0" err="1" smtClean="0">
                          <a:solidFill>
                            <a:srgbClr val="C00000"/>
                          </a:solidFill>
                        </a:rPr>
                        <a:t>Lub</a:t>
                      </a:r>
                      <a:r>
                        <a:rPr lang="en-US" sz="2200" b="1" dirty="0" smtClean="0">
                          <a:solidFill>
                            <a:srgbClr val="C00000"/>
                          </a:solidFill>
                        </a:rPr>
                        <a:t> </a:t>
                      </a:r>
                      <a:endParaRPr lang="en-US" sz="2200" b="1" dirty="0">
                        <a:solidFill>
                          <a:srgbClr val="C00000"/>
                        </a:solidFill>
                      </a:endParaRPr>
                    </a:p>
                  </a:txBody>
                  <a:tcPr/>
                </a:tc>
                <a:tc>
                  <a:txBody>
                    <a:bodyPr/>
                    <a:lstStyle/>
                    <a:p>
                      <a:r>
                        <a:rPr lang="en-US" sz="2200" b="1" dirty="0" smtClean="0">
                          <a:solidFill>
                            <a:srgbClr val="C00000"/>
                          </a:solidFill>
                        </a:rPr>
                        <a:t>Dub</a:t>
                      </a:r>
                      <a:endParaRPr lang="en-US" sz="2200" b="1" dirty="0">
                        <a:solidFill>
                          <a:srgbClr val="C00000"/>
                        </a:solidFill>
                      </a:endParaRPr>
                    </a:p>
                  </a:txBody>
                  <a:tcPr/>
                </a:tc>
              </a:tr>
              <a:tr h="370840">
                <a:tc>
                  <a:txBody>
                    <a:bodyPr/>
                    <a:lstStyle/>
                    <a:p>
                      <a:r>
                        <a:rPr lang="en-US" dirty="0" smtClean="0"/>
                        <a:t>First</a:t>
                      </a:r>
                      <a:r>
                        <a:rPr lang="en-US" baseline="0" dirty="0" smtClean="0"/>
                        <a:t> sound in cardiac cycle</a:t>
                      </a:r>
                      <a:endParaRPr lang="en-US" dirty="0"/>
                    </a:p>
                  </a:txBody>
                  <a:tcPr/>
                </a:tc>
                <a:tc>
                  <a:txBody>
                    <a:bodyPr/>
                    <a:lstStyle/>
                    <a:p>
                      <a:r>
                        <a:rPr lang="en-US" dirty="0" smtClean="0"/>
                        <a:t>Second</a:t>
                      </a:r>
                      <a:r>
                        <a:rPr lang="en-US" baseline="0" dirty="0" smtClean="0"/>
                        <a:t> sound during cardiac cycle</a:t>
                      </a:r>
                      <a:endParaRPr lang="en-US" dirty="0"/>
                    </a:p>
                  </a:txBody>
                  <a:tcPr/>
                </a:tc>
              </a:tr>
              <a:tr h="370840">
                <a:tc>
                  <a:txBody>
                    <a:bodyPr/>
                    <a:lstStyle/>
                    <a:p>
                      <a:r>
                        <a:rPr lang="en-US" dirty="0" smtClean="0"/>
                        <a:t>Produce by closing</a:t>
                      </a:r>
                      <a:r>
                        <a:rPr lang="en-US" baseline="0" dirty="0" smtClean="0"/>
                        <a:t> of </a:t>
                      </a:r>
                      <a:r>
                        <a:rPr lang="en-US" baseline="0" dirty="0" err="1" smtClean="0"/>
                        <a:t>atrioventricular</a:t>
                      </a:r>
                      <a:r>
                        <a:rPr lang="en-US" baseline="0" dirty="0" smtClean="0"/>
                        <a:t> valves</a:t>
                      </a:r>
                      <a:endParaRPr lang="en-US" dirty="0"/>
                    </a:p>
                  </a:txBody>
                  <a:tcPr/>
                </a:tc>
                <a:tc>
                  <a:txBody>
                    <a:bodyPr/>
                    <a:lstStyle/>
                    <a:p>
                      <a:r>
                        <a:rPr lang="en-US" dirty="0" smtClean="0"/>
                        <a:t>Produce by closing of </a:t>
                      </a:r>
                      <a:r>
                        <a:rPr lang="en-US" dirty="0" err="1" smtClean="0"/>
                        <a:t>semilunar</a:t>
                      </a:r>
                      <a:r>
                        <a:rPr lang="en-US" dirty="0" smtClean="0"/>
                        <a:t> valves</a:t>
                      </a:r>
                      <a:r>
                        <a:rPr lang="en-US" baseline="0" dirty="0" smtClean="0"/>
                        <a:t> ( present at the base of pulmonary artery and aorta).</a:t>
                      </a:r>
                      <a:endParaRPr lang="en-US" dirty="0"/>
                    </a:p>
                  </a:txBody>
                  <a:tcPr/>
                </a:tc>
              </a:tr>
              <a:tr h="370840">
                <a:tc>
                  <a:txBody>
                    <a:bodyPr/>
                    <a:lstStyle/>
                    <a:p>
                      <a:r>
                        <a:rPr lang="en-US" dirty="0" smtClean="0"/>
                        <a:t>Occurs at the beginning</a:t>
                      </a:r>
                      <a:r>
                        <a:rPr lang="en-US" baseline="0" dirty="0" smtClean="0"/>
                        <a:t> of ventricular systole</a:t>
                      </a:r>
                      <a:endParaRPr lang="en-US" dirty="0"/>
                    </a:p>
                  </a:txBody>
                  <a:tcPr/>
                </a:tc>
                <a:tc>
                  <a:txBody>
                    <a:bodyPr/>
                    <a:lstStyle/>
                    <a:p>
                      <a:r>
                        <a:rPr lang="en-US" dirty="0" smtClean="0"/>
                        <a:t>Occurs at the beginning</a:t>
                      </a:r>
                      <a:r>
                        <a:rPr lang="en-US" baseline="0" dirty="0" smtClean="0"/>
                        <a:t> of ventricular diastole.</a:t>
                      </a:r>
                      <a:endParaRPr lang="en-US" dirty="0"/>
                    </a:p>
                  </a:txBody>
                  <a:tcPr/>
                </a:tc>
              </a:tr>
              <a:tr h="370840">
                <a:tc>
                  <a:txBody>
                    <a:bodyPr/>
                    <a:lstStyle/>
                    <a:p>
                      <a:r>
                        <a:rPr lang="en-US" dirty="0" smtClean="0"/>
                        <a:t>Duration is 0.16 – 0.19 sec and louder sound</a:t>
                      </a:r>
                      <a:endParaRPr lang="en-US" dirty="0"/>
                    </a:p>
                  </a:txBody>
                  <a:tcPr/>
                </a:tc>
                <a:tc>
                  <a:txBody>
                    <a:bodyPr/>
                    <a:lstStyle/>
                    <a:p>
                      <a:r>
                        <a:rPr lang="en-US" dirty="0" smtClean="0"/>
                        <a:t>Duration is 0.10 sec and</a:t>
                      </a:r>
                      <a:r>
                        <a:rPr lang="en-US" baseline="0" dirty="0" smtClean="0"/>
                        <a:t> fainter sound.</a:t>
                      </a:r>
                      <a:endParaRPr lang="en-US" dirty="0"/>
                    </a:p>
                  </a:txBody>
                  <a:tcPr/>
                </a:tc>
              </a:tr>
            </a:tbl>
          </a:graphicData>
        </a:graphic>
      </p:graphicFrame>
      <p:pic>
        <p:nvPicPr>
          <p:cNvPr id="5" name="Picture 2"/>
          <p:cNvPicPr>
            <a:picLocks noChangeAspect="1" noChangeArrowheads="1"/>
          </p:cNvPicPr>
          <p:nvPr/>
        </p:nvPicPr>
        <p:blipFill>
          <a:blip r:embed="rId2" cstate="print"/>
          <a:srcRect/>
          <a:stretch>
            <a:fillRect/>
          </a:stretch>
        </p:blipFill>
        <p:spPr bwMode="auto">
          <a:xfrm>
            <a:off x="4495800" y="1828800"/>
            <a:ext cx="4457700" cy="4572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slide(fromBottom)">
                                      <p:cBhvr>
                                        <p:cTn id="15" dur="500"/>
                                        <p:tgtEl>
                                          <p:spTgt spid="3">
                                            <p:txEl>
                                              <p:pRg st="0" end="0"/>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slide(fromBottom)">
                                      <p:cBhvr>
                                        <p:cTn id="18" dur="500"/>
                                        <p:tgtEl>
                                          <p:spTgt spid="3">
                                            <p:txEl>
                                              <p:pRg st="1" end="1"/>
                                            </p:txEl>
                                          </p:spTgt>
                                        </p:tgtEl>
                                      </p:cBhvr>
                                    </p:animEffect>
                                  </p:childTnLst>
                                </p:cTn>
                              </p:par>
                              <p:par>
                                <p:cTn id="19" presetID="55"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strVal val="#ppt_w*0.70"/>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Effect transition="in" filter="fade">
                                      <p:cBhvr>
                                        <p:cTn id="23" dur="1000"/>
                                        <p:tgtEl>
                                          <p:spTgt spid="4"/>
                                        </p:tgtEl>
                                      </p:cBhvr>
                                    </p:animEffect>
                                  </p:childTnLst>
                                </p:cTn>
                              </p:par>
                              <p:par>
                                <p:cTn id="24" presetID="53"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vessels</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1981200"/>
            <a:ext cx="8229600" cy="3084512"/>
          </a:xfrm>
          <a:prstGeom prst="rect">
            <a:avLst/>
          </a:prstGeom>
          <a:solidFill>
            <a:srgbClr val="002060"/>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8800" b="0" i="0" u="none" strike="noStrike" kern="1200" cap="none" spc="0" normalizeH="0" baseline="0" noProof="0" dirty="0" smtClean="0">
                <a:ln>
                  <a:noFill/>
                </a:ln>
                <a:solidFill>
                  <a:srgbClr val="FFC000"/>
                </a:solidFill>
                <a:effectLst/>
                <a:uLnTx/>
                <a:uFillTx/>
                <a:latin typeface="Algerian" pitchFamily="82" charset="0"/>
                <a:ea typeface="+mj-ea"/>
                <a:cs typeface="+mj-cs"/>
              </a:rPr>
              <a:t>Thank You</a:t>
            </a:r>
            <a:endParaRPr kumimoji="0" lang="en-US" sz="8800" b="0" i="0" u="none" strike="noStrike" kern="1200" cap="none" spc="0" normalizeH="0" baseline="0" noProof="0" dirty="0">
              <a:ln>
                <a:noFill/>
              </a:ln>
              <a:solidFill>
                <a:srgbClr val="FFC000"/>
              </a:solidFill>
              <a:effectLst/>
              <a:uLnTx/>
              <a:uFillTx/>
              <a:latin typeface="+mj-lt"/>
              <a:ea typeface="+mj-ea"/>
              <a:cs typeface="+mj-cs"/>
            </a:endParaRPr>
          </a:p>
        </p:txBody>
      </p:sp>
      <p:pic>
        <p:nvPicPr>
          <p:cNvPr id="5" name="Recorded Sound">
            <a:hlinkClick r:id="" action="ppaction://media"/>
          </p:cNvPr>
          <p:cNvPicPr>
            <a:picLocks noRot="1" noChangeAspect="1"/>
          </p:cNvPicPr>
          <p:nvPr>
            <a:wavAudioFile r:embed="rId1" name="Recorded Sound"/>
          </p:nvPr>
        </p:nvPicPr>
        <p:blipFill>
          <a:blip r:embed="rId3"/>
          <a:stretch>
            <a:fillRect/>
          </a:stretch>
        </p:blipFill>
        <p:spPr>
          <a:xfrm flipH="1">
            <a:off x="4724400" y="1219200"/>
            <a:ext cx="609600" cy="609600"/>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205" fill="hold"/>
                                        <p:tgtEl>
                                          <p:spTgt spid="5"/>
                                        </p:tgtEl>
                                      </p:cBhvr>
                                    </p:cmd>
                                  </p:childTnLst>
                                </p:cTn>
                              </p:par>
                              <p:par>
                                <p:cTn id="7" presetID="2" presetClass="entr" presetSubtype="4"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 calcmode="lin" valueType="num">
                                      <p:cBhvr additive="base">
                                        <p:cTn id="9" dur="2000" fill="hold"/>
                                        <p:tgtEl>
                                          <p:spTgt spid="4"/>
                                        </p:tgtEl>
                                        <p:attrNameLst>
                                          <p:attrName>ppt_x</p:attrName>
                                        </p:attrNameLst>
                                      </p:cBhvr>
                                      <p:tavLst>
                                        <p:tav tm="0">
                                          <p:val>
                                            <p:strVal val="#ppt_x"/>
                                          </p:val>
                                        </p:tav>
                                        <p:tav tm="100000">
                                          <p:val>
                                            <p:strVal val="#ppt_x"/>
                                          </p:val>
                                        </p:tav>
                                      </p:tavLst>
                                    </p:anim>
                                    <p:anim calcmode="lin" valueType="num">
                                      <p:cBhvr additive="base">
                                        <p:cTn id="10"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1"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marL="514350" indent="-514350">
              <a:buAutoNum type="arabicPeriod" startAt="2"/>
            </a:pPr>
            <a:r>
              <a:rPr lang="en-US" sz="2200" b="1" u="sng" dirty="0" smtClean="0">
                <a:solidFill>
                  <a:srgbClr val="C00000"/>
                </a:solidFill>
              </a:rPr>
              <a:t>Blood vascular system:</a:t>
            </a:r>
          </a:p>
          <a:p>
            <a:pPr marL="514350" indent="-514350"/>
            <a:r>
              <a:rPr lang="en-US" sz="1800" dirty="0" smtClean="0"/>
              <a:t>In all  higher animals where heart (</a:t>
            </a:r>
            <a:r>
              <a:rPr lang="en-US" sz="1800" i="1" dirty="0" smtClean="0">
                <a:solidFill>
                  <a:srgbClr val="FF0000"/>
                </a:solidFill>
              </a:rPr>
              <a:t>i.e. pump and conducts the circulatory fluid to various tissues </a:t>
            </a:r>
            <a:r>
              <a:rPr lang="en-US" sz="1800" dirty="0" smtClean="0"/>
              <a:t>)and blood vessels (</a:t>
            </a:r>
            <a:r>
              <a:rPr lang="en-US" sz="1800" i="1" dirty="0" smtClean="0">
                <a:solidFill>
                  <a:srgbClr val="FF0000"/>
                </a:solidFill>
              </a:rPr>
              <a:t>i.e. takes blood away from hear and veins bring back to lungs</a:t>
            </a:r>
            <a:r>
              <a:rPr lang="en-US" sz="1800" dirty="0" smtClean="0"/>
              <a:t>)  together with circulatory fluid constitute a blood vascular system.</a:t>
            </a:r>
          </a:p>
          <a:p>
            <a:pPr marL="514350" indent="-514350"/>
            <a:r>
              <a:rPr lang="en-US" sz="1800" dirty="0" smtClean="0"/>
              <a:t>in higher invertebrates and vertebrates have two types of circulatory systems.</a:t>
            </a:r>
          </a:p>
          <a:p>
            <a:pPr marL="514350" indent="-514350">
              <a:buFont typeface="+mj-lt"/>
              <a:buAutoNum type="alphaLcParenR"/>
            </a:pPr>
            <a:r>
              <a:rPr lang="en-US" sz="1800" b="1" dirty="0" smtClean="0"/>
              <a:t>Open circulatory system</a:t>
            </a:r>
          </a:p>
          <a:p>
            <a:pPr marL="514350" indent="-514350">
              <a:buFont typeface="+mj-lt"/>
              <a:buAutoNum type="alphaLcParenR"/>
            </a:pPr>
            <a:r>
              <a:rPr lang="en-US" sz="1800" b="1" dirty="0" smtClean="0"/>
              <a:t>Close circulatory system</a:t>
            </a:r>
          </a:p>
          <a:p>
            <a:pPr marL="514350" indent="-514350">
              <a:buNone/>
            </a:pPr>
            <a:endParaRPr lang="en-US" sz="1800" dirty="0" smtClean="0"/>
          </a:p>
        </p:txBody>
      </p:sp>
      <p:pic>
        <p:nvPicPr>
          <p:cNvPr id="2050" name="Picture 2"/>
          <p:cNvPicPr>
            <a:picLocks noChangeAspect="1" noChangeArrowheads="1"/>
          </p:cNvPicPr>
          <p:nvPr/>
        </p:nvPicPr>
        <p:blipFill>
          <a:blip r:embed="rId2"/>
          <a:srcRect/>
          <a:stretch>
            <a:fillRect/>
          </a:stretch>
        </p:blipFill>
        <p:spPr bwMode="auto">
          <a:xfrm>
            <a:off x="304800" y="3048000"/>
            <a:ext cx="8458200" cy="3581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lide(fromBottom)">
                                      <p:cBhvr>
                                        <p:cTn id="10" dur="500"/>
                                        <p:tgtEl>
                                          <p:spTgt spid="3">
                                            <p:txEl>
                                              <p:pRg st="1" end="1"/>
                                            </p:txEl>
                                          </p:spTgt>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slide(fromBottom)">
                                      <p:cBhvr>
                                        <p:cTn id="13" dur="500"/>
                                        <p:tgtEl>
                                          <p:spTgt spid="3">
                                            <p:txEl>
                                              <p:pRg st="2" end="2"/>
                                            </p:txEl>
                                          </p:spTgt>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slide(fromBottom)">
                                      <p:cBhvr>
                                        <p:cTn id="16" dur="500"/>
                                        <p:tgtEl>
                                          <p:spTgt spid="3">
                                            <p:txEl>
                                              <p:pRg st="3" end="3"/>
                                            </p:txEl>
                                          </p:spTgt>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slide(fromBottom)">
                                      <p:cBhvr>
                                        <p:cTn id="19" dur="500"/>
                                        <p:tgtEl>
                                          <p:spTgt spid="3">
                                            <p:txEl>
                                              <p:pRg st="4" end="4"/>
                                            </p:txEl>
                                          </p:spTgt>
                                        </p:tgtEl>
                                      </p:cBhvr>
                                    </p:animEffect>
                                  </p:childTnLst>
                                </p:cTn>
                              </p:par>
                              <p:par>
                                <p:cTn id="20" presetID="53" presetClass="entr" presetSubtype="0" fill="hold" nodeType="withEffect">
                                  <p:stCondLst>
                                    <p:cond delay="0"/>
                                  </p:stCondLst>
                                  <p:childTnLst>
                                    <p:set>
                                      <p:cBhvr>
                                        <p:cTn id="21" dur="1" fill="hold">
                                          <p:stCondLst>
                                            <p:cond delay="0"/>
                                          </p:stCondLst>
                                        </p:cTn>
                                        <p:tgtEl>
                                          <p:spTgt spid="2050"/>
                                        </p:tgtEl>
                                        <p:attrNameLst>
                                          <p:attrName>style.visibility</p:attrName>
                                        </p:attrNameLst>
                                      </p:cBhvr>
                                      <p:to>
                                        <p:strVal val="visible"/>
                                      </p:to>
                                    </p:set>
                                    <p:anim calcmode="lin" valueType="num">
                                      <p:cBhvr>
                                        <p:cTn id="22" dur="500" fill="hold"/>
                                        <p:tgtEl>
                                          <p:spTgt spid="2050"/>
                                        </p:tgtEl>
                                        <p:attrNameLst>
                                          <p:attrName>ppt_w</p:attrName>
                                        </p:attrNameLst>
                                      </p:cBhvr>
                                      <p:tavLst>
                                        <p:tav tm="0">
                                          <p:val>
                                            <p:fltVal val="0"/>
                                          </p:val>
                                        </p:tav>
                                        <p:tav tm="100000">
                                          <p:val>
                                            <p:strVal val="#ppt_w"/>
                                          </p:val>
                                        </p:tav>
                                      </p:tavLst>
                                    </p:anim>
                                    <p:anim calcmode="lin" valueType="num">
                                      <p:cBhvr>
                                        <p:cTn id="23" dur="500" fill="hold"/>
                                        <p:tgtEl>
                                          <p:spTgt spid="2050"/>
                                        </p:tgtEl>
                                        <p:attrNameLst>
                                          <p:attrName>ppt_h</p:attrName>
                                        </p:attrNameLst>
                                      </p:cBhvr>
                                      <p:tavLst>
                                        <p:tav tm="0">
                                          <p:val>
                                            <p:fltVal val="0"/>
                                          </p:val>
                                        </p:tav>
                                        <p:tav tm="100000">
                                          <p:val>
                                            <p:strVal val="#ppt_h"/>
                                          </p:val>
                                        </p:tav>
                                      </p:tavLst>
                                    </p:anim>
                                    <p:animEffect transition="in" filter="fade">
                                      <p:cBhvr>
                                        <p:cTn id="24"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457200" y="716280"/>
          <a:ext cx="8229600" cy="5532120"/>
        </p:xfrm>
        <a:graphic>
          <a:graphicData uri="http://schemas.openxmlformats.org/drawingml/2006/table">
            <a:tbl>
              <a:tblPr firstRow="1" bandRow="1">
                <a:tableStyleId>{5940675A-B579-460E-94D1-54222C63F5DA}</a:tableStyleId>
              </a:tblPr>
              <a:tblGrid>
                <a:gridCol w="4114800"/>
                <a:gridCol w="4114800"/>
              </a:tblGrid>
              <a:tr h="370840">
                <a:tc>
                  <a:txBody>
                    <a:bodyPr/>
                    <a:lstStyle/>
                    <a:p>
                      <a:pPr algn="ctr"/>
                      <a:r>
                        <a:rPr lang="en-US" sz="2000" b="1" u="none" dirty="0" smtClean="0">
                          <a:solidFill>
                            <a:srgbClr val="C00000"/>
                          </a:solidFill>
                        </a:rPr>
                        <a:t>Open Circulatory system</a:t>
                      </a:r>
                      <a:endParaRPr lang="en-US" sz="2000" b="1" u="none" dirty="0">
                        <a:solidFill>
                          <a:srgbClr val="C00000"/>
                        </a:solidFill>
                      </a:endParaRPr>
                    </a:p>
                  </a:txBody>
                  <a:tcPr/>
                </a:tc>
                <a:tc>
                  <a:txBody>
                    <a:bodyPr/>
                    <a:lstStyle/>
                    <a:p>
                      <a:pPr algn="ctr"/>
                      <a:r>
                        <a:rPr lang="en-US" sz="2000" b="1" u="none" dirty="0" smtClean="0">
                          <a:solidFill>
                            <a:srgbClr val="C00000"/>
                          </a:solidFill>
                        </a:rPr>
                        <a:t>Closed circulatory</a:t>
                      </a:r>
                      <a:r>
                        <a:rPr lang="en-US" sz="2000" b="1" u="none" baseline="0" dirty="0" smtClean="0">
                          <a:solidFill>
                            <a:srgbClr val="C00000"/>
                          </a:solidFill>
                        </a:rPr>
                        <a:t> system</a:t>
                      </a:r>
                      <a:endParaRPr lang="en-US" sz="2000" b="1" u="none" dirty="0">
                        <a:solidFill>
                          <a:srgbClr val="C00000"/>
                        </a:solidFill>
                      </a:endParaRPr>
                    </a:p>
                  </a:txBody>
                  <a:tcPr/>
                </a:tc>
              </a:tr>
              <a:tr h="370840">
                <a:tc>
                  <a:txBody>
                    <a:bodyPr/>
                    <a:lstStyle/>
                    <a:p>
                      <a:r>
                        <a:rPr lang="en-US" dirty="0" smtClean="0"/>
                        <a:t>Blood are not</a:t>
                      </a:r>
                      <a:r>
                        <a:rPr lang="en-US" baseline="0" dirty="0" smtClean="0"/>
                        <a:t> flow through blood vessels nut also through open spaces called lacunae and sinuses.</a:t>
                      </a:r>
                      <a:endParaRPr lang="en-US" dirty="0"/>
                    </a:p>
                  </a:txBody>
                  <a:tcPr/>
                </a:tc>
                <a:tc>
                  <a:txBody>
                    <a:bodyPr/>
                    <a:lstStyle/>
                    <a:p>
                      <a:r>
                        <a:rPr lang="en-US" dirty="0" smtClean="0"/>
                        <a:t>Blood flows</a:t>
                      </a:r>
                      <a:r>
                        <a:rPr lang="en-US" baseline="0" dirty="0" smtClean="0"/>
                        <a:t> through a system of closed chambers and tubes called heart and blood vessels.</a:t>
                      </a:r>
                    </a:p>
                  </a:txBody>
                  <a:tcPr/>
                </a:tc>
              </a:tr>
              <a:tr h="370840">
                <a:tc>
                  <a:txBody>
                    <a:bodyPr/>
                    <a:lstStyle/>
                    <a:p>
                      <a:r>
                        <a:rPr lang="en-US" dirty="0" smtClean="0"/>
                        <a:t>No capillary system,</a:t>
                      </a:r>
                      <a:r>
                        <a:rPr lang="en-US" baseline="0" dirty="0" smtClean="0"/>
                        <a:t> blood conveyed directly to tissues.</a:t>
                      </a:r>
                      <a:endParaRPr lang="en-US" dirty="0"/>
                    </a:p>
                  </a:txBody>
                  <a:tcPr/>
                </a:tc>
                <a:tc>
                  <a:txBody>
                    <a:bodyPr/>
                    <a:lstStyle/>
                    <a:p>
                      <a:r>
                        <a:rPr lang="en-US" baseline="0" dirty="0" smtClean="0"/>
                        <a:t>A fine network of   capillaries</a:t>
                      </a:r>
                    </a:p>
                  </a:txBody>
                  <a:tcPr/>
                </a:tc>
              </a:tr>
              <a:tr h="370840">
                <a:tc>
                  <a:txBody>
                    <a:bodyPr/>
                    <a:lstStyle/>
                    <a:p>
                      <a:r>
                        <a:rPr lang="en-US" dirty="0" smtClean="0"/>
                        <a:t>Blood flow</a:t>
                      </a:r>
                      <a:r>
                        <a:rPr lang="en-US" baseline="0" dirty="0" smtClean="0"/>
                        <a:t> under a low pressure</a:t>
                      </a:r>
                      <a:endParaRPr lang="en-US" dirty="0"/>
                    </a:p>
                  </a:txBody>
                  <a:tcPr/>
                </a:tc>
                <a:tc>
                  <a:txBody>
                    <a:bodyPr/>
                    <a:lstStyle/>
                    <a:p>
                      <a:r>
                        <a:rPr lang="en-US" baseline="0" dirty="0" smtClean="0"/>
                        <a:t>Blood flow under high pressure.</a:t>
                      </a:r>
                    </a:p>
                  </a:txBody>
                  <a:tcPr/>
                </a:tc>
              </a:tr>
              <a:tr h="370840">
                <a:tc>
                  <a:txBody>
                    <a:bodyPr/>
                    <a:lstStyle/>
                    <a:p>
                      <a:r>
                        <a:rPr lang="en-US" dirty="0" smtClean="0"/>
                        <a:t>Blood seeps out</a:t>
                      </a:r>
                      <a:r>
                        <a:rPr lang="en-US" baseline="0" dirty="0" smtClean="0"/>
                        <a:t> of sinuses and returns to heart through open ended off veins.</a:t>
                      </a:r>
                      <a:endParaRPr lang="en-US" dirty="0"/>
                    </a:p>
                  </a:txBody>
                  <a:tcPr/>
                </a:tc>
                <a:tc>
                  <a:txBody>
                    <a:bodyPr/>
                    <a:lstStyle/>
                    <a:p>
                      <a:r>
                        <a:rPr lang="en-US" baseline="0" dirty="0" smtClean="0"/>
                        <a:t>Blood collected by veins and poured back into the heart through large closed veins.</a:t>
                      </a:r>
                    </a:p>
                  </a:txBody>
                  <a:tcPr/>
                </a:tc>
              </a:tr>
              <a:tr h="370840">
                <a:tc>
                  <a:txBody>
                    <a:bodyPr/>
                    <a:lstStyle/>
                    <a:p>
                      <a:r>
                        <a:rPr lang="en-US" dirty="0" smtClean="0"/>
                        <a:t>Distribution of blood is poorly controlled.</a:t>
                      </a:r>
                      <a:endParaRPr lang="en-US" dirty="0"/>
                    </a:p>
                  </a:txBody>
                  <a:tcPr/>
                </a:tc>
                <a:tc>
                  <a:txBody>
                    <a:bodyPr/>
                    <a:lstStyle/>
                    <a:p>
                      <a:r>
                        <a:rPr lang="en-US" baseline="0" dirty="0" smtClean="0"/>
                        <a:t>Distribution of blood is well regulated.</a:t>
                      </a:r>
                    </a:p>
                  </a:txBody>
                  <a:tcPr/>
                </a:tc>
              </a:tr>
              <a:tr h="370840">
                <a:tc>
                  <a:txBody>
                    <a:bodyPr/>
                    <a:lstStyle/>
                    <a:p>
                      <a:r>
                        <a:rPr lang="en-US" dirty="0" smtClean="0"/>
                        <a:t>Exchange of gases and nutrients directly between blood and tissues.</a:t>
                      </a:r>
                      <a:endParaRPr lang="en-US" dirty="0"/>
                    </a:p>
                  </a:txBody>
                  <a:tcPr/>
                </a:tc>
                <a:tc>
                  <a:txBody>
                    <a:bodyPr/>
                    <a:lstStyle/>
                    <a:p>
                      <a:r>
                        <a:rPr lang="en-US" baseline="0" dirty="0" smtClean="0"/>
                        <a:t>No direct exchange, here gases and nutrients pass through the capillary wall to tissue.</a:t>
                      </a:r>
                    </a:p>
                    <a:p>
                      <a:endParaRPr lang="en-US" baseline="0" dirty="0" smtClean="0"/>
                    </a:p>
                  </a:txBody>
                  <a:tcPr/>
                </a:tc>
              </a:tr>
              <a:tr h="370840">
                <a:tc>
                  <a:txBody>
                    <a:bodyPr/>
                    <a:lstStyle/>
                    <a:p>
                      <a:r>
                        <a:rPr lang="en-US" dirty="0" smtClean="0"/>
                        <a:t>Blood return to  heart slowly</a:t>
                      </a:r>
                      <a:endParaRPr lang="en-US" dirty="0"/>
                    </a:p>
                  </a:txBody>
                  <a:tcPr/>
                </a:tc>
                <a:tc>
                  <a:txBody>
                    <a:bodyPr/>
                    <a:lstStyle/>
                    <a:p>
                      <a:r>
                        <a:rPr lang="en-US" baseline="0" dirty="0" smtClean="0"/>
                        <a:t>Blood return to heart rapidly.</a:t>
                      </a:r>
                    </a:p>
                  </a:txBody>
                  <a:tcPr/>
                </a:tc>
              </a:tr>
              <a:tr h="370840">
                <a:tc>
                  <a:txBody>
                    <a:bodyPr/>
                    <a:lstStyle/>
                    <a:p>
                      <a:r>
                        <a:rPr lang="en-US" dirty="0" smtClean="0"/>
                        <a:t>Found in most arthropods</a:t>
                      </a:r>
                      <a:r>
                        <a:rPr lang="en-US" baseline="0" dirty="0" smtClean="0"/>
                        <a:t> and some non cephalopod </a:t>
                      </a:r>
                      <a:r>
                        <a:rPr lang="en-US" baseline="0" dirty="0" err="1" smtClean="0"/>
                        <a:t>molluscs</a:t>
                      </a:r>
                      <a:endParaRPr lang="en-US" dirty="0"/>
                    </a:p>
                  </a:txBody>
                  <a:tcPr/>
                </a:tc>
                <a:tc>
                  <a:txBody>
                    <a:bodyPr/>
                    <a:lstStyle/>
                    <a:p>
                      <a:r>
                        <a:rPr lang="en-US" baseline="0" dirty="0" smtClean="0"/>
                        <a:t>Form din many invertebrates and all vertebrates.</a:t>
                      </a: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C00000"/>
                </a:solidFill>
              </a:rPr>
              <a:t>Human Blood</a:t>
            </a:r>
            <a:endParaRPr lang="en-US" sz="3600" b="1" dirty="0">
              <a:solidFill>
                <a:srgbClr val="C00000"/>
              </a:solidFill>
            </a:endParaRPr>
          </a:p>
        </p:txBody>
      </p:sp>
      <p:sp>
        <p:nvSpPr>
          <p:cNvPr id="3" name="Content Placeholder 2"/>
          <p:cNvSpPr>
            <a:spLocks noGrp="1"/>
          </p:cNvSpPr>
          <p:nvPr>
            <p:ph idx="1"/>
          </p:nvPr>
        </p:nvSpPr>
        <p:spPr>
          <a:xfrm>
            <a:off x="457200" y="1143000"/>
            <a:ext cx="8229600" cy="4983163"/>
          </a:xfrm>
        </p:spPr>
        <p:txBody>
          <a:bodyPr>
            <a:normAutofit/>
          </a:bodyPr>
          <a:lstStyle/>
          <a:p>
            <a:r>
              <a:rPr lang="en-US" sz="1800" dirty="0" smtClean="0"/>
              <a:t>The blood consist of Plasma (</a:t>
            </a:r>
            <a:r>
              <a:rPr lang="en-US" sz="1800" i="1" dirty="0" smtClean="0">
                <a:solidFill>
                  <a:srgbClr val="FF0000"/>
                </a:solidFill>
              </a:rPr>
              <a:t>i.e. straw </a:t>
            </a:r>
            <a:r>
              <a:rPr lang="en-US" sz="1800" i="1" dirty="0" err="1" smtClean="0">
                <a:solidFill>
                  <a:srgbClr val="FF0000"/>
                </a:solidFill>
              </a:rPr>
              <a:t>colour</a:t>
            </a:r>
            <a:r>
              <a:rPr lang="en-US" sz="1800" i="1" dirty="0" smtClean="0">
                <a:solidFill>
                  <a:srgbClr val="FF0000"/>
                </a:solidFill>
              </a:rPr>
              <a:t> aqueous fluid ) and blood corpuscles (formed elements of blood</a:t>
            </a:r>
            <a:r>
              <a:rPr lang="en-US" sz="1800" dirty="0" smtClean="0"/>
              <a:t>).</a:t>
            </a:r>
          </a:p>
          <a:p>
            <a:r>
              <a:rPr lang="en-US" sz="1800" dirty="0" smtClean="0"/>
              <a:t>Plasma </a:t>
            </a:r>
            <a:r>
              <a:rPr lang="en-US" sz="1800" b="1" i="1" dirty="0" smtClean="0"/>
              <a:t>form extra cellular material of blood </a:t>
            </a:r>
            <a:r>
              <a:rPr lang="en-US" sz="1800" dirty="0" smtClean="0"/>
              <a:t>and constitutes </a:t>
            </a:r>
            <a:r>
              <a:rPr lang="en-US" sz="1800" b="1" dirty="0" smtClean="0">
                <a:solidFill>
                  <a:srgbClr val="FF0000"/>
                </a:solidFill>
              </a:rPr>
              <a:t>55%</a:t>
            </a:r>
            <a:r>
              <a:rPr lang="en-US" sz="1800" dirty="0" smtClean="0"/>
              <a:t> and the blood corpuscles form the reaming </a:t>
            </a:r>
            <a:r>
              <a:rPr lang="en-US" sz="1800" b="1" dirty="0" smtClean="0">
                <a:solidFill>
                  <a:srgbClr val="FF0000"/>
                </a:solidFill>
              </a:rPr>
              <a:t>45%</a:t>
            </a:r>
            <a:r>
              <a:rPr lang="en-US" sz="1800" dirty="0" smtClean="0"/>
              <a:t> of the blood.</a:t>
            </a:r>
          </a:p>
          <a:p>
            <a:r>
              <a:rPr lang="en-US" sz="1800" dirty="0" smtClean="0"/>
              <a:t>Blood corpuscles include </a:t>
            </a:r>
            <a:r>
              <a:rPr lang="en-US" sz="1800" b="1" i="1" dirty="0" smtClean="0"/>
              <a:t>erythrocytes , leucocytes and blood platelets</a:t>
            </a:r>
            <a:r>
              <a:rPr lang="en-US" sz="1800" dirty="0" smtClean="0"/>
              <a:t>.</a:t>
            </a:r>
          </a:p>
          <a:p>
            <a:r>
              <a:rPr lang="en-US" sz="1800" dirty="0" smtClean="0"/>
              <a:t>An adults contain </a:t>
            </a:r>
            <a:r>
              <a:rPr lang="en-US" sz="1800" b="1" i="1" dirty="0" smtClean="0"/>
              <a:t>about 5 liter of blood</a:t>
            </a:r>
            <a:r>
              <a:rPr lang="en-US" sz="1800" dirty="0" smtClean="0"/>
              <a:t>.</a:t>
            </a:r>
            <a:endParaRPr lang="en-US" sz="1800" dirty="0"/>
          </a:p>
        </p:txBody>
      </p:sp>
      <p:pic>
        <p:nvPicPr>
          <p:cNvPr id="1026" name="Picture 2"/>
          <p:cNvPicPr>
            <a:picLocks noChangeAspect="1" noChangeArrowheads="1"/>
          </p:cNvPicPr>
          <p:nvPr/>
        </p:nvPicPr>
        <p:blipFill>
          <a:blip r:embed="rId2"/>
          <a:srcRect/>
          <a:stretch>
            <a:fillRect/>
          </a:stretch>
        </p:blipFill>
        <p:spPr bwMode="auto">
          <a:xfrm>
            <a:off x="428625" y="3124200"/>
            <a:ext cx="8105775" cy="3581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2" presetClass="entr" presetSubtype="4"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lide(fromBottom)">
                                      <p:cBhvr>
                                        <p:cTn id="15" dur="500"/>
                                        <p:tgtEl>
                                          <p:spTgt spid="3">
                                            <p:txEl>
                                              <p:pRg st="1" end="1"/>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slide(fromBottom)">
                                      <p:cBhvr>
                                        <p:cTn id="18" dur="500"/>
                                        <p:tgtEl>
                                          <p:spTgt spid="3">
                                            <p:txEl>
                                              <p:pRg st="2" end="2"/>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slide(fromBottom)">
                                      <p:cBhvr>
                                        <p:cTn id="21" dur="500"/>
                                        <p:tgtEl>
                                          <p:spTgt spid="3">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fade">
                                      <p:cBhvr>
                                        <p:cTn id="24"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62"/>
            <a:ext cx="8229600" cy="944562"/>
          </a:xfrm>
        </p:spPr>
        <p:txBody>
          <a:bodyPr>
            <a:normAutofit/>
          </a:bodyPr>
          <a:lstStyle/>
          <a:p>
            <a:r>
              <a:rPr lang="en-US" sz="3600" b="1" dirty="0" smtClean="0">
                <a:solidFill>
                  <a:srgbClr val="C00000"/>
                </a:solidFill>
              </a:rPr>
              <a:t>Blood plasma</a:t>
            </a:r>
            <a:endParaRPr lang="en-US" sz="3600" b="1" dirty="0">
              <a:solidFill>
                <a:srgbClr val="C00000"/>
              </a:solidFill>
            </a:endParaRPr>
          </a:p>
        </p:txBody>
      </p:sp>
      <p:sp>
        <p:nvSpPr>
          <p:cNvPr id="3" name="Content Placeholder 2"/>
          <p:cNvSpPr>
            <a:spLocks noGrp="1"/>
          </p:cNvSpPr>
          <p:nvPr>
            <p:ph idx="1"/>
          </p:nvPr>
        </p:nvSpPr>
        <p:spPr>
          <a:xfrm>
            <a:off x="457200" y="762000"/>
            <a:ext cx="8229600" cy="5364163"/>
          </a:xfrm>
        </p:spPr>
        <p:txBody>
          <a:bodyPr>
            <a:normAutofit/>
          </a:bodyPr>
          <a:lstStyle/>
          <a:p>
            <a:r>
              <a:rPr lang="en-US" sz="1800" dirty="0" smtClean="0"/>
              <a:t>It is pale yellow fluid form about 55% of blood by volume.</a:t>
            </a:r>
          </a:p>
          <a:p>
            <a:r>
              <a:rPr lang="en-US" sz="1800" dirty="0" smtClean="0"/>
              <a:t>It is slightly alkaline and contain number of organic and inorganic substance in an aqueous solution.</a:t>
            </a:r>
          </a:p>
          <a:p>
            <a:r>
              <a:rPr lang="en-US" sz="1800" b="1" dirty="0" smtClean="0"/>
              <a:t>Composition : </a:t>
            </a:r>
            <a:r>
              <a:rPr lang="en-US" sz="1800" b="1" dirty="0" smtClean="0">
                <a:solidFill>
                  <a:srgbClr val="0070C0"/>
                </a:solidFill>
              </a:rPr>
              <a:t>water </a:t>
            </a:r>
            <a:r>
              <a:rPr lang="en-US" sz="1800" dirty="0" smtClean="0"/>
              <a:t>(</a:t>
            </a:r>
            <a:r>
              <a:rPr lang="en-US" sz="1800" dirty="0" smtClean="0">
                <a:solidFill>
                  <a:srgbClr val="FF0000"/>
                </a:solidFill>
              </a:rPr>
              <a:t>90-92%</a:t>
            </a:r>
            <a:r>
              <a:rPr lang="en-US" sz="1800" dirty="0" smtClean="0"/>
              <a:t>), </a:t>
            </a:r>
            <a:r>
              <a:rPr lang="en-US" sz="1800" b="1" dirty="0" smtClean="0">
                <a:solidFill>
                  <a:srgbClr val="0070C0"/>
                </a:solidFill>
              </a:rPr>
              <a:t>plasma protein </a:t>
            </a:r>
            <a:r>
              <a:rPr lang="en-US" sz="1800" dirty="0" smtClean="0"/>
              <a:t>(</a:t>
            </a:r>
            <a:r>
              <a:rPr lang="en-US" sz="1800" i="1" dirty="0" smtClean="0">
                <a:solidFill>
                  <a:srgbClr val="FF0000"/>
                </a:solidFill>
              </a:rPr>
              <a:t>i.e. 7%; act as enzyme, antibodies and coagulating factors</a:t>
            </a:r>
            <a:r>
              <a:rPr lang="en-US" sz="1800" dirty="0" smtClean="0"/>
              <a:t>), </a:t>
            </a:r>
            <a:r>
              <a:rPr lang="en-US" sz="1800" b="1" dirty="0" smtClean="0">
                <a:solidFill>
                  <a:srgbClr val="0070C0"/>
                </a:solidFill>
              </a:rPr>
              <a:t>inorganic compound </a:t>
            </a:r>
            <a:r>
              <a:rPr lang="en-US" sz="1800" dirty="0" smtClean="0"/>
              <a:t>(</a:t>
            </a:r>
            <a:r>
              <a:rPr lang="en-US" sz="1800" i="1" dirty="0" smtClean="0">
                <a:solidFill>
                  <a:srgbClr val="FF0000"/>
                </a:solidFill>
              </a:rPr>
              <a:t>i.e. maintain pH of blood by buffering action</a:t>
            </a:r>
            <a:r>
              <a:rPr lang="en-US" sz="1800" dirty="0" smtClean="0"/>
              <a:t>).</a:t>
            </a:r>
          </a:p>
          <a:p>
            <a:r>
              <a:rPr lang="en-US" sz="1800" dirty="0" smtClean="0"/>
              <a:t>Plasma protein contain three type of plasma protein:</a:t>
            </a:r>
          </a:p>
          <a:p>
            <a:pPr>
              <a:buFont typeface="+mj-lt"/>
              <a:buAutoNum type="arabicPeriod"/>
            </a:pPr>
            <a:r>
              <a:rPr lang="en-US" sz="1800" b="1" dirty="0" smtClean="0">
                <a:solidFill>
                  <a:srgbClr val="C00000"/>
                </a:solidFill>
              </a:rPr>
              <a:t>Serum albumins: </a:t>
            </a:r>
          </a:p>
          <a:p>
            <a:r>
              <a:rPr lang="en-US" sz="1800" dirty="0" smtClean="0"/>
              <a:t>It is most abundant and </a:t>
            </a:r>
            <a:r>
              <a:rPr lang="en-US" sz="1800" b="1" i="1" dirty="0" smtClean="0"/>
              <a:t>maintain osmotic concentration in blood</a:t>
            </a:r>
          </a:p>
          <a:p>
            <a:r>
              <a:rPr lang="en-US" sz="1800" dirty="0" smtClean="0"/>
              <a:t>It </a:t>
            </a:r>
            <a:r>
              <a:rPr lang="en-US" sz="1800" b="1" i="1" dirty="0" smtClean="0"/>
              <a:t>bind with lipid, hormones and many drugs </a:t>
            </a:r>
            <a:r>
              <a:rPr lang="en-US" sz="1800" dirty="0" smtClean="0"/>
              <a:t>and </a:t>
            </a:r>
            <a:r>
              <a:rPr lang="en-US" sz="1800" b="1" i="1" dirty="0" smtClean="0"/>
              <a:t>help to retain water </a:t>
            </a:r>
            <a:r>
              <a:rPr lang="en-US" sz="1800" dirty="0" smtClean="0"/>
              <a:t>.</a:t>
            </a:r>
          </a:p>
          <a:p>
            <a:r>
              <a:rPr lang="en-US" sz="1800" dirty="0" smtClean="0"/>
              <a:t>It’s fall lead </a:t>
            </a:r>
            <a:r>
              <a:rPr lang="en-US" sz="1800" b="1" dirty="0" err="1" smtClean="0"/>
              <a:t>oedema</a:t>
            </a:r>
            <a:r>
              <a:rPr lang="en-US" sz="1800" b="1" dirty="0" smtClean="0"/>
              <a:t> </a:t>
            </a:r>
            <a:r>
              <a:rPr lang="en-US" sz="1800" dirty="0" smtClean="0"/>
              <a:t>(</a:t>
            </a:r>
            <a:r>
              <a:rPr lang="en-US" sz="1800" i="1" dirty="0" smtClean="0">
                <a:solidFill>
                  <a:srgbClr val="FF0000"/>
                </a:solidFill>
              </a:rPr>
              <a:t>i.e. large amount of water filtering out from blood into tissue that results hand and feet get swollen</a:t>
            </a:r>
            <a:r>
              <a:rPr lang="en-US" sz="1800" dirty="0" smtClean="0"/>
              <a:t>).</a:t>
            </a:r>
          </a:p>
          <a:p>
            <a:pPr>
              <a:buAutoNum type="arabicPeriod" startAt="2"/>
            </a:pPr>
            <a:r>
              <a:rPr lang="en-US" sz="1800" b="1" dirty="0" smtClean="0">
                <a:solidFill>
                  <a:srgbClr val="C00000"/>
                </a:solidFill>
              </a:rPr>
              <a:t>Serum globulin:</a:t>
            </a:r>
          </a:p>
          <a:p>
            <a:r>
              <a:rPr lang="en-US" sz="1800" b="1" dirty="0" smtClean="0"/>
              <a:t>α globulin</a:t>
            </a:r>
            <a:r>
              <a:rPr lang="en-US" sz="1800" dirty="0" smtClean="0"/>
              <a:t>  (</a:t>
            </a:r>
            <a:r>
              <a:rPr lang="en-US" sz="1800" i="1" dirty="0" smtClean="0">
                <a:solidFill>
                  <a:srgbClr val="FF0000"/>
                </a:solidFill>
              </a:rPr>
              <a:t>i.e. bind with thyroxin and </a:t>
            </a:r>
            <a:r>
              <a:rPr lang="en-US" sz="1800" i="1" dirty="0" err="1" smtClean="0">
                <a:solidFill>
                  <a:srgbClr val="FF0000"/>
                </a:solidFill>
              </a:rPr>
              <a:t>bilirubin</a:t>
            </a:r>
            <a:r>
              <a:rPr lang="en-US" sz="1800" dirty="0" smtClean="0"/>
              <a:t>),</a:t>
            </a:r>
            <a:r>
              <a:rPr lang="el-GR" sz="1800" b="1" dirty="0" smtClean="0"/>
              <a:t>β </a:t>
            </a:r>
            <a:r>
              <a:rPr lang="en-US" sz="1800" b="1" dirty="0" smtClean="0"/>
              <a:t>globulin </a:t>
            </a:r>
            <a:r>
              <a:rPr lang="en-US" sz="1800" dirty="0" smtClean="0"/>
              <a:t>(</a:t>
            </a:r>
            <a:r>
              <a:rPr lang="en-US" sz="1800" i="1" dirty="0" smtClean="0">
                <a:solidFill>
                  <a:srgbClr val="FF0000"/>
                </a:solidFill>
              </a:rPr>
              <a:t>i.e. bind with iron, vitamin A,  D, and K with cholesterol</a:t>
            </a:r>
            <a:r>
              <a:rPr lang="en-US" sz="1800" dirty="0" smtClean="0"/>
              <a:t>), </a:t>
            </a:r>
            <a:r>
              <a:rPr lang="el-GR" sz="1800" b="1" dirty="0" smtClean="0"/>
              <a:t>γ</a:t>
            </a:r>
            <a:r>
              <a:rPr lang="en-US" sz="1800" b="1" dirty="0" smtClean="0"/>
              <a:t> globulin</a:t>
            </a:r>
            <a:r>
              <a:rPr lang="en-US" sz="1800" dirty="0" smtClean="0"/>
              <a:t> (</a:t>
            </a:r>
            <a:r>
              <a:rPr lang="en-US" sz="1800" i="1" dirty="0" smtClean="0">
                <a:solidFill>
                  <a:srgbClr val="FF0000"/>
                </a:solidFill>
              </a:rPr>
              <a:t>i.e.  act as antibodies</a:t>
            </a:r>
            <a:r>
              <a:rPr lang="en-US" sz="1800" dirty="0" smtClean="0"/>
              <a:t>), </a:t>
            </a:r>
            <a:r>
              <a:rPr lang="en-US" sz="1800" b="1" dirty="0" err="1" smtClean="0"/>
              <a:t>Prothrombin</a:t>
            </a:r>
            <a:r>
              <a:rPr lang="en-US" sz="1800" dirty="0" smtClean="0"/>
              <a:t>  (</a:t>
            </a:r>
            <a:r>
              <a:rPr lang="en-US" sz="1800" i="1" dirty="0" smtClean="0">
                <a:solidFill>
                  <a:srgbClr val="FF0000"/>
                </a:solidFill>
              </a:rPr>
              <a:t>i.e. participate in blood clotting process</a:t>
            </a:r>
            <a:r>
              <a:rPr lang="en-US" sz="1800" dirty="0" smtClean="0"/>
              <a:t>).</a:t>
            </a:r>
          </a:p>
          <a:p>
            <a:pPr>
              <a:buNone/>
            </a:pPr>
            <a:r>
              <a:rPr lang="en-US" sz="1800" b="1" dirty="0" smtClean="0">
                <a:solidFill>
                  <a:srgbClr val="C00000"/>
                </a:solidFill>
              </a:rPr>
              <a:t>3.</a:t>
            </a:r>
            <a:r>
              <a:rPr lang="en-US" sz="1800" b="1" dirty="0" smtClean="0"/>
              <a:t>	</a:t>
            </a:r>
            <a:r>
              <a:rPr lang="en-US" sz="1800" b="1" dirty="0" smtClean="0">
                <a:solidFill>
                  <a:srgbClr val="C00000"/>
                </a:solidFill>
              </a:rPr>
              <a:t>Fibrinogen:</a:t>
            </a:r>
            <a:r>
              <a:rPr lang="en-US" sz="1800" dirty="0" smtClean="0">
                <a:solidFill>
                  <a:srgbClr val="C00000"/>
                </a:solidFill>
              </a:rPr>
              <a:t>  </a:t>
            </a:r>
            <a:r>
              <a:rPr lang="en-US" sz="1800" dirty="0" smtClean="0"/>
              <a:t>it get converted to insoluble fibrin that forms the blood clots</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2" presetClass="entr" presetSubtype="4"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lide(fromBottom)">
                                      <p:cBhvr>
                                        <p:cTn id="15" dur="500"/>
                                        <p:tgtEl>
                                          <p:spTgt spid="3">
                                            <p:txEl>
                                              <p:pRg st="1" end="1"/>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slide(fromBottom)">
                                      <p:cBhvr>
                                        <p:cTn id="18" dur="500"/>
                                        <p:tgtEl>
                                          <p:spTgt spid="3">
                                            <p:txEl>
                                              <p:pRg st="2" end="2"/>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slide(fromBottom)">
                                      <p:cBhvr>
                                        <p:cTn id="21" dur="500"/>
                                        <p:tgtEl>
                                          <p:spTgt spid="3">
                                            <p:txEl>
                                              <p:pRg st="3" end="3"/>
                                            </p:txEl>
                                          </p:spTgt>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slide(fromBottom)">
                                      <p:cBhvr>
                                        <p:cTn id="24" dur="500"/>
                                        <p:tgtEl>
                                          <p:spTgt spid="3">
                                            <p:txEl>
                                              <p:pRg st="4" end="4"/>
                                            </p:tx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slide(fromBottom)">
                                      <p:cBhvr>
                                        <p:cTn id="27" dur="500"/>
                                        <p:tgtEl>
                                          <p:spTgt spid="3">
                                            <p:txEl>
                                              <p:pRg st="5" end="5"/>
                                            </p:txEl>
                                          </p:spTgt>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slide(fromBottom)">
                                      <p:cBhvr>
                                        <p:cTn id="30" dur="500"/>
                                        <p:tgtEl>
                                          <p:spTgt spid="3">
                                            <p:txEl>
                                              <p:pRg st="6" end="6"/>
                                            </p:txEl>
                                          </p:spTgt>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slide(fromBottom)">
                                      <p:cBhvr>
                                        <p:cTn id="33" dur="500"/>
                                        <p:tgtEl>
                                          <p:spTgt spid="3">
                                            <p:txEl>
                                              <p:pRg st="7" end="7"/>
                                            </p:txEl>
                                          </p:spTgt>
                                        </p:tgtEl>
                                      </p:cBhvr>
                                    </p:animEffect>
                                  </p:childTnLst>
                                </p:cTn>
                              </p:par>
                              <p:par>
                                <p:cTn id="34" presetID="12" presetClass="entr" presetSubtype="4" fill="hold" grpId="0"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slide(fromBottom)">
                                      <p:cBhvr>
                                        <p:cTn id="36" dur="500"/>
                                        <p:tgtEl>
                                          <p:spTgt spid="3">
                                            <p:txEl>
                                              <p:pRg st="8" end="8"/>
                                            </p:txEl>
                                          </p:spTgt>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slide(fromBottom)">
                                      <p:cBhvr>
                                        <p:cTn id="39" dur="500"/>
                                        <p:tgtEl>
                                          <p:spTgt spid="3">
                                            <p:txEl>
                                              <p:pRg st="9" end="9"/>
                                            </p:txEl>
                                          </p:spTgt>
                                        </p:tgtEl>
                                      </p:cBhvr>
                                    </p:animEffect>
                                  </p:childTnLst>
                                </p:cTn>
                              </p:par>
                              <p:par>
                                <p:cTn id="40" presetID="12" presetClass="entr" presetSubtype="4" fill="hold" grpId="0" nodeType="with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slide(fromBottom)">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rmAutofit/>
          </a:bodyPr>
          <a:lstStyle/>
          <a:p>
            <a:r>
              <a:rPr lang="en-US" sz="3600" b="1" dirty="0" smtClean="0">
                <a:solidFill>
                  <a:srgbClr val="C00000"/>
                </a:solidFill>
              </a:rPr>
              <a:t>Blood corpuscles </a:t>
            </a:r>
            <a:endParaRPr lang="en-US" sz="3600" b="1" dirty="0">
              <a:solidFill>
                <a:srgbClr val="C00000"/>
              </a:solidFill>
            </a:endParaRPr>
          </a:p>
        </p:txBody>
      </p:sp>
      <p:graphicFrame>
        <p:nvGraphicFramePr>
          <p:cNvPr id="4" name="Content Placeholder 3"/>
          <p:cNvGraphicFramePr>
            <a:graphicFrameLocks noGrp="1"/>
          </p:cNvGraphicFramePr>
          <p:nvPr>
            <p:ph idx="1"/>
          </p:nvPr>
        </p:nvGraphicFramePr>
        <p:xfrm>
          <a:off x="152400" y="685800"/>
          <a:ext cx="8839200" cy="5943600"/>
        </p:xfrm>
        <a:graphic>
          <a:graphicData uri="http://schemas.openxmlformats.org/drawingml/2006/table">
            <a:tbl>
              <a:tblPr firstRow="1" bandRow="1">
                <a:tableStyleId>{5940675A-B579-460E-94D1-54222C63F5DA}</a:tableStyleId>
              </a:tblPr>
              <a:tblGrid>
                <a:gridCol w="2946400"/>
                <a:gridCol w="2946400"/>
                <a:gridCol w="2946400"/>
              </a:tblGrid>
              <a:tr h="370840">
                <a:tc>
                  <a:txBody>
                    <a:bodyPr/>
                    <a:lstStyle/>
                    <a:p>
                      <a:pPr algn="ctr"/>
                      <a:r>
                        <a:rPr lang="en-US" b="1" dirty="0" smtClean="0">
                          <a:solidFill>
                            <a:srgbClr val="C00000"/>
                          </a:solidFill>
                        </a:rPr>
                        <a:t>Erythrocytes</a:t>
                      </a:r>
                    </a:p>
                    <a:p>
                      <a:pPr algn="ctr"/>
                      <a:r>
                        <a:rPr lang="en-US" b="1" baseline="0" dirty="0" smtClean="0">
                          <a:solidFill>
                            <a:srgbClr val="C00000"/>
                          </a:solidFill>
                        </a:rPr>
                        <a:t> (RBCs)</a:t>
                      </a:r>
                      <a:endParaRPr lang="en-US" b="1" dirty="0">
                        <a:solidFill>
                          <a:srgbClr val="C00000"/>
                        </a:solidFill>
                      </a:endParaRPr>
                    </a:p>
                  </a:txBody>
                  <a:tcPr/>
                </a:tc>
                <a:tc>
                  <a:txBody>
                    <a:bodyPr/>
                    <a:lstStyle/>
                    <a:p>
                      <a:pPr algn="ctr"/>
                      <a:r>
                        <a:rPr lang="en-US" b="1" dirty="0" smtClean="0">
                          <a:solidFill>
                            <a:srgbClr val="C00000"/>
                          </a:solidFill>
                        </a:rPr>
                        <a:t>Leucocytes</a:t>
                      </a:r>
                    </a:p>
                    <a:p>
                      <a:pPr algn="ctr"/>
                      <a:r>
                        <a:rPr lang="en-US" b="1" baseline="0" dirty="0" smtClean="0">
                          <a:solidFill>
                            <a:srgbClr val="C00000"/>
                          </a:solidFill>
                        </a:rPr>
                        <a:t>  (WBCs)</a:t>
                      </a:r>
                      <a:endParaRPr lang="en-US" b="1" dirty="0">
                        <a:solidFill>
                          <a:srgbClr val="C00000"/>
                        </a:solidFill>
                      </a:endParaRPr>
                    </a:p>
                  </a:txBody>
                  <a:tcPr/>
                </a:tc>
                <a:tc>
                  <a:txBody>
                    <a:bodyPr/>
                    <a:lstStyle/>
                    <a:p>
                      <a:pPr algn="ctr"/>
                      <a:r>
                        <a:rPr lang="en-US" b="1" dirty="0" err="1" smtClean="0">
                          <a:solidFill>
                            <a:srgbClr val="C00000"/>
                          </a:solidFill>
                        </a:rPr>
                        <a:t>Thrombocytes</a:t>
                      </a:r>
                      <a:r>
                        <a:rPr lang="en-US" b="1" dirty="0" smtClean="0">
                          <a:solidFill>
                            <a:srgbClr val="C00000"/>
                          </a:solidFill>
                        </a:rPr>
                        <a:t> </a:t>
                      </a:r>
                    </a:p>
                    <a:p>
                      <a:pPr algn="ctr"/>
                      <a:r>
                        <a:rPr lang="en-US" b="1" dirty="0" smtClean="0">
                          <a:solidFill>
                            <a:srgbClr val="C00000"/>
                          </a:solidFill>
                        </a:rPr>
                        <a:t> (Blood</a:t>
                      </a:r>
                      <a:r>
                        <a:rPr lang="en-US" b="1" baseline="0" dirty="0" smtClean="0">
                          <a:solidFill>
                            <a:srgbClr val="C00000"/>
                          </a:solidFill>
                        </a:rPr>
                        <a:t> platelets)</a:t>
                      </a:r>
                      <a:endParaRPr lang="en-US" b="1" dirty="0">
                        <a:solidFill>
                          <a:srgbClr val="C00000"/>
                        </a:solidFill>
                      </a:endParaRPr>
                    </a:p>
                  </a:txBody>
                  <a:tcPr/>
                </a:tc>
              </a:tr>
              <a:tr h="370840">
                <a:tc>
                  <a:txBody>
                    <a:bodyPr/>
                    <a:lstStyle/>
                    <a:p>
                      <a:r>
                        <a:rPr lang="en-US" dirty="0" smtClean="0"/>
                        <a:t>Number</a:t>
                      </a:r>
                      <a:r>
                        <a:rPr lang="en-US" baseline="0" dirty="0" smtClean="0"/>
                        <a:t> varies from 4.5 to 5 million per cubic mm</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Number  varies from 7000</a:t>
                      </a:r>
                      <a:r>
                        <a:rPr lang="en-US" baseline="0" dirty="0" smtClean="0"/>
                        <a:t> to 10000 per  cubic </a:t>
                      </a:r>
                      <a:r>
                        <a:rPr lang="en-US" sz="1800" kern="1200" baseline="0" dirty="0" smtClean="0">
                          <a:solidFill>
                            <a:schemeClr val="tx1"/>
                          </a:solidFill>
                          <a:latin typeface="+mn-lt"/>
                          <a:ea typeface="+mn-ea"/>
                          <a:cs typeface="+mn-cs"/>
                        </a:rPr>
                        <a:t>m</a:t>
                      </a:r>
                      <a:r>
                        <a:rPr lang="en-US" sz="1800" kern="1200" dirty="0" smtClean="0">
                          <a:solidFill>
                            <a:schemeClr val="tx1"/>
                          </a:solidFill>
                          <a:latin typeface="+mn-lt"/>
                          <a:ea typeface="+mn-ea"/>
                          <a:cs typeface="+mn-cs"/>
                        </a:rPr>
                        <a:t>m</a:t>
                      </a:r>
                      <a:r>
                        <a:rPr lang="en-US" sz="1800" kern="1200" baseline="30000" dirty="0" smtClean="0">
                          <a:solidFill>
                            <a:schemeClr val="tx1"/>
                          </a:solidFill>
                          <a:latin typeface="+mn-lt"/>
                          <a:ea typeface="+mn-ea"/>
                          <a:cs typeface="+mn-cs"/>
                        </a:rPr>
                        <a:t>3</a:t>
                      </a:r>
                      <a:endParaRPr lang="en-US" sz="1800" kern="1200" dirty="0" smtClean="0">
                        <a:solidFill>
                          <a:schemeClr val="tx1"/>
                        </a:solidFill>
                        <a:latin typeface="+mn-lt"/>
                        <a:ea typeface="+mn-ea"/>
                        <a:cs typeface="+mn-cs"/>
                      </a:endParaRPr>
                    </a:p>
                  </a:txBody>
                  <a:tcPr/>
                </a:tc>
                <a:tc>
                  <a:txBody>
                    <a:bodyPr/>
                    <a:lstStyle/>
                    <a:p>
                      <a:r>
                        <a:rPr lang="en-US" dirty="0" smtClean="0"/>
                        <a:t>Number</a:t>
                      </a:r>
                      <a:r>
                        <a:rPr lang="en-US" baseline="0" dirty="0" smtClean="0"/>
                        <a:t> is generally around 250000 per </a:t>
                      </a:r>
                      <a:r>
                        <a:rPr lang="en-US" sz="1800" kern="1200" baseline="0" dirty="0" smtClean="0">
                          <a:solidFill>
                            <a:schemeClr val="tx1"/>
                          </a:solidFill>
                          <a:latin typeface="+mn-lt"/>
                          <a:ea typeface="+mn-ea"/>
                          <a:cs typeface="+mn-cs"/>
                        </a:rPr>
                        <a:t>m</a:t>
                      </a:r>
                      <a:r>
                        <a:rPr lang="en-US" sz="1800" kern="1200" dirty="0" smtClean="0">
                          <a:solidFill>
                            <a:schemeClr val="tx1"/>
                          </a:solidFill>
                          <a:latin typeface="+mn-lt"/>
                          <a:ea typeface="+mn-ea"/>
                          <a:cs typeface="+mn-cs"/>
                        </a:rPr>
                        <a:t>m</a:t>
                      </a:r>
                      <a:r>
                        <a:rPr lang="en-US" sz="1800" kern="1200" baseline="30000" dirty="0" smtClean="0">
                          <a:solidFill>
                            <a:schemeClr val="tx1"/>
                          </a:solidFill>
                          <a:latin typeface="+mn-lt"/>
                          <a:ea typeface="+mn-ea"/>
                          <a:cs typeface="+mn-cs"/>
                        </a:rPr>
                        <a:t>3</a:t>
                      </a:r>
                      <a:endParaRPr lang="en-US" dirty="0"/>
                    </a:p>
                  </a:txBody>
                  <a:tcPr/>
                </a:tc>
              </a:tr>
              <a:tr h="370840">
                <a:tc>
                  <a:txBody>
                    <a:bodyPr/>
                    <a:lstStyle/>
                    <a:p>
                      <a:r>
                        <a:rPr lang="en-US" dirty="0" smtClean="0"/>
                        <a:t>Lack nucleus (except mammas have nucleated)</a:t>
                      </a:r>
                      <a:endParaRPr lang="en-US" dirty="0"/>
                    </a:p>
                  </a:txBody>
                  <a:tcPr/>
                </a:tc>
                <a:tc>
                  <a:txBody>
                    <a:bodyPr/>
                    <a:lstStyle/>
                    <a:p>
                      <a:r>
                        <a:rPr lang="en-US" dirty="0" smtClean="0"/>
                        <a:t>Nucleus is present</a:t>
                      </a:r>
                      <a:endParaRPr lang="en-US" dirty="0"/>
                    </a:p>
                  </a:txBody>
                  <a:tcPr/>
                </a:tc>
                <a:tc>
                  <a:txBody>
                    <a:bodyPr/>
                    <a:lstStyle/>
                    <a:p>
                      <a:r>
                        <a:rPr lang="en-US" dirty="0" smtClean="0"/>
                        <a:t>Frequently lack</a:t>
                      </a:r>
                      <a:r>
                        <a:rPr lang="en-US" baseline="0" dirty="0" smtClean="0"/>
                        <a:t> nucleus.</a:t>
                      </a:r>
                      <a:endParaRPr lang="en-US" dirty="0"/>
                    </a:p>
                  </a:txBody>
                  <a:tcPr/>
                </a:tc>
              </a:tr>
              <a:tr h="370840">
                <a:tc>
                  <a:txBody>
                    <a:bodyPr/>
                    <a:lstStyle/>
                    <a:p>
                      <a:r>
                        <a:rPr lang="en-US" dirty="0" smtClean="0"/>
                        <a:t>Cytoplasm has hemoglobin and hence cells appear red in </a:t>
                      </a:r>
                      <a:r>
                        <a:rPr lang="en-US" dirty="0" err="1" smtClean="0"/>
                        <a:t>colour</a:t>
                      </a:r>
                      <a:r>
                        <a:rPr lang="en-US" dirty="0" smtClean="0"/>
                        <a:t>.</a:t>
                      </a:r>
                      <a:endParaRPr lang="en-US" dirty="0"/>
                    </a:p>
                  </a:txBody>
                  <a:tcPr/>
                </a:tc>
                <a:tc>
                  <a:txBody>
                    <a:bodyPr/>
                    <a:lstStyle/>
                    <a:p>
                      <a:r>
                        <a:rPr lang="en-US" dirty="0" smtClean="0"/>
                        <a:t>Cytoplasm is colorless and devoid of hemoglobin</a:t>
                      </a:r>
                      <a:endParaRPr lang="en-US" dirty="0"/>
                    </a:p>
                  </a:txBody>
                  <a:tcPr/>
                </a:tc>
                <a:tc>
                  <a:txBody>
                    <a:bodyPr/>
                    <a:lstStyle/>
                    <a:p>
                      <a:r>
                        <a:rPr lang="en-US" dirty="0" smtClean="0"/>
                        <a:t>Cytoplasm is  </a:t>
                      </a:r>
                      <a:r>
                        <a:rPr lang="en-US" dirty="0" err="1" smtClean="0"/>
                        <a:t>colourless</a:t>
                      </a:r>
                      <a:endParaRPr lang="en-US" dirty="0"/>
                    </a:p>
                  </a:txBody>
                  <a:tcPr/>
                </a:tc>
              </a:tr>
              <a:tr h="370840">
                <a:tc>
                  <a:txBody>
                    <a:bodyPr/>
                    <a:lstStyle/>
                    <a:p>
                      <a:r>
                        <a:rPr lang="en-US" dirty="0" smtClean="0"/>
                        <a:t>Transport oxygen and some carbon dioxide.</a:t>
                      </a:r>
                      <a:endParaRPr lang="en-US" dirty="0"/>
                    </a:p>
                  </a:txBody>
                  <a:tcPr/>
                </a:tc>
                <a:tc>
                  <a:txBody>
                    <a:bodyPr/>
                    <a:lstStyle/>
                    <a:p>
                      <a:r>
                        <a:rPr lang="en-US" dirty="0" smtClean="0"/>
                        <a:t>Protect against diseases or pathogen by</a:t>
                      </a:r>
                      <a:r>
                        <a:rPr lang="en-US" baseline="0" dirty="0" smtClean="0"/>
                        <a:t> </a:t>
                      </a:r>
                      <a:r>
                        <a:rPr lang="en-US" baseline="0" dirty="0" err="1" smtClean="0"/>
                        <a:t>phygocytosis</a:t>
                      </a:r>
                      <a:endParaRPr lang="en-US" dirty="0"/>
                    </a:p>
                  </a:txBody>
                  <a:tcPr/>
                </a:tc>
                <a:tc>
                  <a:txBody>
                    <a:bodyPr/>
                    <a:lstStyle/>
                    <a:p>
                      <a:r>
                        <a:rPr lang="en-US" dirty="0" smtClean="0"/>
                        <a:t>Initiate the blood clotting mechanism</a:t>
                      </a:r>
                      <a:endParaRPr lang="en-US" dirty="0"/>
                    </a:p>
                  </a:txBody>
                  <a:tcPr/>
                </a:tc>
              </a:tr>
              <a:tr h="370840">
                <a:tc>
                  <a:txBody>
                    <a:bodyPr/>
                    <a:lstStyle/>
                    <a:p>
                      <a:r>
                        <a:rPr lang="en-US" dirty="0" smtClean="0"/>
                        <a:t>Circular and biconcave</a:t>
                      </a:r>
                      <a:r>
                        <a:rPr lang="en-US" baseline="0" dirty="0" smtClean="0"/>
                        <a:t> in shape</a:t>
                      </a:r>
                      <a:endParaRPr lang="en-US" dirty="0"/>
                    </a:p>
                  </a:txBody>
                  <a:tcPr/>
                </a:tc>
                <a:tc>
                  <a:txBody>
                    <a:bodyPr/>
                    <a:lstStyle/>
                    <a:p>
                      <a:r>
                        <a:rPr lang="en-US" dirty="0" smtClean="0"/>
                        <a:t>Round</a:t>
                      </a:r>
                      <a:r>
                        <a:rPr lang="en-US" baseline="0" dirty="0" smtClean="0"/>
                        <a:t> or irregular in shape</a:t>
                      </a:r>
                      <a:endParaRPr lang="en-US" dirty="0"/>
                    </a:p>
                  </a:txBody>
                  <a:tcPr/>
                </a:tc>
                <a:tc>
                  <a:txBody>
                    <a:bodyPr/>
                    <a:lstStyle/>
                    <a:p>
                      <a:r>
                        <a:rPr lang="en-US" dirty="0" smtClean="0"/>
                        <a:t>Irregularly shaped cell fragments form from the cytoplasm of large cells.</a:t>
                      </a:r>
                      <a:endParaRPr lang="en-US" dirty="0"/>
                    </a:p>
                  </a:txBody>
                  <a:tcPr/>
                </a:tc>
              </a:tr>
              <a:tr h="370840">
                <a:tc>
                  <a:txBody>
                    <a:bodyPr/>
                    <a:lstStyle/>
                    <a:p>
                      <a:r>
                        <a:rPr lang="en-US" dirty="0" smtClean="0"/>
                        <a:t>Lack cell organelles</a:t>
                      </a:r>
                      <a:endParaRPr lang="en-US" dirty="0"/>
                    </a:p>
                  </a:txBody>
                  <a:tcPr/>
                </a:tc>
                <a:tc>
                  <a:txBody>
                    <a:bodyPr/>
                    <a:lstStyle/>
                    <a:p>
                      <a:r>
                        <a:rPr lang="en-US" dirty="0" smtClean="0"/>
                        <a:t>Produce in bone marrow and in the lymph</a:t>
                      </a:r>
                      <a:r>
                        <a:rPr lang="en-US" baseline="0" dirty="0" smtClean="0"/>
                        <a:t> glands</a:t>
                      </a:r>
                      <a:endParaRPr lang="en-US" dirty="0"/>
                    </a:p>
                  </a:txBody>
                  <a:tcPr/>
                </a:tc>
                <a:tc>
                  <a:txBody>
                    <a:bodyPr/>
                    <a:lstStyle/>
                    <a:p>
                      <a:endParaRPr lang="en-US" dirty="0"/>
                    </a:p>
                  </a:txBody>
                  <a:tcPr/>
                </a:tc>
              </a:tr>
              <a:tr h="370840">
                <a:tc>
                  <a:txBody>
                    <a:bodyPr/>
                    <a:lstStyle/>
                    <a:p>
                      <a:r>
                        <a:rPr lang="en-US" dirty="0" smtClean="0"/>
                        <a:t>Average life span</a:t>
                      </a:r>
                      <a:r>
                        <a:rPr lang="en-US" baseline="0" dirty="0" smtClean="0"/>
                        <a:t> of about 120 days A after which it get destroy in spleen</a:t>
                      </a:r>
                      <a:endParaRPr lang="en-US" dirty="0"/>
                    </a:p>
                  </a:txBody>
                  <a:tcPr/>
                </a:tc>
                <a:tc>
                  <a:txBody>
                    <a:bodyPr/>
                    <a:lstStyle/>
                    <a:p>
                      <a:r>
                        <a:rPr lang="en-US" dirty="0" smtClean="0"/>
                        <a:t>Average life span is few</a:t>
                      </a:r>
                      <a:r>
                        <a:rPr lang="en-US" baseline="0" dirty="0" smtClean="0"/>
                        <a:t> </a:t>
                      </a:r>
                      <a:r>
                        <a:rPr lang="en-US" dirty="0" smtClean="0"/>
                        <a:t>days</a:t>
                      </a:r>
                      <a:endParaRPr lang="en-US" dirty="0"/>
                    </a:p>
                  </a:txBody>
                  <a:tcPr/>
                </a:tc>
                <a:tc>
                  <a:txBody>
                    <a:bodyPr/>
                    <a:lstStyle/>
                    <a:p>
                      <a:r>
                        <a:rPr lang="en-US" dirty="0" smtClean="0"/>
                        <a:t>Life span</a:t>
                      </a:r>
                      <a:r>
                        <a:rPr lang="en-US" baseline="0" dirty="0" smtClean="0"/>
                        <a:t> is 7 days</a:t>
                      </a:r>
                      <a:endParaRPr lang="en-US"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5"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304800" y="152400"/>
            <a:ext cx="8534400" cy="6629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1217</TotalTime>
  <Words>3391</Words>
  <Application>Microsoft Office PowerPoint</Application>
  <PresentationFormat>On-screen Show (4:3)</PresentationFormat>
  <Paragraphs>345</Paragraphs>
  <Slides>39</Slides>
  <Notes>1</Notes>
  <HiddenSlides>0</HiddenSlides>
  <MMClips>1</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Body fluid and Circulation</vt:lpstr>
      <vt:lpstr>Function of the circulatory system</vt:lpstr>
      <vt:lpstr>Types of circulatory system</vt:lpstr>
      <vt:lpstr>Slide 4</vt:lpstr>
      <vt:lpstr>Slide 5</vt:lpstr>
      <vt:lpstr>Human Blood</vt:lpstr>
      <vt:lpstr>Blood plasma</vt:lpstr>
      <vt:lpstr>Blood corpuscles </vt:lpstr>
      <vt:lpstr>Slide 9</vt:lpstr>
      <vt:lpstr>Blood group </vt:lpstr>
      <vt:lpstr>ABO blood group</vt:lpstr>
      <vt:lpstr>Rh grouping or Rh Factor</vt:lpstr>
      <vt:lpstr>Erythroblastosis foetalis  OR  Haemolytic diseases of the newborn</vt:lpstr>
      <vt:lpstr>Coagulation of blood</vt:lpstr>
      <vt:lpstr>Lymph and Tissue Fluid</vt:lpstr>
      <vt:lpstr>Lymphatic system</vt:lpstr>
      <vt:lpstr>Function of lymph</vt:lpstr>
      <vt:lpstr>Heart of vertibrates</vt:lpstr>
      <vt:lpstr>Amphibians</vt:lpstr>
      <vt:lpstr>Birds and Mammals</vt:lpstr>
      <vt:lpstr>Slide 21</vt:lpstr>
      <vt:lpstr>Human Heart </vt:lpstr>
      <vt:lpstr>Internal structure</vt:lpstr>
      <vt:lpstr>External structure </vt:lpstr>
      <vt:lpstr>Valves in heart</vt:lpstr>
      <vt:lpstr>Slide 26</vt:lpstr>
      <vt:lpstr>Major blood vessels</vt:lpstr>
      <vt:lpstr>Origin of Heartbeat</vt:lpstr>
      <vt:lpstr>Conduction of heartbeat</vt:lpstr>
      <vt:lpstr>Slide 30</vt:lpstr>
      <vt:lpstr>Regulation of heart beat</vt:lpstr>
      <vt:lpstr>Cardiac cycle</vt:lpstr>
      <vt:lpstr>Slide 33</vt:lpstr>
      <vt:lpstr>Slide 34</vt:lpstr>
      <vt:lpstr>Slide 35</vt:lpstr>
      <vt:lpstr>Slide 36</vt:lpstr>
      <vt:lpstr>Heart sound</vt:lpstr>
      <vt:lpstr>Blood vessels</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computer solution</dc:creator>
  <cp:lastModifiedBy>computer solution</cp:lastModifiedBy>
  <cp:revision>44</cp:revision>
  <dcterms:created xsi:type="dcterms:W3CDTF">2020-09-16T01:53:34Z</dcterms:created>
  <dcterms:modified xsi:type="dcterms:W3CDTF">2020-10-20T07:04:02Z</dcterms:modified>
</cp:coreProperties>
</file>