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79" r:id="rId6"/>
    <p:sldId id="276" r:id="rId7"/>
    <p:sldId id="261" r:id="rId8"/>
    <p:sldId id="272" r:id="rId9"/>
    <p:sldId id="263" r:id="rId10"/>
    <p:sldId id="264" r:id="rId11"/>
    <p:sldId id="271" r:id="rId12"/>
    <p:sldId id="267" r:id="rId13"/>
    <p:sldId id="278" r:id="rId14"/>
    <p:sldId id="280" r:id="rId15"/>
    <p:sldId id="268" r:id="rId16"/>
  </p:sldIdLst>
  <p:sldSz cx="9144000" cy="6858000" type="screen4x3"/>
  <p:notesSz cx="6950075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9191"/>
    <a:srgbClr val="FF0000"/>
    <a:srgbClr val="00FFFF"/>
    <a:srgbClr val="FAFD00"/>
    <a:srgbClr val="FF9933"/>
    <a:srgbClr val="3333CC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413250"/>
            <a:ext cx="50958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4961" rIns="91529" bIns="449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8500"/>
            <a:ext cx="4602163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5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365125"/>
            <a:ext cx="1990725" cy="5749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19775" cy="57499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9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76675" cy="51244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990600"/>
            <a:ext cx="3876675" cy="51244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990600"/>
            <a:ext cx="3876675" cy="5124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990600"/>
            <a:ext cx="3876675" cy="51244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90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76675" cy="51244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990600"/>
            <a:ext cx="3876675" cy="51244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9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6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9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41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54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69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9057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" tIns="46038" rIns="952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20650" y="82550"/>
            <a:ext cx="8883650" cy="6502400"/>
          </a:xfrm>
          <a:prstGeom prst="roundRect">
            <a:avLst>
              <a:gd name="adj" fmla="val 6417"/>
            </a:avLst>
          </a:prstGeom>
          <a:solidFill>
            <a:schemeClr val="folHlink"/>
          </a:solidFill>
          <a:ln w="508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28600" y="228600"/>
            <a:ext cx="8629650" cy="6223000"/>
          </a:xfrm>
          <a:prstGeom prst="roundRect">
            <a:avLst>
              <a:gd name="adj" fmla="val 6019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1" name="Rectangle 367"/>
          <p:cNvSpPr>
            <a:spLocks noChangeArrowheads="1"/>
          </p:cNvSpPr>
          <p:nvPr/>
        </p:nvSpPr>
        <p:spPr bwMode="auto">
          <a:xfrm>
            <a:off x="7848600" y="6629400"/>
            <a:ext cx="869950" cy="184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9525" rIns="0" bIns="9525" anchor="ctr">
            <a:spAutoFit/>
          </a:bodyPr>
          <a:lstStyle/>
          <a:p>
            <a:pPr algn="ctr"/>
            <a:r>
              <a:rPr lang="en-US" altLang="en-US" sz="1000" b="1"/>
              <a:t>12-1-</a:t>
            </a:r>
            <a:fld id="{66FA5159-3266-48DD-B88F-A66133C8387E}" type="slidenum">
              <a:rPr lang="en-US" altLang="en-US" sz="1000" b="1"/>
              <a:pPr algn="ctr"/>
              <a:t>‹#›</a:t>
            </a:fld>
            <a:endParaRPr lang="en-US" altLang="en-US" sz="1000" b="1"/>
          </a:p>
        </p:txBody>
      </p:sp>
      <p:sp>
        <p:nvSpPr>
          <p:cNvPr id="1392" name="Freeform 368"/>
          <p:cNvSpPr>
            <a:spLocks/>
          </p:cNvSpPr>
          <p:nvPr/>
        </p:nvSpPr>
        <p:spPr bwMode="auto">
          <a:xfrm>
            <a:off x="8296275" y="293688"/>
            <a:ext cx="3175" cy="3175"/>
          </a:xfrm>
          <a:custGeom>
            <a:avLst/>
            <a:gdLst>
              <a:gd name="T0" fmla="*/ 1 w 2"/>
              <a:gd name="T1" fmla="*/ 1 h 2"/>
              <a:gd name="T2" fmla="*/ 0 w 2"/>
              <a:gd name="T3" fmla="*/ 1 h 2"/>
              <a:gd name="T4" fmla="*/ 0 w 2"/>
              <a:gd name="T5" fmla="*/ 0 h 2"/>
              <a:gd name="T6" fmla="*/ 1 w 2"/>
              <a:gd name="T7" fmla="*/ 1 h 2"/>
              <a:gd name="T8" fmla="*/ 0 w 2"/>
              <a:gd name="T9" fmla="*/ 1 h 2"/>
              <a:gd name="T10" fmla="*/ 1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1"/>
                </a:move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" name="Freeform 369"/>
          <p:cNvSpPr>
            <a:spLocks/>
          </p:cNvSpPr>
          <p:nvPr/>
        </p:nvSpPr>
        <p:spPr bwMode="auto">
          <a:xfrm>
            <a:off x="8307388" y="323850"/>
            <a:ext cx="4762" cy="3175"/>
          </a:xfrm>
          <a:custGeom>
            <a:avLst/>
            <a:gdLst>
              <a:gd name="T0" fmla="*/ 2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2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4" name="Freeform 370"/>
          <p:cNvSpPr>
            <a:spLocks/>
          </p:cNvSpPr>
          <p:nvPr/>
        </p:nvSpPr>
        <p:spPr bwMode="auto">
          <a:xfrm>
            <a:off x="8296275" y="339725"/>
            <a:ext cx="1588" cy="3175"/>
          </a:xfrm>
          <a:custGeom>
            <a:avLst/>
            <a:gdLst>
              <a:gd name="T0" fmla="*/ 0 w 1"/>
              <a:gd name="T1" fmla="*/ 1 h 2"/>
              <a:gd name="T2" fmla="*/ 0 w 1"/>
              <a:gd name="T3" fmla="*/ 0 h 2"/>
              <a:gd name="T4" fmla="*/ 0 w 1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54" name="Group 730"/>
          <p:cNvGrpSpPr>
            <a:grpSpLocks/>
          </p:cNvGrpSpPr>
          <p:nvPr/>
        </p:nvGrpSpPr>
        <p:grpSpPr bwMode="auto">
          <a:xfrm>
            <a:off x="8077200" y="304800"/>
            <a:ext cx="679450" cy="679450"/>
            <a:chOff x="5088" y="192"/>
            <a:chExt cx="428" cy="428"/>
          </a:xfrm>
        </p:grpSpPr>
        <p:sp>
          <p:nvSpPr>
            <p:cNvPr id="1395" name="Freeform 371"/>
            <p:cNvSpPr>
              <a:spLocks/>
            </p:cNvSpPr>
            <p:nvPr/>
          </p:nvSpPr>
          <p:spPr bwMode="auto">
            <a:xfrm>
              <a:off x="5088" y="192"/>
              <a:ext cx="428" cy="428"/>
            </a:xfrm>
            <a:custGeom>
              <a:avLst/>
              <a:gdLst>
                <a:gd name="T0" fmla="*/ 236 w 428"/>
                <a:gd name="T1" fmla="*/ 426 h 428"/>
                <a:gd name="T2" fmla="*/ 267 w 428"/>
                <a:gd name="T3" fmla="*/ 420 h 428"/>
                <a:gd name="T4" fmla="*/ 297 w 428"/>
                <a:gd name="T5" fmla="*/ 410 h 428"/>
                <a:gd name="T6" fmla="*/ 324 w 428"/>
                <a:gd name="T7" fmla="*/ 396 h 428"/>
                <a:gd name="T8" fmla="*/ 350 w 428"/>
                <a:gd name="T9" fmla="*/ 378 h 428"/>
                <a:gd name="T10" fmla="*/ 372 w 428"/>
                <a:gd name="T11" fmla="*/ 357 h 428"/>
                <a:gd name="T12" fmla="*/ 391 w 428"/>
                <a:gd name="T13" fmla="*/ 333 h 428"/>
                <a:gd name="T14" fmla="*/ 406 w 428"/>
                <a:gd name="T15" fmla="*/ 306 h 428"/>
                <a:gd name="T16" fmla="*/ 418 w 428"/>
                <a:gd name="T17" fmla="*/ 277 h 428"/>
                <a:gd name="T18" fmla="*/ 425 w 428"/>
                <a:gd name="T19" fmla="*/ 246 h 428"/>
                <a:gd name="T20" fmla="*/ 427 w 428"/>
                <a:gd name="T21" fmla="*/ 213 h 428"/>
                <a:gd name="T22" fmla="*/ 425 w 428"/>
                <a:gd name="T23" fmla="*/ 181 h 428"/>
                <a:gd name="T24" fmla="*/ 418 w 428"/>
                <a:gd name="T25" fmla="*/ 150 h 428"/>
                <a:gd name="T26" fmla="*/ 406 w 428"/>
                <a:gd name="T27" fmla="*/ 121 h 428"/>
                <a:gd name="T28" fmla="*/ 391 w 428"/>
                <a:gd name="T29" fmla="*/ 94 h 428"/>
                <a:gd name="T30" fmla="*/ 372 w 428"/>
                <a:gd name="T31" fmla="*/ 69 h 428"/>
                <a:gd name="T32" fmla="*/ 350 w 428"/>
                <a:gd name="T33" fmla="*/ 48 h 428"/>
                <a:gd name="T34" fmla="*/ 324 w 428"/>
                <a:gd name="T35" fmla="*/ 30 h 428"/>
                <a:gd name="T36" fmla="*/ 297 w 428"/>
                <a:gd name="T37" fmla="*/ 16 h 428"/>
                <a:gd name="T38" fmla="*/ 267 w 428"/>
                <a:gd name="T39" fmla="*/ 6 h 428"/>
                <a:gd name="T40" fmla="*/ 236 w 428"/>
                <a:gd name="T41" fmla="*/ 1 h 428"/>
                <a:gd name="T42" fmla="*/ 203 w 428"/>
                <a:gd name="T43" fmla="*/ 0 h 428"/>
                <a:gd name="T44" fmla="*/ 171 w 428"/>
                <a:gd name="T45" fmla="*/ 4 h 428"/>
                <a:gd name="T46" fmla="*/ 140 w 428"/>
                <a:gd name="T47" fmla="*/ 12 h 428"/>
                <a:gd name="T48" fmla="*/ 112 w 428"/>
                <a:gd name="T49" fmla="*/ 25 h 428"/>
                <a:gd name="T50" fmla="*/ 86 w 428"/>
                <a:gd name="T51" fmla="*/ 42 h 428"/>
                <a:gd name="T52" fmla="*/ 63 w 428"/>
                <a:gd name="T53" fmla="*/ 62 h 428"/>
                <a:gd name="T54" fmla="*/ 43 w 428"/>
                <a:gd name="T55" fmla="*/ 85 h 428"/>
                <a:gd name="T56" fmla="*/ 26 w 428"/>
                <a:gd name="T57" fmla="*/ 111 h 428"/>
                <a:gd name="T58" fmla="*/ 13 w 428"/>
                <a:gd name="T59" fmla="*/ 140 h 428"/>
                <a:gd name="T60" fmla="*/ 5 w 428"/>
                <a:gd name="T61" fmla="*/ 170 h 428"/>
                <a:gd name="T62" fmla="*/ 1 w 428"/>
                <a:gd name="T63" fmla="*/ 202 h 428"/>
                <a:gd name="T64" fmla="*/ 2 w 428"/>
                <a:gd name="T65" fmla="*/ 235 h 428"/>
                <a:gd name="T66" fmla="*/ 7 w 428"/>
                <a:gd name="T67" fmla="*/ 267 h 428"/>
                <a:gd name="T68" fmla="*/ 17 w 428"/>
                <a:gd name="T69" fmla="*/ 296 h 428"/>
                <a:gd name="T70" fmla="*/ 31 w 428"/>
                <a:gd name="T71" fmla="*/ 324 h 428"/>
                <a:gd name="T72" fmla="*/ 49 w 428"/>
                <a:gd name="T73" fmla="*/ 349 h 428"/>
                <a:gd name="T74" fmla="*/ 70 w 428"/>
                <a:gd name="T75" fmla="*/ 371 h 428"/>
                <a:gd name="T76" fmla="*/ 94 w 428"/>
                <a:gd name="T77" fmla="*/ 390 h 428"/>
                <a:gd name="T78" fmla="*/ 121 w 428"/>
                <a:gd name="T79" fmla="*/ 406 h 428"/>
                <a:gd name="T80" fmla="*/ 150 w 428"/>
                <a:gd name="T81" fmla="*/ 417 h 428"/>
                <a:gd name="T82" fmla="*/ 181 w 428"/>
                <a:gd name="T83" fmla="*/ 424 h 428"/>
                <a:gd name="T84" fmla="*/ 214 w 428"/>
                <a:gd name="T85" fmla="*/ 4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8" h="428">
                  <a:moveTo>
                    <a:pt x="214" y="427"/>
                  </a:moveTo>
                  <a:lnTo>
                    <a:pt x="225" y="427"/>
                  </a:lnTo>
                  <a:lnTo>
                    <a:pt x="236" y="426"/>
                  </a:lnTo>
                  <a:lnTo>
                    <a:pt x="246" y="424"/>
                  </a:lnTo>
                  <a:lnTo>
                    <a:pt x="257" y="422"/>
                  </a:lnTo>
                  <a:lnTo>
                    <a:pt x="267" y="420"/>
                  </a:lnTo>
                  <a:lnTo>
                    <a:pt x="277" y="417"/>
                  </a:lnTo>
                  <a:lnTo>
                    <a:pt x="287" y="414"/>
                  </a:lnTo>
                  <a:lnTo>
                    <a:pt x="297" y="410"/>
                  </a:lnTo>
                  <a:lnTo>
                    <a:pt x="306" y="406"/>
                  </a:lnTo>
                  <a:lnTo>
                    <a:pt x="316" y="401"/>
                  </a:lnTo>
                  <a:lnTo>
                    <a:pt x="324" y="396"/>
                  </a:lnTo>
                  <a:lnTo>
                    <a:pt x="333" y="390"/>
                  </a:lnTo>
                  <a:lnTo>
                    <a:pt x="341" y="384"/>
                  </a:lnTo>
                  <a:lnTo>
                    <a:pt x="350" y="378"/>
                  </a:lnTo>
                  <a:lnTo>
                    <a:pt x="357" y="371"/>
                  </a:lnTo>
                  <a:lnTo>
                    <a:pt x="365" y="364"/>
                  </a:lnTo>
                  <a:lnTo>
                    <a:pt x="372" y="357"/>
                  </a:lnTo>
                  <a:lnTo>
                    <a:pt x="379" y="349"/>
                  </a:lnTo>
                  <a:lnTo>
                    <a:pt x="385" y="341"/>
                  </a:lnTo>
                  <a:lnTo>
                    <a:pt x="391" y="333"/>
                  </a:lnTo>
                  <a:lnTo>
                    <a:pt x="396" y="324"/>
                  </a:lnTo>
                  <a:lnTo>
                    <a:pt x="401" y="315"/>
                  </a:lnTo>
                  <a:lnTo>
                    <a:pt x="406" y="306"/>
                  </a:lnTo>
                  <a:lnTo>
                    <a:pt x="410" y="296"/>
                  </a:lnTo>
                  <a:lnTo>
                    <a:pt x="414" y="287"/>
                  </a:lnTo>
                  <a:lnTo>
                    <a:pt x="418" y="277"/>
                  </a:lnTo>
                  <a:lnTo>
                    <a:pt x="420" y="267"/>
                  </a:lnTo>
                  <a:lnTo>
                    <a:pt x="423" y="256"/>
                  </a:lnTo>
                  <a:lnTo>
                    <a:pt x="425" y="246"/>
                  </a:lnTo>
                  <a:lnTo>
                    <a:pt x="426" y="235"/>
                  </a:lnTo>
                  <a:lnTo>
                    <a:pt x="427" y="224"/>
                  </a:lnTo>
                  <a:lnTo>
                    <a:pt x="427" y="213"/>
                  </a:lnTo>
                  <a:lnTo>
                    <a:pt x="427" y="202"/>
                  </a:lnTo>
                  <a:lnTo>
                    <a:pt x="426" y="191"/>
                  </a:lnTo>
                  <a:lnTo>
                    <a:pt x="425" y="181"/>
                  </a:lnTo>
                  <a:lnTo>
                    <a:pt x="423" y="170"/>
                  </a:lnTo>
                  <a:lnTo>
                    <a:pt x="420" y="160"/>
                  </a:lnTo>
                  <a:lnTo>
                    <a:pt x="418" y="150"/>
                  </a:lnTo>
                  <a:lnTo>
                    <a:pt x="414" y="140"/>
                  </a:lnTo>
                  <a:lnTo>
                    <a:pt x="410" y="130"/>
                  </a:lnTo>
                  <a:lnTo>
                    <a:pt x="406" y="121"/>
                  </a:lnTo>
                  <a:lnTo>
                    <a:pt x="401" y="111"/>
                  </a:lnTo>
                  <a:lnTo>
                    <a:pt x="396" y="102"/>
                  </a:lnTo>
                  <a:lnTo>
                    <a:pt x="391" y="94"/>
                  </a:lnTo>
                  <a:lnTo>
                    <a:pt x="385" y="85"/>
                  </a:lnTo>
                  <a:lnTo>
                    <a:pt x="379" y="77"/>
                  </a:lnTo>
                  <a:lnTo>
                    <a:pt x="372" y="69"/>
                  </a:lnTo>
                  <a:lnTo>
                    <a:pt x="365" y="62"/>
                  </a:lnTo>
                  <a:lnTo>
                    <a:pt x="357" y="55"/>
                  </a:lnTo>
                  <a:lnTo>
                    <a:pt x="350" y="48"/>
                  </a:lnTo>
                  <a:lnTo>
                    <a:pt x="341" y="42"/>
                  </a:lnTo>
                  <a:lnTo>
                    <a:pt x="333" y="36"/>
                  </a:lnTo>
                  <a:lnTo>
                    <a:pt x="324" y="30"/>
                  </a:lnTo>
                  <a:lnTo>
                    <a:pt x="316" y="25"/>
                  </a:lnTo>
                  <a:lnTo>
                    <a:pt x="306" y="21"/>
                  </a:lnTo>
                  <a:lnTo>
                    <a:pt x="297" y="16"/>
                  </a:lnTo>
                  <a:lnTo>
                    <a:pt x="287" y="12"/>
                  </a:lnTo>
                  <a:lnTo>
                    <a:pt x="277" y="9"/>
                  </a:lnTo>
                  <a:lnTo>
                    <a:pt x="267" y="6"/>
                  </a:lnTo>
                  <a:lnTo>
                    <a:pt x="257" y="4"/>
                  </a:lnTo>
                  <a:lnTo>
                    <a:pt x="246" y="2"/>
                  </a:lnTo>
                  <a:lnTo>
                    <a:pt x="236" y="1"/>
                  </a:lnTo>
                  <a:lnTo>
                    <a:pt x="225" y="0"/>
                  </a:lnTo>
                  <a:lnTo>
                    <a:pt x="214" y="0"/>
                  </a:lnTo>
                  <a:lnTo>
                    <a:pt x="203" y="0"/>
                  </a:lnTo>
                  <a:lnTo>
                    <a:pt x="192" y="1"/>
                  </a:lnTo>
                  <a:lnTo>
                    <a:pt x="181" y="2"/>
                  </a:lnTo>
                  <a:lnTo>
                    <a:pt x="171" y="4"/>
                  </a:lnTo>
                  <a:lnTo>
                    <a:pt x="160" y="6"/>
                  </a:lnTo>
                  <a:lnTo>
                    <a:pt x="150" y="9"/>
                  </a:lnTo>
                  <a:lnTo>
                    <a:pt x="140" y="12"/>
                  </a:lnTo>
                  <a:lnTo>
                    <a:pt x="131" y="16"/>
                  </a:lnTo>
                  <a:lnTo>
                    <a:pt x="121" y="21"/>
                  </a:lnTo>
                  <a:lnTo>
                    <a:pt x="112" y="25"/>
                  </a:lnTo>
                  <a:lnTo>
                    <a:pt x="103" y="30"/>
                  </a:lnTo>
                  <a:lnTo>
                    <a:pt x="94" y="36"/>
                  </a:lnTo>
                  <a:lnTo>
                    <a:pt x="86" y="42"/>
                  </a:lnTo>
                  <a:lnTo>
                    <a:pt x="78" y="48"/>
                  </a:lnTo>
                  <a:lnTo>
                    <a:pt x="70" y="55"/>
                  </a:lnTo>
                  <a:lnTo>
                    <a:pt x="63" y="62"/>
                  </a:lnTo>
                  <a:lnTo>
                    <a:pt x="56" y="69"/>
                  </a:lnTo>
                  <a:lnTo>
                    <a:pt x="49" y="77"/>
                  </a:lnTo>
                  <a:lnTo>
                    <a:pt x="43" y="85"/>
                  </a:lnTo>
                  <a:lnTo>
                    <a:pt x="37" y="94"/>
                  </a:lnTo>
                  <a:lnTo>
                    <a:pt x="31" y="102"/>
                  </a:lnTo>
                  <a:lnTo>
                    <a:pt x="26" y="111"/>
                  </a:lnTo>
                  <a:lnTo>
                    <a:pt x="21" y="121"/>
                  </a:lnTo>
                  <a:lnTo>
                    <a:pt x="17" y="130"/>
                  </a:lnTo>
                  <a:lnTo>
                    <a:pt x="13" y="140"/>
                  </a:lnTo>
                  <a:lnTo>
                    <a:pt x="10" y="150"/>
                  </a:lnTo>
                  <a:lnTo>
                    <a:pt x="7" y="160"/>
                  </a:lnTo>
                  <a:lnTo>
                    <a:pt x="5" y="170"/>
                  </a:lnTo>
                  <a:lnTo>
                    <a:pt x="3" y="181"/>
                  </a:lnTo>
                  <a:lnTo>
                    <a:pt x="2" y="191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1" y="224"/>
                  </a:lnTo>
                  <a:lnTo>
                    <a:pt x="2" y="235"/>
                  </a:lnTo>
                  <a:lnTo>
                    <a:pt x="3" y="246"/>
                  </a:lnTo>
                  <a:lnTo>
                    <a:pt x="5" y="256"/>
                  </a:lnTo>
                  <a:lnTo>
                    <a:pt x="7" y="267"/>
                  </a:lnTo>
                  <a:lnTo>
                    <a:pt x="10" y="277"/>
                  </a:lnTo>
                  <a:lnTo>
                    <a:pt x="13" y="287"/>
                  </a:lnTo>
                  <a:lnTo>
                    <a:pt x="17" y="296"/>
                  </a:lnTo>
                  <a:lnTo>
                    <a:pt x="21" y="306"/>
                  </a:lnTo>
                  <a:lnTo>
                    <a:pt x="26" y="315"/>
                  </a:lnTo>
                  <a:lnTo>
                    <a:pt x="31" y="324"/>
                  </a:lnTo>
                  <a:lnTo>
                    <a:pt x="37" y="333"/>
                  </a:lnTo>
                  <a:lnTo>
                    <a:pt x="43" y="341"/>
                  </a:lnTo>
                  <a:lnTo>
                    <a:pt x="49" y="349"/>
                  </a:lnTo>
                  <a:lnTo>
                    <a:pt x="56" y="357"/>
                  </a:lnTo>
                  <a:lnTo>
                    <a:pt x="63" y="364"/>
                  </a:lnTo>
                  <a:lnTo>
                    <a:pt x="70" y="371"/>
                  </a:lnTo>
                  <a:lnTo>
                    <a:pt x="78" y="378"/>
                  </a:lnTo>
                  <a:lnTo>
                    <a:pt x="86" y="384"/>
                  </a:lnTo>
                  <a:lnTo>
                    <a:pt x="94" y="390"/>
                  </a:lnTo>
                  <a:lnTo>
                    <a:pt x="103" y="396"/>
                  </a:lnTo>
                  <a:lnTo>
                    <a:pt x="112" y="401"/>
                  </a:lnTo>
                  <a:lnTo>
                    <a:pt x="121" y="406"/>
                  </a:lnTo>
                  <a:lnTo>
                    <a:pt x="131" y="410"/>
                  </a:lnTo>
                  <a:lnTo>
                    <a:pt x="140" y="414"/>
                  </a:lnTo>
                  <a:lnTo>
                    <a:pt x="150" y="417"/>
                  </a:lnTo>
                  <a:lnTo>
                    <a:pt x="160" y="420"/>
                  </a:lnTo>
                  <a:lnTo>
                    <a:pt x="171" y="422"/>
                  </a:lnTo>
                  <a:lnTo>
                    <a:pt x="181" y="424"/>
                  </a:lnTo>
                  <a:lnTo>
                    <a:pt x="192" y="426"/>
                  </a:lnTo>
                  <a:lnTo>
                    <a:pt x="203" y="427"/>
                  </a:lnTo>
                  <a:lnTo>
                    <a:pt x="214" y="42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372"/>
            <p:cNvSpPr>
              <a:spLocks/>
            </p:cNvSpPr>
            <p:nvPr/>
          </p:nvSpPr>
          <p:spPr bwMode="auto">
            <a:xfrm>
              <a:off x="5143" y="265"/>
              <a:ext cx="32" cy="16"/>
            </a:xfrm>
            <a:custGeom>
              <a:avLst/>
              <a:gdLst>
                <a:gd name="T0" fmla="*/ 0 w 32"/>
                <a:gd name="T1" fmla="*/ 15 h 16"/>
                <a:gd name="T2" fmla="*/ 0 w 32"/>
                <a:gd name="T3" fmla="*/ 11 h 16"/>
                <a:gd name="T4" fmla="*/ 1 w 32"/>
                <a:gd name="T5" fmla="*/ 8 h 16"/>
                <a:gd name="T6" fmla="*/ 3 w 32"/>
                <a:gd name="T7" fmla="*/ 6 h 16"/>
                <a:gd name="T8" fmla="*/ 5 w 32"/>
                <a:gd name="T9" fmla="*/ 4 h 16"/>
                <a:gd name="T10" fmla="*/ 8 w 32"/>
                <a:gd name="T11" fmla="*/ 2 h 16"/>
                <a:gd name="T12" fmla="*/ 10 w 32"/>
                <a:gd name="T13" fmla="*/ 1 h 16"/>
                <a:gd name="T14" fmla="*/ 12 w 32"/>
                <a:gd name="T15" fmla="*/ 1 h 16"/>
                <a:gd name="T16" fmla="*/ 13 w 32"/>
                <a:gd name="T17" fmla="*/ 0 h 16"/>
                <a:gd name="T18" fmla="*/ 31 w 32"/>
                <a:gd name="T19" fmla="*/ 0 h 16"/>
                <a:gd name="T20" fmla="*/ 29 w 32"/>
                <a:gd name="T21" fmla="*/ 3 h 16"/>
                <a:gd name="T22" fmla="*/ 28 w 32"/>
                <a:gd name="T23" fmla="*/ 6 h 16"/>
                <a:gd name="T24" fmla="*/ 26 w 32"/>
                <a:gd name="T25" fmla="*/ 8 h 16"/>
                <a:gd name="T26" fmla="*/ 23 w 32"/>
                <a:gd name="T27" fmla="*/ 10 h 16"/>
                <a:gd name="T28" fmla="*/ 21 w 32"/>
                <a:gd name="T29" fmla="*/ 11 h 16"/>
                <a:gd name="T30" fmla="*/ 19 w 32"/>
                <a:gd name="T31" fmla="*/ 12 h 16"/>
                <a:gd name="T32" fmla="*/ 18 w 32"/>
                <a:gd name="T33" fmla="*/ 13 h 16"/>
                <a:gd name="T34" fmla="*/ 0 w 32"/>
                <a:gd name="T3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6">
                  <a:moveTo>
                    <a:pt x="0" y="15"/>
                  </a:move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8" y="13"/>
                  </a:lnTo>
                  <a:lnTo>
                    <a:pt x="0" y="1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373"/>
            <p:cNvSpPr>
              <a:spLocks/>
            </p:cNvSpPr>
            <p:nvPr/>
          </p:nvSpPr>
          <p:spPr bwMode="auto">
            <a:xfrm>
              <a:off x="5132" y="278"/>
              <a:ext cx="30" cy="18"/>
            </a:xfrm>
            <a:custGeom>
              <a:avLst/>
              <a:gdLst>
                <a:gd name="T0" fmla="*/ 0 w 30"/>
                <a:gd name="T1" fmla="*/ 17 h 18"/>
                <a:gd name="T2" fmla="*/ 0 w 30"/>
                <a:gd name="T3" fmla="*/ 13 h 18"/>
                <a:gd name="T4" fmla="*/ 1 w 30"/>
                <a:gd name="T5" fmla="*/ 10 h 18"/>
                <a:gd name="T6" fmla="*/ 2 w 30"/>
                <a:gd name="T7" fmla="*/ 8 h 18"/>
                <a:gd name="T8" fmla="*/ 4 w 30"/>
                <a:gd name="T9" fmla="*/ 6 h 18"/>
                <a:gd name="T10" fmla="*/ 7 w 30"/>
                <a:gd name="T11" fmla="*/ 4 h 18"/>
                <a:gd name="T12" fmla="*/ 9 w 30"/>
                <a:gd name="T13" fmla="*/ 3 h 18"/>
                <a:gd name="T14" fmla="*/ 11 w 30"/>
                <a:gd name="T15" fmla="*/ 2 h 18"/>
                <a:gd name="T16" fmla="*/ 29 w 30"/>
                <a:gd name="T17" fmla="*/ 0 h 18"/>
                <a:gd name="T18" fmla="*/ 28 w 30"/>
                <a:gd name="T19" fmla="*/ 3 h 18"/>
                <a:gd name="T20" fmla="*/ 26 w 30"/>
                <a:gd name="T21" fmla="*/ 6 h 18"/>
                <a:gd name="T22" fmla="*/ 25 w 30"/>
                <a:gd name="T23" fmla="*/ 8 h 18"/>
                <a:gd name="T24" fmla="*/ 23 w 30"/>
                <a:gd name="T25" fmla="*/ 10 h 18"/>
                <a:gd name="T26" fmla="*/ 21 w 30"/>
                <a:gd name="T27" fmla="*/ 11 h 18"/>
                <a:gd name="T28" fmla="*/ 19 w 30"/>
                <a:gd name="T29" fmla="*/ 12 h 18"/>
                <a:gd name="T30" fmla="*/ 18 w 30"/>
                <a:gd name="T31" fmla="*/ 13 h 18"/>
                <a:gd name="T32" fmla="*/ 0 w 30"/>
                <a:gd name="T3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8">
                  <a:moveTo>
                    <a:pt x="0" y="17"/>
                  </a:moveTo>
                  <a:lnTo>
                    <a:pt x="0" y="13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29" y="0"/>
                  </a:lnTo>
                  <a:lnTo>
                    <a:pt x="28" y="3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8" y="13"/>
                  </a:lnTo>
                  <a:lnTo>
                    <a:pt x="0" y="1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374"/>
            <p:cNvSpPr>
              <a:spLocks/>
            </p:cNvSpPr>
            <p:nvPr/>
          </p:nvSpPr>
          <p:spPr bwMode="auto">
            <a:xfrm>
              <a:off x="5122" y="291"/>
              <a:ext cx="29" cy="21"/>
            </a:xfrm>
            <a:custGeom>
              <a:avLst/>
              <a:gdLst>
                <a:gd name="T0" fmla="*/ 1 w 29"/>
                <a:gd name="T1" fmla="*/ 20 h 21"/>
                <a:gd name="T2" fmla="*/ 0 w 29"/>
                <a:gd name="T3" fmla="*/ 16 h 21"/>
                <a:gd name="T4" fmla="*/ 1 w 29"/>
                <a:gd name="T5" fmla="*/ 13 h 21"/>
                <a:gd name="T6" fmla="*/ 2 w 29"/>
                <a:gd name="T7" fmla="*/ 10 h 21"/>
                <a:gd name="T8" fmla="*/ 4 w 29"/>
                <a:gd name="T9" fmla="*/ 8 h 21"/>
                <a:gd name="T10" fmla="*/ 6 w 29"/>
                <a:gd name="T11" fmla="*/ 6 h 21"/>
                <a:gd name="T12" fmla="*/ 9 w 29"/>
                <a:gd name="T13" fmla="*/ 5 h 21"/>
                <a:gd name="T14" fmla="*/ 10 w 29"/>
                <a:gd name="T15" fmla="*/ 4 h 21"/>
                <a:gd name="T16" fmla="*/ 11 w 29"/>
                <a:gd name="T17" fmla="*/ 4 h 21"/>
                <a:gd name="T18" fmla="*/ 28 w 29"/>
                <a:gd name="T19" fmla="*/ 0 h 21"/>
                <a:gd name="T20" fmla="*/ 27 w 29"/>
                <a:gd name="T21" fmla="*/ 3 h 21"/>
                <a:gd name="T22" fmla="*/ 26 w 29"/>
                <a:gd name="T23" fmla="*/ 6 h 21"/>
                <a:gd name="T24" fmla="*/ 25 w 29"/>
                <a:gd name="T25" fmla="*/ 9 h 21"/>
                <a:gd name="T26" fmla="*/ 23 w 29"/>
                <a:gd name="T27" fmla="*/ 11 h 21"/>
                <a:gd name="T28" fmla="*/ 21 w 29"/>
                <a:gd name="T29" fmla="*/ 12 h 21"/>
                <a:gd name="T30" fmla="*/ 20 w 29"/>
                <a:gd name="T31" fmla="*/ 13 h 21"/>
                <a:gd name="T32" fmla="*/ 19 w 29"/>
                <a:gd name="T33" fmla="*/ 14 h 21"/>
                <a:gd name="T34" fmla="*/ 18 w 29"/>
                <a:gd name="T35" fmla="*/ 14 h 21"/>
                <a:gd name="T36" fmla="*/ 1 w 29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1">
                  <a:moveTo>
                    <a:pt x="1" y="20"/>
                  </a:move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28" y="0"/>
                  </a:lnTo>
                  <a:lnTo>
                    <a:pt x="27" y="3"/>
                  </a:lnTo>
                  <a:lnTo>
                    <a:pt x="26" y="6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" y="2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375"/>
            <p:cNvSpPr>
              <a:spLocks/>
            </p:cNvSpPr>
            <p:nvPr/>
          </p:nvSpPr>
          <p:spPr bwMode="auto">
            <a:xfrm>
              <a:off x="5114" y="305"/>
              <a:ext cx="27" cy="23"/>
            </a:xfrm>
            <a:custGeom>
              <a:avLst/>
              <a:gdLst>
                <a:gd name="T0" fmla="*/ 1 w 27"/>
                <a:gd name="T1" fmla="*/ 22 h 23"/>
                <a:gd name="T2" fmla="*/ 0 w 27"/>
                <a:gd name="T3" fmla="*/ 19 h 23"/>
                <a:gd name="T4" fmla="*/ 0 w 27"/>
                <a:gd name="T5" fmla="*/ 15 h 23"/>
                <a:gd name="T6" fmla="*/ 2 w 27"/>
                <a:gd name="T7" fmla="*/ 12 h 23"/>
                <a:gd name="T8" fmla="*/ 3 w 27"/>
                <a:gd name="T9" fmla="*/ 10 h 23"/>
                <a:gd name="T10" fmla="*/ 5 w 27"/>
                <a:gd name="T11" fmla="*/ 8 h 23"/>
                <a:gd name="T12" fmla="*/ 7 w 27"/>
                <a:gd name="T13" fmla="*/ 7 h 23"/>
                <a:gd name="T14" fmla="*/ 9 w 27"/>
                <a:gd name="T15" fmla="*/ 6 h 23"/>
                <a:gd name="T16" fmla="*/ 9 w 27"/>
                <a:gd name="T17" fmla="*/ 5 h 23"/>
                <a:gd name="T18" fmla="*/ 26 w 27"/>
                <a:gd name="T19" fmla="*/ 0 h 23"/>
                <a:gd name="T20" fmla="*/ 26 w 27"/>
                <a:gd name="T21" fmla="*/ 4 h 23"/>
                <a:gd name="T22" fmla="*/ 25 w 27"/>
                <a:gd name="T23" fmla="*/ 7 h 23"/>
                <a:gd name="T24" fmla="*/ 24 w 27"/>
                <a:gd name="T25" fmla="*/ 9 h 23"/>
                <a:gd name="T26" fmla="*/ 22 w 27"/>
                <a:gd name="T27" fmla="*/ 11 h 23"/>
                <a:gd name="T28" fmla="*/ 21 w 27"/>
                <a:gd name="T29" fmla="*/ 13 h 23"/>
                <a:gd name="T30" fmla="*/ 19 w 27"/>
                <a:gd name="T31" fmla="*/ 14 h 23"/>
                <a:gd name="T32" fmla="*/ 18 w 27"/>
                <a:gd name="T33" fmla="*/ 15 h 23"/>
                <a:gd name="T34" fmla="*/ 1 w 27"/>
                <a:gd name="T3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3">
                  <a:moveTo>
                    <a:pt x="1" y="22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7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5" y="7"/>
                  </a:lnTo>
                  <a:lnTo>
                    <a:pt x="24" y="9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" y="2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376"/>
            <p:cNvSpPr>
              <a:spLocks/>
            </p:cNvSpPr>
            <p:nvPr/>
          </p:nvSpPr>
          <p:spPr bwMode="auto">
            <a:xfrm>
              <a:off x="5107" y="320"/>
              <a:ext cx="26" cy="25"/>
            </a:xfrm>
            <a:custGeom>
              <a:avLst/>
              <a:gdLst>
                <a:gd name="T0" fmla="*/ 2 w 26"/>
                <a:gd name="T1" fmla="*/ 24 h 25"/>
                <a:gd name="T2" fmla="*/ 1 w 26"/>
                <a:gd name="T3" fmla="*/ 21 h 25"/>
                <a:gd name="T4" fmla="*/ 0 w 26"/>
                <a:gd name="T5" fmla="*/ 17 h 25"/>
                <a:gd name="T6" fmla="*/ 1 w 26"/>
                <a:gd name="T7" fmla="*/ 15 h 25"/>
                <a:gd name="T8" fmla="*/ 3 w 26"/>
                <a:gd name="T9" fmla="*/ 12 h 25"/>
                <a:gd name="T10" fmla="*/ 5 w 26"/>
                <a:gd name="T11" fmla="*/ 10 h 25"/>
                <a:gd name="T12" fmla="*/ 7 w 26"/>
                <a:gd name="T13" fmla="*/ 8 h 25"/>
                <a:gd name="T14" fmla="*/ 8 w 26"/>
                <a:gd name="T15" fmla="*/ 7 h 25"/>
                <a:gd name="T16" fmla="*/ 9 w 26"/>
                <a:gd name="T17" fmla="*/ 7 h 25"/>
                <a:gd name="T18" fmla="*/ 25 w 26"/>
                <a:gd name="T19" fmla="*/ 0 h 25"/>
                <a:gd name="T20" fmla="*/ 25 w 26"/>
                <a:gd name="T21" fmla="*/ 3 h 25"/>
                <a:gd name="T22" fmla="*/ 24 w 26"/>
                <a:gd name="T23" fmla="*/ 7 h 25"/>
                <a:gd name="T24" fmla="*/ 23 w 26"/>
                <a:gd name="T25" fmla="*/ 9 h 25"/>
                <a:gd name="T26" fmla="*/ 22 w 26"/>
                <a:gd name="T27" fmla="*/ 11 h 25"/>
                <a:gd name="T28" fmla="*/ 20 w 26"/>
                <a:gd name="T29" fmla="*/ 13 h 25"/>
                <a:gd name="T30" fmla="*/ 19 w 26"/>
                <a:gd name="T31" fmla="*/ 14 h 25"/>
                <a:gd name="T32" fmla="*/ 18 w 26"/>
                <a:gd name="T33" fmla="*/ 15 h 25"/>
                <a:gd name="T34" fmla="*/ 2 w 26"/>
                <a:gd name="T3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5">
                  <a:moveTo>
                    <a:pt x="2" y="24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2" y="2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377"/>
            <p:cNvSpPr>
              <a:spLocks/>
            </p:cNvSpPr>
            <p:nvPr/>
          </p:nvSpPr>
          <p:spPr bwMode="auto">
            <a:xfrm>
              <a:off x="5102" y="335"/>
              <a:ext cx="24" cy="28"/>
            </a:xfrm>
            <a:custGeom>
              <a:avLst/>
              <a:gdLst>
                <a:gd name="T0" fmla="*/ 2 w 24"/>
                <a:gd name="T1" fmla="*/ 27 h 28"/>
                <a:gd name="T2" fmla="*/ 1 w 24"/>
                <a:gd name="T3" fmla="*/ 23 h 28"/>
                <a:gd name="T4" fmla="*/ 0 w 24"/>
                <a:gd name="T5" fmla="*/ 20 h 28"/>
                <a:gd name="T6" fmla="*/ 1 w 24"/>
                <a:gd name="T7" fmla="*/ 17 h 28"/>
                <a:gd name="T8" fmla="*/ 2 w 24"/>
                <a:gd name="T9" fmla="*/ 14 h 28"/>
                <a:gd name="T10" fmla="*/ 4 w 24"/>
                <a:gd name="T11" fmla="*/ 12 h 28"/>
                <a:gd name="T12" fmla="*/ 6 w 24"/>
                <a:gd name="T13" fmla="*/ 10 h 28"/>
                <a:gd name="T14" fmla="*/ 7 w 24"/>
                <a:gd name="T15" fmla="*/ 9 h 28"/>
                <a:gd name="T16" fmla="*/ 23 w 24"/>
                <a:gd name="T17" fmla="*/ 0 h 28"/>
                <a:gd name="T18" fmla="*/ 23 w 24"/>
                <a:gd name="T19" fmla="*/ 4 h 28"/>
                <a:gd name="T20" fmla="*/ 23 w 24"/>
                <a:gd name="T21" fmla="*/ 7 h 28"/>
                <a:gd name="T22" fmla="*/ 22 w 24"/>
                <a:gd name="T23" fmla="*/ 10 h 28"/>
                <a:gd name="T24" fmla="*/ 21 w 24"/>
                <a:gd name="T25" fmla="*/ 12 h 28"/>
                <a:gd name="T26" fmla="*/ 20 w 24"/>
                <a:gd name="T27" fmla="*/ 14 h 28"/>
                <a:gd name="T28" fmla="*/ 19 w 24"/>
                <a:gd name="T29" fmla="*/ 15 h 28"/>
                <a:gd name="T30" fmla="*/ 18 w 24"/>
                <a:gd name="T31" fmla="*/ 16 h 28"/>
                <a:gd name="T32" fmla="*/ 17 w 24"/>
                <a:gd name="T33" fmla="*/ 17 h 28"/>
                <a:gd name="T34" fmla="*/ 2 w 24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8">
                  <a:moveTo>
                    <a:pt x="2" y="27"/>
                  </a:moveTo>
                  <a:lnTo>
                    <a:pt x="1" y="23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7" y="9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2" y="2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378"/>
            <p:cNvSpPr>
              <a:spLocks/>
            </p:cNvSpPr>
            <p:nvPr/>
          </p:nvSpPr>
          <p:spPr bwMode="auto">
            <a:xfrm>
              <a:off x="5099" y="352"/>
              <a:ext cx="22" cy="28"/>
            </a:xfrm>
            <a:custGeom>
              <a:avLst/>
              <a:gdLst>
                <a:gd name="T0" fmla="*/ 2 w 22"/>
                <a:gd name="T1" fmla="*/ 27 h 28"/>
                <a:gd name="T2" fmla="*/ 0 w 22"/>
                <a:gd name="T3" fmla="*/ 24 h 28"/>
                <a:gd name="T4" fmla="*/ 0 w 22"/>
                <a:gd name="T5" fmla="*/ 21 h 28"/>
                <a:gd name="T6" fmla="*/ 0 w 22"/>
                <a:gd name="T7" fmla="*/ 18 h 28"/>
                <a:gd name="T8" fmla="*/ 1 w 22"/>
                <a:gd name="T9" fmla="*/ 15 h 28"/>
                <a:gd name="T10" fmla="*/ 2 w 22"/>
                <a:gd name="T11" fmla="*/ 13 h 28"/>
                <a:gd name="T12" fmla="*/ 4 w 22"/>
                <a:gd name="T13" fmla="*/ 11 h 28"/>
                <a:gd name="T14" fmla="*/ 5 w 22"/>
                <a:gd name="T15" fmla="*/ 10 h 28"/>
                <a:gd name="T16" fmla="*/ 6 w 22"/>
                <a:gd name="T17" fmla="*/ 9 h 28"/>
                <a:gd name="T18" fmla="*/ 20 w 22"/>
                <a:gd name="T19" fmla="*/ 0 h 28"/>
                <a:gd name="T20" fmla="*/ 21 w 22"/>
                <a:gd name="T21" fmla="*/ 3 h 28"/>
                <a:gd name="T22" fmla="*/ 21 w 22"/>
                <a:gd name="T23" fmla="*/ 6 h 28"/>
                <a:gd name="T24" fmla="*/ 20 w 22"/>
                <a:gd name="T25" fmla="*/ 9 h 28"/>
                <a:gd name="T26" fmla="*/ 19 w 22"/>
                <a:gd name="T27" fmla="*/ 11 h 28"/>
                <a:gd name="T28" fmla="*/ 18 w 22"/>
                <a:gd name="T29" fmla="*/ 13 h 28"/>
                <a:gd name="T30" fmla="*/ 17 w 22"/>
                <a:gd name="T31" fmla="*/ 15 h 28"/>
                <a:gd name="T32" fmla="*/ 17 w 22"/>
                <a:gd name="T33" fmla="*/ 16 h 28"/>
                <a:gd name="T34" fmla="*/ 16 w 22"/>
                <a:gd name="T35" fmla="*/ 16 h 28"/>
                <a:gd name="T36" fmla="*/ 2 w 22"/>
                <a:gd name="T3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8">
                  <a:moveTo>
                    <a:pt x="2" y="27"/>
                  </a:move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20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2" y="2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379"/>
            <p:cNvSpPr>
              <a:spLocks/>
            </p:cNvSpPr>
            <p:nvPr/>
          </p:nvSpPr>
          <p:spPr bwMode="auto">
            <a:xfrm>
              <a:off x="5097" y="368"/>
              <a:ext cx="21" cy="30"/>
            </a:xfrm>
            <a:custGeom>
              <a:avLst/>
              <a:gdLst>
                <a:gd name="T0" fmla="*/ 3 w 21"/>
                <a:gd name="T1" fmla="*/ 29 h 30"/>
                <a:gd name="T2" fmla="*/ 0 w 21"/>
                <a:gd name="T3" fmla="*/ 26 h 30"/>
                <a:gd name="T4" fmla="*/ 0 w 21"/>
                <a:gd name="T5" fmla="*/ 23 h 30"/>
                <a:gd name="T6" fmla="*/ 0 w 21"/>
                <a:gd name="T7" fmla="*/ 20 h 30"/>
                <a:gd name="T8" fmla="*/ 0 w 21"/>
                <a:gd name="T9" fmla="*/ 17 h 30"/>
                <a:gd name="T10" fmla="*/ 2 w 21"/>
                <a:gd name="T11" fmla="*/ 15 h 30"/>
                <a:gd name="T12" fmla="*/ 3 w 21"/>
                <a:gd name="T13" fmla="*/ 13 h 30"/>
                <a:gd name="T14" fmla="*/ 4 w 21"/>
                <a:gd name="T15" fmla="*/ 11 h 30"/>
                <a:gd name="T16" fmla="*/ 18 w 21"/>
                <a:gd name="T17" fmla="*/ 0 h 30"/>
                <a:gd name="T18" fmla="*/ 19 w 21"/>
                <a:gd name="T19" fmla="*/ 3 h 30"/>
                <a:gd name="T20" fmla="*/ 20 w 21"/>
                <a:gd name="T21" fmla="*/ 6 h 30"/>
                <a:gd name="T22" fmla="*/ 19 w 21"/>
                <a:gd name="T23" fmla="*/ 9 h 30"/>
                <a:gd name="T24" fmla="*/ 19 w 21"/>
                <a:gd name="T25" fmla="*/ 12 h 30"/>
                <a:gd name="T26" fmla="*/ 18 w 21"/>
                <a:gd name="T27" fmla="*/ 14 h 30"/>
                <a:gd name="T28" fmla="*/ 17 w 21"/>
                <a:gd name="T29" fmla="*/ 15 h 30"/>
                <a:gd name="T30" fmla="*/ 16 w 21"/>
                <a:gd name="T31" fmla="*/ 16 h 30"/>
                <a:gd name="T32" fmla="*/ 16 w 21"/>
                <a:gd name="T33" fmla="*/ 17 h 30"/>
                <a:gd name="T34" fmla="*/ 3 w 21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0">
                  <a:moveTo>
                    <a:pt x="3" y="29"/>
                  </a:move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7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3" y="2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380"/>
            <p:cNvSpPr>
              <a:spLocks/>
            </p:cNvSpPr>
            <p:nvPr/>
          </p:nvSpPr>
          <p:spPr bwMode="auto">
            <a:xfrm>
              <a:off x="5096" y="385"/>
              <a:ext cx="19" cy="31"/>
            </a:xfrm>
            <a:custGeom>
              <a:avLst/>
              <a:gdLst>
                <a:gd name="T0" fmla="*/ 4 w 19"/>
                <a:gd name="T1" fmla="*/ 30 h 31"/>
                <a:gd name="T2" fmla="*/ 1 w 19"/>
                <a:gd name="T3" fmla="*/ 28 h 31"/>
                <a:gd name="T4" fmla="*/ 0 w 19"/>
                <a:gd name="T5" fmla="*/ 25 h 31"/>
                <a:gd name="T6" fmla="*/ 0 w 19"/>
                <a:gd name="T7" fmla="*/ 22 h 31"/>
                <a:gd name="T8" fmla="*/ 1 w 19"/>
                <a:gd name="T9" fmla="*/ 19 h 31"/>
                <a:gd name="T10" fmla="*/ 2 w 19"/>
                <a:gd name="T11" fmla="*/ 16 h 31"/>
                <a:gd name="T12" fmla="*/ 3 w 19"/>
                <a:gd name="T13" fmla="*/ 14 h 31"/>
                <a:gd name="T14" fmla="*/ 4 w 19"/>
                <a:gd name="T15" fmla="*/ 12 h 31"/>
                <a:gd name="T16" fmla="*/ 17 w 19"/>
                <a:gd name="T17" fmla="*/ 0 h 31"/>
                <a:gd name="T18" fmla="*/ 18 w 19"/>
                <a:gd name="T19" fmla="*/ 3 h 31"/>
                <a:gd name="T20" fmla="*/ 18 w 19"/>
                <a:gd name="T21" fmla="*/ 6 h 31"/>
                <a:gd name="T22" fmla="*/ 18 w 19"/>
                <a:gd name="T23" fmla="*/ 9 h 31"/>
                <a:gd name="T24" fmla="*/ 18 w 19"/>
                <a:gd name="T25" fmla="*/ 11 h 31"/>
                <a:gd name="T26" fmla="*/ 17 w 19"/>
                <a:gd name="T27" fmla="*/ 14 h 31"/>
                <a:gd name="T28" fmla="*/ 17 w 19"/>
                <a:gd name="T29" fmla="*/ 15 h 31"/>
                <a:gd name="T30" fmla="*/ 16 w 19"/>
                <a:gd name="T31" fmla="*/ 16 h 31"/>
                <a:gd name="T32" fmla="*/ 16 w 19"/>
                <a:gd name="T33" fmla="*/ 17 h 31"/>
                <a:gd name="T34" fmla="*/ 4 w 1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31">
                  <a:moveTo>
                    <a:pt x="4" y="30"/>
                  </a:move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4" y="3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381"/>
            <p:cNvSpPr>
              <a:spLocks/>
            </p:cNvSpPr>
            <p:nvPr/>
          </p:nvSpPr>
          <p:spPr bwMode="auto">
            <a:xfrm>
              <a:off x="5097" y="402"/>
              <a:ext cx="18" cy="32"/>
            </a:xfrm>
            <a:custGeom>
              <a:avLst/>
              <a:gdLst>
                <a:gd name="T0" fmla="*/ 5 w 18"/>
                <a:gd name="T1" fmla="*/ 31 h 32"/>
                <a:gd name="T2" fmla="*/ 2 w 18"/>
                <a:gd name="T3" fmla="*/ 29 h 32"/>
                <a:gd name="T4" fmla="*/ 0 w 18"/>
                <a:gd name="T5" fmla="*/ 26 h 32"/>
                <a:gd name="T6" fmla="*/ 0 w 18"/>
                <a:gd name="T7" fmla="*/ 23 h 32"/>
                <a:gd name="T8" fmla="*/ 0 w 18"/>
                <a:gd name="T9" fmla="*/ 20 h 32"/>
                <a:gd name="T10" fmla="*/ 1 w 18"/>
                <a:gd name="T11" fmla="*/ 17 h 32"/>
                <a:gd name="T12" fmla="*/ 2 w 18"/>
                <a:gd name="T13" fmla="*/ 15 h 32"/>
                <a:gd name="T14" fmla="*/ 3 w 18"/>
                <a:gd name="T15" fmla="*/ 13 h 32"/>
                <a:gd name="T16" fmla="*/ 15 w 18"/>
                <a:gd name="T17" fmla="*/ 0 h 32"/>
                <a:gd name="T18" fmla="*/ 16 w 18"/>
                <a:gd name="T19" fmla="*/ 3 h 32"/>
                <a:gd name="T20" fmla="*/ 17 w 18"/>
                <a:gd name="T21" fmla="*/ 6 h 32"/>
                <a:gd name="T22" fmla="*/ 17 w 18"/>
                <a:gd name="T23" fmla="*/ 9 h 32"/>
                <a:gd name="T24" fmla="*/ 17 w 18"/>
                <a:gd name="T25" fmla="*/ 11 h 32"/>
                <a:gd name="T26" fmla="*/ 16 w 18"/>
                <a:gd name="T27" fmla="*/ 13 h 32"/>
                <a:gd name="T28" fmla="*/ 16 w 18"/>
                <a:gd name="T29" fmla="*/ 15 h 32"/>
                <a:gd name="T30" fmla="*/ 15 w 18"/>
                <a:gd name="T31" fmla="*/ 16 h 32"/>
                <a:gd name="T32" fmla="*/ 15 w 18"/>
                <a:gd name="T33" fmla="*/ 17 h 32"/>
                <a:gd name="T34" fmla="*/ 5 w 18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2">
                  <a:moveTo>
                    <a:pt x="5" y="31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15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5" y="3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382"/>
            <p:cNvSpPr>
              <a:spLocks/>
            </p:cNvSpPr>
            <p:nvPr/>
          </p:nvSpPr>
          <p:spPr bwMode="auto">
            <a:xfrm>
              <a:off x="5100" y="419"/>
              <a:ext cx="17" cy="33"/>
            </a:xfrm>
            <a:custGeom>
              <a:avLst/>
              <a:gdLst>
                <a:gd name="T0" fmla="*/ 5 w 17"/>
                <a:gd name="T1" fmla="*/ 32 h 33"/>
                <a:gd name="T2" fmla="*/ 2 w 17"/>
                <a:gd name="T3" fmla="*/ 30 h 33"/>
                <a:gd name="T4" fmla="*/ 0 w 17"/>
                <a:gd name="T5" fmla="*/ 27 h 33"/>
                <a:gd name="T6" fmla="*/ 0 w 17"/>
                <a:gd name="T7" fmla="*/ 24 h 33"/>
                <a:gd name="T8" fmla="*/ 0 w 17"/>
                <a:gd name="T9" fmla="*/ 21 h 33"/>
                <a:gd name="T10" fmla="*/ 0 w 17"/>
                <a:gd name="T11" fmla="*/ 18 h 33"/>
                <a:gd name="T12" fmla="*/ 1 w 17"/>
                <a:gd name="T13" fmla="*/ 16 h 33"/>
                <a:gd name="T14" fmla="*/ 1 w 17"/>
                <a:gd name="T15" fmla="*/ 14 h 33"/>
                <a:gd name="T16" fmla="*/ 2 w 17"/>
                <a:gd name="T17" fmla="*/ 14 h 33"/>
                <a:gd name="T18" fmla="*/ 12 w 17"/>
                <a:gd name="T19" fmla="*/ 0 h 33"/>
                <a:gd name="T20" fmla="*/ 14 w 17"/>
                <a:gd name="T21" fmla="*/ 3 h 33"/>
                <a:gd name="T22" fmla="*/ 15 w 17"/>
                <a:gd name="T23" fmla="*/ 6 h 33"/>
                <a:gd name="T24" fmla="*/ 16 w 17"/>
                <a:gd name="T25" fmla="*/ 8 h 33"/>
                <a:gd name="T26" fmla="*/ 16 w 17"/>
                <a:gd name="T27" fmla="*/ 11 h 33"/>
                <a:gd name="T28" fmla="*/ 15 w 17"/>
                <a:gd name="T29" fmla="*/ 13 h 33"/>
                <a:gd name="T30" fmla="*/ 15 w 17"/>
                <a:gd name="T31" fmla="*/ 15 h 33"/>
                <a:gd name="T32" fmla="*/ 14 w 17"/>
                <a:gd name="T33" fmla="*/ 16 h 33"/>
                <a:gd name="T34" fmla="*/ 14 w 17"/>
                <a:gd name="T35" fmla="*/ 17 h 33"/>
                <a:gd name="T36" fmla="*/ 5 w 17"/>
                <a:gd name="T3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3">
                  <a:moveTo>
                    <a:pt x="5" y="32"/>
                  </a:moveTo>
                  <a:lnTo>
                    <a:pt x="2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5" y="3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Freeform 383"/>
            <p:cNvSpPr>
              <a:spLocks/>
            </p:cNvSpPr>
            <p:nvPr/>
          </p:nvSpPr>
          <p:spPr bwMode="auto">
            <a:xfrm>
              <a:off x="5104" y="436"/>
              <a:ext cx="15" cy="33"/>
            </a:xfrm>
            <a:custGeom>
              <a:avLst/>
              <a:gdLst>
                <a:gd name="T0" fmla="*/ 6 w 15"/>
                <a:gd name="T1" fmla="*/ 32 h 33"/>
                <a:gd name="T2" fmla="*/ 3 w 15"/>
                <a:gd name="T3" fmla="*/ 31 h 33"/>
                <a:gd name="T4" fmla="*/ 1 w 15"/>
                <a:gd name="T5" fmla="*/ 28 h 33"/>
                <a:gd name="T6" fmla="*/ 0 w 15"/>
                <a:gd name="T7" fmla="*/ 25 h 33"/>
                <a:gd name="T8" fmla="*/ 0 w 15"/>
                <a:gd name="T9" fmla="*/ 22 h 33"/>
                <a:gd name="T10" fmla="*/ 0 w 15"/>
                <a:gd name="T11" fmla="*/ 19 h 33"/>
                <a:gd name="T12" fmla="*/ 0 w 15"/>
                <a:gd name="T13" fmla="*/ 17 h 33"/>
                <a:gd name="T14" fmla="*/ 1 w 15"/>
                <a:gd name="T15" fmla="*/ 15 h 33"/>
                <a:gd name="T16" fmla="*/ 10 w 15"/>
                <a:gd name="T17" fmla="*/ 0 h 33"/>
                <a:gd name="T18" fmla="*/ 12 w 15"/>
                <a:gd name="T19" fmla="*/ 2 h 33"/>
                <a:gd name="T20" fmla="*/ 14 w 15"/>
                <a:gd name="T21" fmla="*/ 5 h 33"/>
                <a:gd name="T22" fmla="*/ 14 w 15"/>
                <a:gd name="T23" fmla="*/ 8 h 33"/>
                <a:gd name="T24" fmla="*/ 14 w 15"/>
                <a:gd name="T25" fmla="*/ 11 h 33"/>
                <a:gd name="T26" fmla="*/ 14 w 15"/>
                <a:gd name="T27" fmla="*/ 13 h 33"/>
                <a:gd name="T28" fmla="*/ 14 w 15"/>
                <a:gd name="T29" fmla="*/ 15 h 33"/>
                <a:gd name="T30" fmla="*/ 14 w 15"/>
                <a:gd name="T31" fmla="*/ 16 h 33"/>
                <a:gd name="T32" fmla="*/ 6 w 15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3">
                  <a:moveTo>
                    <a:pt x="6" y="32"/>
                  </a:moveTo>
                  <a:lnTo>
                    <a:pt x="3" y="31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6" y="3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384"/>
            <p:cNvSpPr>
              <a:spLocks/>
            </p:cNvSpPr>
            <p:nvPr/>
          </p:nvSpPr>
          <p:spPr bwMode="auto">
            <a:xfrm>
              <a:off x="5109" y="452"/>
              <a:ext cx="15" cy="34"/>
            </a:xfrm>
            <a:custGeom>
              <a:avLst/>
              <a:gdLst>
                <a:gd name="T0" fmla="*/ 7 w 15"/>
                <a:gd name="T1" fmla="*/ 33 h 34"/>
                <a:gd name="T2" fmla="*/ 4 w 15"/>
                <a:gd name="T3" fmla="*/ 32 h 34"/>
                <a:gd name="T4" fmla="*/ 2 w 15"/>
                <a:gd name="T5" fmla="*/ 30 h 34"/>
                <a:gd name="T6" fmla="*/ 1 w 15"/>
                <a:gd name="T7" fmla="*/ 27 h 34"/>
                <a:gd name="T8" fmla="*/ 0 w 15"/>
                <a:gd name="T9" fmla="*/ 24 h 34"/>
                <a:gd name="T10" fmla="*/ 0 w 15"/>
                <a:gd name="T11" fmla="*/ 21 h 34"/>
                <a:gd name="T12" fmla="*/ 0 w 15"/>
                <a:gd name="T13" fmla="*/ 18 h 34"/>
                <a:gd name="T14" fmla="*/ 1 w 15"/>
                <a:gd name="T15" fmla="*/ 17 h 34"/>
                <a:gd name="T16" fmla="*/ 1 w 15"/>
                <a:gd name="T17" fmla="*/ 16 h 34"/>
                <a:gd name="T18" fmla="*/ 9 w 15"/>
                <a:gd name="T19" fmla="*/ 0 h 34"/>
                <a:gd name="T20" fmla="*/ 11 w 15"/>
                <a:gd name="T21" fmla="*/ 3 h 34"/>
                <a:gd name="T22" fmla="*/ 12 w 15"/>
                <a:gd name="T23" fmla="*/ 6 h 34"/>
                <a:gd name="T24" fmla="*/ 14 w 15"/>
                <a:gd name="T25" fmla="*/ 8 h 34"/>
                <a:gd name="T26" fmla="*/ 14 w 15"/>
                <a:gd name="T27" fmla="*/ 11 h 34"/>
                <a:gd name="T28" fmla="*/ 14 w 15"/>
                <a:gd name="T29" fmla="*/ 13 h 34"/>
                <a:gd name="T30" fmla="*/ 14 w 15"/>
                <a:gd name="T31" fmla="*/ 15 h 34"/>
                <a:gd name="T32" fmla="*/ 14 w 15"/>
                <a:gd name="T33" fmla="*/ 16 h 34"/>
                <a:gd name="T34" fmla="*/ 7 w 15"/>
                <a:gd name="T3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4">
                  <a:moveTo>
                    <a:pt x="7" y="33"/>
                  </a:moveTo>
                  <a:lnTo>
                    <a:pt x="4" y="32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7" y="3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385"/>
            <p:cNvSpPr>
              <a:spLocks/>
            </p:cNvSpPr>
            <p:nvPr/>
          </p:nvSpPr>
          <p:spPr bwMode="auto">
            <a:xfrm>
              <a:off x="5116" y="468"/>
              <a:ext cx="14" cy="35"/>
            </a:xfrm>
            <a:custGeom>
              <a:avLst/>
              <a:gdLst>
                <a:gd name="T0" fmla="*/ 8 w 14"/>
                <a:gd name="T1" fmla="*/ 34 h 35"/>
                <a:gd name="T2" fmla="*/ 5 w 14"/>
                <a:gd name="T3" fmla="*/ 32 h 35"/>
                <a:gd name="T4" fmla="*/ 2 w 14"/>
                <a:gd name="T5" fmla="*/ 30 h 35"/>
                <a:gd name="T6" fmla="*/ 1 w 14"/>
                <a:gd name="T7" fmla="*/ 27 h 35"/>
                <a:gd name="T8" fmla="*/ 0 w 14"/>
                <a:gd name="T9" fmla="*/ 25 h 35"/>
                <a:gd name="T10" fmla="*/ 0 w 14"/>
                <a:gd name="T11" fmla="*/ 22 h 35"/>
                <a:gd name="T12" fmla="*/ 0 w 14"/>
                <a:gd name="T13" fmla="*/ 19 h 35"/>
                <a:gd name="T14" fmla="*/ 0 w 14"/>
                <a:gd name="T15" fmla="*/ 18 h 35"/>
                <a:gd name="T16" fmla="*/ 0 w 14"/>
                <a:gd name="T17" fmla="*/ 17 h 35"/>
                <a:gd name="T18" fmla="*/ 7 w 14"/>
                <a:gd name="T19" fmla="*/ 0 h 35"/>
                <a:gd name="T20" fmla="*/ 9 w 14"/>
                <a:gd name="T21" fmla="*/ 3 h 35"/>
                <a:gd name="T22" fmla="*/ 11 w 14"/>
                <a:gd name="T23" fmla="*/ 5 h 35"/>
                <a:gd name="T24" fmla="*/ 12 w 14"/>
                <a:gd name="T25" fmla="*/ 8 h 35"/>
                <a:gd name="T26" fmla="*/ 13 w 14"/>
                <a:gd name="T27" fmla="*/ 11 h 35"/>
                <a:gd name="T28" fmla="*/ 13 w 14"/>
                <a:gd name="T29" fmla="*/ 13 h 35"/>
                <a:gd name="T30" fmla="*/ 13 w 14"/>
                <a:gd name="T31" fmla="*/ 15 h 35"/>
                <a:gd name="T32" fmla="*/ 13 w 14"/>
                <a:gd name="T33" fmla="*/ 16 h 35"/>
                <a:gd name="T34" fmla="*/ 8 w 14"/>
                <a:gd name="T3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5">
                  <a:moveTo>
                    <a:pt x="8" y="34"/>
                  </a:moveTo>
                  <a:lnTo>
                    <a:pt x="5" y="32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2" y="8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8" y="3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386"/>
            <p:cNvSpPr>
              <a:spLocks/>
            </p:cNvSpPr>
            <p:nvPr/>
          </p:nvSpPr>
          <p:spPr bwMode="auto">
            <a:xfrm>
              <a:off x="5124" y="484"/>
              <a:ext cx="14" cy="34"/>
            </a:xfrm>
            <a:custGeom>
              <a:avLst/>
              <a:gdLst>
                <a:gd name="T0" fmla="*/ 10 w 14"/>
                <a:gd name="T1" fmla="*/ 33 h 34"/>
                <a:gd name="T2" fmla="*/ 6 w 14"/>
                <a:gd name="T3" fmla="*/ 32 h 34"/>
                <a:gd name="T4" fmla="*/ 4 w 14"/>
                <a:gd name="T5" fmla="*/ 30 h 34"/>
                <a:gd name="T6" fmla="*/ 2 w 14"/>
                <a:gd name="T7" fmla="*/ 28 h 34"/>
                <a:gd name="T8" fmla="*/ 1 w 14"/>
                <a:gd name="T9" fmla="*/ 25 h 34"/>
                <a:gd name="T10" fmla="*/ 0 w 14"/>
                <a:gd name="T11" fmla="*/ 22 h 34"/>
                <a:gd name="T12" fmla="*/ 0 w 14"/>
                <a:gd name="T13" fmla="*/ 20 h 34"/>
                <a:gd name="T14" fmla="*/ 0 w 14"/>
                <a:gd name="T15" fmla="*/ 18 h 34"/>
                <a:gd name="T16" fmla="*/ 0 w 14"/>
                <a:gd name="T17" fmla="*/ 17 h 34"/>
                <a:gd name="T18" fmla="*/ 5 w 14"/>
                <a:gd name="T19" fmla="*/ 0 h 34"/>
                <a:gd name="T20" fmla="*/ 8 w 14"/>
                <a:gd name="T21" fmla="*/ 2 h 34"/>
                <a:gd name="T22" fmla="*/ 10 w 14"/>
                <a:gd name="T23" fmla="*/ 5 h 34"/>
                <a:gd name="T24" fmla="*/ 11 w 14"/>
                <a:gd name="T25" fmla="*/ 7 h 34"/>
                <a:gd name="T26" fmla="*/ 12 w 14"/>
                <a:gd name="T27" fmla="*/ 10 h 34"/>
                <a:gd name="T28" fmla="*/ 13 w 14"/>
                <a:gd name="T29" fmla="*/ 12 h 34"/>
                <a:gd name="T30" fmla="*/ 13 w 14"/>
                <a:gd name="T31" fmla="*/ 14 h 34"/>
                <a:gd name="T32" fmla="*/ 13 w 14"/>
                <a:gd name="T33" fmla="*/ 15 h 34"/>
                <a:gd name="T34" fmla="*/ 10 w 14"/>
                <a:gd name="T3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4">
                  <a:moveTo>
                    <a:pt x="10" y="33"/>
                  </a:move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5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0" y="3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Freeform 387"/>
            <p:cNvSpPr>
              <a:spLocks/>
            </p:cNvSpPr>
            <p:nvPr/>
          </p:nvSpPr>
          <p:spPr bwMode="auto">
            <a:xfrm>
              <a:off x="5133" y="499"/>
              <a:ext cx="14" cy="34"/>
            </a:xfrm>
            <a:custGeom>
              <a:avLst/>
              <a:gdLst>
                <a:gd name="T0" fmla="*/ 11 w 14"/>
                <a:gd name="T1" fmla="*/ 33 h 34"/>
                <a:gd name="T2" fmla="*/ 8 w 14"/>
                <a:gd name="T3" fmla="*/ 32 h 34"/>
                <a:gd name="T4" fmla="*/ 5 w 14"/>
                <a:gd name="T5" fmla="*/ 30 h 34"/>
                <a:gd name="T6" fmla="*/ 3 w 14"/>
                <a:gd name="T7" fmla="*/ 28 h 34"/>
                <a:gd name="T8" fmla="*/ 2 w 14"/>
                <a:gd name="T9" fmla="*/ 25 h 34"/>
                <a:gd name="T10" fmla="*/ 1 w 14"/>
                <a:gd name="T11" fmla="*/ 22 h 34"/>
                <a:gd name="T12" fmla="*/ 0 w 14"/>
                <a:gd name="T13" fmla="*/ 20 h 34"/>
                <a:gd name="T14" fmla="*/ 0 w 14"/>
                <a:gd name="T15" fmla="*/ 18 h 34"/>
                <a:gd name="T16" fmla="*/ 4 w 14"/>
                <a:gd name="T17" fmla="*/ 0 h 34"/>
                <a:gd name="T18" fmla="*/ 7 w 14"/>
                <a:gd name="T19" fmla="*/ 2 h 34"/>
                <a:gd name="T20" fmla="*/ 9 w 14"/>
                <a:gd name="T21" fmla="*/ 4 h 34"/>
                <a:gd name="T22" fmla="*/ 10 w 14"/>
                <a:gd name="T23" fmla="*/ 7 h 34"/>
                <a:gd name="T24" fmla="*/ 12 w 14"/>
                <a:gd name="T25" fmla="*/ 9 h 34"/>
                <a:gd name="T26" fmla="*/ 12 w 14"/>
                <a:gd name="T27" fmla="*/ 11 h 34"/>
                <a:gd name="T28" fmla="*/ 13 w 14"/>
                <a:gd name="T29" fmla="*/ 13 h 34"/>
                <a:gd name="T30" fmla="*/ 13 w 14"/>
                <a:gd name="T31" fmla="*/ 14 h 34"/>
                <a:gd name="T32" fmla="*/ 13 w 14"/>
                <a:gd name="T33" fmla="*/ 15 h 34"/>
                <a:gd name="T34" fmla="*/ 11 w 14"/>
                <a:gd name="T3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4">
                  <a:moveTo>
                    <a:pt x="11" y="33"/>
                  </a:moveTo>
                  <a:lnTo>
                    <a:pt x="8" y="32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1" y="3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Freeform 388"/>
            <p:cNvSpPr>
              <a:spLocks/>
            </p:cNvSpPr>
            <p:nvPr/>
          </p:nvSpPr>
          <p:spPr bwMode="auto">
            <a:xfrm>
              <a:off x="5144" y="514"/>
              <a:ext cx="13" cy="32"/>
            </a:xfrm>
            <a:custGeom>
              <a:avLst/>
              <a:gdLst>
                <a:gd name="T0" fmla="*/ 12 w 13"/>
                <a:gd name="T1" fmla="*/ 31 h 32"/>
                <a:gd name="T2" fmla="*/ 9 w 13"/>
                <a:gd name="T3" fmla="*/ 31 h 32"/>
                <a:gd name="T4" fmla="*/ 6 w 13"/>
                <a:gd name="T5" fmla="*/ 29 h 32"/>
                <a:gd name="T6" fmla="*/ 3 w 13"/>
                <a:gd name="T7" fmla="*/ 27 h 32"/>
                <a:gd name="T8" fmla="*/ 2 w 13"/>
                <a:gd name="T9" fmla="*/ 25 h 32"/>
                <a:gd name="T10" fmla="*/ 1 w 13"/>
                <a:gd name="T11" fmla="*/ 22 h 32"/>
                <a:gd name="T12" fmla="*/ 0 w 13"/>
                <a:gd name="T13" fmla="*/ 19 h 32"/>
                <a:gd name="T14" fmla="*/ 0 w 13"/>
                <a:gd name="T15" fmla="*/ 18 h 32"/>
                <a:gd name="T16" fmla="*/ 0 w 13"/>
                <a:gd name="T17" fmla="*/ 17 h 32"/>
                <a:gd name="T18" fmla="*/ 2 w 13"/>
                <a:gd name="T19" fmla="*/ 0 h 32"/>
                <a:gd name="T20" fmla="*/ 5 w 13"/>
                <a:gd name="T21" fmla="*/ 1 h 32"/>
                <a:gd name="T22" fmla="*/ 7 w 13"/>
                <a:gd name="T23" fmla="*/ 3 h 32"/>
                <a:gd name="T24" fmla="*/ 9 w 13"/>
                <a:gd name="T25" fmla="*/ 5 h 32"/>
                <a:gd name="T26" fmla="*/ 11 w 13"/>
                <a:gd name="T27" fmla="*/ 8 h 32"/>
                <a:gd name="T28" fmla="*/ 11 w 13"/>
                <a:gd name="T29" fmla="*/ 10 h 32"/>
                <a:gd name="T30" fmla="*/ 12 w 13"/>
                <a:gd name="T31" fmla="*/ 11 h 32"/>
                <a:gd name="T32" fmla="*/ 12 w 13"/>
                <a:gd name="T33" fmla="*/ 13 h 32"/>
                <a:gd name="T34" fmla="*/ 12 w 13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2">
                  <a:moveTo>
                    <a:pt x="12" y="31"/>
                  </a:moveTo>
                  <a:lnTo>
                    <a:pt x="9" y="31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3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Freeform 389"/>
            <p:cNvSpPr>
              <a:spLocks/>
            </p:cNvSpPr>
            <p:nvPr/>
          </p:nvSpPr>
          <p:spPr bwMode="auto">
            <a:xfrm>
              <a:off x="5156" y="527"/>
              <a:ext cx="14" cy="32"/>
            </a:xfrm>
            <a:custGeom>
              <a:avLst/>
              <a:gdLst>
                <a:gd name="T0" fmla="*/ 13 w 14"/>
                <a:gd name="T1" fmla="*/ 31 h 32"/>
                <a:gd name="T2" fmla="*/ 10 w 14"/>
                <a:gd name="T3" fmla="*/ 31 h 32"/>
                <a:gd name="T4" fmla="*/ 7 w 14"/>
                <a:gd name="T5" fmla="*/ 29 h 32"/>
                <a:gd name="T6" fmla="*/ 4 w 14"/>
                <a:gd name="T7" fmla="*/ 27 h 32"/>
                <a:gd name="T8" fmla="*/ 3 w 14"/>
                <a:gd name="T9" fmla="*/ 25 h 32"/>
                <a:gd name="T10" fmla="*/ 1 w 14"/>
                <a:gd name="T11" fmla="*/ 22 h 32"/>
                <a:gd name="T12" fmla="*/ 1 w 14"/>
                <a:gd name="T13" fmla="*/ 20 h 32"/>
                <a:gd name="T14" fmla="*/ 0 w 14"/>
                <a:gd name="T15" fmla="*/ 18 h 32"/>
                <a:gd name="T16" fmla="*/ 0 w 14"/>
                <a:gd name="T17" fmla="*/ 0 h 32"/>
                <a:gd name="T18" fmla="*/ 3 w 14"/>
                <a:gd name="T19" fmla="*/ 1 h 32"/>
                <a:gd name="T20" fmla="*/ 6 w 14"/>
                <a:gd name="T21" fmla="*/ 3 h 32"/>
                <a:gd name="T22" fmla="*/ 8 w 14"/>
                <a:gd name="T23" fmla="*/ 5 h 32"/>
                <a:gd name="T24" fmla="*/ 9 w 14"/>
                <a:gd name="T25" fmla="*/ 7 h 32"/>
                <a:gd name="T26" fmla="*/ 11 w 14"/>
                <a:gd name="T27" fmla="*/ 9 h 32"/>
                <a:gd name="T28" fmla="*/ 11 w 14"/>
                <a:gd name="T29" fmla="*/ 11 h 32"/>
                <a:gd name="T30" fmla="*/ 12 w 14"/>
                <a:gd name="T31" fmla="*/ 12 h 32"/>
                <a:gd name="T32" fmla="*/ 12 w 14"/>
                <a:gd name="T33" fmla="*/ 13 h 32"/>
                <a:gd name="T34" fmla="*/ 13 w 14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2">
                  <a:moveTo>
                    <a:pt x="13" y="31"/>
                  </a:moveTo>
                  <a:lnTo>
                    <a:pt x="10" y="31"/>
                  </a:lnTo>
                  <a:lnTo>
                    <a:pt x="7" y="29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3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Freeform 390"/>
            <p:cNvSpPr>
              <a:spLocks/>
            </p:cNvSpPr>
            <p:nvPr/>
          </p:nvSpPr>
          <p:spPr bwMode="auto">
            <a:xfrm>
              <a:off x="5168" y="540"/>
              <a:ext cx="16" cy="30"/>
            </a:xfrm>
            <a:custGeom>
              <a:avLst/>
              <a:gdLst>
                <a:gd name="T0" fmla="*/ 15 w 16"/>
                <a:gd name="T1" fmla="*/ 29 h 30"/>
                <a:gd name="T2" fmla="*/ 12 w 16"/>
                <a:gd name="T3" fmla="*/ 29 h 30"/>
                <a:gd name="T4" fmla="*/ 9 w 16"/>
                <a:gd name="T5" fmla="*/ 28 h 30"/>
                <a:gd name="T6" fmla="*/ 6 w 16"/>
                <a:gd name="T7" fmla="*/ 26 h 30"/>
                <a:gd name="T8" fmla="*/ 4 w 16"/>
                <a:gd name="T9" fmla="*/ 24 h 30"/>
                <a:gd name="T10" fmla="*/ 3 w 16"/>
                <a:gd name="T11" fmla="*/ 22 h 30"/>
                <a:gd name="T12" fmla="*/ 2 w 16"/>
                <a:gd name="T13" fmla="*/ 19 h 30"/>
                <a:gd name="T14" fmla="*/ 1 w 16"/>
                <a:gd name="T15" fmla="*/ 18 h 30"/>
                <a:gd name="T16" fmla="*/ 1 w 16"/>
                <a:gd name="T17" fmla="*/ 17 h 30"/>
                <a:gd name="T18" fmla="*/ 0 w 16"/>
                <a:gd name="T19" fmla="*/ 0 h 30"/>
                <a:gd name="T20" fmla="*/ 3 w 16"/>
                <a:gd name="T21" fmla="*/ 1 h 30"/>
                <a:gd name="T22" fmla="*/ 6 w 16"/>
                <a:gd name="T23" fmla="*/ 2 h 30"/>
                <a:gd name="T24" fmla="*/ 8 w 16"/>
                <a:gd name="T25" fmla="*/ 4 h 30"/>
                <a:gd name="T26" fmla="*/ 10 w 16"/>
                <a:gd name="T27" fmla="*/ 6 h 30"/>
                <a:gd name="T28" fmla="*/ 11 w 16"/>
                <a:gd name="T29" fmla="*/ 8 h 30"/>
                <a:gd name="T30" fmla="*/ 12 w 16"/>
                <a:gd name="T31" fmla="*/ 9 h 30"/>
                <a:gd name="T32" fmla="*/ 12 w 16"/>
                <a:gd name="T33" fmla="*/ 11 h 30"/>
                <a:gd name="T34" fmla="*/ 15 w 16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0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5" y="2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Freeform 391"/>
            <p:cNvSpPr>
              <a:spLocks/>
            </p:cNvSpPr>
            <p:nvPr/>
          </p:nvSpPr>
          <p:spPr bwMode="auto">
            <a:xfrm>
              <a:off x="5180" y="551"/>
              <a:ext cx="20" cy="29"/>
            </a:xfrm>
            <a:custGeom>
              <a:avLst/>
              <a:gdLst>
                <a:gd name="T0" fmla="*/ 19 w 20"/>
                <a:gd name="T1" fmla="*/ 28 h 29"/>
                <a:gd name="T2" fmla="*/ 15 w 20"/>
                <a:gd name="T3" fmla="*/ 28 h 29"/>
                <a:gd name="T4" fmla="*/ 12 w 20"/>
                <a:gd name="T5" fmla="*/ 28 h 29"/>
                <a:gd name="T6" fmla="*/ 9 w 20"/>
                <a:gd name="T7" fmla="*/ 26 h 29"/>
                <a:gd name="T8" fmla="*/ 7 w 20"/>
                <a:gd name="T9" fmla="*/ 24 h 29"/>
                <a:gd name="T10" fmla="*/ 5 w 20"/>
                <a:gd name="T11" fmla="*/ 22 h 29"/>
                <a:gd name="T12" fmla="*/ 4 w 20"/>
                <a:gd name="T13" fmla="*/ 20 h 29"/>
                <a:gd name="T14" fmla="*/ 3 w 20"/>
                <a:gd name="T15" fmla="*/ 18 h 29"/>
                <a:gd name="T16" fmla="*/ 3 w 20"/>
                <a:gd name="T17" fmla="*/ 17 h 29"/>
                <a:gd name="T18" fmla="*/ 0 w 20"/>
                <a:gd name="T19" fmla="*/ 0 h 29"/>
                <a:gd name="T20" fmla="*/ 4 w 20"/>
                <a:gd name="T21" fmla="*/ 1 h 29"/>
                <a:gd name="T22" fmla="*/ 6 w 20"/>
                <a:gd name="T23" fmla="*/ 2 h 29"/>
                <a:gd name="T24" fmla="*/ 9 w 20"/>
                <a:gd name="T25" fmla="*/ 4 h 29"/>
                <a:gd name="T26" fmla="*/ 11 w 20"/>
                <a:gd name="T27" fmla="*/ 6 h 29"/>
                <a:gd name="T28" fmla="*/ 12 w 20"/>
                <a:gd name="T29" fmla="*/ 7 h 29"/>
                <a:gd name="T30" fmla="*/ 13 w 20"/>
                <a:gd name="T31" fmla="*/ 9 h 29"/>
                <a:gd name="T32" fmla="*/ 14 w 20"/>
                <a:gd name="T33" fmla="*/ 10 h 29"/>
                <a:gd name="T34" fmla="*/ 19 w 20"/>
                <a:gd name="T3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9">
                  <a:moveTo>
                    <a:pt x="19" y="28"/>
                  </a:moveTo>
                  <a:lnTo>
                    <a:pt x="15" y="28"/>
                  </a:lnTo>
                  <a:lnTo>
                    <a:pt x="12" y="28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0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9" y="2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Freeform 392"/>
            <p:cNvSpPr>
              <a:spLocks/>
            </p:cNvSpPr>
            <p:nvPr/>
          </p:nvSpPr>
          <p:spPr bwMode="auto">
            <a:xfrm>
              <a:off x="5194" y="561"/>
              <a:ext cx="21" cy="28"/>
            </a:xfrm>
            <a:custGeom>
              <a:avLst/>
              <a:gdLst>
                <a:gd name="T0" fmla="*/ 20 w 21"/>
                <a:gd name="T1" fmla="*/ 26 h 28"/>
                <a:gd name="T2" fmla="*/ 17 w 21"/>
                <a:gd name="T3" fmla="*/ 27 h 28"/>
                <a:gd name="T4" fmla="*/ 14 w 21"/>
                <a:gd name="T5" fmla="*/ 27 h 28"/>
                <a:gd name="T6" fmla="*/ 11 w 21"/>
                <a:gd name="T7" fmla="*/ 26 h 28"/>
                <a:gd name="T8" fmla="*/ 9 w 21"/>
                <a:gd name="T9" fmla="*/ 24 h 28"/>
                <a:gd name="T10" fmla="*/ 7 w 21"/>
                <a:gd name="T11" fmla="*/ 21 h 28"/>
                <a:gd name="T12" fmla="*/ 5 w 21"/>
                <a:gd name="T13" fmla="*/ 19 h 28"/>
                <a:gd name="T14" fmla="*/ 5 w 21"/>
                <a:gd name="T15" fmla="*/ 18 h 28"/>
                <a:gd name="T16" fmla="*/ 4 w 21"/>
                <a:gd name="T17" fmla="*/ 17 h 28"/>
                <a:gd name="T18" fmla="*/ 0 w 21"/>
                <a:gd name="T19" fmla="*/ 0 h 28"/>
                <a:gd name="T20" fmla="*/ 3 w 21"/>
                <a:gd name="T21" fmla="*/ 1 h 28"/>
                <a:gd name="T22" fmla="*/ 6 w 21"/>
                <a:gd name="T23" fmla="*/ 2 h 28"/>
                <a:gd name="T24" fmla="*/ 9 w 21"/>
                <a:gd name="T25" fmla="*/ 3 h 28"/>
                <a:gd name="T26" fmla="*/ 11 w 21"/>
                <a:gd name="T27" fmla="*/ 5 h 28"/>
                <a:gd name="T28" fmla="*/ 12 w 21"/>
                <a:gd name="T29" fmla="*/ 6 h 28"/>
                <a:gd name="T30" fmla="*/ 13 w 21"/>
                <a:gd name="T31" fmla="*/ 8 h 28"/>
                <a:gd name="T32" fmla="*/ 14 w 21"/>
                <a:gd name="T33" fmla="*/ 9 h 28"/>
                <a:gd name="T34" fmla="*/ 20 w 21"/>
                <a:gd name="T35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8">
                  <a:moveTo>
                    <a:pt x="20" y="26"/>
                  </a:moveTo>
                  <a:lnTo>
                    <a:pt x="17" y="27"/>
                  </a:lnTo>
                  <a:lnTo>
                    <a:pt x="14" y="27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20" y="2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Freeform 393"/>
            <p:cNvSpPr>
              <a:spLocks/>
            </p:cNvSpPr>
            <p:nvPr/>
          </p:nvSpPr>
          <p:spPr bwMode="auto">
            <a:xfrm>
              <a:off x="5208" y="570"/>
              <a:ext cx="24" cy="27"/>
            </a:xfrm>
            <a:custGeom>
              <a:avLst/>
              <a:gdLst>
                <a:gd name="T0" fmla="*/ 23 w 24"/>
                <a:gd name="T1" fmla="*/ 24 h 27"/>
                <a:gd name="T2" fmla="*/ 20 w 24"/>
                <a:gd name="T3" fmla="*/ 26 h 27"/>
                <a:gd name="T4" fmla="*/ 16 w 24"/>
                <a:gd name="T5" fmla="*/ 25 h 27"/>
                <a:gd name="T6" fmla="*/ 14 w 24"/>
                <a:gd name="T7" fmla="*/ 24 h 27"/>
                <a:gd name="T8" fmla="*/ 11 w 24"/>
                <a:gd name="T9" fmla="*/ 23 h 27"/>
                <a:gd name="T10" fmla="*/ 9 w 24"/>
                <a:gd name="T11" fmla="*/ 21 h 27"/>
                <a:gd name="T12" fmla="*/ 7 w 24"/>
                <a:gd name="T13" fmla="*/ 19 h 27"/>
                <a:gd name="T14" fmla="*/ 6 w 24"/>
                <a:gd name="T15" fmla="*/ 17 h 27"/>
                <a:gd name="T16" fmla="*/ 0 w 24"/>
                <a:gd name="T17" fmla="*/ 0 h 27"/>
                <a:gd name="T18" fmla="*/ 4 w 24"/>
                <a:gd name="T19" fmla="*/ 0 h 27"/>
                <a:gd name="T20" fmla="*/ 7 w 24"/>
                <a:gd name="T21" fmla="*/ 1 h 27"/>
                <a:gd name="T22" fmla="*/ 9 w 24"/>
                <a:gd name="T23" fmla="*/ 2 h 27"/>
                <a:gd name="T24" fmla="*/ 11 w 24"/>
                <a:gd name="T25" fmla="*/ 4 h 27"/>
                <a:gd name="T26" fmla="*/ 13 w 24"/>
                <a:gd name="T27" fmla="*/ 5 h 27"/>
                <a:gd name="T28" fmla="*/ 14 w 24"/>
                <a:gd name="T29" fmla="*/ 7 h 27"/>
                <a:gd name="T30" fmla="*/ 15 w 24"/>
                <a:gd name="T31" fmla="*/ 7 h 27"/>
                <a:gd name="T32" fmla="*/ 15 w 24"/>
                <a:gd name="T33" fmla="*/ 8 h 27"/>
                <a:gd name="T34" fmla="*/ 23 w 24"/>
                <a:gd name="T3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7">
                  <a:moveTo>
                    <a:pt x="23" y="24"/>
                  </a:moveTo>
                  <a:lnTo>
                    <a:pt x="20" y="26"/>
                  </a:lnTo>
                  <a:lnTo>
                    <a:pt x="16" y="25"/>
                  </a:lnTo>
                  <a:lnTo>
                    <a:pt x="14" y="24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23" y="2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Freeform 394"/>
            <p:cNvSpPr>
              <a:spLocks/>
            </p:cNvSpPr>
            <p:nvPr/>
          </p:nvSpPr>
          <p:spPr bwMode="auto">
            <a:xfrm>
              <a:off x="5223" y="578"/>
              <a:ext cx="26" cy="25"/>
            </a:xfrm>
            <a:custGeom>
              <a:avLst/>
              <a:gdLst>
                <a:gd name="T0" fmla="*/ 25 w 26"/>
                <a:gd name="T1" fmla="*/ 22 h 25"/>
                <a:gd name="T2" fmla="*/ 22 w 26"/>
                <a:gd name="T3" fmla="*/ 23 h 25"/>
                <a:gd name="T4" fmla="*/ 19 w 26"/>
                <a:gd name="T5" fmla="*/ 24 h 25"/>
                <a:gd name="T6" fmla="*/ 16 w 26"/>
                <a:gd name="T7" fmla="*/ 23 h 25"/>
                <a:gd name="T8" fmla="*/ 13 w 26"/>
                <a:gd name="T9" fmla="*/ 21 h 25"/>
                <a:gd name="T10" fmla="*/ 11 w 26"/>
                <a:gd name="T11" fmla="*/ 19 h 25"/>
                <a:gd name="T12" fmla="*/ 9 w 26"/>
                <a:gd name="T13" fmla="*/ 18 h 25"/>
                <a:gd name="T14" fmla="*/ 8 w 26"/>
                <a:gd name="T15" fmla="*/ 16 h 25"/>
                <a:gd name="T16" fmla="*/ 0 w 26"/>
                <a:gd name="T17" fmla="*/ 0 h 25"/>
                <a:gd name="T18" fmla="*/ 4 w 26"/>
                <a:gd name="T19" fmla="*/ 0 h 25"/>
                <a:gd name="T20" fmla="*/ 7 w 26"/>
                <a:gd name="T21" fmla="*/ 0 h 25"/>
                <a:gd name="T22" fmla="*/ 10 w 26"/>
                <a:gd name="T23" fmla="*/ 1 h 25"/>
                <a:gd name="T24" fmla="*/ 12 w 26"/>
                <a:gd name="T25" fmla="*/ 2 h 25"/>
                <a:gd name="T26" fmla="*/ 14 w 26"/>
                <a:gd name="T27" fmla="*/ 4 h 25"/>
                <a:gd name="T28" fmla="*/ 15 w 26"/>
                <a:gd name="T29" fmla="*/ 5 h 25"/>
                <a:gd name="T30" fmla="*/ 16 w 26"/>
                <a:gd name="T31" fmla="*/ 6 h 25"/>
                <a:gd name="T32" fmla="*/ 25 w 26"/>
                <a:gd name="T3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5">
                  <a:moveTo>
                    <a:pt x="25" y="22"/>
                  </a:moveTo>
                  <a:lnTo>
                    <a:pt x="22" y="23"/>
                  </a:lnTo>
                  <a:lnTo>
                    <a:pt x="19" y="24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9" y="18"/>
                  </a:lnTo>
                  <a:lnTo>
                    <a:pt x="8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25" y="2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Freeform 395"/>
            <p:cNvSpPr>
              <a:spLocks/>
            </p:cNvSpPr>
            <p:nvPr/>
          </p:nvSpPr>
          <p:spPr bwMode="auto">
            <a:xfrm>
              <a:off x="5239" y="584"/>
              <a:ext cx="28" cy="23"/>
            </a:xfrm>
            <a:custGeom>
              <a:avLst/>
              <a:gdLst>
                <a:gd name="T0" fmla="*/ 27 w 28"/>
                <a:gd name="T1" fmla="*/ 20 h 23"/>
                <a:gd name="T2" fmla="*/ 24 w 28"/>
                <a:gd name="T3" fmla="*/ 22 h 23"/>
                <a:gd name="T4" fmla="*/ 21 w 28"/>
                <a:gd name="T5" fmla="*/ 22 h 23"/>
                <a:gd name="T6" fmla="*/ 17 w 28"/>
                <a:gd name="T7" fmla="*/ 22 h 23"/>
                <a:gd name="T8" fmla="*/ 15 w 28"/>
                <a:gd name="T9" fmla="*/ 20 h 23"/>
                <a:gd name="T10" fmla="*/ 12 w 28"/>
                <a:gd name="T11" fmla="*/ 19 h 23"/>
                <a:gd name="T12" fmla="*/ 10 w 28"/>
                <a:gd name="T13" fmla="*/ 17 h 23"/>
                <a:gd name="T14" fmla="*/ 9 w 28"/>
                <a:gd name="T15" fmla="*/ 16 h 23"/>
                <a:gd name="T16" fmla="*/ 9 w 28"/>
                <a:gd name="T17" fmla="*/ 15 h 23"/>
                <a:gd name="T18" fmla="*/ 0 w 28"/>
                <a:gd name="T19" fmla="*/ 0 h 23"/>
                <a:gd name="T20" fmla="*/ 3 w 28"/>
                <a:gd name="T21" fmla="*/ 0 h 23"/>
                <a:gd name="T22" fmla="*/ 7 w 28"/>
                <a:gd name="T23" fmla="*/ 0 h 23"/>
                <a:gd name="T24" fmla="*/ 9 w 28"/>
                <a:gd name="T25" fmla="*/ 1 h 23"/>
                <a:gd name="T26" fmla="*/ 12 w 28"/>
                <a:gd name="T27" fmla="*/ 2 h 23"/>
                <a:gd name="T28" fmla="*/ 14 w 28"/>
                <a:gd name="T29" fmla="*/ 3 h 23"/>
                <a:gd name="T30" fmla="*/ 15 w 28"/>
                <a:gd name="T31" fmla="*/ 4 h 23"/>
                <a:gd name="T32" fmla="*/ 16 w 28"/>
                <a:gd name="T33" fmla="*/ 5 h 23"/>
                <a:gd name="T34" fmla="*/ 27 w 28"/>
                <a:gd name="T3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3">
                  <a:moveTo>
                    <a:pt x="27" y="20"/>
                  </a:moveTo>
                  <a:lnTo>
                    <a:pt x="24" y="22"/>
                  </a:lnTo>
                  <a:lnTo>
                    <a:pt x="21" y="22"/>
                  </a:lnTo>
                  <a:lnTo>
                    <a:pt x="17" y="22"/>
                  </a:lnTo>
                  <a:lnTo>
                    <a:pt x="15" y="20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27" y="2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Freeform 396"/>
            <p:cNvSpPr>
              <a:spLocks/>
            </p:cNvSpPr>
            <p:nvPr/>
          </p:nvSpPr>
          <p:spPr bwMode="auto">
            <a:xfrm>
              <a:off x="5255" y="588"/>
              <a:ext cx="30" cy="22"/>
            </a:xfrm>
            <a:custGeom>
              <a:avLst/>
              <a:gdLst>
                <a:gd name="T0" fmla="*/ 29 w 30"/>
                <a:gd name="T1" fmla="*/ 18 h 22"/>
                <a:gd name="T2" fmla="*/ 27 w 30"/>
                <a:gd name="T3" fmla="*/ 19 h 22"/>
                <a:gd name="T4" fmla="*/ 26 w 30"/>
                <a:gd name="T5" fmla="*/ 20 h 22"/>
                <a:gd name="T6" fmla="*/ 24 w 30"/>
                <a:gd name="T7" fmla="*/ 21 h 22"/>
                <a:gd name="T8" fmla="*/ 23 w 30"/>
                <a:gd name="T9" fmla="*/ 21 h 22"/>
                <a:gd name="T10" fmla="*/ 21 w 30"/>
                <a:gd name="T11" fmla="*/ 21 h 22"/>
                <a:gd name="T12" fmla="*/ 20 w 30"/>
                <a:gd name="T13" fmla="*/ 21 h 22"/>
                <a:gd name="T14" fmla="*/ 18 w 30"/>
                <a:gd name="T15" fmla="*/ 20 h 22"/>
                <a:gd name="T16" fmla="*/ 17 w 30"/>
                <a:gd name="T17" fmla="*/ 20 h 22"/>
                <a:gd name="T18" fmla="*/ 15 w 30"/>
                <a:gd name="T19" fmla="*/ 19 h 22"/>
                <a:gd name="T20" fmla="*/ 14 w 30"/>
                <a:gd name="T21" fmla="*/ 18 h 22"/>
                <a:gd name="T22" fmla="*/ 13 w 30"/>
                <a:gd name="T23" fmla="*/ 18 h 22"/>
                <a:gd name="T24" fmla="*/ 12 w 30"/>
                <a:gd name="T25" fmla="*/ 17 h 22"/>
                <a:gd name="T26" fmla="*/ 11 w 30"/>
                <a:gd name="T27" fmla="*/ 16 h 22"/>
                <a:gd name="T28" fmla="*/ 10 w 30"/>
                <a:gd name="T29" fmla="*/ 16 h 22"/>
                <a:gd name="T30" fmla="*/ 0 w 30"/>
                <a:gd name="T31" fmla="*/ 1 h 22"/>
                <a:gd name="T32" fmla="*/ 4 w 30"/>
                <a:gd name="T33" fmla="*/ 0 h 22"/>
                <a:gd name="T34" fmla="*/ 7 w 30"/>
                <a:gd name="T35" fmla="*/ 0 h 22"/>
                <a:gd name="T36" fmla="*/ 10 w 30"/>
                <a:gd name="T37" fmla="*/ 1 h 22"/>
                <a:gd name="T38" fmla="*/ 12 w 30"/>
                <a:gd name="T39" fmla="*/ 2 h 22"/>
                <a:gd name="T40" fmla="*/ 14 w 30"/>
                <a:gd name="T41" fmla="*/ 2 h 22"/>
                <a:gd name="T42" fmla="*/ 16 w 30"/>
                <a:gd name="T43" fmla="*/ 3 h 22"/>
                <a:gd name="T44" fmla="*/ 17 w 30"/>
                <a:gd name="T45" fmla="*/ 4 h 22"/>
                <a:gd name="T46" fmla="*/ 29 w 30"/>
                <a:gd name="T4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2">
                  <a:moveTo>
                    <a:pt x="29" y="18"/>
                  </a:moveTo>
                  <a:lnTo>
                    <a:pt x="27" y="19"/>
                  </a:lnTo>
                  <a:lnTo>
                    <a:pt x="26" y="20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0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29" y="1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Freeform 397"/>
            <p:cNvSpPr>
              <a:spLocks/>
            </p:cNvSpPr>
            <p:nvPr/>
          </p:nvSpPr>
          <p:spPr bwMode="auto">
            <a:xfrm>
              <a:off x="5272" y="591"/>
              <a:ext cx="31" cy="20"/>
            </a:xfrm>
            <a:custGeom>
              <a:avLst/>
              <a:gdLst>
                <a:gd name="T0" fmla="*/ 30 w 31"/>
                <a:gd name="T1" fmla="*/ 16 h 20"/>
                <a:gd name="T2" fmla="*/ 28 w 31"/>
                <a:gd name="T3" fmla="*/ 17 h 20"/>
                <a:gd name="T4" fmla="*/ 27 w 31"/>
                <a:gd name="T5" fmla="*/ 18 h 20"/>
                <a:gd name="T6" fmla="*/ 26 w 31"/>
                <a:gd name="T7" fmla="*/ 19 h 20"/>
                <a:gd name="T8" fmla="*/ 24 w 31"/>
                <a:gd name="T9" fmla="*/ 19 h 20"/>
                <a:gd name="T10" fmla="*/ 22 w 31"/>
                <a:gd name="T11" fmla="*/ 19 h 20"/>
                <a:gd name="T12" fmla="*/ 21 w 31"/>
                <a:gd name="T13" fmla="*/ 19 h 20"/>
                <a:gd name="T14" fmla="*/ 19 w 31"/>
                <a:gd name="T15" fmla="*/ 19 h 20"/>
                <a:gd name="T16" fmla="*/ 18 w 31"/>
                <a:gd name="T17" fmla="*/ 19 h 20"/>
                <a:gd name="T18" fmla="*/ 17 w 31"/>
                <a:gd name="T19" fmla="*/ 18 h 20"/>
                <a:gd name="T20" fmla="*/ 15 w 31"/>
                <a:gd name="T21" fmla="*/ 17 h 20"/>
                <a:gd name="T22" fmla="*/ 14 w 31"/>
                <a:gd name="T23" fmla="*/ 17 h 20"/>
                <a:gd name="T24" fmla="*/ 13 w 31"/>
                <a:gd name="T25" fmla="*/ 16 h 20"/>
                <a:gd name="T26" fmla="*/ 12 w 31"/>
                <a:gd name="T27" fmla="*/ 16 h 20"/>
                <a:gd name="T28" fmla="*/ 12 w 31"/>
                <a:gd name="T29" fmla="*/ 15 h 20"/>
                <a:gd name="T30" fmla="*/ 11 w 31"/>
                <a:gd name="T31" fmla="*/ 15 h 20"/>
                <a:gd name="T32" fmla="*/ 0 w 31"/>
                <a:gd name="T33" fmla="*/ 1 h 20"/>
                <a:gd name="T34" fmla="*/ 3 w 31"/>
                <a:gd name="T35" fmla="*/ 0 h 20"/>
                <a:gd name="T36" fmla="*/ 6 w 31"/>
                <a:gd name="T37" fmla="*/ 0 h 20"/>
                <a:gd name="T38" fmla="*/ 9 w 31"/>
                <a:gd name="T39" fmla="*/ 0 h 20"/>
                <a:gd name="T40" fmla="*/ 12 w 31"/>
                <a:gd name="T41" fmla="*/ 1 h 20"/>
                <a:gd name="T42" fmla="*/ 14 w 31"/>
                <a:gd name="T43" fmla="*/ 2 h 20"/>
                <a:gd name="T44" fmla="*/ 15 w 31"/>
                <a:gd name="T45" fmla="*/ 2 h 20"/>
                <a:gd name="T46" fmla="*/ 16 w 31"/>
                <a:gd name="T47" fmla="*/ 3 h 20"/>
                <a:gd name="T48" fmla="*/ 17 w 31"/>
                <a:gd name="T49" fmla="*/ 3 h 20"/>
                <a:gd name="T50" fmla="*/ 30 w 31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0">
                  <a:moveTo>
                    <a:pt x="30" y="16"/>
                  </a:moveTo>
                  <a:lnTo>
                    <a:pt x="28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30" y="1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Freeform 398"/>
            <p:cNvSpPr>
              <a:spLocks/>
            </p:cNvSpPr>
            <p:nvPr/>
          </p:nvSpPr>
          <p:spPr bwMode="auto">
            <a:xfrm>
              <a:off x="5289" y="592"/>
              <a:ext cx="32" cy="19"/>
            </a:xfrm>
            <a:custGeom>
              <a:avLst/>
              <a:gdLst>
                <a:gd name="T0" fmla="*/ 31 w 32"/>
                <a:gd name="T1" fmla="*/ 14 h 19"/>
                <a:gd name="T2" fmla="*/ 29 w 32"/>
                <a:gd name="T3" fmla="*/ 15 h 19"/>
                <a:gd name="T4" fmla="*/ 28 w 32"/>
                <a:gd name="T5" fmla="*/ 17 h 19"/>
                <a:gd name="T6" fmla="*/ 27 w 32"/>
                <a:gd name="T7" fmla="*/ 17 h 19"/>
                <a:gd name="T8" fmla="*/ 25 w 32"/>
                <a:gd name="T9" fmla="*/ 18 h 19"/>
                <a:gd name="T10" fmla="*/ 24 w 32"/>
                <a:gd name="T11" fmla="*/ 18 h 19"/>
                <a:gd name="T12" fmla="*/ 22 w 32"/>
                <a:gd name="T13" fmla="*/ 18 h 19"/>
                <a:gd name="T14" fmla="*/ 21 w 32"/>
                <a:gd name="T15" fmla="*/ 18 h 19"/>
                <a:gd name="T16" fmla="*/ 19 w 32"/>
                <a:gd name="T17" fmla="*/ 18 h 19"/>
                <a:gd name="T18" fmla="*/ 18 w 32"/>
                <a:gd name="T19" fmla="*/ 17 h 19"/>
                <a:gd name="T20" fmla="*/ 16 w 32"/>
                <a:gd name="T21" fmla="*/ 17 h 19"/>
                <a:gd name="T22" fmla="*/ 15 w 32"/>
                <a:gd name="T23" fmla="*/ 16 h 19"/>
                <a:gd name="T24" fmla="*/ 14 w 32"/>
                <a:gd name="T25" fmla="*/ 16 h 19"/>
                <a:gd name="T26" fmla="*/ 13 w 32"/>
                <a:gd name="T27" fmla="*/ 15 h 19"/>
                <a:gd name="T28" fmla="*/ 12 w 32"/>
                <a:gd name="T29" fmla="*/ 15 h 19"/>
                <a:gd name="T30" fmla="*/ 0 w 32"/>
                <a:gd name="T31" fmla="*/ 2 h 19"/>
                <a:gd name="T32" fmla="*/ 3 w 32"/>
                <a:gd name="T33" fmla="*/ 1 h 19"/>
                <a:gd name="T34" fmla="*/ 6 w 32"/>
                <a:gd name="T35" fmla="*/ 0 h 19"/>
                <a:gd name="T36" fmla="*/ 9 w 32"/>
                <a:gd name="T37" fmla="*/ 0 h 19"/>
                <a:gd name="T38" fmla="*/ 11 w 32"/>
                <a:gd name="T39" fmla="*/ 1 h 19"/>
                <a:gd name="T40" fmla="*/ 14 w 32"/>
                <a:gd name="T41" fmla="*/ 1 h 19"/>
                <a:gd name="T42" fmla="*/ 15 w 32"/>
                <a:gd name="T43" fmla="*/ 2 h 19"/>
                <a:gd name="T44" fmla="*/ 16 w 32"/>
                <a:gd name="T45" fmla="*/ 2 h 19"/>
                <a:gd name="T46" fmla="*/ 17 w 32"/>
                <a:gd name="T47" fmla="*/ 3 h 19"/>
                <a:gd name="T48" fmla="*/ 31 w 32"/>
                <a:gd name="T4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9">
                  <a:moveTo>
                    <a:pt x="31" y="14"/>
                  </a:moveTo>
                  <a:lnTo>
                    <a:pt x="29" y="15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0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31" y="1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399"/>
            <p:cNvSpPr>
              <a:spLocks/>
            </p:cNvSpPr>
            <p:nvPr/>
          </p:nvSpPr>
          <p:spPr bwMode="auto">
            <a:xfrm>
              <a:off x="5306" y="592"/>
              <a:ext cx="33" cy="18"/>
            </a:xfrm>
            <a:custGeom>
              <a:avLst/>
              <a:gdLst>
                <a:gd name="T0" fmla="*/ 32 w 33"/>
                <a:gd name="T1" fmla="*/ 11 h 18"/>
                <a:gd name="T2" fmla="*/ 31 w 33"/>
                <a:gd name="T3" fmla="*/ 13 h 18"/>
                <a:gd name="T4" fmla="*/ 29 w 33"/>
                <a:gd name="T5" fmla="*/ 14 h 18"/>
                <a:gd name="T6" fmla="*/ 28 w 33"/>
                <a:gd name="T7" fmla="*/ 15 h 18"/>
                <a:gd name="T8" fmla="*/ 27 w 33"/>
                <a:gd name="T9" fmla="*/ 16 h 18"/>
                <a:gd name="T10" fmla="*/ 25 w 33"/>
                <a:gd name="T11" fmla="*/ 16 h 18"/>
                <a:gd name="T12" fmla="*/ 24 w 33"/>
                <a:gd name="T13" fmla="*/ 17 h 18"/>
                <a:gd name="T14" fmla="*/ 22 w 33"/>
                <a:gd name="T15" fmla="*/ 17 h 18"/>
                <a:gd name="T16" fmla="*/ 21 w 33"/>
                <a:gd name="T17" fmla="*/ 16 h 18"/>
                <a:gd name="T18" fmla="*/ 19 w 33"/>
                <a:gd name="T19" fmla="*/ 16 h 18"/>
                <a:gd name="T20" fmla="*/ 18 w 33"/>
                <a:gd name="T21" fmla="*/ 16 h 18"/>
                <a:gd name="T22" fmla="*/ 17 w 33"/>
                <a:gd name="T23" fmla="*/ 15 h 18"/>
                <a:gd name="T24" fmla="*/ 15 w 33"/>
                <a:gd name="T25" fmla="*/ 15 h 18"/>
                <a:gd name="T26" fmla="*/ 15 w 33"/>
                <a:gd name="T27" fmla="*/ 14 h 18"/>
                <a:gd name="T28" fmla="*/ 14 w 33"/>
                <a:gd name="T29" fmla="*/ 14 h 18"/>
                <a:gd name="T30" fmla="*/ 13 w 33"/>
                <a:gd name="T31" fmla="*/ 14 h 18"/>
                <a:gd name="T32" fmla="*/ 0 w 33"/>
                <a:gd name="T33" fmla="*/ 3 h 18"/>
                <a:gd name="T34" fmla="*/ 3 w 33"/>
                <a:gd name="T35" fmla="*/ 1 h 18"/>
                <a:gd name="T36" fmla="*/ 6 w 33"/>
                <a:gd name="T37" fmla="*/ 0 h 18"/>
                <a:gd name="T38" fmla="*/ 9 w 33"/>
                <a:gd name="T39" fmla="*/ 0 h 18"/>
                <a:gd name="T40" fmla="*/ 11 w 33"/>
                <a:gd name="T41" fmla="*/ 0 h 18"/>
                <a:gd name="T42" fmla="*/ 13 w 33"/>
                <a:gd name="T43" fmla="*/ 0 h 18"/>
                <a:gd name="T44" fmla="*/ 15 w 33"/>
                <a:gd name="T45" fmla="*/ 1 h 18"/>
                <a:gd name="T46" fmla="*/ 16 w 33"/>
                <a:gd name="T47" fmla="*/ 1 h 18"/>
                <a:gd name="T48" fmla="*/ 17 w 33"/>
                <a:gd name="T49" fmla="*/ 1 h 18"/>
                <a:gd name="T50" fmla="*/ 32 w 33"/>
                <a:gd name="T5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18">
                  <a:moveTo>
                    <a:pt x="32" y="11"/>
                  </a:moveTo>
                  <a:lnTo>
                    <a:pt x="31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7" y="16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32" y="1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400"/>
            <p:cNvSpPr>
              <a:spLocks/>
            </p:cNvSpPr>
            <p:nvPr/>
          </p:nvSpPr>
          <p:spPr bwMode="auto">
            <a:xfrm>
              <a:off x="5323" y="590"/>
              <a:ext cx="33" cy="16"/>
            </a:xfrm>
            <a:custGeom>
              <a:avLst/>
              <a:gdLst>
                <a:gd name="T0" fmla="*/ 32 w 33"/>
                <a:gd name="T1" fmla="*/ 9 h 16"/>
                <a:gd name="T2" fmla="*/ 30 w 33"/>
                <a:gd name="T3" fmla="*/ 12 h 16"/>
                <a:gd name="T4" fmla="*/ 28 w 33"/>
                <a:gd name="T5" fmla="*/ 14 h 16"/>
                <a:gd name="T6" fmla="*/ 25 w 33"/>
                <a:gd name="T7" fmla="*/ 15 h 16"/>
                <a:gd name="T8" fmla="*/ 22 w 33"/>
                <a:gd name="T9" fmla="*/ 15 h 16"/>
                <a:gd name="T10" fmla="*/ 19 w 33"/>
                <a:gd name="T11" fmla="*/ 15 h 16"/>
                <a:gd name="T12" fmla="*/ 16 w 33"/>
                <a:gd name="T13" fmla="*/ 14 h 16"/>
                <a:gd name="T14" fmla="*/ 15 w 33"/>
                <a:gd name="T15" fmla="*/ 14 h 16"/>
                <a:gd name="T16" fmla="*/ 14 w 33"/>
                <a:gd name="T17" fmla="*/ 13 h 16"/>
                <a:gd name="T18" fmla="*/ 0 w 33"/>
                <a:gd name="T19" fmla="*/ 3 h 16"/>
                <a:gd name="T20" fmla="*/ 2 w 33"/>
                <a:gd name="T21" fmla="*/ 2 h 16"/>
                <a:gd name="T22" fmla="*/ 5 w 33"/>
                <a:gd name="T23" fmla="*/ 0 h 16"/>
                <a:gd name="T24" fmla="*/ 8 w 33"/>
                <a:gd name="T25" fmla="*/ 0 h 16"/>
                <a:gd name="T26" fmla="*/ 11 w 33"/>
                <a:gd name="T27" fmla="*/ 0 h 16"/>
                <a:gd name="T28" fmla="*/ 13 w 33"/>
                <a:gd name="T29" fmla="*/ 0 h 16"/>
                <a:gd name="T30" fmla="*/ 15 w 33"/>
                <a:gd name="T31" fmla="*/ 0 h 16"/>
                <a:gd name="T32" fmla="*/ 16 w 33"/>
                <a:gd name="T33" fmla="*/ 1 h 16"/>
                <a:gd name="T34" fmla="*/ 32 w 33"/>
                <a:gd name="T3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6">
                  <a:moveTo>
                    <a:pt x="32" y="9"/>
                  </a:moveTo>
                  <a:lnTo>
                    <a:pt x="30" y="12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32" y="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401"/>
            <p:cNvSpPr>
              <a:spLocks/>
            </p:cNvSpPr>
            <p:nvPr/>
          </p:nvSpPr>
          <p:spPr bwMode="auto">
            <a:xfrm>
              <a:off x="5339" y="586"/>
              <a:ext cx="34" cy="16"/>
            </a:xfrm>
            <a:custGeom>
              <a:avLst/>
              <a:gdLst>
                <a:gd name="T0" fmla="*/ 33 w 34"/>
                <a:gd name="T1" fmla="*/ 8 h 16"/>
                <a:gd name="T2" fmla="*/ 32 w 34"/>
                <a:gd name="T3" fmla="*/ 11 h 16"/>
                <a:gd name="T4" fmla="*/ 29 w 34"/>
                <a:gd name="T5" fmla="*/ 13 h 16"/>
                <a:gd name="T6" fmla="*/ 26 w 34"/>
                <a:gd name="T7" fmla="*/ 14 h 16"/>
                <a:gd name="T8" fmla="*/ 23 w 34"/>
                <a:gd name="T9" fmla="*/ 15 h 16"/>
                <a:gd name="T10" fmla="*/ 20 w 34"/>
                <a:gd name="T11" fmla="*/ 14 h 16"/>
                <a:gd name="T12" fmla="*/ 18 w 34"/>
                <a:gd name="T13" fmla="*/ 14 h 16"/>
                <a:gd name="T14" fmla="*/ 16 w 34"/>
                <a:gd name="T15" fmla="*/ 14 h 16"/>
                <a:gd name="T16" fmla="*/ 16 w 34"/>
                <a:gd name="T17" fmla="*/ 13 h 16"/>
                <a:gd name="T18" fmla="*/ 0 w 34"/>
                <a:gd name="T19" fmla="*/ 5 h 16"/>
                <a:gd name="T20" fmla="*/ 3 w 34"/>
                <a:gd name="T21" fmla="*/ 3 h 16"/>
                <a:gd name="T22" fmla="*/ 6 w 34"/>
                <a:gd name="T23" fmla="*/ 1 h 16"/>
                <a:gd name="T24" fmla="*/ 9 w 34"/>
                <a:gd name="T25" fmla="*/ 0 h 16"/>
                <a:gd name="T26" fmla="*/ 11 w 34"/>
                <a:gd name="T27" fmla="*/ 0 h 16"/>
                <a:gd name="T28" fmla="*/ 13 w 34"/>
                <a:gd name="T29" fmla="*/ 0 h 16"/>
                <a:gd name="T30" fmla="*/ 15 w 34"/>
                <a:gd name="T31" fmla="*/ 0 h 16"/>
                <a:gd name="T32" fmla="*/ 16 w 34"/>
                <a:gd name="T33" fmla="*/ 0 h 16"/>
                <a:gd name="T34" fmla="*/ 17 w 34"/>
                <a:gd name="T35" fmla="*/ 1 h 16"/>
                <a:gd name="T36" fmla="*/ 33 w 34"/>
                <a:gd name="T3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6">
                  <a:moveTo>
                    <a:pt x="33" y="8"/>
                  </a:moveTo>
                  <a:lnTo>
                    <a:pt x="32" y="11"/>
                  </a:lnTo>
                  <a:lnTo>
                    <a:pt x="29" y="13"/>
                  </a:lnTo>
                  <a:lnTo>
                    <a:pt x="26" y="14"/>
                  </a:lnTo>
                  <a:lnTo>
                    <a:pt x="23" y="15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33" y="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402"/>
            <p:cNvSpPr>
              <a:spLocks/>
            </p:cNvSpPr>
            <p:nvPr/>
          </p:nvSpPr>
          <p:spPr bwMode="auto">
            <a:xfrm>
              <a:off x="5356" y="581"/>
              <a:ext cx="34" cy="14"/>
            </a:xfrm>
            <a:custGeom>
              <a:avLst/>
              <a:gdLst>
                <a:gd name="T0" fmla="*/ 33 w 34"/>
                <a:gd name="T1" fmla="*/ 6 h 14"/>
                <a:gd name="T2" fmla="*/ 32 w 34"/>
                <a:gd name="T3" fmla="*/ 9 h 14"/>
                <a:gd name="T4" fmla="*/ 29 w 34"/>
                <a:gd name="T5" fmla="*/ 11 h 14"/>
                <a:gd name="T6" fmla="*/ 26 w 34"/>
                <a:gd name="T7" fmla="*/ 13 h 14"/>
                <a:gd name="T8" fmla="*/ 23 w 34"/>
                <a:gd name="T9" fmla="*/ 13 h 14"/>
                <a:gd name="T10" fmla="*/ 21 w 34"/>
                <a:gd name="T11" fmla="*/ 13 h 14"/>
                <a:gd name="T12" fmla="*/ 18 w 34"/>
                <a:gd name="T13" fmla="*/ 13 h 14"/>
                <a:gd name="T14" fmla="*/ 17 w 34"/>
                <a:gd name="T15" fmla="*/ 13 h 14"/>
                <a:gd name="T16" fmla="*/ 16 w 34"/>
                <a:gd name="T17" fmla="*/ 13 h 14"/>
                <a:gd name="T18" fmla="*/ 0 w 34"/>
                <a:gd name="T19" fmla="*/ 6 h 14"/>
                <a:gd name="T20" fmla="*/ 2 w 34"/>
                <a:gd name="T21" fmla="*/ 3 h 14"/>
                <a:gd name="T22" fmla="*/ 5 w 34"/>
                <a:gd name="T23" fmla="*/ 2 h 14"/>
                <a:gd name="T24" fmla="*/ 8 w 34"/>
                <a:gd name="T25" fmla="*/ 0 h 14"/>
                <a:gd name="T26" fmla="*/ 10 w 34"/>
                <a:gd name="T27" fmla="*/ 0 h 14"/>
                <a:gd name="T28" fmla="*/ 12 w 34"/>
                <a:gd name="T29" fmla="*/ 0 h 14"/>
                <a:gd name="T30" fmla="*/ 14 w 34"/>
                <a:gd name="T31" fmla="*/ 0 h 14"/>
                <a:gd name="T32" fmla="*/ 15 w 34"/>
                <a:gd name="T33" fmla="*/ 0 h 14"/>
                <a:gd name="T34" fmla="*/ 16 w 34"/>
                <a:gd name="T35" fmla="*/ 0 h 14"/>
                <a:gd name="T36" fmla="*/ 33 w 34"/>
                <a:gd name="T3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4">
                  <a:moveTo>
                    <a:pt x="33" y="6"/>
                  </a:moveTo>
                  <a:lnTo>
                    <a:pt x="32" y="9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33" y="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403"/>
            <p:cNvSpPr>
              <a:spLocks/>
            </p:cNvSpPr>
            <p:nvPr/>
          </p:nvSpPr>
          <p:spPr bwMode="auto">
            <a:xfrm>
              <a:off x="5372" y="574"/>
              <a:ext cx="34" cy="14"/>
            </a:xfrm>
            <a:custGeom>
              <a:avLst/>
              <a:gdLst>
                <a:gd name="T0" fmla="*/ 33 w 34"/>
                <a:gd name="T1" fmla="*/ 4 h 14"/>
                <a:gd name="T2" fmla="*/ 32 w 34"/>
                <a:gd name="T3" fmla="*/ 8 h 14"/>
                <a:gd name="T4" fmla="*/ 30 w 34"/>
                <a:gd name="T5" fmla="*/ 10 h 14"/>
                <a:gd name="T6" fmla="*/ 27 w 34"/>
                <a:gd name="T7" fmla="*/ 12 h 14"/>
                <a:gd name="T8" fmla="*/ 24 w 34"/>
                <a:gd name="T9" fmla="*/ 13 h 14"/>
                <a:gd name="T10" fmla="*/ 21 w 34"/>
                <a:gd name="T11" fmla="*/ 13 h 14"/>
                <a:gd name="T12" fmla="*/ 19 w 34"/>
                <a:gd name="T13" fmla="*/ 13 h 14"/>
                <a:gd name="T14" fmla="*/ 17 w 34"/>
                <a:gd name="T15" fmla="*/ 13 h 14"/>
                <a:gd name="T16" fmla="*/ 16 w 34"/>
                <a:gd name="T17" fmla="*/ 13 h 14"/>
                <a:gd name="T18" fmla="*/ 0 w 34"/>
                <a:gd name="T19" fmla="*/ 7 h 14"/>
                <a:gd name="T20" fmla="*/ 2 w 34"/>
                <a:gd name="T21" fmla="*/ 4 h 14"/>
                <a:gd name="T22" fmla="*/ 5 w 34"/>
                <a:gd name="T23" fmla="*/ 2 h 14"/>
                <a:gd name="T24" fmla="*/ 7 w 34"/>
                <a:gd name="T25" fmla="*/ 1 h 14"/>
                <a:gd name="T26" fmla="*/ 10 w 34"/>
                <a:gd name="T27" fmla="*/ 0 h 14"/>
                <a:gd name="T28" fmla="*/ 12 w 34"/>
                <a:gd name="T29" fmla="*/ 0 h 14"/>
                <a:gd name="T30" fmla="*/ 14 w 34"/>
                <a:gd name="T31" fmla="*/ 0 h 14"/>
                <a:gd name="T32" fmla="*/ 15 w 34"/>
                <a:gd name="T33" fmla="*/ 0 h 14"/>
                <a:gd name="T34" fmla="*/ 33 w 34"/>
                <a:gd name="T3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14">
                  <a:moveTo>
                    <a:pt x="33" y="4"/>
                  </a:moveTo>
                  <a:lnTo>
                    <a:pt x="32" y="8"/>
                  </a:lnTo>
                  <a:lnTo>
                    <a:pt x="30" y="10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33" y="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404"/>
            <p:cNvSpPr>
              <a:spLocks/>
            </p:cNvSpPr>
            <p:nvPr/>
          </p:nvSpPr>
          <p:spPr bwMode="auto">
            <a:xfrm>
              <a:off x="5387" y="566"/>
              <a:ext cx="34" cy="13"/>
            </a:xfrm>
            <a:custGeom>
              <a:avLst/>
              <a:gdLst>
                <a:gd name="T0" fmla="*/ 33 w 34"/>
                <a:gd name="T1" fmla="*/ 2 h 13"/>
                <a:gd name="T2" fmla="*/ 32 w 34"/>
                <a:gd name="T3" fmla="*/ 6 h 13"/>
                <a:gd name="T4" fmla="*/ 30 w 34"/>
                <a:gd name="T5" fmla="*/ 8 h 13"/>
                <a:gd name="T6" fmla="*/ 28 w 34"/>
                <a:gd name="T7" fmla="*/ 10 h 13"/>
                <a:gd name="T8" fmla="*/ 25 w 34"/>
                <a:gd name="T9" fmla="*/ 11 h 13"/>
                <a:gd name="T10" fmla="*/ 22 w 34"/>
                <a:gd name="T11" fmla="*/ 12 h 13"/>
                <a:gd name="T12" fmla="*/ 20 w 34"/>
                <a:gd name="T13" fmla="*/ 12 h 13"/>
                <a:gd name="T14" fmla="*/ 18 w 34"/>
                <a:gd name="T15" fmla="*/ 12 h 13"/>
                <a:gd name="T16" fmla="*/ 17 w 34"/>
                <a:gd name="T17" fmla="*/ 12 h 13"/>
                <a:gd name="T18" fmla="*/ 0 w 34"/>
                <a:gd name="T19" fmla="*/ 8 h 13"/>
                <a:gd name="T20" fmla="*/ 2 w 34"/>
                <a:gd name="T21" fmla="*/ 5 h 13"/>
                <a:gd name="T22" fmla="*/ 5 w 34"/>
                <a:gd name="T23" fmla="*/ 3 h 13"/>
                <a:gd name="T24" fmla="*/ 7 w 34"/>
                <a:gd name="T25" fmla="*/ 1 h 13"/>
                <a:gd name="T26" fmla="*/ 9 w 34"/>
                <a:gd name="T27" fmla="*/ 1 h 13"/>
                <a:gd name="T28" fmla="*/ 12 w 34"/>
                <a:gd name="T29" fmla="*/ 0 h 13"/>
                <a:gd name="T30" fmla="*/ 13 w 34"/>
                <a:gd name="T31" fmla="*/ 0 h 13"/>
                <a:gd name="T32" fmla="*/ 14 w 34"/>
                <a:gd name="T33" fmla="*/ 0 h 13"/>
                <a:gd name="T34" fmla="*/ 15 w 34"/>
                <a:gd name="T35" fmla="*/ 0 h 13"/>
                <a:gd name="T36" fmla="*/ 33 w 34"/>
                <a:gd name="T3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3">
                  <a:moveTo>
                    <a:pt x="33" y="2"/>
                  </a:moveTo>
                  <a:lnTo>
                    <a:pt x="32" y="6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33" y="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405"/>
            <p:cNvSpPr>
              <a:spLocks/>
            </p:cNvSpPr>
            <p:nvPr/>
          </p:nvSpPr>
          <p:spPr bwMode="auto">
            <a:xfrm>
              <a:off x="5402" y="556"/>
              <a:ext cx="33" cy="13"/>
            </a:xfrm>
            <a:custGeom>
              <a:avLst/>
              <a:gdLst>
                <a:gd name="T0" fmla="*/ 32 w 33"/>
                <a:gd name="T1" fmla="*/ 1 h 13"/>
                <a:gd name="T2" fmla="*/ 31 w 33"/>
                <a:gd name="T3" fmla="*/ 4 h 13"/>
                <a:gd name="T4" fmla="*/ 30 w 33"/>
                <a:gd name="T5" fmla="*/ 7 h 13"/>
                <a:gd name="T6" fmla="*/ 28 w 33"/>
                <a:gd name="T7" fmla="*/ 9 h 13"/>
                <a:gd name="T8" fmla="*/ 25 w 33"/>
                <a:gd name="T9" fmla="*/ 11 h 13"/>
                <a:gd name="T10" fmla="*/ 22 w 33"/>
                <a:gd name="T11" fmla="*/ 12 h 13"/>
                <a:gd name="T12" fmla="*/ 20 w 33"/>
                <a:gd name="T13" fmla="*/ 12 h 13"/>
                <a:gd name="T14" fmla="*/ 18 w 33"/>
                <a:gd name="T15" fmla="*/ 12 h 13"/>
                <a:gd name="T16" fmla="*/ 17 w 33"/>
                <a:gd name="T17" fmla="*/ 12 h 13"/>
                <a:gd name="T18" fmla="*/ 0 w 33"/>
                <a:gd name="T19" fmla="*/ 10 h 13"/>
                <a:gd name="T20" fmla="*/ 2 w 33"/>
                <a:gd name="T21" fmla="*/ 7 h 13"/>
                <a:gd name="T22" fmla="*/ 4 w 33"/>
                <a:gd name="T23" fmla="*/ 4 h 13"/>
                <a:gd name="T24" fmla="*/ 6 w 33"/>
                <a:gd name="T25" fmla="*/ 3 h 13"/>
                <a:gd name="T26" fmla="*/ 9 w 33"/>
                <a:gd name="T27" fmla="*/ 1 h 13"/>
                <a:gd name="T28" fmla="*/ 11 w 33"/>
                <a:gd name="T29" fmla="*/ 1 h 13"/>
                <a:gd name="T30" fmla="*/ 12 w 33"/>
                <a:gd name="T31" fmla="*/ 0 h 13"/>
                <a:gd name="T32" fmla="*/ 13 w 33"/>
                <a:gd name="T33" fmla="*/ 0 h 13"/>
                <a:gd name="T34" fmla="*/ 14 w 33"/>
                <a:gd name="T35" fmla="*/ 0 h 13"/>
                <a:gd name="T36" fmla="*/ 32 w 33"/>
                <a:gd name="T3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13">
                  <a:moveTo>
                    <a:pt x="32" y="1"/>
                  </a:moveTo>
                  <a:lnTo>
                    <a:pt x="31" y="4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32" y="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406"/>
            <p:cNvSpPr>
              <a:spLocks/>
            </p:cNvSpPr>
            <p:nvPr/>
          </p:nvSpPr>
          <p:spPr bwMode="auto">
            <a:xfrm>
              <a:off x="5416" y="544"/>
              <a:ext cx="32" cy="14"/>
            </a:xfrm>
            <a:custGeom>
              <a:avLst/>
              <a:gdLst>
                <a:gd name="T0" fmla="*/ 31 w 32"/>
                <a:gd name="T1" fmla="*/ 0 h 14"/>
                <a:gd name="T2" fmla="*/ 31 w 32"/>
                <a:gd name="T3" fmla="*/ 4 h 14"/>
                <a:gd name="T4" fmla="*/ 29 w 32"/>
                <a:gd name="T5" fmla="*/ 7 h 14"/>
                <a:gd name="T6" fmla="*/ 27 w 32"/>
                <a:gd name="T7" fmla="*/ 9 h 14"/>
                <a:gd name="T8" fmla="*/ 25 w 32"/>
                <a:gd name="T9" fmla="*/ 11 h 14"/>
                <a:gd name="T10" fmla="*/ 22 w 32"/>
                <a:gd name="T11" fmla="*/ 12 h 14"/>
                <a:gd name="T12" fmla="*/ 20 w 32"/>
                <a:gd name="T13" fmla="*/ 13 h 14"/>
                <a:gd name="T14" fmla="*/ 18 w 32"/>
                <a:gd name="T15" fmla="*/ 13 h 14"/>
                <a:gd name="T16" fmla="*/ 17 w 32"/>
                <a:gd name="T17" fmla="*/ 13 h 14"/>
                <a:gd name="T18" fmla="*/ 0 w 32"/>
                <a:gd name="T19" fmla="*/ 12 h 14"/>
                <a:gd name="T20" fmla="*/ 1 w 32"/>
                <a:gd name="T21" fmla="*/ 9 h 14"/>
                <a:gd name="T22" fmla="*/ 3 w 32"/>
                <a:gd name="T23" fmla="*/ 6 h 14"/>
                <a:gd name="T24" fmla="*/ 5 w 32"/>
                <a:gd name="T25" fmla="*/ 4 h 14"/>
                <a:gd name="T26" fmla="*/ 8 w 32"/>
                <a:gd name="T27" fmla="*/ 3 h 14"/>
                <a:gd name="T28" fmla="*/ 10 w 32"/>
                <a:gd name="T29" fmla="*/ 2 h 14"/>
                <a:gd name="T30" fmla="*/ 11 w 32"/>
                <a:gd name="T31" fmla="*/ 1 h 14"/>
                <a:gd name="T32" fmla="*/ 13 w 32"/>
                <a:gd name="T33" fmla="*/ 1 h 14"/>
                <a:gd name="T34" fmla="*/ 31 w 32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4">
                  <a:moveTo>
                    <a:pt x="31" y="0"/>
                  </a:moveTo>
                  <a:lnTo>
                    <a:pt x="31" y="4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31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407"/>
            <p:cNvSpPr>
              <a:spLocks/>
            </p:cNvSpPr>
            <p:nvPr/>
          </p:nvSpPr>
          <p:spPr bwMode="auto">
            <a:xfrm>
              <a:off x="5429" y="531"/>
              <a:ext cx="31" cy="15"/>
            </a:xfrm>
            <a:custGeom>
              <a:avLst/>
              <a:gdLst>
                <a:gd name="T0" fmla="*/ 30 w 31"/>
                <a:gd name="T1" fmla="*/ 0 h 15"/>
                <a:gd name="T2" fmla="*/ 30 w 31"/>
                <a:gd name="T3" fmla="*/ 3 h 15"/>
                <a:gd name="T4" fmla="*/ 29 w 31"/>
                <a:gd name="T5" fmla="*/ 6 h 15"/>
                <a:gd name="T6" fmla="*/ 27 w 31"/>
                <a:gd name="T7" fmla="*/ 9 h 15"/>
                <a:gd name="T8" fmla="*/ 25 w 31"/>
                <a:gd name="T9" fmla="*/ 11 h 15"/>
                <a:gd name="T10" fmla="*/ 22 w 31"/>
                <a:gd name="T11" fmla="*/ 12 h 15"/>
                <a:gd name="T12" fmla="*/ 20 w 31"/>
                <a:gd name="T13" fmla="*/ 13 h 15"/>
                <a:gd name="T14" fmla="*/ 18 w 31"/>
                <a:gd name="T15" fmla="*/ 13 h 15"/>
                <a:gd name="T16" fmla="*/ 17 w 31"/>
                <a:gd name="T17" fmla="*/ 14 h 15"/>
                <a:gd name="T18" fmla="*/ 0 w 31"/>
                <a:gd name="T19" fmla="*/ 14 h 15"/>
                <a:gd name="T20" fmla="*/ 1 w 31"/>
                <a:gd name="T21" fmla="*/ 11 h 15"/>
                <a:gd name="T22" fmla="*/ 3 w 31"/>
                <a:gd name="T23" fmla="*/ 8 h 15"/>
                <a:gd name="T24" fmla="*/ 5 w 31"/>
                <a:gd name="T25" fmla="*/ 6 h 15"/>
                <a:gd name="T26" fmla="*/ 7 w 31"/>
                <a:gd name="T27" fmla="*/ 4 h 15"/>
                <a:gd name="T28" fmla="*/ 9 w 31"/>
                <a:gd name="T29" fmla="*/ 3 h 15"/>
                <a:gd name="T30" fmla="*/ 10 w 31"/>
                <a:gd name="T31" fmla="*/ 3 h 15"/>
                <a:gd name="T32" fmla="*/ 11 w 31"/>
                <a:gd name="T33" fmla="*/ 2 h 15"/>
                <a:gd name="T34" fmla="*/ 12 w 31"/>
                <a:gd name="T35" fmla="*/ 2 h 15"/>
                <a:gd name="T36" fmla="*/ 30 w 31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15">
                  <a:moveTo>
                    <a:pt x="30" y="0"/>
                  </a:moveTo>
                  <a:lnTo>
                    <a:pt x="30" y="3"/>
                  </a:lnTo>
                  <a:lnTo>
                    <a:pt x="29" y="6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3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408"/>
            <p:cNvSpPr>
              <a:spLocks/>
            </p:cNvSpPr>
            <p:nvPr/>
          </p:nvSpPr>
          <p:spPr bwMode="auto">
            <a:xfrm>
              <a:off x="5441" y="516"/>
              <a:ext cx="30" cy="18"/>
            </a:xfrm>
            <a:custGeom>
              <a:avLst/>
              <a:gdLst>
                <a:gd name="T0" fmla="*/ 28 w 30"/>
                <a:gd name="T1" fmla="*/ 0 h 18"/>
                <a:gd name="T2" fmla="*/ 29 w 30"/>
                <a:gd name="T3" fmla="*/ 4 h 18"/>
                <a:gd name="T4" fmla="*/ 28 w 30"/>
                <a:gd name="T5" fmla="*/ 7 h 18"/>
                <a:gd name="T6" fmla="*/ 26 w 30"/>
                <a:gd name="T7" fmla="*/ 9 h 18"/>
                <a:gd name="T8" fmla="*/ 24 w 30"/>
                <a:gd name="T9" fmla="*/ 11 h 18"/>
                <a:gd name="T10" fmla="*/ 22 w 30"/>
                <a:gd name="T11" fmla="*/ 13 h 18"/>
                <a:gd name="T12" fmla="*/ 20 w 30"/>
                <a:gd name="T13" fmla="*/ 14 h 18"/>
                <a:gd name="T14" fmla="*/ 18 w 30"/>
                <a:gd name="T15" fmla="*/ 15 h 18"/>
                <a:gd name="T16" fmla="*/ 17 w 30"/>
                <a:gd name="T17" fmla="*/ 15 h 18"/>
                <a:gd name="T18" fmla="*/ 0 w 30"/>
                <a:gd name="T19" fmla="*/ 17 h 18"/>
                <a:gd name="T20" fmla="*/ 1 w 30"/>
                <a:gd name="T21" fmla="*/ 14 h 18"/>
                <a:gd name="T22" fmla="*/ 2 w 30"/>
                <a:gd name="T23" fmla="*/ 11 h 18"/>
                <a:gd name="T24" fmla="*/ 4 w 30"/>
                <a:gd name="T25" fmla="*/ 9 h 18"/>
                <a:gd name="T26" fmla="*/ 6 w 30"/>
                <a:gd name="T27" fmla="*/ 7 h 18"/>
                <a:gd name="T28" fmla="*/ 8 w 30"/>
                <a:gd name="T29" fmla="*/ 6 h 18"/>
                <a:gd name="T30" fmla="*/ 9 w 30"/>
                <a:gd name="T31" fmla="*/ 5 h 18"/>
                <a:gd name="T32" fmla="*/ 10 w 30"/>
                <a:gd name="T33" fmla="*/ 4 h 18"/>
                <a:gd name="T34" fmla="*/ 11 w 30"/>
                <a:gd name="T35" fmla="*/ 4 h 18"/>
                <a:gd name="T36" fmla="*/ 28 w 30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lnTo>
                    <a:pt x="29" y="4"/>
                  </a:lnTo>
                  <a:lnTo>
                    <a:pt x="28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2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409"/>
            <p:cNvSpPr>
              <a:spLocks/>
            </p:cNvSpPr>
            <p:nvPr/>
          </p:nvSpPr>
          <p:spPr bwMode="auto">
            <a:xfrm>
              <a:off x="5452" y="501"/>
              <a:ext cx="28" cy="20"/>
            </a:xfrm>
            <a:custGeom>
              <a:avLst/>
              <a:gdLst>
                <a:gd name="T0" fmla="*/ 27 w 28"/>
                <a:gd name="T1" fmla="*/ 0 h 20"/>
                <a:gd name="T2" fmla="*/ 27 w 28"/>
                <a:gd name="T3" fmla="*/ 3 h 20"/>
                <a:gd name="T4" fmla="*/ 27 w 28"/>
                <a:gd name="T5" fmla="*/ 6 h 20"/>
                <a:gd name="T6" fmla="*/ 26 w 28"/>
                <a:gd name="T7" fmla="*/ 9 h 20"/>
                <a:gd name="T8" fmla="*/ 23 w 28"/>
                <a:gd name="T9" fmla="*/ 11 h 20"/>
                <a:gd name="T10" fmla="*/ 21 w 28"/>
                <a:gd name="T11" fmla="*/ 13 h 20"/>
                <a:gd name="T12" fmla="*/ 19 w 28"/>
                <a:gd name="T13" fmla="*/ 14 h 20"/>
                <a:gd name="T14" fmla="*/ 18 w 28"/>
                <a:gd name="T15" fmla="*/ 15 h 20"/>
                <a:gd name="T16" fmla="*/ 17 w 28"/>
                <a:gd name="T17" fmla="*/ 15 h 20"/>
                <a:gd name="T18" fmla="*/ 0 w 28"/>
                <a:gd name="T19" fmla="*/ 19 h 20"/>
                <a:gd name="T20" fmla="*/ 0 w 28"/>
                <a:gd name="T21" fmla="*/ 16 h 20"/>
                <a:gd name="T22" fmla="*/ 2 w 28"/>
                <a:gd name="T23" fmla="*/ 13 h 20"/>
                <a:gd name="T24" fmla="*/ 3 w 28"/>
                <a:gd name="T25" fmla="*/ 10 h 20"/>
                <a:gd name="T26" fmla="*/ 5 w 28"/>
                <a:gd name="T27" fmla="*/ 8 h 20"/>
                <a:gd name="T28" fmla="*/ 7 w 28"/>
                <a:gd name="T29" fmla="*/ 7 h 20"/>
                <a:gd name="T30" fmla="*/ 8 w 28"/>
                <a:gd name="T31" fmla="*/ 6 h 20"/>
                <a:gd name="T32" fmla="*/ 9 w 28"/>
                <a:gd name="T33" fmla="*/ 5 h 20"/>
                <a:gd name="T34" fmla="*/ 27 w 28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0">
                  <a:moveTo>
                    <a:pt x="27" y="0"/>
                  </a:moveTo>
                  <a:lnTo>
                    <a:pt x="27" y="3"/>
                  </a:lnTo>
                  <a:lnTo>
                    <a:pt x="27" y="6"/>
                  </a:lnTo>
                  <a:lnTo>
                    <a:pt x="26" y="9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27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410"/>
            <p:cNvSpPr>
              <a:spLocks/>
            </p:cNvSpPr>
            <p:nvPr/>
          </p:nvSpPr>
          <p:spPr bwMode="auto">
            <a:xfrm>
              <a:off x="5461" y="484"/>
              <a:ext cx="28" cy="23"/>
            </a:xfrm>
            <a:custGeom>
              <a:avLst/>
              <a:gdLst>
                <a:gd name="T0" fmla="*/ 25 w 28"/>
                <a:gd name="T1" fmla="*/ 0 h 23"/>
                <a:gd name="T2" fmla="*/ 27 w 28"/>
                <a:gd name="T3" fmla="*/ 4 h 23"/>
                <a:gd name="T4" fmla="*/ 26 w 28"/>
                <a:gd name="T5" fmla="*/ 7 h 23"/>
                <a:gd name="T6" fmla="*/ 25 w 28"/>
                <a:gd name="T7" fmla="*/ 10 h 23"/>
                <a:gd name="T8" fmla="*/ 23 w 28"/>
                <a:gd name="T9" fmla="*/ 12 h 23"/>
                <a:gd name="T10" fmla="*/ 21 w 28"/>
                <a:gd name="T11" fmla="*/ 14 h 23"/>
                <a:gd name="T12" fmla="*/ 19 w 28"/>
                <a:gd name="T13" fmla="*/ 16 h 23"/>
                <a:gd name="T14" fmla="*/ 18 w 28"/>
                <a:gd name="T15" fmla="*/ 17 h 23"/>
                <a:gd name="T16" fmla="*/ 17 w 28"/>
                <a:gd name="T17" fmla="*/ 17 h 23"/>
                <a:gd name="T18" fmla="*/ 0 w 28"/>
                <a:gd name="T19" fmla="*/ 22 h 23"/>
                <a:gd name="T20" fmla="*/ 1 w 28"/>
                <a:gd name="T21" fmla="*/ 19 h 23"/>
                <a:gd name="T22" fmla="*/ 2 w 28"/>
                <a:gd name="T23" fmla="*/ 16 h 23"/>
                <a:gd name="T24" fmla="*/ 3 w 28"/>
                <a:gd name="T25" fmla="*/ 13 h 23"/>
                <a:gd name="T26" fmla="*/ 5 w 28"/>
                <a:gd name="T27" fmla="*/ 11 h 23"/>
                <a:gd name="T28" fmla="*/ 6 w 28"/>
                <a:gd name="T29" fmla="*/ 9 h 23"/>
                <a:gd name="T30" fmla="*/ 7 w 28"/>
                <a:gd name="T31" fmla="*/ 8 h 23"/>
                <a:gd name="T32" fmla="*/ 8 w 28"/>
                <a:gd name="T33" fmla="*/ 8 h 23"/>
                <a:gd name="T34" fmla="*/ 9 w 28"/>
                <a:gd name="T35" fmla="*/ 7 h 23"/>
                <a:gd name="T36" fmla="*/ 25 w 28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3">
                  <a:moveTo>
                    <a:pt x="25" y="0"/>
                  </a:moveTo>
                  <a:lnTo>
                    <a:pt x="27" y="4"/>
                  </a:lnTo>
                  <a:lnTo>
                    <a:pt x="26" y="7"/>
                  </a:lnTo>
                  <a:lnTo>
                    <a:pt x="25" y="10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25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411"/>
            <p:cNvSpPr>
              <a:spLocks/>
            </p:cNvSpPr>
            <p:nvPr/>
          </p:nvSpPr>
          <p:spPr bwMode="auto">
            <a:xfrm>
              <a:off x="5470" y="467"/>
              <a:ext cx="25" cy="25"/>
            </a:xfrm>
            <a:custGeom>
              <a:avLst/>
              <a:gdLst>
                <a:gd name="T0" fmla="*/ 23 w 25"/>
                <a:gd name="T1" fmla="*/ 0 h 25"/>
                <a:gd name="T2" fmla="*/ 24 w 25"/>
                <a:gd name="T3" fmla="*/ 4 h 25"/>
                <a:gd name="T4" fmla="*/ 24 w 25"/>
                <a:gd name="T5" fmla="*/ 7 h 25"/>
                <a:gd name="T6" fmla="*/ 23 w 25"/>
                <a:gd name="T7" fmla="*/ 10 h 25"/>
                <a:gd name="T8" fmla="*/ 22 w 25"/>
                <a:gd name="T9" fmla="*/ 12 h 25"/>
                <a:gd name="T10" fmla="*/ 20 w 25"/>
                <a:gd name="T11" fmla="*/ 15 h 25"/>
                <a:gd name="T12" fmla="*/ 18 w 25"/>
                <a:gd name="T13" fmla="*/ 16 h 25"/>
                <a:gd name="T14" fmla="*/ 17 w 25"/>
                <a:gd name="T15" fmla="*/ 17 h 25"/>
                <a:gd name="T16" fmla="*/ 16 w 25"/>
                <a:gd name="T17" fmla="*/ 18 h 25"/>
                <a:gd name="T18" fmla="*/ 0 w 25"/>
                <a:gd name="T19" fmla="*/ 24 h 25"/>
                <a:gd name="T20" fmla="*/ 0 w 25"/>
                <a:gd name="T21" fmla="*/ 21 h 25"/>
                <a:gd name="T22" fmla="*/ 1 w 25"/>
                <a:gd name="T23" fmla="*/ 18 h 25"/>
                <a:gd name="T24" fmla="*/ 2 w 25"/>
                <a:gd name="T25" fmla="*/ 15 h 25"/>
                <a:gd name="T26" fmla="*/ 3 w 25"/>
                <a:gd name="T27" fmla="*/ 13 h 25"/>
                <a:gd name="T28" fmla="*/ 4 w 25"/>
                <a:gd name="T29" fmla="*/ 11 h 25"/>
                <a:gd name="T30" fmla="*/ 6 w 25"/>
                <a:gd name="T31" fmla="*/ 10 h 25"/>
                <a:gd name="T32" fmla="*/ 6 w 25"/>
                <a:gd name="T33" fmla="*/ 9 h 25"/>
                <a:gd name="T34" fmla="*/ 7 w 25"/>
                <a:gd name="T35" fmla="*/ 9 h 25"/>
                <a:gd name="T36" fmla="*/ 23 w 25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lnTo>
                    <a:pt x="24" y="4"/>
                  </a:lnTo>
                  <a:lnTo>
                    <a:pt x="24" y="7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23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Freeform 412"/>
            <p:cNvSpPr>
              <a:spLocks/>
            </p:cNvSpPr>
            <p:nvPr/>
          </p:nvSpPr>
          <p:spPr bwMode="auto">
            <a:xfrm>
              <a:off x="5477" y="450"/>
              <a:ext cx="24" cy="27"/>
            </a:xfrm>
            <a:custGeom>
              <a:avLst/>
              <a:gdLst>
                <a:gd name="T0" fmla="*/ 21 w 24"/>
                <a:gd name="T1" fmla="*/ 0 h 27"/>
                <a:gd name="T2" fmla="*/ 22 w 24"/>
                <a:gd name="T3" fmla="*/ 3 h 27"/>
                <a:gd name="T4" fmla="*/ 23 w 24"/>
                <a:gd name="T5" fmla="*/ 6 h 27"/>
                <a:gd name="T6" fmla="*/ 22 w 24"/>
                <a:gd name="T7" fmla="*/ 9 h 27"/>
                <a:gd name="T8" fmla="*/ 21 w 24"/>
                <a:gd name="T9" fmla="*/ 12 h 27"/>
                <a:gd name="T10" fmla="*/ 19 w 24"/>
                <a:gd name="T11" fmla="*/ 14 h 27"/>
                <a:gd name="T12" fmla="*/ 17 w 24"/>
                <a:gd name="T13" fmla="*/ 16 h 27"/>
                <a:gd name="T14" fmla="*/ 16 w 24"/>
                <a:gd name="T15" fmla="*/ 17 h 27"/>
                <a:gd name="T16" fmla="*/ 15 w 24"/>
                <a:gd name="T17" fmla="*/ 18 h 27"/>
                <a:gd name="T18" fmla="*/ 0 w 24"/>
                <a:gd name="T19" fmla="*/ 26 h 27"/>
                <a:gd name="T20" fmla="*/ 0 w 24"/>
                <a:gd name="T21" fmla="*/ 22 h 27"/>
                <a:gd name="T22" fmla="*/ 0 w 24"/>
                <a:gd name="T23" fmla="*/ 19 h 27"/>
                <a:gd name="T24" fmla="*/ 1 w 24"/>
                <a:gd name="T25" fmla="*/ 17 h 27"/>
                <a:gd name="T26" fmla="*/ 2 w 24"/>
                <a:gd name="T27" fmla="*/ 14 h 27"/>
                <a:gd name="T28" fmla="*/ 3 w 24"/>
                <a:gd name="T29" fmla="*/ 12 h 27"/>
                <a:gd name="T30" fmla="*/ 4 w 24"/>
                <a:gd name="T31" fmla="*/ 11 h 27"/>
                <a:gd name="T32" fmla="*/ 5 w 24"/>
                <a:gd name="T33" fmla="*/ 10 h 27"/>
                <a:gd name="T34" fmla="*/ 21 w 24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7">
                  <a:moveTo>
                    <a:pt x="21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21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413"/>
            <p:cNvSpPr>
              <a:spLocks/>
            </p:cNvSpPr>
            <p:nvPr/>
          </p:nvSpPr>
          <p:spPr bwMode="auto">
            <a:xfrm>
              <a:off x="5482" y="432"/>
              <a:ext cx="23" cy="29"/>
            </a:xfrm>
            <a:custGeom>
              <a:avLst/>
              <a:gdLst>
                <a:gd name="T0" fmla="*/ 19 w 23"/>
                <a:gd name="T1" fmla="*/ 0 h 29"/>
                <a:gd name="T2" fmla="*/ 21 w 23"/>
                <a:gd name="T3" fmla="*/ 3 h 29"/>
                <a:gd name="T4" fmla="*/ 22 w 23"/>
                <a:gd name="T5" fmla="*/ 6 h 29"/>
                <a:gd name="T6" fmla="*/ 21 w 23"/>
                <a:gd name="T7" fmla="*/ 10 h 29"/>
                <a:gd name="T8" fmla="*/ 20 w 23"/>
                <a:gd name="T9" fmla="*/ 12 h 29"/>
                <a:gd name="T10" fmla="*/ 19 w 23"/>
                <a:gd name="T11" fmla="*/ 15 h 29"/>
                <a:gd name="T12" fmla="*/ 17 w 23"/>
                <a:gd name="T13" fmla="*/ 17 h 29"/>
                <a:gd name="T14" fmla="*/ 16 w 23"/>
                <a:gd name="T15" fmla="*/ 18 h 29"/>
                <a:gd name="T16" fmla="*/ 15 w 23"/>
                <a:gd name="T17" fmla="*/ 18 h 29"/>
                <a:gd name="T18" fmla="*/ 1 w 23"/>
                <a:gd name="T19" fmla="*/ 28 h 29"/>
                <a:gd name="T20" fmla="*/ 0 w 23"/>
                <a:gd name="T21" fmla="*/ 24 h 29"/>
                <a:gd name="T22" fmla="*/ 0 w 23"/>
                <a:gd name="T23" fmla="*/ 21 h 29"/>
                <a:gd name="T24" fmla="*/ 1 w 23"/>
                <a:gd name="T25" fmla="*/ 18 h 29"/>
                <a:gd name="T26" fmla="*/ 2 w 23"/>
                <a:gd name="T27" fmla="*/ 16 h 29"/>
                <a:gd name="T28" fmla="*/ 3 w 23"/>
                <a:gd name="T29" fmla="*/ 14 h 29"/>
                <a:gd name="T30" fmla="*/ 4 w 23"/>
                <a:gd name="T31" fmla="*/ 13 h 29"/>
                <a:gd name="T32" fmla="*/ 4 w 23"/>
                <a:gd name="T33" fmla="*/ 12 h 29"/>
                <a:gd name="T34" fmla="*/ 5 w 23"/>
                <a:gd name="T35" fmla="*/ 11 h 29"/>
                <a:gd name="T36" fmla="*/ 19 w 23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9">
                  <a:moveTo>
                    <a:pt x="19" y="0"/>
                  </a:moveTo>
                  <a:lnTo>
                    <a:pt x="21" y="3"/>
                  </a:lnTo>
                  <a:lnTo>
                    <a:pt x="22" y="6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414"/>
            <p:cNvSpPr>
              <a:spLocks/>
            </p:cNvSpPr>
            <p:nvPr/>
          </p:nvSpPr>
          <p:spPr bwMode="auto">
            <a:xfrm>
              <a:off x="5486" y="414"/>
              <a:ext cx="21" cy="30"/>
            </a:xfrm>
            <a:custGeom>
              <a:avLst/>
              <a:gdLst>
                <a:gd name="T0" fmla="*/ 16 w 21"/>
                <a:gd name="T1" fmla="*/ 0 h 30"/>
                <a:gd name="T2" fmla="*/ 19 w 21"/>
                <a:gd name="T3" fmla="*/ 3 h 30"/>
                <a:gd name="T4" fmla="*/ 20 w 21"/>
                <a:gd name="T5" fmla="*/ 6 h 30"/>
                <a:gd name="T6" fmla="*/ 20 w 21"/>
                <a:gd name="T7" fmla="*/ 9 h 30"/>
                <a:gd name="T8" fmla="*/ 19 w 21"/>
                <a:gd name="T9" fmla="*/ 12 h 30"/>
                <a:gd name="T10" fmla="*/ 17 w 21"/>
                <a:gd name="T11" fmla="*/ 15 h 30"/>
                <a:gd name="T12" fmla="*/ 16 w 21"/>
                <a:gd name="T13" fmla="*/ 17 h 30"/>
                <a:gd name="T14" fmla="*/ 15 w 21"/>
                <a:gd name="T15" fmla="*/ 18 h 30"/>
                <a:gd name="T16" fmla="*/ 15 w 21"/>
                <a:gd name="T17" fmla="*/ 19 h 30"/>
                <a:gd name="T18" fmla="*/ 1 w 21"/>
                <a:gd name="T19" fmla="*/ 29 h 30"/>
                <a:gd name="T20" fmla="*/ 0 w 21"/>
                <a:gd name="T21" fmla="*/ 26 h 30"/>
                <a:gd name="T22" fmla="*/ 0 w 21"/>
                <a:gd name="T23" fmla="*/ 23 h 30"/>
                <a:gd name="T24" fmla="*/ 0 w 21"/>
                <a:gd name="T25" fmla="*/ 20 h 30"/>
                <a:gd name="T26" fmla="*/ 1 w 21"/>
                <a:gd name="T27" fmla="*/ 18 h 30"/>
                <a:gd name="T28" fmla="*/ 2 w 21"/>
                <a:gd name="T29" fmla="*/ 15 h 30"/>
                <a:gd name="T30" fmla="*/ 2 w 21"/>
                <a:gd name="T31" fmla="*/ 14 h 30"/>
                <a:gd name="T32" fmla="*/ 3 w 21"/>
                <a:gd name="T33" fmla="*/ 13 h 30"/>
                <a:gd name="T34" fmla="*/ 16 w 21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0">
                  <a:moveTo>
                    <a:pt x="16" y="0"/>
                  </a:moveTo>
                  <a:lnTo>
                    <a:pt x="19" y="3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1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Freeform 415"/>
            <p:cNvSpPr>
              <a:spLocks/>
            </p:cNvSpPr>
            <p:nvPr/>
          </p:nvSpPr>
          <p:spPr bwMode="auto">
            <a:xfrm>
              <a:off x="5488" y="396"/>
              <a:ext cx="19" cy="32"/>
            </a:xfrm>
            <a:custGeom>
              <a:avLst/>
              <a:gdLst>
                <a:gd name="T0" fmla="*/ 14 w 19"/>
                <a:gd name="T1" fmla="*/ 0 h 32"/>
                <a:gd name="T2" fmla="*/ 17 w 19"/>
                <a:gd name="T3" fmla="*/ 3 h 32"/>
                <a:gd name="T4" fmla="*/ 18 w 19"/>
                <a:gd name="T5" fmla="*/ 6 h 32"/>
                <a:gd name="T6" fmla="*/ 18 w 19"/>
                <a:gd name="T7" fmla="*/ 9 h 32"/>
                <a:gd name="T8" fmla="*/ 18 w 19"/>
                <a:gd name="T9" fmla="*/ 12 h 32"/>
                <a:gd name="T10" fmla="*/ 17 w 19"/>
                <a:gd name="T11" fmla="*/ 15 h 32"/>
                <a:gd name="T12" fmla="*/ 16 w 19"/>
                <a:gd name="T13" fmla="*/ 17 h 32"/>
                <a:gd name="T14" fmla="*/ 15 w 19"/>
                <a:gd name="T15" fmla="*/ 18 h 32"/>
                <a:gd name="T16" fmla="*/ 14 w 19"/>
                <a:gd name="T17" fmla="*/ 19 h 32"/>
                <a:gd name="T18" fmla="*/ 1 w 19"/>
                <a:gd name="T19" fmla="*/ 31 h 32"/>
                <a:gd name="T20" fmla="*/ 0 w 19"/>
                <a:gd name="T21" fmla="*/ 27 h 32"/>
                <a:gd name="T22" fmla="*/ 0 w 19"/>
                <a:gd name="T23" fmla="*/ 24 h 32"/>
                <a:gd name="T24" fmla="*/ 0 w 19"/>
                <a:gd name="T25" fmla="*/ 21 h 32"/>
                <a:gd name="T26" fmla="*/ 0 w 19"/>
                <a:gd name="T27" fmla="*/ 19 h 32"/>
                <a:gd name="T28" fmla="*/ 1 w 19"/>
                <a:gd name="T29" fmla="*/ 17 h 32"/>
                <a:gd name="T30" fmla="*/ 2 w 19"/>
                <a:gd name="T31" fmla="*/ 15 h 32"/>
                <a:gd name="T32" fmla="*/ 2 w 19"/>
                <a:gd name="T33" fmla="*/ 14 h 32"/>
                <a:gd name="T34" fmla="*/ 3 w 19"/>
                <a:gd name="T35" fmla="*/ 14 h 32"/>
                <a:gd name="T36" fmla="*/ 14 w 19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2">
                  <a:moveTo>
                    <a:pt x="14" y="0"/>
                  </a:move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14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Freeform 416"/>
            <p:cNvSpPr>
              <a:spLocks/>
            </p:cNvSpPr>
            <p:nvPr/>
          </p:nvSpPr>
          <p:spPr bwMode="auto">
            <a:xfrm>
              <a:off x="5488" y="378"/>
              <a:ext cx="19" cy="33"/>
            </a:xfrm>
            <a:custGeom>
              <a:avLst/>
              <a:gdLst>
                <a:gd name="T0" fmla="*/ 13 w 19"/>
                <a:gd name="T1" fmla="*/ 0 h 33"/>
                <a:gd name="T2" fmla="*/ 16 w 19"/>
                <a:gd name="T3" fmla="*/ 3 h 33"/>
                <a:gd name="T4" fmla="*/ 17 w 19"/>
                <a:gd name="T5" fmla="*/ 5 h 33"/>
                <a:gd name="T6" fmla="*/ 18 w 19"/>
                <a:gd name="T7" fmla="*/ 9 h 33"/>
                <a:gd name="T8" fmla="*/ 17 w 19"/>
                <a:gd name="T9" fmla="*/ 12 h 33"/>
                <a:gd name="T10" fmla="*/ 16 w 19"/>
                <a:gd name="T11" fmla="*/ 14 h 33"/>
                <a:gd name="T12" fmla="*/ 16 w 19"/>
                <a:gd name="T13" fmla="*/ 17 h 33"/>
                <a:gd name="T14" fmla="*/ 15 w 19"/>
                <a:gd name="T15" fmla="*/ 18 h 33"/>
                <a:gd name="T16" fmla="*/ 14 w 19"/>
                <a:gd name="T17" fmla="*/ 19 h 33"/>
                <a:gd name="T18" fmla="*/ 3 w 19"/>
                <a:gd name="T19" fmla="*/ 32 h 33"/>
                <a:gd name="T20" fmla="*/ 1 w 19"/>
                <a:gd name="T21" fmla="*/ 29 h 33"/>
                <a:gd name="T22" fmla="*/ 0 w 19"/>
                <a:gd name="T23" fmla="*/ 25 h 33"/>
                <a:gd name="T24" fmla="*/ 0 w 19"/>
                <a:gd name="T25" fmla="*/ 23 h 33"/>
                <a:gd name="T26" fmla="*/ 0 w 19"/>
                <a:gd name="T27" fmla="*/ 20 h 33"/>
                <a:gd name="T28" fmla="*/ 1 w 19"/>
                <a:gd name="T29" fmla="*/ 18 h 33"/>
                <a:gd name="T30" fmla="*/ 2 w 19"/>
                <a:gd name="T31" fmla="*/ 16 h 33"/>
                <a:gd name="T32" fmla="*/ 2 w 19"/>
                <a:gd name="T33" fmla="*/ 15 h 33"/>
                <a:gd name="T34" fmla="*/ 13 w 19"/>
                <a:gd name="T3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33">
                  <a:moveTo>
                    <a:pt x="13" y="0"/>
                  </a:moveTo>
                  <a:lnTo>
                    <a:pt x="16" y="3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3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Freeform 417"/>
            <p:cNvSpPr>
              <a:spLocks/>
            </p:cNvSpPr>
            <p:nvPr/>
          </p:nvSpPr>
          <p:spPr bwMode="auto">
            <a:xfrm>
              <a:off x="5487" y="360"/>
              <a:ext cx="17" cy="34"/>
            </a:xfrm>
            <a:custGeom>
              <a:avLst/>
              <a:gdLst>
                <a:gd name="T0" fmla="*/ 11 w 17"/>
                <a:gd name="T1" fmla="*/ 0 h 34"/>
                <a:gd name="T2" fmla="*/ 14 w 17"/>
                <a:gd name="T3" fmla="*/ 3 h 34"/>
                <a:gd name="T4" fmla="*/ 15 w 17"/>
                <a:gd name="T5" fmla="*/ 5 h 34"/>
                <a:gd name="T6" fmla="*/ 16 w 17"/>
                <a:gd name="T7" fmla="*/ 8 h 34"/>
                <a:gd name="T8" fmla="*/ 16 w 17"/>
                <a:gd name="T9" fmla="*/ 11 h 34"/>
                <a:gd name="T10" fmla="*/ 15 w 17"/>
                <a:gd name="T11" fmla="*/ 14 h 34"/>
                <a:gd name="T12" fmla="*/ 15 w 17"/>
                <a:gd name="T13" fmla="*/ 17 h 34"/>
                <a:gd name="T14" fmla="*/ 14 w 17"/>
                <a:gd name="T15" fmla="*/ 18 h 34"/>
                <a:gd name="T16" fmla="*/ 14 w 17"/>
                <a:gd name="T17" fmla="*/ 19 h 34"/>
                <a:gd name="T18" fmla="*/ 3 w 17"/>
                <a:gd name="T19" fmla="*/ 33 h 34"/>
                <a:gd name="T20" fmla="*/ 1 w 17"/>
                <a:gd name="T21" fmla="*/ 30 h 34"/>
                <a:gd name="T22" fmla="*/ 0 w 17"/>
                <a:gd name="T23" fmla="*/ 27 h 34"/>
                <a:gd name="T24" fmla="*/ 0 w 17"/>
                <a:gd name="T25" fmla="*/ 24 h 34"/>
                <a:gd name="T26" fmla="*/ 0 w 17"/>
                <a:gd name="T27" fmla="*/ 21 h 34"/>
                <a:gd name="T28" fmla="*/ 0 w 17"/>
                <a:gd name="T29" fmla="*/ 19 h 34"/>
                <a:gd name="T30" fmla="*/ 1 w 17"/>
                <a:gd name="T31" fmla="*/ 17 h 34"/>
                <a:gd name="T32" fmla="*/ 1 w 17"/>
                <a:gd name="T33" fmla="*/ 16 h 34"/>
                <a:gd name="T34" fmla="*/ 11 w 17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4">
                  <a:moveTo>
                    <a:pt x="11" y="0"/>
                  </a:moveTo>
                  <a:lnTo>
                    <a:pt x="14" y="3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1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418"/>
            <p:cNvSpPr>
              <a:spLocks/>
            </p:cNvSpPr>
            <p:nvPr/>
          </p:nvSpPr>
          <p:spPr bwMode="auto">
            <a:xfrm>
              <a:off x="5484" y="343"/>
              <a:ext cx="16" cy="34"/>
            </a:xfrm>
            <a:custGeom>
              <a:avLst/>
              <a:gdLst>
                <a:gd name="T0" fmla="*/ 9 w 16"/>
                <a:gd name="T1" fmla="*/ 0 h 34"/>
                <a:gd name="T2" fmla="*/ 12 w 16"/>
                <a:gd name="T3" fmla="*/ 2 h 34"/>
                <a:gd name="T4" fmla="*/ 14 w 16"/>
                <a:gd name="T5" fmla="*/ 4 h 34"/>
                <a:gd name="T6" fmla="*/ 15 w 16"/>
                <a:gd name="T7" fmla="*/ 7 h 34"/>
                <a:gd name="T8" fmla="*/ 15 w 16"/>
                <a:gd name="T9" fmla="*/ 10 h 34"/>
                <a:gd name="T10" fmla="*/ 15 w 16"/>
                <a:gd name="T11" fmla="*/ 13 h 34"/>
                <a:gd name="T12" fmla="*/ 14 w 16"/>
                <a:gd name="T13" fmla="*/ 16 h 34"/>
                <a:gd name="T14" fmla="*/ 14 w 16"/>
                <a:gd name="T15" fmla="*/ 17 h 34"/>
                <a:gd name="T16" fmla="*/ 14 w 16"/>
                <a:gd name="T17" fmla="*/ 18 h 34"/>
                <a:gd name="T18" fmla="*/ 4 w 16"/>
                <a:gd name="T19" fmla="*/ 33 h 34"/>
                <a:gd name="T20" fmla="*/ 2 w 16"/>
                <a:gd name="T21" fmla="*/ 30 h 34"/>
                <a:gd name="T22" fmla="*/ 1 w 16"/>
                <a:gd name="T23" fmla="*/ 27 h 34"/>
                <a:gd name="T24" fmla="*/ 0 w 16"/>
                <a:gd name="T25" fmla="*/ 24 h 34"/>
                <a:gd name="T26" fmla="*/ 0 w 16"/>
                <a:gd name="T27" fmla="*/ 22 h 34"/>
                <a:gd name="T28" fmla="*/ 0 w 16"/>
                <a:gd name="T29" fmla="*/ 20 h 34"/>
                <a:gd name="T30" fmla="*/ 1 w 16"/>
                <a:gd name="T31" fmla="*/ 18 h 34"/>
                <a:gd name="T32" fmla="*/ 1 w 16"/>
                <a:gd name="T33" fmla="*/ 17 h 34"/>
                <a:gd name="T34" fmla="*/ 1 w 16"/>
                <a:gd name="T35" fmla="*/ 16 h 34"/>
                <a:gd name="T36" fmla="*/ 9 w 16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4">
                  <a:moveTo>
                    <a:pt x="9" y="0"/>
                  </a:moveTo>
                  <a:lnTo>
                    <a:pt x="12" y="2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419"/>
            <p:cNvSpPr>
              <a:spLocks/>
            </p:cNvSpPr>
            <p:nvPr/>
          </p:nvSpPr>
          <p:spPr bwMode="auto">
            <a:xfrm>
              <a:off x="5480" y="326"/>
              <a:ext cx="15" cy="34"/>
            </a:xfrm>
            <a:custGeom>
              <a:avLst/>
              <a:gdLst>
                <a:gd name="T0" fmla="*/ 7 w 15"/>
                <a:gd name="T1" fmla="*/ 0 h 34"/>
                <a:gd name="T2" fmla="*/ 10 w 15"/>
                <a:gd name="T3" fmla="*/ 2 h 34"/>
                <a:gd name="T4" fmla="*/ 12 w 15"/>
                <a:gd name="T5" fmla="*/ 4 h 34"/>
                <a:gd name="T6" fmla="*/ 13 w 15"/>
                <a:gd name="T7" fmla="*/ 7 h 34"/>
                <a:gd name="T8" fmla="*/ 14 w 15"/>
                <a:gd name="T9" fmla="*/ 10 h 34"/>
                <a:gd name="T10" fmla="*/ 14 w 15"/>
                <a:gd name="T11" fmla="*/ 13 h 34"/>
                <a:gd name="T12" fmla="*/ 13 w 15"/>
                <a:gd name="T13" fmla="*/ 15 h 34"/>
                <a:gd name="T14" fmla="*/ 13 w 15"/>
                <a:gd name="T15" fmla="*/ 17 h 34"/>
                <a:gd name="T16" fmla="*/ 13 w 15"/>
                <a:gd name="T17" fmla="*/ 18 h 34"/>
                <a:gd name="T18" fmla="*/ 5 w 15"/>
                <a:gd name="T19" fmla="*/ 33 h 34"/>
                <a:gd name="T20" fmla="*/ 3 w 15"/>
                <a:gd name="T21" fmla="*/ 31 h 34"/>
                <a:gd name="T22" fmla="*/ 1 w 15"/>
                <a:gd name="T23" fmla="*/ 28 h 34"/>
                <a:gd name="T24" fmla="*/ 0 w 15"/>
                <a:gd name="T25" fmla="*/ 25 h 34"/>
                <a:gd name="T26" fmla="*/ 0 w 15"/>
                <a:gd name="T27" fmla="*/ 23 h 34"/>
                <a:gd name="T28" fmla="*/ 0 w 15"/>
                <a:gd name="T29" fmla="*/ 20 h 34"/>
                <a:gd name="T30" fmla="*/ 0 w 15"/>
                <a:gd name="T31" fmla="*/ 19 h 34"/>
                <a:gd name="T32" fmla="*/ 0 w 15"/>
                <a:gd name="T33" fmla="*/ 17 h 34"/>
                <a:gd name="T34" fmla="*/ 7 w 15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4">
                  <a:moveTo>
                    <a:pt x="7" y="0"/>
                  </a:moveTo>
                  <a:lnTo>
                    <a:pt x="10" y="2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7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420"/>
            <p:cNvSpPr>
              <a:spLocks/>
            </p:cNvSpPr>
            <p:nvPr/>
          </p:nvSpPr>
          <p:spPr bwMode="auto">
            <a:xfrm>
              <a:off x="5474" y="310"/>
              <a:ext cx="14" cy="34"/>
            </a:xfrm>
            <a:custGeom>
              <a:avLst/>
              <a:gdLst>
                <a:gd name="T0" fmla="*/ 5 w 14"/>
                <a:gd name="T1" fmla="*/ 0 h 34"/>
                <a:gd name="T2" fmla="*/ 8 w 14"/>
                <a:gd name="T3" fmla="*/ 1 h 34"/>
                <a:gd name="T4" fmla="*/ 11 w 14"/>
                <a:gd name="T5" fmla="*/ 3 h 34"/>
                <a:gd name="T6" fmla="*/ 12 w 14"/>
                <a:gd name="T7" fmla="*/ 6 h 34"/>
                <a:gd name="T8" fmla="*/ 13 w 14"/>
                <a:gd name="T9" fmla="*/ 9 h 34"/>
                <a:gd name="T10" fmla="*/ 13 w 14"/>
                <a:gd name="T11" fmla="*/ 12 h 34"/>
                <a:gd name="T12" fmla="*/ 13 w 14"/>
                <a:gd name="T13" fmla="*/ 14 h 34"/>
                <a:gd name="T14" fmla="*/ 13 w 14"/>
                <a:gd name="T15" fmla="*/ 16 h 34"/>
                <a:gd name="T16" fmla="*/ 13 w 14"/>
                <a:gd name="T17" fmla="*/ 17 h 34"/>
                <a:gd name="T18" fmla="*/ 6 w 14"/>
                <a:gd name="T19" fmla="*/ 33 h 34"/>
                <a:gd name="T20" fmla="*/ 4 w 14"/>
                <a:gd name="T21" fmla="*/ 31 h 34"/>
                <a:gd name="T22" fmla="*/ 2 w 14"/>
                <a:gd name="T23" fmla="*/ 28 h 34"/>
                <a:gd name="T24" fmla="*/ 1 w 14"/>
                <a:gd name="T25" fmla="*/ 25 h 34"/>
                <a:gd name="T26" fmla="*/ 0 w 14"/>
                <a:gd name="T27" fmla="*/ 23 h 34"/>
                <a:gd name="T28" fmla="*/ 0 w 14"/>
                <a:gd name="T29" fmla="*/ 21 h 34"/>
                <a:gd name="T30" fmla="*/ 0 w 14"/>
                <a:gd name="T31" fmla="*/ 19 h 34"/>
                <a:gd name="T32" fmla="*/ 0 w 14"/>
                <a:gd name="T33" fmla="*/ 18 h 34"/>
                <a:gd name="T34" fmla="*/ 0 w 14"/>
                <a:gd name="T35" fmla="*/ 17 h 34"/>
                <a:gd name="T36" fmla="*/ 5 w 1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34">
                  <a:moveTo>
                    <a:pt x="5" y="0"/>
                  </a:moveTo>
                  <a:lnTo>
                    <a:pt x="8" y="1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5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421"/>
            <p:cNvSpPr>
              <a:spLocks/>
            </p:cNvSpPr>
            <p:nvPr/>
          </p:nvSpPr>
          <p:spPr bwMode="auto">
            <a:xfrm>
              <a:off x="5466" y="294"/>
              <a:ext cx="14" cy="34"/>
            </a:xfrm>
            <a:custGeom>
              <a:avLst/>
              <a:gdLst>
                <a:gd name="T0" fmla="*/ 4 w 14"/>
                <a:gd name="T1" fmla="*/ 0 h 34"/>
                <a:gd name="T2" fmla="*/ 7 w 14"/>
                <a:gd name="T3" fmla="*/ 1 h 34"/>
                <a:gd name="T4" fmla="*/ 10 w 14"/>
                <a:gd name="T5" fmla="*/ 3 h 34"/>
                <a:gd name="T6" fmla="*/ 11 w 14"/>
                <a:gd name="T7" fmla="*/ 6 h 34"/>
                <a:gd name="T8" fmla="*/ 12 w 14"/>
                <a:gd name="T9" fmla="*/ 9 h 34"/>
                <a:gd name="T10" fmla="*/ 13 w 14"/>
                <a:gd name="T11" fmla="*/ 11 h 34"/>
                <a:gd name="T12" fmla="*/ 13 w 14"/>
                <a:gd name="T13" fmla="*/ 14 h 34"/>
                <a:gd name="T14" fmla="*/ 13 w 14"/>
                <a:gd name="T15" fmla="*/ 16 h 34"/>
                <a:gd name="T16" fmla="*/ 8 w 14"/>
                <a:gd name="T17" fmla="*/ 33 h 34"/>
                <a:gd name="T18" fmla="*/ 5 w 14"/>
                <a:gd name="T19" fmla="*/ 31 h 34"/>
                <a:gd name="T20" fmla="*/ 3 w 14"/>
                <a:gd name="T21" fmla="*/ 29 h 34"/>
                <a:gd name="T22" fmla="*/ 2 w 14"/>
                <a:gd name="T23" fmla="*/ 26 h 34"/>
                <a:gd name="T24" fmla="*/ 1 w 14"/>
                <a:gd name="T25" fmla="*/ 24 h 34"/>
                <a:gd name="T26" fmla="*/ 0 w 14"/>
                <a:gd name="T27" fmla="*/ 21 h 34"/>
                <a:gd name="T28" fmla="*/ 0 w 14"/>
                <a:gd name="T29" fmla="*/ 20 h 34"/>
                <a:gd name="T30" fmla="*/ 0 w 14"/>
                <a:gd name="T31" fmla="*/ 18 h 34"/>
                <a:gd name="T32" fmla="*/ 4 w 14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34">
                  <a:moveTo>
                    <a:pt x="4" y="0"/>
                  </a:moveTo>
                  <a:lnTo>
                    <a:pt x="7" y="1"/>
                  </a:lnTo>
                  <a:lnTo>
                    <a:pt x="10" y="3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422"/>
            <p:cNvSpPr>
              <a:spLocks/>
            </p:cNvSpPr>
            <p:nvPr/>
          </p:nvSpPr>
          <p:spPr bwMode="auto">
            <a:xfrm>
              <a:off x="5457" y="280"/>
              <a:ext cx="14" cy="33"/>
            </a:xfrm>
            <a:custGeom>
              <a:avLst/>
              <a:gdLst>
                <a:gd name="T0" fmla="*/ 2 w 14"/>
                <a:gd name="T1" fmla="*/ 0 h 33"/>
                <a:gd name="T2" fmla="*/ 6 w 14"/>
                <a:gd name="T3" fmla="*/ 0 h 33"/>
                <a:gd name="T4" fmla="*/ 8 w 14"/>
                <a:gd name="T5" fmla="*/ 2 h 33"/>
                <a:gd name="T6" fmla="*/ 10 w 14"/>
                <a:gd name="T7" fmla="*/ 4 h 33"/>
                <a:gd name="T8" fmla="*/ 12 w 14"/>
                <a:gd name="T9" fmla="*/ 7 h 33"/>
                <a:gd name="T10" fmla="*/ 12 w 14"/>
                <a:gd name="T11" fmla="*/ 10 h 33"/>
                <a:gd name="T12" fmla="*/ 13 w 14"/>
                <a:gd name="T13" fmla="*/ 12 h 33"/>
                <a:gd name="T14" fmla="*/ 13 w 14"/>
                <a:gd name="T15" fmla="*/ 14 h 33"/>
                <a:gd name="T16" fmla="*/ 13 w 14"/>
                <a:gd name="T17" fmla="*/ 15 h 33"/>
                <a:gd name="T18" fmla="*/ 9 w 14"/>
                <a:gd name="T19" fmla="*/ 32 h 33"/>
                <a:gd name="T20" fmla="*/ 6 w 14"/>
                <a:gd name="T21" fmla="*/ 30 h 33"/>
                <a:gd name="T22" fmla="*/ 4 w 14"/>
                <a:gd name="T23" fmla="*/ 28 h 33"/>
                <a:gd name="T24" fmla="*/ 3 w 14"/>
                <a:gd name="T25" fmla="*/ 25 h 33"/>
                <a:gd name="T26" fmla="*/ 2 w 14"/>
                <a:gd name="T27" fmla="*/ 23 h 33"/>
                <a:gd name="T28" fmla="*/ 1 w 14"/>
                <a:gd name="T29" fmla="*/ 21 h 33"/>
                <a:gd name="T30" fmla="*/ 0 w 14"/>
                <a:gd name="T31" fmla="*/ 19 h 33"/>
                <a:gd name="T32" fmla="*/ 0 w 14"/>
                <a:gd name="T33" fmla="*/ 18 h 33"/>
                <a:gd name="T34" fmla="*/ 2 w 14"/>
                <a:gd name="T3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3">
                  <a:moveTo>
                    <a:pt x="2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9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423"/>
            <p:cNvSpPr>
              <a:spLocks/>
            </p:cNvSpPr>
            <p:nvPr/>
          </p:nvSpPr>
          <p:spPr bwMode="auto">
            <a:xfrm>
              <a:off x="5447" y="266"/>
              <a:ext cx="13" cy="33"/>
            </a:xfrm>
            <a:custGeom>
              <a:avLst/>
              <a:gdLst>
                <a:gd name="T0" fmla="*/ 0 w 13"/>
                <a:gd name="T1" fmla="*/ 0 h 33"/>
                <a:gd name="T2" fmla="*/ 4 w 13"/>
                <a:gd name="T3" fmla="*/ 0 h 33"/>
                <a:gd name="T4" fmla="*/ 7 w 13"/>
                <a:gd name="T5" fmla="*/ 2 h 33"/>
                <a:gd name="T6" fmla="*/ 9 w 13"/>
                <a:gd name="T7" fmla="*/ 4 h 33"/>
                <a:gd name="T8" fmla="*/ 10 w 13"/>
                <a:gd name="T9" fmla="*/ 7 h 33"/>
                <a:gd name="T10" fmla="*/ 11 w 13"/>
                <a:gd name="T11" fmla="*/ 9 h 33"/>
                <a:gd name="T12" fmla="*/ 12 w 13"/>
                <a:gd name="T13" fmla="*/ 12 h 33"/>
                <a:gd name="T14" fmla="*/ 12 w 13"/>
                <a:gd name="T15" fmla="*/ 13 h 33"/>
                <a:gd name="T16" fmla="*/ 12 w 13"/>
                <a:gd name="T17" fmla="*/ 14 h 33"/>
                <a:gd name="T18" fmla="*/ 10 w 13"/>
                <a:gd name="T19" fmla="*/ 32 h 33"/>
                <a:gd name="T20" fmla="*/ 7 w 13"/>
                <a:gd name="T21" fmla="*/ 30 h 33"/>
                <a:gd name="T22" fmla="*/ 5 w 13"/>
                <a:gd name="T23" fmla="*/ 28 h 33"/>
                <a:gd name="T24" fmla="*/ 3 w 13"/>
                <a:gd name="T25" fmla="*/ 26 h 33"/>
                <a:gd name="T26" fmla="*/ 2 w 13"/>
                <a:gd name="T27" fmla="*/ 23 h 33"/>
                <a:gd name="T28" fmla="*/ 1 w 13"/>
                <a:gd name="T29" fmla="*/ 21 h 33"/>
                <a:gd name="T30" fmla="*/ 0 w 13"/>
                <a:gd name="T31" fmla="*/ 20 h 33"/>
                <a:gd name="T32" fmla="*/ 0 w 13"/>
                <a:gd name="T33" fmla="*/ 18 h 33"/>
                <a:gd name="T34" fmla="*/ 0 w 13"/>
                <a:gd name="T3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3">
                  <a:moveTo>
                    <a:pt x="0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424"/>
            <p:cNvSpPr>
              <a:spLocks/>
            </p:cNvSpPr>
            <p:nvPr/>
          </p:nvSpPr>
          <p:spPr bwMode="auto">
            <a:xfrm>
              <a:off x="5434" y="253"/>
              <a:ext cx="14" cy="32"/>
            </a:xfrm>
            <a:custGeom>
              <a:avLst/>
              <a:gdLst>
                <a:gd name="T0" fmla="*/ 0 w 14"/>
                <a:gd name="T1" fmla="*/ 0 h 32"/>
                <a:gd name="T2" fmla="*/ 4 w 14"/>
                <a:gd name="T3" fmla="*/ 0 h 32"/>
                <a:gd name="T4" fmla="*/ 7 w 14"/>
                <a:gd name="T5" fmla="*/ 2 h 32"/>
                <a:gd name="T6" fmla="*/ 9 w 14"/>
                <a:gd name="T7" fmla="*/ 4 h 32"/>
                <a:gd name="T8" fmla="*/ 11 w 14"/>
                <a:gd name="T9" fmla="*/ 6 h 32"/>
                <a:gd name="T10" fmla="*/ 12 w 14"/>
                <a:gd name="T11" fmla="*/ 9 h 32"/>
                <a:gd name="T12" fmla="*/ 13 w 14"/>
                <a:gd name="T13" fmla="*/ 11 h 32"/>
                <a:gd name="T14" fmla="*/ 13 w 14"/>
                <a:gd name="T15" fmla="*/ 13 h 32"/>
                <a:gd name="T16" fmla="*/ 13 w 14"/>
                <a:gd name="T17" fmla="*/ 31 h 32"/>
                <a:gd name="T18" fmla="*/ 10 w 14"/>
                <a:gd name="T19" fmla="*/ 30 h 32"/>
                <a:gd name="T20" fmla="*/ 7 w 14"/>
                <a:gd name="T21" fmla="*/ 28 h 32"/>
                <a:gd name="T22" fmla="*/ 5 w 14"/>
                <a:gd name="T23" fmla="*/ 26 h 32"/>
                <a:gd name="T24" fmla="*/ 4 w 14"/>
                <a:gd name="T25" fmla="*/ 24 h 32"/>
                <a:gd name="T26" fmla="*/ 3 w 14"/>
                <a:gd name="T27" fmla="*/ 22 h 32"/>
                <a:gd name="T28" fmla="*/ 2 w 14"/>
                <a:gd name="T29" fmla="*/ 20 h 32"/>
                <a:gd name="T30" fmla="*/ 2 w 14"/>
                <a:gd name="T31" fmla="*/ 19 h 32"/>
                <a:gd name="T32" fmla="*/ 0 w 14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31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425"/>
            <p:cNvSpPr>
              <a:spLocks/>
            </p:cNvSpPr>
            <p:nvPr/>
          </p:nvSpPr>
          <p:spPr bwMode="auto">
            <a:xfrm>
              <a:off x="5420" y="242"/>
              <a:ext cx="17" cy="31"/>
            </a:xfrm>
            <a:custGeom>
              <a:avLst/>
              <a:gdLst>
                <a:gd name="T0" fmla="*/ 0 w 17"/>
                <a:gd name="T1" fmla="*/ 0 h 31"/>
                <a:gd name="T2" fmla="*/ 4 w 17"/>
                <a:gd name="T3" fmla="*/ 0 h 31"/>
                <a:gd name="T4" fmla="*/ 7 w 17"/>
                <a:gd name="T5" fmla="*/ 1 h 31"/>
                <a:gd name="T6" fmla="*/ 9 w 17"/>
                <a:gd name="T7" fmla="*/ 3 h 31"/>
                <a:gd name="T8" fmla="*/ 11 w 17"/>
                <a:gd name="T9" fmla="*/ 5 h 31"/>
                <a:gd name="T10" fmla="*/ 13 w 17"/>
                <a:gd name="T11" fmla="*/ 7 h 31"/>
                <a:gd name="T12" fmla="*/ 14 w 17"/>
                <a:gd name="T13" fmla="*/ 10 h 31"/>
                <a:gd name="T14" fmla="*/ 14 w 17"/>
                <a:gd name="T15" fmla="*/ 11 h 31"/>
                <a:gd name="T16" fmla="*/ 15 w 17"/>
                <a:gd name="T17" fmla="*/ 12 h 31"/>
                <a:gd name="T18" fmla="*/ 16 w 17"/>
                <a:gd name="T19" fmla="*/ 30 h 31"/>
                <a:gd name="T20" fmla="*/ 12 w 17"/>
                <a:gd name="T21" fmla="*/ 28 h 31"/>
                <a:gd name="T22" fmla="*/ 10 w 17"/>
                <a:gd name="T23" fmla="*/ 27 h 31"/>
                <a:gd name="T24" fmla="*/ 8 w 17"/>
                <a:gd name="T25" fmla="*/ 25 h 31"/>
                <a:gd name="T26" fmla="*/ 6 w 17"/>
                <a:gd name="T27" fmla="*/ 23 h 31"/>
                <a:gd name="T28" fmla="*/ 5 w 17"/>
                <a:gd name="T29" fmla="*/ 21 h 31"/>
                <a:gd name="T30" fmla="*/ 4 w 17"/>
                <a:gd name="T31" fmla="*/ 19 h 31"/>
                <a:gd name="T32" fmla="*/ 3 w 17"/>
                <a:gd name="T33" fmla="*/ 18 h 31"/>
                <a:gd name="T34" fmla="*/ 0 w 17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lnTo>
                    <a:pt x="4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6" y="23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426"/>
            <p:cNvSpPr>
              <a:spLocks/>
            </p:cNvSpPr>
            <p:nvPr/>
          </p:nvSpPr>
          <p:spPr bwMode="auto">
            <a:xfrm>
              <a:off x="5405" y="232"/>
              <a:ext cx="19" cy="29"/>
            </a:xfrm>
            <a:custGeom>
              <a:avLst/>
              <a:gdLst>
                <a:gd name="T0" fmla="*/ 0 w 19"/>
                <a:gd name="T1" fmla="*/ 0 h 29"/>
                <a:gd name="T2" fmla="*/ 4 w 19"/>
                <a:gd name="T3" fmla="*/ 0 h 29"/>
                <a:gd name="T4" fmla="*/ 7 w 19"/>
                <a:gd name="T5" fmla="*/ 0 h 29"/>
                <a:gd name="T6" fmla="*/ 10 w 19"/>
                <a:gd name="T7" fmla="*/ 2 h 29"/>
                <a:gd name="T8" fmla="*/ 12 w 19"/>
                <a:gd name="T9" fmla="*/ 4 h 29"/>
                <a:gd name="T10" fmla="*/ 13 w 19"/>
                <a:gd name="T11" fmla="*/ 6 h 29"/>
                <a:gd name="T12" fmla="*/ 15 w 19"/>
                <a:gd name="T13" fmla="*/ 8 h 29"/>
                <a:gd name="T14" fmla="*/ 15 w 19"/>
                <a:gd name="T15" fmla="*/ 10 h 29"/>
                <a:gd name="T16" fmla="*/ 15 w 19"/>
                <a:gd name="T17" fmla="*/ 11 h 29"/>
                <a:gd name="T18" fmla="*/ 18 w 19"/>
                <a:gd name="T19" fmla="*/ 28 h 29"/>
                <a:gd name="T20" fmla="*/ 15 w 19"/>
                <a:gd name="T21" fmla="*/ 27 h 29"/>
                <a:gd name="T22" fmla="*/ 12 w 19"/>
                <a:gd name="T23" fmla="*/ 26 h 29"/>
                <a:gd name="T24" fmla="*/ 10 w 19"/>
                <a:gd name="T25" fmla="*/ 24 h 29"/>
                <a:gd name="T26" fmla="*/ 8 w 19"/>
                <a:gd name="T27" fmla="*/ 22 h 29"/>
                <a:gd name="T28" fmla="*/ 6 w 19"/>
                <a:gd name="T29" fmla="*/ 21 h 29"/>
                <a:gd name="T30" fmla="*/ 5 w 19"/>
                <a:gd name="T31" fmla="*/ 19 h 29"/>
                <a:gd name="T32" fmla="*/ 5 w 19"/>
                <a:gd name="T33" fmla="*/ 18 h 29"/>
                <a:gd name="T34" fmla="*/ 0 w 19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9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18" y="28"/>
                  </a:lnTo>
                  <a:lnTo>
                    <a:pt x="15" y="27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427"/>
            <p:cNvSpPr>
              <a:spLocks/>
            </p:cNvSpPr>
            <p:nvPr/>
          </p:nvSpPr>
          <p:spPr bwMode="auto">
            <a:xfrm>
              <a:off x="5389" y="223"/>
              <a:ext cx="22" cy="28"/>
            </a:xfrm>
            <a:custGeom>
              <a:avLst/>
              <a:gdLst>
                <a:gd name="T0" fmla="*/ 0 w 22"/>
                <a:gd name="T1" fmla="*/ 1 h 28"/>
                <a:gd name="T2" fmla="*/ 4 w 22"/>
                <a:gd name="T3" fmla="*/ 0 h 28"/>
                <a:gd name="T4" fmla="*/ 7 w 22"/>
                <a:gd name="T5" fmla="*/ 0 h 28"/>
                <a:gd name="T6" fmla="*/ 10 w 22"/>
                <a:gd name="T7" fmla="*/ 1 h 28"/>
                <a:gd name="T8" fmla="*/ 12 w 22"/>
                <a:gd name="T9" fmla="*/ 3 h 28"/>
                <a:gd name="T10" fmla="*/ 14 w 22"/>
                <a:gd name="T11" fmla="*/ 5 h 28"/>
                <a:gd name="T12" fmla="*/ 15 w 22"/>
                <a:gd name="T13" fmla="*/ 7 h 28"/>
                <a:gd name="T14" fmla="*/ 16 w 22"/>
                <a:gd name="T15" fmla="*/ 9 h 28"/>
                <a:gd name="T16" fmla="*/ 16 w 22"/>
                <a:gd name="T17" fmla="*/ 10 h 28"/>
                <a:gd name="T18" fmla="*/ 21 w 22"/>
                <a:gd name="T19" fmla="*/ 27 h 28"/>
                <a:gd name="T20" fmla="*/ 17 w 22"/>
                <a:gd name="T21" fmla="*/ 26 h 28"/>
                <a:gd name="T22" fmla="*/ 14 w 22"/>
                <a:gd name="T23" fmla="*/ 25 h 28"/>
                <a:gd name="T24" fmla="*/ 12 w 22"/>
                <a:gd name="T25" fmla="*/ 24 h 28"/>
                <a:gd name="T26" fmla="*/ 10 w 22"/>
                <a:gd name="T27" fmla="*/ 22 h 28"/>
                <a:gd name="T28" fmla="*/ 8 w 22"/>
                <a:gd name="T29" fmla="*/ 20 h 28"/>
                <a:gd name="T30" fmla="*/ 7 w 22"/>
                <a:gd name="T31" fmla="*/ 19 h 28"/>
                <a:gd name="T32" fmla="*/ 7 w 22"/>
                <a:gd name="T33" fmla="*/ 18 h 28"/>
                <a:gd name="T34" fmla="*/ 6 w 22"/>
                <a:gd name="T35" fmla="*/ 18 h 28"/>
                <a:gd name="T36" fmla="*/ 0 w 22"/>
                <a:gd name="T3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8">
                  <a:moveTo>
                    <a:pt x="0" y="1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21" y="27"/>
                  </a:lnTo>
                  <a:lnTo>
                    <a:pt x="17" y="26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0" y="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428"/>
            <p:cNvSpPr>
              <a:spLocks/>
            </p:cNvSpPr>
            <p:nvPr/>
          </p:nvSpPr>
          <p:spPr bwMode="auto">
            <a:xfrm>
              <a:off x="5373" y="215"/>
              <a:ext cx="23" cy="27"/>
            </a:xfrm>
            <a:custGeom>
              <a:avLst/>
              <a:gdLst>
                <a:gd name="T0" fmla="*/ 0 w 23"/>
                <a:gd name="T1" fmla="*/ 1 h 27"/>
                <a:gd name="T2" fmla="*/ 3 w 23"/>
                <a:gd name="T3" fmla="*/ 0 h 27"/>
                <a:gd name="T4" fmla="*/ 6 w 23"/>
                <a:gd name="T5" fmla="*/ 0 h 27"/>
                <a:gd name="T6" fmla="*/ 9 w 23"/>
                <a:gd name="T7" fmla="*/ 1 h 27"/>
                <a:gd name="T8" fmla="*/ 12 w 23"/>
                <a:gd name="T9" fmla="*/ 3 h 27"/>
                <a:gd name="T10" fmla="*/ 14 w 23"/>
                <a:gd name="T11" fmla="*/ 5 h 27"/>
                <a:gd name="T12" fmla="*/ 15 w 23"/>
                <a:gd name="T13" fmla="*/ 7 h 27"/>
                <a:gd name="T14" fmla="*/ 16 w 23"/>
                <a:gd name="T15" fmla="*/ 8 h 27"/>
                <a:gd name="T16" fmla="*/ 17 w 23"/>
                <a:gd name="T17" fmla="*/ 9 h 27"/>
                <a:gd name="T18" fmla="*/ 22 w 23"/>
                <a:gd name="T19" fmla="*/ 26 h 27"/>
                <a:gd name="T20" fmla="*/ 19 w 23"/>
                <a:gd name="T21" fmla="*/ 25 h 27"/>
                <a:gd name="T22" fmla="*/ 16 w 23"/>
                <a:gd name="T23" fmla="*/ 25 h 27"/>
                <a:gd name="T24" fmla="*/ 13 w 23"/>
                <a:gd name="T25" fmla="*/ 23 h 27"/>
                <a:gd name="T26" fmla="*/ 11 w 23"/>
                <a:gd name="T27" fmla="*/ 22 h 27"/>
                <a:gd name="T28" fmla="*/ 10 w 23"/>
                <a:gd name="T29" fmla="*/ 20 h 27"/>
                <a:gd name="T30" fmla="*/ 8 w 23"/>
                <a:gd name="T31" fmla="*/ 19 h 27"/>
                <a:gd name="T32" fmla="*/ 8 w 23"/>
                <a:gd name="T33" fmla="*/ 18 h 27"/>
                <a:gd name="T34" fmla="*/ 7 w 23"/>
                <a:gd name="T35" fmla="*/ 18 h 27"/>
                <a:gd name="T36" fmla="*/ 0 w 23"/>
                <a:gd name="T3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7">
                  <a:moveTo>
                    <a:pt x="0" y="1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22" y="26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0" y="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429"/>
            <p:cNvSpPr>
              <a:spLocks/>
            </p:cNvSpPr>
            <p:nvPr/>
          </p:nvSpPr>
          <p:spPr bwMode="auto">
            <a:xfrm>
              <a:off x="5356" y="209"/>
              <a:ext cx="25" cy="25"/>
            </a:xfrm>
            <a:custGeom>
              <a:avLst/>
              <a:gdLst>
                <a:gd name="T0" fmla="*/ 0 w 25"/>
                <a:gd name="T1" fmla="*/ 2 h 25"/>
                <a:gd name="T2" fmla="*/ 3 w 25"/>
                <a:gd name="T3" fmla="*/ 0 h 25"/>
                <a:gd name="T4" fmla="*/ 6 w 25"/>
                <a:gd name="T5" fmla="*/ 0 h 25"/>
                <a:gd name="T6" fmla="*/ 9 w 25"/>
                <a:gd name="T7" fmla="*/ 1 h 25"/>
                <a:gd name="T8" fmla="*/ 12 w 25"/>
                <a:gd name="T9" fmla="*/ 2 h 25"/>
                <a:gd name="T10" fmla="*/ 14 w 25"/>
                <a:gd name="T11" fmla="*/ 4 h 25"/>
                <a:gd name="T12" fmla="*/ 16 w 25"/>
                <a:gd name="T13" fmla="*/ 6 h 25"/>
                <a:gd name="T14" fmla="*/ 17 w 25"/>
                <a:gd name="T15" fmla="*/ 7 h 25"/>
                <a:gd name="T16" fmla="*/ 17 w 25"/>
                <a:gd name="T17" fmla="*/ 8 h 25"/>
                <a:gd name="T18" fmla="*/ 24 w 25"/>
                <a:gd name="T19" fmla="*/ 24 h 25"/>
                <a:gd name="T20" fmla="*/ 21 w 25"/>
                <a:gd name="T21" fmla="*/ 24 h 25"/>
                <a:gd name="T22" fmla="*/ 18 w 25"/>
                <a:gd name="T23" fmla="*/ 23 h 25"/>
                <a:gd name="T24" fmla="*/ 15 w 25"/>
                <a:gd name="T25" fmla="*/ 22 h 25"/>
                <a:gd name="T26" fmla="*/ 13 w 25"/>
                <a:gd name="T27" fmla="*/ 21 h 25"/>
                <a:gd name="T28" fmla="*/ 11 w 25"/>
                <a:gd name="T29" fmla="*/ 20 h 25"/>
                <a:gd name="T30" fmla="*/ 10 w 25"/>
                <a:gd name="T31" fmla="*/ 19 h 25"/>
                <a:gd name="T32" fmla="*/ 9 w 25"/>
                <a:gd name="T33" fmla="*/ 18 h 25"/>
                <a:gd name="T34" fmla="*/ 9 w 25"/>
                <a:gd name="T35" fmla="*/ 17 h 25"/>
                <a:gd name="T36" fmla="*/ 0 w 25"/>
                <a:gd name="T3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5">
                  <a:moveTo>
                    <a:pt x="0" y="2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0" y="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430"/>
            <p:cNvSpPr>
              <a:spLocks/>
            </p:cNvSpPr>
            <p:nvPr/>
          </p:nvSpPr>
          <p:spPr bwMode="auto">
            <a:xfrm>
              <a:off x="5338" y="204"/>
              <a:ext cx="28" cy="24"/>
            </a:xfrm>
            <a:custGeom>
              <a:avLst/>
              <a:gdLst>
                <a:gd name="T0" fmla="*/ 0 w 28"/>
                <a:gd name="T1" fmla="*/ 3 h 24"/>
                <a:gd name="T2" fmla="*/ 3 w 28"/>
                <a:gd name="T3" fmla="*/ 1 h 24"/>
                <a:gd name="T4" fmla="*/ 6 w 28"/>
                <a:gd name="T5" fmla="*/ 0 h 24"/>
                <a:gd name="T6" fmla="*/ 9 w 28"/>
                <a:gd name="T7" fmla="*/ 1 h 24"/>
                <a:gd name="T8" fmla="*/ 12 w 28"/>
                <a:gd name="T9" fmla="*/ 2 h 24"/>
                <a:gd name="T10" fmla="*/ 15 w 28"/>
                <a:gd name="T11" fmla="*/ 4 h 24"/>
                <a:gd name="T12" fmla="*/ 16 w 28"/>
                <a:gd name="T13" fmla="*/ 5 h 24"/>
                <a:gd name="T14" fmla="*/ 18 w 28"/>
                <a:gd name="T15" fmla="*/ 7 h 24"/>
                <a:gd name="T16" fmla="*/ 27 w 28"/>
                <a:gd name="T17" fmla="*/ 22 h 24"/>
                <a:gd name="T18" fmla="*/ 23 w 28"/>
                <a:gd name="T19" fmla="*/ 23 h 24"/>
                <a:gd name="T20" fmla="*/ 20 w 28"/>
                <a:gd name="T21" fmla="*/ 23 h 24"/>
                <a:gd name="T22" fmla="*/ 17 w 28"/>
                <a:gd name="T23" fmla="*/ 22 h 24"/>
                <a:gd name="T24" fmla="*/ 15 w 28"/>
                <a:gd name="T25" fmla="*/ 21 h 24"/>
                <a:gd name="T26" fmla="*/ 13 w 28"/>
                <a:gd name="T27" fmla="*/ 20 h 24"/>
                <a:gd name="T28" fmla="*/ 12 w 28"/>
                <a:gd name="T29" fmla="*/ 19 h 24"/>
                <a:gd name="T30" fmla="*/ 11 w 28"/>
                <a:gd name="T31" fmla="*/ 18 h 24"/>
                <a:gd name="T32" fmla="*/ 11 w 28"/>
                <a:gd name="T33" fmla="*/ 17 h 24"/>
                <a:gd name="T34" fmla="*/ 0 w 28"/>
                <a:gd name="T3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3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7" y="22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2"/>
                  </a:lnTo>
                  <a:lnTo>
                    <a:pt x="15" y="21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0" y="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431"/>
            <p:cNvSpPr>
              <a:spLocks/>
            </p:cNvSpPr>
            <p:nvPr/>
          </p:nvSpPr>
          <p:spPr bwMode="auto">
            <a:xfrm>
              <a:off x="5320" y="201"/>
              <a:ext cx="30" cy="22"/>
            </a:xfrm>
            <a:custGeom>
              <a:avLst/>
              <a:gdLst>
                <a:gd name="T0" fmla="*/ 0 w 30"/>
                <a:gd name="T1" fmla="*/ 3 h 22"/>
                <a:gd name="T2" fmla="*/ 2 w 30"/>
                <a:gd name="T3" fmla="*/ 2 h 22"/>
                <a:gd name="T4" fmla="*/ 3 w 30"/>
                <a:gd name="T5" fmla="*/ 1 h 22"/>
                <a:gd name="T6" fmla="*/ 5 w 30"/>
                <a:gd name="T7" fmla="*/ 0 h 22"/>
                <a:gd name="T8" fmla="*/ 6 w 30"/>
                <a:gd name="T9" fmla="*/ 0 h 22"/>
                <a:gd name="T10" fmla="*/ 8 w 30"/>
                <a:gd name="T11" fmla="*/ 0 h 22"/>
                <a:gd name="T12" fmla="*/ 9 w 30"/>
                <a:gd name="T13" fmla="*/ 0 h 22"/>
                <a:gd name="T14" fmla="*/ 11 w 30"/>
                <a:gd name="T15" fmla="*/ 1 h 22"/>
                <a:gd name="T16" fmla="*/ 12 w 30"/>
                <a:gd name="T17" fmla="*/ 2 h 22"/>
                <a:gd name="T18" fmla="*/ 14 w 30"/>
                <a:gd name="T19" fmla="*/ 2 h 22"/>
                <a:gd name="T20" fmla="*/ 15 w 30"/>
                <a:gd name="T21" fmla="*/ 3 h 22"/>
                <a:gd name="T22" fmla="*/ 16 w 30"/>
                <a:gd name="T23" fmla="*/ 4 h 22"/>
                <a:gd name="T24" fmla="*/ 17 w 30"/>
                <a:gd name="T25" fmla="*/ 4 h 22"/>
                <a:gd name="T26" fmla="*/ 17 w 30"/>
                <a:gd name="T27" fmla="*/ 5 h 22"/>
                <a:gd name="T28" fmla="*/ 18 w 30"/>
                <a:gd name="T29" fmla="*/ 5 h 22"/>
                <a:gd name="T30" fmla="*/ 18 w 30"/>
                <a:gd name="T31" fmla="*/ 6 h 22"/>
                <a:gd name="T32" fmla="*/ 19 w 30"/>
                <a:gd name="T33" fmla="*/ 6 h 22"/>
                <a:gd name="T34" fmla="*/ 29 w 30"/>
                <a:gd name="T35" fmla="*/ 20 h 22"/>
                <a:gd name="T36" fmla="*/ 25 w 30"/>
                <a:gd name="T37" fmla="*/ 21 h 22"/>
                <a:gd name="T38" fmla="*/ 22 w 30"/>
                <a:gd name="T39" fmla="*/ 21 h 22"/>
                <a:gd name="T40" fmla="*/ 19 w 30"/>
                <a:gd name="T41" fmla="*/ 21 h 22"/>
                <a:gd name="T42" fmla="*/ 17 w 30"/>
                <a:gd name="T43" fmla="*/ 20 h 22"/>
                <a:gd name="T44" fmla="*/ 15 w 30"/>
                <a:gd name="T45" fmla="*/ 19 h 22"/>
                <a:gd name="T46" fmla="*/ 13 w 30"/>
                <a:gd name="T47" fmla="*/ 18 h 22"/>
                <a:gd name="T48" fmla="*/ 12 w 30"/>
                <a:gd name="T49" fmla="*/ 17 h 22"/>
                <a:gd name="T50" fmla="*/ 0 w 30"/>
                <a:gd name="T5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2">
                  <a:moveTo>
                    <a:pt x="0" y="3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9" y="20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0" y="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432"/>
            <p:cNvSpPr>
              <a:spLocks/>
            </p:cNvSpPr>
            <p:nvPr/>
          </p:nvSpPr>
          <p:spPr bwMode="auto">
            <a:xfrm>
              <a:off x="5302" y="200"/>
              <a:ext cx="31" cy="20"/>
            </a:xfrm>
            <a:custGeom>
              <a:avLst/>
              <a:gdLst>
                <a:gd name="T0" fmla="*/ 0 w 31"/>
                <a:gd name="T1" fmla="*/ 3 h 20"/>
                <a:gd name="T2" fmla="*/ 2 w 31"/>
                <a:gd name="T3" fmla="*/ 2 h 20"/>
                <a:gd name="T4" fmla="*/ 3 w 31"/>
                <a:gd name="T5" fmla="*/ 1 h 20"/>
                <a:gd name="T6" fmla="*/ 4 w 31"/>
                <a:gd name="T7" fmla="*/ 0 h 20"/>
                <a:gd name="T8" fmla="*/ 6 w 31"/>
                <a:gd name="T9" fmla="*/ 0 h 20"/>
                <a:gd name="T10" fmla="*/ 8 w 31"/>
                <a:gd name="T11" fmla="*/ 0 h 20"/>
                <a:gd name="T12" fmla="*/ 9 w 31"/>
                <a:gd name="T13" fmla="*/ 0 h 20"/>
                <a:gd name="T14" fmla="*/ 11 w 31"/>
                <a:gd name="T15" fmla="*/ 0 h 20"/>
                <a:gd name="T16" fmla="*/ 12 w 31"/>
                <a:gd name="T17" fmla="*/ 0 h 20"/>
                <a:gd name="T18" fmla="*/ 13 w 31"/>
                <a:gd name="T19" fmla="*/ 1 h 20"/>
                <a:gd name="T20" fmla="*/ 15 w 31"/>
                <a:gd name="T21" fmla="*/ 2 h 20"/>
                <a:gd name="T22" fmla="*/ 16 w 31"/>
                <a:gd name="T23" fmla="*/ 2 h 20"/>
                <a:gd name="T24" fmla="*/ 17 w 31"/>
                <a:gd name="T25" fmla="*/ 3 h 20"/>
                <a:gd name="T26" fmla="*/ 18 w 31"/>
                <a:gd name="T27" fmla="*/ 3 h 20"/>
                <a:gd name="T28" fmla="*/ 18 w 31"/>
                <a:gd name="T29" fmla="*/ 4 h 20"/>
                <a:gd name="T30" fmla="*/ 19 w 31"/>
                <a:gd name="T31" fmla="*/ 4 h 20"/>
                <a:gd name="T32" fmla="*/ 30 w 31"/>
                <a:gd name="T33" fmla="*/ 18 h 20"/>
                <a:gd name="T34" fmla="*/ 27 w 31"/>
                <a:gd name="T35" fmla="*/ 19 h 20"/>
                <a:gd name="T36" fmla="*/ 23 w 31"/>
                <a:gd name="T37" fmla="*/ 19 h 20"/>
                <a:gd name="T38" fmla="*/ 21 w 31"/>
                <a:gd name="T39" fmla="*/ 19 h 20"/>
                <a:gd name="T40" fmla="*/ 18 w 31"/>
                <a:gd name="T41" fmla="*/ 18 h 20"/>
                <a:gd name="T42" fmla="*/ 16 w 31"/>
                <a:gd name="T43" fmla="*/ 18 h 20"/>
                <a:gd name="T44" fmla="*/ 14 w 31"/>
                <a:gd name="T45" fmla="*/ 17 h 20"/>
                <a:gd name="T46" fmla="*/ 13 w 31"/>
                <a:gd name="T47" fmla="*/ 16 h 20"/>
                <a:gd name="T48" fmla="*/ 0 w 31"/>
                <a:gd name="T4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20">
                  <a:moveTo>
                    <a:pt x="0" y="3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30" y="18"/>
                  </a:lnTo>
                  <a:lnTo>
                    <a:pt x="27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0" y="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433"/>
            <p:cNvSpPr>
              <a:spLocks/>
            </p:cNvSpPr>
            <p:nvPr/>
          </p:nvSpPr>
          <p:spPr bwMode="auto">
            <a:xfrm>
              <a:off x="5284" y="200"/>
              <a:ext cx="32" cy="19"/>
            </a:xfrm>
            <a:custGeom>
              <a:avLst/>
              <a:gdLst>
                <a:gd name="T0" fmla="*/ 0 w 32"/>
                <a:gd name="T1" fmla="*/ 4 h 19"/>
                <a:gd name="T2" fmla="*/ 1 w 32"/>
                <a:gd name="T3" fmla="*/ 3 h 19"/>
                <a:gd name="T4" fmla="*/ 3 w 32"/>
                <a:gd name="T5" fmla="*/ 1 h 19"/>
                <a:gd name="T6" fmla="*/ 4 w 32"/>
                <a:gd name="T7" fmla="*/ 0 h 19"/>
                <a:gd name="T8" fmla="*/ 6 w 32"/>
                <a:gd name="T9" fmla="*/ 0 h 19"/>
                <a:gd name="T10" fmla="*/ 7 w 32"/>
                <a:gd name="T11" fmla="*/ 0 h 19"/>
                <a:gd name="T12" fmla="*/ 9 w 32"/>
                <a:gd name="T13" fmla="*/ 0 h 19"/>
                <a:gd name="T14" fmla="*/ 10 w 32"/>
                <a:gd name="T15" fmla="*/ 0 h 19"/>
                <a:gd name="T16" fmla="*/ 12 w 32"/>
                <a:gd name="T17" fmla="*/ 0 h 19"/>
                <a:gd name="T18" fmla="*/ 13 w 32"/>
                <a:gd name="T19" fmla="*/ 1 h 19"/>
                <a:gd name="T20" fmla="*/ 14 w 32"/>
                <a:gd name="T21" fmla="*/ 1 h 19"/>
                <a:gd name="T22" fmla="*/ 16 w 32"/>
                <a:gd name="T23" fmla="*/ 2 h 19"/>
                <a:gd name="T24" fmla="*/ 17 w 32"/>
                <a:gd name="T25" fmla="*/ 2 h 19"/>
                <a:gd name="T26" fmla="*/ 18 w 32"/>
                <a:gd name="T27" fmla="*/ 3 h 19"/>
                <a:gd name="T28" fmla="*/ 19 w 32"/>
                <a:gd name="T29" fmla="*/ 3 h 19"/>
                <a:gd name="T30" fmla="*/ 31 w 32"/>
                <a:gd name="T31" fmla="*/ 16 h 19"/>
                <a:gd name="T32" fmla="*/ 28 w 32"/>
                <a:gd name="T33" fmla="*/ 17 h 19"/>
                <a:gd name="T34" fmla="*/ 25 w 32"/>
                <a:gd name="T35" fmla="*/ 18 h 19"/>
                <a:gd name="T36" fmla="*/ 22 w 32"/>
                <a:gd name="T37" fmla="*/ 18 h 19"/>
                <a:gd name="T38" fmla="*/ 19 w 32"/>
                <a:gd name="T39" fmla="*/ 17 h 19"/>
                <a:gd name="T40" fmla="*/ 17 w 32"/>
                <a:gd name="T41" fmla="*/ 17 h 19"/>
                <a:gd name="T42" fmla="*/ 16 w 32"/>
                <a:gd name="T43" fmla="*/ 16 h 19"/>
                <a:gd name="T44" fmla="*/ 14 w 32"/>
                <a:gd name="T45" fmla="*/ 16 h 19"/>
                <a:gd name="T46" fmla="*/ 14 w 32"/>
                <a:gd name="T47" fmla="*/ 15 h 19"/>
                <a:gd name="T48" fmla="*/ 0 w 32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9">
                  <a:moveTo>
                    <a:pt x="0" y="4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31" y="16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0" y="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434"/>
            <p:cNvSpPr>
              <a:spLocks/>
            </p:cNvSpPr>
            <p:nvPr/>
          </p:nvSpPr>
          <p:spPr bwMode="auto">
            <a:xfrm>
              <a:off x="5266" y="201"/>
              <a:ext cx="33" cy="18"/>
            </a:xfrm>
            <a:custGeom>
              <a:avLst/>
              <a:gdLst>
                <a:gd name="T0" fmla="*/ 0 w 33"/>
                <a:gd name="T1" fmla="*/ 5 h 18"/>
                <a:gd name="T2" fmla="*/ 1 w 33"/>
                <a:gd name="T3" fmla="*/ 4 h 18"/>
                <a:gd name="T4" fmla="*/ 3 w 33"/>
                <a:gd name="T5" fmla="*/ 2 h 18"/>
                <a:gd name="T6" fmla="*/ 4 w 33"/>
                <a:gd name="T7" fmla="*/ 2 h 18"/>
                <a:gd name="T8" fmla="*/ 5 w 33"/>
                <a:gd name="T9" fmla="*/ 1 h 18"/>
                <a:gd name="T10" fmla="*/ 7 w 33"/>
                <a:gd name="T11" fmla="*/ 0 h 18"/>
                <a:gd name="T12" fmla="*/ 8 w 33"/>
                <a:gd name="T13" fmla="*/ 0 h 18"/>
                <a:gd name="T14" fmla="*/ 10 w 33"/>
                <a:gd name="T15" fmla="*/ 0 h 18"/>
                <a:gd name="T16" fmla="*/ 12 w 33"/>
                <a:gd name="T17" fmla="*/ 0 h 18"/>
                <a:gd name="T18" fmla="*/ 13 w 33"/>
                <a:gd name="T19" fmla="*/ 1 h 18"/>
                <a:gd name="T20" fmla="*/ 14 w 33"/>
                <a:gd name="T21" fmla="*/ 1 h 18"/>
                <a:gd name="T22" fmla="*/ 16 w 33"/>
                <a:gd name="T23" fmla="*/ 2 h 18"/>
                <a:gd name="T24" fmla="*/ 17 w 33"/>
                <a:gd name="T25" fmla="*/ 2 h 18"/>
                <a:gd name="T26" fmla="*/ 18 w 33"/>
                <a:gd name="T27" fmla="*/ 3 h 18"/>
                <a:gd name="T28" fmla="*/ 19 w 33"/>
                <a:gd name="T29" fmla="*/ 3 h 18"/>
                <a:gd name="T30" fmla="*/ 32 w 33"/>
                <a:gd name="T31" fmla="*/ 14 h 18"/>
                <a:gd name="T32" fmla="*/ 29 w 33"/>
                <a:gd name="T33" fmla="*/ 16 h 18"/>
                <a:gd name="T34" fmla="*/ 26 w 33"/>
                <a:gd name="T35" fmla="*/ 17 h 18"/>
                <a:gd name="T36" fmla="*/ 23 w 33"/>
                <a:gd name="T37" fmla="*/ 17 h 18"/>
                <a:gd name="T38" fmla="*/ 21 w 33"/>
                <a:gd name="T39" fmla="*/ 17 h 18"/>
                <a:gd name="T40" fmla="*/ 18 w 33"/>
                <a:gd name="T41" fmla="*/ 17 h 18"/>
                <a:gd name="T42" fmla="*/ 17 w 33"/>
                <a:gd name="T43" fmla="*/ 16 h 18"/>
                <a:gd name="T44" fmla="*/ 16 w 33"/>
                <a:gd name="T45" fmla="*/ 16 h 18"/>
                <a:gd name="T46" fmla="*/ 15 w 33"/>
                <a:gd name="T47" fmla="*/ 15 h 18"/>
                <a:gd name="T48" fmla="*/ 0 w 33"/>
                <a:gd name="T4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18">
                  <a:moveTo>
                    <a:pt x="0" y="5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6" y="17"/>
                  </a:lnTo>
                  <a:lnTo>
                    <a:pt x="23" y="17"/>
                  </a:lnTo>
                  <a:lnTo>
                    <a:pt x="21" y="17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0" y="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435"/>
            <p:cNvSpPr>
              <a:spLocks/>
            </p:cNvSpPr>
            <p:nvPr/>
          </p:nvSpPr>
          <p:spPr bwMode="auto">
            <a:xfrm>
              <a:off x="5249" y="204"/>
              <a:ext cx="33" cy="17"/>
            </a:xfrm>
            <a:custGeom>
              <a:avLst/>
              <a:gdLst>
                <a:gd name="T0" fmla="*/ 0 w 33"/>
                <a:gd name="T1" fmla="*/ 6 h 17"/>
                <a:gd name="T2" fmla="*/ 2 w 33"/>
                <a:gd name="T3" fmla="*/ 3 h 17"/>
                <a:gd name="T4" fmla="*/ 4 w 33"/>
                <a:gd name="T5" fmla="*/ 1 h 17"/>
                <a:gd name="T6" fmla="*/ 7 w 33"/>
                <a:gd name="T7" fmla="*/ 1 h 17"/>
                <a:gd name="T8" fmla="*/ 10 w 33"/>
                <a:gd name="T9" fmla="*/ 0 h 17"/>
                <a:gd name="T10" fmla="*/ 13 w 33"/>
                <a:gd name="T11" fmla="*/ 1 h 17"/>
                <a:gd name="T12" fmla="*/ 16 w 33"/>
                <a:gd name="T13" fmla="*/ 2 h 17"/>
                <a:gd name="T14" fmla="*/ 17 w 33"/>
                <a:gd name="T15" fmla="*/ 2 h 17"/>
                <a:gd name="T16" fmla="*/ 18 w 33"/>
                <a:gd name="T17" fmla="*/ 2 h 17"/>
                <a:gd name="T18" fmla="*/ 32 w 33"/>
                <a:gd name="T19" fmla="*/ 12 h 17"/>
                <a:gd name="T20" fmla="*/ 29 w 33"/>
                <a:gd name="T21" fmla="*/ 14 h 17"/>
                <a:gd name="T22" fmla="*/ 26 w 33"/>
                <a:gd name="T23" fmla="*/ 15 h 17"/>
                <a:gd name="T24" fmla="*/ 24 w 33"/>
                <a:gd name="T25" fmla="*/ 16 h 17"/>
                <a:gd name="T26" fmla="*/ 21 w 33"/>
                <a:gd name="T27" fmla="*/ 16 h 17"/>
                <a:gd name="T28" fmla="*/ 19 w 33"/>
                <a:gd name="T29" fmla="*/ 16 h 17"/>
                <a:gd name="T30" fmla="*/ 17 w 33"/>
                <a:gd name="T31" fmla="*/ 15 h 17"/>
                <a:gd name="T32" fmla="*/ 16 w 33"/>
                <a:gd name="T33" fmla="*/ 15 h 17"/>
                <a:gd name="T34" fmla="*/ 15 w 33"/>
                <a:gd name="T35" fmla="*/ 15 h 17"/>
                <a:gd name="T36" fmla="*/ 0 w 33"/>
                <a:gd name="T3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17">
                  <a:moveTo>
                    <a:pt x="0" y="6"/>
                  </a:moveTo>
                  <a:lnTo>
                    <a:pt x="2" y="3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32" y="12"/>
                  </a:lnTo>
                  <a:lnTo>
                    <a:pt x="29" y="14"/>
                  </a:lnTo>
                  <a:lnTo>
                    <a:pt x="26" y="15"/>
                  </a:lnTo>
                  <a:lnTo>
                    <a:pt x="24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0" y="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436"/>
            <p:cNvSpPr>
              <a:spLocks/>
            </p:cNvSpPr>
            <p:nvPr/>
          </p:nvSpPr>
          <p:spPr bwMode="auto">
            <a:xfrm>
              <a:off x="5231" y="209"/>
              <a:ext cx="34" cy="16"/>
            </a:xfrm>
            <a:custGeom>
              <a:avLst/>
              <a:gdLst>
                <a:gd name="T0" fmla="*/ 0 w 34"/>
                <a:gd name="T1" fmla="*/ 7 h 16"/>
                <a:gd name="T2" fmla="*/ 2 w 34"/>
                <a:gd name="T3" fmla="*/ 4 h 16"/>
                <a:gd name="T4" fmla="*/ 5 w 34"/>
                <a:gd name="T5" fmla="*/ 1 h 16"/>
                <a:gd name="T6" fmla="*/ 8 w 34"/>
                <a:gd name="T7" fmla="*/ 0 h 16"/>
                <a:gd name="T8" fmla="*/ 11 w 34"/>
                <a:gd name="T9" fmla="*/ 0 h 16"/>
                <a:gd name="T10" fmla="*/ 14 w 34"/>
                <a:gd name="T11" fmla="*/ 0 h 16"/>
                <a:gd name="T12" fmla="*/ 16 w 34"/>
                <a:gd name="T13" fmla="*/ 1 h 16"/>
                <a:gd name="T14" fmla="*/ 18 w 34"/>
                <a:gd name="T15" fmla="*/ 1 h 16"/>
                <a:gd name="T16" fmla="*/ 33 w 34"/>
                <a:gd name="T17" fmla="*/ 10 h 16"/>
                <a:gd name="T18" fmla="*/ 31 w 34"/>
                <a:gd name="T19" fmla="*/ 12 h 16"/>
                <a:gd name="T20" fmla="*/ 28 w 34"/>
                <a:gd name="T21" fmla="*/ 13 h 16"/>
                <a:gd name="T22" fmla="*/ 25 w 34"/>
                <a:gd name="T23" fmla="*/ 14 h 16"/>
                <a:gd name="T24" fmla="*/ 23 w 34"/>
                <a:gd name="T25" fmla="*/ 15 h 16"/>
                <a:gd name="T26" fmla="*/ 20 w 34"/>
                <a:gd name="T27" fmla="*/ 15 h 16"/>
                <a:gd name="T28" fmla="*/ 19 w 34"/>
                <a:gd name="T29" fmla="*/ 14 h 16"/>
                <a:gd name="T30" fmla="*/ 17 w 34"/>
                <a:gd name="T31" fmla="*/ 14 h 16"/>
                <a:gd name="T32" fmla="*/ 0 w 34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6">
                  <a:moveTo>
                    <a:pt x="0" y="7"/>
                  </a:move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33" y="10"/>
                  </a:lnTo>
                  <a:lnTo>
                    <a:pt x="31" y="12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3" y="15"/>
                  </a:lnTo>
                  <a:lnTo>
                    <a:pt x="20" y="15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0" y="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437"/>
            <p:cNvSpPr>
              <a:spLocks/>
            </p:cNvSpPr>
            <p:nvPr/>
          </p:nvSpPr>
          <p:spPr bwMode="auto">
            <a:xfrm>
              <a:off x="5215" y="215"/>
              <a:ext cx="34" cy="15"/>
            </a:xfrm>
            <a:custGeom>
              <a:avLst/>
              <a:gdLst>
                <a:gd name="T0" fmla="*/ 0 w 34"/>
                <a:gd name="T1" fmla="*/ 8 h 15"/>
                <a:gd name="T2" fmla="*/ 1 w 34"/>
                <a:gd name="T3" fmla="*/ 4 h 15"/>
                <a:gd name="T4" fmla="*/ 4 w 34"/>
                <a:gd name="T5" fmla="*/ 2 h 15"/>
                <a:gd name="T6" fmla="*/ 6 w 34"/>
                <a:gd name="T7" fmla="*/ 1 h 15"/>
                <a:gd name="T8" fmla="*/ 9 w 34"/>
                <a:gd name="T9" fmla="*/ 0 h 15"/>
                <a:gd name="T10" fmla="*/ 12 w 34"/>
                <a:gd name="T11" fmla="*/ 0 h 15"/>
                <a:gd name="T12" fmla="*/ 15 w 34"/>
                <a:gd name="T13" fmla="*/ 0 h 15"/>
                <a:gd name="T14" fmla="*/ 16 w 34"/>
                <a:gd name="T15" fmla="*/ 0 h 15"/>
                <a:gd name="T16" fmla="*/ 17 w 34"/>
                <a:gd name="T17" fmla="*/ 1 h 15"/>
                <a:gd name="T18" fmla="*/ 33 w 34"/>
                <a:gd name="T19" fmla="*/ 8 h 15"/>
                <a:gd name="T20" fmla="*/ 30 w 34"/>
                <a:gd name="T21" fmla="*/ 10 h 15"/>
                <a:gd name="T22" fmla="*/ 28 w 34"/>
                <a:gd name="T23" fmla="*/ 12 h 15"/>
                <a:gd name="T24" fmla="*/ 25 w 34"/>
                <a:gd name="T25" fmla="*/ 13 h 15"/>
                <a:gd name="T26" fmla="*/ 23 w 34"/>
                <a:gd name="T27" fmla="*/ 14 h 15"/>
                <a:gd name="T28" fmla="*/ 20 w 34"/>
                <a:gd name="T29" fmla="*/ 14 h 15"/>
                <a:gd name="T30" fmla="*/ 19 w 34"/>
                <a:gd name="T31" fmla="*/ 14 h 15"/>
                <a:gd name="T32" fmla="*/ 17 w 34"/>
                <a:gd name="T33" fmla="*/ 14 h 15"/>
                <a:gd name="T34" fmla="*/ 0 w 34"/>
                <a:gd name="T3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15">
                  <a:moveTo>
                    <a:pt x="0" y="8"/>
                  </a:moveTo>
                  <a:lnTo>
                    <a:pt x="1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0" y="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438"/>
            <p:cNvSpPr>
              <a:spLocks/>
            </p:cNvSpPr>
            <p:nvPr/>
          </p:nvSpPr>
          <p:spPr bwMode="auto">
            <a:xfrm>
              <a:off x="5199" y="222"/>
              <a:ext cx="34" cy="14"/>
            </a:xfrm>
            <a:custGeom>
              <a:avLst/>
              <a:gdLst>
                <a:gd name="T0" fmla="*/ 0 w 34"/>
                <a:gd name="T1" fmla="*/ 9 h 14"/>
                <a:gd name="T2" fmla="*/ 1 w 34"/>
                <a:gd name="T3" fmla="*/ 6 h 14"/>
                <a:gd name="T4" fmla="*/ 3 w 34"/>
                <a:gd name="T5" fmla="*/ 3 h 14"/>
                <a:gd name="T6" fmla="*/ 6 w 34"/>
                <a:gd name="T7" fmla="*/ 2 h 14"/>
                <a:gd name="T8" fmla="*/ 9 w 34"/>
                <a:gd name="T9" fmla="*/ 1 h 14"/>
                <a:gd name="T10" fmla="*/ 12 w 34"/>
                <a:gd name="T11" fmla="*/ 0 h 14"/>
                <a:gd name="T12" fmla="*/ 14 w 34"/>
                <a:gd name="T13" fmla="*/ 0 h 14"/>
                <a:gd name="T14" fmla="*/ 16 w 34"/>
                <a:gd name="T15" fmla="*/ 0 h 14"/>
                <a:gd name="T16" fmla="*/ 16 w 34"/>
                <a:gd name="T17" fmla="*/ 1 h 14"/>
                <a:gd name="T18" fmla="*/ 33 w 34"/>
                <a:gd name="T19" fmla="*/ 7 h 14"/>
                <a:gd name="T20" fmla="*/ 31 w 34"/>
                <a:gd name="T21" fmla="*/ 9 h 14"/>
                <a:gd name="T22" fmla="*/ 28 w 34"/>
                <a:gd name="T23" fmla="*/ 11 h 14"/>
                <a:gd name="T24" fmla="*/ 26 w 34"/>
                <a:gd name="T25" fmla="*/ 12 h 14"/>
                <a:gd name="T26" fmla="*/ 23 w 34"/>
                <a:gd name="T27" fmla="*/ 13 h 14"/>
                <a:gd name="T28" fmla="*/ 21 w 34"/>
                <a:gd name="T29" fmla="*/ 13 h 14"/>
                <a:gd name="T30" fmla="*/ 19 w 34"/>
                <a:gd name="T31" fmla="*/ 13 h 14"/>
                <a:gd name="T32" fmla="*/ 18 w 34"/>
                <a:gd name="T33" fmla="*/ 13 h 14"/>
                <a:gd name="T34" fmla="*/ 0 w 34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14">
                  <a:moveTo>
                    <a:pt x="0" y="9"/>
                  </a:move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28" y="11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0" y="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439"/>
            <p:cNvSpPr>
              <a:spLocks/>
            </p:cNvSpPr>
            <p:nvPr/>
          </p:nvSpPr>
          <p:spPr bwMode="auto">
            <a:xfrm>
              <a:off x="5184" y="231"/>
              <a:ext cx="34" cy="14"/>
            </a:xfrm>
            <a:custGeom>
              <a:avLst/>
              <a:gdLst>
                <a:gd name="T0" fmla="*/ 0 w 34"/>
                <a:gd name="T1" fmla="*/ 10 h 14"/>
                <a:gd name="T2" fmla="*/ 1 w 34"/>
                <a:gd name="T3" fmla="*/ 6 h 14"/>
                <a:gd name="T4" fmla="*/ 2 w 34"/>
                <a:gd name="T5" fmla="*/ 4 h 14"/>
                <a:gd name="T6" fmla="*/ 5 w 34"/>
                <a:gd name="T7" fmla="*/ 2 h 14"/>
                <a:gd name="T8" fmla="*/ 8 w 34"/>
                <a:gd name="T9" fmla="*/ 1 h 14"/>
                <a:gd name="T10" fmla="*/ 11 w 34"/>
                <a:gd name="T11" fmla="*/ 0 h 14"/>
                <a:gd name="T12" fmla="*/ 13 w 34"/>
                <a:gd name="T13" fmla="*/ 0 h 14"/>
                <a:gd name="T14" fmla="*/ 15 w 34"/>
                <a:gd name="T15" fmla="*/ 0 h 14"/>
                <a:gd name="T16" fmla="*/ 33 w 34"/>
                <a:gd name="T17" fmla="*/ 4 h 14"/>
                <a:gd name="T18" fmla="*/ 30 w 34"/>
                <a:gd name="T19" fmla="*/ 7 h 14"/>
                <a:gd name="T20" fmla="*/ 28 w 34"/>
                <a:gd name="T21" fmla="*/ 9 h 14"/>
                <a:gd name="T22" fmla="*/ 26 w 34"/>
                <a:gd name="T23" fmla="*/ 11 h 14"/>
                <a:gd name="T24" fmla="*/ 23 w 34"/>
                <a:gd name="T25" fmla="*/ 12 h 14"/>
                <a:gd name="T26" fmla="*/ 21 w 34"/>
                <a:gd name="T27" fmla="*/ 12 h 14"/>
                <a:gd name="T28" fmla="*/ 19 w 34"/>
                <a:gd name="T29" fmla="*/ 13 h 14"/>
                <a:gd name="T30" fmla="*/ 18 w 34"/>
                <a:gd name="T31" fmla="*/ 13 h 14"/>
                <a:gd name="T32" fmla="*/ 0 w 34"/>
                <a:gd name="T3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4">
                  <a:moveTo>
                    <a:pt x="0" y="10"/>
                  </a:moveTo>
                  <a:lnTo>
                    <a:pt x="1" y="6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33" y="4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6" y="11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0" y="1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440"/>
            <p:cNvSpPr>
              <a:spLocks/>
            </p:cNvSpPr>
            <p:nvPr/>
          </p:nvSpPr>
          <p:spPr bwMode="auto">
            <a:xfrm>
              <a:off x="5170" y="241"/>
              <a:ext cx="33" cy="13"/>
            </a:xfrm>
            <a:custGeom>
              <a:avLst/>
              <a:gdLst>
                <a:gd name="T0" fmla="*/ 0 w 33"/>
                <a:gd name="T1" fmla="*/ 11 h 13"/>
                <a:gd name="T2" fmla="*/ 0 w 33"/>
                <a:gd name="T3" fmla="*/ 7 h 13"/>
                <a:gd name="T4" fmla="*/ 2 w 33"/>
                <a:gd name="T5" fmla="*/ 5 h 13"/>
                <a:gd name="T6" fmla="*/ 4 w 33"/>
                <a:gd name="T7" fmla="*/ 3 h 13"/>
                <a:gd name="T8" fmla="*/ 7 w 33"/>
                <a:gd name="T9" fmla="*/ 1 h 13"/>
                <a:gd name="T10" fmla="*/ 10 w 33"/>
                <a:gd name="T11" fmla="*/ 1 h 13"/>
                <a:gd name="T12" fmla="*/ 12 w 33"/>
                <a:gd name="T13" fmla="*/ 0 h 13"/>
                <a:gd name="T14" fmla="*/ 14 w 33"/>
                <a:gd name="T15" fmla="*/ 0 h 13"/>
                <a:gd name="T16" fmla="*/ 32 w 33"/>
                <a:gd name="T17" fmla="*/ 3 h 13"/>
                <a:gd name="T18" fmla="*/ 30 w 33"/>
                <a:gd name="T19" fmla="*/ 6 h 13"/>
                <a:gd name="T20" fmla="*/ 28 w 33"/>
                <a:gd name="T21" fmla="*/ 8 h 13"/>
                <a:gd name="T22" fmla="*/ 25 w 33"/>
                <a:gd name="T23" fmla="*/ 10 h 13"/>
                <a:gd name="T24" fmla="*/ 23 w 33"/>
                <a:gd name="T25" fmla="*/ 11 h 13"/>
                <a:gd name="T26" fmla="*/ 21 w 33"/>
                <a:gd name="T27" fmla="*/ 12 h 13"/>
                <a:gd name="T28" fmla="*/ 19 w 33"/>
                <a:gd name="T29" fmla="*/ 12 h 13"/>
                <a:gd name="T30" fmla="*/ 18 w 33"/>
                <a:gd name="T31" fmla="*/ 12 h 13"/>
                <a:gd name="T32" fmla="*/ 0 w 33"/>
                <a:gd name="T3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3">
                  <a:moveTo>
                    <a:pt x="0" y="11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32" y="3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0" y="1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441"/>
            <p:cNvSpPr>
              <a:spLocks/>
            </p:cNvSpPr>
            <p:nvPr/>
          </p:nvSpPr>
          <p:spPr bwMode="auto">
            <a:xfrm>
              <a:off x="5156" y="252"/>
              <a:ext cx="33" cy="14"/>
            </a:xfrm>
            <a:custGeom>
              <a:avLst/>
              <a:gdLst>
                <a:gd name="T0" fmla="*/ 0 w 33"/>
                <a:gd name="T1" fmla="*/ 13 h 14"/>
                <a:gd name="T2" fmla="*/ 0 w 33"/>
                <a:gd name="T3" fmla="*/ 10 h 14"/>
                <a:gd name="T4" fmla="*/ 1 w 33"/>
                <a:gd name="T5" fmla="*/ 7 h 14"/>
                <a:gd name="T6" fmla="*/ 4 w 33"/>
                <a:gd name="T7" fmla="*/ 4 h 14"/>
                <a:gd name="T8" fmla="*/ 6 w 33"/>
                <a:gd name="T9" fmla="*/ 3 h 14"/>
                <a:gd name="T10" fmla="*/ 9 w 33"/>
                <a:gd name="T11" fmla="*/ 1 h 14"/>
                <a:gd name="T12" fmla="*/ 12 w 33"/>
                <a:gd name="T13" fmla="*/ 1 h 14"/>
                <a:gd name="T14" fmla="*/ 13 w 33"/>
                <a:gd name="T15" fmla="*/ 0 h 14"/>
                <a:gd name="T16" fmla="*/ 14 w 33"/>
                <a:gd name="T17" fmla="*/ 0 h 14"/>
                <a:gd name="T18" fmla="*/ 32 w 33"/>
                <a:gd name="T19" fmla="*/ 1 h 14"/>
                <a:gd name="T20" fmla="*/ 30 w 33"/>
                <a:gd name="T21" fmla="*/ 4 h 14"/>
                <a:gd name="T22" fmla="*/ 28 w 33"/>
                <a:gd name="T23" fmla="*/ 7 h 14"/>
                <a:gd name="T24" fmla="*/ 26 w 33"/>
                <a:gd name="T25" fmla="*/ 9 h 14"/>
                <a:gd name="T26" fmla="*/ 23 w 33"/>
                <a:gd name="T27" fmla="*/ 10 h 14"/>
                <a:gd name="T28" fmla="*/ 21 w 33"/>
                <a:gd name="T29" fmla="*/ 12 h 14"/>
                <a:gd name="T30" fmla="*/ 19 w 33"/>
                <a:gd name="T31" fmla="*/ 12 h 14"/>
                <a:gd name="T32" fmla="*/ 18 w 33"/>
                <a:gd name="T33" fmla="*/ 13 h 14"/>
                <a:gd name="T34" fmla="*/ 0 w 33"/>
                <a:gd name="T3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">
                  <a:moveTo>
                    <a:pt x="0" y="13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32" y="1"/>
                  </a:lnTo>
                  <a:lnTo>
                    <a:pt x="30" y="4"/>
                  </a:lnTo>
                  <a:lnTo>
                    <a:pt x="28" y="7"/>
                  </a:lnTo>
                  <a:lnTo>
                    <a:pt x="26" y="9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8" y="13"/>
                  </a:lnTo>
                  <a:lnTo>
                    <a:pt x="0" y="1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442"/>
            <p:cNvSpPr>
              <a:spLocks/>
            </p:cNvSpPr>
            <p:nvPr/>
          </p:nvSpPr>
          <p:spPr bwMode="auto">
            <a:xfrm>
              <a:off x="5453" y="398"/>
              <a:ext cx="13" cy="12"/>
            </a:xfrm>
            <a:custGeom>
              <a:avLst/>
              <a:gdLst>
                <a:gd name="T0" fmla="*/ 3 w 13"/>
                <a:gd name="T1" fmla="*/ 11 h 12"/>
                <a:gd name="T2" fmla="*/ 4 w 13"/>
                <a:gd name="T3" fmla="*/ 6 h 12"/>
                <a:gd name="T4" fmla="*/ 0 w 13"/>
                <a:gd name="T5" fmla="*/ 4 h 12"/>
                <a:gd name="T6" fmla="*/ 5 w 13"/>
                <a:gd name="T7" fmla="*/ 4 h 12"/>
                <a:gd name="T8" fmla="*/ 6 w 13"/>
                <a:gd name="T9" fmla="*/ 0 h 12"/>
                <a:gd name="T10" fmla="*/ 7 w 13"/>
                <a:gd name="T11" fmla="*/ 4 h 12"/>
                <a:gd name="T12" fmla="*/ 12 w 13"/>
                <a:gd name="T13" fmla="*/ 4 h 12"/>
                <a:gd name="T14" fmla="*/ 9 w 13"/>
                <a:gd name="T15" fmla="*/ 6 h 12"/>
                <a:gd name="T16" fmla="*/ 10 w 13"/>
                <a:gd name="T17" fmla="*/ 11 h 12"/>
                <a:gd name="T18" fmla="*/ 6 w 13"/>
                <a:gd name="T19" fmla="*/ 8 h 12"/>
                <a:gd name="T20" fmla="*/ 3 w 13"/>
                <a:gd name="T2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3" y="11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5" y="4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10" y="11"/>
                  </a:lnTo>
                  <a:lnTo>
                    <a:pt x="6" y="8"/>
                  </a:lnTo>
                  <a:lnTo>
                    <a:pt x="3" y="11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443"/>
            <p:cNvSpPr>
              <a:spLocks/>
            </p:cNvSpPr>
            <p:nvPr/>
          </p:nvSpPr>
          <p:spPr bwMode="auto">
            <a:xfrm>
              <a:off x="5130" y="393"/>
              <a:ext cx="13" cy="12"/>
            </a:xfrm>
            <a:custGeom>
              <a:avLst/>
              <a:gdLst>
                <a:gd name="T0" fmla="*/ 2 w 13"/>
                <a:gd name="T1" fmla="*/ 11 h 12"/>
                <a:gd name="T2" fmla="*/ 3 w 13"/>
                <a:gd name="T3" fmla="*/ 6 h 12"/>
                <a:gd name="T4" fmla="*/ 0 w 13"/>
                <a:gd name="T5" fmla="*/ 4 h 12"/>
                <a:gd name="T6" fmla="*/ 5 w 13"/>
                <a:gd name="T7" fmla="*/ 4 h 12"/>
                <a:gd name="T8" fmla="*/ 6 w 13"/>
                <a:gd name="T9" fmla="*/ 0 h 12"/>
                <a:gd name="T10" fmla="*/ 7 w 13"/>
                <a:gd name="T11" fmla="*/ 4 h 12"/>
                <a:gd name="T12" fmla="*/ 12 w 13"/>
                <a:gd name="T13" fmla="*/ 4 h 12"/>
                <a:gd name="T14" fmla="*/ 8 w 13"/>
                <a:gd name="T15" fmla="*/ 6 h 12"/>
                <a:gd name="T16" fmla="*/ 9 w 13"/>
                <a:gd name="T17" fmla="*/ 11 h 12"/>
                <a:gd name="T18" fmla="*/ 6 w 13"/>
                <a:gd name="T19" fmla="*/ 8 h 12"/>
                <a:gd name="T20" fmla="*/ 2 w 13"/>
                <a:gd name="T2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2" y="11"/>
                  </a:moveTo>
                  <a:lnTo>
                    <a:pt x="3" y="6"/>
                  </a:lnTo>
                  <a:lnTo>
                    <a:pt x="0" y="4"/>
                  </a:lnTo>
                  <a:lnTo>
                    <a:pt x="5" y="4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9" y="11"/>
                  </a:lnTo>
                  <a:lnTo>
                    <a:pt x="6" y="8"/>
                  </a:lnTo>
                  <a:lnTo>
                    <a:pt x="2" y="11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 444"/>
            <p:cNvSpPr>
              <a:spLocks/>
            </p:cNvSpPr>
            <p:nvPr/>
          </p:nvSpPr>
          <p:spPr bwMode="auto">
            <a:xfrm>
              <a:off x="5130" y="355"/>
              <a:ext cx="18" cy="18"/>
            </a:xfrm>
            <a:custGeom>
              <a:avLst/>
              <a:gdLst>
                <a:gd name="T0" fmla="*/ 13 w 18"/>
                <a:gd name="T1" fmla="*/ 17 h 18"/>
                <a:gd name="T2" fmla="*/ 13 w 18"/>
                <a:gd name="T3" fmla="*/ 16 h 18"/>
                <a:gd name="T4" fmla="*/ 13 w 18"/>
                <a:gd name="T5" fmla="*/ 15 h 18"/>
                <a:gd name="T6" fmla="*/ 13 w 18"/>
                <a:gd name="T7" fmla="*/ 14 h 18"/>
                <a:gd name="T8" fmla="*/ 4 w 18"/>
                <a:gd name="T9" fmla="*/ 12 h 18"/>
                <a:gd name="T10" fmla="*/ 2 w 18"/>
                <a:gd name="T11" fmla="*/ 12 h 18"/>
                <a:gd name="T12" fmla="*/ 1 w 18"/>
                <a:gd name="T13" fmla="*/ 13 h 18"/>
                <a:gd name="T14" fmla="*/ 1 w 18"/>
                <a:gd name="T15" fmla="*/ 14 h 18"/>
                <a:gd name="T16" fmla="*/ 0 w 18"/>
                <a:gd name="T17" fmla="*/ 13 h 18"/>
                <a:gd name="T18" fmla="*/ 1 w 18"/>
                <a:gd name="T19" fmla="*/ 7 h 18"/>
                <a:gd name="T20" fmla="*/ 2 w 18"/>
                <a:gd name="T21" fmla="*/ 5 h 18"/>
                <a:gd name="T22" fmla="*/ 3 w 18"/>
                <a:gd name="T23" fmla="*/ 4 h 18"/>
                <a:gd name="T24" fmla="*/ 4 w 18"/>
                <a:gd name="T25" fmla="*/ 2 h 18"/>
                <a:gd name="T26" fmla="*/ 5 w 18"/>
                <a:gd name="T27" fmla="*/ 1 h 18"/>
                <a:gd name="T28" fmla="*/ 6 w 18"/>
                <a:gd name="T29" fmla="*/ 1 h 18"/>
                <a:gd name="T30" fmla="*/ 7 w 18"/>
                <a:gd name="T31" fmla="*/ 0 h 18"/>
                <a:gd name="T32" fmla="*/ 10 w 18"/>
                <a:gd name="T33" fmla="*/ 0 h 18"/>
                <a:gd name="T34" fmla="*/ 11 w 18"/>
                <a:gd name="T35" fmla="*/ 0 h 18"/>
                <a:gd name="T36" fmla="*/ 13 w 18"/>
                <a:gd name="T37" fmla="*/ 1 h 18"/>
                <a:gd name="T38" fmla="*/ 14 w 18"/>
                <a:gd name="T39" fmla="*/ 1 h 18"/>
                <a:gd name="T40" fmla="*/ 16 w 18"/>
                <a:gd name="T41" fmla="*/ 3 h 18"/>
                <a:gd name="T42" fmla="*/ 16 w 18"/>
                <a:gd name="T43" fmla="*/ 4 h 18"/>
                <a:gd name="T44" fmla="*/ 16 w 18"/>
                <a:gd name="T45" fmla="*/ 5 h 18"/>
                <a:gd name="T46" fmla="*/ 17 w 18"/>
                <a:gd name="T47" fmla="*/ 7 h 18"/>
                <a:gd name="T48" fmla="*/ 17 w 18"/>
                <a:gd name="T49" fmla="*/ 8 h 18"/>
                <a:gd name="T50" fmla="*/ 16 w 18"/>
                <a:gd name="T51" fmla="*/ 10 h 18"/>
                <a:gd name="T52" fmla="*/ 15 w 18"/>
                <a:gd name="T53" fmla="*/ 17 h 18"/>
                <a:gd name="T54" fmla="*/ 13 w 18"/>
                <a:gd name="T5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18">
                  <a:moveTo>
                    <a:pt x="13" y="17"/>
                  </a:move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15" y="17"/>
                  </a:lnTo>
                  <a:lnTo>
                    <a:pt x="13" y="1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445"/>
            <p:cNvSpPr>
              <a:spLocks/>
            </p:cNvSpPr>
            <p:nvPr/>
          </p:nvSpPr>
          <p:spPr bwMode="auto">
            <a:xfrm>
              <a:off x="5134" y="359"/>
              <a:ext cx="11" cy="7"/>
            </a:xfrm>
            <a:custGeom>
              <a:avLst/>
              <a:gdLst>
                <a:gd name="T0" fmla="*/ 9 w 11"/>
                <a:gd name="T1" fmla="*/ 6 h 7"/>
                <a:gd name="T2" fmla="*/ 9 w 11"/>
                <a:gd name="T3" fmla="*/ 5 h 7"/>
                <a:gd name="T4" fmla="*/ 10 w 11"/>
                <a:gd name="T5" fmla="*/ 4 h 7"/>
                <a:gd name="T6" fmla="*/ 10 w 11"/>
                <a:gd name="T7" fmla="*/ 3 h 7"/>
                <a:gd name="T8" fmla="*/ 9 w 11"/>
                <a:gd name="T9" fmla="*/ 3 h 7"/>
                <a:gd name="T10" fmla="*/ 9 w 11"/>
                <a:gd name="T11" fmla="*/ 2 h 7"/>
                <a:gd name="T12" fmla="*/ 9 w 11"/>
                <a:gd name="T13" fmla="*/ 1 h 7"/>
                <a:gd name="T14" fmla="*/ 8 w 11"/>
                <a:gd name="T15" fmla="*/ 1 h 7"/>
                <a:gd name="T16" fmla="*/ 6 w 11"/>
                <a:gd name="T17" fmla="*/ 0 h 7"/>
                <a:gd name="T18" fmla="*/ 5 w 11"/>
                <a:gd name="T19" fmla="*/ 0 h 7"/>
                <a:gd name="T20" fmla="*/ 4 w 11"/>
                <a:gd name="T21" fmla="*/ 0 h 7"/>
                <a:gd name="T22" fmla="*/ 3 w 11"/>
                <a:gd name="T23" fmla="*/ 0 h 7"/>
                <a:gd name="T24" fmla="*/ 3 w 11"/>
                <a:gd name="T25" fmla="*/ 1 h 7"/>
                <a:gd name="T26" fmla="*/ 2 w 11"/>
                <a:gd name="T27" fmla="*/ 1 h 7"/>
                <a:gd name="T28" fmla="*/ 1 w 11"/>
                <a:gd name="T29" fmla="*/ 2 h 7"/>
                <a:gd name="T30" fmla="*/ 1 w 11"/>
                <a:gd name="T31" fmla="*/ 3 h 7"/>
                <a:gd name="T32" fmla="*/ 0 w 11"/>
                <a:gd name="T33" fmla="*/ 4 h 7"/>
                <a:gd name="T34" fmla="*/ 9 w 11"/>
                <a:gd name="T3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7">
                  <a:moveTo>
                    <a:pt x="9" y="6"/>
                  </a:moveTo>
                  <a:lnTo>
                    <a:pt x="9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9" y="6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 446"/>
            <p:cNvSpPr>
              <a:spLocks/>
            </p:cNvSpPr>
            <p:nvPr/>
          </p:nvSpPr>
          <p:spPr bwMode="auto">
            <a:xfrm>
              <a:off x="5136" y="333"/>
              <a:ext cx="21" cy="18"/>
            </a:xfrm>
            <a:custGeom>
              <a:avLst/>
              <a:gdLst>
                <a:gd name="T0" fmla="*/ 14 w 21"/>
                <a:gd name="T1" fmla="*/ 16 h 18"/>
                <a:gd name="T2" fmla="*/ 14 w 21"/>
                <a:gd name="T3" fmla="*/ 15 h 18"/>
                <a:gd name="T4" fmla="*/ 14 w 21"/>
                <a:gd name="T5" fmla="*/ 14 h 18"/>
                <a:gd name="T6" fmla="*/ 13 w 21"/>
                <a:gd name="T7" fmla="*/ 14 h 18"/>
                <a:gd name="T8" fmla="*/ 4 w 21"/>
                <a:gd name="T9" fmla="*/ 10 h 18"/>
                <a:gd name="T10" fmla="*/ 3 w 21"/>
                <a:gd name="T11" fmla="*/ 10 h 18"/>
                <a:gd name="T12" fmla="*/ 2 w 21"/>
                <a:gd name="T13" fmla="*/ 10 h 18"/>
                <a:gd name="T14" fmla="*/ 2 w 21"/>
                <a:gd name="T15" fmla="*/ 11 h 18"/>
                <a:gd name="T16" fmla="*/ 2 w 21"/>
                <a:gd name="T17" fmla="*/ 12 h 18"/>
                <a:gd name="T18" fmla="*/ 0 w 21"/>
                <a:gd name="T19" fmla="*/ 11 h 18"/>
                <a:gd name="T20" fmla="*/ 5 w 21"/>
                <a:gd name="T21" fmla="*/ 0 h 18"/>
                <a:gd name="T22" fmla="*/ 9 w 21"/>
                <a:gd name="T23" fmla="*/ 1 h 18"/>
                <a:gd name="T24" fmla="*/ 8 w 21"/>
                <a:gd name="T25" fmla="*/ 3 h 18"/>
                <a:gd name="T26" fmla="*/ 7 w 21"/>
                <a:gd name="T27" fmla="*/ 2 h 18"/>
                <a:gd name="T28" fmla="*/ 6 w 21"/>
                <a:gd name="T29" fmla="*/ 2 h 18"/>
                <a:gd name="T30" fmla="*/ 6 w 21"/>
                <a:gd name="T31" fmla="*/ 3 h 18"/>
                <a:gd name="T32" fmla="*/ 5 w 21"/>
                <a:gd name="T33" fmla="*/ 3 h 18"/>
                <a:gd name="T34" fmla="*/ 5 w 21"/>
                <a:gd name="T35" fmla="*/ 4 h 18"/>
                <a:gd name="T36" fmla="*/ 4 w 21"/>
                <a:gd name="T37" fmla="*/ 7 h 18"/>
                <a:gd name="T38" fmla="*/ 8 w 21"/>
                <a:gd name="T39" fmla="*/ 10 h 18"/>
                <a:gd name="T40" fmla="*/ 9 w 21"/>
                <a:gd name="T41" fmla="*/ 8 h 18"/>
                <a:gd name="T42" fmla="*/ 9 w 21"/>
                <a:gd name="T43" fmla="*/ 7 h 18"/>
                <a:gd name="T44" fmla="*/ 9 w 21"/>
                <a:gd name="T45" fmla="*/ 6 h 18"/>
                <a:gd name="T46" fmla="*/ 8 w 21"/>
                <a:gd name="T47" fmla="*/ 6 h 18"/>
                <a:gd name="T48" fmla="*/ 8 w 21"/>
                <a:gd name="T49" fmla="*/ 4 h 18"/>
                <a:gd name="T50" fmla="*/ 15 w 21"/>
                <a:gd name="T51" fmla="*/ 6 h 18"/>
                <a:gd name="T52" fmla="*/ 14 w 21"/>
                <a:gd name="T53" fmla="*/ 8 h 18"/>
                <a:gd name="T54" fmla="*/ 12 w 21"/>
                <a:gd name="T55" fmla="*/ 7 h 18"/>
                <a:gd name="T56" fmla="*/ 12 w 21"/>
                <a:gd name="T57" fmla="*/ 8 h 18"/>
                <a:gd name="T58" fmla="*/ 11 w 21"/>
                <a:gd name="T59" fmla="*/ 9 h 18"/>
                <a:gd name="T60" fmla="*/ 11 w 21"/>
                <a:gd name="T61" fmla="*/ 10 h 18"/>
                <a:gd name="T62" fmla="*/ 15 w 21"/>
                <a:gd name="T63" fmla="*/ 12 h 18"/>
                <a:gd name="T64" fmla="*/ 17 w 21"/>
                <a:gd name="T65" fmla="*/ 8 h 18"/>
                <a:gd name="T66" fmla="*/ 17 w 21"/>
                <a:gd name="T67" fmla="*/ 7 h 18"/>
                <a:gd name="T68" fmla="*/ 17 w 21"/>
                <a:gd name="T69" fmla="*/ 6 h 18"/>
                <a:gd name="T70" fmla="*/ 16 w 21"/>
                <a:gd name="T71" fmla="*/ 6 h 18"/>
                <a:gd name="T72" fmla="*/ 15 w 21"/>
                <a:gd name="T73" fmla="*/ 6 h 18"/>
                <a:gd name="T74" fmla="*/ 15 w 21"/>
                <a:gd name="T75" fmla="*/ 5 h 18"/>
                <a:gd name="T76" fmla="*/ 15 w 21"/>
                <a:gd name="T77" fmla="*/ 4 h 18"/>
                <a:gd name="T78" fmla="*/ 20 w 21"/>
                <a:gd name="T79" fmla="*/ 5 h 18"/>
                <a:gd name="T80" fmla="*/ 15 w 21"/>
                <a:gd name="T81" fmla="*/ 17 h 18"/>
                <a:gd name="T82" fmla="*/ 14 w 21"/>
                <a:gd name="T8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18">
                  <a:moveTo>
                    <a:pt x="14" y="16"/>
                  </a:moveTo>
                  <a:lnTo>
                    <a:pt x="14" y="15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5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7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20" y="5"/>
                  </a:lnTo>
                  <a:lnTo>
                    <a:pt x="15" y="17"/>
                  </a:lnTo>
                  <a:lnTo>
                    <a:pt x="14" y="16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447"/>
            <p:cNvSpPr>
              <a:spLocks/>
            </p:cNvSpPr>
            <p:nvPr/>
          </p:nvSpPr>
          <p:spPr bwMode="auto">
            <a:xfrm>
              <a:off x="5145" y="315"/>
              <a:ext cx="19" cy="18"/>
            </a:xfrm>
            <a:custGeom>
              <a:avLst/>
              <a:gdLst>
                <a:gd name="T0" fmla="*/ 13 w 19"/>
                <a:gd name="T1" fmla="*/ 16 h 18"/>
                <a:gd name="T2" fmla="*/ 14 w 19"/>
                <a:gd name="T3" fmla="*/ 16 h 18"/>
                <a:gd name="T4" fmla="*/ 14 w 19"/>
                <a:gd name="T5" fmla="*/ 15 h 18"/>
                <a:gd name="T6" fmla="*/ 13 w 19"/>
                <a:gd name="T7" fmla="*/ 14 h 18"/>
                <a:gd name="T8" fmla="*/ 13 w 19"/>
                <a:gd name="T9" fmla="*/ 13 h 18"/>
                <a:gd name="T10" fmla="*/ 5 w 19"/>
                <a:gd name="T11" fmla="*/ 9 h 18"/>
                <a:gd name="T12" fmla="*/ 4 w 19"/>
                <a:gd name="T13" fmla="*/ 9 h 18"/>
                <a:gd name="T14" fmla="*/ 3 w 19"/>
                <a:gd name="T15" fmla="*/ 9 h 18"/>
                <a:gd name="T16" fmla="*/ 2 w 19"/>
                <a:gd name="T17" fmla="*/ 9 h 18"/>
                <a:gd name="T18" fmla="*/ 2 w 19"/>
                <a:gd name="T19" fmla="*/ 10 h 18"/>
                <a:gd name="T20" fmla="*/ 0 w 19"/>
                <a:gd name="T21" fmla="*/ 10 h 18"/>
                <a:gd name="T22" fmla="*/ 4 w 19"/>
                <a:gd name="T23" fmla="*/ 3 h 18"/>
                <a:gd name="T24" fmla="*/ 5 w 19"/>
                <a:gd name="T25" fmla="*/ 2 h 18"/>
                <a:gd name="T26" fmla="*/ 5 w 19"/>
                <a:gd name="T27" fmla="*/ 1 h 18"/>
                <a:gd name="T28" fmla="*/ 6 w 19"/>
                <a:gd name="T29" fmla="*/ 1 h 18"/>
                <a:gd name="T30" fmla="*/ 7 w 19"/>
                <a:gd name="T31" fmla="*/ 0 h 18"/>
                <a:gd name="T32" fmla="*/ 8 w 19"/>
                <a:gd name="T33" fmla="*/ 0 h 18"/>
                <a:gd name="T34" fmla="*/ 10 w 19"/>
                <a:gd name="T35" fmla="*/ 0 h 18"/>
                <a:gd name="T36" fmla="*/ 11 w 19"/>
                <a:gd name="T37" fmla="*/ 1 h 18"/>
                <a:gd name="T38" fmla="*/ 12 w 19"/>
                <a:gd name="T39" fmla="*/ 2 h 18"/>
                <a:gd name="T40" fmla="*/ 13 w 19"/>
                <a:gd name="T41" fmla="*/ 3 h 18"/>
                <a:gd name="T42" fmla="*/ 13 w 19"/>
                <a:gd name="T43" fmla="*/ 4 h 18"/>
                <a:gd name="T44" fmla="*/ 13 w 19"/>
                <a:gd name="T45" fmla="*/ 5 h 18"/>
                <a:gd name="T46" fmla="*/ 12 w 19"/>
                <a:gd name="T47" fmla="*/ 6 h 18"/>
                <a:gd name="T48" fmla="*/ 12 w 19"/>
                <a:gd name="T49" fmla="*/ 7 h 18"/>
                <a:gd name="T50" fmla="*/ 11 w 19"/>
                <a:gd name="T51" fmla="*/ 8 h 18"/>
                <a:gd name="T52" fmla="*/ 11 w 19"/>
                <a:gd name="T53" fmla="*/ 10 h 18"/>
                <a:gd name="T54" fmla="*/ 14 w 19"/>
                <a:gd name="T55" fmla="*/ 11 h 18"/>
                <a:gd name="T56" fmla="*/ 15 w 19"/>
                <a:gd name="T57" fmla="*/ 11 h 18"/>
                <a:gd name="T58" fmla="*/ 16 w 19"/>
                <a:gd name="T59" fmla="*/ 11 h 18"/>
                <a:gd name="T60" fmla="*/ 16 w 19"/>
                <a:gd name="T61" fmla="*/ 10 h 18"/>
                <a:gd name="T62" fmla="*/ 17 w 19"/>
                <a:gd name="T63" fmla="*/ 10 h 18"/>
                <a:gd name="T64" fmla="*/ 18 w 19"/>
                <a:gd name="T65" fmla="*/ 10 h 18"/>
                <a:gd name="T66" fmla="*/ 14 w 19"/>
                <a:gd name="T67" fmla="*/ 17 h 18"/>
                <a:gd name="T68" fmla="*/ 13 w 19"/>
                <a:gd name="T6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8">
                  <a:moveTo>
                    <a:pt x="13" y="16"/>
                  </a:moveTo>
                  <a:lnTo>
                    <a:pt x="14" y="16"/>
                  </a:lnTo>
                  <a:lnTo>
                    <a:pt x="14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4" y="17"/>
                  </a:lnTo>
                  <a:lnTo>
                    <a:pt x="13" y="16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448"/>
            <p:cNvSpPr>
              <a:spLocks/>
            </p:cNvSpPr>
            <p:nvPr/>
          </p:nvSpPr>
          <p:spPr bwMode="auto">
            <a:xfrm>
              <a:off x="5151" y="318"/>
              <a:ext cx="3" cy="3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1 h 3"/>
                <a:gd name="T4" fmla="*/ 2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0 w 3"/>
                <a:gd name="T11" fmla="*/ 1 h 3"/>
                <a:gd name="T12" fmla="*/ 2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2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 449"/>
            <p:cNvSpPr>
              <a:spLocks/>
            </p:cNvSpPr>
            <p:nvPr/>
          </p:nvSpPr>
          <p:spPr bwMode="auto">
            <a:xfrm>
              <a:off x="5159" y="301"/>
              <a:ext cx="20" cy="19"/>
            </a:xfrm>
            <a:custGeom>
              <a:avLst/>
              <a:gdLst>
                <a:gd name="T0" fmla="*/ 7 w 20"/>
                <a:gd name="T1" fmla="*/ 17 h 19"/>
                <a:gd name="T2" fmla="*/ 8 w 20"/>
                <a:gd name="T3" fmla="*/ 16 h 19"/>
                <a:gd name="T4" fmla="*/ 8 w 20"/>
                <a:gd name="T5" fmla="*/ 15 h 19"/>
                <a:gd name="T6" fmla="*/ 8 w 20"/>
                <a:gd name="T7" fmla="*/ 14 h 19"/>
                <a:gd name="T8" fmla="*/ 7 w 20"/>
                <a:gd name="T9" fmla="*/ 14 h 19"/>
                <a:gd name="T10" fmla="*/ 0 w 20"/>
                <a:gd name="T11" fmla="*/ 2 h 19"/>
                <a:gd name="T12" fmla="*/ 2 w 20"/>
                <a:gd name="T13" fmla="*/ 0 h 19"/>
                <a:gd name="T14" fmla="*/ 14 w 20"/>
                <a:gd name="T15" fmla="*/ 3 h 19"/>
                <a:gd name="T16" fmla="*/ 15 w 20"/>
                <a:gd name="T17" fmla="*/ 4 h 19"/>
                <a:gd name="T18" fmla="*/ 16 w 20"/>
                <a:gd name="T19" fmla="*/ 4 h 19"/>
                <a:gd name="T20" fmla="*/ 17 w 20"/>
                <a:gd name="T21" fmla="*/ 4 h 19"/>
                <a:gd name="T22" fmla="*/ 17 w 20"/>
                <a:gd name="T23" fmla="*/ 3 h 19"/>
                <a:gd name="T24" fmla="*/ 17 w 20"/>
                <a:gd name="T25" fmla="*/ 2 h 19"/>
                <a:gd name="T26" fmla="*/ 19 w 20"/>
                <a:gd name="T27" fmla="*/ 4 h 19"/>
                <a:gd name="T28" fmla="*/ 15 w 20"/>
                <a:gd name="T29" fmla="*/ 9 h 19"/>
                <a:gd name="T30" fmla="*/ 14 w 20"/>
                <a:gd name="T31" fmla="*/ 8 h 19"/>
                <a:gd name="T32" fmla="*/ 14 w 20"/>
                <a:gd name="T33" fmla="*/ 7 h 19"/>
                <a:gd name="T34" fmla="*/ 14 w 20"/>
                <a:gd name="T35" fmla="*/ 6 h 19"/>
                <a:gd name="T36" fmla="*/ 11 w 20"/>
                <a:gd name="T37" fmla="*/ 5 h 19"/>
                <a:gd name="T38" fmla="*/ 7 w 20"/>
                <a:gd name="T39" fmla="*/ 10 h 19"/>
                <a:gd name="T40" fmla="*/ 8 w 20"/>
                <a:gd name="T41" fmla="*/ 12 h 19"/>
                <a:gd name="T42" fmla="*/ 9 w 20"/>
                <a:gd name="T43" fmla="*/ 13 h 19"/>
                <a:gd name="T44" fmla="*/ 10 w 20"/>
                <a:gd name="T45" fmla="*/ 13 h 19"/>
                <a:gd name="T46" fmla="*/ 10 w 20"/>
                <a:gd name="T47" fmla="*/ 12 h 19"/>
                <a:gd name="T48" fmla="*/ 11 w 20"/>
                <a:gd name="T49" fmla="*/ 12 h 19"/>
                <a:gd name="T50" fmla="*/ 12 w 20"/>
                <a:gd name="T51" fmla="*/ 13 h 19"/>
                <a:gd name="T52" fmla="*/ 8 w 20"/>
                <a:gd name="T53" fmla="*/ 18 h 19"/>
                <a:gd name="T54" fmla="*/ 7 w 20"/>
                <a:gd name="T5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19">
                  <a:moveTo>
                    <a:pt x="7" y="17"/>
                  </a:move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8" y="18"/>
                  </a:lnTo>
                  <a:lnTo>
                    <a:pt x="7" y="1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450"/>
            <p:cNvSpPr>
              <a:spLocks/>
            </p:cNvSpPr>
            <p:nvPr/>
          </p:nvSpPr>
          <p:spPr bwMode="auto">
            <a:xfrm>
              <a:off x="5163" y="305"/>
              <a:ext cx="3" cy="2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0 h 2"/>
                <a:gd name="T4" fmla="*/ 0 w 3"/>
                <a:gd name="T5" fmla="*/ 0 h 2"/>
                <a:gd name="T6" fmla="*/ 1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 451"/>
            <p:cNvSpPr>
              <a:spLocks/>
            </p:cNvSpPr>
            <p:nvPr/>
          </p:nvSpPr>
          <p:spPr bwMode="auto">
            <a:xfrm>
              <a:off x="5171" y="279"/>
              <a:ext cx="24" cy="20"/>
            </a:xfrm>
            <a:custGeom>
              <a:avLst/>
              <a:gdLst>
                <a:gd name="T0" fmla="*/ 10 w 24"/>
                <a:gd name="T1" fmla="*/ 17 h 20"/>
                <a:gd name="T2" fmla="*/ 11 w 24"/>
                <a:gd name="T3" fmla="*/ 17 h 20"/>
                <a:gd name="T4" fmla="*/ 12 w 24"/>
                <a:gd name="T5" fmla="*/ 17 h 20"/>
                <a:gd name="T6" fmla="*/ 12 w 24"/>
                <a:gd name="T7" fmla="*/ 16 h 20"/>
                <a:gd name="T8" fmla="*/ 11 w 24"/>
                <a:gd name="T9" fmla="*/ 15 h 20"/>
                <a:gd name="T10" fmla="*/ 5 w 24"/>
                <a:gd name="T11" fmla="*/ 8 h 20"/>
                <a:gd name="T12" fmla="*/ 4 w 24"/>
                <a:gd name="T13" fmla="*/ 8 h 20"/>
                <a:gd name="T14" fmla="*/ 3 w 24"/>
                <a:gd name="T15" fmla="*/ 8 h 20"/>
                <a:gd name="T16" fmla="*/ 2 w 24"/>
                <a:gd name="T17" fmla="*/ 8 h 20"/>
                <a:gd name="T18" fmla="*/ 0 w 24"/>
                <a:gd name="T19" fmla="*/ 8 h 20"/>
                <a:gd name="T20" fmla="*/ 5 w 24"/>
                <a:gd name="T21" fmla="*/ 3 h 20"/>
                <a:gd name="T22" fmla="*/ 6 w 24"/>
                <a:gd name="T23" fmla="*/ 2 h 20"/>
                <a:gd name="T24" fmla="*/ 7 w 24"/>
                <a:gd name="T25" fmla="*/ 2 h 20"/>
                <a:gd name="T26" fmla="*/ 8 w 24"/>
                <a:gd name="T27" fmla="*/ 1 h 20"/>
                <a:gd name="T28" fmla="*/ 9 w 24"/>
                <a:gd name="T29" fmla="*/ 0 h 20"/>
                <a:gd name="T30" fmla="*/ 10 w 24"/>
                <a:gd name="T31" fmla="*/ 0 h 20"/>
                <a:gd name="T32" fmla="*/ 11 w 24"/>
                <a:gd name="T33" fmla="*/ 0 h 20"/>
                <a:gd name="T34" fmla="*/ 12 w 24"/>
                <a:gd name="T35" fmla="*/ 1 h 20"/>
                <a:gd name="T36" fmla="*/ 13 w 24"/>
                <a:gd name="T37" fmla="*/ 2 h 20"/>
                <a:gd name="T38" fmla="*/ 14 w 24"/>
                <a:gd name="T39" fmla="*/ 2 h 20"/>
                <a:gd name="T40" fmla="*/ 14 w 24"/>
                <a:gd name="T41" fmla="*/ 4 h 20"/>
                <a:gd name="T42" fmla="*/ 14 w 24"/>
                <a:gd name="T43" fmla="*/ 5 h 20"/>
                <a:gd name="T44" fmla="*/ 13 w 24"/>
                <a:gd name="T45" fmla="*/ 6 h 20"/>
                <a:gd name="T46" fmla="*/ 14 w 24"/>
                <a:gd name="T47" fmla="*/ 6 h 20"/>
                <a:gd name="T48" fmla="*/ 16 w 24"/>
                <a:gd name="T49" fmla="*/ 6 h 20"/>
                <a:gd name="T50" fmla="*/ 17 w 24"/>
                <a:gd name="T51" fmla="*/ 6 h 20"/>
                <a:gd name="T52" fmla="*/ 17 w 24"/>
                <a:gd name="T53" fmla="*/ 7 h 20"/>
                <a:gd name="T54" fmla="*/ 18 w 24"/>
                <a:gd name="T55" fmla="*/ 7 h 20"/>
                <a:gd name="T56" fmla="*/ 19 w 24"/>
                <a:gd name="T57" fmla="*/ 8 h 20"/>
                <a:gd name="T58" fmla="*/ 20 w 24"/>
                <a:gd name="T59" fmla="*/ 8 h 20"/>
                <a:gd name="T60" fmla="*/ 21 w 24"/>
                <a:gd name="T61" fmla="*/ 8 h 20"/>
                <a:gd name="T62" fmla="*/ 22 w 24"/>
                <a:gd name="T63" fmla="*/ 7 h 20"/>
                <a:gd name="T64" fmla="*/ 23 w 24"/>
                <a:gd name="T65" fmla="*/ 8 h 20"/>
                <a:gd name="T66" fmla="*/ 20 w 24"/>
                <a:gd name="T67" fmla="*/ 11 h 20"/>
                <a:gd name="T68" fmla="*/ 19 w 24"/>
                <a:gd name="T69" fmla="*/ 11 h 20"/>
                <a:gd name="T70" fmla="*/ 18 w 24"/>
                <a:gd name="T71" fmla="*/ 11 h 20"/>
                <a:gd name="T72" fmla="*/ 17 w 24"/>
                <a:gd name="T73" fmla="*/ 10 h 20"/>
                <a:gd name="T74" fmla="*/ 16 w 24"/>
                <a:gd name="T75" fmla="*/ 9 h 20"/>
                <a:gd name="T76" fmla="*/ 15 w 24"/>
                <a:gd name="T77" fmla="*/ 9 h 20"/>
                <a:gd name="T78" fmla="*/ 14 w 24"/>
                <a:gd name="T79" fmla="*/ 8 h 20"/>
                <a:gd name="T80" fmla="*/ 13 w 24"/>
                <a:gd name="T81" fmla="*/ 8 h 20"/>
                <a:gd name="T82" fmla="*/ 12 w 24"/>
                <a:gd name="T83" fmla="*/ 9 h 20"/>
                <a:gd name="T84" fmla="*/ 11 w 24"/>
                <a:gd name="T85" fmla="*/ 9 h 20"/>
                <a:gd name="T86" fmla="*/ 11 w 24"/>
                <a:gd name="T87" fmla="*/ 10 h 20"/>
                <a:gd name="T88" fmla="*/ 10 w 24"/>
                <a:gd name="T89" fmla="*/ 11 h 20"/>
                <a:gd name="T90" fmla="*/ 13 w 24"/>
                <a:gd name="T91" fmla="*/ 13 h 20"/>
                <a:gd name="T92" fmla="*/ 13 w 24"/>
                <a:gd name="T93" fmla="*/ 14 h 20"/>
                <a:gd name="T94" fmla="*/ 14 w 24"/>
                <a:gd name="T95" fmla="*/ 14 h 20"/>
                <a:gd name="T96" fmla="*/ 15 w 24"/>
                <a:gd name="T97" fmla="*/ 14 h 20"/>
                <a:gd name="T98" fmla="*/ 16 w 24"/>
                <a:gd name="T99" fmla="*/ 13 h 20"/>
                <a:gd name="T100" fmla="*/ 17 w 24"/>
                <a:gd name="T101" fmla="*/ 12 h 20"/>
                <a:gd name="T102" fmla="*/ 17 w 24"/>
                <a:gd name="T103" fmla="*/ 14 h 20"/>
                <a:gd name="T104" fmla="*/ 12 w 24"/>
                <a:gd name="T105" fmla="*/ 19 h 20"/>
                <a:gd name="T106" fmla="*/ 10 w 24"/>
                <a:gd name="T10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20">
                  <a:moveTo>
                    <a:pt x="10" y="17"/>
                  </a:moveTo>
                  <a:lnTo>
                    <a:pt x="11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10" y="1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 452"/>
            <p:cNvSpPr>
              <a:spLocks/>
            </p:cNvSpPr>
            <p:nvPr/>
          </p:nvSpPr>
          <p:spPr bwMode="auto">
            <a:xfrm>
              <a:off x="5178" y="283"/>
              <a:ext cx="3" cy="2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1 h 2"/>
                <a:gd name="T4" fmla="*/ 2 w 3"/>
                <a:gd name="T5" fmla="*/ 0 h 2"/>
                <a:gd name="T6" fmla="*/ 1 w 3"/>
                <a:gd name="T7" fmla="*/ 0 h 2"/>
                <a:gd name="T8" fmla="*/ 0 w 3"/>
                <a:gd name="T9" fmla="*/ 0 h 2"/>
                <a:gd name="T10" fmla="*/ 1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 453"/>
            <p:cNvSpPr>
              <a:spLocks/>
            </p:cNvSpPr>
            <p:nvPr/>
          </p:nvSpPr>
          <p:spPr bwMode="auto">
            <a:xfrm>
              <a:off x="5189" y="261"/>
              <a:ext cx="20" cy="21"/>
            </a:xfrm>
            <a:custGeom>
              <a:avLst/>
              <a:gdLst>
                <a:gd name="T0" fmla="*/ 11 w 20"/>
                <a:gd name="T1" fmla="*/ 18 h 21"/>
                <a:gd name="T2" fmla="*/ 13 w 20"/>
                <a:gd name="T3" fmla="*/ 18 h 21"/>
                <a:gd name="T4" fmla="*/ 13 w 20"/>
                <a:gd name="T5" fmla="*/ 17 h 21"/>
                <a:gd name="T6" fmla="*/ 13 w 20"/>
                <a:gd name="T7" fmla="*/ 16 h 21"/>
                <a:gd name="T8" fmla="*/ 13 w 20"/>
                <a:gd name="T9" fmla="*/ 15 h 21"/>
                <a:gd name="T10" fmla="*/ 6 w 20"/>
                <a:gd name="T11" fmla="*/ 7 h 21"/>
                <a:gd name="T12" fmla="*/ 4 w 20"/>
                <a:gd name="T13" fmla="*/ 8 h 21"/>
                <a:gd name="T14" fmla="*/ 3 w 20"/>
                <a:gd name="T15" fmla="*/ 9 h 21"/>
                <a:gd name="T16" fmla="*/ 4 w 20"/>
                <a:gd name="T17" fmla="*/ 10 h 21"/>
                <a:gd name="T18" fmla="*/ 4 w 20"/>
                <a:gd name="T19" fmla="*/ 11 h 21"/>
                <a:gd name="T20" fmla="*/ 5 w 20"/>
                <a:gd name="T21" fmla="*/ 12 h 21"/>
                <a:gd name="T22" fmla="*/ 3 w 20"/>
                <a:gd name="T23" fmla="*/ 12 h 21"/>
                <a:gd name="T24" fmla="*/ 0 w 20"/>
                <a:gd name="T25" fmla="*/ 8 h 21"/>
                <a:gd name="T26" fmla="*/ 12 w 20"/>
                <a:gd name="T27" fmla="*/ 0 h 21"/>
                <a:gd name="T28" fmla="*/ 15 w 20"/>
                <a:gd name="T29" fmla="*/ 4 h 21"/>
                <a:gd name="T30" fmla="*/ 14 w 20"/>
                <a:gd name="T31" fmla="*/ 5 h 21"/>
                <a:gd name="T32" fmla="*/ 13 w 20"/>
                <a:gd name="T33" fmla="*/ 4 h 21"/>
                <a:gd name="T34" fmla="*/ 12 w 20"/>
                <a:gd name="T35" fmla="*/ 3 h 21"/>
                <a:gd name="T36" fmla="*/ 11 w 20"/>
                <a:gd name="T37" fmla="*/ 3 h 21"/>
                <a:gd name="T38" fmla="*/ 8 w 20"/>
                <a:gd name="T39" fmla="*/ 5 h 21"/>
                <a:gd name="T40" fmla="*/ 15 w 20"/>
                <a:gd name="T41" fmla="*/ 14 h 21"/>
                <a:gd name="T42" fmla="*/ 15 w 20"/>
                <a:gd name="T43" fmla="*/ 15 h 21"/>
                <a:gd name="T44" fmla="*/ 16 w 20"/>
                <a:gd name="T45" fmla="*/ 15 h 21"/>
                <a:gd name="T46" fmla="*/ 17 w 20"/>
                <a:gd name="T47" fmla="*/ 15 h 21"/>
                <a:gd name="T48" fmla="*/ 17 w 20"/>
                <a:gd name="T49" fmla="*/ 14 h 21"/>
                <a:gd name="T50" fmla="*/ 19 w 20"/>
                <a:gd name="T51" fmla="*/ 15 h 21"/>
                <a:gd name="T52" fmla="*/ 13 w 20"/>
                <a:gd name="T53" fmla="*/ 20 h 21"/>
                <a:gd name="T54" fmla="*/ 11 w 20"/>
                <a:gd name="T5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1">
                  <a:moveTo>
                    <a:pt x="11" y="18"/>
                  </a:moveTo>
                  <a:lnTo>
                    <a:pt x="13" y="18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8" y="5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13" y="20"/>
                  </a:lnTo>
                  <a:lnTo>
                    <a:pt x="11" y="18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 454"/>
            <p:cNvSpPr>
              <a:spLocks/>
            </p:cNvSpPr>
            <p:nvPr/>
          </p:nvSpPr>
          <p:spPr bwMode="auto">
            <a:xfrm>
              <a:off x="5209" y="245"/>
              <a:ext cx="30" cy="27"/>
            </a:xfrm>
            <a:custGeom>
              <a:avLst/>
              <a:gdLst>
                <a:gd name="T0" fmla="*/ 7 w 30"/>
                <a:gd name="T1" fmla="*/ 24 h 27"/>
                <a:gd name="T2" fmla="*/ 8 w 30"/>
                <a:gd name="T3" fmla="*/ 24 h 27"/>
                <a:gd name="T4" fmla="*/ 9 w 30"/>
                <a:gd name="T5" fmla="*/ 24 h 27"/>
                <a:gd name="T6" fmla="*/ 9 w 30"/>
                <a:gd name="T7" fmla="*/ 23 h 27"/>
                <a:gd name="T8" fmla="*/ 8 w 30"/>
                <a:gd name="T9" fmla="*/ 21 h 27"/>
                <a:gd name="T10" fmla="*/ 4 w 30"/>
                <a:gd name="T11" fmla="*/ 13 h 27"/>
                <a:gd name="T12" fmla="*/ 4 w 30"/>
                <a:gd name="T13" fmla="*/ 12 h 27"/>
                <a:gd name="T14" fmla="*/ 3 w 30"/>
                <a:gd name="T15" fmla="*/ 12 h 27"/>
                <a:gd name="T16" fmla="*/ 3 w 30"/>
                <a:gd name="T17" fmla="*/ 11 h 27"/>
                <a:gd name="T18" fmla="*/ 2 w 30"/>
                <a:gd name="T19" fmla="*/ 11 h 27"/>
                <a:gd name="T20" fmla="*/ 1 w 30"/>
                <a:gd name="T21" fmla="*/ 12 h 27"/>
                <a:gd name="T22" fmla="*/ 0 w 30"/>
                <a:gd name="T23" fmla="*/ 11 h 27"/>
                <a:gd name="T24" fmla="*/ 6 w 30"/>
                <a:gd name="T25" fmla="*/ 7 h 27"/>
                <a:gd name="T26" fmla="*/ 17 w 30"/>
                <a:gd name="T27" fmla="*/ 17 h 27"/>
                <a:gd name="T28" fmla="*/ 15 w 30"/>
                <a:gd name="T29" fmla="*/ 3 h 27"/>
                <a:gd name="T30" fmla="*/ 21 w 30"/>
                <a:gd name="T31" fmla="*/ 0 h 27"/>
                <a:gd name="T32" fmla="*/ 22 w 30"/>
                <a:gd name="T33" fmla="*/ 2 h 27"/>
                <a:gd name="T34" fmla="*/ 21 w 30"/>
                <a:gd name="T35" fmla="*/ 2 h 27"/>
                <a:gd name="T36" fmla="*/ 20 w 30"/>
                <a:gd name="T37" fmla="*/ 2 h 27"/>
                <a:gd name="T38" fmla="*/ 20 w 30"/>
                <a:gd name="T39" fmla="*/ 3 h 27"/>
                <a:gd name="T40" fmla="*/ 20 w 30"/>
                <a:gd name="T41" fmla="*/ 4 h 27"/>
                <a:gd name="T42" fmla="*/ 25 w 30"/>
                <a:gd name="T43" fmla="*/ 13 h 27"/>
                <a:gd name="T44" fmla="*/ 26 w 30"/>
                <a:gd name="T45" fmla="*/ 14 h 27"/>
                <a:gd name="T46" fmla="*/ 26 w 30"/>
                <a:gd name="T47" fmla="*/ 15 h 27"/>
                <a:gd name="T48" fmla="*/ 27 w 30"/>
                <a:gd name="T49" fmla="*/ 15 h 27"/>
                <a:gd name="T50" fmla="*/ 27 w 30"/>
                <a:gd name="T51" fmla="*/ 14 h 27"/>
                <a:gd name="T52" fmla="*/ 28 w 30"/>
                <a:gd name="T53" fmla="*/ 14 h 27"/>
                <a:gd name="T54" fmla="*/ 29 w 30"/>
                <a:gd name="T55" fmla="*/ 15 h 27"/>
                <a:gd name="T56" fmla="*/ 22 w 30"/>
                <a:gd name="T57" fmla="*/ 19 h 27"/>
                <a:gd name="T58" fmla="*/ 22 w 30"/>
                <a:gd name="T59" fmla="*/ 17 h 27"/>
                <a:gd name="T60" fmla="*/ 22 w 30"/>
                <a:gd name="T61" fmla="*/ 16 h 27"/>
                <a:gd name="T62" fmla="*/ 23 w 30"/>
                <a:gd name="T63" fmla="*/ 16 h 27"/>
                <a:gd name="T64" fmla="*/ 23 w 30"/>
                <a:gd name="T65" fmla="*/ 15 h 27"/>
                <a:gd name="T66" fmla="*/ 22 w 30"/>
                <a:gd name="T67" fmla="*/ 15 h 27"/>
                <a:gd name="T68" fmla="*/ 17 w 30"/>
                <a:gd name="T69" fmla="*/ 5 h 27"/>
                <a:gd name="T70" fmla="*/ 19 w 30"/>
                <a:gd name="T71" fmla="*/ 20 h 27"/>
                <a:gd name="T72" fmla="*/ 17 w 30"/>
                <a:gd name="T73" fmla="*/ 21 h 27"/>
                <a:gd name="T74" fmla="*/ 6 w 30"/>
                <a:gd name="T75" fmla="*/ 11 h 27"/>
                <a:gd name="T76" fmla="*/ 11 w 30"/>
                <a:gd name="T77" fmla="*/ 20 h 27"/>
                <a:gd name="T78" fmla="*/ 11 w 30"/>
                <a:gd name="T79" fmla="*/ 21 h 27"/>
                <a:gd name="T80" fmla="*/ 12 w 30"/>
                <a:gd name="T81" fmla="*/ 22 h 27"/>
                <a:gd name="T82" fmla="*/ 12 w 30"/>
                <a:gd name="T83" fmla="*/ 21 h 27"/>
                <a:gd name="T84" fmla="*/ 13 w 30"/>
                <a:gd name="T85" fmla="*/ 21 h 27"/>
                <a:gd name="T86" fmla="*/ 14 w 30"/>
                <a:gd name="T87" fmla="*/ 23 h 27"/>
                <a:gd name="T88" fmla="*/ 8 w 30"/>
                <a:gd name="T89" fmla="*/ 26 h 27"/>
                <a:gd name="T90" fmla="*/ 7 w 30"/>
                <a:gd name="T9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27">
                  <a:moveTo>
                    <a:pt x="7" y="24"/>
                  </a:moveTo>
                  <a:lnTo>
                    <a:pt x="8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1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6" y="7"/>
                  </a:lnTo>
                  <a:lnTo>
                    <a:pt x="17" y="17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17" y="5"/>
                  </a:lnTo>
                  <a:lnTo>
                    <a:pt x="19" y="20"/>
                  </a:lnTo>
                  <a:lnTo>
                    <a:pt x="17" y="21"/>
                  </a:lnTo>
                  <a:lnTo>
                    <a:pt x="6" y="11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4" y="23"/>
                  </a:lnTo>
                  <a:lnTo>
                    <a:pt x="8" y="26"/>
                  </a:lnTo>
                  <a:lnTo>
                    <a:pt x="7" y="24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 455"/>
            <p:cNvSpPr>
              <a:spLocks/>
            </p:cNvSpPr>
            <p:nvPr/>
          </p:nvSpPr>
          <p:spPr bwMode="auto">
            <a:xfrm>
              <a:off x="5240" y="237"/>
              <a:ext cx="17" cy="21"/>
            </a:xfrm>
            <a:custGeom>
              <a:avLst/>
              <a:gdLst>
                <a:gd name="T0" fmla="*/ 4 w 17"/>
                <a:gd name="T1" fmla="*/ 18 h 21"/>
                <a:gd name="T2" fmla="*/ 5 w 17"/>
                <a:gd name="T3" fmla="*/ 18 h 21"/>
                <a:gd name="T4" fmla="*/ 6 w 17"/>
                <a:gd name="T5" fmla="*/ 18 h 21"/>
                <a:gd name="T6" fmla="*/ 6 w 17"/>
                <a:gd name="T7" fmla="*/ 17 h 21"/>
                <a:gd name="T8" fmla="*/ 6 w 17"/>
                <a:gd name="T9" fmla="*/ 16 h 21"/>
                <a:gd name="T10" fmla="*/ 3 w 17"/>
                <a:gd name="T11" fmla="*/ 7 h 21"/>
                <a:gd name="T12" fmla="*/ 3 w 17"/>
                <a:gd name="T13" fmla="*/ 6 h 21"/>
                <a:gd name="T14" fmla="*/ 2 w 17"/>
                <a:gd name="T15" fmla="*/ 6 h 21"/>
                <a:gd name="T16" fmla="*/ 2 w 17"/>
                <a:gd name="T17" fmla="*/ 5 h 21"/>
                <a:gd name="T18" fmla="*/ 1 w 17"/>
                <a:gd name="T19" fmla="*/ 5 h 21"/>
                <a:gd name="T20" fmla="*/ 0 w 17"/>
                <a:gd name="T21" fmla="*/ 6 h 21"/>
                <a:gd name="T22" fmla="*/ 0 w 17"/>
                <a:gd name="T23" fmla="*/ 5 h 21"/>
                <a:gd name="T24" fmla="*/ 12 w 17"/>
                <a:gd name="T25" fmla="*/ 0 h 21"/>
                <a:gd name="T26" fmla="*/ 12 w 17"/>
                <a:gd name="T27" fmla="*/ 5 h 21"/>
                <a:gd name="T28" fmla="*/ 11 w 17"/>
                <a:gd name="T29" fmla="*/ 5 h 21"/>
                <a:gd name="T30" fmla="*/ 11 w 17"/>
                <a:gd name="T31" fmla="*/ 4 h 21"/>
                <a:gd name="T32" fmla="*/ 10 w 17"/>
                <a:gd name="T33" fmla="*/ 3 h 21"/>
                <a:gd name="T34" fmla="*/ 9 w 17"/>
                <a:gd name="T35" fmla="*/ 3 h 21"/>
                <a:gd name="T36" fmla="*/ 5 w 17"/>
                <a:gd name="T37" fmla="*/ 5 h 21"/>
                <a:gd name="T38" fmla="*/ 7 w 17"/>
                <a:gd name="T39" fmla="*/ 9 h 21"/>
                <a:gd name="T40" fmla="*/ 8 w 17"/>
                <a:gd name="T41" fmla="*/ 9 h 21"/>
                <a:gd name="T42" fmla="*/ 9 w 17"/>
                <a:gd name="T43" fmla="*/ 8 h 21"/>
                <a:gd name="T44" fmla="*/ 9 w 17"/>
                <a:gd name="T45" fmla="*/ 7 h 21"/>
                <a:gd name="T46" fmla="*/ 10 w 17"/>
                <a:gd name="T47" fmla="*/ 6 h 21"/>
                <a:gd name="T48" fmla="*/ 12 w 17"/>
                <a:gd name="T49" fmla="*/ 12 h 21"/>
                <a:gd name="T50" fmla="*/ 10 w 17"/>
                <a:gd name="T51" fmla="*/ 12 h 21"/>
                <a:gd name="T52" fmla="*/ 9 w 17"/>
                <a:gd name="T53" fmla="*/ 11 h 21"/>
                <a:gd name="T54" fmla="*/ 8 w 17"/>
                <a:gd name="T55" fmla="*/ 11 h 21"/>
                <a:gd name="T56" fmla="*/ 7 w 17"/>
                <a:gd name="T57" fmla="*/ 12 h 21"/>
                <a:gd name="T58" fmla="*/ 9 w 17"/>
                <a:gd name="T59" fmla="*/ 16 h 21"/>
                <a:gd name="T60" fmla="*/ 12 w 17"/>
                <a:gd name="T61" fmla="*/ 15 h 21"/>
                <a:gd name="T62" fmla="*/ 13 w 17"/>
                <a:gd name="T63" fmla="*/ 15 h 21"/>
                <a:gd name="T64" fmla="*/ 14 w 17"/>
                <a:gd name="T65" fmla="*/ 14 h 21"/>
                <a:gd name="T66" fmla="*/ 14 w 17"/>
                <a:gd name="T67" fmla="*/ 13 h 21"/>
                <a:gd name="T68" fmla="*/ 13 w 17"/>
                <a:gd name="T69" fmla="*/ 12 h 21"/>
                <a:gd name="T70" fmla="*/ 15 w 17"/>
                <a:gd name="T71" fmla="*/ 11 h 21"/>
                <a:gd name="T72" fmla="*/ 16 w 17"/>
                <a:gd name="T73" fmla="*/ 15 h 21"/>
                <a:gd name="T74" fmla="*/ 4 w 17"/>
                <a:gd name="T75" fmla="*/ 20 h 21"/>
                <a:gd name="T76" fmla="*/ 4 w 17"/>
                <a:gd name="T7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" h="21">
                  <a:moveTo>
                    <a:pt x="4" y="18"/>
                  </a:move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5" y="5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16" y="15"/>
                  </a:lnTo>
                  <a:lnTo>
                    <a:pt x="4" y="20"/>
                  </a:lnTo>
                  <a:lnTo>
                    <a:pt x="4" y="18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 456"/>
            <p:cNvSpPr>
              <a:spLocks/>
            </p:cNvSpPr>
            <p:nvPr/>
          </p:nvSpPr>
          <p:spPr bwMode="auto">
            <a:xfrm>
              <a:off x="5261" y="232"/>
              <a:ext cx="18" cy="20"/>
            </a:xfrm>
            <a:custGeom>
              <a:avLst/>
              <a:gdLst>
                <a:gd name="T0" fmla="*/ 3 w 18"/>
                <a:gd name="T1" fmla="*/ 17 h 20"/>
                <a:gd name="T2" fmla="*/ 4 w 18"/>
                <a:gd name="T3" fmla="*/ 17 h 20"/>
                <a:gd name="T4" fmla="*/ 4 w 18"/>
                <a:gd name="T5" fmla="*/ 16 h 20"/>
                <a:gd name="T6" fmla="*/ 4 w 18"/>
                <a:gd name="T7" fmla="*/ 15 h 20"/>
                <a:gd name="T8" fmla="*/ 3 w 18"/>
                <a:gd name="T9" fmla="*/ 6 h 20"/>
                <a:gd name="T10" fmla="*/ 2 w 18"/>
                <a:gd name="T11" fmla="*/ 5 h 20"/>
                <a:gd name="T12" fmla="*/ 1 w 18"/>
                <a:gd name="T13" fmla="*/ 5 h 20"/>
                <a:gd name="T14" fmla="*/ 0 w 18"/>
                <a:gd name="T15" fmla="*/ 3 h 20"/>
                <a:gd name="T16" fmla="*/ 6 w 18"/>
                <a:gd name="T17" fmla="*/ 2 h 20"/>
                <a:gd name="T18" fmla="*/ 15 w 18"/>
                <a:gd name="T19" fmla="*/ 14 h 20"/>
                <a:gd name="T20" fmla="*/ 13 w 18"/>
                <a:gd name="T21" fmla="*/ 4 h 20"/>
                <a:gd name="T22" fmla="*/ 13 w 18"/>
                <a:gd name="T23" fmla="*/ 3 h 20"/>
                <a:gd name="T24" fmla="*/ 12 w 18"/>
                <a:gd name="T25" fmla="*/ 3 h 20"/>
                <a:gd name="T26" fmla="*/ 12 w 18"/>
                <a:gd name="T27" fmla="*/ 2 h 20"/>
                <a:gd name="T28" fmla="*/ 11 w 18"/>
                <a:gd name="T29" fmla="*/ 3 h 20"/>
                <a:gd name="T30" fmla="*/ 10 w 18"/>
                <a:gd name="T31" fmla="*/ 3 h 20"/>
                <a:gd name="T32" fmla="*/ 10 w 18"/>
                <a:gd name="T33" fmla="*/ 2 h 20"/>
                <a:gd name="T34" fmla="*/ 16 w 18"/>
                <a:gd name="T35" fmla="*/ 0 h 20"/>
                <a:gd name="T36" fmla="*/ 17 w 18"/>
                <a:gd name="T37" fmla="*/ 2 h 20"/>
                <a:gd name="T38" fmla="*/ 16 w 18"/>
                <a:gd name="T39" fmla="*/ 2 h 20"/>
                <a:gd name="T40" fmla="*/ 15 w 18"/>
                <a:gd name="T41" fmla="*/ 2 h 20"/>
                <a:gd name="T42" fmla="*/ 15 w 18"/>
                <a:gd name="T43" fmla="*/ 4 h 20"/>
                <a:gd name="T44" fmla="*/ 17 w 18"/>
                <a:gd name="T45" fmla="*/ 16 h 20"/>
                <a:gd name="T46" fmla="*/ 14 w 18"/>
                <a:gd name="T47" fmla="*/ 17 h 20"/>
                <a:gd name="T48" fmla="*/ 5 w 18"/>
                <a:gd name="T49" fmla="*/ 5 h 20"/>
                <a:gd name="T50" fmla="*/ 7 w 18"/>
                <a:gd name="T51" fmla="*/ 14 h 20"/>
                <a:gd name="T52" fmla="*/ 7 w 18"/>
                <a:gd name="T53" fmla="*/ 15 h 20"/>
                <a:gd name="T54" fmla="*/ 7 w 18"/>
                <a:gd name="T55" fmla="*/ 16 h 20"/>
                <a:gd name="T56" fmla="*/ 8 w 18"/>
                <a:gd name="T57" fmla="*/ 16 h 20"/>
                <a:gd name="T58" fmla="*/ 9 w 18"/>
                <a:gd name="T59" fmla="*/ 16 h 20"/>
                <a:gd name="T60" fmla="*/ 10 w 18"/>
                <a:gd name="T61" fmla="*/ 17 h 20"/>
                <a:gd name="T62" fmla="*/ 3 w 18"/>
                <a:gd name="T63" fmla="*/ 19 h 20"/>
                <a:gd name="T64" fmla="*/ 3 w 18"/>
                <a:gd name="T6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20">
                  <a:moveTo>
                    <a:pt x="3" y="17"/>
                  </a:moveTo>
                  <a:lnTo>
                    <a:pt x="4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6" y="2"/>
                  </a:lnTo>
                  <a:lnTo>
                    <a:pt x="15" y="1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5" y="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3" y="19"/>
                  </a:lnTo>
                  <a:lnTo>
                    <a:pt x="3" y="1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 457"/>
            <p:cNvSpPr>
              <a:spLocks/>
            </p:cNvSpPr>
            <p:nvPr/>
          </p:nvSpPr>
          <p:spPr bwMode="auto">
            <a:xfrm>
              <a:off x="5287" y="231"/>
              <a:ext cx="14" cy="17"/>
            </a:xfrm>
            <a:custGeom>
              <a:avLst/>
              <a:gdLst>
                <a:gd name="T0" fmla="*/ 3 w 14"/>
                <a:gd name="T1" fmla="*/ 14 h 17"/>
                <a:gd name="T2" fmla="*/ 5 w 14"/>
                <a:gd name="T3" fmla="*/ 14 h 17"/>
                <a:gd name="T4" fmla="*/ 5 w 14"/>
                <a:gd name="T5" fmla="*/ 12 h 17"/>
                <a:gd name="T6" fmla="*/ 5 w 14"/>
                <a:gd name="T7" fmla="*/ 2 h 17"/>
                <a:gd name="T8" fmla="*/ 3 w 14"/>
                <a:gd name="T9" fmla="*/ 2 h 17"/>
                <a:gd name="T10" fmla="*/ 2 w 14"/>
                <a:gd name="T11" fmla="*/ 2 h 17"/>
                <a:gd name="T12" fmla="*/ 1 w 14"/>
                <a:gd name="T13" fmla="*/ 3 h 17"/>
                <a:gd name="T14" fmla="*/ 1 w 14"/>
                <a:gd name="T15" fmla="*/ 4 h 17"/>
                <a:gd name="T16" fmla="*/ 1 w 14"/>
                <a:gd name="T17" fmla="*/ 5 h 17"/>
                <a:gd name="T18" fmla="*/ 0 w 14"/>
                <a:gd name="T19" fmla="*/ 5 h 17"/>
                <a:gd name="T20" fmla="*/ 0 w 14"/>
                <a:gd name="T21" fmla="*/ 1 h 17"/>
                <a:gd name="T22" fmla="*/ 13 w 14"/>
                <a:gd name="T23" fmla="*/ 0 h 17"/>
                <a:gd name="T24" fmla="*/ 13 w 14"/>
                <a:gd name="T25" fmla="*/ 4 h 17"/>
                <a:gd name="T26" fmla="*/ 12 w 14"/>
                <a:gd name="T27" fmla="*/ 4 h 17"/>
                <a:gd name="T28" fmla="*/ 12 w 14"/>
                <a:gd name="T29" fmla="*/ 3 h 17"/>
                <a:gd name="T30" fmla="*/ 11 w 14"/>
                <a:gd name="T31" fmla="*/ 2 h 17"/>
                <a:gd name="T32" fmla="*/ 10 w 14"/>
                <a:gd name="T33" fmla="*/ 2 h 17"/>
                <a:gd name="T34" fmla="*/ 8 w 14"/>
                <a:gd name="T35" fmla="*/ 2 h 17"/>
                <a:gd name="T36" fmla="*/ 8 w 14"/>
                <a:gd name="T37" fmla="*/ 12 h 17"/>
                <a:gd name="T38" fmla="*/ 8 w 14"/>
                <a:gd name="T39" fmla="*/ 13 h 17"/>
                <a:gd name="T40" fmla="*/ 8 w 14"/>
                <a:gd name="T41" fmla="*/ 14 h 17"/>
                <a:gd name="T42" fmla="*/ 9 w 14"/>
                <a:gd name="T43" fmla="*/ 14 h 17"/>
                <a:gd name="T44" fmla="*/ 10 w 14"/>
                <a:gd name="T45" fmla="*/ 14 h 17"/>
                <a:gd name="T46" fmla="*/ 10 w 14"/>
                <a:gd name="T47" fmla="*/ 15 h 17"/>
                <a:gd name="T48" fmla="*/ 3 w 14"/>
                <a:gd name="T49" fmla="*/ 16 h 17"/>
                <a:gd name="T50" fmla="*/ 3 w 14"/>
                <a:gd name="T5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17">
                  <a:moveTo>
                    <a:pt x="3" y="14"/>
                  </a:moveTo>
                  <a:lnTo>
                    <a:pt x="5" y="14"/>
                  </a:lnTo>
                  <a:lnTo>
                    <a:pt x="5" y="12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3" y="16"/>
                  </a:lnTo>
                  <a:lnTo>
                    <a:pt x="3" y="14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458"/>
            <p:cNvSpPr>
              <a:spLocks/>
            </p:cNvSpPr>
            <p:nvPr/>
          </p:nvSpPr>
          <p:spPr bwMode="auto">
            <a:xfrm>
              <a:off x="5317" y="233"/>
              <a:ext cx="15" cy="17"/>
            </a:xfrm>
            <a:custGeom>
              <a:avLst/>
              <a:gdLst>
                <a:gd name="T0" fmla="*/ 0 w 15"/>
                <a:gd name="T1" fmla="*/ 7 h 17"/>
                <a:gd name="T2" fmla="*/ 1 w 15"/>
                <a:gd name="T3" fmla="*/ 5 h 17"/>
                <a:gd name="T4" fmla="*/ 1 w 15"/>
                <a:gd name="T5" fmla="*/ 4 h 17"/>
                <a:gd name="T6" fmla="*/ 2 w 15"/>
                <a:gd name="T7" fmla="*/ 2 h 17"/>
                <a:gd name="T8" fmla="*/ 3 w 15"/>
                <a:gd name="T9" fmla="*/ 1 h 17"/>
                <a:gd name="T10" fmla="*/ 4 w 15"/>
                <a:gd name="T11" fmla="*/ 1 h 17"/>
                <a:gd name="T12" fmla="*/ 5 w 15"/>
                <a:gd name="T13" fmla="*/ 0 h 17"/>
                <a:gd name="T14" fmla="*/ 6 w 15"/>
                <a:gd name="T15" fmla="*/ 0 h 17"/>
                <a:gd name="T16" fmla="*/ 8 w 15"/>
                <a:gd name="T17" fmla="*/ 0 h 17"/>
                <a:gd name="T18" fmla="*/ 10 w 15"/>
                <a:gd name="T19" fmla="*/ 0 h 17"/>
                <a:gd name="T20" fmla="*/ 11 w 15"/>
                <a:gd name="T21" fmla="*/ 1 h 17"/>
                <a:gd name="T22" fmla="*/ 12 w 15"/>
                <a:gd name="T23" fmla="*/ 1 h 17"/>
                <a:gd name="T24" fmla="*/ 13 w 15"/>
                <a:gd name="T25" fmla="*/ 3 h 17"/>
                <a:gd name="T26" fmla="*/ 13 w 15"/>
                <a:gd name="T27" fmla="*/ 4 h 17"/>
                <a:gd name="T28" fmla="*/ 14 w 15"/>
                <a:gd name="T29" fmla="*/ 5 h 17"/>
                <a:gd name="T30" fmla="*/ 14 w 15"/>
                <a:gd name="T31" fmla="*/ 7 h 17"/>
                <a:gd name="T32" fmla="*/ 14 w 15"/>
                <a:gd name="T33" fmla="*/ 9 h 17"/>
                <a:gd name="T34" fmla="*/ 13 w 15"/>
                <a:gd name="T35" fmla="*/ 11 h 17"/>
                <a:gd name="T36" fmla="*/ 13 w 15"/>
                <a:gd name="T37" fmla="*/ 12 h 17"/>
                <a:gd name="T38" fmla="*/ 12 w 15"/>
                <a:gd name="T39" fmla="*/ 13 h 17"/>
                <a:gd name="T40" fmla="*/ 11 w 15"/>
                <a:gd name="T41" fmla="*/ 15 h 17"/>
                <a:gd name="T42" fmla="*/ 10 w 15"/>
                <a:gd name="T43" fmla="*/ 15 h 17"/>
                <a:gd name="T44" fmla="*/ 8 w 15"/>
                <a:gd name="T45" fmla="*/ 15 h 17"/>
                <a:gd name="T46" fmla="*/ 8 w 15"/>
                <a:gd name="T47" fmla="*/ 16 h 17"/>
                <a:gd name="T48" fmla="*/ 6 w 15"/>
                <a:gd name="T49" fmla="*/ 16 h 17"/>
                <a:gd name="T50" fmla="*/ 4 w 15"/>
                <a:gd name="T51" fmla="*/ 15 h 17"/>
                <a:gd name="T52" fmla="*/ 3 w 15"/>
                <a:gd name="T53" fmla="*/ 15 h 17"/>
                <a:gd name="T54" fmla="*/ 2 w 15"/>
                <a:gd name="T55" fmla="*/ 14 h 17"/>
                <a:gd name="T56" fmla="*/ 1 w 15"/>
                <a:gd name="T57" fmla="*/ 13 h 17"/>
                <a:gd name="T58" fmla="*/ 1 w 15"/>
                <a:gd name="T59" fmla="*/ 12 h 17"/>
                <a:gd name="T60" fmla="*/ 0 w 15"/>
                <a:gd name="T61" fmla="*/ 10 h 17"/>
                <a:gd name="T62" fmla="*/ 0 w 15"/>
                <a:gd name="T63" fmla="*/ 9 h 17"/>
                <a:gd name="T64" fmla="*/ 0 w 15"/>
                <a:gd name="T6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17">
                  <a:moveTo>
                    <a:pt x="0" y="7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 459"/>
            <p:cNvSpPr>
              <a:spLocks/>
            </p:cNvSpPr>
            <p:nvPr/>
          </p:nvSpPr>
          <p:spPr bwMode="auto">
            <a:xfrm>
              <a:off x="5321" y="236"/>
              <a:ext cx="7" cy="11"/>
            </a:xfrm>
            <a:custGeom>
              <a:avLst/>
              <a:gdLst>
                <a:gd name="T0" fmla="*/ 3 w 7"/>
                <a:gd name="T1" fmla="*/ 9 h 11"/>
                <a:gd name="T2" fmla="*/ 3 w 7"/>
                <a:gd name="T3" fmla="*/ 10 h 11"/>
                <a:gd name="T4" fmla="*/ 4 w 7"/>
                <a:gd name="T5" fmla="*/ 9 h 11"/>
                <a:gd name="T6" fmla="*/ 5 w 7"/>
                <a:gd name="T7" fmla="*/ 9 h 11"/>
                <a:gd name="T8" fmla="*/ 5 w 7"/>
                <a:gd name="T9" fmla="*/ 8 h 11"/>
                <a:gd name="T10" fmla="*/ 6 w 7"/>
                <a:gd name="T11" fmla="*/ 8 h 11"/>
                <a:gd name="T12" fmla="*/ 6 w 7"/>
                <a:gd name="T13" fmla="*/ 6 h 11"/>
                <a:gd name="T14" fmla="*/ 6 w 7"/>
                <a:gd name="T15" fmla="*/ 5 h 11"/>
                <a:gd name="T16" fmla="*/ 6 w 7"/>
                <a:gd name="T17" fmla="*/ 4 h 11"/>
                <a:gd name="T18" fmla="*/ 6 w 7"/>
                <a:gd name="T19" fmla="*/ 3 h 11"/>
                <a:gd name="T20" fmla="*/ 6 w 7"/>
                <a:gd name="T21" fmla="*/ 2 h 11"/>
                <a:gd name="T22" fmla="*/ 6 w 7"/>
                <a:gd name="T23" fmla="*/ 1 h 11"/>
                <a:gd name="T24" fmla="*/ 5 w 7"/>
                <a:gd name="T25" fmla="*/ 1 h 11"/>
                <a:gd name="T26" fmla="*/ 5 w 7"/>
                <a:gd name="T27" fmla="*/ 0 h 11"/>
                <a:gd name="T28" fmla="*/ 4 w 7"/>
                <a:gd name="T29" fmla="*/ 0 h 11"/>
                <a:gd name="T30" fmla="*/ 3 w 7"/>
                <a:gd name="T31" fmla="*/ 0 h 11"/>
                <a:gd name="T32" fmla="*/ 2 w 7"/>
                <a:gd name="T33" fmla="*/ 0 h 11"/>
                <a:gd name="T34" fmla="*/ 1 w 7"/>
                <a:gd name="T35" fmla="*/ 1 h 11"/>
                <a:gd name="T36" fmla="*/ 1 w 7"/>
                <a:gd name="T37" fmla="*/ 3 h 11"/>
                <a:gd name="T38" fmla="*/ 0 w 7"/>
                <a:gd name="T39" fmla="*/ 4 h 11"/>
                <a:gd name="T40" fmla="*/ 0 w 7"/>
                <a:gd name="T41" fmla="*/ 5 h 11"/>
                <a:gd name="T42" fmla="*/ 0 w 7"/>
                <a:gd name="T43" fmla="*/ 6 h 11"/>
                <a:gd name="T44" fmla="*/ 0 w 7"/>
                <a:gd name="T45" fmla="*/ 7 h 11"/>
                <a:gd name="T46" fmla="*/ 1 w 7"/>
                <a:gd name="T47" fmla="*/ 8 h 11"/>
                <a:gd name="T48" fmla="*/ 1 w 7"/>
                <a:gd name="T49" fmla="*/ 9 h 11"/>
                <a:gd name="T50" fmla="*/ 2 w 7"/>
                <a:gd name="T51" fmla="*/ 9 h 11"/>
                <a:gd name="T52" fmla="*/ 3 w 7"/>
                <a:gd name="T5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11">
                  <a:moveTo>
                    <a:pt x="3" y="9"/>
                  </a:moveTo>
                  <a:lnTo>
                    <a:pt x="3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460"/>
            <p:cNvSpPr>
              <a:spLocks/>
            </p:cNvSpPr>
            <p:nvPr/>
          </p:nvSpPr>
          <p:spPr bwMode="auto">
            <a:xfrm>
              <a:off x="5337" y="236"/>
              <a:ext cx="17" cy="18"/>
            </a:xfrm>
            <a:custGeom>
              <a:avLst/>
              <a:gdLst>
                <a:gd name="T0" fmla="*/ 1 w 17"/>
                <a:gd name="T1" fmla="*/ 13 h 18"/>
                <a:gd name="T2" fmla="*/ 2 w 17"/>
                <a:gd name="T3" fmla="*/ 13 h 18"/>
                <a:gd name="T4" fmla="*/ 3 w 17"/>
                <a:gd name="T5" fmla="*/ 13 h 18"/>
                <a:gd name="T6" fmla="*/ 6 w 17"/>
                <a:gd name="T7" fmla="*/ 4 h 18"/>
                <a:gd name="T8" fmla="*/ 6 w 17"/>
                <a:gd name="T9" fmla="*/ 3 h 18"/>
                <a:gd name="T10" fmla="*/ 6 w 17"/>
                <a:gd name="T11" fmla="*/ 2 h 18"/>
                <a:gd name="T12" fmla="*/ 5 w 17"/>
                <a:gd name="T13" fmla="*/ 1 h 18"/>
                <a:gd name="T14" fmla="*/ 4 w 17"/>
                <a:gd name="T15" fmla="*/ 1 h 18"/>
                <a:gd name="T16" fmla="*/ 4 w 17"/>
                <a:gd name="T17" fmla="*/ 0 h 18"/>
                <a:gd name="T18" fmla="*/ 16 w 17"/>
                <a:gd name="T19" fmla="*/ 4 h 18"/>
                <a:gd name="T20" fmla="*/ 15 w 17"/>
                <a:gd name="T21" fmla="*/ 8 h 18"/>
                <a:gd name="T22" fmla="*/ 13 w 17"/>
                <a:gd name="T23" fmla="*/ 7 h 18"/>
                <a:gd name="T24" fmla="*/ 14 w 17"/>
                <a:gd name="T25" fmla="*/ 6 h 18"/>
                <a:gd name="T26" fmla="*/ 14 w 17"/>
                <a:gd name="T27" fmla="*/ 5 h 18"/>
                <a:gd name="T28" fmla="*/ 13 w 17"/>
                <a:gd name="T29" fmla="*/ 4 h 18"/>
                <a:gd name="T30" fmla="*/ 12 w 17"/>
                <a:gd name="T31" fmla="*/ 4 h 18"/>
                <a:gd name="T32" fmla="*/ 9 w 17"/>
                <a:gd name="T33" fmla="*/ 3 h 18"/>
                <a:gd name="T34" fmla="*/ 7 w 17"/>
                <a:gd name="T35" fmla="*/ 8 h 18"/>
                <a:gd name="T36" fmla="*/ 9 w 17"/>
                <a:gd name="T37" fmla="*/ 8 h 18"/>
                <a:gd name="T38" fmla="*/ 10 w 17"/>
                <a:gd name="T39" fmla="*/ 8 h 18"/>
                <a:gd name="T40" fmla="*/ 10 w 17"/>
                <a:gd name="T41" fmla="*/ 7 h 18"/>
                <a:gd name="T42" fmla="*/ 11 w 17"/>
                <a:gd name="T43" fmla="*/ 7 h 18"/>
                <a:gd name="T44" fmla="*/ 12 w 17"/>
                <a:gd name="T45" fmla="*/ 7 h 18"/>
                <a:gd name="T46" fmla="*/ 11 w 17"/>
                <a:gd name="T47" fmla="*/ 13 h 18"/>
                <a:gd name="T48" fmla="*/ 9 w 17"/>
                <a:gd name="T49" fmla="*/ 13 h 18"/>
                <a:gd name="T50" fmla="*/ 9 w 17"/>
                <a:gd name="T51" fmla="*/ 11 h 18"/>
                <a:gd name="T52" fmla="*/ 9 w 17"/>
                <a:gd name="T53" fmla="*/ 10 h 18"/>
                <a:gd name="T54" fmla="*/ 8 w 17"/>
                <a:gd name="T55" fmla="*/ 10 h 18"/>
                <a:gd name="T56" fmla="*/ 7 w 17"/>
                <a:gd name="T57" fmla="*/ 10 h 18"/>
                <a:gd name="T58" fmla="*/ 6 w 17"/>
                <a:gd name="T59" fmla="*/ 13 h 18"/>
                <a:gd name="T60" fmla="*/ 6 w 17"/>
                <a:gd name="T61" fmla="*/ 14 h 18"/>
                <a:gd name="T62" fmla="*/ 6 w 17"/>
                <a:gd name="T63" fmla="*/ 15 h 18"/>
                <a:gd name="T64" fmla="*/ 7 w 17"/>
                <a:gd name="T65" fmla="*/ 15 h 18"/>
                <a:gd name="T66" fmla="*/ 7 w 17"/>
                <a:gd name="T67" fmla="*/ 16 h 18"/>
                <a:gd name="T68" fmla="*/ 7 w 17"/>
                <a:gd name="T69" fmla="*/ 17 h 18"/>
                <a:gd name="T70" fmla="*/ 0 w 17"/>
                <a:gd name="T71" fmla="*/ 15 h 18"/>
                <a:gd name="T72" fmla="*/ 1 w 17"/>
                <a:gd name="T7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18">
                  <a:moveTo>
                    <a:pt x="1" y="13"/>
                  </a:moveTo>
                  <a:lnTo>
                    <a:pt x="2" y="13"/>
                  </a:lnTo>
                  <a:lnTo>
                    <a:pt x="3" y="13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16" y="4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7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0" y="15"/>
                  </a:lnTo>
                  <a:lnTo>
                    <a:pt x="1" y="13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461"/>
            <p:cNvSpPr>
              <a:spLocks/>
            </p:cNvSpPr>
            <p:nvPr/>
          </p:nvSpPr>
          <p:spPr bwMode="auto">
            <a:xfrm>
              <a:off x="5366" y="245"/>
              <a:ext cx="18" cy="21"/>
            </a:xfrm>
            <a:custGeom>
              <a:avLst/>
              <a:gdLst>
                <a:gd name="T0" fmla="*/ 1 w 18"/>
                <a:gd name="T1" fmla="*/ 15 h 21"/>
                <a:gd name="T2" fmla="*/ 2 w 18"/>
                <a:gd name="T3" fmla="*/ 15 h 21"/>
                <a:gd name="T4" fmla="*/ 3 w 18"/>
                <a:gd name="T5" fmla="*/ 15 h 21"/>
                <a:gd name="T6" fmla="*/ 4 w 18"/>
                <a:gd name="T7" fmla="*/ 15 h 21"/>
                <a:gd name="T8" fmla="*/ 8 w 18"/>
                <a:gd name="T9" fmla="*/ 5 h 21"/>
                <a:gd name="T10" fmla="*/ 6 w 18"/>
                <a:gd name="T11" fmla="*/ 3 h 21"/>
                <a:gd name="T12" fmla="*/ 5 w 18"/>
                <a:gd name="T13" fmla="*/ 3 h 21"/>
                <a:gd name="T14" fmla="*/ 4 w 18"/>
                <a:gd name="T15" fmla="*/ 4 h 21"/>
                <a:gd name="T16" fmla="*/ 4 w 18"/>
                <a:gd name="T17" fmla="*/ 5 h 21"/>
                <a:gd name="T18" fmla="*/ 2 w 18"/>
                <a:gd name="T19" fmla="*/ 5 h 21"/>
                <a:gd name="T20" fmla="*/ 4 w 18"/>
                <a:gd name="T21" fmla="*/ 0 h 21"/>
                <a:gd name="T22" fmla="*/ 17 w 18"/>
                <a:gd name="T23" fmla="*/ 7 h 21"/>
                <a:gd name="T24" fmla="*/ 15 w 18"/>
                <a:gd name="T25" fmla="*/ 12 h 21"/>
                <a:gd name="T26" fmla="*/ 13 w 18"/>
                <a:gd name="T27" fmla="*/ 10 h 21"/>
                <a:gd name="T28" fmla="*/ 14 w 18"/>
                <a:gd name="T29" fmla="*/ 9 h 21"/>
                <a:gd name="T30" fmla="*/ 14 w 18"/>
                <a:gd name="T31" fmla="*/ 8 h 21"/>
                <a:gd name="T32" fmla="*/ 13 w 18"/>
                <a:gd name="T33" fmla="*/ 7 h 21"/>
                <a:gd name="T34" fmla="*/ 11 w 18"/>
                <a:gd name="T35" fmla="*/ 6 h 21"/>
                <a:gd name="T36" fmla="*/ 6 w 18"/>
                <a:gd name="T37" fmla="*/ 15 h 21"/>
                <a:gd name="T38" fmla="*/ 6 w 18"/>
                <a:gd name="T39" fmla="*/ 17 h 21"/>
                <a:gd name="T40" fmla="*/ 7 w 18"/>
                <a:gd name="T41" fmla="*/ 18 h 21"/>
                <a:gd name="T42" fmla="*/ 7 w 18"/>
                <a:gd name="T43" fmla="*/ 20 h 21"/>
                <a:gd name="T44" fmla="*/ 0 w 18"/>
                <a:gd name="T45" fmla="*/ 16 h 21"/>
                <a:gd name="T46" fmla="*/ 1 w 18"/>
                <a:gd name="T4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1">
                  <a:moveTo>
                    <a:pt x="1" y="15"/>
                  </a:moveTo>
                  <a:lnTo>
                    <a:pt x="2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8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17" y="7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0" y="16"/>
                  </a:lnTo>
                  <a:lnTo>
                    <a:pt x="1" y="15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 462"/>
            <p:cNvSpPr>
              <a:spLocks/>
            </p:cNvSpPr>
            <p:nvPr/>
          </p:nvSpPr>
          <p:spPr bwMode="auto">
            <a:xfrm>
              <a:off x="5381" y="256"/>
              <a:ext cx="25" cy="25"/>
            </a:xfrm>
            <a:custGeom>
              <a:avLst/>
              <a:gdLst>
                <a:gd name="T0" fmla="*/ 1 w 25"/>
                <a:gd name="T1" fmla="*/ 13 h 25"/>
                <a:gd name="T2" fmla="*/ 2 w 25"/>
                <a:gd name="T3" fmla="*/ 13 h 25"/>
                <a:gd name="T4" fmla="*/ 2 w 25"/>
                <a:gd name="T5" fmla="*/ 14 h 25"/>
                <a:gd name="T6" fmla="*/ 3 w 25"/>
                <a:gd name="T7" fmla="*/ 13 h 25"/>
                <a:gd name="T8" fmla="*/ 4 w 25"/>
                <a:gd name="T9" fmla="*/ 13 h 25"/>
                <a:gd name="T10" fmla="*/ 10 w 25"/>
                <a:gd name="T11" fmla="*/ 4 h 25"/>
                <a:gd name="T12" fmla="*/ 10 w 25"/>
                <a:gd name="T13" fmla="*/ 3 h 25"/>
                <a:gd name="T14" fmla="*/ 10 w 25"/>
                <a:gd name="T15" fmla="*/ 2 h 25"/>
                <a:gd name="T16" fmla="*/ 8 w 25"/>
                <a:gd name="T17" fmla="*/ 2 h 25"/>
                <a:gd name="T18" fmla="*/ 10 w 25"/>
                <a:gd name="T19" fmla="*/ 0 h 25"/>
                <a:gd name="T20" fmla="*/ 16 w 25"/>
                <a:gd name="T21" fmla="*/ 5 h 25"/>
                <a:gd name="T22" fmla="*/ 14 w 25"/>
                <a:gd name="T23" fmla="*/ 6 h 25"/>
                <a:gd name="T24" fmla="*/ 14 w 25"/>
                <a:gd name="T25" fmla="*/ 5 h 25"/>
                <a:gd name="T26" fmla="*/ 13 w 25"/>
                <a:gd name="T27" fmla="*/ 5 h 25"/>
                <a:gd name="T28" fmla="*/ 13 w 25"/>
                <a:gd name="T29" fmla="*/ 6 h 25"/>
                <a:gd name="T30" fmla="*/ 12 w 25"/>
                <a:gd name="T31" fmla="*/ 6 h 25"/>
                <a:gd name="T32" fmla="*/ 10 w 25"/>
                <a:gd name="T33" fmla="*/ 9 h 25"/>
                <a:gd name="T34" fmla="*/ 16 w 25"/>
                <a:gd name="T35" fmla="*/ 14 h 25"/>
                <a:gd name="T36" fmla="*/ 18 w 25"/>
                <a:gd name="T37" fmla="*/ 10 h 25"/>
                <a:gd name="T38" fmla="*/ 18 w 25"/>
                <a:gd name="T39" fmla="*/ 9 h 25"/>
                <a:gd name="T40" fmla="*/ 18 w 25"/>
                <a:gd name="T41" fmla="*/ 8 h 25"/>
                <a:gd name="T42" fmla="*/ 17 w 25"/>
                <a:gd name="T43" fmla="*/ 7 h 25"/>
                <a:gd name="T44" fmla="*/ 18 w 25"/>
                <a:gd name="T45" fmla="*/ 6 h 25"/>
                <a:gd name="T46" fmla="*/ 24 w 25"/>
                <a:gd name="T47" fmla="*/ 10 h 25"/>
                <a:gd name="T48" fmla="*/ 23 w 25"/>
                <a:gd name="T49" fmla="*/ 12 h 25"/>
                <a:gd name="T50" fmla="*/ 22 w 25"/>
                <a:gd name="T51" fmla="*/ 11 h 25"/>
                <a:gd name="T52" fmla="*/ 21 w 25"/>
                <a:gd name="T53" fmla="*/ 11 h 25"/>
                <a:gd name="T54" fmla="*/ 20 w 25"/>
                <a:gd name="T55" fmla="*/ 12 h 25"/>
                <a:gd name="T56" fmla="*/ 14 w 25"/>
                <a:gd name="T57" fmla="*/ 20 h 25"/>
                <a:gd name="T58" fmla="*/ 14 w 25"/>
                <a:gd name="T59" fmla="*/ 21 h 25"/>
                <a:gd name="T60" fmla="*/ 14 w 25"/>
                <a:gd name="T61" fmla="*/ 22 h 25"/>
                <a:gd name="T62" fmla="*/ 16 w 25"/>
                <a:gd name="T63" fmla="*/ 23 h 25"/>
                <a:gd name="T64" fmla="*/ 14 w 25"/>
                <a:gd name="T65" fmla="*/ 24 h 25"/>
                <a:gd name="T66" fmla="*/ 8 w 25"/>
                <a:gd name="T67" fmla="*/ 20 h 25"/>
                <a:gd name="T68" fmla="*/ 10 w 25"/>
                <a:gd name="T69" fmla="*/ 18 h 25"/>
                <a:gd name="T70" fmla="*/ 10 w 25"/>
                <a:gd name="T71" fmla="*/ 19 h 25"/>
                <a:gd name="T72" fmla="*/ 11 w 25"/>
                <a:gd name="T73" fmla="*/ 19 h 25"/>
                <a:gd name="T74" fmla="*/ 12 w 25"/>
                <a:gd name="T75" fmla="*/ 19 h 25"/>
                <a:gd name="T76" fmla="*/ 12 w 25"/>
                <a:gd name="T77" fmla="*/ 18 h 25"/>
                <a:gd name="T78" fmla="*/ 14 w 25"/>
                <a:gd name="T79" fmla="*/ 15 h 25"/>
                <a:gd name="T80" fmla="*/ 9 w 25"/>
                <a:gd name="T81" fmla="*/ 10 h 25"/>
                <a:gd name="T82" fmla="*/ 6 w 25"/>
                <a:gd name="T83" fmla="*/ 14 h 25"/>
                <a:gd name="T84" fmla="*/ 6 w 25"/>
                <a:gd name="T85" fmla="*/ 15 h 25"/>
                <a:gd name="T86" fmla="*/ 6 w 25"/>
                <a:gd name="T87" fmla="*/ 16 h 25"/>
                <a:gd name="T88" fmla="*/ 7 w 25"/>
                <a:gd name="T89" fmla="*/ 17 h 25"/>
                <a:gd name="T90" fmla="*/ 6 w 25"/>
                <a:gd name="T91" fmla="*/ 18 h 25"/>
                <a:gd name="T92" fmla="*/ 0 w 25"/>
                <a:gd name="T93" fmla="*/ 14 h 25"/>
                <a:gd name="T94" fmla="*/ 1 w 25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1" y="13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6" y="14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24" y="10"/>
                  </a:lnTo>
                  <a:lnTo>
                    <a:pt x="23" y="12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2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4" y="1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1" y="13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Freeform 463"/>
            <p:cNvSpPr>
              <a:spLocks/>
            </p:cNvSpPr>
            <p:nvPr/>
          </p:nvSpPr>
          <p:spPr bwMode="auto">
            <a:xfrm>
              <a:off x="5401" y="272"/>
              <a:ext cx="22" cy="22"/>
            </a:xfrm>
            <a:custGeom>
              <a:avLst/>
              <a:gdLst>
                <a:gd name="T0" fmla="*/ 2 w 22"/>
                <a:gd name="T1" fmla="*/ 11 h 22"/>
                <a:gd name="T2" fmla="*/ 2 w 22"/>
                <a:gd name="T3" fmla="*/ 12 h 22"/>
                <a:gd name="T4" fmla="*/ 3 w 22"/>
                <a:gd name="T5" fmla="*/ 12 h 22"/>
                <a:gd name="T6" fmla="*/ 4 w 22"/>
                <a:gd name="T7" fmla="*/ 12 h 22"/>
                <a:gd name="T8" fmla="*/ 5 w 22"/>
                <a:gd name="T9" fmla="*/ 11 h 22"/>
                <a:gd name="T10" fmla="*/ 11 w 22"/>
                <a:gd name="T11" fmla="*/ 4 h 22"/>
                <a:gd name="T12" fmla="*/ 12 w 22"/>
                <a:gd name="T13" fmla="*/ 3 h 22"/>
                <a:gd name="T14" fmla="*/ 12 w 22"/>
                <a:gd name="T15" fmla="*/ 2 h 22"/>
                <a:gd name="T16" fmla="*/ 11 w 22"/>
                <a:gd name="T17" fmla="*/ 2 h 22"/>
                <a:gd name="T18" fmla="*/ 10 w 22"/>
                <a:gd name="T19" fmla="*/ 2 h 22"/>
                <a:gd name="T20" fmla="*/ 12 w 22"/>
                <a:gd name="T21" fmla="*/ 0 h 22"/>
                <a:gd name="T22" fmla="*/ 21 w 22"/>
                <a:gd name="T23" fmla="*/ 9 h 22"/>
                <a:gd name="T24" fmla="*/ 18 w 22"/>
                <a:gd name="T25" fmla="*/ 12 h 22"/>
                <a:gd name="T26" fmla="*/ 16 w 22"/>
                <a:gd name="T27" fmla="*/ 11 h 22"/>
                <a:gd name="T28" fmla="*/ 17 w 22"/>
                <a:gd name="T29" fmla="*/ 10 h 22"/>
                <a:gd name="T30" fmla="*/ 18 w 22"/>
                <a:gd name="T31" fmla="*/ 9 h 22"/>
                <a:gd name="T32" fmla="*/ 17 w 22"/>
                <a:gd name="T33" fmla="*/ 8 h 22"/>
                <a:gd name="T34" fmla="*/ 14 w 22"/>
                <a:gd name="T35" fmla="*/ 5 h 22"/>
                <a:gd name="T36" fmla="*/ 10 w 22"/>
                <a:gd name="T37" fmla="*/ 9 h 22"/>
                <a:gd name="T38" fmla="*/ 12 w 22"/>
                <a:gd name="T39" fmla="*/ 10 h 22"/>
                <a:gd name="T40" fmla="*/ 12 w 22"/>
                <a:gd name="T41" fmla="*/ 11 h 22"/>
                <a:gd name="T42" fmla="*/ 13 w 22"/>
                <a:gd name="T43" fmla="*/ 11 h 22"/>
                <a:gd name="T44" fmla="*/ 13 w 22"/>
                <a:gd name="T45" fmla="*/ 10 h 22"/>
                <a:gd name="T46" fmla="*/ 14 w 22"/>
                <a:gd name="T47" fmla="*/ 10 h 22"/>
                <a:gd name="T48" fmla="*/ 14 w 22"/>
                <a:gd name="T49" fmla="*/ 9 h 22"/>
                <a:gd name="T50" fmla="*/ 16 w 22"/>
                <a:gd name="T51" fmla="*/ 11 h 22"/>
                <a:gd name="T52" fmla="*/ 12 w 22"/>
                <a:gd name="T53" fmla="*/ 16 h 22"/>
                <a:gd name="T54" fmla="*/ 10 w 22"/>
                <a:gd name="T55" fmla="*/ 14 h 22"/>
                <a:gd name="T56" fmla="*/ 11 w 22"/>
                <a:gd name="T57" fmla="*/ 13 h 22"/>
                <a:gd name="T58" fmla="*/ 11 w 22"/>
                <a:gd name="T59" fmla="*/ 12 h 22"/>
                <a:gd name="T60" fmla="*/ 10 w 22"/>
                <a:gd name="T61" fmla="*/ 11 h 22"/>
                <a:gd name="T62" fmla="*/ 9 w 22"/>
                <a:gd name="T63" fmla="*/ 10 h 22"/>
                <a:gd name="T64" fmla="*/ 5 w 22"/>
                <a:gd name="T65" fmla="*/ 14 h 22"/>
                <a:gd name="T66" fmla="*/ 9 w 22"/>
                <a:gd name="T67" fmla="*/ 17 h 22"/>
                <a:gd name="T68" fmla="*/ 9 w 22"/>
                <a:gd name="T69" fmla="*/ 18 h 22"/>
                <a:gd name="T70" fmla="*/ 10 w 22"/>
                <a:gd name="T71" fmla="*/ 18 h 22"/>
                <a:gd name="T72" fmla="*/ 11 w 22"/>
                <a:gd name="T73" fmla="*/ 18 h 22"/>
                <a:gd name="T74" fmla="*/ 11 w 22"/>
                <a:gd name="T75" fmla="*/ 17 h 22"/>
                <a:gd name="T76" fmla="*/ 12 w 22"/>
                <a:gd name="T77" fmla="*/ 17 h 22"/>
                <a:gd name="T78" fmla="*/ 12 w 22"/>
                <a:gd name="T79" fmla="*/ 16 h 22"/>
                <a:gd name="T80" fmla="*/ 13 w 22"/>
                <a:gd name="T81" fmla="*/ 17 h 22"/>
                <a:gd name="T82" fmla="*/ 10 w 22"/>
                <a:gd name="T83" fmla="*/ 21 h 22"/>
                <a:gd name="T84" fmla="*/ 0 w 22"/>
                <a:gd name="T85" fmla="*/ 12 h 22"/>
                <a:gd name="T86" fmla="*/ 2 w 22"/>
                <a:gd name="T8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" h="22">
                  <a:moveTo>
                    <a:pt x="2" y="11"/>
                  </a:move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1" y="9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0" y="21"/>
                  </a:lnTo>
                  <a:lnTo>
                    <a:pt x="0" y="12"/>
                  </a:lnTo>
                  <a:lnTo>
                    <a:pt x="2" y="11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 464"/>
            <p:cNvSpPr>
              <a:spLocks/>
            </p:cNvSpPr>
            <p:nvPr/>
          </p:nvSpPr>
          <p:spPr bwMode="auto">
            <a:xfrm>
              <a:off x="5420" y="294"/>
              <a:ext cx="25" cy="23"/>
            </a:xfrm>
            <a:custGeom>
              <a:avLst/>
              <a:gdLst>
                <a:gd name="T0" fmla="*/ 1 w 25"/>
                <a:gd name="T1" fmla="*/ 9 h 23"/>
                <a:gd name="T2" fmla="*/ 2 w 25"/>
                <a:gd name="T3" fmla="*/ 9 h 23"/>
                <a:gd name="T4" fmla="*/ 2 w 25"/>
                <a:gd name="T5" fmla="*/ 10 h 23"/>
                <a:gd name="T6" fmla="*/ 3 w 25"/>
                <a:gd name="T7" fmla="*/ 10 h 23"/>
                <a:gd name="T8" fmla="*/ 3 w 25"/>
                <a:gd name="T9" fmla="*/ 9 h 23"/>
                <a:gd name="T10" fmla="*/ 4 w 25"/>
                <a:gd name="T11" fmla="*/ 9 h 23"/>
                <a:gd name="T12" fmla="*/ 12 w 25"/>
                <a:gd name="T13" fmla="*/ 3 h 23"/>
                <a:gd name="T14" fmla="*/ 13 w 25"/>
                <a:gd name="T15" fmla="*/ 3 h 23"/>
                <a:gd name="T16" fmla="*/ 13 w 25"/>
                <a:gd name="T17" fmla="*/ 2 h 23"/>
                <a:gd name="T18" fmla="*/ 12 w 25"/>
                <a:gd name="T19" fmla="*/ 1 h 23"/>
                <a:gd name="T20" fmla="*/ 13 w 25"/>
                <a:gd name="T21" fmla="*/ 0 h 23"/>
                <a:gd name="T22" fmla="*/ 17 w 25"/>
                <a:gd name="T23" fmla="*/ 5 h 23"/>
                <a:gd name="T24" fmla="*/ 10 w 25"/>
                <a:gd name="T25" fmla="*/ 18 h 23"/>
                <a:gd name="T26" fmla="*/ 18 w 25"/>
                <a:gd name="T27" fmla="*/ 13 h 23"/>
                <a:gd name="T28" fmla="*/ 19 w 25"/>
                <a:gd name="T29" fmla="*/ 12 h 23"/>
                <a:gd name="T30" fmla="*/ 19 w 25"/>
                <a:gd name="T31" fmla="*/ 11 h 23"/>
                <a:gd name="T32" fmla="*/ 19 w 25"/>
                <a:gd name="T33" fmla="*/ 10 h 23"/>
                <a:gd name="T34" fmla="*/ 18 w 25"/>
                <a:gd name="T35" fmla="*/ 9 h 23"/>
                <a:gd name="T36" fmla="*/ 20 w 25"/>
                <a:gd name="T37" fmla="*/ 9 h 23"/>
                <a:gd name="T38" fmla="*/ 24 w 25"/>
                <a:gd name="T39" fmla="*/ 14 h 23"/>
                <a:gd name="T40" fmla="*/ 22 w 25"/>
                <a:gd name="T41" fmla="*/ 15 h 23"/>
                <a:gd name="T42" fmla="*/ 22 w 25"/>
                <a:gd name="T43" fmla="*/ 14 h 23"/>
                <a:gd name="T44" fmla="*/ 21 w 25"/>
                <a:gd name="T45" fmla="*/ 13 h 23"/>
                <a:gd name="T46" fmla="*/ 20 w 25"/>
                <a:gd name="T47" fmla="*/ 14 h 23"/>
                <a:gd name="T48" fmla="*/ 9 w 25"/>
                <a:gd name="T49" fmla="*/ 22 h 23"/>
                <a:gd name="T50" fmla="*/ 7 w 25"/>
                <a:gd name="T51" fmla="*/ 19 h 23"/>
                <a:gd name="T52" fmla="*/ 14 w 25"/>
                <a:gd name="T53" fmla="*/ 6 h 23"/>
                <a:gd name="T54" fmla="*/ 13 w 25"/>
                <a:gd name="T55" fmla="*/ 6 h 23"/>
                <a:gd name="T56" fmla="*/ 5 w 25"/>
                <a:gd name="T57" fmla="*/ 11 h 23"/>
                <a:gd name="T58" fmla="*/ 4 w 25"/>
                <a:gd name="T59" fmla="*/ 12 h 23"/>
                <a:gd name="T60" fmla="*/ 4 w 25"/>
                <a:gd name="T61" fmla="*/ 13 h 23"/>
                <a:gd name="T62" fmla="*/ 5 w 25"/>
                <a:gd name="T63" fmla="*/ 13 h 23"/>
                <a:gd name="T64" fmla="*/ 5 w 25"/>
                <a:gd name="T65" fmla="*/ 14 h 23"/>
                <a:gd name="T66" fmla="*/ 4 w 25"/>
                <a:gd name="T67" fmla="*/ 15 h 23"/>
                <a:gd name="T68" fmla="*/ 0 w 25"/>
                <a:gd name="T69" fmla="*/ 9 h 23"/>
                <a:gd name="T70" fmla="*/ 1 w 25"/>
                <a:gd name="T7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3">
                  <a:moveTo>
                    <a:pt x="1" y="9"/>
                  </a:move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7" y="5"/>
                  </a:lnTo>
                  <a:lnTo>
                    <a:pt x="10" y="18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0" y="9"/>
                  </a:lnTo>
                  <a:lnTo>
                    <a:pt x="1" y="9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Freeform 465"/>
            <p:cNvSpPr>
              <a:spLocks/>
            </p:cNvSpPr>
            <p:nvPr/>
          </p:nvSpPr>
          <p:spPr bwMode="auto">
            <a:xfrm>
              <a:off x="5434" y="325"/>
              <a:ext cx="20" cy="16"/>
            </a:xfrm>
            <a:custGeom>
              <a:avLst/>
              <a:gdLst>
                <a:gd name="T0" fmla="*/ 1 w 20"/>
                <a:gd name="T1" fmla="*/ 0 h 16"/>
                <a:gd name="T2" fmla="*/ 2 w 20"/>
                <a:gd name="T3" fmla="*/ 0 h 16"/>
                <a:gd name="T4" fmla="*/ 2 w 20"/>
                <a:gd name="T5" fmla="*/ 1 h 16"/>
                <a:gd name="T6" fmla="*/ 3 w 20"/>
                <a:gd name="T7" fmla="*/ 1 h 16"/>
                <a:gd name="T8" fmla="*/ 4 w 20"/>
                <a:gd name="T9" fmla="*/ 1 h 16"/>
                <a:gd name="T10" fmla="*/ 17 w 20"/>
                <a:gd name="T11" fmla="*/ 0 h 16"/>
                <a:gd name="T12" fmla="*/ 19 w 20"/>
                <a:gd name="T13" fmla="*/ 2 h 16"/>
                <a:gd name="T14" fmla="*/ 10 w 20"/>
                <a:gd name="T15" fmla="*/ 12 h 16"/>
                <a:gd name="T16" fmla="*/ 9 w 20"/>
                <a:gd name="T17" fmla="*/ 12 h 16"/>
                <a:gd name="T18" fmla="*/ 9 w 20"/>
                <a:gd name="T19" fmla="*/ 13 h 16"/>
                <a:gd name="T20" fmla="*/ 9 w 20"/>
                <a:gd name="T21" fmla="*/ 14 h 16"/>
                <a:gd name="T22" fmla="*/ 8 w 20"/>
                <a:gd name="T23" fmla="*/ 15 h 16"/>
                <a:gd name="T24" fmla="*/ 5 w 20"/>
                <a:gd name="T25" fmla="*/ 10 h 16"/>
                <a:gd name="T26" fmla="*/ 6 w 20"/>
                <a:gd name="T27" fmla="*/ 9 h 16"/>
                <a:gd name="T28" fmla="*/ 7 w 20"/>
                <a:gd name="T29" fmla="*/ 10 h 16"/>
                <a:gd name="T30" fmla="*/ 8 w 20"/>
                <a:gd name="T31" fmla="*/ 10 h 16"/>
                <a:gd name="T32" fmla="*/ 10 w 20"/>
                <a:gd name="T33" fmla="*/ 8 h 16"/>
                <a:gd name="T34" fmla="*/ 7 w 20"/>
                <a:gd name="T35" fmla="*/ 3 h 16"/>
                <a:gd name="T36" fmla="*/ 5 w 20"/>
                <a:gd name="T37" fmla="*/ 3 h 16"/>
                <a:gd name="T38" fmla="*/ 4 w 20"/>
                <a:gd name="T39" fmla="*/ 3 h 16"/>
                <a:gd name="T40" fmla="*/ 3 w 20"/>
                <a:gd name="T41" fmla="*/ 4 h 16"/>
                <a:gd name="T42" fmla="*/ 4 w 20"/>
                <a:gd name="T43" fmla="*/ 4 h 16"/>
                <a:gd name="T44" fmla="*/ 2 w 20"/>
                <a:gd name="T45" fmla="*/ 6 h 16"/>
                <a:gd name="T46" fmla="*/ 0 w 20"/>
                <a:gd name="T47" fmla="*/ 0 h 16"/>
                <a:gd name="T48" fmla="*/ 1 w 20"/>
                <a:gd name="T4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6">
                  <a:moveTo>
                    <a:pt x="1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Freeform 466"/>
            <p:cNvSpPr>
              <a:spLocks/>
            </p:cNvSpPr>
            <p:nvPr/>
          </p:nvSpPr>
          <p:spPr bwMode="auto">
            <a:xfrm>
              <a:off x="5446" y="328"/>
              <a:ext cx="3" cy="1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2 w 3"/>
                <a:gd name="T5" fmla="*/ 0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Freeform 467"/>
            <p:cNvSpPr>
              <a:spLocks/>
            </p:cNvSpPr>
            <p:nvPr/>
          </p:nvSpPr>
          <p:spPr bwMode="auto">
            <a:xfrm>
              <a:off x="5446" y="335"/>
              <a:ext cx="19" cy="17"/>
            </a:xfrm>
            <a:custGeom>
              <a:avLst/>
              <a:gdLst>
                <a:gd name="T0" fmla="*/ 10 w 19"/>
                <a:gd name="T1" fmla="*/ 3 h 17"/>
                <a:gd name="T2" fmla="*/ 11 w 19"/>
                <a:gd name="T3" fmla="*/ 3 h 17"/>
                <a:gd name="T4" fmla="*/ 11 w 19"/>
                <a:gd name="T5" fmla="*/ 2 h 17"/>
                <a:gd name="T6" fmla="*/ 11 w 19"/>
                <a:gd name="T7" fmla="*/ 1 h 17"/>
                <a:gd name="T8" fmla="*/ 13 w 19"/>
                <a:gd name="T9" fmla="*/ 0 h 17"/>
                <a:gd name="T10" fmla="*/ 15 w 19"/>
                <a:gd name="T11" fmla="*/ 7 h 17"/>
                <a:gd name="T12" fmla="*/ 14 w 19"/>
                <a:gd name="T13" fmla="*/ 7 h 17"/>
                <a:gd name="T14" fmla="*/ 13 w 19"/>
                <a:gd name="T15" fmla="*/ 6 h 17"/>
                <a:gd name="T16" fmla="*/ 13 w 19"/>
                <a:gd name="T17" fmla="*/ 5 h 17"/>
                <a:gd name="T18" fmla="*/ 12 w 19"/>
                <a:gd name="T19" fmla="*/ 5 h 17"/>
                <a:gd name="T20" fmla="*/ 11 w 19"/>
                <a:gd name="T21" fmla="*/ 5 h 17"/>
                <a:gd name="T22" fmla="*/ 11 w 19"/>
                <a:gd name="T23" fmla="*/ 6 h 17"/>
                <a:gd name="T24" fmla="*/ 3 w 19"/>
                <a:gd name="T25" fmla="*/ 12 h 17"/>
                <a:gd name="T26" fmla="*/ 14 w 19"/>
                <a:gd name="T27" fmla="*/ 12 h 17"/>
                <a:gd name="T28" fmla="*/ 15 w 19"/>
                <a:gd name="T29" fmla="*/ 12 h 17"/>
                <a:gd name="T30" fmla="*/ 14 w 19"/>
                <a:gd name="T31" fmla="*/ 11 h 17"/>
                <a:gd name="T32" fmla="*/ 14 w 19"/>
                <a:gd name="T33" fmla="*/ 10 h 17"/>
                <a:gd name="T34" fmla="*/ 16 w 19"/>
                <a:gd name="T35" fmla="*/ 10 h 17"/>
                <a:gd name="T36" fmla="*/ 18 w 19"/>
                <a:gd name="T37" fmla="*/ 15 h 17"/>
                <a:gd name="T38" fmla="*/ 17 w 19"/>
                <a:gd name="T39" fmla="*/ 16 h 17"/>
                <a:gd name="T40" fmla="*/ 16 w 19"/>
                <a:gd name="T41" fmla="*/ 15 h 17"/>
                <a:gd name="T42" fmla="*/ 15 w 19"/>
                <a:gd name="T43" fmla="*/ 15 h 17"/>
                <a:gd name="T44" fmla="*/ 14 w 19"/>
                <a:gd name="T45" fmla="*/ 15 h 17"/>
                <a:gd name="T46" fmla="*/ 1 w 19"/>
                <a:gd name="T47" fmla="*/ 14 h 17"/>
                <a:gd name="T48" fmla="*/ 0 w 19"/>
                <a:gd name="T49" fmla="*/ 12 h 17"/>
                <a:gd name="T50" fmla="*/ 10 w 19"/>
                <a:gd name="T5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17">
                  <a:moveTo>
                    <a:pt x="10" y="3"/>
                  </a:move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0" y="3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Freeform 468"/>
            <p:cNvSpPr>
              <a:spLocks/>
            </p:cNvSpPr>
            <p:nvPr/>
          </p:nvSpPr>
          <p:spPr bwMode="auto">
            <a:xfrm>
              <a:off x="5451" y="362"/>
              <a:ext cx="18" cy="16"/>
            </a:xfrm>
            <a:custGeom>
              <a:avLst/>
              <a:gdLst>
                <a:gd name="T0" fmla="*/ 1 w 18"/>
                <a:gd name="T1" fmla="*/ 6 h 16"/>
                <a:gd name="T2" fmla="*/ 1 w 18"/>
                <a:gd name="T3" fmla="*/ 7 h 16"/>
                <a:gd name="T4" fmla="*/ 2 w 18"/>
                <a:gd name="T5" fmla="*/ 8 h 16"/>
                <a:gd name="T6" fmla="*/ 4 w 18"/>
                <a:gd name="T7" fmla="*/ 8 h 16"/>
                <a:gd name="T8" fmla="*/ 7 w 18"/>
                <a:gd name="T9" fmla="*/ 7 h 16"/>
                <a:gd name="T10" fmla="*/ 12 w 18"/>
                <a:gd name="T11" fmla="*/ 2 h 16"/>
                <a:gd name="T12" fmla="*/ 13 w 18"/>
                <a:gd name="T13" fmla="*/ 2 h 16"/>
                <a:gd name="T14" fmla="*/ 13 w 18"/>
                <a:gd name="T15" fmla="*/ 1 h 16"/>
                <a:gd name="T16" fmla="*/ 13 w 18"/>
                <a:gd name="T17" fmla="*/ 0 h 16"/>
                <a:gd name="T18" fmla="*/ 15 w 18"/>
                <a:gd name="T19" fmla="*/ 0 h 16"/>
                <a:gd name="T20" fmla="*/ 16 w 18"/>
                <a:gd name="T21" fmla="*/ 6 h 16"/>
                <a:gd name="T22" fmla="*/ 14 w 18"/>
                <a:gd name="T23" fmla="*/ 6 h 16"/>
                <a:gd name="T24" fmla="*/ 14 w 18"/>
                <a:gd name="T25" fmla="*/ 5 h 16"/>
                <a:gd name="T26" fmla="*/ 13 w 18"/>
                <a:gd name="T27" fmla="*/ 5 h 16"/>
                <a:gd name="T28" fmla="*/ 9 w 18"/>
                <a:gd name="T29" fmla="*/ 9 h 16"/>
                <a:gd name="T30" fmla="*/ 13 w 18"/>
                <a:gd name="T31" fmla="*/ 11 h 16"/>
                <a:gd name="T32" fmla="*/ 14 w 18"/>
                <a:gd name="T33" fmla="*/ 11 h 16"/>
                <a:gd name="T34" fmla="*/ 15 w 18"/>
                <a:gd name="T35" fmla="*/ 11 h 16"/>
                <a:gd name="T36" fmla="*/ 15 w 18"/>
                <a:gd name="T37" fmla="*/ 10 h 16"/>
                <a:gd name="T38" fmla="*/ 15 w 18"/>
                <a:gd name="T39" fmla="*/ 9 h 16"/>
                <a:gd name="T40" fmla="*/ 16 w 18"/>
                <a:gd name="T41" fmla="*/ 9 h 16"/>
                <a:gd name="T42" fmla="*/ 17 w 18"/>
                <a:gd name="T43" fmla="*/ 14 h 16"/>
                <a:gd name="T44" fmla="*/ 16 w 18"/>
                <a:gd name="T45" fmla="*/ 15 h 16"/>
                <a:gd name="T46" fmla="*/ 16 w 18"/>
                <a:gd name="T47" fmla="*/ 14 h 16"/>
                <a:gd name="T48" fmla="*/ 15 w 18"/>
                <a:gd name="T49" fmla="*/ 14 h 16"/>
                <a:gd name="T50" fmla="*/ 14 w 18"/>
                <a:gd name="T51" fmla="*/ 14 h 16"/>
                <a:gd name="T52" fmla="*/ 13 w 18"/>
                <a:gd name="T53" fmla="*/ 13 h 16"/>
                <a:gd name="T54" fmla="*/ 7 w 18"/>
                <a:gd name="T55" fmla="*/ 10 h 16"/>
                <a:gd name="T56" fmla="*/ 4 w 18"/>
                <a:gd name="T57" fmla="*/ 10 h 16"/>
                <a:gd name="T58" fmla="*/ 3 w 18"/>
                <a:gd name="T59" fmla="*/ 11 h 16"/>
                <a:gd name="T60" fmla="*/ 2 w 18"/>
                <a:gd name="T61" fmla="*/ 11 h 16"/>
                <a:gd name="T62" fmla="*/ 2 w 18"/>
                <a:gd name="T63" fmla="*/ 13 h 16"/>
                <a:gd name="T64" fmla="*/ 1 w 18"/>
                <a:gd name="T65" fmla="*/ 13 h 16"/>
                <a:gd name="T66" fmla="*/ 0 w 18"/>
                <a:gd name="T67" fmla="*/ 6 h 16"/>
                <a:gd name="T68" fmla="*/ 1 w 18"/>
                <a:gd name="T6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6">
                  <a:moveTo>
                    <a:pt x="1" y="6"/>
                  </a:move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9" y="9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6"/>
                  </a:lnTo>
                  <a:lnTo>
                    <a:pt x="1" y="6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469"/>
            <p:cNvSpPr>
              <a:spLocks/>
            </p:cNvSpPr>
            <p:nvPr/>
          </p:nvSpPr>
          <p:spPr bwMode="auto">
            <a:xfrm>
              <a:off x="5395" y="506"/>
              <a:ext cx="29" cy="27"/>
            </a:xfrm>
            <a:custGeom>
              <a:avLst/>
              <a:gdLst>
                <a:gd name="T0" fmla="*/ 10 w 29"/>
                <a:gd name="T1" fmla="*/ 25 h 27"/>
                <a:gd name="T2" fmla="*/ 11 w 29"/>
                <a:gd name="T3" fmla="*/ 24 h 27"/>
                <a:gd name="T4" fmla="*/ 12 w 29"/>
                <a:gd name="T5" fmla="*/ 24 h 27"/>
                <a:gd name="T6" fmla="*/ 12 w 29"/>
                <a:gd name="T7" fmla="*/ 23 h 27"/>
                <a:gd name="T8" fmla="*/ 11 w 29"/>
                <a:gd name="T9" fmla="*/ 22 h 27"/>
                <a:gd name="T10" fmla="*/ 4 w 29"/>
                <a:gd name="T11" fmla="*/ 15 h 27"/>
                <a:gd name="T12" fmla="*/ 3 w 29"/>
                <a:gd name="T13" fmla="*/ 14 h 27"/>
                <a:gd name="T14" fmla="*/ 2 w 29"/>
                <a:gd name="T15" fmla="*/ 14 h 27"/>
                <a:gd name="T16" fmla="*/ 2 w 29"/>
                <a:gd name="T17" fmla="*/ 15 h 27"/>
                <a:gd name="T18" fmla="*/ 0 w 29"/>
                <a:gd name="T19" fmla="*/ 14 h 27"/>
                <a:gd name="T20" fmla="*/ 5 w 29"/>
                <a:gd name="T21" fmla="*/ 10 h 27"/>
                <a:gd name="T22" fmla="*/ 17 w 29"/>
                <a:gd name="T23" fmla="*/ 16 h 27"/>
                <a:gd name="T24" fmla="*/ 12 w 29"/>
                <a:gd name="T25" fmla="*/ 4 h 27"/>
                <a:gd name="T26" fmla="*/ 16 w 29"/>
                <a:gd name="T27" fmla="*/ 0 h 27"/>
                <a:gd name="T28" fmla="*/ 18 w 29"/>
                <a:gd name="T29" fmla="*/ 1 h 27"/>
                <a:gd name="T30" fmla="*/ 17 w 29"/>
                <a:gd name="T31" fmla="*/ 1 h 27"/>
                <a:gd name="T32" fmla="*/ 17 w 29"/>
                <a:gd name="T33" fmla="*/ 2 h 27"/>
                <a:gd name="T34" fmla="*/ 16 w 29"/>
                <a:gd name="T35" fmla="*/ 2 h 27"/>
                <a:gd name="T36" fmla="*/ 17 w 29"/>
                <a:gd name="T37" fmla="*/ 3 h 27"/>
                <a:gd name="T38" fmla="*/ 24 w 29"/>
                <a:gd name="T39" fmla="*/ 11 h 27"/>
                <a:gd name="T40" fmla="*/ 25 w 29"/>
                <a:gd name="T41" fmla="*/ 11 h 27"/>
                <a:gd name="T42" fmla="*/ 26 w 29"/>
                <a:gd name="T43" fmla="*/ 11 h 27"/>
                <a:gd name="T44" fmla="*/ 27 w 29"/>
                <a:gd name="T45" fmla="*/ 11 h 27"/>
                <a:gd name="T46" fmla="*/ 28 w 29"/>
                <a:gd name="T47" fmla="*/ 11 h 27"/>
                <a:gd name="T48" fmla="*/ 22 w 29"/>
                <a:gd name="T49" fmla="*/ 16 h 27"/>
                <a:gd name="T50" fmla="*/ 21 w 29"/>
                <a:gd name="T51" fmla="*/ 15 h 27"/>
                <a:gd name="T52" fmla="*/ 22 w 29"/>
                <a:gd name="T53" fmla="*/ 15 h 27"/>
                <a:gd name="T54" fmla="*/ 23 w 29"/>
                <a:gd name="T55" fmla="*/ 14 h 27"/>
                <a:gd name="T56" fmla="*/ 22 w 29"/>
                <a:gd name="T57" fmla="*/ 13 h 27"/>
                <a:gd name="T58" fmla="*/ 22 w 29"/>
                <a:gd name="T59" fmla="*/ 12 h 27"/>
                <a:gd name="T60" fmla="*/ 15 w 29"/>
                <a:gd name="T61" fmla="*/ 5 h 27"/>
                <a:gd name="T62" fmla="*/ 20 w 29"/>
                <a:gd name="T63" fmla="*/ 19 h 27"/>
                <a:gd name="T64" fmla="*/ 18 w 29"/>
                <a:gd name="T65" fmla="*/ 20 h 27"/>
                <a:gd name="T66" fmla="*/ 6 w 29"/>
                <a:gd name="T67" fmla="*/ 13 h 27"/>
                <a:gd name="T68" fmla="*/ 12 w 29"/>
                <a:gd name="T69" fmla="*/ 21 h 27"/>
                <a:gd name="T70" fmla="*/ 13 w 29"/>
                <a:gd name="T71" fmla="*/ 22 h 27"/>
                <a:gd name="T72" fmla="*/ 14 w 29"/>
                <a:gd name="T73" fmla="*/ 22 h 27"/>
                <a:gd name="T74" fmla="*/ 14 w 29"/>
                <a:gd name="T75" fmla="*/ 21 h 27"/>
                <a:gd name="T76" fmla="*/ 15 w 29"/>
                <a:gd name="T77" fmla="*/ 21 h 27"/>
                <a:gd name="T78" fmla="*/ 15 w 29"/>
                <a:gd name="T79" fmla="*/ 20 h 27"/>
                <a:gd name="T80" fmla="*/ 16 w 29"/>
                <a:gd name="T81" fmla="*/ 22 h 27"/>
                <a:gd name="T82" fmla="*/ 11 w 29"/>
                <a:gd name="T83" fmla="*/ 26 h 27"/>
                <a:gd name="T84" fmla="*/ 10 w 29"/>
                <a:gd name="T8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27">
                  <a:moveTo>
                    <a:pt x="10" y="25"/>
                  </a:moveTo>
                  <a:lnTo>
                    <a:pt x="11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7" y="16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15" y="5"/>
                  </a:lnTo>
                  <a:lnTo>
                    <a:pt x="20" y="19"/>
                  </a:lnTo>
                  <a:lnTo>
                    <a:pt x="18" y="20"/>
                  </a:lnTo>
                  <a:lnTo>
                    <a:pt x="6" y="13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10" y="25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Freeform 470"/>
            <p:cNvSpPr>
              <a:spLocks/>
            </p:cNvSpPr>
            <p:nvPr/>
          </p:nvSpPr>
          <p:spPr bwMode="auto">
            <a:xfrm>
              <a:off x="5416" y="491"/>
              <a:ext cx="21" cy="21"/>
            </a:xfrm>
            <a:custGeom>
              <a:avLst/>
              <a:gdLst>
                <a:gd name="T0" fmla="*/ 11 w 21"/>
                <a:gd name="T1" fmla="*/ 18 h 21"/>
                <a:gd name="T2" fmla="*/ 12 w 21"/>
                <a:gd name="T3" fmla="*/ 18 h 21"/>
                <a:gd name="T4" fmla="*/ 12 w 21"/>
                <a:gd name="T5" fmla="*/ 17 h 21"/>
                <a:gd name="T6" fmla="*/ 12 w 21"/>
                <a:gd name="T7" fmla="*/ 16 h 21"/>
                <a:gd name="T8" fmla="*/ 4 w 21"/>
                <a:gd name="T9" fmla="*/ 10 h 21"/>
                <a:gd name="T10" fmla="*/ 3 w 21"/>
                <a:gd name="T11" fmla="*/ 10 h 21"/>
                <a:gd name="T12" fmla="*/ 2 w 21"/>
                <a:gd name="T13" fmla="*/ 10 h 21"/>
                <a:gd name="T14" fmla="*/ 2 w 21"/>
                <a:gd name="T15" fmla="*/ 11 h 21"/>
                <a:gd name="T16" fmla="*/ 0 w 21"/>
                <a:gd name="T17" fmla="*/ 10 h 21"/>
                <a:gd name="T18" fmla="*/ 8 w 21"/>
                <a:gd name="T19" fmla="*/ 0 h 21"/>
                <a:gd name="T20" fmla="*/ 12 w 21"/>
                <a:gd name="T21" fmla="*/ 3 h 21"/>
                <a:gd name="T22" fmla="*/ 10 w 21"/>
                <a:gd name="T23" fmla="*/ 5 h 21"/>
                <a:gd name="T24" fmla="*/ 10 w 21"/>
                <a:gd name="T25" fmla="*/ 4 h 21"/>
                <a:gd name="T26" fmla="*/ 9 w 21"/>
                <a:gd name="T27" fmla="*/ 4 h 21"/>
                <a:gd name="T28" fmla="*/ 8 w 21"/>
                <a:gd name="T29" fmla="*/ 3 h 21"/>
                <a:gd name="T30" fmla="*/ 8 w 21"/>
                <a:gd name="T31" fmla="*/ 4 h 21"/>
                <a:gd name="T32" fmla="*/ 7 w 21"/>
                <a:gd name="T33" fmla="*/ 4 h 21"/>
                <a:gd name="T34" fmla="*/ 5 w 21"/>
                <a:gd name="T35" fmla="*/ 7 h 21"/>
                <a:gd name="T36" fmla="*/ 8 w 21"/>
                <a:gd name="T37" fmla="*/ 10 h 21"/>
                <a:gd name="T38" fmla="*/ 9 w 21"/>
                <a:gd name="T39" fmla="*/ 9 h 21"/>
                <a:gd name="T40" fmla="*/ 10 w 21"/>
                <a:gd name="T41" fmla="*/ 8 h 21"/>
                <a:gd name="T42" fmla="*/ 9 w 21"/>
                <a:gd name="T43" fmla="*/ 7 h 21"/>
                <a:gd name="T44" fmla="*/ 8 w 21"/>
                <a:gd name="T45" fmla="*/ 7 h 21"/>
                <a:gd name="T46" fmla="*/ 10 w 21"/>
                <a:gd name="T47" fmla="*/ 5 h 21"/>
                <a:gd name="T48" fmla="*/ 15 w 21"/>
                <a:gd name="T49" fmla="*/ 9 h 21"/>
                <a:gd name="T50" fmla="*/ 13 w 21"/>
                <a:gd name="T51" fmla="*/ 10 h 21"/>
                <a:gd name="T52" fmla="*/ 12 w 21"/>
                <a:gd name="T53" fmla="*/ 10 h 21"/>
                <a:gd name="T54" fmla="*/ 12 w 21"/>
                <a:gd name="T55" fmla="*/ 9 h 21"/>
                <a:gd name="T56" fmla="*/ 12 w 21"/>
                <a:gd name="T57" fmla="*/ 10 h 21"/>
                <a:gd name="T58" fmla="*/ 11 w 21"/>
                <a:gd name="T59" fmla="*/ 10 h 21"/>
                <a:gd name="T60" fmla="*/ 10 w 21"/>
                <a:gd name="T61" fmla="*/ 12 h 21"/>
                <a:gd name="T62" fmla="*/ 14 w 21"/>
                <a:gd name="T63" fmla="*/ 15 h 21"/>
                <a:gd name="T64" fmla="*/ 17 w 21"/>
                <a:gd name="T65" fmla="*/ 12 h 21"/>
                <a:gd name="T66" fmla="*/ 17 w 21"/>
                <a:gd name="T67" fmla="*/ 10 h 21"/>
                <a:gd name="T68" fmla="*/ 16 w 21"/>
                <a:gd name="T69" fmla="*/ 9 h 21"/>
                <a:gd name="T70" fmla="*/ 15 w 21"/>
                <a:gd name="T71" fmla="*/ 8 h 21"/>
                <a:gd name="T72" fmla="*/ 16 w 21"/>
                <a:gd name="T73" fmla="*/ 7 h 21"/>
                <a:gd name="T74" fmla="*/ 20 w 21"/>
                <a:gd name="T75" fmla="*/ 10 h 21"/>
                <a:gd name="T76" fmla="*/ 12 w 21"/>
                <a:gd name="T77" fmla="*/ 20 h 21"/>
                <a:gd name="T78" fmla="*/ 11 w 21"/>
                <a:gd name="T7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21">
                  <a:moveTo>
                    <a:pt x="11" y="18"/>
                  </a:moveTo>
                  <a:lnTo>
                    <a:pt x="12" y="18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7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20" y="10"/>
                  </a:lnTo>
                  <a:lnTo>
                    <a:pt x="12" y="20"/>
                  </a:lnTo>
                  <a:lnTo>
                    <a:pt x="11" y="18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Freeform 471"/>
            <p:cNvSpPr>
              <a:spLocks/>
            </p:cNvSpPr>
            <p:nvPr/>
          </p:nvSpPr>
          <p:spPr bwMode="auto">
            <a:xfrm>
              <a:off x="5427" y="478"/>
              <a:ext cx="22" cy="18"/>
            </a:xfrm>
            <a:custGeom>
              <a:avLst/>
              <a:gdLst>
                <a:gd name="T0" fmla="*/ 12 w 22"/>
                <a:gd name="T1" fmla="*/ 16 h 18"/>
                <a:gd name="T2" fmla="*/ 12 w 22"/>
                <a:gd name="T3" fmla="*/ 15 h 18"/>
                <a:gd name="T4" fmla="*/ 12 w 22"/>
                <a:gd name="T5" fmla="*/ 14 h 18"/>
                <a:gd name="T6" fmla="*/ 12 w 22"/>
                <a:gd name="T7" fmla="*/ 13 h 18"/>
                <a:gd name="T8" fmla="*/ 4 w 22"/>
                <a:gd name="T9" fmla="*/ 9 h 18"/>
                <a:gd name="T10" fmla="*/ 3 w 22"/>
                <a:gd name="T11" fmla="*/ 8 h 18"/>
                <a:gd name="T12" fmla="*/ 2 w 22"/>
                <a:gd name="T13" fmla="*/ 8 h 18"/>
                <a:gd name="T14" fmla="*/ 2 w 22"/>
                <a:gd name="T15" fmla="*/ 9 h 18"/>
                <a:gd name="T16" fmla="*/ 1 w 22"/>
                <a:gd name="T17" fmla="*/ 10 h 18"/>
                <a:gd name="T18" fmla="*/ 0 w 22"/>
                <a:gd name="T19" fmla="*/ 9 h 18"/>
                <a:gd name="T20" fmla="*/ 3 w 22"/>
                <a:gd name="T21" fmla="*/ 4 h 18"/>
                <a:gd name="T22" fmla="*/ 4 w 22"/>
                <a:gd name="T23" fmla="*/ 3 h 18"/>
                <a:gd name="T24" fmla="*/ 5 w 22"/>
                <a:gd name="T25" fmla="*/ 2 h 18"/>
                <a:gd name="T26" fmla="*/ 5 w 22"/>
                <a:gd name="T27" fmla="*/ 1 h 18"/>
                <a:gd name="T28" fmla="*/ 6 w 22"/>
                <a:gd name="T29" fmla="*/ 1 h 18"/>
                <a:gd name="T30" fmla="*/ 7 w 22"/>
                <a:gd name="T31" fmla="*/ 0 h 18"/>
                <a:gd name="T32" fmla="*/ 8 w 22"/>
                <a:gd name="T33" fmla="*/ 0 h 18"/>
                <a:gd name="T34" fmla="*/ 9 w 22"/>
                <a:gd name="T35" fmla="*/ 0 h 18"/>
                <a:gd name="T36" fmla="*/ 10 w 22"/>
                <a:gd name="T37" fmla="*/ 1 h 18"/>
                <a:gd name="T38" fmla="*/ 12 w 22"/>
                <a:gd name="T39" fmla="*/ 1 h 18"/>
                <a:gd name="T40" fmla="*/ 12 w 22"/>
                <a:gd name="T41" fmla="*/ 2 h 18"/>
                <a:gd name="T42" fmla="*/ 12 w 22"/>
                <a:gd name="T43" fmla="*/ 4 h 18"/>
                <a:gd name="T44" fmla="*/ 12 w 22"/>
                <a:gd name="T45" fmla="*/ 5 h 18"/>
                <a:gd name="T46" fmla="*/ 12 w 22"/>
                <a:gd name="T47" fmla="*/ 4 h 18"/>
                <a:gd name="T48" fmla="*/ 13 w 22"/>
                <a:gd name="T49" fmla="*/ 4 h 18"/>
                <a:gd name="T50" fmla="*/ 15 w 22"/>
                <a:gd name="T51" fmla="*/ 4 h 18"/>
                <a:gd name="T52" fmla="*/ 16 w 22"/>
                <a:gd name="T53" fmla="*/ 4 h 18"/>
                <a:gd name="T54" fmla="*/ 16 w 22"/>
                <a:gd name="T55" fmla="*/ 5 h 18"/>
                <a:gd name="T56" fmla="*/ 17 w 22"/>
                <a:gd name="T57" fmla="*/ 5 h 18"/>
                <a:gd name="T58" fmla="*/ 18 w 22"/>
                <a:gd name="T59" fmla="*/ 5 h 18"/>
                <a:gd name="T60" fmla="*/ 19 w 22"/>
                <a:gd name="T61" fmla="*/ 5 h 18"/>
                <a:gd name="T62" fmla="*/ 19 w 22"/>
                <a:gd name="T63" fmla="*/ 4 h 18"/>
                <a:gd name="T64" fmla="*/ 21 w 22"/>
                <a:gd name="T65" fmla="*/ 5 h 18"/>
                <a:gd name="T66" fmla="*/ 19 w 22"/>
                <a:gd name="T67" fmla="*/ 8 h 18"/>
                <a:gd name="T68" fmla="*/ 18 w 22"/>
                <a:gd name="T69" fmla="*/ 8 h 18"/>
                <a:gd name="T70" fmla="*/ 17 w 22"/>
                <a:gd name="T71" fmla="*/ 8 h 18"/>
                <a:gd name="T72" fmla="*/ 16 w 22"/>
                <a:gd name="T73" fmla="*/ 7 h 18"/>
                <a:gd name="T74" fmla="*/ 15 w 22"/>
                <a:gd name="T75" fmla="*/ 7 h 18"/>
                <a:gd name="T76" fmla="*/ 14 w 22"/>
                <a:gd name="T77" fmla="*/ 7 h 18"/>
                <a:gd name="T78" fmla="*/ 13 w 22"/>
                <a:gd name="T79" fmla="*/ 7 h 18"/>
                <a:gd name="T80" fmla="*/ 12 w 22"/>
                <a:gd name="T81" fmla="*/ 7 h 18"/>
                <a:gd name="T82" fmla="*/ 11 w 22"/>
                <a:gd name="T83" fmla="*/ 7 h 18"/>
                <a:gd name="T84" fmla="*/ 11 w 22"/>
                <a:gd name="T85" fmla="*/ 8 h 18"/>
                <a:gd name="T86" fmla="*/ 10 w 22"/>
                <a:gd name="T87" fmla="*/ 9 h 18"/>
                <a:gd name="T88" fmla="*/ 10 w 22"/>
                <a:gd name="T89" fmla="*/ 10 h 18"/>
                <a:gd name="T90" fmla="*/ 13 w 22"/>
                <a:gd name="T91" fmla="*/ 11 h 18"/>
                <a:gd name="T92" fmla="*/ 14 w 22"/>
                <a:gd name="T93" fmla="*/ 12 h 18"/>
                <a:gd name="T94" fmla="*/ 15 w 22"/>
                <a:gd name="T95" fmla="*/ 11 h 18"/>
                <a:gd name="T96" fmla="*/ 16 w 22"/>
                <a:gd name="T97" fmla="*/ 10 h 18"/>
                <a:gd name="T98" fmla="*/ 17 w 22"/>
                <a:gd name="T99" fmla="*/ 11 h 18"/>
                <a:gd name="T100" fmla="*/ 13 w 22"/>
                <a:gd name="T101" fmla="*/ 17 h 18"/>
                <a:gd name="T102" fmla="*/ 12 w 22"/>
                <a:gd name="T10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" h="18">
                  <a:moveTo>
                    <a:pt x="12" y="16"/>
                  </a:moveTo>
                  <a:lnTo>
                    <a:pt x="12" y="15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3" y="17"/>
                  </a:lnTo>
                  <a:lnTo>
                    <a:pt x="12" y="16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472"/>
            <p:cNvSpPr>
              <a:spLocks/>
            </p:cNvSpPr>
            <p:nvPr/>
          </p:nvSpPr>
          <p:spPr bwMode="auto">
            <a:xfrm>
              <a:off x="5433" y="48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Freeform 473"/>
            <p:cNvSpPr>
              <a:spLocks/>
            </p:cNvSpPr>
            <p:nvPr/>
          </p:nvSpPr>
          <p:spPr bwMode="auto">
            <a:xfrm>
              <a:off x="5437" y="464"/>
              <a:ext cx="17" cy="13"/>
            </a:xfrm>
            <a:custGeom>
              <a:avLst/>
              <a:gdLst>
                <a:gd name="T0" fmla="*/ 12 w 17"/>
                <a:gd name="T1" fmla="*/ 7 h 13"/>
                <a:gd name="T2" fmla="*/ 13 w 17"/>
                <a:gd name="T3" fmla="*/ 7 h 13"/>
                <a:gd name="T4" fmla="*/ 14 w 17"/>
                <a:gd name="T5" fmla="*/ 7 h 13"/>
                <a:gd name="T6" fmla="*/ 15 w 17"/>
                <a:gd name="T7" fmla="*/ 7 h 13"/>
                <a:gd name="T8" fmla="*/ 15 w 17"/>
                <a:gd name="T9" fmla="*/ 6 h 13"/>
                <a:gd name="T10" fmla="*/ 16 w 17"/>
                <a:gd name="T11" fmla="*/ 7 h 13"/>
                <a:gd name="T12" fmla="*/ 13 w 17"/>
                <a:gd name="T13" fmla="*/ 12 h 13"/>
                <a:gd name="T14" fmla="*/ 12 w 17"/>
                <a:gd name="T15" fmla="*/ 11 h 13"/>
                <a:gd name="T16" fmla="*/ 12 w 17"/>
                <a:gd name="T17" fmla="*/ 10 h 13"/>
                <a:gd name="T18" fmla="*/ 12 w 17"/>
                <a:gd name="T19" fmla="*/ 9 h 13"/>
                <a:gd name="T20" fmla="*/ 4 w 17"/>
                <a:gd name="T21" fmla="*/ 5 h 13"/>
                <a:gd name="T22" fmla="*/ 3 w 17"/>
                <a:gd name="T23" fmla="*/ 5 h 13"/>
                <a:gd name="T24" fmla="*/ 2 w 17"/>
                <a:gd name="T25" fmla="*/ 5 h 13"/>
                <a:gd name="T26" fmla="*/ 1 w 17"/>
                <a:gd name="T27" fmla="*/ 6 h 13"/>
                <a:gd name="T28" fmla="*/ 1 w 17"/>
                <a:gd name="T29" fmla="*/ 7 h 13"/>
                <a:gd name="T30" fmla="*/ 0 w 17"/>
                <a:gd name="T31" fmla="*/ 6 h 13"/>
                <a:gd name="T32" fmla="*/ 3 w 17"/>
                <a:gd name="T33" fmla="*/ 0 h 13"/>
                <a:gd name="T34" fmla="*/ 4 w 17"/>
                <a:gd name="T35" fmla="*/ 1 h 13"/>
                <a:gd name="T36" fmla="*/ 4 w 17"/>
                <a:gd name="T37" fmla="*/ 2 h 13"/>
                <a:gd name="T38" fmla="*/ 4 w 17"/>
                <a:gd name="T39" fmla="*/ 3 h 13"/>
                <a:gd name="T40" fmla="*/ 5 w 17"/>
                <a:gd name="T41" fmla="*/ 3 h 13"/>
                <a:gd name="T42" fmla="*/ 12 w 17"/>
                <a:gd name="T4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3">
                  <a:moveTo>
                    <a:pt x="12" y="7"/>
                  </a:moveTo>
                  <a:lnTo>
                    <a:pt x="13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7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6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12" y="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Freeform 474"/>
            <p:cNvSpPr>
              <a:spLocks/>
            </p:cNvSpPr>
            <p:nvPr/>
          </p:nvSpPr>
          <p:spPr bwMode="auto">
            <a:xfrm>
              <a:off x="5444" y="447"/>
              <a:ext cx="17" cy="16"/>
            </a:xfrm>
            <a:custGeom>
              <a:avLst/>
              <a:gdLst>
                <a:gd name="T0" fmla="*/ 16 w 17"/>
                <a:gd name="T1" fmla="*/ 5 h 16"/>
                <a:gd name="T2" fmla="*/ 16 w 17"/>
                <a:gd name="T3" fmla="*/ 6 h 16"/>
                <a:gd name="T4" fmla="*/ 16 w 17"/>
                <a:gd name="T5" fmla="*/ 7 h 16"/>
                <a:gd name="T6" fmla="*/ 16 w 17"/>
                <a:gd name="T7" fmla="*/ 9 h 16"/>
                <a:gd name="T8" fmla="*/ 15 w 17"/>
                <a:gd name="T9" fmla="*/ 11 h 16"/>
                <a:gd name="T10" fmla="*/ 15 w 17"/>
                <a:gd name="T11" fmla="*/ 12 h 16"/>
                <a:gd name="T12" fmla="*/ 13 w 17"/>
                <a:gd name="T13" fmla="*/ 13 h 16"/>
                <a:gd name="T14" fmla="*/ 12 w 17"/>
                <a:gd name="T15" fmla="*/ 14 h 16"/>
                <a:gd name="T16" fmla="*/ 11 w 17"/>
                <a:gd name="T17" fmla="*/ 14 h 16"/>
                <a:gd name="T18" fmla="*/ 9 w 17"/>
                <a:gd name="T19" fmla="*/ 15 h 16"/>
                <a:gd name="T20" fmla="*/ 7 w 17"/>
                <a:gd name="T21" fmla="*/ 15 h 16"/>
                <a:gd name="T22" fmla="*/ 5 w 17"/>
                <a:gd name="T23" fmla="*/ 14 h 16"/>
                <a:gd name="T24" fmla="*/ 4 w 17"/>
                <a:gd name="T25" fmla="*/ 14 h 16"/>
                <a:gd name="T26" fmla="*/ 2 w 17"/>
                <a:gd name="T27" fmla="*/ 13 h 16"/>
                <a:gd name="T28" fmla="*/ 1 w 17"/>
                <a:gd name="T29" fmla="*/ 11 h 16"/>
                <a:gd name="T30" fmla="*/ 0 w 17"/>
                <a:gd name="T31" fmla="*/ 9 h 16"/>
                <a:gd name="T32" fmla="*/ 0 w 17"/>
                <a:gd name="T33" fmla="*/ 8 h 16"/>
                <a:gd name="T34" fmla="*/ 0 w 17"/>
                <a:gd name="T35" fmla="*/ 6 h 16"/>
                <a:gd name="T36" fmla="*/ 1 w 17"/>
                <a:gd name="T37" fmla="*/ 5 h 16"/>
                <a:gd name="T38" fmla="*/ 1 w 17"/>
                <a:gd name="T39" fmla="*/ 4 h 16"/>
                <a:gd name="T40" fmla="*/ 1 w 17"/>
                <a:gd name="T41" fmla="*/ 3 h 16"/>
                <a:gd name="T42" fmla="*/ 2 w 17"/>
                <a:gd name="T43" fmla="*/ 2 h 16"/>
                <a:gd name="T44" fmla="*/ 2 w 17"/>
                <a:gd name="T45" fmla="*/ 1 h 16"/>
                <a:gd name="T46" fmla="*/ 3 w 17"/>
                <a:gd name="T47" fmla="*/ 1 h 16"/>
                <a:gd name="T48" fmla="*/ 4 w 17"/>
                <a:gd name="T49" fmla="*/ 1 h 16"/>
                <a:gd name="T50" fmla="*/ 4 w 17"/>
                <a:gd name="T51" fmla="*/ 0 h 16"/>
                <a:gd name="T52" fmla="*/ 7 w 17"/>
                <a:gd name="T53" fmla="*/ 1 h 16"/>
                <a:gd name="T54" fmla="*/ 7 w 17"/>
                <a:gd name="T55" fmla="*/ 3 h 16"/>
                <a:gd name="T56" fmla="*/ 6 w 17"/>
                <a:gd name="T57" fmla="*/ 3 h 16"/>
                <a:gd name="T58" fmla="*/ 5 w 17"/>
                <a:gd name="T59" fmla="*/ 3 h 16"/>
                <a:gd name="T60" fmla="*/ 4 w 17"/>
                <a:gd name="T61" fmla="*/ 3 h 16"/>
                <a:gd name="T62" fmla="*/ 4 w 17"/>
                <a:gd name="T63" fmla="*/ 4 h 16"/>
                <a:gd name="T64" fmla="*/ 3 w 17"/>
                <a:gd name="T65" fmla="*/ 4 h 16"/>
                <a:gd name="T66" fmla="*/ 2 w 17"/>
                <a:gd name="T67" fmla="*/ 6 h 16"/>
                <a:gd name="T68" fmla="*/ 2 w 17"/>
                <a:gd name="T69" fmla="*/ 8 h 16"/>
                <a:gd name="T70" fmla="*/ 2 w 17"/>
                <a:gd name="T71" fmla="*/ 9 h 16"/>
                <a:gd name="T72" fmla="*/ 3 w 17"/>
                <a:gd name="T73" fmla="*/ 10 h 16"/>
                <a:gd name="T74" fmla="*/ 4 w 17"/>
                <a:gd name="T75" fmla="*/ 11 h 16"/>
                <a:gd name="T76" fmla="*/ 5 w 17"/>
                <a:gd name="T77" fmla="*/ 11 h 16"/>
                <a:gd name="T78" fmla="*/ 6 w 17"/>
                <a:gd name="T79" fmla="*/ 11 h 16"/>
                <a:gd name="T80" fmla="*/ 7 w 17"/>
                <a:gd name="T81" fmla="*/ 12 h 16"/>
                <a:gd name="T82" fmla="*/ 9 w 17"/>
                <a:gd name="T83" fmla="*/ 12 h 16"/>
                <a:gd name="T84" fmla="*/ 11 w 17"/>
                <a:gd name="T85" fmla="*/ 12 h 16"/>
                <a:gd name="T86" fmla="*/ 12 w 17"/>
                <a:gd name="T87" fmla="*/ 12 h 16"/>
                <a:gd name="T88" fmla="*/ 12 w 17"/>
                <a:gd name="T89" fmla="*/ 11 h 16"/>
                <a:gd name="T90" fmla="*/ 13 w 17"/>
                <a:gd name="T91" fmla="*/ 11 h 16"/>
                <a:gd name="T92" fmla="*/ 13 w 17"/>
                <a:gd name="T93" fmla="*/ 10 h 16"/>
                <a:gd name="T94" fmla="*/ 14 w 17"/>
                <a:gd name="T95" fmla="*/ 9 h 16"/>
                <a:gd name="T96" fmla="*/ 14 w 17"/>
                <a:gd name="T97" fmla="*/ 8 h 16"/>
                <a:gd name="T98" fmla="*/ 14 w 17"/>
                <a:gd name="T99" fmla="*/ 7 h 16"/>
                <a:gd name="T100" fmla="*/ 14 w 17"/>
                <a:gd name="T101" fmla="*/ 6 h 16"/>
                <a:gd name="T102" fmla="*/ 13 w 17"/>
                <a:gd name="T103" fmla="*/ 6 h 16"/>
                <a:gd name="T104" fmla="*/ 12 w 17"/>
                <a:gd name="T105" fmla="*/ 5 h 16"/>
                <a:gd name="T106" fmla="*/ 12 w 17"/>
                <a:gd name="T107" fmla="*/ 4 h 16"/>
                <a:gd name="T108" fmla="*/ 16 w 17"/>
                <a:gd name="T10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16">
                  <a:moveTo>
                    <a:pt x="16" y="5"/>
                  </a:moveTo>
                  <a:lnTo>
                    <a:pt x="16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6" y="5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Freeform 475"/>
            <p:cNvSpPr>
              <a:spLocks/>
            </p:cNvSpPr>
            <p:nvPr/>
          </p:nvSpPr>
          <p:spPr bwMode="auto">
            <a:xfrm>
              <a:off x="5449" y="429"/>
              <a:ext cx="18" cy="17"/>
            </a:xfrm>
            <a:custGeom>
              <a:avLst/>
              <a:gdLst>
                <a:gd name="T0" fmla="*/ 11 w 18"/>
                <a:gd name="T1" fmla="*/ 16 h 17"/>
                <a:gd name="T2" fmla="*/ 12 w 18"/>
                <a:gd name="T3" fmla="*/ 15 h 17"/>
                <a:gd name="T4" fmla="*/ 11 w 18"/>
                <a:gd name="T5" fmla="*/ 15 h 17"/>
                <a:gd name="T6" fmla="*/ 11 w 18"/>
                <a:gd name="T7" fmla="*/ 14 h 17"/>
                <a:gd name="T8" fmla="*/ 10 w 18"/>
                <a:gd name="T9" fmla="*/ 14 h 17"/>
                <a:gd name="T10" fmla="*/ 0 w 18"/>
                <a:gd name="T11" fmla="*/ 7 h 17"/>
                <a:gd name="T12" fmla="*/ 1 w 18"/>
                <a:gd name="T13" fmla="*/ 4 h 17"/>
                <a:gd name="T14" fmla="*/ 13 w 18"/>
                <a:gd name="T15" fmla="*/ 1 h 17"/>
                <a:gd name="T16" fmla="*/ 14 w 18"/>
                <a:gd name="T17" fmla="*/ 1 h 17"/>
                <a:gd name="T18" fmla="*/ 15 w 18"/>
                <a:gd name="T19" fmla="*/ 1 h 17"/>
                <a:gd name="T20" fmla="*/ 16 w 18"/>
                <a:gd name="T21" fmla="*/ 0 h 17"/>
                <a:gd name="T22" fmla="*/ 17 w 18"/>
                <a:gd name="T23" fmla="*/ 0 h 17"/>
                <a:gd name="T24" fmla="*/ 16 w 18"/>
                <a:gd name="T25" fmla="*/ 6 h 17"/>
                <a:gd name="T26" fmla="*/ 14 w 18"/>
                <a:gd name="T27" fmla="*/ 6 h 17"/>
                <a:gd name="T28" fmla="*/ 14 w 18"/>
                <a:gd name="T29" fmla="*/ 5 h 17"/>
                <a:gd name="T30" fmla="*/ 14 w 18"/>
                <a:gd name="T31" fmla="*/ 4 h 17"/>
                <a:gd name="T32" fmla="*/ 13 w 18"/>
                <a:gd name="T33" fmla="*/ 4 h 17"/>
                <a:gd name="T34" fmla="*/ 10 w 18"/>
                <a:gd name="T35" fmla="*/ 4 h 17"/>
                <a:gd name="T36" fmla="*/ 9 w 18"/>
                <a:gd name="T37" fmla="*/ 10 h 17"/>
                <a:gd name="T38" fmla="*/ 11 w 18"/>
                <a:gd name="T39" fmla="*/ 12 h 17"/>
                <a:gd name="T40" fmla="*/ 12 w 18"/>
                <a:gd name="T41" fmla="*/ 12 h 17"/>
                <a:gd name="T42" fmla="*/ 13 w 18"/>
                <a:gd name="T43" fmla="*/ 12 h 17"/>
                <a:gd name="T44" fmla="*/ 13 w 18"/>
                <a:gd name="T45" fmla="*/ 11 h 17"/>
                <a:gd name="T46" fmla="*/ 14 w 18"/>
                <a:gd name="T47" fmla="*/ 11 h 17"/>
                <a:gd name="T48" fmla="*/ 13 w 18"/>
                <a:gd name="T49" fmla="*/ 16 h 17"/>
                <a:gd name="T50" fmla="*/ 11 w 18"/>
                <a:gd name="T5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7">
                  <a:moveTo>
                    <a:pt x="11" y="16"/>
                  </a:moveTo>
                  <a:lnTo>
                    <a:pt x="12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0" y="7"/>
                  </a:lnTo>
                  <a:lnTo>
                    <a:pt x="1" y="4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3" y="16"/>
                  </a:lnTo>
                  <a:lnTo>
                    <a:pt x="11" y="16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476"/>
            <p:cNvSpPr>
              <a:spLocks/>
            </p:cNvSpPr>
            <p:nvPr/>
          </p:nvSpPr>
          <p:spPr bwMode="auto">
            <a:xfrm>
              <a:off x="5453" y="436"/>
              <a:ext cx="2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477"/>
            <p:cNvSpPr>
              <a:spLocks/>
            </p:cNvSpPr>
            <p:nvPr/>
          </p:nvSpPr>
          <p:spPr bwMode="auto">
            <a:xfrm>
              <a:off x="5132" y="428"/>
              <a:ext cx="18" cy="16"/>
            </a:xfrm>
            <a:custGeom>
              <a:avLst/>
              <a:gdLst>
                <a:gd name="T0" fmla="*/ 7 w 18"/>
                <a:gd name="T1" fmla="*/ 15 h 16"/>
                <a:gd name="T2" fmla="*/ 6 w 18"/>
                <a:gd name="T3" fmla="*/ 15 h 16"/>
                <a:gd name="T4" fmla="*/ 4 w 18"/>
                <a:gd name="T5" fmla="*/ 15 h 16"/>
                <a:gd name="T6" fmla="*/ 2 w 18"/>
                <a:gd name="T7" fmla="*/ 14 h 16"/>
                <a:gd name="T8" fmla="*/ 1 w 18"/>
                <a:gd name="T9" fmla="*/ 14 h 16"/>
                <a:gd name="T10" fmla="*/ 1 w 18"/>
                <a:gd name="T11" fmla="*/ 12 h 16"/>
                <a:gd name="T12" fmla="*/ 0 w 18"/>
                <a:gd name="T13" fmla="*/ 11 h 16"/>
                <a:gd name="T14" fmla="*/ 0 w 18"/>
                <a:gd name="T15" fmla="*/ 9 h 16"/>
                <a:gd name="T16" fmla="*/ 0 w 18"/>
                <a:gd name="T17" fmla="*/ 8 h 16"/>
                <a:gd name="T18" fmla="*/ 0 w 18"/>
                <a:gd name="T19" fmla="*/ 7 h 16"/>
                <a:gd name="T20" fmla="*/ 1 w 18"/>
                <a:gd name="T21" fmla="*/ 6 h 16"/>
                <a:gd name="T22" fmla="*/ 2 w 18"/>
                <a:gd name="T23" fmla="*/ 5 h 16"/>
                <a:gd name="T24" fmla="*/ 3 w 18"/>
                <a:gd name="T25" fmla="*/ 4 h 16"/>
                <a:gd name="T26" fmla="*/ 4 w 18"/>
                <a:gd name="T27" fmla="*/ 4 h 16"/>
                <a:gd name="T28" fmla="*/ 11 w 18"/>
                <a:gd name="T29" fmla="*/ 3 h 16"/>
                <a:gd name="T30" fmla="*/ 12 w 18"/>
                <a:gd name="T31" fmla="*/ 2 h 16"/>
                <a:gd name="T32" fmla="*/ 12 w 18"/>
                <a:gd name="T33" fmla="*/ 1 h 16"/>
                <a:gd name="T34" fmla="*/ 12 w 18"/>
                <a:gd name="T35" fmla="*/ 0 h 16"/>
                <a:gd name="T36" fmla="*/ 13 w 18"/>
                <a:gd name="T37" fmla="*/ 0 h 16"/>
                <a:gd name="T38" fmla="*/ 15 w 18"/>
                <a:gd name="T39" fmla="*/ 6 h 16"/>
                <a:gd name="T40" fmla="*/ 13 w 18"/>
                <a:gd name="T41" fmla="*/ 7 h 16"/>
                <a:gd name="T42" fmla="*/ 13 w 18"/>
                <a:gd name="T43" fmla="*/ 6 h 16"/>
                <a:gd name="T44" fmla="*/ 13 w 18"/>
                <a:gd name="T45" fmla="*/ 5 h 16"/>
                <a:gd name="T46" fmla="*/ 11 w 18"/>
                <a:gd name="T47" fmla="*/ 5 h 16"/>
                <a:gd name="T48" fmla="*/ 6 w 18"/>
                <a:gd name="T49" fmla="*/ 6 h 16"/>
                <a:gd name="T50" fmla="*/ 5 w 18"/>
                <a:gd name="T51" fmla="*/ 6 h 16"/>
                <a:gd name="T52" fmla="*/ 4 w 18"/>
                <a:gd name="T53" fmla="*/ 7 h 16"/>
                <a:gd name="T54" fmla="*/ 3 w 18"/>
                <a:gd name="T55" fmla="*/ 7 h 16"/>
                <a:gd name="T56" fmla="*/ 2 w 18"/>
                <a:gd name="T57" fmla="*/ 8 h 16"/>
                <a:gd name="T58" fmla="*/ 2 w 18"/>
                <a:gd name="T59" fmla="*/ 9 h 16"/>
                <a:gd name="T60" fmla="*/ 2 w 18"/>
                <a:gd name="T61" fmla="*/ 11 h 16"/>
                <a:gd name="T62" fmla="*/ 3 w 18"/>
                <a:gd name="T63" fmla="*/ 12 h 16"/>
                <a:gd name="T64" fmla="*/ 4 w 18"/>
                <a:gd name="T65" fmla="*/ 13 h 16"/>
                <a:gd name="T66" fmla="*/ 5 w 18"/>
                <a:gd name="T67" fmla="*/ 13 h 16"/>
                <a:gd name="T68" fmla="*/ 6 w 18"/>
                <a:gd name="T69" fmla="*/ 13 h 16"/>
                <a:gd name="T70" fmla="*/ 7 w 18"/>
                <a:gd name="T71" fmla="*/ 13 h 16"/>
                <a:gd name="T72" fmla="*/ 13 w 18"/>
                <a:gd name="T73" fmla="*/ 11 h 16"/>
                <a:gd name="T74" fmla="*/ 14 w 18"/>
                <a:gd name="T75" fmla="*/ 11 h 16"/>
                <a:gd name="T76" fmla="*/ 14 w 18"/>
                <a:gd name="T77" fmla="*/ 10 h 16"/>
                <a:gd name="T78" fmla="*/ 14 w 18"/>
                <a:gd name="T79" fmla="*/ 9 h 16"/>
                <a:gd name="T80" fmla="*/ 16 w 18"/>
                <a:gd name="T81" fmla="*/ 9 h 16"/>
                <a:gd name="T82" fmla="*/ 17 w 18"/>
                <a:gd name="T83" fmla="*/ 15 h 16"/>
                <a:gd name="T84" fmla="*/ 16 w 18"/>
                <a:gd name="T85" fmla="*/ 15 h 16"/>
                <a:gd name="T86" fmla="*/ 16 w 18"/>
                <a:gd name="T87" fmla="*/ 14 h 16"/>
                <a:gd name="T88" fmla="*/ 15 w 18"/>
                <a:gd name="T89" fmla="*/ 14 h 16"/>
                <a:gd name="T90" fmla="*/ 14 w 18"/>
                <a:gd name="T91" fmla="*/ 14 h 16"/>
                <a:gd name="T92" fmla="*/ 13 w 18"/>
                <a:gd name="T93" fmla="*/ 14 h 16"/>
                <a:gd name="T94" fmla="*/ 7 w 18"/>
                <a:gd name="T9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" h="16">
                  <a:moveTo>
                    <a:pt x="7" y="15"/>
                  </a:moveTo>
                  <a:lnTo>
                    <a:pt x="6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7" y="15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Freeform 478"/>
            <p:cNvSpPr>
              <a:spLocks/>
            </p:cNvSpPr>
            <p:nvPr/>
          </p:nvSpPr>
          <p:spPr bwMode="auto">
            <a:xfrm>
              <a:off x="5205" y="531"/>
              <a:ext cx="17" cy="16"/>
            </a:xfrm>
            <a:custGeom>
              <a:avLst/>
              <a:gdLst>
                <a:gd name="T0" fmla="*/ 4 w 17"/>
                <a:gd name="T1" fmla="*/ 9 h 16"/>
                <a:gd name="T2" fmla="*/ 3 w 17"/>
                <a:gd name="T3" fmla="*/ 10 h 16"/>
                <a:gd name="T4" fmla="*/ 4 w 17"/>
                <a:gd name="T5" fmla="*/ 11 h 16"/>
                <a:gd name="T6" fmla="*/ 5 w 17"/>
                <a:gd name="T7" fmla="*/ 12 h 16"/>
                <a:gd name="T8" fmla="*/ 6 w 17"/>
                <a:gd name="T9" fmla="*/ 13 h 16"/>
                <a:gd name="T10" fmla="*/ 8 w 17"/>
                <a:gd name="T11" fmla="*/ 13 h 16"/>
                <a:gd name="T12" fmla="*/ 9 w 17"/>
                <a:gd name="T13" fmla="*/ 12 h 16"/>
                <a:gd name="T14" fmla="*/ 9 w 17"/>
                <a:gd name="T15" fmla="*/ 10 h 16"/>
                <a:gd name="T16" fmla="*/ 7 w 17"/>
                <a:gd name="T17" fmla="*/ 8 h 16"/>
                <a:gd name="T18" fmla="*/ 5 w 17"/>
                <a:gd name="T19" fmla="*/ 5 h 16"/>
                <a:gd name="T20" fmla="*/ 6 w 17"/>
                <a:gd name="T21" fmla="*/ 2 h 16"/>
                <a:gd name="T22" fmla="*/ 8 w 17"/>
                <a:gd name="T23" fmla="*/ 0 h 16"/>
                <a:gd name="T24" fmla="*/ 10 w 17"/>
                <a:gd name="T25" fmla="*/ 0 h 16"/>
                <a:gd name="T26" fmla="*/ 13 w 17"/>
                <a:gd name="T27" fmla="*/ 2 h 16"/>
                <a:gd name="T28" fmla="*/ 15 w 17"/>
                <a:gd name="T29" fmla="*/ 3 h 16"/>
                <a:gd name="T30" fmla="*/ 16 w 17"/>
                <a:gd name="T31" fmla="*/ 4 h 16"/>
                <a:gd name="T32" fmla="*/ 12 w 17"/>
                <a:gd name="T33" fmla="*/ 7 h 16"/>
                <a:gd name="T34" fmla="*/ 14 w 17"/>
                <a:gd name="T35" fmla="*/ 6 h 16"/>
                <a:gd name="T36" fmla="*/ 14 w 17"/>
                <a:gd name="T37" fmla="*/ 4 h 16"/>
                <a:gd name="T38" fmla="*/ 12 w 17"/>
                <a:gd name="T39" fmla="*/ 4 h 16"/>
                <a:gd name="T40" fmla="*/ 11 w 17"/>
                <a:gd name="T41" fmla="*/ 2 h 16"/>
                <a:gd name="T42" fmla="*/ 9 w 17"/>
                <a:gd name="T43" fmla="*/ 2 h 16"/>
                <a:gd name="T44" fmla="*/ 8 w 17"/>
                <a:gd name="T45" fmla="*/ 4 h 16"/>
                <a:gd name="T46" fmla="*/ 10 w 17"/>
                <a:gd name="T47" fmla="*/ 8 h 16"/>
                <a:gd name="T48" fmla="*/ 12 w 17"/>
                <a:gd name="T49" fmla="*/ 10 h 16"/>
                <a:gd name="T50" fmla="*/ 12 w 17"/>
                <a:gd name="T51" fmla="*/ 14 h 16"/>
                <a:gd name="T52" fmla="*/ 10 w 17"/>
                <a:gd name="T53" fmla="*/ 15 h 16"/>
                <a:gd name="T54" fmla="*/ 8 w 17"/>
                <a:gd name="T55" fmla="*/ 15 h 16"/>
                <a:gd name="T56" fmla="*/ 6 w 17"/>
                <a:gd name="T57" fmla="*/ 15 h 16"/>
                <a:gd name="T58" fmla="*/ 4 w 17"/>
                <a:gd name="T59" fmla="*/ 14 h 16"/>
                <a:gd name="T60" fmla="*/ 2 w 17"/>
                <a:gd name="T61" fmla="*/ 13 h 16"/>
                <a:gd name="T62" fmla="*/ 1 w 17"/>
                <a:gd name="T63" fmla="*/ 12 h 16"/>
                <a:gd name="T64" fmla="*/ 0 w 17"/>
                <a:gd name="T65" fmla="*/ 11 h 16"/>
                <a:gd name="T66" fmla="*/ 4 w 17"/>
                <a:gd name="T6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6">
                  <a:moveTo>
                    <a:pt x="4" y="8"/>
                  </a:move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8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479"/>
            <p:cNvSpPr>
              <a:spLocks/>
            </p:cNvSpPr>
            <p:nvPr/>
          </p:nvSpPr>
          <p:spPr bwMode="auto">
            <a:xfrm>
              <a:off x="5226" y="538"/>
              <a:ext cx="16" cy="19"/>
            </a:xfrm>
            <a:custGeom>
              <a:avLst/>
              <a:gdLst>
                <a:gd name="T0" fmla="*/ 1 w 16"/>
                <a:gd name="T1" fmla="*/ 14 h 19"/>
                <a:gd name="T2" fmla="*/ 2 w 16"/>
                <a:gd name="T3" fmla="*/ 14 h 19"/>
                <a:gd name="T4" fmla="*/ 3 w 16"/>
                <a:gd name="T5" fmla="*/ 14 h 19"/>
                <a:gd name="T6" fmla="*/ 7 w 16"/>
                <a:gd name="T7" fmla="*/ 4 h 19"/>
                <a:gd name="T8" fmla="*/ 5 w 16"/>
                <a:gd name="T9" fmla="*/ 3 h 19"/>
                <a:gd name="T10" fmla="*/ 4 w 16"/>
                <a:gd name="T11" fmla="*/ 3 h 19"/>
                <a:gd name="T12" fmla="*/ 4 w 16"/>
                <a:gd name="T13" fmla="*/ 4 h 19"/>
                <a:gd name="T14" fmla="*/ 3 w 16"/>
                <a:gd name="T15" fmla="*/ 5 h 19"/>
                <a:gd name="T16" fmla="*/ 1 w 16"/>
                <a:gd name="T17" fmla="*/ 4 h 19"/>
                <a:gd name="T18" fmla="*/ 3 w 16"/>
                <a:gd name="T19" fmla="*/ 0 h 19"/>
                <a:gd name="T20" fmla="*/ 15 w 16"/>
                <a:gd name="T21" fmla="*/ 6 h 19"/>
                <a:gd name="T22" fmla="*/ 14 w 16"/>
                <a:gd name="T23" fmla="*/ 10 h 19"/>
                <a:gd name="T24" fmla="*/ 12 w 16"/>
                <a:gd name="T25" fmla="*/ 9 h 19"/>
                <a:gd name="T26" fmla="*/ 12 w 16"/>
                <a:gd name="T27" fmla="*/ 8 h 19"/>
                <a:gd name="T28" fmla="*/ 13 w 16"/>
                <a:gd name="T29" fmla="*/ 8 h 19"/>
                <a:gd name="T30" fmla="*/ 13 w 16"/>
                <a:gd name="T31" fmla="*/ 7 h 19"/>
                <a:gd name="T32" fmla="*/ 12 w 16"/>
                <a:gd name="T33" fmla="*/ 7 h 19"/>
                <a:gd name="T34" fmla="*/ 9 w 16"/>
                <a:gd name="T35" fmla="*/ 5 h 19"/>
                <a:gd name="T36" fmla="*/ 6 w 16"/>
                <a:gd name="T37" fmla="*/ 14 h 19"/>
                <a:gd name="T38" fmla="*/ 5 w 16"/>
                <a:gd name="T39" fmla="*/ 16 h 19"/>
                <a:gd name="T40" fmla="*/ 6 w 16"/>
                <a:gd name="T41" fmla="*/ 17 h 19"/>
                <a:gd name="T42" fmla="*/ 7 w 16"/>
                <a:gd name="T43" fmla="*/ 17 h 19"/>
                <a:gd name="T44" fmla="*/ 6 w 16"/>
                <a:gd name="T45" fmla="*/ 18 h 19"/>
                <a:gd name="T46" fmla="*/ 0 w 16"/>
                <a:gd name="T47" fmla="*/ 15 h 19"/>
                <a:gd name="T48" fmla="*/ 1 w 16"/>
                <a:gd name="T4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9">
                  <a:moveTo>
                    <a:pt x="1" y="14"/>
                  </a:moveTo>
                  <a:lnTo>
                    <a:pt x="2" y="14"/>
                  </a:lnTo>
                  <a:lnTo>
                    <a:pt x="3" y="14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4"/>
                  </a:lnTo>
                  <a:lnTo>
                    <a:pt x="3" y="0"/>
                  </a:lnTo>
                  <a:lnTo>
                    <a:pt x="15" y="6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0" y="15"/>
                  </a:lnTo>
                  <a:lnTo>
                    <a:pt x="1" y="14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Freeform 480"/>
            <p:cNvSpPr>
              <a:spLocks/>
            </p:cNvSpPr>
            <p:nvPr/>
          </p:nvSpPr>
          <p:spPr bwMode="auto">
            <a:xfrm>
              <a:off x="5249" y="552"/>
              <a:ext cx="2" cy="3"/>
            </a:xfrm>
            <a:custGeom>
              <a:avLst/>
              <a:gdLst>
                <a:gd name="T0" fmla="*/ 1 w 2"/>
                <a:gd name="T1" fmla="*/ 2 h 3"/>
                <a:gd name="T2" fmla="*/ 0 w 2"/>
                <a:gd name="T3" fmla="*/ 2 h 3"/>
                <a:gd name="T4" fmla="*/ 0 w 2"/>
                <a:gd name="T5" fmla="*/ 0 h 3"/>
                <a:gd name="T6" fmla="*/ 1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481"/>
            <p:cNvSpPr>
              <a:spLocks/>
            </p:cNvSpPr>
            <p:nvPr/>
          </p:nvSpPr>
          <p:spPr bwMode="auto">
            <a:xfrm>
              <a:off x="5265" y="552"/>
              <a:ext cx="14" cy="17"/>
            </a:xfrm>
            <a:custGeom>
              <a:avLst/>
              <a:gdLst>
                <a:gd name="T0" fmla="*/ 1 w 14"/>
                <a:gd name="T1" fmla="*/ 14 h 17"/>
                <a:gd name="T2" fmla="*/ 2 w 14"/>
                <a:gd name="T3" fmla="*/ 14 h 17"/>
                <a:gd name="T4" fmla="*/ 3 w 14"/>
                <a:gd name="T5" fmla="*/ 14 h 17"/>
                <a:gd name="T6" fmla="*/ 3 w 14"/>
                <a:gd name="T7" fmla="*/ 13 h 17"/>
                <a:gd name="T8" fmla="*/ 4 w 14"/>
                <a:gd name="T9" fmla="*/ 13 h 17"/>
                <a:gd name="T10" fmla="*/ 4 w 14"/>
                <a:gd name="T11" fmla="*/ 12 h 17"/>
                <a:gd name="T12" fmla="*/ 5 w 14"/>
                <a:gd name="T13" fmla="*/ 3 h 17"/>
                <a:gd name="T14" fmla="*/ 3 w 14"/>
                <a:gd name="T15" fmla="*/ 2 h 17"/>
                <a:gd name="T16" fmla="*/ 2 w 14"/>
                <a:gd name="T17" fmla="*/ 2 h 17"/>
                <a:gd name="T18" fmla="*/ 2 w 14"/>
                <a:gd name="T19" fmla="*/ 3 h 17"/>
                <a:gd name="T20" fmla="*/ 1 w 14"/>
                <a:gd name="T21" fmla="*/ 4 h 17"/>
                <a:gd name="T22" fmla="*/ 0 w 14"/>
                <a:gd name="T23" fmla="*/ 4 h 17"/>
                <a:gd name="T24" fmla="*/ 1 w 14"/>
                <a:gd name="T25" fmla="*/ 0 h 17"/>
                <a:gd name="T26" fmla="*/ 13 w 14"/>
                <a:gd name="T27" fmla="*/ 2 h 17"/>
                <a:gd name="T28" fmla="*/ 12 w 14"/>
                <a:gd name="T29" fmla="*/ 7 h 17"/>
                <a:gd name="T30" fmla="*/ 11 w 14"/>
                <a:gd name="T31" fmla="*/ 6 h 17"/>
                <a:gd name="T32" fmla="*/ 11 w 14"/>
                <a:gd name="T33" fmla="*/ 5 h 17"/>
                <a:gd name="T34" fmla="*/ 11 w 14"/>
                <a:gd name="T35" fmla="*/ 4 h 17"/>
                <a:gd name="T36" fmla="*/ 10 w 14"/>
                <a:gd name="T37" fmla="*/ 4 h 17"/>
                <a:gd name="T38" fmla="*/ 8 w 14"/>
                <a:gd name="T39" fmla="*/ 3 h 17"/>
                <a:gd name="T40" fmla="*/ 6 w 14"/>
                <a:gd name="T41" fmla="*/ 13 h 17"/>
                <a:gd name="T42" fmla="*/ 6 w 14"/>
                <a:gd name="T43" fmla="*/ 14 h 17"/>
                <a:gd name="T44" fmla="*/ 7 w 14"/>
                <a:gd name="T45" fmla="*/ 15 h 17"/>
                <a:gd name="T46" fmla="*/ 8 w 14"/>
                <a:gd name="T47" fmla="*/ 15 h 17"/>
                <a:gd name="T48" fmla="*/ 8 w 14"/>
                <a:gd name="T49" fmla="*/ 16 h 17"/>
                <a:gd name="T50" fmla="*/ 1 w 14"/>
                <a:gd name="T51" fmla="*/ 15 h 17"/>
                <a:gd name="T52" fmla="*/ 1 w 14"/>
                <a:gd name="T5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17">
                  <a:moveTo>
                    <a:pt x="1" y="14"/>
                  </a:move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13" y="2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1" y="15"/>
                  </a:lnTo>
                  <a:lnTo>
                    <a:pt x="1" y="14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Freeform 482"/>
            <p:cNvSpPr>
              <a:spLocks/>
            </p:cNvSpPr>
            <p:nvPr/>
          </p:nvSpPr>
          <p:spPr bwMode="auto">
            <a:xfrm>
              <a:off x="5286" y="556"/>
              <a:ext cx="13" cy="16"/>
            </a:xfrm>
            <a:custGeom>
              <a:avLst/>
              <a:gdLst>
                <a:gd name="T0" fmla="*/ 1 w 13"/>
                <a:gd name="T1" fmla="*/ 13 h 16"/>
                <a:gd name="T2" fmla="*/ 2 w 13"/>
                <a:gd name="T3" fmla="*/ 13 h 16"/>
                <a:gd name="T4" fmla="*/ 2 w 13"/>
                <a:gd name="T5" fmla="*/ 12 h 16"/>
                <a:gd name="T6" fmla="*/ 3 w 13"/>
                <a:gd name="T7" fmla="*/ 11 h 16"/>
                <a:gd name="T8" fmla="*/ 3 w 13"/>
                <a:gd name="T9" fmla="*/ 3 h 16"/>
                <a:gd name="T10" fmla="*/ 3 w 13"/>
                <a:gd name="T11" fmla="*/ 2 h 16"/>
                <a:gd name="T12" fmla="*/ 2 w 13"/>
                <a:gd name="T13" fmla="*/ 1 h 16"/>
                <a:gd name="T14" fmla="*/ 1 w 13"/>
                <a:gd name="T15" fmla="*/ 1 h 16"/>
                <a:gd name="T16" fmla="*/ 1 w 13"/>
                <a:gd name="T17" fmla="*/ 0 h 16"/>
                <a:gd name="T18" fmla="*/ 12 w 13"/>
                <a:gd name="T19" fmla="*/ 1 h 16"/>
                <a:gd name="T20" fmla="*/ 11 w 13"/>
                <a:gd name="T21" fmla="*/ 5 h 16"/>
                <a:gd name="T22" fmla="*/ 10 w 13"/>
                <a:gd name="T23" fmla="*/ 4 h 16"/>
                <a:gd name="T24" fmla="*/ 10 w 13"/>
                <a:gd name="T25" fmla="*/ 2 h 16"/>
                <a:gd name="T26" fmla="*/ 9 w 13"/>
                <a:gd name="T27" fmla="*/ 2 h 16"/>
                <a:gd name="T28" fmla="*/ 5 w 13"/>
                <a:gd name="T29" fmla="*/ 1 h 16"/>
                <a:gd name="T30" fmla="*/ 5 w 13"/>
                <a:gd name="T31" fmla="*/ 6 h 16"/>
                <a:gd name="T32" fmla="*/ 6 w 13"/>
                <a:gd name="T33" fmla="*/ 6 h 16"/>
                <a:gd name="T34" fmla="*/ 7 w 13"/>
                <a:gd name="T35" fmla="*/ 6 h 16"/>
                <a:gd name="T36" fmla="*/ 7 w 13"/>
                <a:gd name="T37" fmla="*/ 5 h 16"/>
                <a:gd name="T38" fmla="*/ 9 w 13"/>
                <a:gd name="T39" fmla="*/ 5 h 16"/>
                <a:gd name="T40" fmla="*/ 9 w 13"/>
                <a:gd name="T41" fmla="*/ 10 h 16"/>
                <a:gd name="T42" fmla="*/ 7 w 13"/>
                <a:gd name="T43" fmla="*/ 10 h 16"/>
                <a:gd name="T44" fmla="*/ 7 w 13"/>
                <a:gd name="T45" fmla="*/ 9 h 16"/>
                <a:gd name="T46" fmla="*/ 6 w 13"/>
                <a:gd name="T47" fmla="*/ 8 h 16"/>
                <a:gd name="T48" fmla="*/ 5 w 13"/>
                <a:gd name="T49" fmla="*/ 8 h 16"/>
                <a:gd name="T50" fmla="*/ 5 w 13"/>
                <a:gd name="T51" fmla="*/ 13 h 16"/>
                <a:gd name="T52" fmla="*/ 9 w 13"/>
                <a:gd name="T53" fmla="*/ 13 h 16"/>
                <a:gd name="T54" fmla="*/ 10 w 13"/>
                <a:gd name="T55" fmla="*/ 11 h 16"/>
                <a:gd name="T56" fmla="*/ 11 w 13"/>
                <a:gd name="T57" fmla="*/ 11 h 16"/>
                <a:gd name="T58" fmla="*/ 11 w 13"/>
                <a:gd name="T59" fmla="*/ 15 h 16"/>
                <a:gd name="T60" fmla="*/ 0 w 13"/>
                <a:gd name="T61" fmla="*/ 14 h 16"/>
                <a:gd name="T62" fmla="*/ 1 w 13"/>
                <a:gd name="T6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16">
                  <a:moveTo>
                    <a:pt x="1" y="13"/>
                  </a:move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1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0" y="14"/>
                  </a:lnTo>
                  <a:lnTo>
                    <a:pt x="1" y="13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Freeform 483"/>
            <p:cNvSpPr>
              <a:spLocks/>
            </p:cNvSpPr>
            <p:nvPr/>
          </p:nvSpPr>
          <p:spPr bwMode="auto">
            <a:xfrm>
              <a:off x="5307" y="556"/>
              <a:ext cx="10" cy="16"/>
            </a:xfrm>
            <a:custGeom>
              <a:avLst/>
              <a:gdLst>
                <a:gd name="T0" fmla="*/ 2 w 10"/>
                <a:gd name="T1" fmla="*/ 10 h 16"/>
                <a:gd name="T2" fmla="*/ 2 w 10"/>
                <a:gd name="T3" fmla="*/ 11 h 16"/>
                <a:gd name="T4" fmla="*/ 2 w 10"/>
                <a:gd name="T5" fmla="*/ 12 h 16"/>
                <a:gd name="T6" fmla="*/ 2 w 10"/>
                <a:gd name="T7" fmla="*/ 13 h 16"/>
                <a:gd name="T8" fmla="*/ 3 w 10"/>
                <a:gd name="T9" fmla="*/ 14 h 16"/>
                <a:gd name="T10" fmla="*/ 4 w 10"/>
                <a:gd name="T11" fmla="*/ 14 h 16"/>
                <a:gd name="T12" fmla="*/ 5 w 10"/>
                <a:gd name="T13" fmla="*/ 14 h 16"/>
                <a:gd name="T14" fmla="*/ 5 w 10"/>
                <a:gd name="T15" fmla="*/ 13 h 16"/>
                <a:gd name="T16" fmla="*/ 6 w 10"/>
                <a:gd name="T17" fmla="*/ 13 h 16"/>
                <a:gd name="T18" fmla="*/ 7 w 10"/>
                <a:gd name="T19" fmla="*/ 13 h 16"/>
                <a:gd name="T20" fmla="*/ 7 w 10"/>
                <a:gd name="T21" fmla="*/ 12 h 16"/>
                <a:gd name="T22" fmla="*/ 7 w 10"/>
                <a:gd name="T23" fmla="*/ 11 h 16"/>
                <a:gd name="T24" fmla="*/ 7 w 10"/>
                <a:gd name="T25" fmla="*/ 10 h 16"/>
                <a:gd name="T26" fmla="*/ 6 w 10"/>
                <a:gd name="T27" fmla="*/ 9 h 16"/>
                <a:gd name="T28" fmla="*/ 5 w 10"/>
                <a:gd name="T29" fmla="*/ 9 h 16"/>
                <a:gd name="T30" fmla="*/ 4 w 10"/>
                <a:gd name="T31" fmla="*/ 8 h 16"/>
                <a:gd name="T32" fmla="*/ 2 w 10"/>
                <a:gd name="T33" fmla="*/ 8 h 16"/>
                <a:gd name="T34" fmla="*/ 1 w 10"/>
                <a:gd name="T35" fmla="*/ 7 h 16"/>
                <a:gd name="T36" fmla="*/ 1 w 10"/>
                <a:gd name="T37" fmla="*/ 6 h 16"/>
                <a:gd name="T38" fmla="*/ 0 w 10"/>
                <a:gd name="T39" fmla="*/ 4 h 16"/>
                <a:gd name="T40" fmla="*/ 0 w 10"/>
                <a:gd name="T41" fmla="*/ 2 h 16"/>
                <a:gd name="T42" fmla="*/ 1 w 10"/>
                <a:gd name="T43" fmla="*/ 2 h 16"/>
                <a:gd name="T44" fmla="*/ 1 w 10"/>
                <a:gd name="T45" fmla="*/ 1 h 16"/>
                <a:gd name="T46" fmla="*/ 2 w 10"/>
                <a:gd name="T47" fmla="*/ 1 h 16"/>
                <a:gd name="T48" fmla="*/ 3 w 10"/>
                <a:gd name="T49" fmla="*/ 0 h 16"/>
                <a:gd name="T50" fmla="*/ 4 w 10"/>
                <a:gd name="T51" fmla="*/ 0 h 16"/>
                <a:gd name="T52" fmla="*/ 5 w 10"/>
                <a:gd name="T53" fmla="*/ 0 h 16"/>
                <a:gd name="T54" fmla="*/ 6 w 10"/>
                <a:gd name="T55" fmla="*/ 0 h 16"/>
                <a:gd name="T56" fmla="*/ 7 w 10"/>
                <a:gd name="T57" fmla="*/ 0 h 16"/>
                <a:gd name="T58" fmla="*/ 8 w 10"/>
                <a:gd name="T59" fmla="*/ 0 h 16"/>
                <a:gd name="T60" fmla="*/ 8 w 10"/>
                <a:gd name="T61" fmla="*/ 4 h 16"/>
                <a:gd name="T62" fmla="*/ 7 w 10"/>
                <a:gd name="T63" fmla="*/ 4 h 16"/>
                <a:gd name="T64" fmla="*/ 7 w 10"/>
                <a:gd name="T65" fmla="*/ 3 h 16"/>
                <a:gd name="T66" fmla="*/ 7 w 10"/>
                <a:gd name="T67" fmla="*/ 2 h 16"/>
                <a:gd name="T68" fmla="*/ 6 w 10"/>
                <a:gd name="T69" fmla="*/ 1 h 16"/>
                <a:gd name="T70" fmla="*/ 5 w 10"/>
                <a:gd name="T71" fmla="*/ 1 h 16"/>
                <a:gd name="T72" fmla="*/ 4 w 10"/>
                <a:gd name="T73" fmla="*/ 1 h 16"/>
                <a:gd name="T74" fmla="*/ 4 w 10"/>
                <a:gd name="T75" fmla="*/ 2 h 16"/>
                <a:gd name="T76" fmla="*/ 3 w 10"/>
                <a:gd name="T77" fmla="*/ 2 h 16"/>
                <a:gd name="T78" fmla="*/ 2 w 10"/>
                <a:gd name="T79" fmla="*/ 3 h 16"/>
                <a:gd name="T80" fmla="*/ 2 w 10"/>
                <a:gd name="T81" fmla="*/ 4 h 16"/>
                <a:gd name="T82" fmla="*/ 2 w 10"/>
                <a:gd name="T83" fmla="*/ 5 h 16"/>
                <a:gd name="T84" fmla="*/ 4 w 10"/>
                <a:gd name="T85" fmla="*/ 6 h 16"/>
                <a:gd name="T86" fmla="*/ 6 w 10"/>
                <a:gd name="T87" fmla="*/ 6 h 16"/>
                <a:gd name="T88" fmla="*/ 7 w 10"/>
                <a:gd name="T89" fmla="*/ 7 h 16"/>
                <a:gd name="T90" fmla="*/ 8 w 10"/>
                <a:gd name="T91" fmla="*/ 8 h 16"/>
                <a:gd name="T92" fmla="*/ 9 w 10"/>
                <a:gd name="T93" fmla="*/ 9 h 16"/>
                <a:gd name="T94" fmla="*/ 9 w 10"/>
                <a:gd name="T95" fmla="*/ 10 h 16"/>
                <a:gd name="T96" fmla="*/ 9 w 10"/>
                <a:gd name="T97" fmla="*/ 11 h 16"/>
                <a:gd name="T98" fmla="*/ 9 w 10"/>
                <a:gd name="T99" fmla="*/ 12 h 16"/>
                <a:gd name="T100" fmla="*/ 8 w 10"/>
                <a:gd name="T101" fmla="*/ 13 h 16"/>
                <a:gd name="T102" fmla="*/ 8 w 10"/>
                <a:gd name="T103" fmla="*/ 14 h 16"/>
                <a:gd name="T104" fmla="*/ 7 w 10"/>
                <a:gd name="T105" fmla="*/ 14 h 16"/>
                <a:gd name="T106" fmla="*/ 7 w 10"/>
                <a:gd name="T107" fmla="*/ 15 h 16"/>
                <a:gd name="T108" fmla="*/ 5 w 10"/>
                <a:gd name="T109" fmla="*/ 15 h 16"/>
                <a:gd name="T110" fmla="*/ 4 w 10"/>
                <a:gd name="T111" fmla="*/ 15 h 16"/>
                <a:gd name="T112" fmla="*/ 3 w 10"/>
                <a:gd name="T113" fmla="*/ 15 h 16"/>
                <a:gd name="T114" fmla="*/ 2 w 10"/>
                <a:gd name="T115" fmla="*/ 15 h 16"/>
                <a:gd name="T116" fmla="*/ 1 w 10"/>
                <a:gd name="T117" fmla="*/ 15 h 16"/>
                <a:gd name="T118" fmla="*/ 0 w 10"/>
                <a:gd name="T119" fmla="*/ 11 h 16"/>
                <a:gd name="T120" fmla="*/ 2 w 10"/>
                <a:gd name="T12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" h="16">
                  <a:moveTo>
                    <a:pt x="2" y="10"/>
                  </a:move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1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Freeform 484"/>
            <p:cNvSpPr>
              <a:spLocks/>
            </p:cNvSpPr>
            <p:nvPr/>
          </p:nvSpPr>
          <p:spPr bwMode="auto">
            <a:xfrm>
              <a:off x="5336" y="549"/>
              <a:ext cx="15" cy="16"/>
            </a:xfrm>
            <a:custGeom>
              <a:avLst/>
              <a:gdLst>
                <a:gd name="T0" fmla="*/ 1 w 15"/>
                <a:gd name="T1" fmla="*/ 9 h 16"/>
                <a:gd name="T2" fmla="*/ 0 w 15"/>
                <a:gd name="T3" fmla="*/ 8 h 16"/>
                <a:gd name="T4" fmla="*/ 0 w 15"/>
                <a:gd name="T5" fmla="*/ 6 h 16"/>
                <a:gd name="T6" fmla="*/ 1 w 15"/>
                <a:gd name="T7" fmla="*/ 5 h 16"/>
                <a:gd name="T8" fmla="*/ 1 w 15"/>
                <a:gd name="T9" fmla="*/ 4 h 16"/>
                <a:gd name="T10" fmla="*/ 2 w 15"/>
                <a:gd name="T11" fmla="*/ 2 h 16"/>
                <a:gd name="T12" fmla="*/ 3 w 15"/>
                <a:gd name="T13" fmla="*/ 1 h 16"/>
                <a:gd name="T14" fmla="*/ 4 w 15"/>
                <a:gd name="T15" fmla="*/ 1 h 16"/>
                <a:gd name="T16" fmla="*/ 6 w 15"/>
                <a:gd name="T17" fmla="*/ 0 h 16"/>
                <a:gd name="T18" fmla="*/ 7 w 15"/>
                <a:gd name="T19" fmla="*/ 0 h 16"/>
                <a:gd name="T20" fmla="*/ 8 w 15"/>
                <a:gd name="T21" fmla="*/ 0 h 16"/>
                <a:gd name="T22" fmla="*/ 10 w 15"/>
                <a:gd name="T23" fmla="*/ 1 h 16"/>
                <a:gd name="T24" fmla="*/ 11 w 15"/>
                <a:gd name="T25" fmla="*/ 1 h 16"/>
                <a:gd name="T26" fmla="*/ 12 w 15"/>
                <a:gd name="T27" fmla="*/ 2 h 16"/>
                <a:gd name="T28" fmla="*/ 13 w 15"/>
                <a:gd name="T29" fmla="*/ 3 h 16"/>
                <a:gd name="T30" fmla="*/ 13 w 15"/>
                <a:gd name="T31" fmla="*/ 4 h 16"/>
                <a:gd name="T32" fmla="*/ 14 w 15"/>
                <a:gd name="T33" fmla="*/ 6 h 16"/>
                <a:gd name="T34" fmla="*/ 14 w 15"/>
                <a:gd name="T35" fmla="*/ 8 h 16"/>
                <a:gd name="T36" fmla="*/ 14 w 15"/>
                <a:gd name="T37" fmla="*/ 9 h 16"/>
                <a:gd name="T38" fmla="*/ 14 w 15"/>
                <a:gd name="T39" fmla="*/ 11 h 16"/>
                <a:gd name="T40" fmla="*/ 13 w 15"/>
                <a:gd name="T41" fmla="*/ 12 h 16"/>
                <a:gd name="T42" fmla="*/ 13 w 15"/>
                <a:gd name="T43" fmla="*/ 13 h 16"/>
                <a:gd name="T44" fmla="*/ 11 w 15"/>
                <a:gd name="T45" fmla="*/ 14 h 16"/>
                <a:gd name="T46" fmla="*/ 9 w 15"/>
                <a:gd name="T47" fmla="*/ 15 h 16"/>
                <a:gd name="T48" fmla="*/ 8 w 15"/>
                <a:gd name="T49" fmla="*/ 15 h 16"/>
                <a:gd name="T50" fmla="*/ 6 w 15"/>
                <a:gd name="T51" fmla="*/ 15 h 16"/>
                <a:gd name="T52" fmla="*/ 5 w 15"/>
                <a:gd name="T53" fmla="*/ 15 h 16"/>
                <a:gd name="T54" fmla="*/ 4 w 15"/>
                <a:gd name="T55" fmla="*/ 14 h 16"/>
                <a:gd name="T56" fmla="*/ 3 w 15"/>
                <a:gd name="T57" fmla="*/ 14 h 16"/>
                <a:gd name="T58" fmla="*/ 2 w 15"/>
                <a:gd name="T59" fmla="*/ 12 h 16"/>
                <a:gd name="T60" fmla="*/ 1 w 15"/>
                <a:gd name="T61" fmla="*/ 11 h 16"/>
                <a:gd name="T62" fmla="*/ 1 w 15"/>
                <a:gd name="T6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" h="16">
                  <a:moveTo>
                    <a:pt x="1" y="9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9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Freeform 485"/>
            <p:cNvSpPr>
              <a:spLocks/>
            </p:cNvSpPr>
            <p:nvPr/>
          </p:nvSpPr>
          <p:spPr bwMode="auto">
            <a:xfrm>
              <a:off x="5340" y="552"/>
              <a:ext cx="7" cy="10"/>
            </a:xfrm>
            <a:custGeom>
              <a:avLst/>
              <a:gdLst>
                <a:gd name="T0" fmla="*/ 4 w 7"/>
                <a:gd name="T1" fmla="*/ 9 h 10"/>
                <a:gd name="T2" fmla="*/ 5 w 7"/>
                <a:gd name="T3" fmla="*/ 9 h 10"/>
                <a:gd name="T4" fmla="*/ 6 w 7"/>
                <a:gd name="T5" fmla="*/ 8 h 10"/>
                <a:gd name="T6" fmla="*/ 6 w 7"/>
                <a:gd name="T7" fmla="*/ 7 h 10"/>
                <a:gd name="T8" fmla="*/ 6 w 7"/>
                <a:gd name="T9" fmla="*/ 6 h 10"/>
                <a:gd name="T10" fmla="*/ 6 w 7"/>
                <a:gd name="T11" fmla="*/ 5 h 10"/>
                <a:gd name="T12" fmla="*/ 6 w 7"/>
                <a:gd name="T13" fmla="*/ 4 h 10"/>
                <a:gd name="T14" fmla="*/ 6 w 7"/>
                <a:gd name="T15" fmla="*/ 3 h 10"/>
                <a:gd name="T16" fmla="*/ 6 w 7"/>
                <a:gd name="T17" fmla="*/ 2 h 10"/>
                <a:gd name="T18" fmla="*/ 5 w 7"/>
                <a:gd name="T19" fmla="*/ 1 h 10"/>
                <a:gd name="T20" fmla="*/ 4 w 7"/>
                <a:gd name="T21" fmla="*/ 1 h 10"/>
                <a:gd name="T22" fmla="*/ 4 w 7"/>
                <a:gd name="T23" fmla="*/ 0 h 10"/>
                <a:gd name="T24" fmla="*/ 3 w 7"/>
                <a:gd name="T25" fmla="*/ 0 h 10"/>
                <a:gd name="T26" fmla="*/ 2 w 7"/>
                <a:gd name="T27" fmla="*/ 0 h 10"/>
                <a:gd name="T28" fmla="*/ 2 w 7"/>
                <a:gd name="T29" fmla="*/ 1 h 10"/>
                <a:gd name="T30" fmla="*/ 1 w 7"/>
                <a:gd name="T31" fmla="*/ 1 h 10"/>
                <a:gd name="T32" fmla="*/ 1 w 7"/>
                <a:gd name="T33" fmla="*/ 2 h 10"/>
                <a:gd name="T34" fmla="*/ 0 w 7"/>
                <a:gd name="T35" fmla="*/ 3 h 10"/>
                <a:gd name="T36" fmla="*/ 0 w 7"/>
                <a:gd name="T37" fmla="*/ 4 h 10"/>
                <a:gd name="T38" fmla="*/ 1 w 7"/>
                <a:gd name="T39" fmla="*/ 5 h 10"/>
                <a:gd name="T40" fmla="*/ 1 w 7"/>
                <a:gd name="T41" fmla="*/ 7 h 10"/>
                <a:gd name="T42" fmla="*/ 2 w 7"/>
                <a:gd name="T43" fmla="*/ 8 h 10"/>
                <a:gd name="T44" fmla="*/ 2 w 7"/>
                <a:gd name="T45" fmla="*/ 9 h 10"/>
                <a:gd name="T46" fmla="*/ 3 w 7"/>
                <a:gd name="T47" fmla="*/ 9 h 10"/>
                <a:gd name="T48" fmla="*/ 4 w 7"/>
                <a:gd name="T4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10">
                  <a:moveTo>
                    <a:pt x="4" y="9"/>
                  </a:moveTo>
                  <a:lnTo>
                    <a:pt x="5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486"/>
            <p:cNvSpPr>
              <a:spLocks/>
            </p:cNvSpPr>
            <p:nvPr/>
          </p:nvSpPr>
          <p:spPr bwMode="auto">
            <a:xfrm>
              <a:off x="5355" y="541"/>
              <a:ext cx="12" cy="20"/>
            </a:xfrm>
            <a:custGeom>
              <a:avLst/>
              <a:gdLst>
                <a:gd name="T0" fmla="*/ 4 w 12"/>
                <a:gd name="T1" fmla="*/ 17 h 20"/>
                <a:gd name="T2" fmla="*/ 5 w 12"/>
                <a:gd name="T3" fmla="*/ 17 h 20"/>
                <a:gd name="T4" fmla="*/ 6 w 12"/>
                <a:gd name="T5" fmla="*/ 16 h 20"/>
                <a:gd name="T6" fmla="*/ 5 w 12"/>
                <a:gd name="T7" fmla="*/ 15 h 20"/>
                <a:gd name="T8" fmla="*/ 3 w 12"/>
                <a:gd name="T9" fmla="*/ 6 h 20"/>
                <a:gd name="T10" fmla="*/ 2 w 12"/>
                <a:gd name="T11" fmla="*/ 5 h 20"/>
                <a:gd name="T12" fmla="*/ 1 w 12"/>
                <a:gd name="T13" fmla="*/ 5 h 20"/>
                <a:gd name="T14" fmla="*/ 1 w 12"/>
                <a:gd name="T15" fmla="*/ 6 h 20"/>
                <a:gd name="T16" fmla="*/ 0 w 12"/>
                <a:gd name="T17" fmla="*/ 5 h 20"/>
                <a:gd name="T18" fmla="*/ 10 w 12"/>
                <a:gd name="T19" fmla="*/ 0 h 20"/>
                <a:gd name="T20" fmla="*/ 11 w 12"/>
                <a:gd name="T21" fmla="*/ 5 h 20"/>
                <a:gd name="T22" fmla="*/ 10 w 12"/>
                <a:gd name="T23" fmla="*/ 5 h 20"/>
                <a:gd name="T24" fmla="*/ 9 w 12"/>
                <a:gd name="T25" fmla="*/ 4 h 20"/>
                <a:gd name="T26" fmla="*/ 9 w 12"/>
                <a:gd name="T27" fmla="*/ 3 h 20"/>
                <a:gd name="T28" fmla="*/ 8 w 12"/>
                <a:gd name="T29" fmla="*/ 2 h 20"/>
                <a:gd name="T30" fmla="*/ 8 w 12"/>
                <a:gd name="T31" fmla="*/ 3 h 20"/>
                <a:gd name="T32" fmla="*/ 5 w 12"/>
                <a:gd name="T33" fmla="*/ 5 h 20"/>
                <a:gd name="T34" fmla="*/ 6 w 12"/>
                <a:gd name="T35" fmla="*/ 9 h 20"/>
                <a:gd name="T36" fmla="*/ 7 w 12"/>
                <a:gd name="T37" fmla="*/ 8 h 20"/>
                <a:gd name="T38" fmla="*/ 8 w 12"/>
                <a:gd name="T39" fmla="*/ 8 h 20"/>
                <a:gd name="T40" fmla="*/ 8 w 12"/>
                <a:gd name="T41" fmla="*/ 7 h 20"/>
                <a:gd name="T42" fmla="*/ 8 w 12"/>
                <a:gd name="T43" fmla="*/ 6 h 20"/>
                <a:gd name="T44" fmla="*/ 9 w 12"/>
                <a:gd name="T45" fmla="*/ 5 h 20"/>
                <a:gd name="T46" fmla="*/ 11 w 12"/>
                <a:gd name="T47" fmla="*/ 11 h 20"/>
                <a:gd name="T48" fmla="*/ 10 w 12"/>
                <a:gd name="T49" fmla="*/ 11 h 20"/>
                <a:gd name="T50" fmla="*/ 9 w 12"/>
                <a:gd name="T51" fmla="*/ 11 h 20"/>
                <a:gd name="T52" fmla="*/ 9 w 12"/>
                <a:gd name="T53" fmla="*/ 10 h 20"/>
                <a:gd name="T54" fmla="*/ 8 w 12"/>
                <a:gd name="T55" fmla="*/ 10 h 20"/>
                <a:gd name="T56" fmla="*/ 6 w 12"/>
                <a:gd name="T57" fmla="*/ 11 h 20"/>
                <a:gd name="T58" fmla="*/ 8 w 12"/>
                <a:gd name="T59" fmla="*/ 14 h 20"/>
                <a:gd name="T60" fmla="*/ 8 w 12"/>
                <a:gd name="T61" fmla="*/ 15 h 20"/>
                <a:gd name="T62" fmla="*/ 9 w 12"/>
                <a:gd name="T63" fmla="*/ 15 h 20"/>
                <a:gd name="T64" fmla="*/ 10 w 12"/>
                <a:gd name="T65" fmla="*/ 15 h 20"/>
                <a:gd name="T66" fmla="*/ 10 w 12"/>
                <a:gd name="T67" fmla="*/ 14 h 20"/>
                <a:gd name="T68" fmla="*/ 10 w 12"/>
                <a:gd name="T69" fmla="*/ 16 h 20"/>
                <a:gd name="T70" fmla="*/ 5 w 12"/>
                <a:gd name="T71" fmla="*/ 19 h 20"/>
                <a:gd name="T72" fmla="*/ 4 w 12"/>
                <a:gd name="T7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20">
                  <a:moveTo>
                    <a:pt x="4" y="17"/>
                  </a:moveTo>
                  <a:lnTo>
                    <a:pt x="5" y="17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5" y="19"/>
                  </a:lnTo>
                  <a:lnTo>
                    <a:pt x="4" y="1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Freeform 487"/>
            <p:cNvSpPr>
              <a:spLocks/>
            </p:cNvSpPr>
            <p:nvPr/>
          </p:nvSpPr>
          <p:spPr bwMode="auto">
            <a:xfrm>
              <a:off x="5385" y="529"/>
              <a:ext cx="17" cy="19"/>
            </a:xfrm>
            <a:custGeom>
              <a:avLst/>
              <a:gdLst>
                <a:gd name="T0" fmla="*/ 1 w 17"/>
                <a:gd name="T1" fmla="*/ 17 h 19"/>
                <a:gd name="T2" fmla="*/ 2 w 17"/>
                <a:gd name="T3" fmla="*/ 16 h 19"/>
                <a:gd name="T4" fmla="*/ 3 w 17"/>
                <a:gd name="T5" fmla="*/ 16 h 19"/>
                <a:gd name="T6" fmla="*/ 3 w 17"/>
                <a:gd name="T7" fmla="*/ 15 h 19"/>
                <a:gd name="T8" fmla="*/ 2 w 17"/>
                <a:gd name="T9" fmla="*/ 14 h 19"/>
                <a:gd name="T10" fmla="*/ 0 w 17"/>
                <a:gd name="T11" fmla="*/ 2 h 19"/>
                <a:gd name="T12" fmla="*/ 2 w 17"/>
                <a:gd name="T13" fmla="*/ 0 h 19"/>
                <a:gd name="T14" fmla="*/ 12 w 17"/>
                <a:gd name="T15" fmla="*/ 7 h 19"/>
                <a:gd name="T16" fmla="*/ 13 w 17"/>
                <a:gd name="T17" fmla="*/ 8 h 19"/>
                <a:gd name="T18" fmla="*/ 14 w 17"/>
                <a:gd name="T19" fmla="*/ 8 h 19"/>
                <a:gd name="T20" fmla="*/ 15 w 17"/>
                <a:gd name="T21" fmla="*/ 8 h 19"/>
                <a:gd name="T22" fmla="*/ 16 w 17"/>
                <a:gd name="T23" fmla="*/ 8 h 19"/>
                <a:gd name="T24" fmla="*/ 11 w 17"/>
                <a:gd name="T25" fmla="*/ 12 h 19"/>
                <a:gd name="T26" fmla="*/ 10 w 17"/>
                <a:gd name="T27" fmla="*/ 11 h 19"/>
                <a:gd name="T28" fmla="*/ 11 w 17"/>
                <a:gd name="T29" fmla="*/ 11 h 19"/>
                <a:gd name="T30" fmla="*/ 12 w 17"/>
                <a:gd name="T31" fmla="*/ 10 h 19"/>
                <a:gd name="T32" fmla="*/ 11 w 17"/>
                <a:gd name="T33" fmla="*/ 9 h 19"/>
                <a:gd name="T34" fmla="*/ 9 w 17"/>
                <a:gd name="T35" fmla="*/ 8 h 19"/>
                <a:gd name="T36" fmla="*/ 4 w 17"/>
                <a:gd name="T37" fmla="*/ 11 h 19"/>
                <a:gd name="T38" fmla="*/ 4 w 17"/>
                <a:gd name="T39" fmla="*/ 14 h 19"/>
                <a:gd name="T40" fmla="*/ 5 w 17"/>
                <a:gd name="T41" fmla="*/ 14 h 19"/>
                <a:gd name="T42" fmla="*/ 6 w 17"/>
                <a:gd name="T43" fmla="*/ 14 h 19"/>
                <a:gd name="T44" fmla="*/ 7 w 17"/>
                <a:gd name="T45" fmla="*/ 14 h 19"/>
                <a:gd name="T46" fmla="*/ 7 w 17"/>
                <a:gd name="T47" fmla="*/ 15 h 19"/>
                <a:gd name="T48" fmla="*/ 2 w 17"/>
                <a:gd name="T49" fmla="*/ 18 h 19"/>
                <a:gd name="T50" fmla="*/ 1 w 17"/>
                <a:gd name="T5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9">
                  <a:moveTo>
                    <a:pt x="1" y="17"/>
                  </a:move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9" y="8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2" y="18"/>
                  </a:lnTo>
                  <a:lnTo>
                    <a:pt x="1" y="1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Freeform 488"/>
            <p:cNvSpPr>
              <a:spLocks/>
            </p:cNvSpPr>
            <p:nvPr/>
          </p:nvSpPr>
          <p:spPr bwMode="auto">
            <a:xfrm>
              <a:off x="5389" y="533"/>
              <a:ext cx="1" cy="2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489"/>
            <p:cNvSpPr>
              <a:spLocks/>
            </p:cNvSpPr>
            <p:nvPr/>
          </p:nvSpPr>
          <p:spPr bwMode="auto">
            <a:xfrm>
              <a:off x="5136" y="450"/>
              <a:ext cx="22" cy="20"/>
            </a:xfrm>
            <a:custGeom>
              <a:avLst/>
              <a:gdLst>
                <a:gd name="T0" fmla="*/ 2 w 22"/>
                <a:gd name="T1" fmla="*/ 5 h 20"/>
                <a:gd name="T2" fmla="*/ 2 w 22"/>
                <a:gd name="T3" fmla="*/ 6 h 20"/>
                <a:gd name="T4" fmla="*/ 3 w 22"/>
                <a:gd name="T5" fmla="*/ 6 h 20"/>
                <a:gd name="T6" fmla="*/ 4 w 22"/>
                <a:gd name="T7" fmla="*/ 6 h 20"/>
                <a:gd name="T8" fmla="*/ 12 w 22"/>
                <a:gd name="T9" fmla="*/ 3 h 20"/>
                <a:gd name="T10" fmla="*/ 13 w 22"/>
                <a:gd name="T11" fmla="*/ 2 h 20"/>
                <a:gd name="T12" fmla="*/ 14 w 22"/>
                <a:gd name="T13" fmla="*/ 2 h 20"/>
                <a:gd name="T14" fmla="*/ 14 w 22"/>
                <a:gd name="T15" fmla="*/ 1 h 20"/>
                <a:gd name="T16" fmla="*/ 13 w 22"/>
                <a:gd name="T17" fmla="*/ 0 h 20"/>
                <a:gd name="T18" fmla="*/ 15 w 22"/>
                <a:gd name="T19" fmla="*/ 0 h 20"/>
                <a:gd name="T20" fmla="*/ 17 w 22"/>
                <a:gd name="T21" fmla="*/ 5 h 20"/>
                <a:gd name="T22" fmla="*/ 8 w 22"/>
                <a:gd name="T23" fmla="*/ 15 h 20"/>
                <a:gd name="T24" fmla="*/ 8 w 22"/>
                <a:gd name="T25" fmla="*/ 16 h 20"/>
                <a:gd name="T26" fmla="*/ 16 w 22"/>
                <a:gd name="T27" fmla="*/ 12 h 20"/>
                <a:gd name="T28" fmla="*/ 17 w 22"/>
                <a:gd name="T29" fmla="*/ 11 h 20"/>
                <a:gd name="T30" fmla="*/ 18 w 22"/>
                <a:gd name="T31" fmla="*/ 11 h 20"/>
                <a:gd name="T32" fmla="*/ 17 w 22"/>
                <a:gd name="T33" fmla="*/ 9 h 20"/>
                <a:gd name="T34" fmla="*/ 19 w 22"/>
                <a:gd name="T35" fmla="*/ 9 h 20"/>
                <a:gd name="T36" fmla="*/ 21 w 22"/>
                <a:gd name="T37" fmla="*/ 15 h 20"/>
                <a:gd name="T38" fmla="*/ 19 w 22"/>
                <a:gd name="T39" fmla="*/ 15 h 20"/>
                <a:gd name="T40" fmla="*/ 19 w 22"/>
                <a:gd name="T41" fmla="*/ 14 h 20"/>
                <a:gd name="T42" fmla="*/ 17 w 22"/>
                <a:gd name="T43" fmla="*/ 14 h 20"/>
                <a:gd name="T44" fmla="*/ 5 w 22"/>
                <a:gd name="T45" fmla="*/ 19 h 20"/>
                <a:gd name="T46" fmla="*/ 5 w 22"/>
                <a:gd name="T47" fmla="*/ 16 h 20"/>
                <a:gd name="T48" fmla="*/ 13 w 22"/>
                <a:gd name="T49" fmla="*/ 5 h 20"/>
                <a:gd name="T50" fmla="*/ 5 w 22"/>
                <a:gd name="T51" fmla="*/ 8 h 20"/>
                <a:gd name="T52" fmla="*/ 4 w 22"/>
                <a:gd name="T53" fmla="*/ 8 h 20"/>
                <a:gd name="T54" fmla="*/ 4 w 22"/>
                <a:gd name="T55" fmla="*/ 9 h 20"/>
                <a:gd name="T56" fmla="*/ 4 w 22"/>
                <a:gd name="T57" fmla="*/ 10 h 20"/>
                <a:gd name="T58" fmla="*/ 4 w 22"/>
                <a:gd name="T59" fmla="*/ 11 h 20"/>
                <a:gd name="T60" fmla="*/ 2 w 22"/>
                <a:gd name="T61" fmla="*/ 11 h 20"/>
                <a:gd name="T62" fmla="*/ 0 w 22"/>
                <a:gd name="T63" fmla="*/ 5 h 20"/>
                <a:gd name="T64" fmla="*/ 2 w 22"/>
                <a:gd name="T6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2" y="5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3" y="5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5"/>
                  </a:lnTo>
                  <a:lnTo>
                    <a:pt x="2" y="5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Freeform 490"/>
            <p:cNvSpPr>
              <a:spLocks/>
            </p:cNvSpPr>
            <p:nvPr/>
          </p:nvSpPr>
          <p:spPr bwMode="auto">
            <a:xfrm>
              <a:off x="5146" y="471"/>
              <a:ext cx="17" cy="12"/>
            </a:xfrm>
            <a:custGeom>
              <a:avLst/>
              <a:gdLst>
                <a:gd name="T0" fmla="*/ 5 w 17"/>
                <a:gd name="T1" fmla="*/ 8 h 12"/>
                <a:gd name="T2" fmla="*/ 4 w 17"/>
                <a:gd name="T3" fmla="*/ 9 h 12"/>
                <a:gd name="T4" fmla="*/ 4 w 17"/>
                <a:gd name="T5" fmla="*/ 10 h 12"/>
                <a:gd name="T6" fmla="*/ 4 w 17"/>
                <a:gd name="T7" fmla="*/ 11 h 12"/>
                <a:gd name="T8" fmla="*/ 0 w 17"/>
                <a:gd name="T9" fmla="*/ 6 h 12"/>
                <a:gd name="T10" fmla="*/ 1 w 17"/>
                <a:gd name="T11" fmla="*/ 5 h 12"/>
                <a:gd name="T12" fmla="*/ 1 w 17"/>
                <a:gd name="T13" fmla="*/ 6 h 12"/>
                <a:gd name="T14" fmla="*/ 2 w 17"/>
                <a:gd name="T15" fmla="*/ 6 h 12"/>
                <a:gd name="T16" fmla="*/ 3 w 17"/>
                <a:gd name="T17" fmla="*/ 6 h 12"/>
                <a:gd name="T18" fmla="*/ 4 w 17"/>
                <a:gd name="T19" fmla="*/ 6 h 12"/>
                <a:gd name="T20" fmla="*/ 12 w 17"/>
                <a:gd name="T21" fmla="*/ 3 h 12"/>
                <a:gd name="T22" fmla="*/ 12 w 17"/>
                <a:gd name="T23" fmla="*/ 2 h 12"/>
                <a:gd name="T24" fmla="*/ 12 w 17"/>
                <a:gd name="T25" fmla="*/ 1 h 12"/>
                <a:gd name="T26" fmla="*/ 12 w 17"/>
                <a:gd name="T27" fmla="*/ 0 h 12"/>
                <a:gd name="T28" fmla="*/ 13 w 17"/>
                <a:gd name="T29" fmla="*/ 0 h 12"/>
                <a:gd name="T30" fmla="*/ 16 w 17"/>
                <a:gd name="T31" fmla="*/ 5 h 12"/>
                <a:gd name="T32" fmla="*/ 15 w 17"/>
                <a:gd name="T33" fmla="*/ 6 h 12"/>
                <a:gd name="T34" fmla="*/ 15 w 17"/>
                <a:gd name="T35" fmla="*/ 5 h 12"/>
                <a:gd name="T36" fmla="*/ 14 w 17"/>
                <a:gd name="T37" fmla="*/ 5 h 12"/>
                <a:gd name="T38" fmla="*/ 12 w 17"/>
                <a:gd name="T39" fmla="*/ 5 h 12"/>
                <a:gd name="T40" fmla="*/ 5 w 17"/>
                <a:gd name="T4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2">
                  <a:moveTo>
                    <a:pt x="5" y="8"/>
                  </a:moveTo>
                  <a:lnTo>
                    <a:pt x="4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5" y="8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Freeform 491"/>
            <p:cNvSpPr>
              <a:spLocks/>
            </p:cNvSpPr>
            <p:nvPr/>
          </p:nvSpPr>
          <p:spPr bwMode="auto">
            <a:xfrm>
              <a:off x="5154" y="480"/>
              <a:ext cx="20" cy="18"/>
            </a:xfrm>
            <a:custGeom>
              <a:avLst/>
              <a:gdLst>
                <a:gd name="T0" fmla="*/ 2 w 20"/>
                <a:gd name="T1" fmla="*/ 10 h 18"/>
                <a:gd name="T2" fmla="*/ 2 w 20"/>
                <a:gd name="T3" fmla="*/ 11 h 18"/>
                <a:gd name="T4" fmla="*/ 3 w 20"/>
                <a:gd name="T5" fmla="*/ 12 h 18"/>
                <a:gd name="T6" fmla="*/ 4 w 20"/>
                <a:gd name="T7" fmla="*/ 11 h 18"/>
                <a:gd name="T8" fmla="*/ 13 w 20"/>
                <a:gd name="T9" fmla="*/ 5 h 18"/>
                <a:gd name="T10" fmla="*/ 11 w 20"/>
                <a:gd name="T11" fmla="*/ 3 h 18"/>
                <a:gd name="T12" fmla="*/ 11 w 20"/>
                <a:gd name="T13" fmla="*/ 2 h 18"/>
                <a:gd name="T14" fmla="*/ 10 w 20"/>
                <a:gd name="T15" fmla="*/ 3 h 18"/>
                <a:gd name="T16" fmla="*/ 9 w 20"/>
                <a:gd name="T17" fmla="*/ 3 h 18"/>
                <a:gd name="T18" fmla="*/ 9 w 20"/>
                <a:gd name="T19" fmla="*/ 4 h 18"/>
                <a:gd name="T20" fmla="*/ 8 w 20"/>
                <a:gd name="T21" fmla="*/ 4 h 18"/>
                <a:gd name="T22" fmla="*/ 8 w 20"/>
                <a:gd name="T23" fmla="*/ 2 h 18"/>
                <a:gd name="T24" fmla="*/ 11 w 20"/>
                <a:gd name="T25" fmla="*/ 0 h 18"/>
                <a:gd name="T26" fmla="*/ 19 w 20"/>
                <a:gd name="T27" fmla="*/ 11 h 18"/>
                <a:gd name="T28" fmla="*/ 15 w 20"/>
                <a:gd name="T29" fmla="*/ 14 h 18"/>
                <a:gd name="T30" fmla="*/ 14 w 20"/>
                <a:gd name="T31" fmla="*/ 13 h 18"/>
                <a:gd name="T32" fmla="*/ 15 w 20"/>
                <a:gd name="T33" fmla="*/ 12 h 18"/>
                <a:gd name="T34" fmla="*/ 16 w 20"/>
                <a:gd name="T35" fmla="*/ 11 h 18"/>
                <a:gd name="T36" fmla="*/ 16 w 20"/>
                <a:gd name="T37" fmla="*/ 10 h 18"/>
                <a:gd name="T38" fmla="*/ 14 w 20"/>
                <a:gd name="T39" fmla="*/ 7 h 18"/>
                <a:gd name="T40" fmla="*/ 5 w 20"/>
                <a:gd name="T41" fmla="*/ 13 h 18"/>
                <a:gd name="T42" fmla="*/ 5 w 20"/>
                <a:gd name="T43" fmla="*/ 14 h 18"/>
                <a:gd name="T44" fmla="*/ 5 w 20"/>
                <a:gd name="T45" fmla="*/ 15 h 18"/>
                <a:gd name="T46" fmla="*/ 5 w 20"/>
                <a:gd name="T47" fmla="*/ 16 h 18"/>
                <a:gd name="T48" fmla="*/ 5 w 20"/>
                <a:gd name="T49" fmla="*/ 17 h 18"/>
                <a:gd name="T50" fmla="*/ 0 w 20"/>
                <a:gd name="T51" fmla="*/ 11 h 18"/>
                <a:gd name="T52" fmla="*/ 2 w 20"/>
                <a:gd name="T5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18">
                  <a:moveTo>
                    <a:pt x="2" y="10"/>
                  </a:move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13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2" y="1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Freeform 492"/>
            <p:cNvSpPr>
              <a:spLocks/>
            </p:cNvSpPr>
            <p:nvPr/>
          </p:nvSpPr>
          <p:spPr bwMode="auto">
            <a:xfrm>
              <a:off x="5164" y="496"/>
              <a:ext cx="21" cy="21"/>
            </a:xfrm>
            <a:custGeom>
              <a:avLst/>
              <a:gdLst>
                <a:gd name="T0" fmla="*/ 2 w 21"/>
                <a:gd name="T1" fmla="*/ 9 h 21"/>
                <a:gd name="T2" fmla="*/ 2 w 21"/>
                <a:gd name="T3" fmla="*/ 10 h 21"/>
                <a:gd name="T4" fmla="*/ 3 w 21"/>
                <a:gd name="T5" fmla="*/ 10 h 21"/>
                <a:gd name="T6" fmla="*/ 4 w 21"/>
                <a:gd name="T7" fmla="*/ 10 h 21"/>
                <a:gd name="T8" fmla="*/ 11 w 21"/>
                <a:gd name="T9" fmla="*/ 4 h 21"/>
                <a:gd name="T10" fmla="*/ 12 w 21"/>
                <a:gd name="T11" fmla="*/ 3 h 21"/>
                <a:gd name="T12" fmla="*/ 12 w 21"/>
                <a:gd name="T13" fmla="*/ 2 h 21"/>
                <a:gd name="T14" fmla="*/ 11 w 21"/>
                <a:gd name="T15" fmla="*/ 1 h 21"/>
                <a:gd name="T16" fmla="*/ 12 w 21"/>
                <a:gd name="T17" fmla="*/ 0 h 21"/>
                <a:gd name="T18" fmla="*/ 20 w 21"/>
                <a:gd name="T19" fmla="*/ 9 h 21"/>
                <a:gd name="T20" fmla="*/ 17 w 21"/>
                <a:gd name="T21" fmla="*/ 12 h 21"/>
                <a:gd name="T22" fmla="*/ 15 w 21"/>
                <a:gd name="T23" fmla="*/ 12 h 21"/>
                <a:gd name="T24" fmla="*/ 17 w 21"/>
                <a:gd name="T25" fmla="*/ 10 h 21"/>
                <a:gd name="T26" fmla="*/ 17 w 21"/>
                <a:gd name="T27" fmla="*/ 9 h 21"/>
                <a:gd name="T28" fmla="*/ 17 w 21"/>
                <a:gd name="T29" fmla="*/ 8 h 21"/>
                <a:gd name="T30" fmla="*/ 14 w 21"/>
                <a:gd name="T31" fmla="*/ 5 h 21"/>
                <a:gd name="T32" fmla="*/ 10 w 21"/>
                <a:gd name="T33" fmla="*/ 8 h 21"/>
                <a:gd name="T34" fmla="*/ 11 w 21"/>
                <a:gd name="T35" fmla="*/ 9 h 21"/>
                <a:gd name="T36" fmla="*/ 12 w 21"/>
                <a:gd name="T37" fmla="*/ 10 h 21"/>
                <a:gd name="T38" fmla="*/ 13 w 21"/>
                <a:gd name="T39" fmla="*/ 10 h 21"/>
                <a:gd name="T40" fmla="*/ 14 w 21"/>
                <a:gd name="T41" fmla="*/ 9 h 21"/>
                <a:gd name="T42" fmla="*/ 15 w 21"/>
                <a:gd name="T43" fmla="*/ 11 h 21"/>
                <a:gd name="T44" fmla="*/ 11 w 21"/>
                <a:gd name="T45" fmla="*/ 15 h 21"/>
                <a:gd name="T46" fmla="*/ 9 w 21"/>
                <a:gd name="T47" fmla="*/ 13 h 21"/>
                <a:gd name="T48" fmla="*/ 10 w 21"/>
                <a:gd name="T49" fmla="*/ 12 h 21"/>
                <a:gd name="T50" fmla="*/ 10 w 21"/>
                <a:gd name="T51" fmla="*/ 11 h 21"/>
                <a:gd name="T52" fmla="*/ 9 w 21"/>
                <a:gd name="T53" fmla="*/ 9 h 21"/>
                <a:gd name="T54" fmla="*/ 5 w 21"/>
                <a:gd name="T55" fmla="*/ 13 h 21"/>
                <a:gd name="T56" fmla="*/ 8 w 21"/>
                <a:gd name="T57" fmla="*/ 16 h 21"/>
                <a:gd name="T58" fmla="*/ 8 w 21"/>
                <a:gd name="T59" fmla="*/ 17 h 21"/>
                <a:gd name="T60" fmla="*/ 9 w 21"/>
                <a:gd name="T61" fmla="*/ 17 h 21"/>
                <a:gd name="T62" fmla="*/ 10 w 21"/>
                <a:gd name="T63" fmla="*/ 16 h 21"/>
                <a:gd name="T64" fmla="*/ 11 w 21"/>
                <a:gd name="T65" fmla="*/ 15 h 21"/>
                <a:gd name="T66" fmla="*/ 12 w 21"/>
                <a:gd name="T67" fmla="*/ 17 h 21"/>
                <a:gd name="T68" fmla="*/ 8 w 21"/>
                <a:gd name="T69" fmla="*/ 20 h 21"/>
                <a:gd name="T70" fmla="*/ 0 w 21"/>
                <a:gd name="T71" fmla="*/ 10 h 21"/>
                <a:gd name="T72" fmla="*/ 2 w 21"/>
                <a:gd name="T7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2" y="9"/>
                  </a:move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5" y="13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2" y="9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Freeform 493"/>
            <p:cNvSpPr>
              <a:spLocks/>
            </p:cNvSpPr>
            <p:nvPr/>
          </p:nvSpPr>
          <p:spPr bwMode="auto">
            <a:xfrm>
              <a:off x="5178" y="509"/>
              <a:ext cx="19" cy="20"/>
            </a:xfrm>
            <a:custGeom>
              <a:avLst/>
              <a:gdLst>
                <a:gd name="T0" fmla="*/ 1 w 19"/>
                <a:gd name="T1" fmla="*/ 11 h 20"/>
                <a:gd name="T2" fmla="*/ 2 w 19"/>
                <a:gd name="T3" fmla="*/ 11 h 20"/>
                <a:gd name="T4" fmla="*/ 3 w 19"/>
                <a:gd name="T5" fmla="*/ 11 h 20"/>
                <a:gd name="T6" fmla="*/ 4 w 19"/>
                <a:gd name="T7" fmla="*/ 11 h 20"/>
                <a:gd name="T8" fmla="*/ 10 w 19"/>
                <a:gd name="T9" fmla="*/ 4 h 20"/>
                <a:gd name="T10" fmla="*/ 10 w 19"/>
                <a:gd name="T11" fmla="*/ 3 h 20"/>
                <a:gd name="T12" fmla="*/ 10 w 19"/>
                <a:gd name="T13" fmla="*/ 2 h 20"/>
                <a:gd name="T14" fmla="*/ 9 w 19"/>
                <a:gd name="T15" fmla="*/ 2 h 20"/>
                <a:gd name="T16" fmla="*/ 10 w 19"/>
                <a:gd name="T17" fmla="*/ 0 h 20"/>
                <a:gd name="T18" fmla="*/ 15 w 19"/>
                <a:gd name="T19" fmla="*/ 5 h 20"/>
                <a:gd name="T20" fmla="*/ 17 w 19"/>
                <a:gd name="T21" fmla="*/ 6 h 20"/>
                <a:gd name="T22" fmla="*/ 17 w 19"/>
                <a:gd name="T23" fmla="*/ 8 h 20"/>
                <a:gd name="T24" fmla="*/ 18 w 19"/>
                <a:gd name="T25" fmla="*/ 9 h 20"/>
                <a:gd name="T26" fmla="*/ 18 w 19"/>
                <a:gd name="T27" fmla="*/ 11 h 20"/>
                <a:gd name="T28" fmla="*/ 18 w 19"/>
                <a:gd name="T29" fmla="*/ 12 h 20"/>
                <a:gd name="T30" fmla="*/ 18 w 19"/>
                <a:gd name="T31" fmla="*/ 14 h 20"/>
                <a:gd name="T32" fmla="*/ 17 w 19"/>
                <a:gd name="T33" fmla="*/ 15 h 20"/>
                <a:gd name="T34" fmla="*/ 17 w 19"/>
                <a:gd name="T35" fmla="*/ 17 h 20"/>
                <a:gd name="T36" fmla="*/ 15 w 19"/>
                <a:gd name="T37" fmla="*/ 17 h 20"/>
                <a:gd name="T38" fmla="*/ 14 w 19"/>
                <a:gd name="T39" fmla="*/ 18 h 20"/>
                <a:gd name="T40" fmla="*/ 12 w 19"/>
                <a:gd name="T41" fmla="*/ 19 h 20"/>
                <a:gd name="T42" fmla="*/ 11 w 19"/>
                <a:gd name="T43" fmla="*/ 19 h 20"/>
                <a:gd name="T44" fmla="*/ 10 w 19"/>
                <a:gd name="T45" fmla="*/ 19 h 20"/>
                <a:gd name="T46" fmla="*/ 8 w 19"/>
                <a:gd name="T47" fmla="*/ 18 h 20"/>
                <a:gd name="T48" fmla="*/ 7 w 19"/>
                <a:gd name="T49" fmla="*/ 17 h 20"/>
                <a:gd name="T50" fmla="*/ 5 w 19"/>
                <a:gd name="T51" fmla="*/ 17 h 20"/>
                <a:gd name="T52" fmla="*/ 0 w 19"/>
                <a:gd name="T53" fmla="*/ 12 h 20"/>
                <a:gd name="T54" fmla="*/ 1 w 19"/>
                <a:gd name="T5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20">
                  <a:moveTo>
                    <a:pt x="1" y="11"/>
                  </a:move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1" y="11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494"/>
            <p:cNvSpPr>
              <a:spLocks/>
            </p:cNvSpPr>
            <p:nvPr/>
          </p:nvSpPr>
          <p:spPr bwMode="auto">
            <a:xfrm>
              <a:off x="5185" y="516"/>
              <a:ext cx="9" cy="10"/>
            </a:xfrm>
            <a:custGeom>
              <a:avLst/>
              <a:gdLst>
                <a:gd name="T0" fmla="*/ 0 w 9"/>
                <a:gd name="T1" fmla="*/ 7 h 10"/>
                <a:gd name="T2" fmla="*/ 1 w 9"/>
                <a:gd name="T3" fmla="*/ 7 h 10"/>
                <a:gd name="T4" fmla="*/ 2 w 9"/>
                <a:gd name="T5" fmla="*/ 8 h 10"/>
                <a:gd name="T6" fmla="*/ 3 w 9"/>
                <a:gd name="T7" fmla="*/ 9 h 10"/>
                <a:gd name="T8" fmla="*/ 4 w 9"/>
                <a:gd name="T9" fmla="*/ 9 h 10"/>
                <a:gd name="T10" fmla="*/ 5 w 9"/>
                <a:gd name="T11" fmla="*/ 8 h 10"/>
                <a:gd name="T12" fmla="*/ 6 w 9"/>
                <a:gd name="T13" fmla="*/ 8 h 10"/>
                <a:gd name="T14" fmla="*/ 7 w 9"/>
                <a:gd name="T15" fmla="*/ 7 h 10"/>
                <a:gd name="T16" fmla="*/ 7 w 9"/>
                <a:gd name="T17" fmla="*/ 5 h 10"/>
                <a:gd name="T18" fmla="*/ 8 w 9"/>
                <a:gd name="T19" fmla="*/ 5 h 10"/>
                <a:gd name="T20" fmla="*/ 8 w 9"/>
                <a:gd name="T21" fmla="*/ 4 h 10"/>
                <a:gd name="T22" fmla="*/ 7 w 9"/>
                <a:gd name="T23" fmla="*/ 2 h 10"/>
                <a:gd name="T24" fmla="*/ 6 w 9"/>
                <a:gd name="T25" fmla="*/ 1 h 10"/>
                <a:gd name="T26" fmla="*/ 5 w 9"/>
                <a:gd name="T27" fmla="*/ 0 h 10"/>
                <a:gd name="T28" fmla="*/ 0 w 9"/>
                <a:gd name="T2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lnTo>
                    <a:pt x="1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0" y="7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Freeform 495"/>
            <p:cNvSpPr>
              <a:spLocks/>
            </p:cNvSpPr>
            <p:nvPr/>
          </p:nvSpPr>
          <p:spPr bwMode="auto">
            <a:xfrm>
              <a:off x="5239" y="548"/>
              <a:ext cx="18" cy="18"/>
            </a:xfrm>
            <a:custGeom>
              <a:avLst/>
              <a:gdLst>
                <a:gd name="T0" fmla="*/ 1 w 18"/>
                <a:gd name="T1" fmla="*/ 11 h 18"/>
                <a:gd name="T2" fmla="*/ 2 w 18"/>
                <a:gd name="T3" fmla="*/ 11 h 18"/>
                <a:gd name="T4" fmla="*/ 3 w 18"/>
                <a:gd name="T5" fmla="*/ 10 h 18"/>
                <a:gd name="T6" fmla="*/ 4 w 18"/>
                <a:gd name="T7" fmla="*/ 10 h 18"/>
                <a:gd name="T8" fmla="*/ 11 w 18"/>
                <a:gd name="T9" fmla="*/ 0 h 18"/>
                <a:gd name="T10" fmla="*/ 14 w 18"/>
                <a:gd name="T11" fmla="*/ 1 h 18"/>
                <a:gd name="T12" fmla="*/ 15 w 18"/>
                <a:gd name="T13" fmla="*/ 13 h 18"/>
                <a:gd name="T14" fmla="*/ 16 w 18"/>
                <a:gd name="T15" fmla="*/ 14 h 18"/>
                <a:gd name="T16" fmla="*/ 16 w 18"/>
                <a:gd name="T17" fmla="*/ 15 h 18"/>
                <a:gd name="T18" fmla="*/ 16 w 18"/>
                <a:gd name="T19" fmla="*/ 16 h 18"/>
                <a:gd name="T20" fmla="*/ 17 w 18"/>
                <a:gd name="T21" fmla="*/ 16 h 18"/>
                <a:gd name="T22" fmla="*/ 16 w 18"/>
                <a:gd name="T23" fmla="*/ 17 h 18"/>
                <a:gd name="T24" fmla="*/ 10 w 18"/>
                <a:gd name="T25" fmla="*/ 16 h 18"/>
                <a:gd name="T26" fmla="*/ 11 w 18"/>
                <a:gd name="T27" fmla="*/ 14 h 18"/>
                <a:gd name="T28" fmla="*/ 12 w 18"/>
                <a:gd name="T29" fmla="*/ 14 h 18"/>
                <a:gd name="T30" fmla="*/ 13 w 18"/>
                <a:gd name="T31" fmla="*/ 14 h 18"/>
                <a:gd name="T32" fmla="*/ 13 w 18"/>
                <a:gd name="T33" fmla="*/ 13 h 18"/>
                <a:gd name="T34" fmla="*/ 13 w 18"/>
                <a:gd name="T35" fmla="*/ 10 h 18"/>
                <a:gd name="T36" fmla="*/ 7 w 18"/>
                <a:gd name="T37" fmla="*/ 9 h 18"/>
                <a:gd name="T38" fmla="*/ 5 w 18"/>
                <a:gd name="T39" fmla="*/ 11 h 18"/>
                <a:gd name="T40" fmla="*/ 4 w 18"/>
                <a:gd name="T41" fmla="*/ 11 h 18"/>
                <a:gd name="T42" fmla="*/ 4 w 18"/>
                <a:gd name="T43" fmla="*/ 12 h 18"/>
                <a:gd name="T44" fmla="*/ 5 w 18"/>
                <a:gd name="T45" fmla="*/ 13 h 18"/>
                <a:gd name="T46" fmla="*/ 6 w 18"/>
                <a:gd name="T47" fmla="*/ 13 h 18"/>
                <a:gd name="T48" fmla="*/ 6 w 18"/>
                <a:gd name="T49" fmla="*/ 14 h 18"/>
                <a:gd name="T50" fmla="*/ 0 w 18"/>
                <a:gd name="T51" fmla="*/ 13 h 18"/>
                <a:gd name="T52" fmla="*/ 1 w 18"/>
                <a:gd name="T53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18">
                  <a:moveTo>
                    <a:pt x="1" y="11"/>
                  </a:move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1" y="11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Freeform 496"/>
            <p:cNvSpPr>
              <a:spLocks/>
            </p:cNvSpPr>
            <p:nvPr/>
          </p:nvSpPr>
          <p:spPr bwMode="auto">
            <a:xfrm>
              <a:off x="5250" y="552"/>
              <a:ext cx="1" cy="2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Freeform 497"/>
            <p:cNvSpPr>
              <a:spLocks/>
            </p:cNvSpPr>
            <p:nvPr/>
          </p:nvSpPr>
          <p:spPr bwMode="auto">
            <a:xfrm>
              <a:off x="5166" y="269"/>
              <a:ext cx="273" cy="273"/>
            </a:xfrm>
            <a:custGeom>
              <a:avLst/>
              <a:gdLst>
                <a:gd name="T0" fmla="*/ 150 w 273"/>
                <a:gd name="T1" fmla="*/ 1 h 273"/>
                <a:gd name="T2" fmla="*/ 170 w 273"/>
                <a:gd name="T3" fmla="*/ 4 h 273"/>
                <a:gd name="T4" fmla="*/ 189 w 273"/>
                <a:gd name="T5" fmla="*/ 11 h 273"/>
                <a:gd name="T6" fmla="*/ 206 w 273"/>
                <a:gd name="T7" fmla="*/ 20 h 273"/>
                <a:gd name="T8" fmla="*/ 222 w 273"/>
                <a:gd name="T9" fmla="*/ 31 h 273"/>
                <a:gd name="T10" fmla="*/ 236 w 273"/>
                <a:gd name="T11" fmla="*/ 45 h 273"/>
                <a:gd name="T12" fmla="*/ 248 w 273"/>
                <a:gd name="T13" fmla="*/ 60 h 273"/>
                <a:gd name="T14" fmla="*/ 258 w 273"/>
                <a:gd name="T15" fmla="*/ 77 h 273"/>
                <a:gd name="T16" fmla="*/ 265 w 273"/>
                <a:gd name="T17" fmla="*/ 96 h 273"/>
                <a:gd name="T18" fmla="*/ 270 w 273"/>
                <a:gd name="T19" fmla="*/ 115 h 273"/>
                <a:gd name="T20" fmla="*/ 272 w 273"/>
                <a:gd name="T21" fmla="*/ 136 h 273"/>
                <a:gd name="T22" fmla="*/ 270 w 273"/>
                <a:gd name="T23" fmla="*/ 157 h 273"/>
                <a:gd name="T24" fmla="*/ 265 w 273"/>
                <a:gd name="T25" fmla="*/ 177 h 273"/>
                <a:gd name="T26" fmla="*/ 258 w 273"/>
                <a:gd name="T27" fmla="*/ 195 h 273"/>
                <a:gd name="T28" fmla="*/ 248 w 273"/>
                <a:gd name="T29" fmla="*/ 212 h 273"/>
                <a:gd name="T30" fmla="*/ 236 w 273"/>
                <a:gd name="T31" fmla="*/ 228 h 273"/>
                <a:gd name="T32" fmla="*/ 222 w 273"/>
                <a:gd name="T33" fmla="*/ 241 h 273"/>
                <a:gd name="T34" fmla="*/ 206 w 273"/>
                <a:gd name="T35" fmla="*/ 253 h 273"/>
                <a:gd name="T36" fmla="*/ 189 w 273"/>
                <a:gd name="T37" fmla="*/ 262 h 273"/>
                <a:gd name="T38" fmla="*/ 170 w 273"/>
                <a:gd name="T39" fmla="*/ 268 h 273"/>
                <a:gd name="T40" fmla="*/ 150 w 273"/>
                <a:gd name="T41" fmla="*/ 272 h 273"/>
                <a:gd name="T42" fmla="*/ 129 w 273"/>
                <a:gd name="T43" fmla="*/ 272 h 273"/>
                <a:gd name="T44" fmla="*/ 108 w 273"/>
                <a:gd name="T45" fmla="*/ 270 h 273"/>
                <a:gd name="T46" fmla="*/ 89 w 273"/>
                <a:gd name="T47" fmla="*/ 264 h 273"/>
                <a:gd name="T48" fmla="*/ 71 w 273"/>
                <a:gd name="T49" fmla="*/ 256 h 273"/>
                <a:gd name="T50" fmla="*/ 54 w 273"/>
                <a:gd name="T51" fmla="*/ 245 h 273"/>
                <a:gd name="T52" fmla="*/ 40 w 273"/>
                <a:gd name="T53" fmla="*/ 232 h 273"/>
                <a:gd name="T54" fmla="*/ 27 w 273"/>
                <a:gd name="T55" fmla="*/ 218 h 273"/>
                <a:gd name="T56" fmla="*/ 16 w 273"/>
                <a:gd name="T57" fmla="*/ 201 h 273"/>
                <a:gd name="T58" fmla="*/ 8 w 273"/>
                <a:gd name="T59" fmla="*/ 183 h 273"/>
                <a:gd name="T60" fmla="*/ 3 w 273"/>
                <a:gd name="T61" fmla="*/ 164 h 273"/>
                <a:gd name="T62" fmla="*/ 0 w 273"/>
                <a:gd name="T63" fmla="*/ 143 h 273"/>
                <a:gd name="T64" fmla="*/ 1 w 273"/>
                <a:gd name="T65" fmla="*/ 122 h 273"/>
                <a:gd name="T66" fmla="*/ 4 w 273"/>
                <a:gd name="T67" fmla="*/ 102 h 273"/>
                <a:gd name="T68" fmla="*/ 11 w 273"/>
                <a:gd name="T69" fmla="*/ 83 h 273"/>
                <a:gd name="T70" fmla="*/ 20 w 273"/>
                <a:gd name="T71" fmla="*/ 66 h 273"/>
                <a:gd name="T72" fmla="*/ 31 w 273"/>
                <a:gd name="T73" fmla="*/ 50 h 273"/>
                <a:gd name="T74" fmla="*/ 44 w 273"/>
                <a:gd name="T75" fmla="*/ 35 h 273"/>
                <a:gd name="T76" fmla="*/ 60 w 273"/>
                <a:gd name="T77" fmla="*/ 23 h 273"/>
                <a:gd name="T78" fmla="*/ 77 w 273"/>
                <a:gd name="T79" fmla="*/ 14 h 273"/>
                <a:gd name="T80" fmla="*/ 95 w 273"/>
                <a:gd name="T81" fmla="*/ 6 h 273"/>
                <a:gd name="T82" fmla="*/ 115 w 273"/>
                <a:gd name="T83" fmla="*/ 2 h 273"/>
                <a:gd name="T84" fmla="*/ 136 w 273"/>
                <a:gd name="T8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3">
                  <a:moveTo>
                    <a:pt x="136" y="0"/>
                  </a:moveTo>
                  <a:lnTo>
                    <a:pt x="143" y="0"/>
                  </a:lnTo>
                  <a:lnTo>
                    <a:pt x="150" y="1"/>
                  </a:lnTo>
                  <a:lnTo>
                    <a:pt x="156" y="2"/>
                  </a:lnTo>
                  <a:lnTo>
                    <a:pt x="163" y="3"/>
                  </a:lnTo>
                  <a:lnTo>
                    <a:pt x="170" y="4"/>
                  </a:lnTo>
                  <a:lnTo>
                    <a:pt x="176" y="6"/>
                  </a:lnTo>
                  <a:lnTo>
                    <a:pt x="182" y="8"/>
                  </a:lnTo>
                  <a:lnTo>
                    <a:pt x="189" y="11"/>
                  </a:lnTo>
                  <a:lnTo>
                    <a:pt x="195" y="14"/>
                  </a:lnTo>
                  <a:lnTo>
                    <a:pt x="200" y="17"/>
                  </a:lnTo>
                  <a:lnTo>
                    <a:pt x="206" y="20"/>
                  </a:lnTo>
                  <a:lnTo>
                    <a:pt x="212" y="23"/>
                  </a:lnTo>
                  <a:lnTo>
                    <a:pt x="217" y="27"/>
                  </a:lnTo>
                  <a:lnTo>
                    <a:pt x="222" y="31"/>
                  </a:lnTo>
                  <a:lnTo>
                    <a:pt x="227" y="35"/>
                  </a:lnTo>
                  <a:lnTo>
                    <a:pt x="232" y="40"/>
                  </a:lnTo>
                  <a:lnTo>
                    <a:pt x="236" y="45"/>
                  </a:lnTo>
                  <a:lnTo>
                    <a:pt x="241" y="50"/>
                  </a:lnTo>
                  <a:lnTo>
                    <a:pt x="245" y="55"/>
                  </a:lnTo>
                  <a:lnTo>
                    <a:pt x="248" y="60"/>
                  </a:lnTo>
                  <a:lnTo>
                    <a:pt x="252" y="66"/>
                  </a:lnTo>
                  <a:lnTo>
                    <a:pt x="255" y="71"/>
                  </a:lnTo>
                  <a:lnTo>
                    <a:pt x="258" y="77"/>
                  </a:lnTo>
                  <a:lnTo>
                    <a:pt x="261" y="83"/>
                  </a:lnTo>
                  <a:lnTo>
                    <a:pt x="263" y="89"/>
                  </a:lnTo>
                  <a:lnTo>
                    <a:pt x="265" y="96"/>
                  </a:lnTo>
                  <a:lnTo>
                    <a:pt x="267" y="102"/>
                  </a:lnTo>
                  <a:lnTo>
                    <a:pt x="269" y="109"/>
                  </a:lnTo>
                  <a:lnTo>
                    <a:pt x="270" y="115"/>
                  </a:lnTo>
                  <a:lnTo>
                    <a:pt x="271" y="122"/>
                  </a:lnTo>
                  <a:lnTo>
                    <a:pt x="271" y="129"/>
                  </a:lnTo>
                  <a:lnTo>
                    <a:pt x="272" y="136"/>
                  </a:lnTo>
                  <a:lnTo>
                    <a:pt x="271" y="143"/>
                  </a:lnTo>
                  <a:lnTo>
                    <a:pt x="271" y="150"/>
                  </a:lnTo>
                  <a:lnTo>
                    <a:pt x="270" y="157"/>
                  </a:lnTo>
                  <a:lnTo>
                    <a:pt x="269" y="164"/>
                  </a:lnTo>
                  <a:lnTo>
                    <a:pt x="267" y="170"/>
                  </a:lnTo>
                  <a:lnTo>
                    <a:pt x="265" y="177"/>
                  </a:lnTo>
                  <a:lnTo>
                    <a:pt x="263" y="183"/>
                  </a:lnTo>
                  <a:lnTo>
                    <a:pt x="261" y="189"/>
                  </a:lnTo>
                  <a:lnTo>
                    <a:pt x="258" y="195"/>
                  </a:lnTo>
                  <a:lnTo>
                    <a:pt x="255" y="201"/>
                  </a:lnTo>
                  <a:lnTo>
                    <a:pt x="252" y="207"/>
                  </a:lnTo>
                  <a:lnTo>
                    <a:pt x="248" y="212"/>
                  </a:lnTo>
                  <a:lnTo>
                    <a:pt x="245" y="218"/>
                  </a:lnTo>
                  <a:lnTo>
                    <a:pt x="241" y="223"/>
                  </a:lnTo>
                  <a:lnTo>
                    <a:pt x="236" y="228"/>
                  </a:lnTo>
                  <a:lnTo>
                    <a:pt x="232" y="232"/>
                  </a:lnTo>
                  <a:lnTo>
                    <a:pt x="227" y="237"/>
                  </a:lnTo>
                  <a:lnTo>
                    <a:pt x="222" y="241"/>
                  </a:lnTo>
                  <a:lnTo>
                    <a:pt x="217" y="245"/>
                  </a:lnTo>
                  <a:lnTo>
                    <a:pt x="212" y="249"/>
                  </a:lnTo>
                  <a:lnTo>
                    <a:pt x="206" y="253"/>
                  </a:lnTo>
                  <a:lnTo>
                    <a:pt x="200" y="256"/>
                  </a:lnTo>
                  <a:lnTo>
                    <a:pt x="195" y="259"/>
                  </a:lnTo>
                  <a:lnTo>
                    <a:pt x="189" y="262"/>
                  </a:lnTo>
                  <a:lnTo>
                    <a:pt x="182" y="264"/>
                  </a:lnTo>
                  <a:lnTo>
                    <a:pt x="176" y="266"/>
                  </a:lnTo>
                  <a:lnTo>
                    <a:pt x="170" y="268"/>
                  </a:lnTo>
                  <a:lnTo>
                    <a:pt x="163" y="270"/>
                  </a:lnTo>
                  <a:lnTo>
                    <a:pt x="156" y="271"/>
                  </a:lnTo>
                  <a:lnTo>
                    <a:pt x="150" y="272"/>
                  </a:lnTo>
                  <a:lnTo>
                    <a:pt x="143" y="272"/>
                  </a:lnTo>
                  <a:lnTo>
                    <a:pt x="136" y="272"/>
                  </a:lnTo>
                  <a:lnTo>
                    <a:pt x="129" y="272"/>
                  </a:lnTo>
                  <a:lnTo>
                    <a:pt x="122" y="272"/>
                  </a:lnTo>
                  <a:lnTo>
                    <a:pt x="115" y="271"/>
                  </a:lnTo>
                  <a:lnTo>
                    <a:pt x="108" y="270"/>
                  </a:lnTo>
                  <a:lnTo>
                    <a:pt x="102" y="268"/>
                  </a:lnTo>
                  <a:lnTo>
                    <a:pt x="95" y="266"/>
                  </a:lnTo>
                  <a:lnTo>
                    <a:pt x="89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1" y="256"/>
                  </a:lnTo>
                  <a:lnTo>
                    <a:pt x="65" y="253"/>
                  </a:lnTo>
                  <a:lnTo>
                    <a:pt x="60" y="249"/>
                  </a:lnTo>
                  <a:lnTo>
                    <a:pt x="54" y="245"/>
                  </a:lnTo>
                  <a:lnTo>
                    <a:pt x="49" y="241"/>
                  </a:lnTo>
                  <a:lnTo>
                    <a:pt x="44" y="237"/>
                  </a:lnTo>
                  <a:lnTo>
                    <a:pt x="40" y="232"/>
                  </a:lnTo>
                  <a:lnTo>
                    <a:pt x="35" y="228"/>
                  </a:lnTo>
                  <a:lnTo>
                    <a:pt x="31" y="223"/>
                  </a:lnTo>
                  <a:lnTo>
                    <a:pt x="27" y="218"/>
                  </a:lnTo>
                  <a:lnTo>
                    <a:pt x="23" y="212"/>
                  </a:lnTo>
                  <a:lnTo>
                    <a:pt x="20" y="207"/>
                  </a:lnTo>
                  <a:lnTo>
                    <a:pt x="16" y="201"/>
                  </a:lnTo>
                  <a:lnTo>
                    <a:pt x="13" y="195"/>
                  </a:lnTo>
                  <a:lnTo>
                    <a:pt x="11" y="189"/>
                  </a:lnTo>
                  <a:lnTo>
                    <a:pt x="8" y="183"/>
                  </a:lnTo>
                  <a:lnTo>
                    <a:pt x="6" y="177"/>
                  </a:lnTo>
                  <a:lnTo>
                    <a:pt x="4" y="170"/>
                  </a:lnTo>
                  <a:lnTo>
                    <a:pt x="3" y="164"/>
                  </a:lnTo>
                  <a:lnTo>
                    <a:pt x="1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0" y="129"/>
                  </a:lnTo>
                  <a:lnTo>
                    <a:pt x="1" y="122"/>
                  </a:lnTo>
                  <a:lnTo>
                    <a:pt x="1" y="115"/>
                  </a:lnTo>
                  <a:lnTo>
                    <a:pt x="3" y="109"/>
                  </a:lnTo>
                  <a:lnTo>
                    <a:pt x="4" y="102"/>
                  </a:lnTo>
                  <a:lnTo>
                    <a:pt x="6" y="96"/>
                  </a:lnTo>
                  <a:lnTo>
                    <a:pt x="8" y="89"/>
                  </a:lnTo>
                  <a:lnTo>
                    <a:pt x="11" y="83"/>
                  </a:lnTo>
                  <a:lnTo>
                    <a:pt x="13" y="77"/>
                  </a:lnTo>
                  <a:lnTo>
                    <a:pt x="16" y="71"/>
                  </a:lnTo>
                  <a:lnTo>
                    <a:pt x="20" y="66"/>
                  </a:lnTo>
                  <a:lnTo>
                    <a:pt x="23" y="60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5" y="45"/>
                  </a:lnTo>
                  <a:lnTo>
                    <a:pt x="40" y="40"/>
                  </a:lnTo>
                  <a:lnTo>
                    <a:pt x="44" y="35"/>
                  </a:lnTo>
                  <a:lnTo>
                    <a:pt x="49" y="31"/>
                  </a:lnTo>
                  <a:lnTo>
                    <a:pt x="54" y="27"/>
                  </a:lnTo>
                  <a:lnTo>
                    <a:pt x="60" y="23"/>
                  </a:lnTo>
                  <a:lnTo>
                    <a:pt x="65" y="20"/>
                  </a:lnTo>
                  <a:lnTo>
                    <a:pt x="71" y="17"/>
                  </a:lnTo>
                  <a:lnTo>
                    <a:pt x="77" y="14"/>
                  </a:lnTo>
                  <a:lnTo>
                    <a:pt x="83" y="11"/>
                  </a:lnTo>
                  <a:lnTo>
                    <a:pt x="89" y="8"/>
                  </a:lnTo>
                  <a:lnTo>
                    <a:pt x="95" y="6"/>
                  </a:lnTo>
                  <a:lnTo>
                    <a:pt x="102" y="4"/>
                  </a:lnTo>
                  <a:lnTo>
                    <a:pt x="108" y="3"/>
                  </a:lnTo>
                  <a:lnTo>
                    <a:pt x="115" y="2"/>
                  </a:lnTo>
                  <a:lnTo>
                    <a:pt x="122" y="1"/>
                  </a:lnTo>
                  <a:lnTo>
                    <a:pt x="129" y="0"/>
                  </a:lnTo>
                  <a:lnTo>
                    <a:pt x="136" y="0"/>
                  </a:lnTo>
                </a:path>
              </a:pathLst>
            </a:custGeom>
            <a:solidFill>
              <a:srgbClr val="C0FFFF"/>
            </a:solidFill>
            <a:ln w="127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Freeform 498"/>
            <p:cNvSpPr>
              <a:spLocks/>
            </p:cNvSpPr>
            <p:nvPr/>
          </p:nvSpPr>
          <p:spPr bwMode="auto">
            <a:xfrm>
              <a:off x="5180" y="456"/>
              <a:ext cx="239" cy="78"/>
            </a:xfrm>
            <a:custGeom>
              <a:avLst/>
              <a:gdLst>
                <a:gd name="T0" fmla="*/ 14 w 239"/>
                <a:gd name="T1" fmla="*/ 3 h 78"/>
                <a:gd name="T2" fmla="*/ 18 w 239"/>
                <a:gd name="T3" fmla="*/ 4 h 78"/>
                <a:gd name="T4" fmla="*/ 22 w 239"/>
                <a:gd name="T5" fmla="*/ 2 h 78"/>
                <a:gd name="T6" fmla="*/ 27 w 239"/>
                <a:gd name="T7" fmla="*/ 1 h 78"/>
                <a:gd name="T8" fmla="*/ 32 w 239"/>
                <a:gd name="T9" fmla="*/ 0 h 78"/>
                <a:gd name="T10" fmla="*/ 37 w 239"/>
                <a:gd name="T11" fmla="*/ 0 h 78"/>
                <a:gd name="T12" fmla="*/ 41 w 239"/>
                <a:gd name="T13" fmla="*/ 1 h 78"/>
                <a:gd name="T14" fmla="*/ 46 w 239"/>
                <a:gd name="T15" fmla="*/ 1 h 78"/>
                <a:gd name="T16" fmla="*/ 50 w 239"/>
                <a:gd name="T17" fmla="*/ 2 h 78"/>
                <a:gd name="T18" fmla="*/ 54 w 239"/>
                <a:gd name="T19" fmla="*/ 4 h 78"/>
                <a:gd name="T20" fmla="*/ 60 w 239"/>
                <a:gd name="T21" fmla="*/ 5 h 78"/>
                <a:gd name="T22" fmla="*/ 68 w 239"/>
                <a:gd name="T23" fmla="*/ 6 h 78"/>
                <a:gd name="T24" fmla="*/ 74 w 239"/>
                <a:gd name="T25" fmla="*/ 4 h 78"/>
                <a:gd name="T26" fmla="*/ 79 w 239"/>
                <a:gd name="T27" fmla="*/ 3 h 78"/>
                <a:gd name="T28" fmla="*/ 83 w 239"/>
                <a:gd name="T29" fmla="*/ 2 h 78"/>
                <a:gd name="T30" fmla="*/ 89 w 239"/>
                <a:gd name="T31" fmla="*/ 1 h 78"/>
                <a:gd name="T32" fmla="*/ 96 w 239"/>
                <a:gd name="T33" fmla="*/ 1 h 78"/>
                <a:gd name="T34" fmla="*/ 99 w 239"/>
                <a:gd name="T35" fmla="*/ 3 h 78"/>
                <a:gd name="T36" fmla="*/ 102 w 239"/>
                <a:gd name="T37" fmla="*/ 4 h 78"/>
                <a:gd name="T38" fmla="*/ 111 w 239"/>
                <a:gd name="T39" fmla="*/ 5 h 78"/>
                <a:gd name="T40" fmla="*/ 119 w 239"/>
                <a:gd name="T41" fmla="*/ 5 h 78"/>
                <a:gd name="T42" fmla="*/ 127 w 239"/>
                <a:gd name="T43" fmla="*/ 5 h 78"/>
                <a:gd name="T44" fmla="*/ 135 w 239"/>
                <a:gd name="T45" fmla="*/ 6 h 78"/>
                <a:gd name="T46" fmla="*/ 138 w 239"/>
                <a:gd name="T47" fmla="*/ 4 h 78"/>
                <a:gd name="T48" fmla="*/ 142 w 239"/>
                <a:gd name="T49" fmla="*/ 4 h 78"/>
                <a:gd name="T50" fmla="*/ 148 w 239"/>
                <a:gd name="T51" fmla="*/ 5 h 78"/>
                <a:gd name="T52" fmla="*/ 155 w 239"/>
                <a:gd name="T53" fmla="*/ 5 h 78"/>
                <a:gd name="T54" fmla="*/ 161 w 239"/>
                <a:gd name="T55" fmla="*/ 5 h 78"/>
                <a:gd name="T56" fmla="*/ 168 w 239"/>
                <a:gd name="T57" fmla="*/ 4 h 78"/>
                <a:gd name="T58" fmla="*/ 176 w 239"/>
                <a:gd name="T59" fmla="*/ 2 h 78"/>
                <a:gd name="T60" fmla="*/ 184 w 239"/>
                <a:gd name="T61" fmla="*/ 3 h 78"/>
                <a:gd name="T62" fmla="*/ 192 w 239"/>
                <a:gd name="T63" fmla="*/ 4 h 78"/>
                <a:gd name="T64" fmla="*/ 200 w 239"/>
                <a:gd name="T65" fmla="*/ 4 h 78"/>
                <a:gd name="T66" fmla="*/ 208 w 239"/>
                <a:gd name="T67" fmla="*/ 3 h 78"/>
                <a:gd name="T68" fmla="*/ 216 w 239"/>
                <a:gd name="T69" fmla="*/ 3 h 78"/>
                <a:gd name="T70" fmla="*/ 221 w 239"/>
                <a:gd name="T71" fmla="*/ 3 h 78"/>
                <a:gd name="T72" fmla="*/ 225 w 239"/>
                <a:gd name="T73" fmla="*/ 4 h 78"/>
                <a:gd name="T74" fmla="*/ 229 w 239"/>
                <a:gd name="T75" fmla="*/ 3 h 78"/>
                <a:gd name="T76" fmla="*/ 233 w 239"/>
                <a:gd name="T77" fmla="*/ 2 h 78"/>
                <a:gd name="T78" fmla="*/ 237 w 239"/>
                <a:gd name="T79" fmla="*/ 4 h 78"/>
                <a:gd name="T80" fmla="*/ 231 w 239"/>
                <a:gd name="T81" fmla="*/ 16 h 78"/>
                <a:gd name="T82" fmla="*/ 221 w 239"/>
                <a:gd name="T83" fmla="*/ 30 h 78"/>
                <a:gd name="T84" fmla="*/ 209 w 239"/>
                <a:gd name="T85" fmla="*/ 43 h 78"/>
                <a:gd name="T86" fmla="*/ 194 w 239"/>
                <a:gd name="T87" fmla="*/ 54 h 78"/>
                <a:gd name="T88" fmla="*/ 179 w 239"/>
                <a:gd name="T89" fmla="*/ 63 h 78"/>
                <a:gd name="T90" fmla="*/ 162 w 239"/>
                <a:gd name="T91" fmla="*/ 70 h 78"/>
                <a:gd name="T92" fmla="*/ 143 w 239"/>
                <a:gd name="T93" fmla="*/ 74 h 78"/>
                <a:gd name="T94" fmla="*/ 124 w 239"/>
                <a:gd name="T95" fmla="*/ 77 h 78"/>
                <a:gd name="T96" fmla="*/ 104 w 239"/>
                <a:gd name="T97" fmla="*/ 76 h 78"/>
                <a:gd name="T98" fmla="*/ 86 w 239"/>
                <a:gd name="T99" fmla="*/ 72 h 78"/>
                <a:gd name="T100" fmla="*/ 67 w 239"/>
                <a:gd name="T101" fmla="*/ 67 h 78"/>
                <a:gd name="T102" fmla="*/ 51 w 239"/>
                <a:gd name="T103" fmla="*/ 58 h 78"/>
                <a:gd name="T104" fmla="*/ 36 w 239"/>
                <a:gd name="T105" fmla="*/ 48 h 78"/>
                <a:gd name="T106" fmla="*/ 22 w 239"/>
                <a:gd name="T107" fmla="*/ 35 h 78"/>
                <a:gd name="T108" fmla="*/ 11 w 239"/>
                <a:gd name="T109" fmla="*/ 21 h 78"/>
                <a:gd name="T110" fmla="*/ 2 w 239"/>
                <a:gd name="T111" fmla="*/ 6 h 78"/>
                <a:gd name="T112" fmla="*/ 3 w 239"/>
                <a:gd name="T113" fmla="*/ 2 h 78"/>
                <a:gd name="T114" fmla="*/ 7 w 239"/>
                <a:gd name="T115" fmla="*/ 1 h 78"/>
                <a:gd name="T116" fmla="*/ 10 w 239"/>
                <a:gd name="T117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" h="78">
                  <a:moveTo>
                    <a:pt x="11" y="2"/>
                  </a:moveTo>
                  <a:lnTo>
                    <a:pt x="12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9" y="3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2" y="4"/>
                  </a:lnTo>
                  <a:lnTo>
                    <a:pt x="104" y="5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11" y="5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7" y="5"/>
                  </a:lnTo>
                  <a:lnTo>
                    <a:pt x="119" y="5"/>
                  </a:lnTo>
                  <a:lnTo>
                    <a:pt x="121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5" y="5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5" y="4"/>
                  </a:lnTo>
                  <a:lnTo>
                    <a:pt x="147" y="5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5" y="5"/>
                  </a:lnTo>
                  <a:lnTo>
                    <a:pt x="156" y="5"/>
                  </a:lnTo>
                  <a:lnTo>
                    <a:pt x="158" y="5"/>
                  </a:lnTo>
                  <a:lnTo>
                    <a:pt x="160" y="5"/>
                  </a:lnTo>
                  <a:lnTo>
                    <a:pt x="161" y="5"/>
                  </a:lnTo>
                  <a:lnTo>
                    <a:pt x="163" y="4"/>
                  </a:lnTo>
                  <a:lnTo>
                    <a:pt x="165" y="4"/>
                  </a:lnTo>
                  <a:lnTo>
                    <a:pt x="166" y="4"/>
                  </a:lnTo>
                  <a:lnTo>
                    <a:pt x="168" y="4"/>
                  </a:lnTo>
                  <a:lnTo>
                    <a:pt x="169" y="4"/>
                  </a:lnTo>
                  <a:lnTo>
                    <a:pt x="171" y="3"/>
                  </a:lnTo>
                  <a:lnTo>
                    <a:pt x="173" y="3"/>
                  </a:lnTo>
                  <a:lnTo>
                    <a:pt x="176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4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90" y="3"/>
                  </a:lnTo>
                  <a:lnTo>
                    <a:pt x="192" y="4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8" y="4"/>
                  </a:lnTo>
                  <a:lnTo>
                    <a:pt x="200" y="4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6" y="4"/>
                  </a:lnTo>
                  <a:lnTo>
                    <a:pt x="208" y="3"/>
                  </a:lnTo>
                  <a:lnTo>
                    <a:pt x="210" y="3"/>
                  </a:lnTo>
                  <a:lnTo>
                    <a:pt x="212" y="3"/>
                  </a:lnTo>
                  <a:lnTo>
                    <a:pt x="214" y="3"/>
                  </a:lnTo>
                  <a:lnTo>
                    <a:pt x="216" y="3"/>
                  </a:lnTo>
                  <a:lnTo>
                    <a:pt x="218" y="3"/>
                  </a:lnTo>
                  <a:lnTo>
                    <a:pt x="219" y="3"/>
                  </a:lnTo>
                  <a:lnTo>
                    <a:pt x="220" y="3"/>
                  </a:lnTo>
                  <a:lnTo>
                    <a:pt x="221" y="3"/>
                  </a:lnTo>
                  <a:lnTo>
                    <a:pt x="222" y="3"/>
                  </a:lnTo>
                  <a:lnTo>
                    <a:pt x="223" y="4"/>
                  </a:lnTo>
                  <a:lnTo>
                    <a:pt x="224" y="4"/>
                  </a:lnTo>
                  <a:lnTo>
                    <a:pt x="225" y="4"/>
                  </a:lnTo>
                  <a:lnTo>
                    <a:pt x="226" y="4"/>
                  </a:lnTo>
                  <a:lnTo>
                    <a:pt x="227" y="3"/>
                  </a:lnTo>
                  <a:lnTo>
                    <a:pt x="228" y="3"/>
                  </a:lnTo>
                  <a:lnTo>
                    <a:pt x="229" y="3"/>
                  </a:lnTo>
                  <a:lnTo>
                    <a:pt x="230" y="3"/>
                  </a:lnTo>
                  <a:lnTo>
                    <a:pt x="231" y="3"/>
                  </a:lnTo>
                  <a:lnTo>
                    <a:pt x="232" y="2"/>
                  </a:lnTo>
                  <a:lnTo>
                    <a:pt x="233" y="2"/>
                  </a:lnTo>
                  <a:lnTo>
                    <a:pt x="234" y="3"/>
                  </a:lnTo>
                  <a:lnTo>
                    <a:pt x="235" y="3"/>
                  </a:lnTo>
                  <a:lnTo>
                    <a:pt x="236" y="3"/>
                  </a:lnTo>
                  <a:lnTo>
                    <a:pt x="237" y="4"/>
                  </a:lnTo>
                  <a:lnTo>
                    <a:pt x="238" y="4"/>
                  </a:lnTo>
                  <a:lnTo>
                    <a:pt x="236" y="7"/>
                  </a:lnTo>
                  <a:lnTo>
                    <a:pt x="233" y="12"/>
                  </a:lnTo>
                  <a:lnTo>
                    <a:pt x="231" y="16"/>
                  </a:lnTo>
                  <a:lnTo>
                    <a:pt x="229" y="19"/>
                  </a:lnTo>
                  <a:lnTo>
                    <a:pt x="226" y="23"/>
                  </a:lnTo>
                  <a:lnTo>
                    <a:pt x="223" y="27"/>
                  </a:lnTo>
                  <a:lnTo>
                    <a:pt x="221" y="30"/>
                  </a:lnTo>
                  <a:lnTo>
                    <a:pt x="218" y="33"/>
                  </a:lnTo>
                  <a:lnTo>
                    <a:pt x="215" y="36"/>
                  </a:lnTo>
                  <a:lnTo>
                    <a:pt x="212" y="40"/>
                  </a:lnTo>
                  <a:lnTo>
                    <a:pt x="209" y="43"/>
                  </a:lnTo>
                  <a:lnTo>
                    <a:pt x="205" y="45"/>
                  </a:lnTo>
                  <a:lnTo>
                    <a:pt x="202" y="48"/>
                  </a:lnTo>
                  <a:lnTo>
                    <a:pt x="198" y="51"/>
                  </a:lnTo>
                  <a:lnTo>
                    <a:pt x="194" y="54"/>
                  </a:lnTo>
                  <a:lnTo>
                    <a:pt x="190" y="57"/>
                  </a:lnTo>
                  <a:lnTo>
                    <a:pt x="186" y="58"/>
                  </a:lnTo>
                  <a:lnTo>
                    <a:pt x="182" y="61"/>
                  </a:lnTo>
                  <a:lnTo>
                    <a:pt x="179" y="63"/>
                  </a:lnTo>
                  <a:lnTo>
                    <a:pt x="175" y="65"/>
                  </a:lnTo>
                  <a:lnTo>
                    <a:pt x="171" y="67"/>
                  </a:lnTo>
                  <a:lnTo>
                    <a:pt x="166" y="69"/>
                  </a:lnTo>
                  <a:lnTo>
                    <a:pt x="162" y="70"/>
                  </a:lnTo>
                  <a:lnTo>
                    <a:pt x="157" y="71"/>
                  </a:lnTo>
                  <a:lnTo>
                    <a:pt x="152" y="72"/>
                  </a:lnTo>
                  <a:lnTo>
                    <a:pt x="148" y="73"/>
                  </a:lnTo>
                  <a:lnTo>
                    <a:pt x="143" y="74"/>
                  </a:lnTo>
                  <a:lnTo>
                    <a:pt x="139" y="75"/>
                  </a:lnTo>
                  <a:lnTo>
                    <a:pt x="134" y="76"/>
                  </a:lnTo>
                  <a:lnTo>
                    <a:pt x="129" y="76"/>
                  </a:lnTo>
                  <a:lnTo>
                    <a:pt x="124" y="77"/>
                  </a:lnTo>
                  <a:lnTo>
                    <a:pt x="119" y="77"/>
                  </a:lnTo>
                  <a:lnTo>
                    <a:pt x="114" y="77"/>
                  </a:lnTo>
                  <a:lnTo>
                    <a:pt x="109" y="76"/>
                  </a:lnTo>
                  <a:lnTo>
                    <a:pt x="104" y="76"/>
                  </a:lnTo>
                  <a:lnTo>
                    <a:pt x="99" y="75"/>
                  </a:lnTo>
                  <a:lnTo>
                    <a:pt x="95" y="74"/>
                  </a:lnTo>
                  <a:lnTo>
                    <a:pt x="90" y="73"/>
                  </a:lnTo>
                  <a:lnTo>
                    <a:pt x="86" y="72"/>
                  </a:lnTo>
                  <a:lnTo>
                    <a:pt x="81" y="71"/>
                  </a:lnTo>
                  <a:lnTo>
                    <a:pt x="76" y="70"/>
                  </a:lnTo>
                  <a:lnTo>
                    <a:pt x="72" y="68"/>
                  </a:lnTo>
                  <a:lnTo>
                    <a:pt x="67" y="67"/>
                  </a:lnTo>
                  <a:lnTo>
                    <a:pt x="63" y="65"/>
                  </a:lnTo>
                  <a:lnTo>
                    <a:pt x="60" y="62"/>
                  </a:lnTo>
                  <a:lnTo>
                    <a:pt x="55" y="60"/>
                  </a:lnTo>
                  <a:lnTo>
                    <a:pt x="51" y="58"/>
                  </a:lnTo>
                  <a:lnTo>
                    <a:pt x="47" y="56"/>
                  </a:lnTo>
                  <a:lnTo>
                    <a:pt x="43" y="53"/>
                  </a:lnTo>
                  <a:lnTo>
                    <a:pt x="39" y="51"/>
                  </a:lnTo>
                  <a:lnTo>
                    <a:pt x="36" y="48"/>
                  </a:lnTo>
                  <a:lnTo>
                    <a:pt x="32" y="45"/>
                  </a:lnTo>
                  <a:lnTo>
                    <a:pt x="29" y="42"/>
                  </a:lnTo>
                  <a:lnTo>
                    <a:pt x="25" y="39"/>
                  </a:lnTo>
                  <a:lnTo>
                    <a:pt x="22" y="35"/>
                  </a:lnTo>
                  <a:lnTo>
                    <a:pt x="20" y="32"/>
                  </a:lnTo>
                  <a:lnTo>
                    <a:pt x="17" y="29"/>
                  </a:lnTo>
                  <a:lnTo>
                    <a:pt x="14" y="25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6" y="14"/>
                  </a:lnTo>
                  <a:lnTo>
                    <a:pt x="4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1" y="2"/>
                  </a:lnTo>
                </a:path>
              </a:pathLst>
            </a:custGeom>
            <a:solidFill>
              <a:srgbClr val="50B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Freeform 499"/>
            <p:cNvSpPr>
              <a:spLocks/>
            </p:cNvSpPr>
            <p:nvPr/>
          </p:nvSpPr>
          <p:spPr bwMode="auto">
            <a:xfrm>
              <a:off x="5180" y="456"/>
              <a:ext cx="244" cy="7"/>
            </a:xfrm>
            <a:custGeom>
              <a:avLst/>
              <a:gdLst>
                <a:gd name="T0" fmla="*/ 2 w 244"/>
                <a:gd name="T1" fmla="*/ 2 h 7"/>
                <a:gd name="T2" fmla="*/ 4 w 244"/>
                <a:gd name="T3" fmla="*/ 1 h 7"/>
                <a:gd name="T4" fmla="*/ 7 w 244"/>
                <a:gd name="T5" fmla="*/ 1 h 7"/>
                <a:gd name="T6" fmla="*/ 9 w 244"/>
                <a:gd name="T7" fmla="*/ 2 h 7"/>
                <a:gd name="T8" fmla="*/ 12 w 244"/>
                <a:gd name="T9" fmla="*/ 2 h 7"/>
                <a:gd name="T10" fmla="*/ 14 w 244"/>
                <a:gd name="T11" fmla="*/ 3 h 7"/>
                <a:gd name="T12" fmla="*/ 17 w 244"/>
                <a:gd name="T13" fmla="*/ 4 h 7"/>
                <a:gd name="T14" fmla="*/ 20 w 244"/>
                <a:gd name="T15" fmla="*/ 3 h 7"/>
                <a:gd name="T16" fmla="*/ 24 w 244"/>
                <a:gd name="T17" fmla="*/ 2 h 7"/>
                <a:gd name="T18" fmla="*/ 28 w 244"/>
                <a:gd name="T19" fmla="*/ 1 h 7"/>
                <a:gd name="T20" fmla="*/ 31 w 244"/>
                <a:gd name="T21" fmla="*/ 0 h 7"/>
                <a:gd name="T22" fmla="*/ 35 w 244"/>
                <a:gd name="T23" fmla="*/ 0 h 7"/>
                <a:gd name="T24" fmla="*/ 38 w 244"/>
                <a:gd name="T25" fmla="*/ 0 h 7"/>
                <a:gd name="T26" fmla="*/ 42 w 244"/>
                <a:gd name="T27" fmla="*/ 0 h 7"/>
                <a:gd name="T28" fmla="*/ 45 w 244"/>
                <a:gd name="T29" fmla="*/ 1 h 7"/>
                <a:gd name="T30" fmla="*/ 49 w 244"/>
                <a:gd name="T31" fmla="*/ 2 h 7"/>
                <a:gd name="T32" fmla="*/ 52 w 244"/>
                <a:gd name="T33" fmla="*/ 3 h 7"/>
                <a:gd name="T34" fmla="*/ 55 w 244"/>
                <a:gd name="T35" fmla="*/ 4 h 7"/>
                <a:gd name="T36" fmla="*/ 62 w 244"/>
                <a:gd name="T37" fmla="*/ 5 h 7"/>
                <a:gd name="T38" fmla="*/ 68 w 244"/>
                <a:gd name="T39" fmla="*/ 6 h 7"/>
                <a:gd name="T40" fmla="*/ 73 w 244"/>
                <a:gd name="T41" fmla="*/ 5 h 7"/>
                <a:gd name="T42" fmla="*/ 77 w 244"/>
                <a:gd name="T43" fmla="*/ 4 h 7"/>
                <a:gd name="T44" fmla="*/ 80 w 244"/>
                <a:gd name="T45" fmla="*/ 3 h 7"/>
                <a:gd name="T46" fmla="*/ 84 w 244"/>
                <a:gd name="T47" fmla="*/ 2 h 7"/>
                <a:gd name="T48" fmla="*/ 88 w 244"/>
                <a:gd name="T49" fmla="*/ 1 h 7"/>
                <a:gd name="T50" fmla="*/ 93 w 244"/>
                <a:gd name="T51" fmla="*/ 1 h 7"/>
                <a:gd name="T52" fmla="*/ 97 w 244"/>
                <a:gd name="T53" fmla="*/ 1 h 7"/>
                <a:gd name="T54" fmla="*/ 99 w 244"/>
                <a:gd name="T55" fmla="*/ 2 h 7"/>
                <a:gd name="T56" fmla="*/ 102 w 244"/>
                <a:gd name="T57" fmla="*/ 3 h 7"/>
                <a:gd name="T58" fmla="*/ 105 w 244"/>
                <a:gd name="T59" fmla="*/ 4 h 7"/>
                <a:gd name="T60" fmla="*/ 110 w 244"/>
                <a:gd name="T61" fmla="*/ 5 h 7"/>
                <a:gd name="T62" fmla="*/ 115 w 244"/>
                <a:gd name="T63" fmla="*/ 5 h 7"/>
                <a:gd name="T64" fmla="*/ 121 w 244"/>
                <a:gd name="T65" fmla="*/ 6 h 7"/>
                <a:gd name="T66" fmla="*/ 128 w 244"/>
                <a:gd name="T67" fmla="*/ 6 h 7"/>
                <a:gd name="T68" fmla="*/ 135 w 244"/>
                <a:gd name="T69" fmla="*/ 5 h 7"/>
                <a:gd name="T70" fmla="*/ 139 w 244"/>
                <a:gd name="T71" fmla="*/ 4 h 7"/>
                <a:gd name="T72" fmla="*/ 143 w 244"/>
                <a:gd name="T73" fmla="*/ 4 h 7"/>
                <a:gd name="T74" fmla="*/ 147 w 244"/>
                <a:gd name="T75" fmla="*/ 4 h 7"/>
                <a:gd name="T76" fmla="*/ 152 w 244"/>
                <a:gd name="T77" fmla="*/ 4 h 7"/>
                <a:gd name="T78" fmla="*/ 157 w 244"/>
                <a:gd name="T79" fmla="*/ 5 h 7"/>
                <a:gd name="T80" fmla="*/ 162 w 244"/>
                <a:gd name="T81" fmla="*/ 5 h 7"/>
                <a:gd name="T82" fmla="*/ 167 w 244"/>
                <a:gd name="T83" fmla="*/ 4 h 7"/>
                <a:gd name="T84" fmla="*/ 171 w 244"/>
                <a:gd name="T85" fmla="*/ 4 h 7"/>
                <a:gd name="T86" fmla="*/ 177 w 244"/>
                <a:gd name="T87" fmla="*/ 3 h 7"/>
                <a:gd name="T88" fmla="*/ 184 w 244"/>
                <a:gd name="T89" fmla="*/ 2 h 7"/>
                <a:gd name="T90" fmla="*/ 191 w 244"/>
                <a:gd name="T91" fmla="*/ 3 h 7"/>
                <a:gd name="T92" fmla="*/ 197 w 244"/>
                <a:gd name="T93" fmla="*/ 3 h 7"/>
                <a:gd name="T94" fmla="*/ 202 w 244"/>
                <a:gd name="T95" fmla="*/ 4 h 7"/>
                <a:gd name="T96" fmla="*/ 208 w 244"/>
                <a:gd name="T97" fmla="*/ 4 h 7"/>
                <a:gd name="T98" fmla="*/ 215 w 244"/>
                <a:gd name="T99" fmla="*/ 3 h 7"/>
                <a:gd name="T100" fmla="*/ 221 w 244"/>
                <a:gd name="T101" fmla="*/ 3 h 7"/>
                <a:gd name="T102" fmla="*/ 226 w 244"/>
                <a:gd name="T103" fmla="*/ 3 h 7"/>
                <a:gd name="T104" fmla="*/ 229 w 244"/>
                <a:gd name="T105" fmla="*/ 3 h 7"/>
                <a:gd name="T106" fmla="*/ 232 w 244"/>
                <a:gd name="T107" fmla="*/ 3 h 7"/>
                <a:gd name="T108" fmla="*/ 235 w 244"/>
                <a:gd name="T109" fmla="*/ 3 h 7"/>
                <a:gd name="T110" fmla="*/ 237 w 244"/>
                <a:gd name="T111" fmla="*/ 2 h 7"/>
                <a:gd name="T112" fmla="*/ 240 w 244"/>
                <a:gd name="T113" fmla="*/ 2 h 7"/>
                <a:gd name="T114" fmla="*/ 243 w 244"/>
                <a:gd name="T1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4" h="7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7" y="4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4" y="4"/>
                  </a:lnTo>
                  <a:lnTo>
                    <a:pt x="105" y="4"/>
                  </a:lnTo>
                  <a:lnTo>
                    <a:pt x="107" y="4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5" y="5"/>
                  </a:lnTo>
                  <a:lnTo>
                    <a:pt x="117" y="5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2" y="6"/>
                  </a:lnTo>
                  <a:lnTo>
                    <a:pt x="135" y="5"/>
                  </a:lnTo>
                  <a:lnTo>
                    <a:pt x="138" y="5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5" y="4"/>
                  </a:lnTo>
                  <a:lnTo>
                    <a:pt x="146" y="4"/>
                  </a:lnTo>
                  <a:lnTo>
                    <a:pt x="147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4" y="5"/>
                  </a:lnTo>
                  <a:lnTo>
                    <a:pt x="155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60" y="5"/>
                  </a:lnTo>
                  <a:lnTo>
                    <a:pt x="162" y="5"/>
                  </a:lnTo>
                  <a:lnTo>
                    <a:pt x="163" y="4"/>
                  </a:lnTo>
                  <a:lnTo>
                    <a:pt x="165" y="4"/>
                  </a:lnTo>
                  <a:lnTo>
                    <a:pt x="167" y="4"/>
                  </a:lnTo>
                  <a:lnTo>
                    <a:pt x="168" y="4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3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4" y="2"/>
                  </a:lnTo>
                  <a:lnTo>
                    <a:pt x="186" y="2"/>
                  </a:lnTo>
                  <a:lnTo>
                    <a:pt x="188" y="2"/>
                  </a:lnTo>
                  <a:lnTo>
                    <a:pt x="191" y="3"/>
                  </a:lnTo>
                  <a:lnTo>
                    <a:pt x="193" y="3"/>
                  </a:lnTo>
                  <a:lnTo>
                    <a:pt x="195" y="3"/>
                  </a:lnTo>
                  <a:lnTo>
                    <a:pt x="197" y="3"/>
                  </a:lnTo>
                  <a:lnTo>
                    <a:pt x="199" y="4"/>
                  </a:lnTo>
                  <a:lnTo>
                    <a:pt x="201" y="4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6" y="4"/>
                  </a:lnTo>
                  <a:lnTo>
                    <a:pt x="208" y="4"/>
                  </a:lnTo>
                  <a:lnTo>
                    <a:pt x="210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3"/>
                  </a:lnTo>
                  <a:lnTo>
                    <a:pt x="219" y="3"/>
                  </a:lnTo>
                  <a:lnTo>
                    <a:pt x="221" y="3"/>
                  </a:lnTo>
                  <a:lnTo>
                    <a:pt x="223" y="3"/>
                  </a:lnTo>
                  <a:lnTo>
                    <a:pt x="225" y="3"/>
                  </a:lnTo>
                  <a:lnTo>
                    <a:pt x="226" y="3"/>
                  </a:lnTo>
                  <a:lnTo>
                    <a:pt x="227" y="3"/>
                  </a:lnTo>
                  <a:lnTo>
                    <a:pt x="228" y="3"/>
                  </a:lnTo>
                  <a:lnTo>
                    <a:pt x="229" y="3"/>
                  </a:lnTo>
                  <a:lnTo>
                    <a:pt x="230" y="3"/>
                  </a:lnTo>
                  <a:lnTo>
                    <a:pt x="231" y="3"/>
                  </a:lnTo>
                  <a:lnTo>
                    <a:pt x="232" y="3"/>
                  </a:lnTo>
                  <a:lnTo>
                    <a:pt x="233" y="3"/>
                  </a:lnTo>
                  <a:lnTo>
                    <a:pt x="234" y="3"/>
                  </a:lnTo>
                  <a:lnTo>
                    <a:pt x="235" y="3"/>
                  </a:lnTo>
                  <a:lnTo>
                    <a:pt x="236" y="3"/>
                  </a:lnTo>
                  <a:lnTo>
                    <a:pt x="236" y="2"/>
                  </a:lnTo>
                  <a:lnTo>
                    <a:pt x="237" y="2"/>
                  </a:lnTo>
                  <a:lnTo>
                    <a:pt x="238" y="2"/>
                  </a:lnTo>
                  <a:lnTo>
                    <a:pt x="239" y="2"/>
                  </a:lnTo>
                  <a:lnTo>
                    <a:pt x="240" y="2"/>
                  </a:lnTo>
                  <a:lnTo>
                    <a:pt x="241" y="3"/>
                  </a:lnTo>
                  <a:lnTo>
                    <a:pt x="242" y="3"/>
                  </a:lnTo>
                  <a:lnTo>
                    <a:pt x="243" y="3"/>
                  </a:lnTo>
                  <a:lnTo>
                    <a:pt x="243" y="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Freeform 500"/>
            <p:cNvSpPr>
              <a:spLocks/>
            </p:cNvSpPr>
            <p:nvPr/>
          </p:nvSpPr>
          <p:spPr bwMode="auto">
            <a:xfrm>
              <a:off x="5184" y="465"/>
              <a:ext cx="236" cy="7"/>
            </a:xfrm>
            <a:custGeom>
              <a:avLst/>
              <a:gdLst>
                <a:gd name="T0" fmla="*/ 234 w 236"/>
                <a:gd name="T1" fmla="*/ 3 h 7"/>
                <a:gd name="T2" fmla="*/ 230 w 236"/>
                <a:gd name="T3" fmla="*/ 3 h 7"/>
                <a:gd name="T4" fmla="*/ 225 w 236"/>
                <a:gd name="T5" fmla="*/ 2 h 7"/>
                <a:gd name="T6" fmla="*/ 219 w 236"/>
                <a:gd name="T7" fmla="*/ 2 h 7"/>
                <a:gd name="T8" fmla="*/ 215 w 236"/>
                <a:gd name="T9" fmla="*/ 2 h 7"/>
                <a:gd name="T10" fmla="*/ 213 w 236"/>
                <a:gd name="T11" fmla="*/ 3 h 7"/>
                <a:gd name="T12" fmla="*/ 210 w 236"/>
                <a:gd name="T13" fmla="*/ 3 h 7"/>
                <a:gd name="T14" fmla="*/ 207 w 236"/>
                <a:gd name="T15" fmla="*/ 3 h 7"/>
                <a:gd name="T16" fmla="*/ 204 w 236"/>
                <a:gd name="T17" fmla="*/ 3 h 7"/>
                <a:gd name="T18" fmla="*/ 199 w 236"/>
                <a:gd name="T19" fmla="*/ 3 h 7"/>
                <a:gd name="T20" fmla="*/ 193 w 236"/>
                <a:gd name="T21" fmla="*/ 3 h 7"/>
                <a:gd name="T22" fmla="*/ 187 w 236"/>
                <a:gd name="T23" fmla="*/ 4 h 7"/>
                <a:gd name="T24" fmla="*/ 182 w 236"/>
                <a:gd name="T25" fmla="*/ 4 h 7"/>
                <a:gd name="T26" fmla="*/ 176 w 236"/>
                <a:gd name="T27" fmla="*/ 3 h 7"/>
                <a:gd name="T28" fmla="*/ 171 w 236"/>
                <a:gd name="T29" fmla="*/ 3 h 7"/>
                <a:gd name="T30" fmla="*/ 165 w 236"/>
                <a:gd name="T31" fmla="*/ 2 h 7"/>
                <a:gd name="T32" fmla="*/ 158 w 236"/>
                <a:gd name="T33" fmla="*/ 3 h 7"/>
                <a:gd name="T34" fmla="*/ 153 w 236"/>
                <a:gd name="T35" fmla="*/ 4 h 7"/>
                <a:gd name="T36" fmla="*/ 148 w 236"/>
                <a:gd name="T37" fmla="*/ 4 h 7"/>
                <a:gd name="T38" fmla="*/ 144 w 236"/>
                <a:gd name="T39" fmla="*/ 5 h 7"/>
                <a:gd name="T40" fmla="*/ 139 w 236"/>
                <a:gd name="T41" fmla="*/ 5 h 7"/>
                <a:gd name="T42" fmla="*/ 135 w 236"/>
                <a:gd name="T43" fmla="*/ 4 h 7"/>
                <a:gd name="T44" fmla="*/ 131 w 236"/>
                <a:gd name="T45" fmla="*/ 4 h 7"/>
                <a:gd name="T46" fmla="*/ 127 w 236"/>
                <a:gd name="T47" fmla="*/ 4 h 7"/>
                <a:gd name="T48" fmla="*/ 123 w 236"/>
                <a:gd name="T49" fmla="*/ 4 h 7"/>
                <a:gd name="T50" fmla="*/ 119 w 236"/>
                <a:gd name="T51" fmla="*/ 6 h 7"/>
                <a:gd name="T52" fmla="*/ 113 w 236"/>
                <a:gd name="T53" fmla="*/ 6 h 7"/>
                <a:gd name="T54" fmla="*/ 108 w 236"/>
                <a:gd name="T55" fmla="*/ 6 h 7"/>
                <a:gd name="T56" fmla="*/ 102 w 236"/>
                <a:gd name="T57" fmla="*/ 6 h 7"/>
                <a:gd name="T58" fmla="*/ 97 w 236"/>
                <a:gd name="T59" fmla="*/ 5 h 7"/>
                <a:gd name="T60" fmla="*/ 91 w 236"/>
                <a:gd name="T61" fmla="*/ 4 h 7"/>
                <a:gd name="T62" fmla="*/ 89 w 236"/>
                <a:gd name="T63" fmla="*/ 3 h 7"/>
                <a:gd name="T64" fmla="*/ 86 w 236"/>
                <a:gd name="T65" fmla="*/ 2 h 7"/>
                <a:gd name="T66" fmla="*/ 83 w 236"/>
                <a:gd name="T67" fmla="*/ 1 h 7"/>
                <a:gd name="T68" fmla="*/ 79 w 236"/>
                <a:gd name="T69" fmla="*/ 1 h 7"/>
                <a:gd name="T70" fmla="*/ 74 w 236"/>
                <a:gd name="T71" fmla="*/ 2 h 7"/>
                <a:gd name="T72" fmla="*/ 70 w 236"/>
                <a:gd name="T73" fmla="*/ 2 h 7"/>
                <a:gd name="T74" fmla="*/ 66 w 236"/>
                <a:gd name="T75" fmla="*/ 3 h 7"/>
                <a:gd name="T76" fmla="*/ 63 w 236"/>
                <a:gd name="T77" fmla="*/ 4 h 7"/>
                <a:gd name="T78" fmla="*/ 59 w 236"/>
                <a:gd name="T79" fmla="*/ 5 h 7"/>
                <a:gd name="T80" fmla="*/ 53 w 236"/>
                <a:gd name="T81" fmla="*/ 5 h 7"/>
                <a:gd name="T82" fmla="*/ 47 w 236"/>
                <a:gd name="T83" fmla="*/ 4 h 7"/>
                <a:gd name="T84" fmla="*/ 43 w 236"/>
                <a:gd name="T85" fmla="*/ 3 h 7"/>
                <a:gd name="T86" fmla="*/ 40 w 236"/>
                <a:gd name="T87" fmla="*/ 2 h 7"/>
                <a:gd name="T88" fmla="*/ 36 w 236"/>
                <a:gd name="T89" fmla="*/ 1 h 7"/>
                <a:gd name="T90" fmla="*/ 30 w 236"/>
                <a:gd name="T91" fmla="*/ 0 h 7"/>
                <a:gd name="T92" fmla="*/ 23 w 236"/>
                <a:gd name="T93" fmla="*/ 0 h 7"/>
                <a:gd name="T94" fmla="*/ 18 w 236"/>
                <a:gd name="T95" fmla="*/ 1 h 7"/>
                <a:gd name="T96" fmla="*/ 15 w 236"/>
                <a:gd name="T97" fmla="*/ 3 h 7"/>
                <a:gd name="T98" fmla="*/ 11 w 236"/>
                <a:gd name="T99" fmla="*/ 4 h 7"/>
                <a:gd name="T100" fmla="*/ 8 w 236"/>
                <a:gd name="T101" fmla="*/ 3 h 7"/>
                <a:gd name="T102" fmla="*/ 5 w 236"/>
                <a:gd name="T103" fmla="*/ 3 h 7"/>
                <a:gd name="T104" fmla="*/ 3 w 236"/>
                <a:gd name="T105" fmla="*/ 2 h 7"/>
                <a:gd name="T106" fmla="*/ 0 w 236"/>
                <a:gd name="T10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6" h="7">
                  <a:moveTo>
                    <a:pt x="235" y="4"/>
                  </a:moveTo>
                  <a:lnTo>
                    <a:pt x="235" y="3"/>
                  </a:lnTo>
                  <a:lnTo>
                    <a:pt x="234" y="3"/>
                  </a:lnTo>
                  <a:lnTo>
                    <a:pt x="233" y="3"/>
                  </a:lnTo>
                  <a:lnTo>
                    <a:pt x="232" y="3"/>
                  </a:lnTo>
                  <a:lnTo>
                    <a:pt x="230" y="3"/>
                  </a:lnTo>
                  <a:lnTo>
                    <a:pt x="228" y="3"/>
                  </a:lnTo>
                  <a:lnTo>
                    <a:pt x="227" y="3"/>
                  </a:lnTo>
                  <a:lnTo>
                    <a:pt x="225" y="2"/>
                  </a:lnTo>
                  <a:lnTo>
                    <a:pt x="223" y="2"/>
                  </a:lnTo>
                  <a:lnTo>
                    <a:pt x="221" y="2"/>
                  </a:lnTo>
                  <a:lnTo>
                    <a:pt x="219" y="2"/>
                  </a:lnTo>
                  <a:lnTo>
                    <a:pt x="218" y="2"/>
                  </a:lnTo>
                  <a:lnTo>
                    <a:pt x="216" y="2"/>
                  </a:lnTo>
                  <a:lnTo>
                    <a:pt x="215" y="2"/>
                  </a:lnTo>
                  <a:lnTo>
                    <a:pt x="215" y="3"/>
                  </a:lnTo>
                  <a:lnTo>
                    <a:pt x="214" y="3"/>
                  </a:lnTo>
                  <a:lnTo>
                    <a:pt x="213" y="3"/>
                  </a:lnTo>
                  <a:lnTo>
                    <a:pt x="212" y="3"/>
                  </a:lnTo>
                  <a:lnTo>
                    <a:pt x="211" y="3"/>
                  </a:lnTo>
                  <a:lnTo>
                    <a:pt x="210" y="3"/>
                  </a:lnTo>
                  <a:lnTo>
                    <a:pt x="209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6" y="3"/>
                  </a:lnTo>
                  <a:lnTo>
                    <a:pt x="205" y="3"/>
                  </a:lnTo>
                  <a:lnTo>
                    <a:pt x="204" y="3"/>
                  </a:lnTo>
                  <a:lnTo>
                    <a:pt x="203" y="3"/>
                  </a:lnTo>
                  <a:lnTo>
                    <a:pt x="201" y="3"/>
                  </a:lnTo>
                  <a:lnTo>
                    <a:pt x="199" y="3"/>
                  </a:lnTo>
                  <a:lnTo>
                    <a:pt x="197" y="3"/>
                  </a:lnTo>
                  <a:lnTo>
                    <a:pt x="195" y="3"/>
                  </a:lnTo>
                  <a:lnTo>
                    <a:pt x="193" y="3"/>
                  </a:lnTo>
                  <a:lnTo>
                    <a:pt x="191" y="3"/>
                  </a:lnTo>
                  <a:lnTo>
                    <a:pt x="189" y="3"/>
                  </a:lnTo>
                  <a:lnTo>
                    <a:pt x="187" y="4"/>
                  </a:lnTo>
                  <a:lnTo>
                    <a:pt x="185" y="4"/>
                  </a:lnTo>
                  <a:lnTo>
                    <a:pt x="184" y="4"/>
                  </a:lnTo>
                  <a:lnTo>
                    <a:pt x="182" y="4"/>
                  </a:lnTo>
                  <a:lnTo>
                    <a:pt x="180" y="4"/>
                  </a:lnTo>
                  <a:lnTo>
                    <a:pt x="178" y="4"/>
                  </a:lnTo>
                  <a:lnTo>
                    <a:pt x="176" y="3"/>
                  </a:lnTo>
                  <a:lnTo>
                    <a:pt x="175" y="3"/>
                  </a:lnTo>
                  <a:lnTo>
                    <a:pt x="173" y="3"/>
                  </a:lnTo>
                  <a:lnTo>
                    <a:pt x="171" y="3"/>
                  </a:lnTo>
                  <a:lnTo>
                    <a:pt x="169" y="3"/>
                  </a:lnTo>
                  <a:lnTo>
                    <a:pt x="167" y="2"/>
                  </a:lnTo>
                  <a:lnTo>
                    <a:pt x="165" y="2"/>
                  </a:lnTo>
                  <a:lnTo>
                    <a:pt x="162" y="2"/>
                  </a:lnTo>
                  <a:lnTo>
                    <a:pt x="160" y="3"/>
                  </a:lnTo>
                  <a:lnTo>
                    <a:pt x="158" y="3"/>
                  </a:lnTo>
                  <a:lnTo>
                    <a:pt x="156" y="3"/>
                  </a:lnTo>
                  <a:lnTo>
                    <a:pt x="155" y="3"/>
                  </a:lnTo>
                  <a:lnTo>
                    <a:pt x="153" y="4"/>
                  </a:lnTo>
                  <a:lnTo>
                    <a:pt x="151" y="4"/>
                  </a:lnTo>
                  <a:lnTo>
                    <a:pt x="150" y="4"/>
                  </a:lnTo>
                  <a:lnTo>
                    <a:pt x="148" y="4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9" y="5"/>
                  </a:lnTo>
                  <a:lnTo>
                    <a:pt x="138" y="5"/>
                  </a:lnTo>
                  <a:lnTo>
                    <a:pt x="136" y="5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2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8" y="4"/>
                  </a:lnTo>
                  <a:lnTo>
                    <a:pt x="127" y="4"/>
                  </a:lnTo>
                  <a:lnTo>
                    <a:pt x="126" y="4"/>
                  </a:lnTo>
                  <a:lnTo>
                    <a:pt x="124" y="4"/>
                  </a:lnTo>
                  <a:lnTo>
                    <a:pt x="123" y="4"/>
                  </a:lnTo>
                  <a:lnTo>
                    <a:pt x="122" y="4"/>
                  </a:lnTo>
                  <a:lnTo>
                    <a:pt x="122" y="5"/>
                  </a:lnTo>
                  <a:lnTo>
                    <a:pt x="119" y="6"/>
                  </a:lnTo>
                  <a:lnTo>
                    <a:pt x="117" y="6"/>
                  </a:lnTo>
                  <a:lnTo>
                    <a:pt x="115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1" y="6"/>
                  </a:lnTo>
                  <a:lnTo>
                    <a:pt x="99" y="5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89" y="4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4" y="1"/>
                  </a:lnTo>
                  <a:lnTo>
                    <a:pt x="83" y="1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1" y="2"/>
                  </a:lnTo>
                  <a:lnTo>
                    <a:pt x="70" y="2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2" y="5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Freeform 501"/>
            <p:cNvSpPr>
              <a:spLocks/>
            </p:cNvSpPr>
            <p:nvPr/>
          </p:nvSpPr>
          <p:spPr bwMode="auto">
            <a:xfrm>
              <a:off x="5190" y="475"/>
              <a:ext cx="160" cy="6"/>
            </a:xfrm>
            <a:custGeom>
              <a:avLst/>
              <a:gdLst>
                <a:gd name="T0" fmla="*/ 157 w 160"/>
                <a:gd name="T1" fmla="*/ 2 h 6"/>
                <a:gd name="T2" fmla="*/ 154 w 160"/>
                <a:gd name="T3" fmla="*/ 2 h 6"/>
                <a:gd name="T4" fmla="*/ 152 w 160"/>
                <a:gd name="T5" fmla="*/ 2 h 6"/>
                <a:gd name="T6" fmla="*/ 149 w 160"/>
                <a:gd name="T7" fmla="*/ 2 h 6"/>
                <a:gd name="T8" fmla="*/ 146 w 160"/>
                <a:gd name="T9" fmla="*/ 3 h 6"/>
                <a:gd name="T10" fmla="*/ 143 w 160"/>
                <a:gd name="T11" fmla="*/ 3 h 6"/>
                <a:gd name="T12" fmla="*/ 140 w 160"/>
                <a:gd name="T13" fmla="*/ 3 h 6"/>
                <a:gd name="T14" fmla="*/ 137 w 160"/>
                <a:gd name="T15" fmla="*/ 4 h 6"/>
                <a:gd name="T16" fmla="*/ 135 w 160"/>
                <a:gd name="T17" fmla="*/ 4 h 6"/>
                <a:gd name="T18" fmla="*/ 132 w 160"/>
                <a:gd name="T19" fmla="*/ 4 h 6"/>
                <a:gd name="T20" fmla="*/ 129 w 160"/>
                <a:gd name="T21" fmla="*/ 4 h 6"/>
                <a:gd name="T22" fmla="*/ 126 w 160"/>
                <a:gd name="T23" fmla="*/ 4 h 6"/>
                <a:gd name="T24" fmla="*/ 124 w 160"/>
                <a:gd name="T25" fmla="*/ 3 h 6"/>
                <a:gd name="T26" fmla="*/ 122 w 160"/>
                <a:gd name="T27" fmla="*/ 3 h 6"/>
                <a:gd name="T28" fmla="*/ 119 w 160"/>
                <a:gd name="T29" fmla="*/ 3 h 6"/>
                <a:gd name="T30" fmla="*/ 117 w 160"/>
                <a:gd name="T31" fmla="*/ 3 h 6"/>
                <a:gd name="T32" fmla="*/ 114 w 160"/>
                <a:gd name="T33" fmla="*/ 4 h 6"/>
                <a:gd name="T34" fmla="*/ 116 w 160"/>
                <a:gd name="T35" fmla="*/ 4 h 6"/>
                <a:gd name="T36" fmla="*/ 111 w 160"/>
                <a:gd name="T37" fmla="*/ 5 h 6"/>
                <a:gd name="T38" fmla="*/ 108 w 160"/>
                <a:gd name="T39" fmla="*/ 5 h 6"/>
                <a:gd name="T40" fmla="*/ 104 w 160"/>
                <a:gd name="T41" fmla="*/ 5 h 6"/>
                <a:gd name="T42" fmla="*/ 101 w 160"/>
                <a:gd name="T43" fmla="*/ 5 h 6"/>
                <a:gd name="T44" fmla="*/ 97 w 160"/>
                <a:gd name="T45" fmla="*/ 5 h 6"/>
                <a:gd name="T46" fmla="*/ 94 w 160"/>
                <a:gd name="T47" fmla="*/ 4 h 6"/>
                <a:gd name="T48" fmla="*/ 91 w 160"/>
                <a:gd name="T49" fmla="*/ 4 h 6"/>
                <a:gd name="T50" fmla="*/ 88 w 160"/>
                <a:gd name="T51" fmla="*/ 3 h 6"/>
                <a:gd name="T52" fmla="*/ 86 w 160"/>
                <a:gd name="T53" fmla="*/ 3 h 6"/>
                <a:gd name="T54" fmla="*/ 84 w 160"/>
                <a:gd name="T55" fmla="*/ 2 h 6"/>
                <a:gd name="T56" fmla="*/ 82 w 160"/>
                <a:gd name="T57" fmla="*/ 2 h 6"/>
                <a:gd name="T58" fmla="*/ 81 w 160"/>
                <a:gd name="T59" fmla="*/ 1 h 6"/>
                <a:gd name="T60" fmla="*/ 78 w 160"/>
                <a:gd name="T61" fmla="*/ 0 h 6"/>
                <a:gd name="T62" fmla="*/ 76 w 160"/>
                <a:gd name="T63" fmla="*/ 0 h 6"/>
                <a:gd name="T64" fmla="*/ 73 w 160"/>
                <a:gd name="T65" fmla="*/ 1 h 6"/>
                <a:gd name="T66" fmla="*/ 70 w 160"/>
                <a:gd name="T67" fmla="*/ 1 h 6"/>
                <a:gd name="T68" fmla="*/ 69 w 160"/>
                <a:gd name="T69" fmla="*/ 2 h 6"/>
                <a:gd name="T70" fmla="*/ 67 w 160"/>
                <a:gd name="T71" fmla="*/ 2 h 6"/>
                <a:gd name="T72" fmla="*/ 65 w 160"/>
                <a:gd name="T73" fmla="*/ 2 h 6"/>
                <a:gd name="T74" fmla="*/ 63 w 160"/>
                <a:gd name="T75" fmla="*/ 3 h 6"/>
                <a:gd name="T76" fmla="*/ 61 w 160"/>
                <a:gd name="T77" fmla="*/ 3 h 6"/>
                <a:gd name="T78" fmla="*/ 59 w 160"/>
                <a:gd name="T79" fmla="*/ 4 h 6"/>
                <a:gd name="T80" fmla="*/ 56 w 160"/>
                <a:gd name="T81" fmla="*/ 4 h 6"/>
                <a:gd name="T82" fmla="*/ 52 w 160"/>
                <a:gd name="T83" fmla="*/ 4 h 6"/>
                <a:gd name="T84" fmla="*/ 48 w 160"/>
                <a:gd name="T85" fmla="*/ 4 h 6"/>
                <a:gd name="T86" fmla="*/ 45 w 160"/>
                <a:gd name="T87" fmla="*/ 3 h 6"/>
                <a:gd name="T88" fmla="*/ 43 w 160"/>
                <a:gd name="T89" fmla="*/ 2 h 6"/>
                <a:gd name="T90" fmla="*/ 41 w 160"/>
                <a:gd name="T91" fmla="*/ 2 h 6"/>
                <a:gd name="T92" fmla="*/ 39 w 160"/>
                <a:gd name="T93" fmla="*/ 1 h 6"/>
                <a:gd name="T94" fmla="*/ 36 w 160"/>
                <a:gd name="T95" fmla="*/ 0 h 6"/>
                <a:gd name="T96" fmla="*/ 32 w 160"/>
                <a:gd name="T97" fmla="*/ 0 h 6"/>
                <a:gd name="T98" fmla="*/ 29 w 160"/>
                <a:gd name="T99" fmla="*/ 0 h 6"/>
                <a:gd name="T100" fmla="*/ 25 w 160"/>
                <a:gd name="T101" fmla="*/ 0 h 6"/>
                <a:gd name="T102" fmla="*/ 21 w 160"/>
                <a:gd name="T103" fmla="*/ 0 h 6"/>
                <a:gd name="T104" fmla="*/ 19 w 160"/>
                <a:gd name="T105" fmla="*/ 1 h 6"/>
                <a:gd name="T106" fmla="*/ 17 w 160"/>
                <a:gd name="T107" fmla="*/ 2 h 6"/>
                <a:gd name="T108" fmla="*/ 15 w 160"/>
                <a:gd name="T109" fmla="*/ 2 h 6"/>
                <a:gd name="T110" fmla="*/ 13 w 160"/>
                <a:gd name="T111" fmla="*/ 3 h 6"/>
                <a:gd name="T112" fmla="*/ 11 w 160"/>
                <a:gd name="T113" fmla="*/ 3 h 6"/>
                <a:gd name="T114" fmla="*/ 9 w 160"/>
                <a:gd name="T115" fmla="*/ 2 h 6"/>
                <a:gd name="T116" fmla="*/ 7 w 160"/>
                <a:gd name="T117" fmla="*/ 1 h 6"/>
                <a:gd name="T118" fmla="*/ 5 w 160"/>
                <a:gd name="T119" fmla="*/ 1 h 6"/>
                <a:gd name="T120" fmla="*/ 3 w 160"/>
                <a:gd name="T121" fmla="*/ 1 h 6"/>
                <a:gd name="T122" fmla="*/ 1 w 160"/>
                <a:gd name="T1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" h="6">
                  <a:moveTo>
                    <a:pt x="159" y="2"/>
                  </a:moveTo>
                  <a:lnTo>
                    <a:pt x="157" y="2"/>
                  </a:lnTo>
                  <a:lnTo>
                    <a:pt x="156" y="2"/>
                  </a:lnTo>
                  <a:lnTo>
                    <a:pt x="154" y="2"/>
                  </a:lnTo>
                  <a:lnTo>
                    <a:pt x="153" y="1"/>
                  </a:lnTo>
                  <a:lnTo>
                    <a:pt x="152" y="2"/>
                  </a:lnTo>
                  <a:lnTo>
                    <a:pt x="150" y="2"/>
                  </a:lnTo>
                  <a:lnTo>
                    <a:pt x="149" y="2"/>
                  </a:lnTo>
                  <a:lnTo>
                    <a:pt x="147" y="2"/>
                  </a:lnTo>
                  <a:lnTo>
                    <a:pt x="146" y="3"/>
                  </a:lnTo>
                  <a:lnTo>
                    <a:pt x="144" y="3"/>
                  </a:lnTo>
                  <a:lnTo>
                    <a:pt x="143" y="3"/>
                  </a:lnTo>
                  <a:lnTo>
                    <a:pt x="142" y="3"/>
                  </a:lnTo>
                  <a:lnTo>
                    <a:pt x="140" y="3"/>
                  </a:lnTo>
                  <a:lnTo>
                    <a:pt x="139" y="3"/>
                  </a:lnTo>
                  <a:lnTo>
                    <a:pt x="137" y="4"/>
                  </a:lnTo>
                  <a:lnTo>
                    <a:pt x="136" y="4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2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5" y="3"/>
                  </a:lnTo>
                  <a:lnTo>
                    <a:pt x="124" y="3"/>
                  </a:lnTo>
                  <a:lnTo>
                    <a:pt x="123" y="3"/>
                  </a:lnTo>
                  <a:lnTo>
                    <a:pt x="122" y="3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8" y="3"/>
                  </a:lnTo>
                  <a:lnTo>
                    <a:pt x="117" y="3"/>
                  </a:lnTo>
                  <a:lnTo>
                    <a:pt x="116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4"/>
                  </a:lnTo>
                  <a:lnTo>
                    <a:pt x="113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8" y="5"/>
                  </a:lnTo>
                  <a:lnTo>
                    <a:pt x="106" y="5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7" y="5"/>
                  </a:lnTo>
                  <a:lnTo>
                    <a:pt x="96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502"/>
            <p:cNvSpPr>
              <a:spLocks/>
            </p:cNvSpPr>
            <p:nvPr/>
          </p:nvSpPr>
          <p:spPr bwMode="auto">
            <a:xfrm>
              <a:off x="5196" y="484"/>
              <a:ext cx="118" cy="6"/>
            </a:xfrm>
            <a:custGeom>
              <a:avLst/>
              <a:gdLst>
                <a:gd name="T0" fmla="*/ 116 w 118"/>
                <a:gd name="T1" fmla="*/ 3 h 6"/>
                <a:gd name="T2" fmla="*/ 114 w 118"/>
                <a:gd name="T3" fmla="*/ 3 h 6"/>
                <a:gd name="T4" fmla="*/ 112 w 118"/>
                <a:gd name="T5" fmla="*/ 3 h 6"/>
                <a:gd name="T6" fmla="*/ 109 w 118"/>
                <a:gd name="T7" fmla="*/ 3 h 6"/>
                <a:gd name="T8" fmla="*/ 107 w 118"/>
                <a:gd name="T9" fmla="*/ 3 h 6"/>
                <a:gd name="T10" fmla="*/ 105 w 118"/>
                <a:gd name="T11" fmla="*/ 4 h 6"/>
                <a:gd name="T12" fmla="*/ 102 w 118"/>
                <a:gd name="T13" fmla="*/ 5 h 6"/>
                <a:gd name="T14" fmla="*/ 100 w 118"/>
                <a:gd name="T15" fmla="*/ 5 h 6"/>
                <a:gd name="T16" fmla="*/ 97 w 118"/>
                <a:gd name="T17" fmla="*/ 5 h 6"/>
                <a:gd name="T18" fmla="*/ 95 w 118"/>
                <a:gd name="T19" fmla="*/ 5 h 6"/>
                <a:gd name="T20" fmla="*/ 93 w 118"/>
                <a:gd name="T21" fmla="*/ 5 h 6"/>
                <a:gd name="T22" fmla="*/ 91 w 118"/>
                <a:gd name="T23" fmla="*/ 5 h 6"/>
                <a:gd name="T24" fmla="*/ 89 w 118"/>
                <a:gd name="T25" fmla="*/ 4 h 6"/>
                <a:gd name="T26" fmla="*/ 87 w 118"/>
                <a:gd name="T27" fmla="*/ 4 h 6"/>
                <a:gd name="T28" fmla="*/ 84 w 118"/>
                <a:gd name="T29" fmla="*/ 3 h 6"/>
                <a:gd name="T30" fmla="*/ 82 w 118"/>
                <a:gd name="T31" fmla="*/ 3 h 6"/>
                <a:gd name="T32" fmla="*/ 80 w 118"/>
                <a:gd name="T33" fmla="*/ 3 h 6"/>
                <a:gd name="T34" fmla="*/ 79 w 118"/>
                <a:gd name="T35" fmla="*/ 2 h 6"/>
                <a:gd name="T36" fmla="*/ 77 w 118"/>
                <a:gd name="T37" fmla="*/ 1 h 6"/>
                <a:gd name="T38" fmla="*/ 74 w 118"/>
                <a:gd name="T39" fmla="*/ 1 h 6"/>
                <a:gd name="T40" fmla="*/ 72 w 118"/>
                <a:gd name="T41" fmla="*/ 0 h 6"/>
                <a:gd name="T42" fmla="*/ 69 w 118"/>
                <a:gd name="T43" fmla="*/ 1 h 6"/>
                <a:gd name="T44" fmla="*/ 67 w 118"/>
                <a:gd name="T45" fmla="*/ 2 h 6"/>
                <a:gd name="T46" fmla="*/ 65 w 118"/>
                <a:gd name="T47" fmla="*/ 2 h 6"/>
                <a:gd name="T48" fmla="*/ 63 w 118"/>
                <a:gd name="T49" fmla="*/ 2 h 6"/>
                <a:gd name="T50" fmla="*/ 61 w 118"/>
                <a:gd name="T51" fmla="*/ 3 h 6"/>
                <a:gd name="T52" fmla="*/ 59 w 118"/>
                <a:gd name="T53" fmla="*/ 3 h 6"/>
                <a:gd name="T54" fmla="*/ 58 w 118"/>
                <a:gd name="T55" fmla="*/ 4 h 6"/>
                <a:gd name="T56" fmla="*/ 55 w 118"/>
                <a:gd name="T57" fmla="*/ 4 h 6"/>
                <a:gd name="T58" fmla="*/ 52 w 118"/>
                <a:gd name="T59" fmla="*/ 4 h 6"/>
                <a:gd name="T60" fmla="*/ 48 w 118"/>
                <a:gd name="T61" fmla="*/ 4 h 6"/>
                <a:gd name="T62" fmla="*/ 45 w 118"/>
                <a:gd name="T63" fmla="*/ 3 h 6"/>
                <a:gd name="T64" fmla="*/ 43 w 118"/>
                <a:gd name="T65" fmla="*/ 3 h 6"/>
                <a:gd name="T66" fmla="*/ 41 w 118"/>
                <a:gd name="T67" fmla="*/ 2 h 6"/>
                <a:gd name="T68" fmla="*/ 39 w 118"/>
                <a:gd name="T69" fmla="*/ 2 h 6"/>
                <a:gd name="T70" fmla="*/ 36 w 118"/>
                <a:gd name="T71" fmla="*/ 1 h 6"/>
                <a:gd name="T72" fmla="*/ 32 w 118"/>
                <a:gd name="T73" fmla="*/ 0 h 6"/>
                <a:gd name="T74" fmla="*/ 28 w 118"/>
                <a:gd name="T75" fmla="*/ 0 h 6"/>
                <a:gd name="T76" fmla="*/ 25 w 118"/>
                <a:gd name="T77" fmla="*/ 0 h 6"/>
                <a:gd name="T78" fmla="*/ 22 w 118"/>
                <a:gd name="T79" fmla="*/ 1 h 6"/>
                <a:gd name="T80" fmla="*/ 20 w 118"/>
                <a:gd name="T81" fmla="*/ 1 h 6"/>
                <a:gd name="T82" fmla="*/ 18 w 118"/>
                <a:gd name="T83" fmla="*/ 2 h 6"/>
                <a:gd name="T84" fmla="*/ 16 w 118"/>
                <a:gd name="T85" fmla="*/ 2 h 6"/>
                <a:gd name="T86" fmla="*/ 14 w 118"/>
                <a:gd name="T87" fmla="*/ 3 h 6"/>
                <a:gd name="T88" fmla="*/ 12 w 118"/>
                <a:gd name="T89" fmla="*/ 3 h 6"/>
                <a:gd name="T90" fmla="*/ 10 w 118"/>
                <a:gd name="T91" fmla="*/ 2 h 6"/>
                <a:gd name="T92" fmla="*/ 9 w 118"/>
                <a:gd name="T93" fmla="*/ 1 h 6"/>
                <a:gd name="T94" fmla="*/ 7 w 118"/>
                <a:gd name="T95" fmla="*/ 2 h 6"/>
                <a:gd name="T96" fmla="*/ 6 w 118"/>
                <a:gd name="T97" fmla="*/ 1 h 6"/>
                <a:gd name="T98" fmla="*/ 4 w 118"/>
                <a:gd name="T99" fmla="*/ 1 h 6"/>
                <a:gd name="T100" fmla="*/ 2 w 118"/>
                <a:gd name="T101" fmla="*/ 1 h 6"/>
                <a:gd name="T102" fmla="*/ 1 w 118"/>
                <a:gd name="T103" fmla="*/ 2 h 6"/>
                <a:gd name="T104" fmla="*/ 0 w 118"/>
                <a:gd name="T10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6">
                  <a:moveTo>
                    <a:pt x="117" y="3"/>
                  </a:moveTo>
                  <a:lnTo>
                    <a:pt x="116" y="3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3" y="3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09" y="3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6" y="4"/>
                  </a:lnTo>
                  <a:lnTo>
                    <a:pt x="105" y="4"/>
                  </a:lnTo>
                  <a:lnTo>
                    <a:pt x="103" y="5"/>
                  </a:lnTo>
                  <a:lnTo>
                    <a:pt x="102" y="5"/>
                  </a:lnTo>
                  <a:lnTo>
                    <a:pt x="101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2" y="5"/>
                  </a:lnTo>
                  <a:lnTo>
                    <a:pt x="91" y="5"/>
                  </a:lnTo>
                  <a:lnTo>
                    <a:pt x="90" y="5"/>
                  </a:lnTo>
                  <a:lnTo>
                    <a:pt x="89" y="4"/>
                  </a:lnTo>
                  <a:lnTo>
                    <a:pt x="88" y="4"/>
                  </a:lnTo>
                  <a:lnTo>
                    <a:pt x="87" y="4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3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1"/>
                  </a:lnTo>
                  <a:lnTo>
                    <a:pt x="74" y="1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1" y="1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Freeform 503"/>
            <p:cNvSpPr>
              <a:spLocks/>
            </p:cNvSpPr>
            <p:nvPr/>
          </p:nvSpPr>
          <p:spPr bwMode="auto">
            <a:xfrm>
              <a:off x="5204" y="493"/>
              <a:ext cx="95" cy="6"/>
            </a:xfrm>
            <a:custGeom>
              <a:avLst/>
              <a:gdLst>
                <a:gd name="T0" fmla="*/ 90 w 95"/>
                <a:gd name="T1" fmla="*/ 3 h 6"/>
                <a:gd name="T2" fmla="*/ 84 w 95"/>
                <a:gd name="T3" fmla="*/ 4 h 6"/>
                <a:gd name="T4" fmla="*/ 81 w 95"/>
                <a:gd name="T5" fmla="*/ 5 h 6"/>
                <a:gd name="T6" fmla="*/ 78 w 95"/>
                <a:gd name="T7" fmla="*/ 4 h 6"/>
                <a:gd name="T8" fmla="*/ 75 w 95"/>
                <a:gd name="T9" fmla="*/ 3 h 6"/>
                <a:gd name="T10" fmla="*/ 73 w 95"/>
                <a:gd name="T11" fmla="*/ 2 h 6"/>
                <a:gd name="T12" fmla="*/ 71 w 95"/>
                <a:gd name="T13" fmla="*/ 2 h 6"/>
                <a:gd name="T14" fmla="*/ 70 w 95"/>
                <a:gd name="T15" fmla="*/ 1 h 6"/>
                <a:gd name="T16" fmla="*/ 68 w 95"/>
                <a:gd name="T17" fmla="*/ 1 h 6"/>
                <a:gd name="T18" fmla="*/ 66 w 95"/>
                <a:gd name="T19" fmla="*/ 1 h 6"/>
                <a:gd name="T20" fmla="*/ 64 w 95"/>
                <a:gd name="T21" fmla="*/ 1 h 6"/>
                <a:gd name="T22" fmla="*/ 61 w 95"/>
                <a:gd name="T23" fmla="*/ 2 h 6"/>
                <a:gd name="T24" fmla="*/ 59 w 95"/>
                <a:gd name="T25" fmla="*/ 2 h 6"/>
                <a:gd name="T26" fmla="*/ 57 w 95"/>
                <a:gd name="T27" fmla="*/ 2 h 6"/>
                <a:gd name="T28" fmla="*/ 55 w 95"/>
                <a:gd name="T29" fmla="*/ 3 h 6"/>
                <a:gd name="T30" fmla="*/ 53 w 95"/>
                <a:gd name="T31" fmla="*/ 4 h 6"/>
                <a:gd name="T32" fmla="*/ 50 w 95"/>
                <a:gd name="T33" fmla="*/ 4 h 6"/>
                <a:gd name="T34" fmla="*/ 48 w 95"/>
                <a:gd name="T35" fmla="*/ 4 h 6"/>
                <a:gd name="T36" fmla="*/ 45 w 95"/>
                <a:gd name="T37" fmla="*/ 4 h 6"/>
                <a:gd name="T38" fmla="*/ 42 w 95"/>
                <a:gd name="T39" fmla="*/ 3 h 6"/>
                <a:gd name="T40" fmla="*/ 39 w 95"/>
                <a:gd name="T41" fmla="*/ 3 h 6"/>
                <a:gd name="T42" fmla="*/ 37 w 95"/>
                <a:gd name="T43" fmla="*/ 2 h 6"/>
                <a:gd name="T44" fmla="*/ 35 w 95"/>
                <a:gd name="T45" fmla="*/ 2 h 6"/>
                <a:gd name="T46" fmla="*/ 33 w 95"/>
                <a:gd name="T47" fmla="*/ 1 h 6"/>
                <a:gd name="T48" fmla="*/ 30 w 95"/>
                <a:gd name="T49" fmla="*/ 0 h 6"/>
                <a:gd name="T50" fmla="*/ 26 w 95"/>
                <a:gd name="T51" fmla="*/ 0 h 6"/>
                <a:gd name="T52" fmla="*/ 23 w 95"/>
                <a:gd name="T53" fmla="*/ 0 h 6"/>
                <a:gd name="T54" fmla="*/ 20 w 95"/>
                <a:gd name="T55" fmla="*/ 1 h 6"/>
                <a:gd name="T56" fmla="*/ 18 w 95"/>
                <a:gd name="T57" fmla="*/ 2 h 6"/>
                <a:gd name="T58" fmla="*/ 16 w 95"/>
                <a:gd name="T59" fmla="*/ 2 h 6"/>
                <a:gd name="T60" fmla="*/ 14 w 95"/>
                <a:gd name="T61" fmla="*/ 3 h 6"/>
                <a:gd name="T62" fmla="*/ 12 w 95"/>
                <a:gd name="T63" fmla="*/ 3 h 6"/>
                <a:gd name="T64" fmla="*/ 11 w 95"/>
                <a:gd name="T65" fmla="*/ 2 h 6"/>
                <a:gd name="T66" fmla="*/ 9 w 95"/>
                <a:gd name="T67" fmla="*/ 2 h 6"/>
                <a:gd name="T68" fmla="*/ 7 w 95"/>
                <a:gd name="T69" fmla="*/ 2 h 6"/>
                <a:gd name="T70" fmla="*/ 5 w 95"/>
                <a:gd name="T71" fmla="*/ 1 h 6"/>
                <a:gd name="T72" fmla="*/ 3 w 95"/>
                <a:gd name="T73" fmla="*/ 1 h 6"/>
                <a:gd name="T74" fmla="*/ 2 w 95"/>
                <a:gd name="T75" fmla="*/ 2 h 6"/>
                <a:gd name="T76" fmla="*/ 0 w 95"/>
                <a:gd name="T7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6">
                  <a:moveTo>
                    <a:pt x="94" y="1"/>
                  </a:moveTo>
                  <a:lnTo>
                    <a:pt x="90" y="3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3"/>
                  </a:lnTo>
                  <a:lnTo>
                    <a:pt x="75" y="3"/>
                  </a:lnTo>
                  <a:lnTo>
                    <a:pt x="74" y="3"/>
                  </a:lnTo>
                  <a:lnTo>
                    <a:pt x="73" y="2"/>
                  </a:lnTo>
                  <a:lnTo>
                    <a:pt x="72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Freeform 504"/>
            <p:cNvSpPr>
              <a:spLocks/>
            </p:cNvSpPr>
            <p:nvPr/>
          </p:nvSpPr>
          <p:spPr bwMode="auto">
            <a:xfrm>
              <a:off x="5213" y="503"/>
              <a:ext cx="69" cy="4"/>
            </a:xfrm>
            <a:custGeom>
              <a:avLst/>
              <a:gdLst>
                <a:gd name="T0" fmla="*/ 67 w 69"/>
                <a:gd name="T1" fmla="*/ 2 h 4"/>
                <a:gd name="T2" fmla="*/ 65 w 69"/>
                <a:gd name="T3" fmla="*/ 2 h 4"/>
                <a:gd name="T4" fmla="*/ 64 w 69"/>
                <a:gd name="T5" fmla="*/ 1 h 4"/>
                <a:gd name="T6" fmla="*/ 63 w 69"/>
                <a:gd name="T7" fmla="*/ 0 h 4"/>
                <a:gd name="T8" fmla="*/ 61 w 69"/>
                <a:gd name="T9" fmla="*/ 0 h 4"/>
                <a:gd name="T10" fmla="*/ 59 w 69"/>
                <a:gd name="T11" fmla="*/ 0 h 4"/>
                <a:gd name="T12" fmla="*/ 57 w 69"/>
                <a:gd name="T13" fmla="*/ 0 h 4"/>
                <a:gd name="T14" fmla="*/ 55 w 69"/>
                <a:gd name="T15" fmla="*/ 1 h 4"/>
                <a:gd name="T16" fmla="*/ 53 w 69"/>
                <a:gd name="T17" fmla="*/ 1 h 4"/>
                <a:gd name="T18" fmla="*/ 51 w 69"/>
                <a:gd name="T19" fmla="*/ 2 h 4"/>
                <a:gd name="T20" fmla="*/ 49 w 69"/>
                <a:gd name="T21" fmla="*/ 2 h 4"/>
                <a:gd name="T22" fmla="*/ 47 w 69"/>
                <a:gd name="T23" fmla="*/ 3 h 4"/>
                <a:gd name="T24" fmla="*/ 45 w 69"/>
                <a:gd name="T25" fmla="*/ 3 h 4"/>
                <a:gd name="T26" fmla="*/ 43 w 69"/>
                <a:gd name="T27" fmla="*/ 3 h 4"/>
                <a:gd name="T28" fmla="*/ 40 w 69"/>
                <a:gd name="T29" fmla="*/ 3 h 4"/>
                <a:gd name="T30" fmla="*/ 37 w 69"/>
                <a:gd name="T31" fmla="*/ 3 h 4"/>
                <a:gd name="T32" fmla="*/ 35 w 69"/>
                <a:gd name="T33" fmla="*/ 2 h 4"/>
                <a:gd name="T34" fmla="*/ 33 w 69"/>
                <a:gd name="T35" fmla="*/ 1 h 4"/>
                <a:gd name="T36" fmla="*/ 31 w 69"/>
                <a:gd name="T37" fmla="*/ 1 h 4"/>
                <a:gd name="T38" fmla="*/ 28 w 69"/>
                <a:gd name="T39" fmla="*/ 0 h 4"/>
                <a:gd name="T40" fmla="*/ 25 w 69"/>
                <a:gd name="T41" fmla="*/ 0 h 4"/>
                <a:gd name="T42" fmla="*/ 22 w 69"/>
                <a:gd name="T43" fmla="*/ 0 h 4"/>
                <a:gd name="T44" fmla="*/ 19 w 69"/>
                <a:gd name="T45" fmla="*/ 0 h 4"/>
                <a:gd name="T46" fmla="*/ 17 w 69"/>
                <a:gd name="T47" fmla="*/ 0 h 4"/>
                <a:gd name="T48" fmla="*/ 15 w 69"/>
                <a:gd name="T49" fmla="*/ 1 h 4"/>
                <a:gd name="T50" fmla="*/ 13 w 69"/>
                <a:gd name="T51" fmla="*/ 2 h 4"/>
                <a:gd name="T52" fmla="*/ 11 w 69"/>
                <a:gd name="T53" fmla="*/ 2 h 4"/>
                <a:gd name="T54" fmla="*/ 9 w 69"/>
                <a:gd name="T55" fmla="*/ 2 h 4"/>
                <a:gd name="T56" fmla="*/ 8 w 69"/>
                <a:gd name="T57" fmla="*/ 1 h 4"/>
                <a:gd name="T58" fmla="*/ 6 w 69"/>
                <a:gd name="T59" fmla="*/ 1 h 4"/>
                <a:gd name="T60" fmla="*/ 4 w 69"/>
                <a:gd name="T61" fmla="*/ 1 h 4"/>
                <a:gd name="T62" fmla="*/ 3 w 69"/>
                <a:gd name="T63" fmla="*/ 1 h 4"/>
                <a:gd name="T64" fmla="*/ 1 w 69"/>
                <a:gd name="T6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4">
                  <a:moveTo>
                    <a:pt x="68" y="2"/>
                  </a:moveTo>
                  <a:lnTo>
                    <a:pt x="67" y="2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9" y="2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Freeform 505"/>
            <p:cNvSpPr>
              <a:spLocks/>
            </p:cNvSpPr>
            <p:nvPr/>
          </p:nvSpPr>
          <p:spPr bwMode="auto">
            <a:xfrm>
              <a:off x="5224" y="512"/>
              <a:ext cx="30" cy="3"/>
            </a:xfrm>
            <a:custGeom>
              <a:avLst/>
              <a:gdLst>
                <a:gd name="T0" fmla="*/ 29 w 30"/>
                <a:gd name="T1" fmla="*/ 2 h 3"/>
                <a:gd name="T2" fmla="*/ 28 w 30"/>
                <a:gd name="T3" fmla="*/ 2 h 3"/>
                <a:gd name="T4" fmla="*/ 27 w 30"/>
                <a:gd name="T5" fmla="*/ 1 h 3"/>
                <a:gd name="T6" fmla="*/ 26 w 30"/>
                <a:gd name="T7" fmla="*/ 1 h 3"/>
                <a:gd name="T8" fmla="*/ 25 w 30"/>
                <a:gd name="T9" fmla="*/ 1 h 3"/>
                <a:gd name="T10" fmla="*/ 24 w 30"/>
                <a:gd name="T11" fmla="*/ 1 h 3"/>
                <a:gd name="T12" fmla="*/ 22 w 30"/>
                <a:gd name="T13" fmla="*/ 0 h 3"/>
                <a:gd name="T14" fmla="*/ 21 w 30"/>
                <a:gd name="T15" fmla="*/ 0 h 3"/>
                <a:gd name="T16" fmla="*/ 20 w 30"/>
                <a:gd name="T17" fmla="*/ 0 h 3"/>
                <a:gd name="T18" fmla="*/ 18 w 30"/>
                <a:gd name="T19" fmla="*/ 0 h 3"/>
                <a:gd name="T20" fmla="*/ 17 w 30"/>
                <a:gd name="T21" fmla="*/ 0 h 3"/>
                <a:gd name="T22" fmla="*/ 16 w 30"/>
                <a:gd name="T23" fmla="*/ 0 h 3"/>
                <a:gd name="T24" fmla="*/ 14 w 30"/>
                <a:gd name="T25" fmla="*/ 0 h 3"/>
                <a:gd name="T26" fmla="*/ 13 w 30"/>
                <a:gd name="T27" fmla="*/ 1 h 3"/>
                <a:gd name="T28" fmla="*/ 12 w 30"/>
                <a:gd name="T29" fmla="*/ 1 h 3"/>
                <a:gd name="T30" fmla="*/ 11 w 30"/>
                <a:gd name="T31" fmla="*/ 1 h 3"/>
                <a:gd name="T32" fmla="*/ 10 w 30"/>
                <a:gd name="T33" fmla="*/ 2 h 3"/>
                <a:gd name="T34" fmla="*/ 9 w 30"/>
                <a:gd name="T35" fmla="*/ 2 h 3"/>
                <a:gd name="T36" fmla="*/ 8 w 30"/>
                <a:gd name="T37" fmla="*/ 2 h 3"/>
                <a:gd name="T38" fmla="*/ 7 w 30"/>
                <a:gd name="T39" fmla="*/ 2 h 3"/>
                <a:gd name="T40" fmla="*/ 6 w 30"/>
                <a:gd name="T41" fmla="*/ 2 h 3"/>
                <a:gd name="T42" fmla="*/ 5 w 30"/>
                <a:gd name="T43" fmla="*/ 2 h 3"/>
                <a:gd name="T44" fmla="*/ 5 w 30"/>
                <a:gd name="T45" fmla="*/ 1 h 3"/>
                <a:gd name="T46" fmla="*/ 4 w 30"/>
                <a:gd name="T47" fmla="*/ 1 h 3"/>
                <a:gd name="T48" fmla="*/ 3 w 30"/>
                <a:gd name="T49" fmla="*/ 1 h 3"/>
                <a:gd name="T50" fmla="*/ 2 w 30"/>
                <a:gd name="T51" fmla="*/ 1 h 3"/>
                <a:gd name="T52" fmla="*/ 1 w 30"/>
                <a:gd name="T53" fmla="*/ 1 h 3"/>
                <a:gd name="T54" fmla="*/ 0 w 30"/>
                <a:gd name="T5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" h="3">
                  <a:moveTo>
                    <a:pt x="29" y="2"/>
                  </a:move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Freeform 506"/>
            <p:cNvSpPr>
              <a:spLocks/>
            </p:cNvSpPr>
            <p:nvPr/>
          </p:nvSpPr>
          <p:spPr bwMode="auto">
            <a:xfrm>
              <a:off x="5254" y="329"/>
              <a:ext cx="13" cy="22"/>
            </a:xfrm>
            <a:custGeom>
              <a:avLst/>
              <a:gdLst>
                <a:gd name="T0" fmla="*/ 5 w 13"/>
                <a:gd name="T1" fmla="*/ 0 h 22"/>
                <a:gd name="T2" fmla="*/ 1 w 13"/>
                <a:gd name="T3" fmla="*/ 16 h 22"/>
                <a:gd name="T4" fmla="*/ 0 w 13"/>
                <a:gd name="T5" fmla="*/ 16 h 22"/>
                <a:gd name="T6" fmla="*/ 1 w 13"/>
                <a:gd name="T7" fmla="*/ 17 h 22"/>
                <a:gd name="T8" fmla="*/ 2 w 13"/>
                <a:gd name="T9" fmla="*/ 18 h 22"/>
                <a:gd name="T10" fmla="*/ 3 w 13"/>
                <a:gd name="T11" fmla="*/ 18 h 22"/>
                <a:gd name="T12" fmla="*/ 4 w 13"/>
                <a:gd name="T13" fmla="*/ 19 h 22"/>
                <a:gd name="T14" fmla="*/ 5 w 13"/>
                <a:gd name="T15" fmla="*/ 19 h 22"/>
                <a:gd name="T16" fmla="*/ 5 w 13"/>
                <a:gd name="T17" fmla="*/ 21 h 22"/>
                <a:gd name="T18" fmla="*/ 7 w 13"/>
                <a:gd name="T19" fmla="*/ 21 h 22"/>
                <a:gd name="T20" fmla="*/ 7 w 13"/>
                <a:gd name="T21" fmla="*/ 19 h 22"/>
                <a:gd name="T22" fmla="*/ 8 w 13"/>
                <a:gd name="T23" fmla="*/ 19 h 22"/>
                <a:gd name="T24" fmla="*/ 9 w 13"/>
                <a:gd name="T25" fmla="*/ 18 h 22"/>
                <a:gd name="T26" fmla="*/ 10 w 13"/>
                <a:gd name="T27" fmla="*/ 18 h 22"/>
                <a:gd name="T28" fmla="*/ 11 w 13"/>
                <a:gd name="T29" fmla="*/ 17 h 22"/>
                <a:gd name="T30" fmla="*/ 12 w 13"/>
                <a:gd name="T31" fmla="*/ 16 h 22"/>
                <a:gd name="T32" fmla="*/ 11 w 13"/>
                <a:gd name="T33" fmla="*/ 16 h 22"/>
                <a:gd name="T34" fmla="*/ 7 w 13"/>
                <a:gd name="T35" fmla="*/ 0 h 22"/>
                <a:gd name="T36" fmla="*/ 5 w 13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2">
                  <a:moveTo>
                    <a:pt x="5" y="0"/>
                  </a:moveTo>
                  <a:lnTo>
                    <a:pt x="1" y="16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Freeform 507"/>
            <p:cNvSpPr>
              <a:spLocks/>
            </p:cNvSpPr>
            <p:nvPr/>
          </p:nvSpPr>
          <p:spPr bwMode="auto">
            <a:xfrm>
              <a:off x="5256" y="338"/>
              <a:ext cx="4" cy="6"/>
            </a:xfrm>
            <a:custGeom>
              <a:avLst/>
              <a:gdLst>
                <a:gd name="T0" fmla="*/ 0 w 4"/>
                <a:gd name="T1" fmla="*/ 5 h 6"/>
                <a:gd name="T2" fmla="*/ 3 w 4"/>
                <a:gd name="T3" fmla="*/ 5 h 6"/>
                <a:gd name="T4" fmla="*/ 3 w 4"/>
                <a:gd name="T5" fmla="*/ 0 h 6"/>
                <a:gd name="T6" fmla="*/ 0 w 4"/>
                <a:gd name="T7" fmla="*/ 0 h 6"/>
                <a:gd name="T8" fmla="*/ 0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Freeform 508"/>
            <p:cNvSpPr>
              <a:spLocks/>
            </p:cNvSpPr>
            <p:nvPr/>
          </p:nvSpPr>
          <p:spPr bwMode="auto">
            <a:xfrm>
              <a:off x="5256" y="336"/>
              <a:ext cx="5" cy="6"/>
            </a:xfrm>
            <a:custGeom>
              <a:avLst/>
              <a:gdLst>
                <a:gd name="T0" fmla="*/ 0 w 5"/>
                <a:gd name="T1" fmla="*/ 5 h 6"/>
                <a:gd name="T2" fmla="*/ 4 w 5"/>
                <a:gd name="T3" fmla="*/ 5 h 6"/>
                <a:gd name="T4" fmla="*/ 4 w 5"/>
                <a:gd name="T5" fmla="*/ 0 h 6"/>
                <a:gd name="T6" fmla="*/ 0 w 5"/>
                <a:gd name="T7" fmla="*/ 0 h 6"/>
                <a:gd name="T8" fmla="*/ 0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Freeform 509"/>
            <p:cNvSpPr>
              <a:spLocks/>
            </p:cNvSpPr>
            <p:nvPr/>
          </p:nvSpPr>
          <p:spPr bwMode="auto">
            <a:xfrm>
              <a:off x="5256" y="343"/>
              <a:ext cx="3" cy="6"/>
            </a:xfrm>
            <a:custGeom>
              <a:avLst/>
              <a:gdLst>
                <a:gd name="T0" fmla="*/ 0 w 3"/>
                <a:gd name="T1" fmla="*/ 5 h 6"/>
                <a:gd name="T2" fmla="*/ 2 w 3"/>
                <a:gd name="T3" fmla="*/ 5 h 6"/>
                <a:gd name="T4" fmla="*/ 2 w 3"/>
                <a:gd name="T5" fmla="*/ 0 h 6"/>
                <a:gd name="T6" fmla="*/ 0 w 3"/>
                <a:gd name="T7" fmla="*/ 0 h 6"/>
                <a:gd name="T8" fmla="*/ 0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Freeform 510"/>
            <p:cNvSpPr>
              <a:spLocks/>
            </p:cNvSpPr>
            <p:nvPr/>
          </p:nvSpPr>
          <p:spPr bwMode="auto">
            <a:xfrm>
              <a:off x="5256" y="341"/>
              <a:ext cx="3" cy="6"/>
            </a:xfrm>
            <a:custGeom>
              <a:avLst/>
              <a:gdLst>
                <a:gd name="T0" fmla="*/ 0 w 3"/>
                <a:gd name="T1" fmla="*/ 5 h 6"/>
                <a:gd name="T2" fmla="*/ 2 w 3"/>
                <a:gd name="T3" fmla="*/ 5 h 6"/>
                <a:gd name="T4" fmla="*/ 2 w 3"/>
                <a:gd name="T5" fmla="*/ 0 h 6"/>
                <a:gd name="T6" fmla="*/ 0 w 3"/>
                <a:gd name="T7" fmla="*/ 0 h 6"/>
                <a:gd name="T8" fmla="*/ 0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Freeform 511"/>
            <p:cNvSpPr>
              <a:spLocks/>
            </p:cNvSpPr>
            <p:nvPr/>
          </p:nvSpPr>
          <p:spPr bwMode="auto">
            <a:xfrm>
              <a:off x="5256" y="340"/>
              <a:ext cx="4" cy="6"/>
            </a:xfrm>
            <a:custGeom>
              <a:avLst/>
              <a:gdLst>
                <a:gd name="T0" fmla="*/ 0 w 4"/>
                <a:gd name="T1" fmla="*/ 5 h 6"/>
                <a:gd name="T2" fmla="*/ 3 w 4"/>
                <a:gd name="T3" fmla="*/ 5 h 6"/>
                <a:gd name="T4" fmla="*/ 3 w 4"/>
                <a:gd name="T5" fmla="*/ 0 h 6"/>
                <a:gd name="T6" fmla="*/ 0 w 4"/>
                <a:gd name="T7" fmla="*/ 0 h 6"/>
                <a:gd name="T8" fmla="*/ 0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Freeform 512"/>
            <p:cNvSpPr>
              <a:spLocks/>
            </p:cNvSpPr>
            <p:nvPr/>
          </p:nvSpPr>
          <p:spPr bwMode="auto">
            <a:xfrm>
              <a:off x="5256" y="335"/>
              <a:ext cx="5" cy="6"/>
            </a:xfrm>
            <a:custGeom>
              <a:avLst/>
              <a:gdLst>
                <a:gd name="T0" fmla="*/ 0 w 5"/>
                <a:gd name="T1" fmla="*/ 5 h 6"/>
                <a:gd name="T2" fmla="*/ 4 w 5"/>
                <a:gd name="T3" fmla="*/ 5 h 6"/>
                <a:gd name="T4" fmla="*/ 4 w 5"/>
                <a:gd name="T5" fmla="*/ 0 h 6"/>
                <a:gd name="T6" fmla="*/ 0 w 5"/>
                <a:gd name="T7" fmla="*/ 0 h 6"/>
                <a:gd name="T8" fmla="*/ 0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Freeform 513"/>
            <p:cNvSpPr>
              <a:spLocks/>
            </p:cNvSpPr>
            <p:nvPr/>
          </p:nvSpPr>
          <p:spPr bwMode="auto">
            <a:xfrm>
              <a:off x="5256" y="333"/>
              <a:ext cx="5" cy="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5 h 6"/>
                <a:gd name="T4" fmla="*/ 4 w 5"/>
                <a:gd name="T5" fmla="*/ 0 h 6"/>
                <a:gd name="T6" fmla="*/ 0 w 5"/>
                <a:gd name="T7" fmla="*/ 0 h 6"/>
                <a:gd name="T8" fmla="*/ 0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514"/>
            <p:cNvSpPr>
              <a:spLocks/>
            </p:cNvSpPr>
            <p:nvPr/>
          </p:nvSpPr>
          <p:spPr bwMode="auto">
            <a:xfrm>
              <a:off x="5256" y="331"/>
              <a:ext cx="6" cy="6"/>
            </a:xfrm>
            <a:custGeom>
              <a:avLst/>
              <a:gdLst>
                <a:gd name="T0" fmla="*/ 0 w 6"/>
                <a:gd name="T1" fmla="*/ 5 h 6"/>
                <a:gd name="T2" fmla="*/ 5 w 6"/>
                <a:gd name="T3" fmla="*/ 5 h 6"/>
                <a:gd name="T4" fmla="*/ 5 w 6"/>
                <a:gd name="T5" fmla="*/ 0 h 6"/>
                <a:gd name="T6" fmla="*/ 0 w 6"/>
                <a:gd name="T7" fmla="*/ 0 h 6"/>
                <a:gd name="T8" fmla="*/ 0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Freeform 515"/>
            <p:cNvSpPr>
              <a:spLocks/>
            </p:cNvSpPr>
            <p:nvPr/>
          </p:nvSpPr>
          <p:spPr bwMode="auto">
            <a:xfrm>
              <a:off x="5256" y="330"/>
              <a:ext cx="6" cy="5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0 h 5"/>
                <a:gd name="T4" fmla="*/ 0 w 6"/>
                <a:gd name="T5" fmla="*/ 2 h 5"/>
                <a:gd name="T6" fmla="*/ 0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516"/>
            <p:cNvSpPr>
              <a:spLocks/>
            </p:cNvSpPr>
            <p:nvPr/>
          </p:nvSpPr>
          <p:spPr bwMode="auto">
            <a:xfrm>
              <a:off x="5261" y="338"/>
              <a:ext cx="4" cy="6"/>
            </a:xfrm>
            <a:custGeom>
              <a:avLst/>
              <a:gdLst>
                <a:gd name="T0" fmla="*/ 3 w 4"/>
                <a:gd name="T1" fmla="*/ 5 h 6"/>
                <a:gd name="T2" fmla="*/ 0 w 4"/>
                <a:gd name="T3" fmla="*/ 5 h 6"/>
                <a:gd name="T4" fmla="*/ 0 w 4"/>
                <a:gd name="T5" fmla="*/ 0 h 6"/>
                <a:gd name="T6" fmla="*/ 3 w 4"/>
                <a:gd name="T7" fmla="*/ 0 h 6"/>
                <a:gd name="T8" fmla="*/ 3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517"/>
            <p:cNvSpPr>
              <a:spLocks/>
            </p:cNvSpPr>
            <p:nvPr/>
          </p:nvSpPr>
          <p:spPr bwMode="auto">
            <a:xfrm>
              <a:off x="5261" y="336"/>
              <a:ext cx="4" cy="6"/>
            </a:xfrm>
            <a:custGeom>
              <a:avLst/>
              <a:gdLst>
                <a:gd name="T0" fmla="*/ 3 w 4"/>
                <a:gd name="T1" fmla="*/ 5 h 6"/>
                <a:gd name="T2" fmla="*/ 1 w 4"/>
                <a:gd name="T3" fmla="*/ 5 h 6"/>
                <a:gd name="T4" fmla="*/ 0 w 4"/>
                <a:gd name="T5" fmla="*/ 0 h 6"/>
                <a:gd name="T6" fmla="*/ 3 w 4"/>
                <a:gd name="T7" fmla="*/ 0 h 6"/>
                <a:gd name="T8" fmla="*/ 3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518"/>
            <p:cNvSpPr>
              <a:spLocks/>
            </p:cNvSpPr>
            <p:nvPr/>
          </p:nvSpPr>
          <p:spPr bwMode="auto">
            <a:xfrm>
              <a:off x="5262" y="343"/>
              <a:ext cx="3" cy="6"/>
            </a:xfrm>
            <a:custGeom>
              <a:avLst/>
              <a:gdLst>
                <a:gd name="T0" fmla="*/ 2 w 3"/>
                <a:gd name="T1" fmla="*/ 5 h 6"/>
                <a:gd name="T2" fmla="*/ 0 w 3"/>
                <a:gd name="T3" fmla="*/ 5 h 6"/>
                <a:gd name="T4" fmla="*/ 0 w 3"/>
                <a:gd name="T5" fmla="*/ 0 h 6"/>
                <a:gd name="T6" fmla="*/ 2 w 3"/>
                <a:gd name="T7" fmla="*/ 0 h 6"/>
                <a:gd name="T8" fmla="*/ 2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Freeform 519"/>
            <p:cNvSpPr>
              <a:spLocks/>
            </p:cNvSpPr>
            <p:nvPr/>
          </p:nvSpPr>
          <p:spPr bwMode="auto">
            <a:xfrm>
              <a:off x="5262" y="341"/>
              <a:ext cx="3" cy="6"/>
            </a:xfrm>
            <a:custGeom>
              <a:avLst/>
              <a:gdLst>
                <a:gd name="T0" fmla="*/ 2 w 3"/>
                <a:gd name="T1" fmla="*/ 5 h 6"/>
                <a:gd name="T2" fmla="*/ 0 w 3"/>
                <a:gd name="T3" fmla="*/ 5 h 6"/>
                <a:gd name="T4" fmla="*/ 0 w 3"/>
                <a:gd name="T5" fmla="*/ 0 h 6"/>
                <a:gd name="T6" fmla="*/ 2 w 3"/>
                <a:gd name="T7" fmla="*/ 0 h 6"/>
                <a:gd name="T8" fmla="*/ 2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520"/>
            <p:cNvSpPr>
              <a:spLocks/>
            </p:cNvSpPr>
            <p:nvPr/>
          </p:nvSpPr>
          <p:spPr bwMode="auto">
            <a:xfrm>
              <a:off x="5262" y="340"/>
              <a:ext cx="3" cy="6"/>
            </a:xfrm>
            <a:custGeom>
              <a:avLst/>
              <a:gdLst>
                <a:gd name="T0" fmla="*/ 2 w 3"/>
                <a:gd name="T1" fmla="*/ 5 h 6"/>
                <a:gd name="T2" fmla="*/ 0 w 3"/>
                <a:gd name="T3" fmla="*/ 5 h 6"/>
                <a:gd name="T4" fmla="*/ 0 w 3"/>
                <a:gd name="T5" fmla="*/ 0 h 6"/>
                <a:gd name="T6" fmla="*/ 2 w 3"/>
                <a:gd name="T7" fmla="*/ 0 h 6"/>
                <a:gd name="T8" fmla="*/ 2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521"/>
            <p:cNvSpPr>
              <a:spLocks/>
            </p:cNvSpPr>
            <p:nvPr/>
          </p:nvSpPr>
          <p:spPr bwMode="auto">
            <a:xfrm>
              <a:off x="5260" y="335"/>
              <a:ext cx="5" cy="6"/>
            </a:xfrm>
            <a:custGeom>
              <a:avLst/>
              <a:gdLst>
                <a:gd name="T0" fmla="*/ 4 w 5"/>
                <a:gd name="T1" fmla="*/ 5 h 6"/>
                <a:gd name="T2" fmla="*/ 0 w 5"/>
                <a:gd name="T3" fmla="*/ 5 h 6"/>
                <a:gd name="T4" fmla="*/ 0 w 5"/>
                <a:gd name="T5" fmla="*/ 0 h 6"/>
                <a:gd name="T6" fmla="*/ 4 w 5"/>
                <a:gd name="T7" fmla="*/ 0 h 6"/>
                <a:gd name="T8" fmla="*/ 4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Freeform 522"/>
            <p:cNvSpPr>
              <a:spLocks/>
            </p:cNvSpPr>
            <p:nvPr/>
          </p:nvSpPr>
          <p:spPr bwMode="auto">
            <a:xfrm>
              <a:off x="5260" y="333"/>
              <a:ext cx="5" cy="6"/>
            </a:xfrm>
            <a:custGeom>
              <a:avLst/>
              <a:gdLst>
                <a:gd name="T0" fmla="*/ 4 w 5"/>
                <a:gd name="T1" fmla="*/ 5 h 6"/>
                <a:gd name="T2" fmla="*/ 2 w 5"/>
                <a:gd name="T3" fmla="*/ 5 h 6"/>
                <a:gd name="T4" fmla="*/ 0 w 5"/>
                <a:gd name="T5" fmla="*/ 0 h 6"/>
                <a:gd name="T6" fmla="*/ 4 w 5"/>
                <a:gd name="T7" fmla="*/ 0 h 6"/>
                <a:gd name="T8" fmla="*/ 4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Freeform 523"/>
            <p:cNvSpPr>
              <a:spLocks/>
            </p:cNvSpPr>
            <p:nvPr/>
          </p:nvSpPr>
          <p:spPr bwMode="auto">
            <a:xfrm>
              <a:off x="5259" y="331"/>
              <a:ext cx="6" cy="6"/>
            </a:xfrm>
            <a:custGeom>
              <a:avLst/>
              <a:gdLst>
                <a:gd name="T0" fmla="*/ 5 w 6"/>
                <a:gd name="T1" fmla="*/ 5 h 6"/>
                <a:gd name="T2" fmla="*/ 0 w 6"/>
                <a:gd name="T3" fmla="*/ 5 h 6"/>
                <a:gd name="T4" fmla="*/ 0 w 6"/>
                <a:gd name="T5" fmla="*/ 0 h 6"/>
                <a:gd name="T6" fmla="*/ 5 w 6"/>
                <a:gd name="T7" fmla="*/ 0 h 6"/>
                <a:gd name="T8" fmla="*/ 5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Freeform 524"/>
            <p:cNvSpPr>
              <a:spLocks/>
            </p:cNvSpPr>
            <p:nvPr/>
          </p:nvSpPr>
          <p:spPr bwMode="auto">
            <a:xfrm>
              <a:off x="5259" y="330"/>
              <a:ext cx="6" cy="5"/>
            </a:xfrm>
            <a:custGeom>
              <a:avLst/>
              <a:gdLst>
                <a:gd name="T0" fmla="*/ 5 w 6"/>
                <a:gd name="T1" fmla="*/ 4 h 5"/>
                <a:gd name="T2" fmla="*/ 0 w 6"/>
                <a:gd name="T3" fmla="*/ 0 h 5"/>
                <a:gd name="T4" fmla="*/ 5 w 6"/>
                <a:gd name="T5" fmla="*/ 2 h 5"/>
                <a:gd name="T6" fmla="*/ 5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5" y="4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Freeform 525"/>
            <p:cNvSpPr>
              <a:spLocks/>
            </p:cNvSpPr>
            <p:nvPr/>
          </p:nvSpPr>
          <p:spPr bwMode="auto">
            <a:xfrm>
              <a:off x="5337" y="330"/>
              <a:ext cx="15" cy="26"/>
            </a:xfrm>
            <a:custGeom>
              <a:avLst/>
              <a:gdLst>
                <a:gd name="T0" fmla="*/ 6 w 15"/>
                <a:gd name="T1" fmla="*/ 0 h 26"/>
                <a:gd name="T2" fmla="*/ 1 w 15"/>
                <a:gd name="T3" fmla="*/ 19 h 26"/>
                <a:gd name="T4" fmla="*/ 0 w 15"/>
                <a:gd name="T5" fmla="*/ 19 h 26"/>
                <a:gd name="T6" fmla="*/ 1 w 15"/>
                <a:gd name="T7" fmla="*/ 20 h 26"/>
                <a:gd name="T8" fmla="*/ 2 w 15"/>
                <a:gd name="T9" fmla="*/ 21 h 26"/>
                <a:gd name="T10" fmla="*/ 4 w 15"/>
                <a:gd name="T11" fmla="*/ 22 h 26"/>
                <a:gd name="T12" fmla="*/ 6 w 15"/>
                <a:gd name="T13" fmla="*/ 23 h 26"/>
                <a:gd name="T14" fmla="*/ 6 w 15"/>
                <a:gd name="T15" fmla="*/ 25 h 26"/>
                <a:gd name="T16" fmla="*/ 8 w 15"/>
                <a:gd name="T17" fmla="*/ 25 h 26"/>
                <a:gd name="T18" fmla="*/ 8 w 15"/>
                <a:gd name="T19" fmla="*/ 23 h 26"/>
                <a:gd name="T20" fmla="*/ 9 w 15"/>
                <a:gd name="T21" fmla="*/ 23 h 26"/>
                <a:gd name="T22" fmla="*/ 10 w 15"/>
                <a:gd name="T23" fmla="*/ 22 h 26"/>
                <a:gd name="T24" fmla="*/ 11 w 15"/>
                <a:gd name="T25" fmla="*/ 22 h 26"/>
                <a:gd name="T26" fmla="*/ 12 w 15"/>
                <a:gd name="T27" fmla="*/ 21 h 26"/>
                <a:gd name="T28" fmla="*/ 13 w 15"/>
                <a:gd name="T29" fmla="*/ 20 h 26"/>
                <a:gd name="T30" fmla="*/ 14 w 15"/>
                <a:gd name="T31" fmla="*/ 19 h 26"/>
                <a:gd name="T32" fmla="*/ 13 w 15"/>
                <a:gd name="T33" fmla="*/ 19 h 26"/>
                <a:gd name="T34" fmla="*/ 8 w 15"/>
                <a:gd name="T35" fmla="*/ 0 h 26"/>
                <a:gd name="T36" fmla="*/ 6 w 15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26">
                  <a:moveTo>
                    <a:pt x="6" y="0"/>
                  </a:moveTo>
                  <a:lnTo>
                    <a:pt x="1" y="19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8" y="0"/>
                  </a:lnTo>
                  <a:lnTo>
                    <a:pt x="6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 526"/>
            <p:cNvSpPr>
              <a:spLocks/>
            </p:cNvSpPr>
            <p:nvPr/>
          </p:nvSpPr>
          <p:spPr bwMode="auto">
            <a:xfrm>
              <a:off x="5321" y="327"/>
              <a:ext cx="17" cy="20"/>
            </a:xfrm>
            <a:custGeom>
              <a:avLst/>
              <a:gdLst>
                <a:gd name="T0" fmla="*/ 1 w 17"/>
                <a:gd name="T1" fmla="*/ 19 h 20"/>
                <a:gd name="T2" fmla="*/ 16 w 17"/>
                <a:gd name="T3" fmla="*/ 1 h 20"/>
                <a:gd name="T4" fmla="*/ 15 w 17"/>
                <a:gd name="T5" fmla="*/ 0 h 20"/>
                <a:gd name="T6" fmla="*/ 0 w 17"/>
                <a:gd name="T7" fmla="*/ 18 h 20"/>
                <a:gd name="T8" fmla="*/ 1 w 17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" y="19"/>
                  </a:moveTo>
                  <a:lnTo>
                    <a:pt x="16" y="1"/>
                  </a:lnTo>
                  <a:lnTo>
                    <a:pt x="15" y="0"/>
                  </a:lnTo>
                  <a:lnTo>
                    <a:pt x="0" y="18"/>
                  </a:lnTo>
                  <a:lnTo>
                    <a:pt x="1" y="19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Freeform 527"/>
            <p:cNvSpPr>
              <a:spLocks/>
            </p:cNvSpPr>
            <p:nvPr/>
          </p:nvSpPr>
          <p:spPr bwMode="auto">
            <a:xfrm>
              <a:off x="5320" y="313"/>
              <a:ext cx="5" cy="35"/>
            </a:xfrm>
            <a:custGeom>
              <a:avLst/>
              <a:gdLst>
                <a:gd name="T0" fmla="*/ 3 w 5"/>
                <a:gd name="T1" fmla="*/ 26 h 35"/>
                <a:gd name="T2" fmla="*/ 3 w 5"/>
                <a:gd name="T3" fmla="*/ 2 h 35"/>
                <a:gd name="T4" fmla="*/ 4 w 5"/>
                <a:gd name="T5" fmla="*/ 0 h 35"/>
                <a:gd name="T6" fmla="*/ 4 w 5"/>
                <a:gd name="T7" fmla="*/ 34 h 35"/>
                <a:gd name="T8" fmla="*/ 3 w 5"/>
                <a:gd name="T9" fmla="*/ 34 h 35"/>
                <a:gd name="T10" fmla="*/ 0 w 5"/>
                <a:gd name="T11" fmla="*/ 3 h 35"/>
                <a:gd name="T12" fmla="*/ 1 w 5"/>
                <a:gd name="T13" fmla="*/ 3 h 35"/>
                <a:gd name="T14" fmla="*/ 3 w 5"/>
                <a:gd name="T1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5">
                  <a:moveTo>
                    <a:pt x="3" y="26"/>
                  </a:moveTo>
                  <a:lnTo>
                    <a:pt x="3" y="2"/>
                  </a:lnTo>
                  <a:lnTo>
                    <a:pt x="4" y="0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6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Freeform 528"/>
            <p:cNvSpPr>
              <a:spLocks/>
            </p:cNvSpPr>
            <p:nvPr/>
          </p:nvSpPr>
          <p:spPr bwMode="auto">
            <a:xfrm>
              <a:off x="5359" y="330"/>
              <a:ext cx="5" cy="27"/>
            </a:xfrm>
            <a:custGeom>
              <a:avLst/>
              <a:gdLst>
                <a:gd name="T0" fmla="*/ 0 w 5"/>
                <a:gd name="T1" fmla="*/ 26 h 27"/>
                <a:gd name="T2" fmla="*/ 0 w 5"/>
                <a:gd name="T3" fmla="*/ 0 h 27"/>
                <a:gd name="T4" fmla="*/ 4 w 5"/>
                <a:gd name="T5" fmla="*/ 0 h 27"/>
                <a:gd name="T6" fmla="*/ 4 w 5"/>
                <a:gd name="T7" fmla="*/ 26 h 27"/>
                <a:gd name="T8" fmla="*/ 0 w 5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0" y="2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6"/>
                  </a:lnTo>
                  <a:lnTo>
                    <a:pt x="0" y="26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 529"/>
            <p:cNvSpPr>
              <a:spLocks/>
            </p:cNvSpPr>
            <p:nvPr/>
          </p:nvSpPr>
          <p:spPr bwMode="auto">
            <a:xfrm>
              <a:off x="5246" y="285"/>
              <a:ext cx="31" cy="27"/>
            </a:xfrm>
            <a:custGeom>
              <a:avLst/>
              <a:gdLst>
                <a:gd name="T0" fmla="*/ 13 w 31"/>
                <a:gd name="T1" fmla="*/ 25 h 27"/>
                <a:gd name="T2" fmla="*/ 13 w 31"/>
                <a:gd name="T3" fmla="*/ 15 h 27"/>
                <a:gd name="T4" fmla="*/ 3 w 31"/>
                <a:gd name="T5" fmla="*/ 24 h 27"/>
                <a:gd name="T6" fmla="*/ 0 w 31"/>
                <a:gd name="T7" fmla="*/ 24 h 27"/>
                <a:gd name="T8" fmla="*/ 13 w 31"/>
                <a:gd name="T9" fmla="*/ 11 h 27"/>
                <a:gd name="T10" fmla="*/ 13 w 31"/>
                <a:gd name="T11" fmla="*/ 0 h 27"/>
                <a:gd name="T12" fmla="*/ 16 w 31"/>
                <a:gd name="T13" fmla="*/ 0 h 27"/>
                <a:gd name="T14" fmla="*/ 16 w 31"/>
                <a:gd name="T15" fmla="*/ 11 h 27"/>
                <a:gd name="T16" fmla="*/ 30 w 31"/>
                <a:gd name="T17" fmla="*/ 25 h 27"/>
                <a:gd name="T18" fmla="*/ 27 w 31"/>
                <a:gd name="T19" fmla="*/ 26 h 27"/>
                <a:gd name="T20" fmla="*/ 16 w 31"/>
                <a:gd name="T21" fmla="*/ 14 h 27"/>
                <a:gd name="T22" fmla="*/ 16 w 31"/>
                <a:gd name="T23" fmla="*/ 25 h 27"/>
                <a:gd name="T24" fmla="*/ 13 w 31"/>
                <a:gd name="T2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13" y="25"/>
                  </a:moveTo>
                  <a:lnTo>
                    <a:pt x="13" y="15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13" y="1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1"/>
                  </a:lnTo>
                  <a:lnTo>
                    <a:pt x="30" y="25"/>
                  </a:lnTo>
                  <a:lnTo>
                    <a:pt x="27" y="26"/>
                  </a:lnTo>
                  <a:lnTo>
                    <a:pt x="16" y="14"/>
                  </a:lnTo>
                  <a:lnTo>
                    <a:pt x="16" y="25"/>
                  </a:lnTo>
                  <a:lnTo>
                    <a:pt x="13" y="25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 530"/>
            <p:cNvSpPr>
              <a:spLocks/>
            </p:cNvSpPr>
            <p:nvPr/>
          </p:nvSpPr>
          <p:spPr bwMode="auto">
            <a:xfrm>
              <a:off x="5340" y="341"/>
              <a:ext cx="4" cy="6"/>
            </a:xfrm>
            <a:custGeom>
              <a:avLst/>
              <a:gdLst>
                <a:gd name="T0" fmla="*/ 0 w 4"/>
                <a:gd name="T1" fmla="*/ 5 h 6"/>
                <a:gd name="T2" fmla="*/ 3 w 4"/>
                <a:gd name="T3" fmla="*/ 5 h 6"/>
                <a:gd name="T4" fmla="*/ 3 w 4"/>
                <a:gd name="T5" fmla="*/ 0 h 6"/>
                <a:gd name="T6" fmla="*/ 0 w 4"/>
                <a:gd name="T7" fmla="*/ 0 h 6"/>
                <a:gd name="T8" fmla="*/ 0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 531"/>
            <p:cNvSpPr>
              <a:spLocks/>
            </p:cNvSpPr>
            <p:nvPr/>
          </p:nvSpPr>
          <p:spPr bwMode="auto">
            <a:xfrm>
              <a:off x="5340" y="339"/>
              <a:ext cx="4" cy="6"/>
            </a:xfrm>
            <a:custGeom>
              <a:avLst/>
              <a:gdLst>
                <a:gd name="T0" fmla="*/ 0 w 4"/>
                <a:gd name="T1" fmla="*/ 5 h 6"/>
                <a:gd name="T2" fmla="*/ 3 w 4"/>
                <a:gd name="T3" fmla="*/ 5 h 6"/>
                <a:gd name="T4" fmla="*/ 3 w 4"/>
                <a:gd name="T5" fmla="*/ 0 h 6"/>
                <a:gd name="T6" fmla="*/ 0 w 4"/>
                <a:gd name="T7" fmla="*/ 0 h 6"/>
                <a:gd name="T8" fmla="*/ 0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 532"/>
            <p:cNvSpPr>
              <a:spLocks/>
            </p:cNvSpPr>
            <p:nvPr/>
          </p:nvSpPr>
          <p:spPr bwMode="auto">
            <a:xfrm>
              <a:off x="5340" y="347"/>
              <a:ext cx="2" cy="6"/>
            </a:xfrm>
            <a:custGeom>
              <a:avLst/>
              <a:gdLst>
                <a:gd name="T0" fmla="*/ 0 w 2"/>
                <a:gd name="T1" fmla="*/ 5 h 6"/>
                <a:gd name="T2" fmla="*/ 1 w 2"/>
                <a:gd name="T3" fmla="*/ 5 h 6"/>
                <a:gd name="T4" fmla="*/ 1 w 2"/>
                <a:gd name="T5" fmla="*/ 0 h 6"/>
                <a:gd name="T6" fmla="*/ 0 w 2"/>
                <a:gd name="T7" fmla="*/ 0 h 6"/>
                <a:gd name="T8" fmla="*/ 0 w 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 533"/>
            <p:cNvSpPr>
              <a:spLocks/>
            </p:cNvSpPr>
            <p:nvPr/>
          </p:nvSpPr>
          <p:spPr bwMode="auto">
            <a:xfrm>
              <a:off x="5340" y="345"/>
              <a:ext cx="3" cy="6"/>
            </a:xfrm>
            <a:custGeom>
              <a:avLst/>
              <a:gdLst>
                <a:gd name="T0" fmla="*/ 0 w 3"/>
                <a:gd name="T1" fmla="*/ 5 h 6"/>
                <a:gd name="T2" fmla="*/ 2 w 3"/>
                <a:gd name="T3" fmla="*/ 5 h 6"/>
                <a:gd name="T4" fmla="*/ 2 w 3"/>
                <a:gd name="T5" fmla="*/ 0 h 6"/>
                <a:gd name="T6" fmla="*/ 0 w 3"/>
                <a:gd name="T7" fmla="*/ 0 h 6"/>
                <a:gd name="T8" fmla="*/ 0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Freeform 534"/>
            <p:cNvSpPr>
              <a:spLocks/>
            </p:cNvSpPr>
            <p:nvPr/>
          </p:nvSpPr>
          <p:spPr bwMode="auto">
            <a:xfrm>
              <a:off x="5340" y="343"/>
              <a:ext cx="3" cy="6"/>
            </a:xfrm>
            <a:custGeom>
              <a:avLst/>
              <a:gdLst>
                <a:gd name="T0" fmla="*/ 0 w 3"/>
                <a:gd name="T1" fmla="*/ 5 h 6"/>
                <a:gd name="T2" fmla="*/ 2 w 3"/>
                <a:gd name="T3" fmla="*/ 5 h 6"/>
                <a:gd name="T4" fmla="*/ 2 w 3"/>
                <a:gd name="T5" fmla="*/ 0 h 6"/>
                <a:gd name="T6" fmla="*/ 0 w 3"/>
                <a:gd name="T7" fmla="*/ 0 h 6"/>
                <a:gd name="T8" fmla="*/ 0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 535"/>
            <p:cNvSpPr>
              <a:spLocks/>
            </p:cNvSpPr>
            <p:nvPr/>
          </p:nvSpPr>
          <p:spPr bwMode="auto">
            <a:xfrm>
              <a:off x="5340" y="337"/>
              <a:ext cx="5" cy="6"/>
            </a:xfrm>
            <a:custGeom>
              <a:avLst/>
              <a:gdLst>
                <a:gd name="T0" fmla="*/ 0 w 5"/>
                <a:gd name="T1" fmla="*/ 5 h 6"/>
                <a:gd name="T2" fmla="*/ 4 w 5"/>
                <a:gd name="T3" fmla="*/ 5 h 6"/>
                <a:gd name="T4" fmla="*/ 4 w 5"/>
                <a:gd name="T5" fmla="*/ 0 h 6"/>
                <a:gd name="T6" fmla="*/ 0 w 5"/>
                <a:gd name="T7" fmla="*/ 0 h 6"/>
                <a:gd name="T8" fmla="*/ 0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Freeform 536"/>
            <p:cNvSpPr>
              <a:spLocks/>
            </p:cNvSpPr>
            <p:nvPr/>
          </p:nvSpPr>
          <p:spPr bwMode="auto">
            <a:xfrm>
              <a:off x="5340" y="335"/>
              <a:ext cx="5" cy="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5 h 6"/>
                <a:gd name="T4" fmla="*/ 4 w 5"/>
                <a:gd name="T5" fmla="*/ 0 h 6"/>
                <a:gd name="T6" fmla="*/ 0 w 5"/>
                <a:gd name="T7" fmla="*/ 0 h 6"/>
                <a:gd name="T8" fmla="*/ 0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 537"/>
            <p:cNvSpPr>
              <a:spLocks/>
            </p:cNvSpPr>
            <p:nvPr/>
          </p:nvSpPr>
          <p:spPr bwMode="auto">
            <a:xfrm>
              <a:off x="5340" y="333"/>
              <a:ext cx="6" cy="6"/>
            </a:xfrm>
            <a:custGeom>
              <a:avLst/>
              <a:gdLst>
                <a:gd name="T0" fmla="*/ 0 w 6"/>
                <a:gd name="T1" fmla="*/ 5 h 6"/>
                <a:gd name="T2" fmla="*/ 5 w 6"/>
                <a:gd name="T3" fmla="*/ 5 h 6"/>
                <a:gd name="T4" fmla="*/ 5 w 6"/>
                <a:gd name="T5" fmla="*/ 0 h 6"/>
                <a:gd name="T6" fmla="*/ 0 w 6"/>
                <a:gd name="T7" fmla="*/ 0 h 6"/>
                <a:gd name="T8" fmla="*/ 0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 538"/>
            <p:cNvSpPr>
              <a:spLocks/>
            </p:cNvSpPr>
            <p:nvPr/>
          </p:nvSpPr>
          <p:spPr bwMode="auto">
            <a:xfrm>
              <a:off x="5340" y="331"/>
              <a:ext cx="6" cy="6"/>
            </a:xfrm>
            <a:custGeom>
              <a:avLst/>
              <a:gdLst>
                <a:gd name="T0" fmla="*/ 0 w 6"/>
                <a:gd name="T1" fmla="*/ 5 h 6"/>
                <a:gd name="T2" fmla="*/ 5 w 6"/>
                <a:gd name="T3" fmla="*/ 0 h 6"/>
                <a:gd name="T4" fmla="*/ 0 w 6"/>
                <a:gd name="T5" fmla="*/ 0 h 6"/>
                <a:gd name="T6" fmla="*/ 0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 539"/>
            <p:cNvSpPr>
              <a:spLocks/>
            </p:cNvSpPr>
            <p:nvPr/>
          </p:nvSpPr>
          <p:spPr bwMode="auto">
            <a:xfrm>
              <a:off x="5346" y="341"/>
              <a:ext cx="4" cy="6"/>
            </a:xfrm>
            <a:custGeom>
              <a:avLst/>
              <a:gdLst>
                <a:gd name="T0" fmla="*/ 3 w 4"/>
                <a:gd name="T1" fmla="*/ 5 h 6"/>
                <a:gd name="T2" fmla="*/ 0 w 4"/>
                <a:gd name="T3" fmla="*/ 5 h 6"/>
                <a:gd name="T4" fmla="*/ 0 w 4"/>
                <a:gd name="T5" fmla="*/ 0 h 6"/>
                <a:gd name="T6" fmla="*/ 3 w 4"/>
                <a:gd name="T7" fmla="*/ 0 h 6"/>
                <a:gd name="T8" fmla="*/ 3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 540"/>
            <p:cNvSpPr>
              <a:spLocks/>
            </p:cNvSpPr>
            <p:nvPr/>
          </p:nvSpPr>
          <p:spPr bwMode="auto">
            <a:xfrm>
              <a:off x="5345" y="339"/>
              <a:ext cx="5" cy="6"/>
            </a:xfrm>
            <a:custGeom>
              <a:avLst/>
              <a:gdLst>
                <a:gd name="T0" fmla="*/ 4 w 5"/>
                <a:gd name="T1" fmla="*/ 5 h 6"/>
                <a:gd name="T2" fmla="*/ 0 w 5"/>
                <a:gd name="T3" fmla="*/ 5 h 6"/>
                <a:gd name="T4" fmla="*/ 0 w 5"/>
                <a:gd name="T5" fmla="*/ 0 h 6"/>
                <a:gd name="T6" fmla="*/ 4 w 5"/>
                <a:gd name="T7" fmla="*/ 0 h 6"/>
                <a:gd name="T8" fmla="*/ 4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 541"/>
            <p:cNvSpPr>
              <a:spLocks/>
            </p:cNvSpPr>
            <p:nvPr/>
          </p:nvSpPr>
          <p:spPr bwMode="auto">
            <a:xfrm>
              <a:off x="5348" y="347"/>
              <a:ext cx="2" cy="6"/>
            </a:xfrm>
            <a:custGeom>
              <a:avLst/>
              <a:gdLst>
                <a:gd name="T0" fmla="*/ 1 w 2"/>
                <a:gd name="T1" fmla="*/ 5 h 6"/>
                <a:gd name="T2" fmla="*/ 0 w 2"/>
                <a:gd name="T3" fmla="*/ 5 h 6"/>
                <a:gd name="T4" fmla="*/ 0 w 2"/>
                <a:gd name="T5" fmla="*/ 0 h 6"/>
                <a:gd name="T6" fmla="*/ 1 w 2"/>
                <a:gd name="T7" fmla="*/ 0 h 6"/>
                <a:gd name="T8" fmla="*/ 1 w 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 542"/>
            <p:cNvSpPr>
              <a:spLocks/>
            </p:cNvSpPr>
            <p:nvPr/>
          </p:nvSpPr>
          <p:spPr bwMode="auto">
            <a:xfrm>
              <a:off x="5347" y="345"/>
              <a:ext cx="3" cy="6"/>
            </a:xfrm>
            <a:custGeom>
              <a:avLst/>
              <a:gdLst>
                <a:gd name="T0" fmla="*/ 2 w 3"/>
                <a:gd name="T1" fmla="*/ 5 h 6"/>
                <a:gd name="T2" fmla="*/ 0 w 3"/>
                <a:gd name="T3" fmla="*/ 5 h 6"/>
                <a:gd name="T4" fmla="*/ 0 w 3"/>
                <a:gd name="T5" fmla="*/ 0 h 6"/>
                <a:gd name="T6" fmla="*/ 2 w 3"/>
                <a:gd name="T7" fmla="*/ 0 h 6"/>
                <a:gd name="T8" fmla="*/ 2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Freeform 543"/>
            <p:cNvSpPr>
              <a:spLocks/>
            </p:cNvSpPr>
            <p:nvPr/>
          </p:nvSpPr>
          <p:spPr bwMode="auto">
            <a:xfrm>
              <a:off x="5346" y="343"/>
              <a:ext cx="4" cy="6"/>
            </a:xfrm>
            <a:custGeom>
              <a:avLst/>
              <a:gdLst>
                <a:gd name="T0" fmla="*/ 3 w 4"/>
                <a:gd name="T1" fmla="*/ 5 h 6"/>
                <a:gd name="T2" fmla="*/ 0 w 4"/>
                <a:gd name="T3" fmla="*/ 5 h 6"/>
                <a:gd name="T4" fmla="*/ 0 w 4"/>
                <a:gd name="T5" fmla="*/ 0 h 6"/>
                <a:gd name="T6" fmla="*/ 3 w 4"/>
                <a:gd name="T7" fmla="*/ 0 h 6"/>
                <a:gd name="T8" fmla="*/ 3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Freeform 544"/>
            <p:cNvSpPr>
              <a:spLocks/>
            </p:cNvSpPr>
            <p:nvPr/>
          </p:nvSpPr>
          <p:spPr bwMode="auto">
            <a:xfrm>
              <a:off x="5345" y="337"/>
              <a:ext cx="5" cy="6"/>
            </a:xfrm>
            <a:custGeom>
              <a:avLst/>
              <a:gdLst>
                <a:gd name="T0" fmla="*/ 4 w 5"/>
                <a:gd name="T1" fmla="*/ 5 h 6"/>
                <a:gd name="T2" fmla="*/ 2 w 5"/>
                <a:gd name="T3" fmla="*/ 5 h 6"/>
                <a:gd name="T4" fmla="*/ 0 w 5"/>
                <a:gd name="T5" fmla="*/ 0 h 6"/>
                <a:gd name="T6" fmla="*/ 4 w 5"/>
                <a:gd name="T7" fmla="*/ 0 h 6"/>
                <a:gd name="T8" fmla="*/ 4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 545"/>
            <p:cNvSpPr>
              <a:spLocks/>
            </p:cNvSpPr>
            <p:nvPr/>
          </p:nvSpPr>
          <p:spPr bwMode="auto">
            <a:xfrm>
              <a:off x="5344" y="335"/>
              <a:ext cx="6" cy="6"/>
            </a:xfrm>
            <a:custGeom>
              <a:avLst/>
              <a:gdLst>
                <a:gd name="T0" fmla="*/ 5 w 6"/>
                <a:gd name="T1" fmla="*/ 5 h 6"/>
                <a:gd name="T2" fmla="*/ 0 w 6"/>
                <a:gd name="T3" fmla="*/ 5 h 6"/>
                <a:gd name="T4" fmla="*/ 0 w 6"/>
                <a:gd name="T5" fmla="*/ 0 h 6"/>
                <a:gd name="T6" fmla="*/ 5 w 6"/>
                <a:gd name="T7" fmla="*/ 0 h 6"/>
                <a:gd name="T8" fmla="*/ 5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 546"/>
            <p:cNvSpPr>
              <a:spLocks/>
            </p:cNvSpPr>
            <p:nvPr/>
          </p:nvSpPr>
          <p:spPr bwMode="auto">
            <a:xfrm>
              <a:off x="5344" y="333"/>
              <a:ext cx="6" cy="6"/>
            </a:xfrm>
            <a:custGeom>
              <a:avLst/>
              <a:gdLst>
                <a:gd name="T0" fmla="*/ 5 w 6"/>
                <a:gd name="T1" fmla="*/ 5 h 6"/>
                <a:gd name="T2" fmla="*/ 0 w 6"/>
                <a:gd name="T3" fmla="*/ 0 h 6"/>
                <a:gd name="T4" fmla="*/ 5 w 6"/>
                <a:gd name="T5" fmla="*/ 0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Line 547"/>
            <p:cNvSpPr>
              <a:spLocks noChangeShapeType="1"/>
            </p:cNvSpPr>
            <p:nvPr/>
          </p:nvSpPr>
          <p:spPr bwMode="auto">
            <a:xfrm>
              <a:off x="5349" y="336"/>
              <a:ext cx="0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2" name="Freeform 548"/>
            <p:cNvSpPr>
              <a:spLocks/>
            </p:cNvSpPr>
            <p:nvPr/>
          </p:nvSpPr>
          <p:spPr bwMode="auto">
            <a:xfrm>
              <a:off x="5295" y="331"/>
              <a:ext cx="15" cy="26"/>
            </a:xfrm>
            <a:custGeom>
              <a:avLst/>
              <a:gdLst>
                <a:gd name="T0" fmla="*/ 6 w 15"/>
                <a:gd name="T1" fmla="*/ 0 h 26"/>
                <a:gd name="T2" fmla="*/ 1 w 15"/>
                <a:gd name="T3" fmla="*/ 19 h 26"/>
                <a:gd name="T4" fmla="*/ 0 w 15"/>
                <a:gd name="T5" fmla="*/ 19 h 26"/>
                <a:gd name="T6" fmla="*/ 1 w 15"/>
                <a:gd name="T7" fmla="*/ 20 h 26"/>
                <a:gd name="T8" fmla="*/ 1 w 15"/>
                <a:gd name="T9" fmla="*/ 21 h 26"/>
                <a:gd name="T10" fmla="*/ 2 w 15"/>
                <a:gd name="T11" fmla="*/ 22 h 26"/>
                <a:gd name="T12" fmla="*/ 3 w 15"/>
                <a:gd name="T13" fmla="*/ 22 h 26"/>
                <a:gd name="T14" fmla="*/ 4 w 15"/>
                <a:gd name="T15" fmla="*/ 23 h 26"/>
                <a:gd name="T16" fmla="*/ 5 w 15"/>
                <a:gd name="T17" fmla="*/ 23 h 26"/>
                <a:gd name="T18" fmla="*/ 6 w 15"/>
                <a:gd name="T19" fmla="*/ 23 h 26"/>
                <a:gd name="T20" fmla="*/ 6 w 15"/>
                <a:gd name="T21" fmla="*/ 25 h 26"/>
                <a:gd name="T22" fmla="*/ 8 w 15"/>
                <a:gd name="T23" fmla="*/ 25 h 26"/>
                <a:gd name="T24" fmla="*/ 8 w 15"/>
                <a:gd name="T25" fmla="*/ 23 h 26"/>
                <a:gd name="T26" fmla="*/ 9 w 15"/>
                <a:gd name="T27" fmla="*/ 23 h 26"/>
                <a:gd name="T28" fmla="*/ 10 w 15"/>
                <a:gd name="T29" fmla="*/ 23 h 26"/>
                <a:gd name="T30" fmla="*/ 11 w 15"/>
                <a:gd name="T31" fmla="*/ 22 h 26"/>
                <a:gd name="T32" fmla="*/ 12 w 15"/>
                <a:gd name="T33" fmla="*/ 22 h 26"/>
                <a:gd name="T34" fmla="*/ 13 w 15"/>
                <a:gd name="T35" fmla="*/ 21 h 26"/>
                <a:gd name="T36" fmla="*/ 13 w 15"/>
                <a:gd name="T37" fmla="*/ 20 h 26"/>
                <a:gd name="T38" fmla="*/ 14 w 15"/>
                <a:gd name="T39" fmla="*/ 19 h 26"/>
                <a:gd name="T40" fmla="*/ 13 w 15"/>
                <a:gd name="T41" fmla="*/ 19 h 26"/>
                <a:gd name="T42" fmla="*/ 8 w 15"/>
                <a:gd name="T43" fmla="*/ 0 h 26"/>
                <a:gd name="T44" fmla="*/ 6 w 15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26">
                  <a:moveTo>
                    <a:pt x="6" y="0"/>
                  </a:moveTo>
                  <a:lnTo>
                    <a:pt x="1" y="19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8" y="0"/>
                  </a:lnTo>
                  <a:lnTo>
                    <a:pt x="6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 549"/>
            <p:cNvSpPr>
              <a:spLocks/>
            </p:cNvSpPr>
            <p:nvPr/>
          </p:nvSpPr>
          <p:spPr bwMode="auto">
            <a:xfrm>
              <a:off x="5297" y="335"/>
              <a:ext cx="6" cy="5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0 h 5"/>
                <a:gd name="T4" fmla="*/ 0 w 6"/>
                <a:gd name="T5" fmla="*/ 0 h 5"/>
                <a:gd name="T6" fmla="*/ 0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Freeform 550"/>
            <p:cNvSpPr>
              <a:spLocks/>
            </p:cNvSpPr>
            <p:nvPr/>
          </p:nvSpPr>
          <p:spPr bwMode="auto">
            <a:xfrm>
              <a:off x="5297" y="344"/>
              <a:ext cx="4" cy="6"/>
            </a:xfrm>
            <a:custGeom>
              <a:avLst/>
              <a:gdLst>
                <a:gd name="T0" fmla="*/ 0 w 4"/>
                <a:gd name="T1" fmla="*/ 5 h 6"/>
                <a:gd name="T2" fmla="*/ 3 w 4"/>
                <a:gd name="T3" fmla="*/ 5 h 6"/>
                <a:gd name="T4" fmla="*/ 3 w 4"/>
                <a:gd name="T5" fmla="*/ 0 h 6"/>
                <a:gd name="T6" fmla="*/ 0 w 4"/>
                <a:gd name="T7" fmla="*/ 0 h 6"/>
                <a:gd name="T8" fmla="*/ 0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 551"/>
            <p:cNvSpPr>
              <a:spLocks/>
            </p:cNvSpPr>
            <p:nvPr/>
          </p:nvSpPr>
          <p:spPr bwMode="auto">
            <a:xfrm>
              <a:off x="5297" y="339"/>
              <a:ext cx="5" cy="5"/>
            </a:xfrm>
            <a:custGeom>
              <a:avLst/>
              <a:gdLst>
                <a:gd name="T0" fmla="*/ 0 w 5"/>
                <a:gd name="T1" fmla="*/ 4 h 5"/>
                <a:gd name="T2" fmla="*/ 2 w 5"/>
                <a:gd name="T3" fmla="*/ 4 h 5"/>
                <a:gd name="T4" fmla="*/ 4 w 5"/>
                <a:gd name="T5" fmla="*/ 0 h 5"/>
                <a:gd name="T6" fmla="*/ 0 w 5"/>
                <a:gd name="T7" fmla="*/ 0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 552"/>
            <p:cNvSpPr>
              <a:spLocks/>
            </p:cNvSpPr>
            <p:nvPr/>
          </p:nvSpPr>
          <p:spPr bwMode="auto">
            <a:xfrm>
              <a:off x="5297" y="337"/>
              <a:ext cx="6" cy="5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4 h 5"/>
                <a:gd name="T4" fmla="*/ 5 w 6"/>
                <a:gd name="T5" fmla="*/ 0 h 5"/>
                <a:gd name="T6" fmla="*/ 0 w 6"/>
                <a:gd name="T7" fmla="*/ 2 h 5"/>
                <a:gd name="T8" fmla="*/ 0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 553"/>
            <p:cNvSpPr>
              <a:spLocks/>
            </p:cNvSpPr>
            <p:nvPr/>
          </p:nvSpPr>
          <p:spPr bwMode="auto">
            <a:xfrm>
              <a:off x="5303" y="342"/>
              <a:ext cx="4" cy="6"/>
            </a:xfrm>
            <a:custGeom>
              <a:avLst/>
              <a:gdLst>
                <a:gd name="T0" fmla="*/ 3 w 4"/>
                <a:gd name="T1" fmla="*/ 5 h 6"/>
                <a:gd name="T2" fmla="*/ 0 w 4"/>
                <a:gd name="T3" fmla="*/ 5 h 6"/>
                <a:gd name="T4" fmla="*/ 0 w 4"/>
                <a:gd name="T5" fmla="*/ 0 h 6"/>
                <a:gd name="T6" fmla="*/ 3 w 4"/>
                <a:gd name="T7" fmla="*/ 0 h 6"/>
                <a:gd name="T8" fmla="*/ 3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554"/>
            <p:cNvSpPr>
              <a:spLocks/>
            </p:cNvSpPr>
            <p:nvPr/>
          </p:nvSpPr>
          <p:spPr bwMode="auto">
            <a:xfrm>
              <a:off x="5303" y="340"/>
              <a:ext cx="4" cy="6"/>
            </a:xfrm>
            <a:custGeom>
              <a:avLst/>
              <a:gdLst>
                <a:gd name="T0" fmla="*/ 3 w 4"/>
                <a:gd name="T1" fmla="*/ 5 h 6"/>
                <a:gd name="T2" fmla="*/ 0 w 4"/>
                <a:gd name="T3" fmla="*/ 5 h 6"/>
                <a:gd name="T4" fmla="*/ 0 w 4"/>
                <a:gd name="T5" fmla="*/ 0 h 6"/>
                <a:gd name="T6" fmla="*/ 3 w 4"/>
                <a:gd name="T7" fmla="*/ 0 h 6"/>
                <a:gd name="T8" fmla="*/ 3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 555"/>
            <p:cNvSpPr>
              <a:spLocks/>
            </p:cNvSpPr>
            <p:nvPr/>
          </p:nvSpPr>
          <p:spPr bwMode="auto">
            <a:xfrm>
              <a:off x="5304" y="344"/>
              <a:ext cx="3" cy="6"/>
            </a:xfrm>
            <a:custGeom>
              <a:avLst/>
              <a:gdLst>
                <a:gd name="T0" fmla="*/ 2 w 3"/>
                <a:gd name="T1" fmla="*/ 5 h 6"/>
                <a:gd name="T2" fmla="*/ 0 w 3"/>
                <a:gd name="T3" fmla="*/ 5 h 6"/>
                <a:gd name="T4" fmla="*/ 0 w 3"/>
                <a:gd name="T5" fmla="*/ 0 h 6"/>
                <a:gd name="T6" fmla="*/ 2 w 3"/>
                <a:gd name="T7" fmla="*/ 0 h 6"/>
                <a:gd name="T8" fmla="*/ 2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Freeform 556"/>
            <p:cNvSpPr>
              <a:spLocks/>
            </p:cNvSpPr>
            <p:nvPr/>
          </p:nvSpPr>
          <p:spPr bwMode="auto">
            <a:xfrm>
              <a:off x="5302" y="339"/>
              <a:ext cx="5" cy="5"/>
            </a:xfrm>
            <a:custGeom>
              <a:avLst/>
              <a:gdLst>
                <a:gd name="T0" fmla="*/ 4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4 w 5"/>
                <a:gd name="T7" fmla="*/ 0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 557"/>
            <p:cNvSpPr>
              <a:spLocks/>
            </p:cNvSpPr>
            <p:nvPr/>
          </p:nvSpPr>
          <p:spPr bwMode="auto">
            <a:xfrm>
              <a:off x="5302" y="337"/>
              <a:ext cx="5" cy="5"/>
            </a:xfrm>
            <a:custGeom>
              <a:avLst/>
              <a:gdLst>
                <a:gd name="T0" fmla="*/ 4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4 w 5"/>
                <a:gd name="T7" fmla="*/ 2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558"/>
            <p:cNvSpPr>
              <a:spLocks/>
            </p:cNvSpPr>
            <p:nvPr/>
          </p:nvSpPr>
          <p:spPr bwMode="auto">
            <a:xfrm>
              <a:off x="5301" y="335"/>
              <a:ext cx="6" cy="5"/>
            </a:xfrm>
            <a:custGeom>
              <a:avLst/>
              <a:gdLst>
                <a:gd name="T0" fmla="*/ 5 w 6"/>
                <a:gd name="T1" fmla="*/ 4 h 5"/>
                <a:gd name="T2" fmla="*/ 0 w 6"/>
                <a:gd name="T3" fmla="*/ 4 h 5"/>
                <a:gd name="T4" fmla="*/ 0 w 6"/>
                <a:gd name="T5" fmla="*/ 0 h 5"/>
                <a:gd name="T6" fmla="*/ 5 w 6"/>
                <a:gd name="T7" fmla="*/ 0 h 5"/>
                <a:gd name="T8" fmla="*/ 5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559"/>
            <p:cNvSpPr>
              <a:spLocks/>
            </p:cNvSpPr>
            <p:nvPr/>
          </p:nvSpPr>
          <p:spPr bwMode="auto">
            <a:xfrm>
              <a:off x="5301" y="333"/>
              <a:ext cx="6" cy="5"/>
            </a:xfrm>
            <a:custGeom>
              <a:avLst/>
              <a:gdLst>
                <a:gd name="T0" fmla="*/ 5 w 6"/>
                <a:gd name="T1" fmla="*/ 4 h 5"/>
                <a:gd name="T2" fmla="*/ 0 w 6"/>
                <a:gd name="T3" fmla="*/ 0 h 5"/>
                <a:gd name="T4" fmla="*/ 5 w 6"/>
                <a:gd name="T5" fmla="*/ 0 h 5"/>
                <a:gd name="T6" fmla="*/ 5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</a:path>
              </a:pathLst>
            </a:custGeom>
            <a:solidFill>
              <a:srgbClr val="C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 560"/>
            <p:cNvSpPr>
              <a:spLocks/>
            </p:cNvSpPr>
            <p:nvPr/>
          </p:nvSpPr>
          <p:spPr bwMode="auto">
            <a:xfrm>
              <a:off x="5287" y="275"/>
              <a:ext cx="32" cy="32"/>
            </a:xfrm>
            <a:custGeom>
              <a:avLst/>
              <a:gdLst>
                <a:gd name="T0" fmla="*/ 13 w 32"/>
                <a:gd name="T1" fmla="*/ 31 h 32"/>
                <a:gd name="T2" fmla="*/ 13 w 32"/>
                <a:gd name="T3" fmla="*/ 19 h 32"/>
                <a:gd name="T4" fmla="*/ 3 w 32"/>
                <a:gd name="T5" fmla="*/ 30 h 32"/>
                <a:gd name="T6" fmla="*/ 0 w 32"/>
                <a:gd name="T7" fmla="*/ 30 h 32"/>
                <a:gd name="T8" fmla="*/ 13 w 32"/>
                <a:gd name="T9" fmla="*/ 16 h 32"/>
                <a:gd name="T10" fmla="*/ 13 w 32"/>
                <a:gd name="T11" fmla="*/ 0 h 32"/>
                <a:gd name="T12" fmla="*/ 16 w 32"/>
                <a:gd name="T13" fmla="*/ 0 h 32"/>
                <a:gd name="T14" fmla="*/ 16 w 32"/>
                <a:gd name="T15" fmla="*/ 15 h 32"/>
                <a:gd name="T16" fmla="*/ 31 w 32"/>
                <a:gd name="T17" fmla="*/ 31 h 32"/>
                <a:gd name="T18" fmla="*/ 28 w 32"/>
                <a:gd name="T19" fmla="*/ 31 h 32"/>
                <a:gd name="T20" fmla="*/ 16 w 32"/>
                <a:gd name="T21" fmla="*/ 19 h 32"/>
                <a:gd name="T22" fmla="*/ 16 w 32"/>
                <a:gd name="T23" fmla="*/ 31 h 32"/>
                <a:gd name="T24" fmla="*/ 13 w 32"/>
                <a:gd name="T2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13" y="31"/>
                  </a:moveTo>
                  <a:lnTo>
                    <a:pt x="13" y="19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16" y="19"/>
                  </a:lnTo>
                  <a:lnTo>
                    <a:pt x="16" y="31"/>
                  </a:lnTo>
                  <a:lnTo>
                    <a:pt x="13" y="31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 561"/>
            <p:cNvSpPr>
              <a:spLocks/>
            </p:cNvSpPr>
            <p:nvPr/>
          </p:nvSpPr>
          <p:spPr bwMode="auto">
            <a:xfrm>
              <a:off x="5259" y="279"/>
              <a:ext cx="3" cy="2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1 h 2"/>
                <a:gd name="T4" fmla="*/ 2 w 3"/>
                <a:gd name="T5" fmla="*/ 0 h 2"/>
                <a:gd name="T6" fmla="*/ 1 w 3"/>
                <a:gd name="T7" fmla="*/ 0 h 2"/>
                <a:gd name="T8" fmla="*/ 0 w 3"/>
                <a:gd name="T9" fmla="*/ 0 h 2"/>
                <a:gd name="T10" fmla="*/ 0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 562"/>
            <p:cNvSpPr>
              <a:spLocks/>
            </p:cNvSpPr>
            <p:nvPr/>
          </p:nvSpPr>
          <p:spPr bwMode="auto">
            <a:xfrm>
              <a:off x="5343" y="291"/>
              <a:ext cx="3" cy="3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2 h 3"/>
                <a:gd name="T4" fmla="*/ 2 w 3"/>
                <a:gd name="T5" fmla="*/ 1 h 3"/>
                <a:gd name="T6" fmla="*/ 2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0 w 3"/>
                <a:gd name="T13" fmla="*/ 2 h 3"/>
                <a:gd name="T14" fmla="*/ 1 w 3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563"/>
            <p:cNvSpPr>
              <a:spLocks/>
            </p:cNvSpPr>
            <p:nvPr/>
          </p:nvSpPr>
          <p:spPr bwMode="auto">
            <a:xfrm>
              <a:off x="5301" y="270"/>
              <a:ext cx="3" cy="2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1 h 2"/>
                <a:gd name="T4" fmla="*/ 2 w 3"/>
                <a:gd name="T5" fmla="*/ 0 h 2"/>
                <a:gd name="T6" fmla="*/ 1 w 3"/>
                <a:gd name="T7" fmla="*/ 0 h 2"/>
                <a:gd name="T8" fmla="*/ 0 w 3"/>
                <a:gd name="T9" fmla="*/ 0 h 2"/>
                <a:gd name="T10" fmla="*/ 0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Freeform 564"/>
            <p:cNvSpPr>
              <a:spLocks/>
            </p:cNvSpPr>
            <p:nvPr/>
          </p:nvSpPr>
          <p:spPr bwMode="auto">
            <a:xfrm>
              <a:off x="5251" y="388"/>
              <a:ext cx="2" cy="13"/>
            </a:xfrm>
            <a:custGeom>
              <a:avLst/>
              <a:gdLst>
                <a:gd name="T0" fmla="*/ 0 w 2"/>
                <a:gd name="T1" fmla="*/ 11 h 13"/>
                <a:gd name="T2" fmla="*/ 0 w 2"/>
                <a:gd name="T3" fmla="*/ 0 h 13"/>
                <a:gd name="T4" fmla="*/ 1 w 2"/>
                <a:gd name="T5" fmla="*/ 0 h 13"/>
                <a:gd name="T6" fmla="*/ 1 w 2"/>
                <a:gd name="T7" fmla="*/ 12 h 13"/>
                <a:gd name="T8" fmla="*/ 0 w 2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0" y="1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2"/>
                  </a:lnTo>
                  <a:lnTo>
                    <a:pt x="0" y="11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 565"/>
            <p:cNvSpPr>
              <a:spLocks/>
            </p:cNvSpPr>
            <p:nvPr/>
          </p:nvSpPr>
          <p:spPr bwMode="auto">
            <a:xfrm>
              <a:off x="5321" y="299"/>
              <a:ext cx="20" cy="10"/>
            </a:xfrm>
            <a:custGeom>
              <a:avLst/>
              <a:gdLst>
                <a:gd name="T0" fmla="*/ 19 w 20"/>
                <a:gd name="T1" fmla="*/ 0 h 10"/>
                <a:gd name="T2" fmla="*/ 18 w 20"/>
                <a:gd name="T3" fmla="*/ 1 h 10"/>
                <a:gd name="T4" fmla="*/ 17 w 20"/>
                <a:gd name="T5" fmla="*/ 1 h 10"/>
                <a:gd name="T6" fmla="*/ 16 w 20"/>
                <a:gd name="T7" fmla="*/ 1 h 10"/>
                <a:gd name="T8" fmla="*/ 14 w 20"/>
                <a:gd name="T9" fmla="*/ 1 h 10"/>
                <a:gd name="T10" fmla="*/ 13 w 20"/>
                <a:gd name="T11" fmla="*/ 1 h 10"/>
                <a:gd name="T12" fmla="*/ 12 w 20"/>
                <a:gd name="T13" fmla="*/ 1 h 10"/>
                <a:gd name="T14" fmla="*/ 11 w 20"/>
                <a:gd name="T15" fmla="*/ 1 h 10"/>
                <a:gd name="T16" fmla="*/ 10 w 20"/>
                <a:gd name="T17" fmla="*/ 1 h 10"/>
                <a:gd name="T18" fmla="*/ 9 w 20"/>
                <a:gd name="T19" fmla="*/ 1 h 10"/>
                <a:gd name="T20" fmla="*/ 9 w 20"/>
                <a:gd name="T21" fmla="*/ 2 h 10"/>
                <a:gd name="T22" fmla="*/ 8 w 20"/>
                <a:gd name="T23" fmla="*/ 2 h 10"/>
                <a:gd name="T24" fmla="*/ 7 w 20"/>
                <a:gd name="T25" fmla="*/ 2 h 10"/>
                <a:gd name="T26" fmla="*/ 7 w 20"/>
                <a:gd name="T27" fmla="*/ 3 h 10"/>
                <a:gd name="T28" fmla="*/ 6 w 20"/>
                <a:gd name="T29" fmla="*/ 3 h 10"/>
                <a:gd name="T30" fmla="*/ 5 w 20"/>
                <a:gd name="T31" fmla="*/ 3 h 10"/>
                <a:gd name="T32" fmla="*/ 5 w 20"/>
                <a:gd name="T33" fmla="*/ 4 h 10"/>
                <a:gd name="T34" fmla="*/ 4 w 20"/>
                <a:gd name="T35" fmla="*/ 4 h 10"/>
                <a:gd name="T36" fmla="*/ 3 w 20"/>
                <a:gd name="T37" fmla="*/ 4 h 10"/>
                <a:gd name="T38" fmla="*/ 2 w 20"/>
                <a:gd name="T39" fmla="*/ 4 h 10"/>
                <a:gd name="T40" fmla="*/ 2 w 20"/>
                <a:gd name="T41" fmla="*/ 5 h 10"/>
                <a:gd name="T42" fmla="*/ 1 w 20"/>
                <a:gd name="T43" fmla="*/ 5 h 10"/>
                <a:gd name="T44" fmla="*/ 0 w 20"/>
                <a:gd name="T45" fmla="*/ 5 h 10"/>
                <a:gd name="T46" fmla="*/ 1 w 20"/>
                <a:gd name="T47" fmla="*/ 5 h 10"/>
                <a:gd name="T48" fmla="*/ 2 w 20"/>
                <a:gd name="T49" fmla="*/ 5 h 10"/>
                <a:gd name="T50" fmla="*/ 2 w 20"/>
                <a:gd name="T51" fmla="*/ 6 h 10"/>
                <a:gd name="T52" fmla="*/ 3 w 20"/>
                <a:gd name="T53" fmla="*/ 6 h 10"/>
                <a:gd name="T54" fmla="*/ 4 w 20"/>
                <a:gd name="T55" fmla="*/ 6 h 10"/>
                <a:gd name="T56" fmla="*/ 5 w 20"/>
                <a:gd name="T57" fmla="*/ 6 h 10"/>
                <a:gd name="T58" fmla="*/ 4 w 20"/>
                <a:gd name="T59" fmla="*/ 7 h 10"/>
                <a:gd name="T60" fmla="*/ 3 w 20"/>
                <a:gd name="T61" fmla="*/ 7 h 10"/>
                <a:gd name="T62" fmla="*/ 2 w 20"/>
                <a:gd name="T63" fmla="*/ 8 h 10"/>
                <a:gd name="T64" fmla="*/ 2 w 20"/>
                <a:gd name="T65" fmla="*/ 9 h 10"/>
                <a:gd name="T66" fmla="*/ 3 w 20"/>
                <a:gd name="T67" fmla="*/ 8 h 10"/>
                <a:gd name="T68" fmla="*/ 4 w 20"/>
                <a:gd name="T69" fmla="*/ 8 h 10"/>
                <a:gd name="T70" fmla="*/ 5 w 20"/>
                <a:gd name="T71" fmla="*/ 8 h 10"/>
                <a:gd name="T72" fmla="*/ 6 w 20"/>
                <a:gd name="T73" fmla="*/ 8 h 10"/>
                <a:gd name="T74" fmla="*/ 7 w 20"/>
                <a:gd name="T75" fmla="*/ 8 h 10"/>
                <a:gd name="T76" fmla="*/ 8 w 20"/>
                <a:gd name="T77" fmla="*/ 7 h 10"/>
                <a:gd name="T78" fmla="*/ 9 w 20"/>
                <a:gd name="T79" fmla="*/ 7 h 10"/>
                <a:gd name="T80" fmla="*/ 10 w 20"/>
                <a:gd name="T81" fmla="*/ 7 h 10"/>
                <a:gd name="T82" fmla="*/ 11 w 20"/>
                <a:gd name="T83" fmla="*/ 7 h 10"/>
                <a:gd name="T84" fmla="*/ 12 w 20"/>
                <a:gd name="T85" fmla="*/ 7 h 10"/>
                <a:gd name="T86" fmla="*/ 13 w 20"/>
                <a:gd name="T87" fmla="*/ 6 h 10"/>
                <a:gd name="T88" fmla="*/ 14 w 20"/>
                <a:gd name="T89" fmla="*/ 6 h 10"/>
                <a:gd name="T90" fmla="*/ 14 w 20"/>
                <a:gd name="T91" fmla="*/ 5 h 10"/>
                <a:gd name="T92" fmla="*/ 15 w 20"/>
                <a:gd name="T93" fmla="*/ 5 h 10"/>
                <a:gd name="T94" fmla="*/ 16 w 20"/>
                <a:gd name="T95" fmla="*/ 5 h 10"/>
                <a:gd name="T96" fmla="*/ 17 w 20"/>
                <a:gd name="T97" fmla="*/ 5 h 10"/>
                <a:gd name="T98" fmla="*/ 17 w 20"/>
                <a:gd name="T99" fmla="*/ 6 h 10"/>
                <a:gd name="T100" fmla="*/ 18 w 20"/>
                <a:gd name="T101" fmla="*/ 6 h 10"/>
                <a:gd name="T102" fmla="*/ 19 w 20"/>
                <a:gd name="T103" fmla="*/ 6 h 10"/>
                <a:gd name="T104" fmla="*/ 19 w 20"/>
                <a:gd name="T10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10">
                  <a:moveTo>
                    <a:pt x="19" y="0"/>
                  </a:move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0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Freeform 566"/>
            <p:cNvSpPr>
              <a:spLocks/>
            </p:cNvSpPr>
            <p:nvPr/>
          </p:nvSpPr>
          <p:spPr bwMode="auto">
            <a:xfrm>
              <a:off x="5283" y="276"/>
              <a:ext cx="15" cy="24"/>
            </a:xfrm>
            <a:custGeom>
              <a:avLst/>
              <a:gdLst>
                <a:gd name="T0" fmla="*/ 14 w 15"/>
                <a:gd name="T1" fmla="*/ 0 h 24"/>
                <a:gd name="T2" fmla="*/ 13 w 15"/>
                <a:gd name="T3" fmla="*/ 0 h 24"/>
                <a:gd name="T4" fmla="*/ 12 w 15"/>
                <a:gd name="T5" fmla="*/ 1 h 24"/>
                <a:gd name="T6" fmla="*/ 11 w 15"/>
                <a:gd name="T7" fmla="*/ 1 h 24"/>
                <a:gd name="T8" fmla="*/ 11 w 15"/>
                <a:gd name="T9" fmla="*/ 2 h 24"/>
                <a:gd name="T10" fmla="*/ 10 w 15"/>
                <a:gd name="T11" fmla="*/ 2 h 24"/>
                <a:gd name="T12" fmla="*/ 9 w 15"/>
                <a:gd name="T13" fmla="*/ 3 h 24"/>
                <a:gd name="T14" fmla="*/ 8 w 15"/>
                <a:gd name="T15" fmla="*/ 3 h 24"/>
                <a:gd name="T16" fmla="*/ 8 w 15"/>
                <a:gd name="T17" fmla="*/ 4 h 24"/>
                <a:gd name="T18" fmla="*/ 7 w 15"/>
                <a:gd name="T19" fmla="*/ 4 h 24"/>
                <a:gd name="T20" fmla="*/ 6 w 15"/>
                <a:gd name="T21" fmla="*/ 4 h 24"/>
                <a:gd name="T22" fmla="*/ 5 w 15"/>
                <a:gd name="T23" fmla="*/ 4 h 24"/>
                <a:gd name="T24" fmla="*/ 4 w 15"/>
                <a:gd name="T25" fmla="*/ 5 h 24"/>
                <a:gd name="T26" fmla="*/ 4 w 15"/>
                <a:gd name="T27" fmla="*/ 6 h 24"/>
                <a:gd name="T28" fmla="*/ 3 w 15"/>
                <a:gd name="T29" fmla="*/ 6 h 24"/>
                <a:gd name="T30" fmla="*/ 2 w 15"/>
                <a:gd name="T31" fmla="*/ 6 h 24"/>
                <a:gd name="T32" fmla="*/ 1 w 15"/>
                <a:gd name="T33" fmla="*/ 7 h 24"/>
                <a:gd name="T34" fmla="*/ 0 w 15"/>
                <a:gd name="T35" fmla="*/ 8 h 24"/>
                <a:gd name="T36" fmla="*/ 0 w 15"/>
                <a:gd name="T37" fmla="*/ 9 h 24"/>
                <a:gd name="T38" fmla="*/ 0 w 15"/>
                <a:gd name="T39" fmla="*/ 12 h 24"/>
                <a:gd name="T40" fmla="*/ 0 w 15"/>
                <a:gd name="T41" fmla="*/ 14 h 24"/>
                <a:gd name="T42" fmla="*/ 0 w 15"/>
                <a:gd name="T43" fmla="*/ 18 h 24"/>
                <a:gd name="T44" fmla="*/ 0 w 15"/>
                <a:gd name="T45" fmla="*/ 23 h 24"/>
                <a:gd name="T46" fmla="*/ 0 w 15"/>
                <a:gd name="T47" fmla="*/ 22 h 24"/>
                <a:gd name="T48" fmla="*/ 1 w 15"/>
                <a:gd name="T49" fmla="*/ 21 h 24"/>
                <a:gd name="T50" fmla="*/ 2 w 15"/>
                <a:gd name="T51" fmla="*/ 21 h 24"/>
                <a:gd name="T52" fmla="*/ 3 w 15"/>
                <a:gd name="T53" fmla="*/ 21 h 24"/>
                <a:gd name="T54" fmla="*/ 4 w 15"/>
                <a:gd name="T55" fmla="*/ 20 h 24"/>
                <a:gd name="T56" fmla="*/ 4 w 15"/>
                <a:gd name="T57" fmla="*/ 19 h 24"/>
                <a:gd name="T58" fmla="*/ 5 w 15"/>
                <a:gd name="T59" fmla="*/ 19 h 24"/>
                <a:gd name="T60" fmla="*/ 6 w 15"/>
                <a:gd name="T61" fmla="*/ 18 h 24"/>
                <a:gd name="T62" fmla="*/ 7 w 15"/>
                <a:gd name="T63" fmla="*/ 18 h 24"/>
                <a:gd name="T64" fmla="*/ 8 w 15"/>
                <a:gd name="T65" fmla="*/ 18 h 24"/>
                <a:gd name="T66" fmla="*/ 8 w 15"/>
                <a:gd name="T67" fmla="*/ 17 h 24"/>
                <a:gd name="T68" fmla="*/ 9 w 15"/>
                <a:gd name="T69" fmla="*/ 17 h 24"/>
                <a:gd name="T70" fmla="*/ 10 w 15"/>
                <a:gd name="T71" fmla="*/ 17 h 24"/>
                <a:gd name="T72" fmla="*/ 11 w 15"/>
                <a:gd name="T73" fmla="*/ 16 h 24"/>
                <a:gd name="T74" fmla="*/ 11 w 15"/>
                <a:gd name="T75" fmla="*/ 15 h 24"/>
                <a:gd name="T76" fmla="*/ 12 w 15"/>
                <a:gd name="T77" fmla="*/ 15 h 24"/>
                <a:gd name="T78" fmla="*/ 13 w 15"/>
                <a:gd name="T79" fmla="*/ 15 h 24"/>
                <a:gd name="T80" fmla="*/ 14 w 15"/>
                <a:gd name="T81" fmla="*/ 14 h 24"/>
                <a:gd name="T82" fmla="*/ 14 w 15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" h="24">
                  <a:moveTo>
                    <a:pt x="14" y="0"/>
                  </a:move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Freeform 567"/>
            <p:cNvSpPr>
              <a:spLocks/>
            </p:cNvSpPr>
            <p:nvPr/>
          </p:nvSpPr>
          <p:spPr bwMode="auto">
            <a:xfrm>
              <a:off x="5283" y="276"/>
              <a:ext cx="15" cy="7"/>
            </a:xfrm>
            <a:custGeom>
              <a:avLst/>
              <a:gdLst>
                <a:gd name="T0" fmla="*/ 14 w 15"/>
                <a:gd name="T1" fmla="*/ 0 h 7"/>
                <a:gd name="T2" fmla="*/ 13 w 15"/>
                <a:gd name="T3" fmla="*/ 0 h 7"/>
                <a:gd name="T4" fmla="*/ 12 w 15"/>
                <a:gd name="T5" fmla="*/ 1 h 7"/>
                <a:gd name="T6" fmla="*/ 11 w 15"/>
                <a:gd name="T7" fmla="*/ 1 h 7"/>
                <a:gd name="T8" fmla="*/ 10 w 15"/>
                <a:gd name="T9" fmla="*/ 2 h 7"/>
                <a:gd name="T10" fmla="*/ 9 w 15"/>
                <a:gd name="T11" fmla="*/ 2 h 7"/>
                <a:gd name="T12" fmla="*/ 8 w 15"/>
                <a:gd name="T13" fmla="*/ 2 h 7"/>
                <a:gd name="T14" fmla="*/ 8 w 15"/>
                <a:gd name="T15" fmla="*/ 3 h 7"/>
                <a:gd name="T16" fmla="*/ 7 w 15"/>
                <a:gd name="T17" fmla="*/ 3 h 7"/>
                <a:gd name="T18" fmla="*/ 6 w 15"/>
                <a:gd name="T19" fmla="*/ 3 h 7"/>
                <a:gd name="T20" fmla="*/ 5 w 15"/>
                <a:gd name="T21" fmla="*/ 3 h 7"/>
                <a:gd name="T22" fmla="*/ 4 w 15"/>
                <a:gd name="T23" fmla="*/ 3 h 7"/>
                <a:gd name="T24" fmla="*/ 4 w 15"/>
                <a:gd name="T25" fmla="*/ 4 h 7"/>
                <a:gd name="T26" fmla="*/ 3 w 15"/>
                <a:gd name="T27" fmla="*/ 4 h 7"/>
                <a:gd name="T28" fmla="*/ 2 w 15"/>
                <a:gd name="T29" fmla="*/ 4 h 7"/>
                <a:gd name="T30" fmla="*/ 1 w 15"/>
                <a:gd name="T31" fmla="*/ 5 h 7"/>
                <a:gd name="T32" fmla="*/ 0 w 15"/>
                <a:gd name="T33" fmla="*/ 5 h 7"/>
                <a:gd name="T34" fmla="*/ 0 w 15"/>
                <a:gd name="T35" fmla="*/ 6 h 7"/>
                <a:gd name="T36" fmla="*/ 1 w 15"/>
                <a:gd name="T37" fmla="*/ 5 h 7"/>
                <a:gd name="T38" fmla="*/ 2 w 15"/>
                <a:gd name="T39" fmla="*/ 5 h 7"/>
                <a:gd name="T40" fmla="*/ 3 w 15"/>
                <a:gd name="T41" fmla="*/ 4 h 7"/>
                <a:gd name="T42" fmla="*/ 4 w 15"/>
                <a:gd name="T43" fmla="*/ 4 h 7"/>
                <a:gd name="T44" fmla="*/ 5 w 15"/>
                <a:gd name="T45" fmla="*/ 4 h 7"/>
                <a:gd name="T46" fmla="*/ 6 w 15"/>
                <a:gd name="T47" fmla="*/ 3 h 7"/>
                <a:gd name="T48" fmla="*/ 7 w 15"/>
                <a:gd name="T49" fmla="*/ 3 h 7"/>
                <a:gd name="T50" fmla="*/ 8 w 15"/>
                <a:gd name="T51" fmla="*/ 3 h 7"/>
                <a:gd name="T52" fmla="*/ 9 w 15"/>
                <a:gd name="T53" fmla="*/ 3 h 7"/>
                <a:gd name="T54" fmla="*/ 10 w 15"/>
                <a:gd name="T55" fmla="*/ 2 h 7"/>
                <a:gd name="T56" fmla="*/ 11 w 15"/>
                <a:gd name="T57" fmla="*/ 2 h 7"/>
                <a:gd name="T58" fmla="*/ 11 w 15"/>
                <a:gd name="T59" fmla="*/ 1 h 7"/>
                <a:gd name="T60" fmla="*/ 12 w 15"/>
                <a:gd name="T61" fmla="*/ 1 h 7"/>
                <a:gd name="T62" fmla="*/ 13 w 15"/>
                <a:gd name="T63" fmla="*/ 1 h 7"/>
                <a:gd name="T64" fmla="*/ 14 w 15"/>
                <a:gd name="T65" fmla="*/ 1 h 7"/>
                <a:gd name="T66" fmla="*/ 14 w 15"/>
                <a:gd name="T6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7">
                  <a:moveTo>
                    <a:pt x="14" y="0"/>
                  </a:move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Freeform 568"/>
            <p:cNvSpPr>
              <a:spLocks/>
            </p:cNvSpPr>
            <p:nvPr/>
          </p:nvSpPr>
          <p:spPr bwMode="auto">
            <a:xfrm>
              <a:off x="5283" y="293"/>
              <a:ext cx="15" cy="7"/>
            </a:xfrm>
            <a:custGeom>
              <a:avLst/>
              <a:gdLst>
                <a:gd name="T0" fmla="*/ 14 w 15"/>
                <a:gd name="T1" fmla="*/ 0 h 7"/>
                <a:gd name="T2" fmla="*/ 13 w 15"/>
                <a:gd name="T3" fmla="*/ 1 h 7"/>
                <a:gd name="T4" fmla="*/ 12 w 15"/>
                <a:gd name="T5" fmla="*/ 1 h 7"/>
                <a:gd name="T6" fmla="*/ 11 w 15"/>
                <a:gd name="T7" fmla="*/ 1 h 7"/>
                <a:gd name="T8" fmla="*/ 10 w 15"/>
                <a:gd name="T9" fmla="*/ 2 h 7"/>
                <a:gd name="T10" fmla="*/ 9 w 15"/>
                <a:gd name="T11" fmla="*/ 2 h 7"/>
                <a:gd name="T12" fmla="*/ 8 w 15"/>
                <a:gd name="T13" fmla="*/ 2 h 7"/>
                <a:gd name="T14" fmla="*/ 8 w 15"/>
                <a:gd name="T15" fmla="*/ 3 h 7"/>
                <a:gd name="T16" fmla="*/ 7 w 15"/>
                <a:gd name="T17" fmla="*/ 3 h 7"/>
                <a:gd name="T18" fmla="*/ 6 w 15"/>
                <a:gd name="T19" fmla="*/ 3 h 7"/>
                <a:gd name="T20" fmla="*/ 5 w 15"/>
                <a:gd name="T21" fmla="*/ 3 h 7"/>
                <a:gd name="T22" fmla="*/ 4 w 15"/>
                <a:gd name="T23" fmla="*/ 3 h 7"/>
                <a:gd name="T24" fmla="*/ 4 w 15"/>
                <a:gd name="T25" fmla="*/ 4 h 7"/>
                <a:gd name="T26" fmla="*/ 3 w 15"/>
                <a:gd name="T27" fmla="*/ 4 h 7"/>
                <a:gd name="T28" fmla="*/ 2 w 15"/>
                <a:gd name="T29" fmla="*/ 4 h 7"/>
                <a:gd name="T30" fmla="*/ 1 w 15"/>
                <a:gd name="T31" fmla="*/ 5 h 7"/>
                <a:gd name="T32" fmla="*/ 0 w 15"/>
                <a:gd name="T33" fmla="*/ 5 h 7"/>
                <a:gd name="T34" fmla="*/ 0 w 15"/>
                <a:gd name="T35" fmla="*/ 6 h 7"/>
                <a:gd name="T36" fmla="*/ 1 w 15"/>
                <a:gd name="T37" fmla="*/ 5 h 7"/>
                <a:gd name="T38" fmla="*/ 2 w 15"/>
                <a:gd name="T39" fmla="*/ 5 h 7"/>
                <a:gd name="T40" fmla="*/ 3 w 15"/>
                <a:gd name="T41" fmla="*/ 5 h 7"/>
                <a:gd name="T42" fmla="*/ 4 w 15"/>
                <a:gd name="T43" fmla="*/ 4 h 7"/>
                <a:gd name="T44" fmla="*/ 5 w 15"/>
                <a:gd name="T45" fmla="*/ 4 h 7"/>
                <a:gd name="T46" fmla="*/ 6 w 15"/>
                <a:gd name="T47" fmla="*/ 3 h 7"/>
                <a:gd name="T48" fmla="*/ 7 w 15"/>
                <a:gd name="T49" fmla="*/ 3 h 7"/>
                <a:gd name="T50" fmla="*/ 8 w 15"/>
                <a:gd name="T51" fmla="*/ 3 h 7"/>
                <a:gd name="T52" fmla="*/ 9 w 15"/>
                <a:gd name="T53" fmla="*/ 3 h 7"/>
                <a:gd name="T54" fmla="*/ 10 w 15"/>
                <a:gd name="T55" fmla="*/ 2 h 7"/>
                <a:gd name="T56" fmla="*/ 11 w 15"/>
                <a:gd name="T57" fmla="*/ 2 h 7"/>
                <a:gd name="T58" fmla="*/ 11 w 15"/>
                <a:gd name="T59" fmla="*/ 1 h 7"/>
                <a:gd name="T60" fmla="*/ 12 w 15"/>
                <a:gd name="T61" fmla="*/ 1 h 7"/>
                <a:gd name="T62" fmla="*/ 13 w 15"/>
                <a:gd name="T63" fmla="*/ 1 h 7"/>
                <a:gd name="T64" fmla="*/ 14 w 15"/>
                <a:gd name="T65" fmla="*/ 1 h 7"/>
                <a:gd name="T66" fmla="*/ 14 w 15"/>
                <a:gd name="T6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7">
                  <a:moveTo>
                    <a:pt x="14" y="0"/>
                  </a:move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Freeform 569"/>
            <p:cNvSpPr>
              <a:spLocks/>
            </p:cNvSpPr>
            <p:nvPr/>
          </p:nvSpPr>
          <p:spPr bwMode="auto">
            <a:xfrm>
              <a:off x="5283" y="291"/>
              <a:ext cx="15" cy="7"/>
            </a:xfrm>
            <a:custGeom>
              <a:avLst/>
              <a:gdLst>
                <a:gd name="T0" fmla="*/ 14 w 15"/>
                <a:gd name="T1" fmla="*/ 1 h 7"/>
                <a:gd name="T2" fmla="*/ 13 w 15"/>
                <a:gd name="T3" fmla="*/ 1 h 7"/>
                <a:gd name="T4" fmla="*/ 12 w 15"/>
                <a:gd name="T5" fmla="*/ 1 h 7"/>
                <a:gd name="T6" fmla="*/ 11 w 15"/>
                <a:gd name="T7" fmla="*/ 1 h 7"/>
                <a:gd name="T8" fmla="*/ 11 w 15"/>
                <a:gd name="T9" fmla="*/ 2 h 7"/>
                <a:gd name="T10" fmla="*/ 10 w 15"/>
                <a:gd name="T11" fmla="*/ 2 h 7"/>
                <a:gd name="T12" fmla="*/ 9 w 15"/>
                <a:gd name="T13" fmla="*/ 3 h 7"/>
                <a:gd name="T14" fmla="*/ 8 w 15"/>
                <a:gd name="T15" fmla="*/ 3 h 7"/>
                <a:gd name="T16" fmla="*/ 7 w 15"/>
                <a:gd name="T17" fmla="*/ 3 h 7"/>
                <a:gd name="T18" fmla="*/ 6 w 15"/>
                <a:gd name="T19" fmla="*/ 3 h 7"/>
                <a:gd name="T20" fmla="*/ 5 w 15"/>
                <a:gd name="T21" fmla="*/ 3 h 7"/>
                <a:gd name="T22" fmla="*/ 4 w 15"/>
                <a:gd name="T23" fmla="*/ 4 h 7"/>
                <a:gd name="T24" fmla="*/ 3 w 15"/>
                <a:gd name="T25" fmla="*/ 4 h 7"/>
                <a:gd name="T26" fmla="*/ 2 w 15"/>
                <a:gd name="T27" fmla="*/ 5 h 7"/>
                <a:gd name="T28" fmla="*/ 1 w 15"/>
                <a:gd name="T29" fmla="*/ 5 h 7"/>
                <a:gd name="T30" fmla="*/ 0 w 15"/>
                <a:gd name="T31" fmla="*/ 6 h 7"/>
                <a:gd name="T32" fmla="*/ 0 w 15"/>
                <a:gd name="T33" fmla="*/ 5 h 7"/>
                <a:gd name="T34" fmla="*/ 1 w 15"/>
                <a:gd name="T35" fmla="*/ 5 h 7"/>
                <a:gd name="T36" fmla="*/ 1 w 15"/>
                <a:gd name="T37" fmla="*/ 4 h 7"/>
                <a:gd name="T38" fmla="*/ 2 w 15"/>
                <a:gd name="T39" fmla="*/ 4 h 7"/>
                <a:gd name="T40" fmla="*/ 3 w 15"/>
                <a:gd name="T41" fmla="*/ 4 h 7"/>
                <a:gd name="T42" fmla="*/ 4 w 15"/>
                <a:gd name="T43" fmla="*/ 3 h 7"/>
                <a:gd name="T44" fmla="*/ 5 w 15"/>
                <a:gd name="T45" fmla="*/ 3 h 7"/>
                <a:gd name="T46" fmla="*/ 6 w 15"/>
                <a:gd name="T47" fmla="*/ 3 h 7"/>
                <a:gd name="T48" fmla="*/ 7 w 15"/>
                <a:gd name="T49" fmla="*/ 3 h 7"/>
                <a:gd name="T50" fmla="*/ 8 w 15"/>
                <a:gd name="T51" fmla="*/ 2 h 7"/>
                <a:gd name="T52" fmla="*/ 9 w 15"/>
                <a:gd name="T53" fmla="*/ 2 h 7"/>
                <a:gd name="T54" fmla="*/ 10 w 15"/>
                <a:gd name="T55" fmla="*/ 2 h 7"/>
                <a:gd name="T56" fmla="*/ 11 w 15"/>
                <a:gd name="T57" fmla="*/ 1 h 7"/>
                <a:gd name="T58" fmla="*/ 12 w 15"/>
                <a:gd name="T59" fmla="*/ 1 h 7"/>
                <a:gd name="T60" fmla="*/ 13 w 15"/>
                <a:gd name="T61" fmla="*/ 0 h 7"/>
                <a:gd name="T62" fmla="*/ 14 w 15"/>
                <a:gd name="T63" fmla="*/ 0 h 7"/>
                <a:gd name="T64" fmla="*/ 14 w 15"/>
                <a:gd name="T6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7">
                  <a:moveTo>
                    <a:pt x="14" y="1"/>
                  </a:move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Freeform 570"/>
            <p:cNvSpPr>
              <a:spLocks/>
            </p:cNvSpPr>
            <p:nvPr/>
          </p:nvSpPr>
          <p:spPr bwMode="auto">
            <a:xfrm>
              <a:off x="5283" y="289"/>
              <a:ext cx="15" cy="7"/>
            </a:xfrm>
            <a:custGeom>
              <a:avLst/>
              <a:gdLst>
                <a:gd name="T0" fmla="*/ 14 w 15"/>
                <a:gd name="T1" fmla="*/ 1 h 7"/>
                <a:gd name="T2" fmla="*/ 13 w 15"/>
                <a:gd name="T3" fmla="*/ 1 h 7"/>
                <a:gd name="T4" fmla="*/ 12 w 15"/>
                <a:gd name="T5" fmla="*/ 1 h 7"/>
                <a:gd name="T6" fmla="*/ 11 w 15"/>
                <a:gd name="T7" fmla="*/ 1 h 7"/>
                <a:gd name="T8" fmla="*/ 11 w 15"/>
                <a:gd name="T9" fmla="*/ 2 h 7"/>
                <a:gd name="T10" fmla="*/ 10 w 15"/>
                <a:gd name="T11" fmla="*/ 2 h 7"/>
                <a:gd name="T12" fmla="*/ 9 w 15"/>
                <a:gd name="T13" fmla="*/ 3 h 7"/>
                <a:gd name="T14" fmla="*/ 8 w 15"/>
                <a:gd name="T15" fmla="*/ 3 h 7"/>
                <a:gd name="T16" fmla="*/ 7 w 15"/>
                <a:gd name="T17" fmla="*/ 3 h 7"/>
                <a:gd name="T18" fmla="*/ 6 w 15"/>
                <a:gd name="T19" fmla="*/ 3 h 7"/>
                <a:gd name="T20" fmla="*/ 5 w 15"/>
                <a:gd name="T21" fmla="*/ 3 h 7"/>
                <a:gd name="T22" fmla="*/ 4 w 15"/>
                <a:gd name="T23" fmla="*/ 4 h 7"/>
                <a:gd name="T24" fmla="*/ 3 w 15"/>
                <a:gd name="T25" fmla="*/ 4 h 7"/>
                <a:gd name="T26" fmla="*/ 2 w 15"/>
                <a:gd name="T27" fmla="*/ 5 h 7"/>
                <a:gd name="T28" fmla="*/ 1 w 15"/>
                <a:gd name="T29" fmla="*/ 5 h 7"/>
                <a:gd name="T30" fmla="*/ 0 w 15"/>
                <a:gd name="T31" fmla="*/ 6 h 7"/>
                <a:gd name="T32" fmla="*/ 0 w 15"/>
                <a:gd name="T33" fmla="*/ 5 h 7"/>
                <a:gd name="T34" fmla="*/ 1 w 15"/>
                <a:gd name="T35" fmla="*/ 5 h 7"/>
                <a:gd name="T36" fmla="*/ 1 w 15"/>
                <a:gd name="T37" fmla="*/ 4 h 7"/>
                <a:gd name="T38" fmla="*/ 2 w 15"/>
                <a:gd name="T39" fmla="*/ 4 h 7"/>
                <a:gd name="T40" fmla="*/ 3 w 15"/>
                <a:gd name="T41" fmla="*/ 4 h 7"/>
                <a:gd name="T42" fmla="*/ 4 w 15"/>
                <a:gd name="T43" fmla="*/ 3 h 7"/>
                <a:gd name="T44" fmla="*/ 5 w 15"/>
                <a:gd name="T45" fmla="*/ 3 h 7"/>
                <a:gd name="T46" fmla="*/ 6 w 15"/>
                <a:gd name="T47" fmla="*/ 3 h 7"/>
                <a:gd name="T48" fmla="*/ 7 w 15"/>
                <a:gd name="T49" fmla="*/ 3 h 7"/>
                <a:gd name="T50" fmla="*/ 8 w 15"/>
                <a:gd name="T51" fmla="*/ 2 h 7"/>
                <a:gd name="T52" fmla="*/ 9 w 15"/>
                <a:gd name="T53" fmla="*/ 2 h 7"/>
                <a:gd name="T54" fmla="*/ 10 w 15"/>
                <a:gd name="T55" fmla="*/ 2 h 7"/>
                <a:gd name="T56" fmla="*/ 10 w 15"/>
                <a:gd name="T57" fmla="*/ 1 h 7"/>
                <a:gd name="T58" fmla="*/ 11 w 15"/>
                <a:gd name="T59" fmla="*/ 1 h 7"/>
                <a:gd name="T60" fmla="*/ 12 w 15"/>
                <a:gd name="T61" fmla="*/ 0 h 7"/>
                <a:gd name="T62" fmla="*/ 13 w 15"/>
                <a:gd name="T63" fmla="*/ 0 h 7"/>
                <a:gd name="T64" fmla="*/ 14 w 15"/>
                <a:gd name="T65" fmla="*/ 0 h 7"/>
                <a:gd name="T66" fmla="*/ 14 w 15"/>
                <a:gd name="T6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7">
                  <a:moveTo>
                    <a:pt x="14" y="1"/>
                  </a:move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Freeform 571"/>
            <p:cNvSpPr>
              <a:spLocks/>
            </p:cNvSpPr>
            <p:nvPr/>
          </p:nvSpPr>
          <p:spPr bwMode="auto">
            <a:xfrm>
              <a:off x="5283" y="287"/>
              <a:ext cx="15" cy="6"/>
            </a:xfrm>
            <a:custGeom>
              <a:avLst/>
              <a:gdLst>
                <a:gd name="T0" fmla="*/ 14 w 15"/>
                <a:gd name="T1" fmla="*/ 0 h 6"/>
                <a:gd name="T2" fmla="*/ 13 w 15"/>
                <a:gd name="T3" fmla="*/ 0 h 6"/>
                <a:gd name="T4" fmla="*/ 12 w 15"/>
                <a:gd name="T5" fmla="*/ 0 h 6"/>
                <a:gd name="T6" fmla="*/ 11 w 15"/>
                <a:gd name="T7" fmla="*/ 1 h 6"/>
                <a:gd name="T8" fmla="*/ 10 w 15"/>
                <a:gd name="T9" fmla="*/ 1 h 6"/>
                <a:gd name="T10" fmla="*/ 10 w 15"/>
                <a:gd name="T11" fmla="*/ 2 h 6"/>
                <a:gd name="T12" fmla="*/ 9 w 15"/>
                <a:gd name="T13" fmla="*/ 2 h 6"/>
                <a:gd name="T14" fmla="*/ 8 w 15"/>
                <a:gd name="T15" fmla="*/ 2 h 6"/>
                <a:gd name="T16" fmla="*/ 7 w 15"/>
                <a:gd name="T17" fmla="*/ 3 h 6"/>
                <a:gd name="T18" fmla="*/ 6 w 15"/>
                <a:gd name="T19" fmla="*/ 3 h 6"/>
                <a:gd name="T20" fmla="*/ 5 w 15"/>
                <a:gd name="T21" fmla="*/ 3 h 6"/>
                <a:gd name="T22" fmla="*/ 4 w 15"/>
                <a:gd name="T23" fmla="*/ 3 h 6"/>
                <a:gd name="T24" fmla="*/ 3 w 15"/>
                <a:gd name="T25" fmla="*/ 4 h 6"/>
                <a:gd name="T26" fmla="*/ 2 w 15"/>
                <a:gd name="T27" fmla="*/ 4 h 6"/>
                <a:gd name="T28" fmla="*/ 1 w 15"/>
                <a:gd name="T29" fmla="*/ 4 h 6"/>
                <a:gd name="T30" fmla="*/ 1 w 15"/>
                <a:gd name="T31" fmla="*/ 5 h 6"/>
                <a:gd name="T32" fmla="*/ 0 w 15"/>
                <a:gd name="T33" fmla="*/ 5 h 6"/>
                <a:gd name="T34" fmla="*/ 0 w 15"/>
                <a:gd name="T35" fmla="*/ 4 h 6"/>
                <a:gd name="T36" fmla="*/ 1 w 15"/>
                <a:gd name="T37" fmla="*/ 4 h 6"/>
                <a:gd name="T38" fmla="*/ 2 w 15"/>
                <a:gd name="T39" fmla="*/ 4 h 6"/>
                <a:gd name="T40" fmla="*/ 3 w 15"/>
                <a:gd name="T41" fmla="*/ 3 h 6"/>
                <a:gd name="T42" fmla="*/ 4 w 15"/>
                <a:gd name="T43" fmla="*/ 3 h 6"/>
                <a:gd name="T44" fmla="*/ 5 w 15"/>
                <a:gd name="T45" fmla="*/ 2 h 6"/>
                <a:gd name="T46" fmla="*/ 6 w 15"/>
                <a:gd name="T47" fmla="*/ 2 h 6"/>
                <a:gd name="T48" fmla="*/ 7 w 15"/>
                <a:gd name="T49" fmla="*/ 2 h 6"/>
                <a:gd name="T50" fmla="*/ 8 w 15"/>
                <a:gd name="T51" fmla="*/ 2 h 6"/>
                <a:gd name="T52" fmla="*/ 9 w 15"/>
                <a:gd name="T53" fmla="*/ 1 h 6"/>
                <a:gd name="T54" fmla="*/ 10 w 15"/>
                <a:gd name="T55" fmla="*/ 1 h 6"/>
                <a:gd name="T56" fmla="*/ 11 w 15"/>
                <a:gd name="T57" fmla="*/ 1 h 6"/>
                <a:gd name="T58" fmla="*/ 11 w 15"/>
                <a:gd name="T59" fmla="*/ 0 h 6"/>
                <a:gd name="T60" fmla="*/ 12 w 15"/>
                <a:gd name="T61" fmla="*/ 0 h 6"/>
                <a:gd name="T62" fmla="*/ 13 w 15"/>
                <a:gd name="T63" fmla="*/ 0 h 6"/>
                <a:gd name="T64" fmla="*/ 14 w 15"/>
                <a:gd name="T6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Freeform 572"/>
            <p:cNvSpPr>
              <a:spLocks/>
            </p:cNvSpPr>
            <p:nvPr/>
          </p:nvSpPr>
          <p:spPr bwMode="auto">
            <a:xfrm>
              <a:off x="5283" y="285"/>
              <a:ext cx="15" cy="6"/>
            </a:xfrm>
            <a:custGeom>
              <a:avLst/>
              <a:gdLst>
                <a:gd name="T0" fmla="*/ 14 w 15"/>
                <a:gd name="T1" fmla="*/ 0 h 6"/>
                <a:gd name="T2" fmla="*/ 13 w 15"/>
                <a:gd name="T3" fmla="*/ 0 h 6"/>
                <a:gd name="T4" fmla="*/ 12 w 15"/>
                <a:gd name="T5" fmla="*/ 0 h 6"/>
                <a:gd name="T6" fmla="*/ 11 w 15"/>
                <a:gd name="T7" fmla="*/ 1 h 6"/>
                <a:gd name="T8" fmla="*/ 10 w 15"/>
                <a:gd name="T9" fmla="*/ 1 h 6"/>
                <a:gd name="T10" fmla="*/ 10 w 15"/>
                <a:gd name="T11" fmla="*/ 2 h 6"/>
                <a:gd name="T12" fmla="*/ 9 w 15"/>
                <a:gd name="T13" fmla="*/ 2 h 6"/>
                <a:gd name="T14" fmla="*/ 8 w 15"/>
                <a:gd name="T15" fmla="*/ 2 h 6"/>
                <a:gd name="T16" fmla="*/ 7 w 15"/>
                <a:gd name="T17" fmla="*/ 2 h 6"/>
                <a:gd name="T18" fmla="*/ 6 w 15"/>
                <a:gd name="T19" fmla="*/ 3 h 6"/>
                <a:gd name="T20" fmla="*/ 5 w 15"/>
                <a:gd name="T21" fmla="*/ 3 h 6"/>
                <a:gd name="T22" fmla="*/ 4 w 15"/>
                <a:gd name="T23" fmla="*/ 3 h 6"/>
                <a:gd name="T24" fmla="*/ 3 w 15"/>
                <a:gd name="T25" fmla="*/ 4 h 6"/>
                <a:gd name="T26" fmla="*/ 2 w 15"/>
                <a:gd name="T27" fmla="*/ 4 h 6"/>
                <a:gd name="T28" fmla="*/ 1 w 15"/>
                <a:gd name="T29" fmla="*/ 4 h 6"/>
                <a:gd name="T30" fmla="*/ 1 w 15"/>
                <a:gd name="T31" fmla="*/ 5 h 6"/>
                <a:gd name="T32" fmla="*/ 0 w 15"/>
                <a:gd name="T33" fmla="*/ 5 h 6"/>
                <a:gd name="T34" fmla="*/ 0 w 15"/>
                <a:gd name="T35" fmla="*/ 4 h 6"/>
                <a:gd name="T36" fmla="*/ 1 w 15"/>
                <a:gd name="T37" fmla="*/ 4 h 6"/>
                <a:gd name="T38" fmla="*/ 2 w 15"/>
                <a:gd name="T39" fmla="*/ 4 h 6"/>
                <a:gd name="T40" fmla="*/ 3 w 15"/>
                <a:gd name="T41" fmla="*/ 3 h 6"/>
                <a:gd name="T42" fmla="*/ 4 w 15"/>
                <a:gd name="T43" fmla="*/ 3 h 6"/>
                <a:gd name="T44" fmla="*/ 4 w 15"/>
                <a:gd name="T45" fmla="*/ 2 h 6"/>
                <a:gd name="T46" fmla="*/ 5 w 15"/>
                <a:gd name="T47" fmla="*/ 2 h 6"/>
                <a:gd name="T48" fmla="*/ 6 w 15"/>
                <a:gd name="T49" fmla="*/ 2 h 6"/>
                <a:gd name="T50" fmla="*/ 7 w 15"/>
                <a:gd name="T51" fmla="*/ 2 h 6"/>
                <a:gd name="T52" fmla="*/ 8 w 15"/>
                <a:gd name="T53" fmla="*/ 2 h 6"/>
                <a:gd name="T54" fmla="*/ 9 w 15"/>
                <a:gd name="T55" fmla="*/ 1 h 6"/>
                <a:gd name="T56" fmla="*/ 10 w 15"/>
                <a:gd name="T57" fmla="*/ 1 h 6"/>
                <a:gd name="T58" fmla="*/ 11 w 15"/>
                <a:gd name="T59" fmla="*/ 1 h 6"/>
                <a:gd name="T60" fmla="*/ 11 w 15"/>
                <a:gd name="T61" fmla="*/ 0 h 6"/>
                <a:gd name="T62" fmla="*/ 12 w 15"/>
                <a:gd name="T63" fmla="*/ 0 h 6"/>
                <a:gd name="T64" fmla="*/ 13 w 15"/>
                <a:gd name="T65" fmla="*/ 0 h 6"/>
                <a:gd name="T66" fmla="*/ 14 w 15"/>
                <a:gd name="T6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Freeform 573"/>
            <p:cNvSpPr>
              <a:spLocks/>
            </p:cNvSpPr>
            <p:nvPr/>
          </p:nvSpPr>
          <p:spPr bwMode="auto">
            <a:xfrm>
              <a:off x="5283" y="283"/>
              <a:ext cx="15" cy="6"/>
            </a:xfrm>
            <a:custGeom>
              <a:avLst/>
              <a:gdLst>
                <a:gd name="T0" fmla="*/ 14 w 15"/>
                <a:gd name="T1" fmla="*/ 0 h 6"/>
                <a:gd name="T2" fmla="*/ 13 w 15"/>
                <a:gd name="T3" fmla="*/ 0 h 6"/>
                <a:gd name="T4" fmla="*/ 12 w 15"/>
                <a:gd name="T5" fmla="*/ 0 h 6"/>
                <a:gd name="T6" fmla="*/ 11 w 15"/>
                <a:gd name="T7" fmla="*/ 0 h 6"/>
                <a:gd name="T8" fmla="*/ 11 w 15"/>
                <a:gd name="T9" fmla="*/ 1 h 6"/>
                <a:gd name="T10" fmla="*/ 10 w 15"/>
                <a:gd name="T11" fmla="*/ 1 h 6"/>
                <a:gd name="T12" fmla="*/ 10 w 15"/>
                <a:gd name="T13" fmla="*/ 2 h 6"/>
                <a:gd name="T14" fmla="*/ 9 w 15"/>
                <a:gd name="T15" fmla="*/ 2 h 6"/>
                <a:gd name="T16" fmla="*/ 8 w 15"/>
                <a:gd name="T17" fmla="*/ 2 h 6"/>
                <a:gd name="T18" fmla="*/ 7 w 15"/>
                <a:gd name="T19" fmla="*/ 2 h 6"/>
                <a:gd name="T20" fmla="*/ 6 w 15"/>
                <a:gd name="T21" fmla="*/ 3 h 6"/>
                <a:gd name="T22" fmla="*/ 5 w 15"/>
                <a:gd name="T23" fmla="*/ 3 h 6"/>
                <a:gd name="T24" fmla="*/ 4 w 15"/>
                <a:gd name="T25" fmla="*/ 3 h 6"/>
                <a:gd name="T26" fmla="*/ 3 w 15"/>
                <a:gd name="T27" fmla="*/ 4 h 6"/>
                <a:gd name="T28" fmla="*/ 2 w 15"/>
                <a:gd name="T29" fmla="*/ 4 h 6"/>
                <a:gd name="T30" fmla="*/ 1 w 15"/>
                <a:gd name="T31" fmla="*/ 4 h 6"/>
                <a:gd name="T32" fmla="*/ 1 w 15"/>
                <a:gd name="T33" fmla="*/ 5 h 6"/>
                <a:gd name="T34" fmla="*/ 0 w 15"/>
                <a:gd name="T35" fmla="*/ 5 h 6"/>
                <a:gd name="T36" fmla="*/ 0 w 15"/>
                <a:gd name="T37" fmla="*/ 4 h 6"/>
                <a:gd name="T38" fmla="*/ 1 w 15"/>
                <a:gd name="T39" fmla="*/ 4 h 6"/>
                <a:gd name="T40" fmla="*/ 2 w 15"/>
                <a:gd name="T41" fmla="*/ 4 h 6"/>
                <a:gd name="T42" fmla="*/ 2 w 15"/>
                <a:gd name="T43" fmla="*/ 3 h 6"/>
                <a:gd name="T44" fmla="*/ 3 w 15"/>
                <a:gd name="T45" fmla="*/ 3 h 6"/>
                <a:gd name="T46" fmla="*/ 4 w 15"/>
                <a:gd name="T47" fmla="*/ 3 h 6"/>
                <a:gd name="T48" fmla="*/ 4 w 15"/>
                <a:gd name="T49" fmla="*/ 2 h 6"/>
                <a:gd name="T50" fmla="*/ 5 w 15"/>
                <a:gd name="T51" fmla="*/ 2 h 6"/>
                <a:gd name="T52" fmla="*/ 6 w 15"/>
                <a:gd name="T53" fmla="*/ 2 h 6"/>
                <a:gd name="T54" fmla="*/ 7 w 15"/>
                <a:gd name="T55" fmla="*/ 2 h 6"/>
                <a:gd name="T56" fmla="*/ 8 w 15"/>
                <a:gd name="T57" fmla="*/ 2 h 6"/>
                <a:gd name="T58" fmla="*/ 9 w 15"/>
                <a:gd name="T59" fmla="*/ 1 h 6"/>
                <a:gd name="T60" fmla="*/ 10 w 15"/>
                <a:gd name="T61" fmla="*/ 1 h 6"/>
                <a:gd name="T62" fmla="*/ 11 w 15"/>
                <a:gd name="T63" fmla="*/ 1 h 6"/>
                <a:gd name="T64" fmla="*/ 11 w 15"/>
                <a:gd name="T65" fmla="*/ 0 h 6"/>
                <a:gd name="T66" fmla="*/ 12 w 15"/>
                <a:gd name="T67" fmla="*/ 0 h 6"/>
                <a:gd name="T68" fmla="*/ 13 w 15"/>
                <a:gd name="T69" fmla="*/ 0 h 6"/>
                <a:gd name="T70" fmla="*/ 14 w 15"/>
                <a:gd name="T7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Freeform 574"/>
            <p:cNvSpPr>
              <a:spLocks/>
            </p:cNvSpPr>
            <p:nvPr/>
          </p:nvSpPr>
          <p:spPr bwMode="auto">
            <a:xfrm>
              <a:off x="5283" y="281"/>
              <a:ext cx="15" cy="6"/>
            </a:xfrm>
            <a:custGeom>
              <a:avLst/>
              <a:gdLst>
                <a:gd name="T0" fmla="*/ 14 w 15"/>
                <a:gd name="T1" fmla="*/ 0 h 6"/>
                <a:gd name="T2" fmla="*/ 13 w 15"/>
                <a:gd name="T3" fmla="*/ 0 h 6"/>
                <a:gd name="T4" fmla="*/ 12 w 15"/>
                <a:gd name="T5" fmla="*/ 0 h 6"/>
                <a:gd name="T6" fmla="*/ 11 w 15"/>
                <a:gd name="T7" fmla="*/ 0 h 6"/>
                <a:gd name="T8" fmla="*/ 11 w 15"/>
                <a:gd name="T9" fmla="*/ 1 h 6"/>
                <a:gd name="T10" fmla="*/ 10 w 15"/>
                <a:gd name="T11" fmla="*/ 1 h 6"/>
                <a:gd name="T12" fmla="*/ 9 w 15"/>
                <a:gd name="T13" fmla="*/ 2 h 6"/>
                <a:gd name="T14" fmla="*/ 8 w 15"/>
                <a:gd name="T15" fmla="*/ 2 h 6"/>
                <a:gd name="T16" fmla="*/ 7 w 15"/>
                <a:gd name="T17" fmla="*/ 2 h 6"/>
                <a:gd name="T18" fmla="*/ 6 w 15"/>
                <a:gd name="T19" fmla="*/ 2 h 6"/>
                <a:gd name="T20" fmla="*/ 5 w 15"/>
                <a:gd name="T21" fmla="*/ 3 h 6"/>
                <a:gd name="T22" fmla="*/ 4 w 15"/>
                <a:gd name="T23" fmla="*/ 3 h 6"/>
                <a:gd name="T24" fmla="*/ 3 w 15"/>
                <a:gd name="T25" fmla="*/ 4 h 6"/>
                <a:gd name="T26" fmla="*/ 2 w 15"/>
                <a:gd name="T27" fmla="*/ 4 h 6"/>
                <a:gd name="T28" fmla="*/ 1 w 15"/>
                <a:gd name="T29" fmla="*/ 4 h 6"/>
                <a:gd name="T30" fmla="*/ 0 w 15"/>
                <a:gd name="T31" fmla="*/ 5 h 6"/>
                <a:gd name="T32" fmla="*/ 0 w 15"/>
                <a:gd name="T33" fmla="*/ 4 h 6"/>
                <a:gd name="T34" fmla="*/ 1 w 15"/>
                <a:gd name="T35" fmla="*/ 4 h 6"/>
                <a:gd name="T36" fmla="*/ 2 w 15"/>
                <a:gd name="T37" fmla="*/ 4 h 6"/>
                <a:gd name="T38" fmla="*/ 2 w 15"/>
                <a:gd name="T39" fmla="*/ 3 h 6"/>
                <a:gd name="T40" fmla="*/ 3 w 15"/>
                <a:gd name="T41" fmla="*/ 3 h 6"/>
                <a:gd name="T42" fmla="*/ 4 w 15"/>
                <a:gd name="T43" fmla="*/ 3 h 6"/>
                <a:gd name="T44" fmla="*/ 4 w 15"/>
                <a:gd name="T45" fmla="*/ 2 h 6"/>
                <a:gd name="T46" fmla="*/ 5 w 15"/>
                <a:gd name="T47" fmla="*/ 2 h 6"/>
                <a:gd name="T48" fmla="*/ 6 w 15"/>
                <a:gd name="T49" fmla="*/ 2 h 6"/>
                <a:gd name="T50" fmla="*/ 7 w 15"/>
                <a:gd name="T51" fmla="*/ 2 h 6"/>
                <a:gd name="T52" fmla="*/ 8 w 15"/>
                <a:gd name="T53" fmla="*/ 2 h 6"/>
                <a:gd name="T54" fmla="*/ 8 w 15"/>
                <a:gd name="T55" fmla="*/ 1 h 6"/>
                <a:gd name="T56" fmla="*/ 9 w 15"/>
                <a:gd name="T57" fmla="*/ 1 h 6"/>
                <a:gd name="T58" fmla="*/ 10 w 15"/>
                <a:gd name="T59" fmla="*/ 1 h 6"/>
                <a:gd name="T60" fmla="*/ 11 w 15"/>
                <a:gd name="T61" fmla="*/ 1 h 6"/>
                <a:gd name="T62" fmla="*/ 11 w 15"/>
                <a:gd name="T63" fmla="*/ 0 h 6"/>
                <a:gd name="T64" fmla="*/ 12 w 15"/>
                <a:gd name="T65" fmla="*/ 0 h 6"/>
                <a:gd name="T66" fmla="*/ 13 w 15"/>
                <a:gd name="T67" fmla="*/ 0 h 6"/>
                <a:gd name="T68" fmla="*/ 14 w 15"/>
                <a:gd name="T6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 575"/>
            <p:cNvSpPr>
              <a:spLocks/>
            </p:cNvSpPr>
            <p:nvPr/>
          </p:nvSpPr>
          <p:spPr bwMode="auto">
            <a:xfrm>
              <a:off x="5283" y="279"/>
              <a:ext cx="15" cy="6"/>
            </a:xfrm>
            <a:custGeom>
              <a:avLst/>
              <a:gdLst>
                <a:gd name="T0" fmla="*/ 14 w 15"/>
                <a:gd name="T1" fmla="*/ 0 h 6"/>
                <a:gd name="T2" fmla="*/ 13 w 15"/>
                <a:gd name="T3" fmla="*/ 0 h 6"/>
                <a:gd name="T4" fmla="*/ 12 w 15"/>
                <a:gd name="T5" fmla="*/ 0 h 6"/>
                <a:gd name="T6" fmla="*/ 11 w 15"/>
                <a:gd name="T7" fmla="*/ 0 h 6"/>
                <a:gd name="T8" fmla="*/ 11 w 15"/>
                <a:gd name="T9" fmla="*/ 1 h 6"/>
                <a:gd name="T10" fmla="*/ 10 w 15"/>
                <a:gd name="T11" fmla="*/ 1 h 6"/>
                <a:gd name="T12" fmla="*/ 9 w 15"/>
                <a:gd name="T13" fmla="*/ 2 h 6"/>
                <a:gd name="T14" fmla="*/ 8 w 15"/>
                <a:gd name="T15" fmla="*/ 2 h 6"/>
                <a:gd name="T16" fmla="*/ 7 w 15"/>
                <a:gd name="T17" fmla="*/ 2 h 6"/>
                <a:gd name="T18" fmla="*/ 6 w 15"/>
                <a:gd name="T19" fmla="*/ 2 h 6"/>
                <a:gd name="T20" fmla="*/ 5 w 15"/>
                <a:gd name="T21" fmla="*/ 3 h 6"/>
                <a:gd name="T22" fmla="*/ 4 w 15"/>
                <a:gd name="T23" fmla="*/ 3 h 6"/>
                <a:gd name="T24" fmla="*/ 3 w 15"/>
                <a:gd name="T25" fmla="*/ 4 h 6"/>
                <a:gd name="T26" fmla="*/ 2 w 15"/>
                <a:gd name="T27" fmla="*/ 4 h 6"/>
                <a:gd name="T28" fmla="*/ 1 w 15"/>
                <a:gd name="T29" fmla="*/ 4 h 6"/>
                <a:gd name="T30" fmla="*/ 0 w 15"/>
                <a:gd name="T31" fmla="*/ 5 h 6"/>
                <a:gd name="T32" fmla="*/ 0 w 15"/>
                <a:gd name="T33" fmla="*/ 4 h 6"/>
                <a:gd name="T34" fmla="*/ 1 w 15"/>
                <a:gd name="T35" fmla="*/ 4 h 6"/>
                <a:gd name="T36" fmla="*/ 2 w 15"/>
                <a:gd name="T37" fmla="*/ 4 h 6"/>
                <a:gd name="T38" fmla="*/ 2 w 15"/>
                <a:gd name="T39" fmla="*/ 3 h 6"/>
                <a:gd name="T40" fmla="*/ 3 w 15"/>
                <a:gd name="T41" fmla="*/ 3 h 6"/>
                <a:gd name="T42" fmla="*/ 4 w 15"/>
                <a:gd name="T43" fmla="*/ 3 h 6"/>
                <a:gd name="T44" fmla="*/ 4 w 15"/>
                <a:gd name="T45" fmla="*/ 2 h 6"/>
                <a:gd name="T46" fmla="*/ 5 w 15"/>
                <a:gd name="T47" fmla="*/ 2 h 6"/>
                <a:gd name="T48" fmla="*/ 6 w 15"/>
                <a:gd name="T49" fmla="*/ 2 h 6"/>
                <a:gd name="T50" fmla="*/ 7 w 15"/>
                <a:gd name="T51" fmla="*/ 2 h 6"/>
                <a:gd name="T52" fmla="*/ 8 w 15"/>
                <a:gd name="T53" fmla="*/ 2 h 6"/>
                <a:gd name="T54" fmla="*/ 8 w 15"/>
                <a:gd name="T55" fmla="*/ 1 h 6"/>
                <a:gd name="T56" fmla="*/ 9 w 15"/>
                <a:gd name="T57" fmla="*/ 1 h 6"/>
                <a:gd name="T58" fmla="*/ 10 w 15"/>
                <a:gd name="T59" fmla="*/ 1 h 6"/>
                <a:gd name="T60" fmla="*/ 11 w 15"/>
                <a:gd name="T61" fmla="*/ 0 h 6"/>
                <a:gd name="T62" fmla="*/ 12 w 15"/>
                <a:gd name="T63" fmla="*/ 0 h 6"/>
                <a:gd name="T64" fmla="*/ 13 w 15"/>
                <a:gd name="T65" fmla="*/ 0 h 6"/>
                <a:gd name="T66" fmla="*/ 14 w 15"/>
                <a:gd name="T6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 576"/>
            <p:cNvSpPr>
              <a:spLocks/>
            </p:cNvSpPr>
            <p:nvPr/>
          </p:nvSpPr>
          <p:spPr bwMode="auto">
            <a:xfrm>
              <a:off x="5296" y="276"/>
              <a:ext cx="2" cy="6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0 h 6"/>
                <a:gd name="T4" fmla="*/ 0 w 2"/>
                <a:gd name="T5" fmla="*/ 1 h 6"/>
                <a:gd name="T6" fmla="*/ 0 w 2"/>
                <a:gd name="T7" fmla="*/ 2 h 6"/>
                <a:gd name="T8" fmla="*/ 0 w 2"/>
                <a:gd name="T9" fmla="*/ 4 h 6"/>
                <a:gd name="T10" fmla="*/ 0 w 2"/>
                <a:gd name="T11" fmla="*/ 5 h 6"/>
                <a:gd name="T12" fmla="*/ 0 w 2"/>
                <a:gd name="T13" fmla="*/ 4 h 6"/>
                <a:gd name="T14" fmla="*/ 1 w 2"/>
                <a:gd name="T15" fmla="*/ 4 h 6"/>
                <a:gd name="T16" fmla="*/ 1 w 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solidFill>
              <a:srgbClr val="004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577"/>
            <p:cNvSpPr>
              <a:spLocks/>
            </p:cNvSpPr>
            <p:nvPr/>
          </p:nvSpPr>
          <p:spPr bwMode="auto">
            <a:xfrm>
              <a:off x="5297" y="277"/>
              <a:ext cx="5" cy="6"/>
            </a:xfrm>
            <a:custGeom>
              <a:avLst/>
              <a:gdLst>
                <a:gd name="T0" fmla="*/ 4 w 5"/>
                <a:gd name="T1" fmla="*/ 0 h 6"/>
                <a:gd name="T2" fmla="*/ 2 w 5"/>
                <a:gd name="T3" fmla="*/ 0 h 6"/>
                <a:gd name="T4" fmla="*/ 4 w 5"/>
                <a:gd name="T5" fmla="*/ 5 h 6"/>
                <a:gd name="T6" fmla="*/ 2 w 5"/>
                <a:gd name="T7" fmla="*/ 5 h 6"/>
                <a:gd name="T8" fmla="*/ 0 w 5"/>
                <a:gd name="T9" fmla="*/ 5 h 6"/>
                <a:gd name="T10" fmla="*/ 2 w 5"/>
                <a:gd name="T11" fmla="*/ 0 h 6"/>
                <a:gd name="T12" fmla="*/ 4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2" y="0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 578"/>
            <p:cNvSpPr>
              <a:spLocks/>
            </p:cNvSpPr>
            <p:nvPr/>
          </p:nvSpPr>
          <p:spPr bwMode="auto">
            <a:xfrm>
              <a:off x="5293" y="279"/>
              <a:ext cx="5" cy="5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2 h 5"/>
                <a:gd name="T4" fmla="*/ 4 w 5"/>
                <a:gd name="T5" fmla="*/ 2 h 5"/>
                <a:gd name="T6" fmla="*/ 2 w 5"/>
                <a:gd name="T7" fmla="*/ 2 h 5"/>
                <a:gd name="T8" fmla="*/ 2 w 5"/>
                <a:gd name="T9" fmla="*/ 4 h 5"/>
                <a:gd name="T10" fmla="*/ 2 w 5"/>
                <a:gd name="T11" fmla="*/ 2 h 5"/>
                <a:gd name="T12" fmla="*/ 0 w 5"/>
                <a:gd name="T13" fmla="*/ 2 h 5"/>
                <a:gd name="T14" fmla="*/ 0 w 5"/>
                <a:gd name="T15" fmla="*/ 0 h 5"/>
                <a:gd name="T16" fmla="*/ 2 w 5"/>
                <a:gd name="T17" fmla="*/ 2 h 5"/>
                <a:gd name="T18" fmla="*/ 2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 579"/>
            <p:cNvSpPr>
              <a:spLocks/>
            </p:cNvSpPr>
            <p:nvPr/>
          </p:nvSpPr>
          <p:spPr bwMode="auto">
            <a:xfrm>
              <a:off x="5294" y="278"/>
              <a:ext cx="6" cy="5"/>
            </a:xfrm>
            <a:custGeom>
              <a:avLst/>
              <a:gdLst>
                <a:gd name="T0" fmla="*/ 5 w 6"/>
                <a:gd name="T1" fmla="*/ 0 h 5"/>
                <a:gd name="T2" fmla="*/ 5 w 6"/>
                <a:gd name="T3" fmla="*/ 2 h 5"/>
                <a:gd name="T4" fmla="*/ 0 w 6"/>
                <a:gd name="T5" fmla="*/ 4 h 5"/>
                <a:gd name="T6" fmla="*/ 0 w 6"/>
                <a:gd name="T7" fmla="*/ 2 h 5"/>
                <a:gd name="T8" fmla="*/ 0 w 6"/>
                <a:gd name="T9" fmla="*/ 0 h 5"/>
                <a:gd name="T10" fmla="*/ 0 w 6"/>
                <a:gd name="T11" fmla="*/ 2 h 5"/>
                <a:gd name="T12" fmla="*/ 5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lnTo>
                    <a:pt x="5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 580"/>
            <p:cNvSpPr>
              <a:spLocks/>
            </p:cNvSpPr>
            <p:nvPr/>
          </p:nvSpPr>
          <p:spPr bwMode="auto">
            <a:xfrm>
              <a:off x="5296" y="276"/>
              <a:ext cx="6" cy="5"/>
            </a:xfrm>
            <a:custGeom>
              <a:avLst/>
              <a:gdLst>
                <a:gd name="T0" fmla="*/ 5 w 6"/>
                <a:gd name="T1" fmla="*/ 0 h 5"/>
                <a:gd name="T2" fmla="*/ 5 w 6"/>
                <a:gd name="T3" fmla="*/ 2 h 5"/>
                <a:gd name="T4" fmla="*/ 5 w 6"/>
                <a:gd name="T5" fmla="*/ 4 h 5"/>
                <a:gd name="T6" fmla="*/ 0 w 6"/>
                <a:gd name="T7" fmla="*/ 2 h 5"/>
                <a:gd name="T8" fmla="*/ 0 w 6"/>
                <a:gd name="T9" fmla="*/ 0 h 5"/>
                <a:gd name="T10" fmla="*/ 5 w 6"/>
                <a:gd name="T11" fmla="*/ 2 h 5"/>
                <a:gd name="T12" fmla="*/ 5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581"/>
            <p:cNvSpPr>
              <a:spLocks/>
            </p:cNvSpPr>
            <p:nvPr/>
          </p:nvSpPr>
          <p:spPr bwMode="auto">
            <a:xfrm>
              <a:off x="5292" y="278"/>
              <a:ext cx="6" cy="5"/>
            </a:xfrm>
            <a:custGeom>
              <a:avLst/>
              <a:gdLst>
                <a:gd name="T0" fmla="*/ 5 w 6"/>
                <a:gd name="T1" fmla="*/ 0 h 5"/>
                <a:gd name="T2" fmla="*/ 5 w 6"/>
                <a:gd name="T3" fmla="*/ 2 h 5"/>
                <a:gd name="T4" fmla="*/ 5 w 6"/>
                <a:gd name="T5" fmla="*/ 4 h 5"/>
                <a:gd name="T6" fmla="*/ 5 w 6"/>
                <a:gd name="T7" fmla="*/ 2 h 5"/>
                <a:gd name="T8" fmla="*/ 0 w 6"/>
                <a:gd name="T9" fmla="*/ 4 h 5"/>
                <a:gd name="T10" fmla="*/ 0 w 6"/>
                <a:gd name="T11" fmla="*/ 2 h 5"/>
                <a:gd name="T12" fmla="*/ 5 w 6"/>
                <a:gd name="T13" fmla="*/ 2 h 5"/>
                <a:gd name="T14" fmla="*/ 5 w 6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5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 582"/>
            <p:cNvSpPr>
              <a:spLocks/>
            </p:cNvSpPr>
            <p:nvPr/>
          </p:nvSpPr>
          <p:spPr bwMode="auto">
            <a:xfrm>
              <a:off x="5294" y="276"/>
              <a:ext cx="5" cy="6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5 h 6"/>
                <a:gd name="T4" fmla="*/ 4 w 5"/>
                <a:gd name="T5" fmla="*/ 5 h 6"/>
                <a:gd name="T6" fmla="*/ 2 w 5"/>
                <a:gd name="T7" fmla="*/ 5 h 6"/>
                <a:gd name="T8" fmla="*/ 0 w 5"/>
                <a:gd name="T9" fmla="*/ 5 h 6"/>
                <a:gd name="T10" fmla="*/ 2 w 5"/>
                <a:gd name="T11" fmla="*/ 5 h 6"/>
                <a:gd name="T12" fmla="*/ 0 w 5"/>
                <a:gd name="T13" fmla="*/ 0 h 6"/>
                <a:gd name="T14" fmla="*/ 2 w 5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583"/>
            <p:cNvSpPr>
              <a:spLocks/>
            </p:cNvSpPr>
            <p:nvPr/>
          </p:nvSpPr>
          <p:spPr bwMode="auto">
            <a:xfrm>
              <a:off x="5292" y="275"/>
              <a:ext cx="6" cy="6"/>
            </a:xfrm>
            <a:custGeom>
              <a:avLst/>
              <a:gdLst>
                <a:gd name="T0" fmla="*/ 0 w 6"/>
                <a:gd name="T1" fmla="*/ 0 h 6"/>
                <a:gd name="T2" fmla="*/ 5 w 6"/>
                <a:gd name="T3" fmla="*/ 0 h 6"/>
                <a:gd name="T4" fmla="*/ 5 w 6"/>
                <a:gd name="T5" fmla="*/ 5 h 6"/>
                <a:gd name="T6" fmla="*/ 0 w 6"/>
                <a:gd name="T7" fmla="*/ 5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 584"/>
            <p:cNvSpPr>
              <a:spLocks/>
            </p:cNvSpPr>
            <p:nvPr/>
          </p:nvSpPr>
          <p:spPr bwMode="auto">
            <a:xfrm>
              <a:off x="5295" y="274"/>
              <a:ext cx="5" cy="6"/>
            </a:xfrm>
            <a:custGeom>
              <a:avLst/>
              <a:gdLst>
                <a:gd name="T0" fmla="*/ 4 w 5"/>
                <a:gd name="T1" fmla="*/ 0 h 6"/>
                <a:gd name="T2" fmla="*/ 2 w 5"/>
                <a:gd name="T3" fmla="*/ 0 h 6"/>
                <a:gd name="T4" fmla="*/ 4 w 5"/>
                <a:gd name="T5" fmla="*/ 5 h 6"/>
                <a:gd name="T6" fmla="*/ 2 w 5"/>
                <a:gd name="T7" fmla="*/ 5 h 6"/>
                <a:gd name="T8" fmla="*/ 0 w 5"/>
                <a:gd name="T9" fmla="*/ 5 h 6"/>
                <a:gd name="T10" fmla="*/ 2 w 5"/>
                <a:gd name="T11" fmla="*/ 5 h 6"/>
                <a:gd name="T12" fmla="*/ 2 w 5"/>
                <a:gd name="T13" fmla="*/ 0 h 6"/>
                <a:gd name="T14" fmla="*/ 4 w 5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2" y="0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 585"/>
            <p:cNvSpPr>
              <a:spLocks/>
            </p:cNvSpPr>
            <p:nvPr/>
          </p:nvSpPr>
          <p:spPr bwMode="auto">
            <a:xfrm>
              <a:off x="5296" y="273"/>
              <a:ext cx="6" cy="6"/>
            </a:xfrm>
            <a:custGeom>
              <a:avLst/>
              <a:gdLst>
                <a:gd name="T0" fmla="*/ 5 w 6"/>
                <a:gd name="T1" fmla="*/ 0 h 6"/>
                <a:gd name="T2" fmla="*/ 5 w 6"/>
                <a:gd name="T3" fmla="*/ 5 h 6"/>
                <a:gd name="T4" fmla="*/ 0 w 6"/>
                <a:gd name="T5" fmla="*/ 5 h 6"/>
                <a:gd name="T6" fmla="*/ 0 w 6"/>
                <a:gd name="T7" fmla="*/ 0 h 6"/>
                <a:gd name="T8" fmla="*/ 5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 586"/>
            <p:cNvSpPr>
              <a:spLocks/>
            </p:cNvSpPr>
            <p:nvPr/>
          </p:nvSpPr>
          <p:spPr bwMode="auto">
            <a:xfrm>
              <a:off x="5293" y="274"/>
              <a:ext cx="5" cy="5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2 h 5"/>
                <a:gd name="T4" fmla="*/ 4 w 5"/>
                <a:gd name="T5" fmla="*/ 2 h 5"/>
                <a:gd name="T6" fmla="*/ 2 w 5"/>
                <a:gd name="T7" fmla="*/ 2 h 5"/>
                <a:gd name="T8" fmla="*/ 2 w 5"/>
                <a:gd name="T9" fmla="*/ 4 h 5"/>
                <a:gd name="T10" fmla="*/ 2 w 5"/>
                <a:gd name="T11" fmla="*/ 2 h 5"/>
                <a:gd name="T12" fmla="*/ 0 w 5"/>
                <a:gd name="T13" fmla="*/ 2 h 5"/>
                <a:gd name="T14" fmla="*/ 2 w 5"/>
                <a:gd name="T15" fmla="*/ 2 h 5"/>
                <a:gd name="T16" fmla="*/ 0 w 5"/>
                <a:gd name="T17" fmla="*/ 2 h 5"/>
                <a:gd name="T18" fmla="*/ 2 w 5"/>
                <a:gd name="T19" fmla="*/ 2 h 5"/>
                <a:gd name="T20" fmla="*/ 2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 587"/>
            <p:cNvSpPr>
              <a:spLocks/>
            </p:cNvSpPr>
            <p:nvPr/>
          </p:nvSpPr>
          <p:spPr bwMode="auto">
            <a:xfrm>
              <a:off x="5237" y="287"/>
              <a:ext cx="19" cy="12"/>
            </a:xfrm>
            <a:custGeom>
              <a:avLst/>
              <a:gdLst>
                <a:gd name="T0" fmla="*/ 18 w 19"/>
                <a:gd name="T1" fmla="*/ 0 h 12"/>
                <a:gd name="T2" fmla="*/ 17 w 19"/>
                <a:gd name="T3" fmla="*/ 0 h 12"/>
                <a:gd name="T4" fmla="*/ 15 w 19"/>
                <a:gd name="T5" fmla="*/ 0 h 12"/>
                <a:gd name="T6" fmla="*/ 14 w 19"/>
                <a:gd name="T7" fmla="*/ 1 h 12"/>
                <a:gd name="T8" fmla="*/ 13 w 19"/>
                <a:gd name="T9" fmla="*/ 1 h 12"/>
                <a:gd name="T10" fmla="*/ 12 w 19"/>
                <a:gd name="T11" fmla="*/ 1 h 12"/>
                <a:gd name="T12" fmla="*/ 11 w 19"/>
                <a:gd name="T13" fmla="*/ 1 h 12"/>
                <a:gd name="T14" fmla="*/ 9 w 19"/>
                <a:gd name="T15" fmla="*/ 1 h 12"/>
                <a:gd name="T16" fmla="*/ 8 w 19"/>
                <a:gd name="T17" fmla="*/ 1 h 12"/>
                <a:gd name="T18" fmla="*/ 6 w 19"/>
                <a:gd name="T19" fmla="*/ 2 h 12"/>
                <a:gd name="T20" fmla="*/ 5 w 19"/>
                <a:gd name="T21" fmla="*/ 3 h 12"/>
                <a:gd name="T22" fmla="*/ 3 w 19"/>
                <a:gd name="T23" fmla="*/ 4 h 12"/>
                <a:gd name="T24" fmla="*/ 2 w 19"/>
                <a:gd name="T25" fmla="*/ 5 h 12"/>
                <a:gd name="T26" fmla="*/ 2 w 19"/>
                <a:gd name="T27" fmla="*/ 6 h 12"/>
                <a:gd name="T28" fmla="*/ 1 w 19"/>
                <a:gd name="T29" fmla="*/ 6 h 12"/>
                <a:gd name="T30" fmla="*/ 1 w 19"/>
                <a:gd name="T31" fmla="*/ 7 h 12"/>
                <a:gd name="T32" fmla="*/ 0 w 19"/>
                <a:gd name="T33" fmla="*/ 8 h 12"/>
                <a:gd name="T34" fmla="*/ 0 w 19"/>
                <a:gd name="T35" fmla="*/ 9 h 12"/>
                <a:gd name="T36" fmla="*/ 1 w 19"/>
                <a:gd name="T37" fmla="*/ 9 h 12"/>
                <a:gd name="T38" fmla="*/ 2 w 19"/>
                <a:gd name="T39" fmla="*/ 10 h 12"/>
                <a:gd name="T40" fmla="*/ 3 w 19"/>
                <a:gd name="T41" fmla="*/ 10 h 12"/>
                <a:gd name="T42" fmla="*/ 4 w 19"/>
                <a:gd name="T43" fmla="*/ 10 h 12"/>
                <a:gd name="T44" fmla="*/ 5 w 19"/>
                <a:gd name="T45" fmla="*/ 11 h 12"/>
                <a:gd name="T46" fmla="*/ 5 w 19"/>
                <a:gd name="T47" fmla="*/ 10 h 12"/>
                <a:gd name="T48" fmla="*/ 5 w 19"/>
                <a:gd name="T49" fmla="*/ 8 h 12"/>
                <a:gd name="T50" fmla="*/ 6 w 19"/>
                <a:gd name="T51" fmla="*/ 8 h 12"/>
                <a:gd name="T52" fmla="*/ 7 w 19"/>
                <a:gd name="T53" fmla="*/ 7 h 12"/>
                <a:gd name="T54" fmla="*/ 8 w 19"/>
                <a:gd name="T55" fmla="*/ 6 h 12"/>
                <a:gd name="T56" fmla="*/ 9 w 19"/>
                <a:gd name="T57" fmla="*/ 6 h 12"/>
                <a:gd name="T58" fmla="*/ 11 w 19"/>
                <a:gd name="T59" fmla="*/ 6 h 12"/>
                <a:gd name="T60" fmla="*/ 11 w 19"/>
                <a:gd name="T61" fmla="*/ 5 h 12"/>
                <a:gd name="T62" fmla="*/ 12 w 19"/>
                <a:gd name="T63" fmla="*/ 5 h 12"/>
                <a:gd name="T64" fmla="*/ 14 w 19"/>
                <a:gd name="T65" fmla="*/ 5 h 12"/>
                <a:gd name="T66" fmla="*/ 15 w 19"/>
                <a:gd name="T67" fmla="*/ 5 h 12"/>
                <a:gd name="T68" fmla="*/ 17 w 19"/>
                <a:gd name="T69" fmla="*/ 5 h 12"/>
                <a:gd name="T70" fmla="*/ 18 w 19"/>
                <a:gd name="T71" fmla="*/ 5 h 12"/>
                <a:gd name="T72" fmla="*/ 18 w 19"/>
                <a:gd name="T73" fmla="*/ 4 h 12"/>
                <a:gd name="T74" fmla="*/ 18 w 19"/>
                <a:gd name="T7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solidFill>
              <a:srgbClr val="004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 588"/>
            <p:cNvSpPr>
              <a:spLocks/>
            </p:cNvSpPr>
            <p:nvPr/>
          </p:nvSpPr>
          <p:spPr bwMode="auto">
            <a:xfrm>
              <a:off x="5202" y="300"/>
              <a:ext cx="32" cy="35"/>
            </a:xfrm>
            <a:custGeom>
              <a:avLst/>
              <a:gdLst>
                <a:gd name="T0" fmla="*/ 1 w 32"/>
                <a:gd name="T1" fmla="*/ 33 h 35"/>
                <a:gd name="T2" fmla="*/ 3 w 32"/>
                <a:gd name="T3" fmla="*/ 32 h 35"/>
                <a:gd name="T4" fmla="*/ 4 w 32"/>
                <a:gd name="T5" fmla="*/ 31 h 35"/>
                <a:gd name="T6" fmla="*/ 5 w 32"/>
                <a:gd name="T7" fmla="*/ 29 h 35"/>
                <a:gd name="T8" fmla="*/ 5 w 32"/>
                <a:gd name="T9" fmla="*/ 26 h 35"/>
                <a:gd name="T10" fmla="*/ 6 w 32"/>
                <a:gd name="T11" fmla="*/ 24 h 35"/>
                <a:gd name="T12" fmla="*/ 7 w 32"/>
                <a:gd name="T13" fmla="*/ 22 h 35"/>
                <a:gd name="T14" fmla="*/ 9 w 32"/>
                <a:gd name="T15" fmla="*/ 20 h 35"/>
                <a:gd name="T16" fmla="*/ 11 w 32"/>
                <a:gd name="T17" fmla="*/ 19 h 35"/>
                <a:gd name="T18" fmla="*/ 13 w 32"/>
                <a:gd name="T19" fmla="*/ 17 h 35"/>
                <a:gd name="T20" fmla="*/ 14 w 32"/>
                <a:gd name="T21" fmla="*/ 14 h 35"/>
                <a:gd name="T22" fmla="*/ 15 w 32"/>
                <a:gd name="T23" fmla="*/ 11 h 35"/>
                <a:gd name="T24" fmla="*/ 17 w 32"/>
                <a:gd name="T25" fmla="*/ 9 h 35"/>
                <a:gd name="T26" fmla="*/ 18 w 32"/>
                <a:gd name="T27" fmla="*/ 8 h 35"/>
                <a:gd name="T28" fmla="*/ 21 w 32"/>
                <a:gd name="T29" fmla="*/ 7 h 35"/>
                <a:gd name="T30" fmla="*/ 23 w 32"/>
                <a:gd name="T31" fmla="*/ 6 h 35"/>
                <a:gd name="T32" fmla="*/ 26 w 32"/>
                <a:gd name="T33" fmla="*/ 5 h 35"/>
                <a:gd name="T34" fmla="*/ 28 w 32"/>
                <a:gd name="T35" fmla="*/ 3 h 35"/>
                <a:gd name="T36" fmla="*/ 28 w 32"/>
                <a:gd name="T37" fmla="*/ 1 h 35"/>
                <a:gd name="T38" fmla="*/ 29 w 32"/>
                <a:gd name="T39" fmla="*/ 1 h 35"/>
                <a:gd name="T40" fmla="*/ 31 w 32"/>
                <a:gd name="T41" fmla="*/ 2 h 35"/>
                <a:gd name="T42" fmla="*/ 29 w 32"/>
                <a:gd name="T43" fmla="*/ 5 h 35"/>
                <a:gd name="T44" fmla="*/ 28 w 32"/>
                <a:gd name="T45" fmla="*/ 7 h 35"/>
                <a:gd name="T46" fmla="*/ 26 w 32"/>
                <a:gd name="T47" fmla="*/ 8 h 35"/>
                <a:gd name="T48" fmla="*/ 23 w 32"/>
                <a:gd name="T49" fmla="*/ 8 h 35"/>
                <a:gd name="T50" fmla="*/ 21 w 32"/>
                <a:gd name="T51" fmla="*/ 9 h 35"/>
                <a:gd name="T52" fmla="*/ 18 w 32"/>
                <a:gd name="T53" fmla="*/ 11 h 35"/>
                <a:gd name="T54" fmla="*/ 17 w 32"/>
                <a:gd name="T55" fmla="*/ 14 h 35"/>
                <a:gd name="T56" fmla="*/ 16 w 32"/>
                <a:gd name="T57" fmla="*/ 16 h 35"/>
                <a:gd name="T58" fmla="*/ 15 w 32"/>
                <a:gd name="T59" fmla="*/ 18 h 35"/>
                <a:gd name="T60" fmla="*/ 13 w 32"/>
                <a:gd name="T61" fmla="*/ 19 h 35"/>
                <a:gd name="T62" fmla="*/ 12 w 32"/>
                <a:gd name="T63" fmla="*/ 20 h 35"/>
                <a:gd name="T64" fmla="*/ 10 w 32"/>
                <a:gd name="T65" fmla="*/ 21 h 35"/>
                <a:gd name="T66" fmla="*/ 8 w 32"/>
                <a:gd name="T67" fmla="*/ 22 h 35"/>
                <a:gd name="T68" fmla="*/ 8 w 32"/>
                <a:gd name="T69" fmla="*/ 24 h 35"/>
                <a:gd name="T70" fmla="*/ 7 w 32"/>
                <a:gd name="T71" fmla="*/ 26 h 35"/>
                <a:gd name="T72" fmla="*/ 7 w 32"/>
                <a:gd name="T73" fmla="*/ 29 h 35"/>
                <a:gd name="T74" fmla="*/ 5 w 32"/>
                <a:gd name="T75" fmla="*/ 31 h 35"/>
                <a:gd name="T76" fmla="*/ 3 w 32"/>
                <a:gd name="T77" fmla="*/ 32 h 35"/>
                <a:gd name="T78" fmla="*/ 0 w 32"/>
                <a:gd name="T7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35">
                  <a:moveTo>
                    <a:pt x="0" y="34"/>
                  </a:move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0" y="3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 589"/>
            <p:cNvSpPr>
              <a:spLocks/>
            </p:cNvSpPr>
            <p:nvPr/>
          </p:nvSpPr>
          <p:spPr bwMode="auto">
            <a:xfrm>
              <a:off x="5202" y="302"/>
              <a:ext cx="36" cy="33"/>
            </a:xfrm>
            <a:custGeom>
              <a:avLst/>
              <a:gdLst>
                <a:gd name="T0" fmla="*/ 31 w 36"/>
                <a:gd name="T1" fmla="*/ 3 h 33"/>
                <a:gd name="T2" fmla="*/ 29 w 36"/>
                <a:gd name="T3" fmla="*/ 4 h 33"/>
                <a:gd name="T4" fmla="*/ 27 w 36"/>
                <a:gd name="T5" fmla="*/ 6 h 33"/>
                <a:gd name="T6" fmla="*/ 24 w 36"/>
                <a:gd name="T7" fmla="*/ 6 h 33"/>
                <a:gd name="T8" fmla="*/ 21 w 36"/>
                <a:gd name="T9" fmla="*/ 8 h 33"/>
                <a:gd name="T10" fmla="*/ 19 w 36"/>
                <a:gd name="T11" fmla="*/ 9 h 33"/>
                <a:gd name="T12" fmla="*/ 17 w 36"/>
                <a:gd name="T13" fmla="*/ 12 h 33"/>
                <a:gd name="T14" fmla="*/ 16 w 36"/>
                <a:gd name="T15" fmla="*/ 13 h 33"/>
                <a:gd name="T16" fmla="*/ 15 w 36"/>
                <a:gd name="T17" fmla="*/ 15 h 33"/>
                <a:gd name="T18" fmla="*/ 15 w 36"/>
                <a:gd name="T19" fmla="*/ 17 h 33"/>
                <a:gd name="T20" fmla="*/ 14 w 36"/>
                <a:gd name="T21" fmla="*/ 18 h 33"/>
                <a:gd name="T22" fmla="*/ 12 w 36"/>
                <a:gd name="T23" fmla="*/ 19 h 33"/>
                <a:gd name="T24" fmla="*/ 10 w 36"/>
                <a:gd name="T25" fmla="*/ 19 h 33"/>
                <a:gd name="T26" fmla="*/ 9 w 36"/>
                <a:gd name="T27" fmla="*/ 21 h 33"/>
                <a:gd name="T28" fmla="*/ 8 w 36"/>
                <a:gd name="T29" fmla="*/ 23 h 33"/>
                <a:gd name="T30" fmla="*/ 7 w 36"/>
                <a:gd name="T31" fmla="*/ 25 h 33"/>
                <a:gd name="T32" fmla="*/ 6 w 36"/>
                <a:gd name="T33" fmla="*/ 28 h 33"/>
                <a:gd name="T34" fmla="*/ 4 w 36"/>
                <a:gd name="T35" fmla="*/ 29 h 33"/>
                <a:gd name="T36" fmla="*/ 2 w 36"/>
                <a:gd name="T37" fmla="*/ 32 h 33"/>
                <a:gd name="T38" fmla="*/ 1 w 36"/>
                <a:gd name="T39" fmla="*/ 32 h 33"/>
                <a:gd name="T40" fmla="*/ 3 w 36"/>
                <a:gd name="T41" fmla="*/ 32 h 33"/>
                <a:gd name="T42" fmla="*/ 4 w 36"/>
                <a:gd name="T43" fmla="*/ 30 h 33"/>
                <a:gd name="T44" fmla="*/ 6 w 36"/>
                <a:gd name="T45" fmla="*/ 29 h 33"/>
                <a:gd name="T46" fmla="*/ 8 w 36"/>
                <a:gd name="T47" fmla="*/ 28 h 33"/>
                <a:gd name="T48" fmla="*/ 9 w 36"/>
                <a:gd name="T49" fmla="*/ 26 h 33"/>
                <a:gd name="T50" fmla="*/ 9 w 36"/>
                <a:gd name="T51" fmla="*/ 23 h 33"/>
                <a:gd name="T52" fmla="*/ 10 w 36"/>
                <a:gd name="T53" fmla="*/ 21 h 33"/>
                <a:gd name="T54" fmla="*/ 12 w 36"/>
                <a:gd name="T55" fmla="*/ 19 h 33"/>
                <a:gd name="T56" fmla="*/ 15 w 36"/>
                <a:gd name="T57" fmla="*/ 19 h 33"/>
                <a:gd name="T58" fmla="*/ 16 w 36"/>
                <a:gd name="T59" fmla="*/ 18 h 33"/>
                <a:gd name="T60" fmla="*/ 17 w 36"/>
                <a:gd name="T61" fmla="*/ 16 h 33"/>
                <a:gd name="T62" fmla="*/ 18 w 36"/>
                <a:gd name="T63" fmla="*/ 13 h 33"/>
                <a:gd name="T64" fmla="*/ 20 w 36"/>
                <a:gd name="T65" fmla="*/ 12 h 33"/>
                <a:gd name="T66" fmla="*/ 21 w 36"/>
                <a:gd name="T67" fmla="*/ 10 h 33"/>
                <a:gd name="T68" fmla="*/ 24 w 36"/>
                <a:gd name="T69" fmla="*/ 8 h 33"/>
                <a:gd name="T70" fmla="*/ 27 w 36"/>
                <a:gd name="T71" fmla="*/ 8 h 33"/>
                <a:gd name="T72" fmla="*/ 31 w 36"/>
                <a:gd name="T73" fmla="*/ 7 h 33"/>
                <a:gd name="T74" fmla="*/ 32 w 36"/>
                <a:gd name="T75" fmla="*/ 5 h 33"/>
                <a:gd name="T76" fmla="*/ 34 w 36"/>
                <a:gd name="T77" fmla="*/ 3 h 33"/>
                <a:gd name="T78" fmla="*/ 34 w 36"/>
                <a:gd name="T79" fmla="*/ 1 h 33"/>
                <a:gd name="T80" fmla="*/ 32 w 36"/>
                <a:gd name="T8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33">
                  <a:moveTo>
                    <a:pt x="32" y="0"/>
                  </a:moveTo>
                  <a:lnTo>
                    <a:pt x="31" y="3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30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 590"/>
            <p:cNvSpPr>
              <a:spLocks/>
            </p:cNvSpPr>
            <p:nvPr/>
          </p:nvSpPr>
          <p:spPr bwMode="auto">
            <a:xfrm>
              <a:off x="5236" y="295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2 w 4"/>
                <a:gd name="T5" fmla="*/ 0 h 4"/>
                <a:gd name="T6" fmla="*/ 2 w 4"/>
                <a:gd name="T7" fmla="*/ 1 h 4"/>
                <a:gd name="T8" fmla="*/ 3 w 4"/>
                <a:gd name="T9" fmla="*/ 2 h 4"/>
                <a:gd name="T10" fmla="*/ 2 w 4"/>
                <a:gd name="T11" fmla="*/ 2 h 4"/>
                <a:gd name="T12" fmla="*/ 1 w 4"/>
                <a:gd name="T13" fmla="*/ 3 h 4"/>
                <a:gd name="T14" fmla="*/ 1 w 4"/>
                <a:gd name="T15" fmla="*/ 2 h 4"/>
                <a:gd name="T16" fmla="*/ 0 w 4"/>
                <a:gd name="T17" fmla="*/ 2 h 4"/>
                <a:gd name="T18" fmla="*/ 1 w 4"/>
                <a:gd name="T19" fmla="*/ 1 h 4"/>
                <a:gd name="T20" fmla="*/ 1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 591"/>
            <p:cNvSpPr>
              <a:spLocks/>
            </p:cNvSpPr>
            <p:nvPr/>
          </p:nvSpPr>
          <p:spPr bwMode="auto">
            <a:xfrm>
              <a:off x="5238" y="291"/>
              <a:ext cx="5" cy="4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1 h 4"/>
                <a:gd name="T4" fmla="*/ 4 w 5"/>
                <a:gd name="T5" fmla="*/ 1 h 4"/>
                <a:gd name="T6" fmla="*/ 4 w 5"/>
                <a:gd name="T7" fmla="*/ 2 h 4"/>
                <a:gd name="T8" fmla="*/ 2 w 5"/>
                <a:gd name="T9" fmla="*/ 2 h 4"/>
                <a:gd name="T10" fmla="*/ 2 w 5"/>
                <a:gd name="T11" fmla="*/ 3 h 4"/>
                <a:gd name="T12" fmla="*/ 2 w 5"/>
                <a:gd name="T13" fmla="*/ 2 h 4"/>
                <a:gd name="T14" fmla="*/ 0 w 5"/>
                <a:gd name="T15" fmla="*/ 1 h 4"/>
                <a:gd name="T16" fmla="*/ 2 w 5"/>
                <a:gd name="T17" fmla="*/ 1 h 4"/>
                <a:gd name="T18" fmla="*/ 2 w 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 592"/>
            <p:cNvSpPr>
              <a:spLocks/>
            </p:cNvSpPr>
            <p:nvPr/>
          </p:nvSpPr>
          <p:spPr bwMode="auto">
            <a:xfrm>
              <a:off x="5247" y="288"/>
              <a:ext cx="4" cy="4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1 h 4"/>
                <a:gd name="T4" fmla="*/ 3 w 4"/>
                <a:gd name="T5" fmla="*/ 2 h 4"/>
                <a:gd name="T6" fmla="*/ 2 w 4"/>
                <a:gd name="T7" fmla="*/ 2 h 4"/>
                <a:gd name="T8" fmla="*/ 2 w 4"/>
                <a:gd name="T9" fmla="*/ 3 h 4"/>
                <a:gd name="T10" fmla="*/ 1 w 4"/>
                <a:gd name="T11" fmla="*/ 2 h 4"/>
                <a:gd name="T12" fmla="*/ 0 w 4"/>
                <a:gd name="T13" fmla="*/ 2 h 4"/>
                <a:gd name="T14" fmla="*/ 1 w 4"/>
                <a:gd name="T15" fmla="*/ 1 h 4"/>
                <a:gd name="T16" fmla="*/ 1 w 4"/>
                <a:gd name="T17" fmla="*/ 0 h 4"/>
                <a:gd name="T18" fmla="*/ 2 w 4"/>
                <a:gd name="T19" fmla="*/ 1 h 4"/>
                <a:gd name="T20" fmla="*/ 3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 593"/>
            <p:cNvSpPr>
              <a:spLocks/>
            </p:cNvSpPr>
            <p:nvPr/>
          </p:nvSpPr>
          <p:spPr bwMode="auto">
            <a:xfrm>
              <a:off x="5251" y="287"/>
              <a:ext cx="4" cy="5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2 h 5"/>
                <a:gd name="T4" fmla="*/ 3 w 4"/>
                <a:gd name="T5" fmla="*/ 2 h 5"/>
                <a:gd name="T6" fmla="*/ 2 w 4"/>
                <a:gd name="T7" fmla="*/ 2 h 5"/>
                <a:gd name="T8" fmla="*/ 2 w 4"/>
                <a:gd name="T9" fmla="*/ 4 h 5"/>
                <a:gd name="T10" fmla="*/ 1 w 4"/>
                <a:gd name="T11" fmla="*/ 2 h 5"/>
                <a:gd name="T12" fmla="*/ 0 w 4"/>
                <a:gd name="T13" fmla="*/ 4 h 5"/>
                <a:gd name="T14" fmla="*/ 1 w 4"/>
                <a:gd name="T15" fmla="*/ 2 h 5"/>
                <a:gd name="T16" fmla="*/ 0 w 4"/>
                <a:gd name="T17" fmla="*/ 0 h 5"/>
                <a:gd name="T18" fmla="*/ 1 w 4"/>
                <a:gd name="T19" fmla="*/ 0 h 5"/>
                <a:gd name="T20" fmla="*/ 2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 594"/>
            <p:cNvSpPr>
              <a:spLocks/>
            </p:cNvSpPr>
            <p:nvPr/>
          </p:nvSpPr>
          <p:spPr bwMode="auto">
            <a:xfrm>
              <a:off x="5255" y="287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2 h 4"/>
                <a:gd name="T4" fmla="*/ 3 w 4"/>
                <a:gd name="T5" fmla="*/ 2 h 4"/>
                <a:gd name="T6" fmla="*/ 2 w 4"/>
                <a:gd name="T7" fmla="*/ 2 h 4"/>
                <a:gd name="T8" fmla="*/ 2 w 4"/>
                <a:gd name="T9" fmla="*/ 3 h 4"/>
                <a:gd name="T10" fmla="*/ 1 w 4"/>
                <a:gd name="T11" fmla="*/ 2 h 4"/>
                <a:gd name="T12" fmla="*/ 1 w 4"/>
                <a:gd name="T13" fmla="*/ 3 h 4"/>
                <a:gd name="T14" fmla="*/ 1 w 4"/>
                <a:gd name="T15" fmla="*/ 2 h 4"/>
                <a:gd name="T16" fmla="*/ 0 w 4"/>
                <a:gd name="T17" fmla="*/ 1 h 4"/>
                <a:gd name="T18" fmla="*/ 1 w 4"/>
                <a:gd name="T19" fmla="*/ 1 h 4"/>
                <a:gd name="T20" fmla="*/ 2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 595"/>
            <p:cNvSpPr>
              <a:spLocks/>
            </p:cNvSpPr>
            <p:nvPr/>
          </p:nvSpPr>
          <p:spPr bwMode="auto">
            <a:xfrm>
              <a:off x="5242" y="289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1 h 4"/>
                <a:gd name="T4" fmla="*/ 3 w 4"/>
                <a:gd name="T5" fmla="*/ 2 h 4"/>
                <a:gd name="T6" fmla="*/ 2 w 4"/>
                <a:gd name="T7" fmla="*/ 2 h 4"/>
                <a:gd name="T8" fmla="*/ 2 w 4"/>
                <a:gd name="T9" fmla="*/ 3 h 4"/>
                <a:gd name="T10" fmla="*/ 1 w 4"/>
                <a:gd name="T11" fmla="*/ 2 h 4"/>
                <a:gd name="T12" fmla="*/ 0 w 4"/>
                <a:gd name="T13" fmla="*/ 3 h 4"/>
                <a:gd name="T14" fmla="*/ 1 w 4"/>
                <a:gd name="T15" fmla="*/ 2 h 4"/>
                <a:gd name="T16" fmla="*/ 0 w 4"/>
                <a:gd name="T17" fmla="*/ 1 h 4"/>
                <a:gd name="T18" fmla="*/ 1 w 4"/>
                <a:gd name="T19" fmla="*/ 1 h 4"/>
                <a:gd name="T20" fmla="*/ 2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 596"/>
            <p:cNvSpPr>
              <a:spLocks/>
            </p:cNvSpPr>
            <p:nvPr/>
          </p:nvSpPr>
          <p:spPr bwMode="auto">
            <a:xfrm>
              <a:off x="5334" y="296"/>
              <a:ext cx="6" cy="6"/>
            </a:xfrm>
            <a:custGeom>
              <a:avLst/>
              <a:gdLst>
                <a:gd name="T0" fmla="*/ 5 w 6"/>
                <a:gd name="T1" fmla="*/ 0 h 6"/>
                <a:gd name="T2" fmla="*/ 5 w 6"/>
                <a:gd name="T3" fmla="*/ 5 h 6"/>
                <a:gd name="T4" fmla="*/ 5 w 6"/>
                <a:gd name="T5" fmla="*/ 0 h 6"/>
                <a:gd name="T6" fmla="*/ 0 w 6"/>
                <a:gd name="T7" fmla="*/ 0 h 6"/>
                <a:gd name="T8" fmla="*/ 5 w 6"/>
                <a:gd name="T9" fmla="*/ 0 h 6"/>
                <a:gd name="T10" fmla="*/ 0 w 6"/>
                <a:gd name="T11" fmla="*/ 0 h 6"/>
                <a:gd name="T12" fmla="*/ 5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Line 597"/>
            <p:cNvSpPr>
              <a:spLocks noChangeShapeType="1"/>
            </p:cNvSpPr>
            <p:nvPr/>
          </p:nvSpPr>
          <p:spPr bwMode="auto">
            <a:xfrm>
              <a:off x="5338" y="302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2" name="Line 598"/>
            <p:cNvSpPr>
              <a:spLocks noChangeShapeType="1"/>
            </p:cNvSpPr>
            <p:nvPr/>
          </p:nvSpPr>
          <p:spPr bwMode="auto">
            <a:xfrm>
              <a:off x="5337" y="303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3" name="Freeform 599"/>
            <p:cNvSpPr>
              <a:spLocks/>
            </p:cNvSpPr>
            <p:nvPr/>
          </p:nvSpPr>
          <p:spPr bwMode="auto">
            <a:xfrm>
              <a:off x="5331" y="299"/>
              <a:ext cx="6" cy="6"/>
            </a:xfrm>
            <a:custGeom>
              <a:avLst/>
              <a:gdLst>
                <a:gd name="T0" fmla="*/ 5 w 6"/>
                <a:gd name="T1" fmla="*/ 0 h 6"/>
                <a:gd name="T2" fmla="*/ 5 w 6"/>
                <a:gd name="T3" fmla="*/ 5 h 6"/>
                <a:gd name="T4" fmla="*/ 0 w 6"/>
                <a:gd name="T5" fmla="*/ 5 h 6"/>
                <a:gd name="T6" fmla="*/ 0 w 6"/>
                <a:gd name="T7" fmla="*/ 0 h 6"/>
                <a:gd name="T8" fmla="*/ 0 w 6"/>
                <a:gd name="T9" fmla="*/ 5 h 6"/>
                <a:gd name="T10" fmla="*/ 5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Freeform 600"/>
            <p:cNvSpPr>
              <a:spLocks/>
            </p:cNvSpPr>
            <p:nvPr/>
          </p:nvSpPr>
          <p:spPr bwMode="auto">
            <a:xfrm>
              <a:off x="5331" y="300"/>
              <a:ext cx="6" cy="6"/>
            </a:xfrm>
            <a:custGeom>
              <a:avLst/>
              <a:gdLst>
                <a:gd name="T0" fmla="*/ 5 w 6"/>
                <a:gd name="T1" fmla="*/ 0 h 6"/>
                <a:gd name="T2" fmla="*/ 5 w 6"/>
                <a:gd name="T3" fmla="*/ 5 h 6"/>
                <a:gd name="T4" fmla="*/ 0 w 6"/>
                <a:gd name="T5" fmla="*/ 5 h 6"/>
                <a:gd name="T6" fmla="*/ 0 w 6"/>
                <a:gd name="T7" fmla="*/ 0 h 6"/>
                <a:gd name="T8" fmla="*/ 5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Freeform 601"/>
            <p:cNvSpPr>
              <a:spLocks/>
            </p:cNvSpPr>
            <p:nvPr/>
          </p:nvSpPr>
          <p:spPr bwMode="auto">
            <a:xfrm>
              <a:off x="5337" y="30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5 h 6"/>
                <a:gd name="T4" fmla="*/ 0 w 1"/>
                <a:gd name="T5" fmla="*/ 0 h 6"/>
                <a:gd name="T6" fmla="*/ 0 w 1"/>
                <a:gd name="T7" fmla="*/ 5 h 6"/>
                <a:gd name="T8" fmla="*/ 0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Freeform 602"/>
            <p:cNvSpPr>
              <a:spLocks/>
            </p:cNvSpPr>
            <p:nvPr/>
          </p:nvSpPr>
          <p:spPr bwMode="auto">
            <a:xfrm>
              <a:off x="5338" y="30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5 h 6"/>
                <a:gd name="T4" fmla="*/ 0 w 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Freeform 603"/>
            <p:cNvSpPr>
              <a:spLocks/>
            </p:cNvSpPr>
            <p:nvPr/>
          </p:nvSpPr>
          <p:spPr bwMode="auto">
            <a:xfrm>
              <a:off x="5334" y="302"/>
              <a:ext cx="6" cy="6"/>
            </a:xfrm>
            <a:custGeom>
              <a:avLst/>
              <a:gdLst>
                <a:gd name="T0" fmla="*/ 5 w 6"/>
                <a:gd name="T1" fmla="*/ 0 h 6"/>
                <a:gd name="T2" fmla="*/ 5 w 6"/>
                <a:gd name="T3" fmla="*/ 5 h 6"/>
                <a:gd name="T4" fmla="*/ 5 w 6"/>
                <a:gd name="T5" fmla="*/ 0 h 6"/>
                <a:gd name="T6" fmla="*/ 0 w 6"/>
                <a:gd name="T7" fmla="*/ 0 h 6"/>
                <a:gd name="T8" fmla="*/ 5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Freeform 604"/>
            <p:cNvSpPr>
              <a:spLocks/>
            </p:cNvSpPr>
            <p:nvPr/>
          </p:nvSpPr>
          <p:spPr bwMode="auto">
            <a:xfrm>
              <a:off x="5335" y="302"/>
              <a:ext cx="6" cy="1"/>
            </a:xfrm>
            <a:custGeom>
              <a:avLst/>
              <a:gdLst>
                <a:gd name="T0" fmla="*/ 0 w 6"/>
                <a:gd name="T1" fmla="*/ 0 h 1"/>
                <a:gd name="T2" fmla="*/ 5 w 6"/>
                <a:gd name="T3" fmla="*/ 0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Freeform 605"/>
            <p:cNvSpPr>
              <a:spLocks/>
            </p:cNvSpPr>
            <p:nvPr/>
          </p:nvSpPr>
          <p:spPr bwMode="auto">
            <a:xfrm>
              <a:off x="5336" y="297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5 h 6"/>
                <a:gd name="T4" fmla="*/ 5 w 6"/>
                <a:gd name="T5" fmla="*/ 5 h 6"/>
                <a:gd name="T6" fmla="*/ 0 w 6"/>
                <a:gd name="T7" fmla="*/ 0 h 6"/>
                <a:gd name="T8" fmla="*/ 5 w 6"/>
                <a:gd name="T9" fmla="*/ 0 h 6"/>
                <a:gd name="T10" fmla="*/ 0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Freeform 606"/>
            <p:cNvSpPr>
              <a:spLocks/>
            </p:cNvSpPr>
            <p:nvPr/>
          </p:nvSpPr>
          <p:spPr bwMode="auto">
            <a:xfrm>
              <a:off x="5337" y="298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5 h 6"/>
                <a:gd name="T4" fmla="*/ 5 w 6"/>
                <a:gd name="T5" fmla="*/ 5 h 6"/>
                <a:gd name="T6" fmla="*/ 5 w 6"/>
                <a:gd name="T7" fmla="*/ 0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Freeform 607"/>
            <p:cNvSpPr>
              <a:spLocks/>
            </p:cNvSpPr>
            <p:nvPr/>
          </p:nvSpPr>
          <p:spPr bwMode="auto">
            <a:xfrm>
              <a:off x="5337" y="29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5 h 6"/>
                <a:gd name="T4" fmla="*/ 0 w 6"/>
                <a:gd name="T5" fmla="*/ 0 h 6"/>
                <a:gd name="T6" fmla="*/ 5 w 6"/>
                <a:gd name="T7" fmla="*/ 0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Freeform 608"/>
            <p:cNvSpPr>
              <a:spLocks/>
            </p:cNvSpPr>
            <p:nvPr/>
          </p:nvSpPr>
          <p:spPr bwMode="auto">
            <a:xfrm>
              <a:off x="5337" y="306"/>
              <a:ext cx="6" cy="1"/>
            </a:xfrm>
            <a:custGeom>
              <a:avLst/>
              <a:gdLst>
                <a:gd name="T0" fmla="*/ 0 w 6"/>
                <a:gd name="T1" fmla="*/ 0 h 1"/>
                <a:gd name="T2" fmla="*/ 5 w 6"/>
                <a:gd name="T3" fmla="*/ 0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Freeform 609"/>
            <p:cNvSpPr>
              <a:spLocks/>
            </p:cNvSpPr>
            <p:nvPr/>
          </p:nvSpPr>
          <p:spPr bwMode="auto">
            <a:xfrm>
              <a:off x="5336" y="307"/>
              <a:ext cx="6" cy="1"/>
            </a:xfrm>
            <a:custGeom>
              <a:avLst/>
              <a:gdLst>
                <a:gd name="T0" fmla="*/ 0 w 6"/>
                <a:gd name="T1" fmla="*/ 0 h 1"/>
                <a:gd name="T2" fmla="*/ 5 w 6"/>
                <a:gd name="T3" fmla="*/ 0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Freeform 610"/>
            <p:cNvSpPr>
              <a:spLocks/>
            </p:cNvSpPr>
            <p:nvPr/>
          </p:nvSpPr>
          <p:spPr bwMode="auto">
            <a:xfrm>
              <a:off x="5335" y="302"/>
              <a:ext cx="6" cy="6"/>
            </a:xfrm>
            <a:custGeom>
              <a:avLst/>
              <a:gdLst>
                <a:gd name="T0" fmla="*/ 0 w 6"/>
                <a:gd name="T1" fmla="*/ 0 h 6"/>
                <a:gd name="T2" fmla="*/ 5 w 6"/>
                <a:gd name="T3" fmla="*/ 5 h 6"/>
                <a:gd name="T4" fmla="*/ 5 w 6"/>
                <a:gd name="T5" fmla="*/ 0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Freeform 611"/>
            <p:cNvSpPr>
              <a:spLocks/>
            </p:cNvSpPr>
            <p:nvPr/>
          </p:nvSpPr>
          <p:spPr bwMode="auto">
            <a:xfrm>
              <a:off x="5335" y="300"/>
              <a:ext cx="4" cy="4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1 h 4"/>
                <a:gd name="T4" fmla="*/ 0 w 4"/>
                <a:gd name="T5" fmla="*/ 2 h 4"/>
                <a:gd name="T6" fmla="*/ 1 w 4"/>
                <a:gd name="T7" fmla="*/ 2 h 4"/>
                <a:gd name="T8" fmla="*/ 2 w 4"/>
                <a:gd name="T9" fmla="*/ 3 h 4"/>
                <a:gd name="T10" fmla="*/ 2 w 4"/>
                <a:gd name="T11" fmla="*/ 2 h 4"/>
                <a:gd name="T12" fmla="*/ 3 w 4"/>
                <a:gd name="T13" fmla="*/ 1 h 4"/>
                <a:gd name="T14" fmla="*/ 2 w 4"/>
                <a:gd name="T15" fmla="*/ 1 h 4"/>
                <a:gd name="T16" fmla="*/ 2 w 4"/>
                <a:gd name="T17" fmla="*/ 0 h 4"/>
                <a:gd name="T18" fmla="*/ 1 w 4"/>
                <a:gd name="T19" fmla="*/ 1 h 4"/>
                <a:gd name="T20" fmla="*/ 0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Freeform 612"/>
            <p:cNvSpPr>
              <a:spLocks/>
            </p:cNvSpPr>
            <p:nvPr/>
          </p:nvSpPr>
          <p:spPr bwMode="auto">
            <a:xfrm>
              <a:off x="5332" y="298"/>
              <a:ext cx="26" cy="24"/>
            </a:xfrm>
            <a:custGeom>
              <a:avLst/>
              <a:gdLst>
                <a:gd name="T0" fmla="*/ 11 w 26"/>
                <a:gd name="T1" fmla="*/ 23 h 24"/>
                <a:gd name="T2" fmla="*/ 11 w 26"/>
                <a:gd name="T3" fmla="*/ 13 h 24"/>
                <a:gd name="T4" fmla="*/ 2 w 26"/>
                <a:gd name="T5" fmla="*/ 23 h 24"/>
                <a:gd name="T6" fmla="*/ 0 w 26"/>
                <a:gd name="T7" fmla="*/ 23 h 24"/>
                <a:gd name="T8" fmla="*/ 11 w 26"/>
                <a:gd name="T9" fmla="*/ 10 h 24"/>
                <a:gd name="T10" fmla="*/ 11 w 26"/>
                <a:gd name="T11" fmla="*/ 0 h 24"/>
                <a:gd name="T12" fmla="*/ 14 w 26"/>
                <a:gd name="T13" fmla="*/ 0 h 24"/>
                <a:gd name="T14" fmla="*/ 14 w 26"/>
                <a:gd name="T15" fmla="*/ 10 h 24"/>
                <a:gd name="T16" fmla="*/ 25 w 26"/>
                <a:gd name="T17" fmla="*/ 23 h 24"/>
                <a:gd name="T18" fmla="*/ 22 w 26"/>
                <a:gd name="T19" fmla="*/ 23 h 24"/>
                <a:gd name="T20" fmla="*/ 14 w 26"/>
                <a:gd name="T21" fmla="*/ 13 h 24"/>
                <a:gd name="T22" fmla="*/ 14 w 26"/>
                <a:gd name="T23" fmla="*/ 23 h 24"/>
                <a:gd name="T24" fmla="*/ 11 w 26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4">
                  <a:moveTo>
                    <a:pt x="11" y="23"/>
                  </a:moveTo>
                  <a:lnTo>
                    <a:pt x="11" y="1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10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11" y="23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Freeform 613"/>
            <p:cNvSpPr>
              <a:spLocks/>
            </p:cNvSpPr>
            <p:nvPr/>
          </p:nvSpPr>
          <p:spPr bwMode="auto">
            <a:xfrm>
              <a:off x="5315" y="359"/>
              <a:ext cx="52" cy="49"/>
            </a:xfrm>
            <a:custGeom>
              <a:avLst/>
              <a:gdLst>
                <a:gd name="T0" fmla="*/ 3 w 52"/>
                <a:gd name="T1" fmla="*/ 47 h 49"/>
                <a:gd name="T2" fmla="*/ 1 w 52"/>
                <a:gd name="T3" fmla="*/ 44 h 49"/>
                <a:gd name="T4" fmla="*/ 0 w 52"/>
                <a:gd name="T5" fmla="*/ 38 h 49"/>
                <a:gd name="T6" fmla="*/ 0 w 52"/>
                <a:gd name="T7" fmla="*/ 30 h 49"/>
                <a:gd name="T8" fmla="*/ 1 w 52"/>
                <a:gd name="T9" fmla="*/ 22 h 49"/>
                <a:gd name="T10" fmla="*/ 2 w 52"/>
                <a:gd name="T11" fmla="*/ 13 h 49"/>
                <a:gd name="T12" fmla="*/ 4 w 52"/>
                <a:gd name="T13" fmla="*/ 6 h 49"/>
                <a:gd name="T14" fmla="*/ 6 w 52"/>
                <a:gd name="T15" fmla="*/ 1 h 49"/>
                <a:gd name="T16" fmla="*/ 8 w 52"/>
                <a:gd name="T17" fmla="*/ 0 h 49"/>
                <a:gd name="T18" fmla="*/ 51 w 52"/>
                <a:gd name="T19" fmla="*/ 3 h 49"/>
                <a:gd name="T20" fmla="*/ 47 w 52"/>
                <a:gd name="T21" fmla="*/ 7 h 49"/>
                <a:gd name="T22" fmla="*/ 44 w 52"/>
                <a:gd name="T23" fmla="*/ 13 h 49"/>
                <a:gd name="T24" fmla="*/ 43 w 52"/>
                <a:gd name="T25" fmla="*/ 19 h 49"/>
                <a:gd name="T26" fmla="*/ 42 w 52"/>
                <a:gd name="T27" fmla="*/ 26 h 49"/>
                <a:gd name="T28" fmla="*/ 43 w 52"/>
                <a:gd name="T29" fmla="*/ 33 h 49"/>
                <a:gd name="T30" fmla="*/ 44 w 52"/>
                <a:gd name="T31" fmla="*/ 39 h 49"/>
                <a:gd name="T32" fmla="*/ 47 w 52"/>
                <a:gd name="T33" fmla="*/ 44 h 49"/>
                <a:gd name="T34" fmla="*/ 50 w 52"/>
                <a:gd name="T35" fmla="*/ 48 h 49"/>
                <a:gd name="T36" fmla="*/ 3 w 52"/>
                <a:gd name="T3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49">
                  <a:moveTo>
                    <a:pt x="3" y="47"/>
                  </a:moveTo>
                  <a:lnTo>
                    <a:pt x="1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2" y="13"/>
                  </a:lnTo>
                  <a:lnTo>
                    <a:pt x="4" y="6"/>
                  </a:lnTo>
                  <a:lnTo>
                    <a:pt x="6" y="1"/>
                  </a:lnTo>
                  <a:lnTo>
                    <a:pt x="8" y="0"/>
                  </a:lnTo>
                  <a:lnTo>
                    <a:pt x="51" y="3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43" y="19"/>
                  </a:lnTo>
                  <a:lnTo>
                    <a:pt x="42" y="26"/>
                  </a:lnTo>
                  <a:lnTo>
                    <a:pt x="43" y="33"/>
                  </a:lnTo>
                  <a:lnTo>
                    <a:pt x="44" y="39"/>
                  </a:lnTo>
                  <a:lnTo>
                    <a:pt x="47" y="44"/>
                  </a:lnTo>
                  <a:lnTo>
                    <a:pt x="50" y="48"/>
                  </a:lnTo>
                  <a:lnTo>
                    <a:pt x="3" y="4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Freeform 614"/>
            <p:cNvSpPr>
              <a:spLocks/>
            </p:cNvSpPr>
            <p:nvPr/>
          </p:nvSpPr>
          <p:spPr bwMode="auto">
            <a:xfrm>
              <a:off x="5315" y="359"/>
              <a:ext cx="52" cy="49"/>
            </a:xfrm>
            <a:custGeom>
              <a:avLst/>
              <a:gdLst>
                <a:gd name="T0" fmla="*/ 3 w 52"/>
                <a:gd name="T1" fmla="*/ 47 h 49"/>
                <a:gd name="T2" fmla="*/ 1 w 52"/>
                <a:gd name="T3" fmla="*/ 44 h 49"/>
                <a:gd name="T4" fmla="*/ 0 w 52"/>
                <a:gd name="T5" fmla="*/ 38 h 49"/>
                <a:gd name="T6" fmla="*/ 0 w 52"/>
                <a:gd name="T7" fmla="*/ 30 h 49"/>
                <a:gd name="T8" fmla="*/ 1 w 52"/>
                <a:gd name="T9" fmla="*/ 22 h 49"/>
                <a:gd name="T10" fmla="*/ 2 w 52"/>
                <a:gd name="T11" fmla="*/ 13 h 49"/>
                <a:gd name="T12" fmla="*/ 4 w 52"/>
                <a:gd name="T13" fmla="*/ 6 h 49"/>
                <a:gd name="T14" fmla="*/ 6 w 52"/>
                <a:gd name="T15" fmla="*/ 1 h 49"/>
                <a:gd name="T16" fmla="*/ 8 w 52"/>
                <a:gd name="T17" fmla="*/ 0 h 49"/>
                <a:gd name="T18" fmla="*/ 51 w 52"/>
                <a:gd name="T19" fmla="*/ 3 h 49"/>
                <a:gd name="T20" fmla="*/ 47 w 52"/>
                <a:gd name="T21" fmla="*/ 7 h 49"/>
                <a:gd name="T22" fmla="*/ 44 w 52"/>
                <a:gd name="T23" fmla="*/ 13 h 49"/>
                <a:gd name="T24" fmla="*/ 43 w 52"/>
                <a:gd name="T25" fmla="*/ 19 h 49"/>
                <a:gd name="T26" fmla="*/ 42 w 52"/>
                <a:gd name="T27" fmla="*/ 26 h 49"/>
                <a:gd name="T28" fmla="*/ 43 w 52"/>
                <a:gd name="T29" fmla="*/ 33 h 49"/>
                <a:gd name="T30" fmla="*/ 44 w 52"/>
                <a:gd name="T31" fmla="*/ 39 h 49"/>
                <a:gd name="T32" fmla="*/ 47 w 52"/>
                <a:gd name="T33" fmla="*/ 44 h 49"/>
                <a:gd name="T34" fmla="*/ 50 w 52"/>
                <a:gd name="T3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49">
                  <a:moveTo>
                    <a:pt x="3" y="47"/>
                  </a:moveTo>
                  <a:lnTo>
                    <a:pt x="1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2" y="13"/>
                  </a:lnTo>
                  <a:lnTo>
                    <a:pt x="4" y="6"/>
                  </a:lnTo>
                  <a:lnTo>
                    <a:pt x="6" y="1"/>
                  </a:lnTo>
                  <a:lnTo>
                    <a:pt x="8" y="0"/>
                  </a:lnTo>
                  <a:lnTo>
                    <a:pt x="51" y="3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43" y="19"/>
                  </a:lnTo>
                  <a:lnTo>
                    <a:pt x="42" y="26"/>
                  </a:lnTo>
                  <a:lnTo>
                    <a:pt x="43" y="33"/>
                  </a:lnTo>
                  <a:lnTo>
                    <a:pt x="44" y="39"/>
                  </a:lnTo>
                  <a:lnTo>
                    <a:pt x="47" y="44"/>
                  </a:lnTo>
                  <a:lnTo>
                    <a:pt x="50" y="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Freeform 615"/>
            <p:cNvSpPr>
              <a:spLocks/>
            </p:cNvSpPr>
            <p:nvPr/>
          </p:nvSpPr>
          <p:spPr bwMode="auto">
            <a:xfrm>
              <a:off x="5277" y="349"/>
              <a:ext cx="67" cy="59"/>
            </a:xfrm>
            <a:custGeom>
              <a:avLst/>
              <a:gdLst>
                <a:gd name="T0" fmla="*/ 60 w 67"/>
                <a:gd name="T1" fmla="*/ 4 h 59"/>
                <a:gd name="T2" fmla="*/ 1 w 67"/>
                <a:gd name="T3" fmla="*/ 0 h 59"/>
                <a:gd name="T4" fmla="*/ 1 w 67"/>
                <a:gd name="T5" fmla="*/ 4 h 59"/>
                <a:gd name="T6" fmla="*/ 0 w 67"/>
                <a:gd name="T7" fmla="*/ 10 h 59"/>
                <a:gd name="T8" fmla="*/ 0 w 67"/>
                <a:gd name="T9" fmla="*/ 18 h 59"/>
                <a:gd name="T10" fmla="*/ 0 w 67"/>
                <a:gd name="T11" fmla="*/ 27 h 59"/>
                <a:gd name="T12" fmla="*/ 0 w 67"/>
                <a:gd name="T13" fmla="*/ 35 h 59"/>
                <a:gd name="T14" fmla="*/ 1 w 67"/>
                <a:gd name="T15" fmla="*/ 44 h 59"/>
                <a:gd name="T16" fmla="*/ 3 w 67"/>
                <a:gd name="T17" fmla="*/ 50 h 59"/>
                <a:gd name="T18" fmla="*/ 6 w 67"/>
                <a:gd name="T19" fmla="*/ 53 h 59"/>
                <a:gd name="T20" fmla="*/ 7 w 67"/>
                <a:gd name="T21" fmla="*/ 51 h 59"/>
                <a:gd name="T22" fmla="*/ 9 w 67"/>
                <a:gd name="T23" fmla="*/ 50 h 59"/>
                <a:gd name="T24" fmla="*/ 11 w 67"/>
                <a:gd name="T25" fmla="*/ 49 h 59"/>
                <a:gd name="T26" fmla="*/ 15 w 67"/>
                <a:gd name="T27" fmla="*/ 48 h 59"/>
                <a:gd name="T28" fmla="*/ 18 w 67"/>
                <a:gd name="T29" fmla="*/ 47 h 59"/>
                <a:gd name="T30" fmla="*/ 22 w 67"/>
                <a:gd name="T31" fmla="*/ 46 h 59"/>
                <a:gd name="T32" fmla="*/ 26 w 67"/>
                <a:gd name="T33" fmla="*/ 46 h 59"/>
                <a:gd name="T34" fmla="*/ 30 w 67"/>
                <a:gd name="T35" fmla="*/ 46 h 59"/>
                <a:gd name="T36" fmla="*/ 35 w 67"/>
                <a:gd name="T37" fmla="*/ 47 h 59"/>
                <a:gd name="T38" fmla="*/ 40 w 67"/>
                <a:gd name="T39" fmla="*/ 47 h 59"/>
                <a:gd name="T40" fmla="*/ 44 w 67"/>
                <a:gd name="T41" fmla="*/ 48 h 59"/>
                <a:gd name="T42" fmla="*/ 49 w 67"/>
                <a:gd name="T43" fmla="*/ 50 h 59"/>
                <a:gd name="T44" fmla="*/ 53 w 67"/>
                <a:gd name="T45" fmla="*/ 51 h 59"/>
                <a:gd name="T46" fmla="*/ 58 w 67"/>
                <a:gd name="T47" fmla="*/ 53 h 59"/>
                <a:gd name="T48" fmla="*/ 62 w 67"/>
                <a:gd name="T49" fmla="*/ 55 h 59"/>
                <a:gd name="T50" fmla="*/ 66 w 67"/>
                <a:gd name="T51" fmla="*/ 58 h 59"/>
                <a:gd name="T52" fmla="*/ 62 w 67"/>
                <a:gd name="T53" fmla="*/ 55 h 59"/>
                <a:gd name="T54" fmla="*/ 59 w 67"/>
                <a:gd name="T55" fmla="*/ 51 h 59"/>
                <a:gd name="T56" fmla="*/ 56 w 67"/>
                <a:gd name="T57" fmla="*/ 47 h 59"/>
                <a:gd name="T58" fmla="*/ 54 w 67"/>
                <a:gd name="T59" fmla="*/ 44 h 59"/>
                <a:gd name="T60" fmla="*/ 52 w 67"/>
                <a:gd name="T61" fmla="*/ 40 h 59"/>
                <a:gd name="T62" fmla="*/ 51 w 67"/>
                <a:gd name="T63" fmla="*/ 36 h 59"/>
                <a:gd name="T64" fmla="*/ 50 w 67"/>
                <a:gd name="T65" fmla="*/ 32 h 59"/>
                <a:gd name="T66" fmla="*/ 49 w 67"/>
                <a:gd name="T67" fmla="*/ 28 h 59"/>
                <a:gd name="T68" fmla="*/ 49 w 67"/>
                <a:gd name="T69" fmla="*/ 24 h 59"/>
                <a:gd name="T70" fmla="*/ 49 w 67"/>
                <a:gd name="T71" fmla="*/ 20 h 59"/>
                <a:gd name="T72" fmla="*/ 50 w 67"/>
                <a:gd name="T73" fmla="*/ 17 h 59"/>
                <a:gd name="T74" fmla="*/ 51 w 67"/>
                <a:gd name="T75" fmla="*/ 13 h 59"/>
                <a:gd name="T76" fmla="*/ 52 w 67"/>
                <a:gd name="T77" fmla="*/ 10 h 59"/>
                <a:gd name="T78" fmla="*/ 55 w 67"/>
                <a:gd name="T79" fmla="*/ 8 h 59"/>
                <a:gd name="T80" fmla="*/ 57 w 67"/>
                <a:gd name="T81" fmla="*/ 6 h 59"/>
                <a:gd name="T82" fmla="*/ 60 w 67"/>
                <a:gd name="T8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59">
                  <a:moveTo>
                    <a:pt x="60" y="4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1" y="44"/>
                  </a:lnTo>
                  <a:lnTo>
                    <a:pt x="3" y="50"/>
                  </a:lnTo>
                  <a:lnTo>
                    <a:pt x="6" y="53"/>
                  </a:lnTo>
                  <a:lnTo>
                    <a:pt x="7" y="51"/>
                  </a:lnTo>
                  <a:lnTo>
                    <a:pt x="9" y="50"/>
                  </a:lnTo>
                  <a:lnTo>
                    <a:pt x="11" y="49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5" y="47"/>
                  </a:lnTo>
                  <a:lnTo>
                    <a:pt x="40" y="47"/>
                  </a:lnTo>
                  <a:lnTo>
                    <a:pt x="44" y="48"/>
                  </a:lnTo>
                  <a:lnTo>
                    <a:pt x="49" y="50"/>
                  </a:lnTo>
                  <a:lnTo>
                    <a:pt x="53" y="51"/>
                  </a:lnTo>
                  <a:lnTo>
                    <a:pt x="58" y="53"/>
                  </a:lnTo>
                  <a:lnTo>
                    <a:pt x="62" y="55"/>
                  </a:lnTo>
                  <a:lnTo>
                    <a:pt x="66" y="58"/>
                  </a:lnTo>
                  <a:lnTo>
                    <a:pt x="62" y="55"/>
                  </a:lnTo>
                  <a:lnTo>
                    <a:pt x="59" y="51"/>
                  </a:lnTo>
                  <a:lnTo>
                    <a:pt x="56" y="47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1" y="36"/>
                  </a:lnTo>
                  <a:lnTo>
                    <a:pt x="50" y="32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9" y="20"/>
                  </a:lnTo>
                  <a:lnTo>
                    <a:pt x="50" y="17"/>
                  </a:lnTo>
                  <a:lnTo>
                    <a:pt x="51" y="13"/>
                  </a:lnTo>
                  <a:lnTo>
                    <a:pt x="52" y="10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6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Freeform 616"/>
            <p:cNvSpPr>
              <a:spLocks/>
            </p:cNvSpPr>
            <p:nvPr/>
          </p:nvSpPr>
          <p:spPr bwMode="auto">
            <a:xfrm>
              <a:off x="5222" y="344"/>
              <a:ext cx="72" cy="61"/>
            </a:xfrm>
            <a:custGeom>
              <a:avLst/>
              <a:gdLst>
                <a:gd name="T0" fmla="*/ 14 w 72"/>
                <a:gd name="T1" fmla="*/ 0 h 61"/>
                <a:gd name="T2" fmla="*/ 64 w 72"/>
                <a:gd name="T3" fmla="*/ 5 h 61"/>
                <a:gd name="T4" fmla="*/ 62 w 72"/>
                <a:gd name="T5" fmla="*/ 7 h 61"/>
                <a:gd name="T6" fmla="*/ 60 w 72"/>
                <a:gd name="T7" fmla="*/ 10 h 61"/>
                <a:gd name="T8" fmla="*/ 58 w 72"/>
                <a:gd name="T9" fmla="*/ 13 h 61"/>
                <a:gd name="T10" fmla="*/ 57 w 72"/>
                <a:gd name="T11" fmla="*/ 16 h 61"/>
                <a:gd name="T12" fmla="*/ 56 w 72"/>
                <a:gd name="T13" fmla="*/ 20 h 61"/>
                <a:gd name="T14" fmla="*/ 56 w 72"/>
                <a:gd name="T15" fmla="*/ 23 h 61"/>
                <a:gd name="T16" fmla="*/ 56 w 72"/>
                <a:gd name="T17" fmla="*/ 27 h 61"/>
                <a:gd name="T18" fmla="*/ 56 w 72"/>
                <a:gd name="T19" fmla="*/ 31 h 61"/>
                <a:gd name="T20" fmla="*/ 57 w 72"/>
                <a:gd name="T21" fmla="*/ 35 h 61"/>
                <a:gd name="T22" fmla="*/ 58 w 72"/>
                <a:gd name="T23" fmla="*/ 39 h 61"/>
                <a:gd name="T24" fmla="*/ 60 w 72"/>
                <a:gd name="T25" fmla="*/ 43 h 61"/>
                <a:gd name="T26" fmla="*/ 61 w 72"/>
                <a:gd name="T27" fmla="*/ 46 h 61"/>
                <a:gd name="T28" fmla="*/ 64 w 72"/>
                <a:gd name="T29" fmla="*/ 50 h 61"/>
                <a:gd name="T30" fmla="*/ 66 w 72"/>
                <a:gd name="T31" fmla="*/ 53 h 61"/>
                <a:gd name="T32" fmla="*/ 69 w 72"/>
                <a:gd name="T33" fmla="*/ 57 h 61"/>
                <a:gd name="T34" fmla="*/ 71 w 72"/>
                <a:gd name="T35" fmla="*/ 60 h 61"/>
                <a:gd name="T36" fmla="*/ 66 w 72"/>
                <a:gd name="T37" fmla="*/ 56 h 61"/>
                <a:gd name="T38" fmla="*/ 61 w 72"/>
                <a:gd name="T39" fmla="*/ 54 h 61"/>
                <a:gd name="T40" fmla="*/ 55 w 72"/>
                <a:gd name="T41" fmla="*/ 52 h 61"/>
                <a:gd name="T42" fmla="*/ 50 w 72"/>
                <a:gd name="T43" fmla="*/ 50 h 61"/>
                <a:gd name="T44" fmla="*/ 45 w 72"/>
                <a:gd name="T45" fmla="*/ 49 h 61"/>
                <a:gd name="T46" fmla="*/ 39 w 72"/>
                <a:gd name="T47" fmla="*/ 49 h 61"/>
                <a:gd name="T48" fmla="*/ 34 w 72"/>
                <a:gd name="T49" fmla="*/ 48 h 61"/>
                <a:gd name="T50" fmla="*/ 29 w 72"/>
                <a:gd name="T51" fmla="*/ 49 h 61"/>
                <a:gd name="T52" fmla="*/ 25 w 72"/>
                <a:gd name="T53" fmla="*/ 49 h 61"/>
                <a:gd name="T54" fmla="*/ 20 w 72"/>
                <a:gd name="T55" fmla="*/ 50 h 61"/>
                <a:gd name="T56" fmla="*/ 16 w 72"/>
                <a:gd name="T57" fmla="*/ 51 h 61"/>
                <a:gd name="T58" fmla="*/ 13 w 72"/>
                <a:gd name="T59" fmla="*/ 52 h 61"/>
                <a:gd name="T60" fmla="*/ 10 w 72"/>
                <a:gd name="T61" fmla="*/ 53 h 61"/>
                <a:gd name="T62" fmla="*/ 7 w 72"/>
                <a:gd name="T63" fmla="*/ 54 h 61"/>
                <a:gd name="T64" fmla="*/ 5 w 72"/>
                <a:gd name="T65" fmla="*/ 55 h 61"/>
                <a:gd name="T66" fmla="*/ 3 w 72"/>
                <a:gd name="T67" fmla="*/ 56 h 61"/>
                <a:gd name="T68" fmla="*/ 2 w 72"/>
                <a:gd name="T69" fmla="*/ 54 h 61"/>
                <a:gd name="T70" fmla="*/ 1 w 72"/>
                <a:gd name="T71" fmla="*/ 51 h 61"/>
                <a:gd name="T72" fmla="*/ 0 w 72"/>
                <a:gd name="T73" fmla="*/ 48 h 61"/>
                <a:gd name="T74" fmla="*/ 0 w 72"/>
                <a:gd name="T75" fmla="*/ 44 h 61"/>
                <a:gd name="T76" fmla="*/ 0 w 72"/>
                <a:gd name="T77" fmla="*/ 40 h 61"/>
                <a:gd name="T78" fmla="*/ 0 w 72"/>
                <a:gd name="T79" fmla="*/ 36 h 61"/>
                <a:gd name="T80" fmla="*/ 1 w 72"/>
                <a:gd name="T81" fmla="*/ 32 h 61"/>
                <a:gd name="T82" fmla="*/ 1 w 72"/>
                <a:gd name="T83" fmla="*/ 27 h 61"/>
                <a:gd name="T84" fmla="*/ 2 w 72"/>
                <a:gd name="T85" fmla="*/ 23 h 61"/>
                <a:gd name="T86" fmla="*/ 4 w 72"/>
                <a:gd name="T87" fmla="*/ 19 h 61"/>
                <a:gd name="T88" fmla="*/ 5 w 72"/>
                <a:gd name="T89" fmla="*/ 15 h 61"/>
                <a:gd name="T90" fmla="*/ 7 w 72"/>
                <a:gd name="T91" fmla="*/ 11 h 61"/>
                <a:gd name="T92" fmla="*/ 8 w 72"/>
                <a:gd name="T93" fmla="*/ 7 h 61"/>
                <a:gd name="T94" fmla="*/ 10 w 72"/>
                <a:gd name="T95" fmla="*/ 4 h 61"/>
                <a:gd name="T96" fmla="*/ 12 w 72"/>
                <a:gd name="T97" fmla="*/ 2 h 61"/>
                <a:gd name="T98" fmla="*/ 14 w 72"/>
                <a:gd name="T9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61">
                  <a:moveTo>
                    <a:pt x="14" y="0"/>
                  </a:moveTo>
                  <a:lnTo>
                    <a:pt x="64" y="5"/>
                  </a:lnTo>
                  <a:lnTo>
                    <a:pt x="62" y="7"/>
                  </a:lnTo>
                  <a:lnTo>
                    <a:pt x="60" y="10"/>
                  </a:lnTo>
                  <a:lnTo>
                    <a:pt x="58" y="13"/>
                  </a:lnTo>
                  <a:lnTo>
                    <a:pt x="57" y="16"/>
                  </a:lnTo>
                  <a:lnTo>
                    <a:pt x="56" y="20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56" y="31"/>
                  </a:lnTo>
                  <a:lnTo>
                    <a:pt x="57" y="35"/>
                  </a:lnTo>
                  <a:lnTo>
                    <a:pt x="58" y="39"/>
                  </a:lnTo>
                  <a:lnTo>
                    <a:pt x="60" y="43"/>
                  </a:lnTo>
                  <a:lnTo>
                    <a:pt x="61" y="46"/>
                  </a:lnTo>
                  <a:lnTo>
                    <a:pt x="64" y="50"/>
                  </a:lnTo>
                  <a:lnTo>
                    <a:pt x="66" y="53"/>
                  </a:lnTo>
                  <a:lnTo>
                    <a:pt x="69" y="57"/>
                  </a:lnTo>
                  <a:lnTo>
                    <a:pt x="71" y="60"/>
                  </a:lnTo>
                  <a:lnTo>
                    <a:pt x="66" y="56"/>
                  </a:lnTo>
                  <a:lnTo>
                    <a:pt x="61" y="54"/>
                  </a:lnTo>
                  <a:lnTo>
                    <a:pt x="55" y="52"/>
                  </a:lnTo>
                  <a:lnTo>
                    <a:pt x="50" y="50"/>
                  </a:lnTo>
                  <a:lnTo>
                    <a:pt x="45" y="49"/>
                  </a:lnTo>
                  <a:lnTo>
                    <a:pt x="39" y="49"/>
                  </a:lnTo>
                  <a:lnTo>
                    <a:pt x="34" y="48"/>
                  </a:lnTo>
                  <a:lnTo>
                    <a:pt x="29" y="49"/>
                  </a:lnTo>
                  <a:lnTo>
                    <a:pt x="25" y="49"/>
                  </a:lnTo>
                  <a:lnTo>
                    <a:pt x="20" y="50"/>
                  </a:lnTo>
                  <a:lnTo>
                    <a:pt x="16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3" y="56"/>
                  </a:lnTo>
                  <a:lnTo>
                    <a:pt x="2" y="54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2" y="23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Freeform 617"/>
            <p:cNvSpPr>
              <a:spLocks/>
            </p:cNvSpPr>
            <p:nvPr/>
          </p:nvSpPr>
          <p:spPr bwMode="auto">
            <a:xfrm>
              <a:off x="5270" y="310"/>
              <a:ext cx="61" cy="42"/>
            </a:xfrm>
            <a:custGeom>
              <a:avLst/>
              <a:gdLst>
                <a:gd name="T0" fmla="*/ 6 w 61"/>
                <a:gd name="T1" fmla="*/ 0 h 42"/>
                <a:gd name="T2" fmla="*/ 60 w 61"/>
                <a:gd name="T3" fmla="*/ 2 h 42"/>
                <a:gd name="T4" fmla="*/ 55 w 61"/>
                <a:gd name="T5" fmla="*/ 7 h 42"/>
                <a:gd name="T6" fmla="*/ 51 w 61"/>
                <a:gd name="T7" fmla="*/ 12 h 42"/>
                <a:gd name="T8" fmla="*/ 49 w 61"/>
                <a:gd name="T9" fmla="*/ 17 h 42"/>
                <a:gd name="T10" fmla="*/ 48 w 61"/>
                <a:gd name="T11" fmla="*/ 23 h 42"/>
                <a:gd name="T12" fmla="*/ 49 w 61"/>
                <a:gd name="T13" fmla="*/ 28 h 42"/>
                <a:gd name="T14" fmla="*/ 50 w 61"/>
                <a:gd name="T15" fmla="*/ 32 h 42"/>
                <a:gd name="T16" fmla="*/ 53 w 61"/>
                <a:gd name="T17" fmla="*/ 37 h 42"/>
                <a:gd name="T18" fmla="*/ 55 w 61"/>
                <a:gd name="T19" fmla="*/ 41 h 42"/>
                <a:gd name="T20" fmla="*/ 51 w 61"/>
                <a:gd name="T21" fmla="*/ 38 h 42"/>
                <a:gd name="T22" fmla="*/ 47 w 61"/>
                <a:gd name="T23" fmla="*/ 35 h 42"/>
                <a:gd name="T24" fmla="*/ 43 w 61"/>
                <a:gd name="T25" fmla="*/ 33 h 42"/>
                <a:gd name="T26" fmla="*/ 40 w 61"/>
                <a:gd name="T27" fmla="*/ 31 h 42"/>
                <a:gd name="T28" fmla="*/ 36 w 61"/>
                <a:gd name="T29" fmla="*/ 30 h 42"/>
                <a:gd name="T30" fmla="*/ 32 w 61"/>
                <a:gd name="T31" fmla="*/ 29 h 42"/>
                <a:gd name="T32" fmla="*/ 29 w 61"/>
                <a:gd name="T33" fmla="*/ 28 h 42"/>
                <a:gd name="T34" fmla="*/ 26 w 61"/>
                <a:gd name="T35" fmla="*/ 28 h 42"/>
                <a:gd name="T36" fmla="*/ 23 w 61"/>
                <a:gd name="T37" fmla="*/ 28 h 42"/>
                <a:gd name="T38" fmla="*/ 20 w 61"/>
                <a:gd name="T39" fmla="*/ 28 h 42"/>
                <a:gd name="T40" fmla="*/ 17 w 61"/>
                <a:gd name="T41" fmla="*/ 29 h 42"/>
                <a:gd name="T42" fmla="*/ 15 w 61"/>
                <a:gd name="T43" fmla="*/ 30 h 42"/>
                <a:gd name="T44" fmla="*/ 13 w 61"/>
                <a:gd name="T45" fmla="*/ 31 h 42"/>
                <a:gd name="T46" fmla="*/ 11 w 61"/>
                <a:gd name="T47" fmla="*/ 33 h 42"/>
                <a:gd name="T48" fmla="*/ 9 w 61"/>
                <a:gd name="T49" fmla="*/ 35 h 42"/>
                <a:gd name="T50" fmla="*/ 8 w 61"/>
                <a:gd name="T51" fmla="*/ 38 h 42"/>
                <a:gd name="T52" fmla="*/ 4 w 61"/>
                <a:gd name="T53" fmla="*/ 35 h 42"/>
                <a:gd name="T54" fmla="*/ 2 w 61"/>
                <a:gd name="T55" fmla="*/ 30 h 42"/>
                <a:gd name="T56" fmla="*/ 1 w 61"/>
                <a:gd name="T57" fmla="*/ 24 h 42"/>
                <a:gd name="T58" fmla="*/ 0 w 61"/>
                <a:gd name="T59" fmla="*/ 17 h 42"/>
                <a:gd name="T60" fmla="*/ 1 w 61"/>
                <a:gd name="T61" fmla="*/ 11 h 42"/>
                <a:gd name="T62" fmla="*/ 2 w 61"/>
                <a:gd name="T63" fmla="*/ 5 h 42"/>
                <a:gd name="T64" fmla="*/ 4 w 61"/>
                <a:gd name="T65" fmla="*/ 2 h 42"/>
                <a:gd name="T66" fmla="*/ 6 w 61"/>
                <a:gd name="T6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2">
                  <a:moveTo>
                    <a:pt x="6" y="0"/>
                  </a:moveTo>
                  <a:lnTo>
                    <a:pt x="60" y="2"/>
                  </a:lnTo>
                  <a:lnTo>
                    <a:pt x="55" y="7"/>
                  </a:lnTo>
                  <a:lnTo>
                    <a:pt x="51" y="12"/>
                  </a:lnTo>
                  <a:lnTo>
                    <a:pt x="49" y="17"/>
                  </a:lnTo>
                  <a:lnTo>
                    <a:pt x="48" y="23"/>
                  </a:lnTo>
                  <a:lnTo>
                    <a:pt x="49" y="28"/>
                  </a:lnTo>
                  <a:lnTo>
                    <a:pt x="50" y="32"/>
                  </a:lnTo>
                  <a:lnTo>
                    <a:pt x="53" y="37"/>
                  </a:lnTo>
                  <a:lnTo>
                    <a:pt x="55" y="41"/>
                  </a:lnTo>
                  <a:lnTo>
                    <a:pt x="51" y="38"/>
                  </a:lnTo>
                  <a:lnTo>
                    <a:pt x="47" y="35"/>
                  </a:lnTo>
                  <a:lnTo>
                    <a:pt x="43" y="33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29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7" y="29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5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Freeform 618"/>
            <p:cNvSpPr>
              <a:spLocks/>
            </p:cNvSpPr>
            <p:nvPr/>
          </p:nvSpPr>
          <p:spPr bwMode="auto">
            <a:xfrm>
              <a:off x="5213" y="344"/>
              <a:ext cx="47" cy="113"/>
            </a:xfrm>
            <a:custGeom>
              <a:avLst/>
              <a:gdLst>
                <a:gd name="T0" fmla="*/ 0 w 47"/>
                <a:gd name="T1" fmla="*/ 102 h 113"/>
                <a:gd name="T2" fmla="*/ 1 w 47"/>
                <a:gd name="T3" fmla="*/ 96 h 113"/>
                <a:gd name="T4" fmla="*/ 2 w 47"/>
                <a:gd name="T5" fmla="*/ 90 h 113"/>
                <a:gd name="T6" fmla="*/ 3 w 47"/>
                <a:gd name="T7" fmla="*/ 84 h 113"/>
                <a:gd name="T8" fmla="*/ 5 w 47"/>
                <a:gd name="T9" fmla="*/ 77 h 113"/>
                <a:gd name="T10" fmla="*/ 8 w 47"/>
                <a:gd name="T11" fmla="*/ 69 h 113"/>
                <a:gd name="T12" fmla="*/ 10 w 47"/>
                <a:gd name="T13" fmla="*/ 62 h 113"/>
                <a:gd name="T14" fmla="*/ 13 w 47"/>
                <a:gd name="T15" fmla="*/ 54 h 113"/>
                <a:gd name="T16" fmla="*/ 17 w 47"/>
                <a:gd name="T17" fmla="*/ 46 h 113"/>
                <a:gd name="T18" fmla="*/ 20 w 47"/>
                <a:gd name="T19" fmla="*/ 39 h 113"/>
                <a:gd name="T20" fmla="*/ 24 w 47"/>
                <a:gd name="T21" fmla="*/ 32 h 113"/>
                <a:gd name="T22" fmla="*/ 28 w 47"/>
                <a:gd name="T23" fmla="*/ 25 h 113"/>
                <a:gd name="T24" fmla="*/ 31 w 47"/>
                <a:gd name="T25" fmla="*/ 18 h 113"/>
                <a:gd name="T26" fmla="*/ 35 w 47"/>
                <a:gd name="T27" fmla="*/ 13 h 113"/>
                <a:gd name="T28" fmla="*/ 39 w 47"/>
                <a:gd name="T29" fmla="*/ 8 h 113"/>
                <a:gd name="T30" fmla="*/ 42 w 47"/>
                <a:gd name="T31" fmla="*/ 3 h 113"/>
                <a:gd name="T32" fmla="*/ 46 w 47"/>
                <a:gd name="T33" fmla="*/ 0 h 113"/>
                <a:gd name="T34" fmla="*/ 41 w 47"/>
                <a:gd name="T35" fmla="*/ 7 h 113"/>
                <a:gd name="T36" fmla="*/ 37 w 47"/>
                <a:gd name="T37" fmla="*/ 13 h 113"/>
                <a:gd name="T38" fmla="*/ 33 w 47"/>
                <a:gd name="T39" fmla="*/ 20 h 113"/>
                <a:gd name="T40" fmla="*/ 30 w 47"/>
                <a:gd name="T41" fmla="*/ 28 h 113"/>
                <a:gd name="T42" fmla="*/ 28 w 47"/>
                <a:gd name="T43" fmla="*/ 35 h 113"/>
                <a:gd name="T44" fmla="*/ 26 w 47"/>
                <a:gd name="T45" fmla="*/ 43 h 113"/>
                <a:gd name="T46" fmla="*/ 24 w 47"/>
                <a:gd name="T47" fmla="*/ 50 h 113"/>
                <a:gd name="T48" fmla="*/ 23 w 47"/>
                <a:gd name="T49" fmla="*/ 58 h 113"/>
                <a:gd name="T50" fmla="*/ 23 w 47"/>
                <a:gd name="T51" fmla="*/ 66 h 113"/>
                <a:gd name="T52" fmla="*/ 23 w 47"/>
                <a:gd name="T53" fmla="*/ 73 h 113"/>
                <a:gd name="T54" fmla="*/ 24 w 47"/>
                <a:gd name="T55" fmla="*/ 80 h 113"/>
                <a:gd name="T56" fmla="*/ 26 w 47"/>
                <a:gd name="T57" fmla="*/ 87 h 113"/>
                <a:gd name="T58" fmla="*/ 28 w 47"/>
                <a:gd name="T59" fmla="*/ 94 h 113"/>
                <a:gd name="T60" fmla="*/ 31 w 47"/>
                <a:gd name="T61" fmla="*/ 100 h 113"/>
                <a:gd name="T62" fmla="*/ 34 w 47"/>
                <a:gd name="T63" fmla="*/ 106 h 113"/>
                <a:gd name="T64" fmla="*/ 38 w 47"/>
                <a:gd name="T65" fmla="*/ 112 h 113"/>
                <a:gd name="T66" fmla="*/ 37 w 47"/>
                <a:gd name="T67" fmla="*/ 111 h 113"/>
                <a:gd name="T68" fmla="*/ 35 w 47"/>
                <a:gd name="T69" fmla="*/ 109 h 113"/>
                <a:gd name="T70" fmla="*/ 32 w 47"/>
                <a:gd name="T71" fmla="*/ 108 h 113"/>
                <a:gd name="T72" fmla="*/ 30 w 47"/>
                <a:gd name="T73" fmla="*/ 107 h 113"/>
                <a:gd name="T74" fmla="*/ 27 w 47"/>
                <a:gd name="T75" fmla="*/ 106 h 113"/>
                <a:gd name="T76" fmla="*/ 24 w 47"/>
                <a:gd name="T77" fmla="*/ 105 h 113"/>
                <a:gd name="T78" fmla="*/ 21 w 47"/>
                <a:gd name="T79" fmla="*/ 103 h 113"/>
                <a:gd name="T80" fmla="*/ 18 w 47"/>
                <a:gd name="T81" fmla="*/ 102 h 113"/>
                <a:gd name="T82" fmla="*/ 15 w 47"/>
                <a:gd name="T83" fmla="*/ 102 h 113"/>
                <a:gd name="T84" fmla="*/ 13 w 47"/>
                <a:gd name="T85" fmla="*/ 101 h 113"/>
                <a:gd name="T86" fmla="*/ 10 w 47"/>
                <a:gd name="T87" fmla="*/ 100 h 113"/>
                <a:gd name="T88" fmla="*/ 7 w 47"/>
                <a:gd name="T89" fmla="*/ 100 h 113"/>
                <a:gd name="T90" fmla="*/ 5 w 47"/>
                <a:gd name="T91" fmla="*/ 100 h 113"/>
                <a:gd name="T92" fmla="*/ 3 w 47"/>
                <a:gd name="T93" fmla="*/ 100 h 113"/>
                <a:gd name="T94" fmla="*/ 1 w 47"/>
                <a:gd name="T95" fmla="*/ 101 h 113"/>
                <a:gd name="T96" fmla="*/ 0 w 47"/>
                <a:gd name="T97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113">
                  <a:moveTo>
                    <a:pt x="0" y="102"/>
                  </a:moveTo>
                  <a:lnTo>
                    <a:pt x="1" y="96"/>
                  </a:lnTo>
                  <a:lnTo>
                    <a:pt x="2" y="90"/>
                  </a:lnTo>
                  <a:lnTo>
                    <a:pt x="3" y="84"/>
                  </a:lnTo>
                  <a:lnTo>
                    <a:pt x="5" y="77"/>
                  </a:lnTo>
                  <a:lnTo>
                    <a:pt x="8" y="69"/>
                  </a:lnTo>
                  <a:lnTo>
                    <a:pt x="10" y="62"/>
                  </a:lnTo>
                  <a:lnTo>
                    <a:pt x="13" y="54"/>
                  </a:lnTo>
                  <a:lnTo>
                    <a:pt x="17" y="46"/>
                  </a:lnTo>
                  <a:lnTo>
                    <a:pt x="20" y="39"/>
                  </a:lnTo>
                  <a:lnTo>
                    <a:pt x="24" y="32"/>
                  </a:lnTo>
                  <a:lnTo>
                    <a:pt x="28" y="25"/>
                  </a:lnTo>
                  <a:lnTo>
                    <a:pt x="31" y="18"/>
                  </a:lnTo>
                  <a:lnTo>
                    <a:pt x="35" y="13"/>
                  </a:lnTo>
                  <a:lnTo>
                    <a:pt x="39" y="8"/>
                  </a:lnTo>
                  <a:lnTo>
                    <a:pt x="42" y="3"/>
                  </a:lnTo>
                  <a:lnTo>
                    <a:pt x="46" y="0"/>
                  </a:lnTo>
                  <a:lnTo>
                    <a:pt x="41" y="7"/>
                  </a:lnTo>
                  <a:lnTo>
                    <a:pt x="37" y="13"/>
                  </a:lnTo>
                  <a:lnTo>
                    <a:pt x="33" y="20"/>
                  </a:lnTo>
                  <a:lnTo>
                    <a:pt x="30" y="28"/>
                  </a:lnTo>
                  <a:lnTo>
                    <a:pt x="28" y="35"/>
                  </a:lnTo>
                  <a:lnTo>
                    <a:pt x="26" y="43"/>
                  </a:lnTo>
                  <a:lnTo>
                    <a:pt x="24" y="50"/>
                  </a:lnTo>
                  <a:lnTo>
                    <a:pt x="23" y="58"/>
                  </a:lnTo>
                  <a:lnTo>
                    <a:pt x="23" y="66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6" y="87"/>
                  </a:lnTo>
                  <a:lnTo>
                    <a:pt x="28" y="94"/>
                  </a:lnTo>
                  <a:lnTo>
                    <a:pt x="31" y="100"/>
                  </a:lnTo>
                  <a:lnTo>
                    <a:pt x="34" y="106"/>
                  </a:lnTo>
                  <a:lnTo>
                    <a:pt x="38" y="112"/>
                  </a:lnTo>
                  <a:lnTo>
                    <a:pt x="37" y="111"/>
                  </a:lnTo>
                  <a:lnTo>
                    <a:pt x="35" y="109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7" y="106"/>
                  </a:lnTo>
                  <a:lnTo>
                    <a:pt x="24" y="105"/>
                  </a:lnTo>
                  <a:lnTo>
                    <a:pt x="21" y="103"/>
                  </a:lnTo>
                  <a:lnTo>
                    <a:pt x="18" y="102"/>
                  </a:lnTo>
                  <a:lnTo>
                    <a:pt x="15" y="102"/>
                  </a:lnTo>
                  <a:lnTo>
                    <a:pt x="13" y="101"/>
                  </a:lnTo>
                  <a:lnTo>
                    <a:pt x="10" y="100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1" y="101"/>
                  </a:lnTo>
                  <a:lnTo>
                    <a:pt x="0" y="10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Freeform 619"/>
            <p:cNvSpPr>
              <a:spLocks/>
            </p:cNvSpPr>
            <p:nvPr/>
          </p:nvSpPr>
          <p:spPr bwMode="auto">
            <a:xfrm>
              <a:off x="5243" y="402"/>
              <a:ext cx="57" cy="48"/>
            </a:xfrm>
            <a:custGeom>
              <a:avLst/>
              <a:gdLst>
                <a:gd name="T0" fmla="*/ 0 w 57"/>
                <a:gd name="T1" fmla="*/ 0 h 48"/>
                <a:gd name="T2" fmla="*/ 1 w 57"/>
                <a:gd name="T3" fmla="*/ 0 h 48"/>
                <a:gd name="T4" fmla="*/ 3 w 57"/>
                <a:gd name="T5" fmla="*/ 0 h 48"/>
                <a:gd name="T6" fmla="*/ 6 w 57"/>
                <a:gd name="T7" fmla="*/ 0 h 48"/>
                <a:gd name="T8" fmla="*/ 10 w 57"/>
                <a:gd name="T9" fmla="*/ 0 h 48"/>
                <a:gd name="T10" fmla="*/ 14 w 57"/>
                <a:gd name="T11" fmla="*/ 1 h 48"/>
                <a:gd name="T12" fmla="*/ 18 w 57"/>
                <a:gd name="T13" fmla="*/ 1 h 48"/>
                <a:gd name="T14" fmla="*/ 23 w 57"/>
                <a:gd name="T15" fmla="*/ 1 h 48"/>
                <a:gd name="T16" fmla="*/ 28 w 57"/>
                <a:gd name="T17" fmla="*/ 2 h 48"/>
                <a:gd name="T18" fmla="*/ 33 w 57"/>
                <a:gd name="T19" fmla="*/ 2 h 48"/>
                <a:gd name="T20" fmla="*/ 38 w 57"/>
                <a:gd name="T21" fmla="*/ 2 h 48"/>
                <a:gd name="T22" fmla="*/ 42 w 57"/>
                <a:gd name="T23" fmla="*/ 2 h 48"/>
                <a:gd name="T24" fmla="*/ 46 w 57"/>
                <a:gd name="T25" fmla="*/ 3 h 48"/>
                <a:gd name="T26" fmla="*/ 50 w 57"/>
                <a:gd name="T27" fmla="*/ 3 h 48"/>
                <a:gd name="T28" fmla="*/ 53 w 57"/>
                <a:gd name="T29" fmla="*/ 3 h 48"/>
                <a:gd name="T30" fmla="*/ 55 w 57"/>
                <a:gd name="T31" fmla="*/ 3 h 48"/>
                <a:gd name="T32" fmla="*/ 56 w 57"/>
                <a:gd name="T33" fmla="*/ 3 h 48"/>
                <a:gd name="T34" fmla="*/ 55 w 57"/>
                <a:gd name="T35" fmla="*/ 5 h 48"/>
                <a:gd name="T36" fmla="*/ 53 w 57"/>
                <a:gd name="T37" fmla="*/ 9 h 48"/>
                <a:gd name="T38" fmla="*/ 51 w 57"/>
                <a:gd name="T39" fmla="*/ 14 h 48"/>
                <a:gd name="T40" fmla="*/ 49 w 57"/>
                <a:gd name="T41" fmla="*/ 20 h 48"/>
                <a:gd name="T42" fmla="*/ 48 w 57"/>
                <a:gd name="T43" fmla="*/ 26 h 48"/>
                <a:gd name="T44" fmla="*/ 48 w 57"/>
                <a:gd name="T45" fmla="*/ 32 h 48"/>
                <a:gd name="T46" fmla="*/ 49 w 57"/>
                <a:gd name="T47" fmla="*/ 39 h 48"/>
                <a:gd name="T48" fmla="*/ 52 w 57"/>
                <a:gd name="T49" fmla="*/ 44 h 48"/>
                <a:gd name="T50" fmla="*/ 14 w 57"/>
                <a:gd name="T51" fmla="*/ 47 h 48"/>
                <a:gd name="T52" fmla="*/ 0 w 57"/>
                <a:gd name="T5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48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5" y="5"/>
                  </a:lnTo>
                  <a:lnTo>
                    <a:pt x="53" y="9"/>
                  </a:lnTo>
                  <a:lnTo>
                    <a:pt x="51" y="14"/>
                  </a:lnTo>
                  <a:lnTo>
                    <a:pt x="49" y="20"/>
                  </a:lnTo>
                  <a:lnTo>
                    <a:pt x="48" y="26"/>
                  </a:lnTo>
                  <a:lnTo>
                    <a:pt x="48" y="32"/>
                  </a:lnTo>
                  <a:lnTo>
                    <a:pt x="49" y="39"/>
                  </a:lnTo>
                  <a:lnTo>
                    <a:pt x="52" y="44"/>
                  </a:lnTo>
                  <a:lnTo>
                    <a:pt x="14" y="4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Freeform 620"/>
            <p:cNvSpPr>
              <a:spLocks/>
            </p:cNvSpPr>
            <p:nvPr/>
          </p:nvSpPr>
          <p:spPr bwMode="auto">
            <a:xfrm>
              <a:off x="5328" y="325"/>
              <a:ext cx="39" cy="8"/>
            </a:xfrm>
            <a:custGeom>
              <a:avLst/>
              <a:gdLst>
                <a:gd name="T0" fmla="*/ 38 w 39"/>
                <a:gd name="T1" fmla="*/ 2 h 8"/>
                <a:gd name="T2" fmla="*/ 36 w 39"/>
                <a:gd name="T3" fmla="*/ 2 h 8"/>
                <a:gd name="T4" fmla="*/ 35 w 39"/>
                <a:gd name="T5" fmla="*/ 2 h 8"/>
                <a:gd name="T6" fmla="*/ 32 w 39"/>
                <a:gd name="T7" fmla="*/ 2 h 8"/>
                <a:gd name="T8" fmla="*/ 29 w 39"/>
                <a:gd name="T9" fmla="*/ 1 h 8"/>
                <a:gd name="T10" fmla="*/ 26 w 39"/>
                <a:gd name="T11" fmla="*/ 1 h 8"/>
                <a:gd name="T12" fmla="*/ 23 w 39"/>
                <a:gd name="T13" fmla="*/ 1 h 8"/>
                <a:gd name="T14" fmla="*/ 20 w 39"/>
                <a:gd name="T15" fmla="*/ 1 h 8"/>
                <a:gd name="T16" fmla="*/ 16 w 39"/>
                <a:gd name="T17" fmla="*/ 1 h 8"/>
                <a:gd name="T18" fmla="*/ 13 w 39"/>
                <a:gd name="T19" fmla="*/ 0 h 8"/>
                <a:gd name="T20" fmla="*/ 10 w 39"/>
                <a:gd name="T21" fmla="*/ 0 h 8"/>
                <a:gd name="T22" fmla="*/ 7 w 39"/>
                <a:gd name="T23" fmla="*/ 0 h 8"/>
                <a:gd name="T24" fmla="*/ 4 w 39"/>
                <a:gd name="T25" fmla="*/ 0 h 8"/>
                <a:gd name="T26" fmla="*/ 3 w 39"/>
                <a:gd name="T27" fmla="*/ 0 h 8"/>
                <a:gd name="T28" fmla="*/ 1 w 39"/>
                <a:gd name="T29" fmla="*/ 0 h 8"/>
                <a:gd name="T30" fmla="*/ 0 w 39"/>
                <a:gd name="T31" fmla="*/ 0 h 8"/>
                <a:gd name="T32" fmla="*/ 1 w 39"/>
                <a:gd name="T33" fmla="*/ 2 h 8"/>
                <a:gd name="T34" fmla="*/ 2 w 39"/>
                <a:gd name="T35" fmla="*/ 3 h 8"/>
                <a:gd name="T36" fmla="*/ 4 w 39"/>
                <a:gd name="T37" fmla="*/ 4 h 8"/>
                <a:gd name="T38" fmla="*/ 7 w 39"/>
                <a:gd name="T39" fmla="*/ 5 h 8"/>
                <a:gd name="T40" fmla="*/ 10 w 39"/>
                <a:gd name="T41" fmla="*/ 6 h 8"/>
                <a:gd name="T42" fmla="*/ 13 w 39"/>
                <a:gd name="T43" fmla="*/ 6 h 8"/>
                <a:gd name="T44" fmla="*/ 15 w 39"/>
                <a:gd name="T45" fmla="*/ 6 h 8"/>
                <a:gd name="T46" fmla="*/ 17 w 39"/>
                <a:gd name="T47" fmla="*/ 6 h 8"/>
                <a:gd name="T48" fmla="*/ 18 w 39"/>
                <a:gd name="T49" fmla="*/ 6 h 8"/>
                <a:gd name="T50" fmla="*/ 20 w 39"/>
                <a:gd name="T51" fmla="*/ 6 h 8"/>
                <a:gd name="T52" fmla="*/ 21 w 39"/>
                <a:gd name="T53" fmla="*/ 7 h 8"/>
                <a:gd name="T54" fmla="*/ 23 w 39"/>
                <a:gd name="T55" fmla="*/ 7 h 8"/>
                <a:gd name="T56" fmla="*/ 25 w 39"/>
                <a:gd name="T57" fmla="*/ 7 h 8"/>
                <a:gd name="T58" fmla="*/ 27 w 39"/>
                <a:gd name="T59" fmla="*/ 7 h 8"/>
                <a:gd name="T60" fmla="*/ 29 w 39"/>
                <a:gd name="T61" fmla="*/ 7 h 8"/>
                <a:gd name="T62" fmla="*/ 31 w 39"/>
                <a:gd name="T63" fmla="*/ 7 h 8"/>
                <a:gd name="T64" fmla="*/ 32 w 39"/>
                <a:gd name="T65" fmla="*/ 6 h 8"/>
                <a:gd name="T66" fmla="*/ 34 w 39"/>
                <a:gd name="T67" fmla="*/ 6 h 8"/>
                <a:gd name="T68" fmla="*/ 36 w 39"/>
                <a:gd name="T69" fmla="*/ 6 h 8"/>
                <a:gd name="T70" fmla="*/ 37 w 39"/>
                <a:gd name="T71" fmla="*/ 5 h 8"/>
                <a:gd name="T72" fmla="*/ 38 w 39"/>
                <a:gd name="T73" fmla="*/ 4 h 8"/>
                <a:gd name="T74" fmla="*/ 38 w 39"/>
                <a:gd name="T75" fmla="*/ 3 h 8"/>
                <a:gd name="T76" fmla="*/ 38 w 39"/>
                <a:gd name="T7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8">
                  <a:moveTo>
                    <a:pt x="38" y="2"/>
                  </a:moveTo>
                  <a:lnTo>
                    <a:pt x="36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" name="Freeform 621"/>
            <p:cNvSpPr>
              <a:spLocks/>
            </p:cNvSpPr>
            <p:nvPr/>
          </p:nvSpPr>
          <p:spPr bwMode="auto">
            <a:xfrm>
              <a:off x="5234" y="316"/>
              <a:ext cx="55" cy="34"/>
            </a:xfrm>
            <a:custGeom>
              <a:avLst/>
              <a:gdLst>
                <a:gd name="T0" fmla="*/ 9 w 55"/>
                <a:gd name="T1" fmla="*/ 0 h 34"/>
                <a:gd name="T2" fmla="*/ 54 w 55"/>
                <a:gd name="T3" fmla="*/ 0 h 34"/>
                <a:gd name="T4" fmla="*/ 50 w 55"/>
                <a:gd name="T5" fmla="*/ 3 h 34"/>
                <a:gd name="T6" fmla="*/ 46 w 55"/>
                <a:gd name="T7" fmla="*/ 6 h 34"/>
                <a:gd name="T8" fmla="*/ 45 w 55"/>
                <a:gd name="T9" fmla="*/ 11 h 34"/>
                <a:gd name="T10" fmla="*/ 44 w 55"/>
                <a:gd name="T11" fmla="*/ 15 h 34"/>
                <a:gd name="T12" fmla="*/ 45 w 55"/>
                <a:gd name="T13" fmla="*/ 20 h 34"/>
                <a:gd name="T14" fmla="*/ 46 w 55"/>
                <a:gd name="T15" fmla="*/ 25 h 34"/>
                <a:gd name="T16" fmla="*/ 49 w 55"/>
                <a:gd name="T17" fmla="*/ 29 h 34"/>
                <a:gd name="T18" fmla="*/ 52 w 55"/>
                <a:gd name="T19" fmla="*/ 33 h 34"/>
                <a:gd name="T20" fmla="*/ 49 w 55"/>
                <a:gd name="T21" fmla="*/ 30 h 34"/>
                <a:gd name="T22" fmla="*/ 45 w 55"/>
                <a:gd name="T23" fmla="*/ 28 h 34"/>
                <a:gd name="T24" fmla="*/ 41 w 55"/>
                <a:gd name="T25" fmla="*/ 26 h 34"/>
                <a:gd name="T26" fmla="*/ 37 w 55"/>
                <a:gd name="T27" fmla="*/ 24 h 34"/>
                <a:gd name="T28" fmla="*/ 33 w 55"/>
                <a:gd name="T29" fmla="*/ 22 h 34"/>
                <a:gd name="T30" fmla="*/ 29 w 55"/>
                <a:gd name="T31" fmla="*/ 21 h 34"/>
                <a:gd name="T32" fmla="*/ 26 w 55"/>
                <a:gd name="T33" fmla="*/ 20 h 34"/>
                <a:gd name="T34" fmla="*/ 22 w 55"/>
                <a:gd name="T35" fmla="*/ 20 h 34"/>
                <a:gd name="T36" fmla="*/ 19 w 55"/>
                <a:gd name="T37" fmla="*/ 19 h 34"/>
                <a:gd name="T38" fmla="*/ 16 w 55"/>
                <a:gd name="T39" fmla="*/ 19 h 34"/>
                <a:gd name="T40" fmla="*/ 13 w 55"/>
                <a:gd name="T41" fmla="*/ 20 h 34"/>
                <a:gd name="T42" fmla="*/ 10 w 55"/>
                <a:gd name="T43" fmla="*/ 21 h 34"/>
                <a:gd name="T44" fmla="*/ 7 w 55"/>
                <a:gd name="T45" fmla="*/ 22 h 34"/>
                <a:gd name="T46" fmla="*/ 5 w 55"/>
                <a:gd name="T47" fmla="*/ 24 h 34"/>
                <a:gd name="T48" fmla="*/ 4 w 55"/>
                <a:gd name="T49" fmla="*/ 25 h 34"/>
                <a:gd name="T50" fmla="*/ 2 w 55"/>
                <a:gd name="T51" fmla="*/ 28 h 34"/>
                <a:gd name="T52" fmla="*/ 1 w 55"/>
                <a:gd name="T53" fmla="*/ 26 h 34"/>
                <a:gd name="T54" fmla="*/ 0 w 55"/>
                <a:gd name="T55" fmla="*/ 22 h 34"/>
                <a:gd name="T56" fmla="*/ 0 w 55"/>
                <a:gd name="T57" fmla="*/ 19 h 34"/>
                <a:gd name="T58" fmla="*/ 1 w 55"/>
                <a:gd name="T59" fmla="*/ 14 h 34"/>
                <a:gd name="T60" fmla="*/ 2 w 55"/>
                <a:gd name="T61" fmla="*/ 10 h 34"/>
                <a:gd name="T62" fmla="*/ 4 w 55"/>
                <a:gd name="T63" fmla="*/ 6 h 34"/>
                <a:gd name="T64" fmla="*/ 6 w 55"/>
                <a:gd name="T65" fmla="*/ 3 h 34"/>
                <a:gd name="T66" fmla="*/ 9 w 55"/>
                <a:gd name="T6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34">
                  <a:moveTo>
                    <a:pt x="9" y="0"/>
                  </a:moveTo>
                  <a:lnTo>
                    <a:pt x="54" y="0"/>
                  </a:lnTo>
                  <a:lnTo>
                    <a:pt x="50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44" y="15"/>
                  </a:lnTo>
                  <a:lnTo>
                    <a:pt x="45" y="20"/>
                  </a:lnTo>
                  <a:lnTo>
                    <a:pt x="46" y="25"/>
                  </a:lnTo>
                  <a:lnTo>
                    <a:pt x="49" y="29"/>
                  </a:lnTo>
                  <a:lnTo>
                    <a:pt x="52" y="33"/>
                  </a:lnTo>
                  <a:lnTo>
                    <a:pt x="49" y="30"/>
                  </a:lnTo>
                  <a:lnTo>
                    <a:pt x="45" y="28"/>
                  </a:lnTo>
                  <a:lnTo>
                    <a:pt x="41" y="26"/>
                  </a:lnTo>
                  <a:lnTo>
                    <a:pt x="37" y="24"/>
                  </a:lnTo>
                  <a:lnTo>
                    <a:pt x="33" y="22"/>
                  </a:lnTo>
                  <a:lnTo>
                    <a:pt x="29" y="21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2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3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" name="Freeform 622"/>
            <p:cNvSpPr>
              <a:spLocks/>
            </p:cNvSpPr>
            <p:nvPr/>
          </p:nvSpPr>
          <p:spPr bwMode="auto">
            <a:xfrm>
              <a:off x="5182" y="344"/>
              <a:ext cx="78" cy="103"/>
            </a:xfrm>
            <a:custGeom>
              <a:avLst/>
              <a:gdLst>
                <a:gd name="T0" fmla="*/ 0 w 78"/>
                <a:gd name="T1" fmla="*/ 88 h 103"/>
                <a:gd name="T2" fmla="*/ 2 w 78"/>
                <a:gd name="T3" fmla="*/ 84 h 103"/>
                <a:gd name="T4" fmla="*/ 4 w 78"/>
                <a:gd name="T5" fmla="*/ 80 h 103"/>
                <a:gd name="T6" fmla="*/ 7 w 78"/>
                <a:gd name="T7" fmla="*/ 74 h 103"/>
                <a:gd name="T8" fmla="*/ 10 w 78"/>
                <a:gd name="T9" fmla="*/ 68 h 103"/>
                <a:gd name="T10" fmla="*/ 15 w 78"/>
                <a:gd name="T11" fmla="*/ 62 h 103"/>
                <a:gd name="T12" fmla="*/ 19 w 78"/>
                <a:gd name="T13" fmla="*/ 55 h 103"/>
                <a:gd name="T14" fmla="*/ 25 w 78"/>
                <a:gd name="T15" fmla="*/ 48 h 103"/>
                <a:gd name="T16" fmla="*/ 30 w 78"/>
                <a:gd name="T17" fmla="*/ 41 h 103"/>
                <a:gd name="T18" fmla="*/ 36 w 78"/>
                <a:gd name="T19" fmla="*/ 34 h 103"/>
                <a:gd name="T20" fmla="*/ 42 w 78"/>
                <a:gd name="T21" fmla="*/ 28 h 103"/>
                <a:gd name="T22" fmla="*/ 48 w 78"/>
                <a:gd name="T23" fmla="*/ 21 h 103"/>
                <a:gd name="T24" fmla="*/ 55 w 78"/>
                <a:gd name="T25" fmla="*/ 15 h 103"/>
                <a:gd name="T26" fmla="*/ 61 w 78"/>
                <a:gd name="T27" fmla="*/ 10 h 103"/>
                <a:gd name="T28" fmla="*/ 67 w 78"/>
                <a:gd name="T29" fmla="*/ 5 h 103"/>
                <a:gd name="T30" fmla="*/ 74 w 78"/>
                <a:gd name="T31" fmla="*/ 2 h 103"/>
                <a:gd name="T32" fmla="*/ 73 w 78"/>
                <a:gd name="T33" fmla="*/ 3 h 103"/>
                <a:gd name="T34" fmla="*/ 66 w 78"/>
                <a:gd name="T35" fmla="*/ 13 h 103"/>
                <a:gd name="T36" fmla="*/ 59 w 78"/>
                <a:gd name="T37" fmla="*/ 25 h 103"/>
                <a:gd name="T38" fmla="*/ 51 w 78"/>
                <a:gd name="T39" fmla="*/ 39 h 103"/>
                <a:gd name="T40" fmla="*/ 44 w 78"/>
                <a:gd name="T41" fmla="*/ 54 h 103"/>
                <a:gd name="T42" fmla="*/ 39 w 78"/>
                <a:gd name="T43" fmla="*/ 69 h 103"/>
                <a:gd name="T44" fmla="*/ 34 w 78"/>
                <a:gd name="T45" fmla="*/ 84 h 103"/>
                <a:gd name="T46" fmla="*/ 32 w 78"/>
                <a:gd name="T47" fmla="*/ 96 h 103"/>
                <a:gd name="T48" fmla="*/ 30 w 78"/>
                <a:gd name="T49" fmla="*/ 100 h 103"/>
                <a:gd name="T50" fmla="*/ 28 w 78"/>
                <a:gd name="T51" fmla="*/ 97 h 103"/>
                <a:gd name="T52" fmla="*/ 25 w 78"/>
                <a:gd name="T53" fmla="*/ 94 h 103"/>
                <a:gd name="T54" fmla="*/ 21 w 78"/>
                <a:gd name="T55" fmla="*/ 92 h 103"/>
                <a:gd name="T56" fmla="*/ 17 w 78"/>
                <a:gd name="T57" fmla="*/ 90 h 103"/>
                <a:gd name="T58" fmla="*/ 13 w 78"/>
                <a:gd name="T59" fmla="*/ 89 h 103"/>
                <a:gd name="T60" fmla="*/ 8 w 78"/>
                <a:gd name="T61" fmla="*/ 88 h 103"/>
                <a:gd name="T62" fmla="*/ 3 w 78"/>
                <a:gd name="T63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103">
                  <a:moveTo>
                    <a:pt x="0" y="89"/>
                  </a:moveTo>
                  <a:lnTo>
                    <a:pt x="0" y="88"/>
                  </a:lnTo>
                  <a:lnTo>
                    <a:pt x="1" y="86"/>
                  </a:lnTo>
                  <a:lnTo>
                    <a:pt x="2" y="84"/>
                  </a:lnTo>
                  <a:lnTo>
                    <a:pt x="3" y="82"/>
                  </a:lnTo>
                  <a:lnTo>
                    <a:pt x="4" y="80"/>
                  </a:lnTo>
                  <a:lnTo>
                    <a:pt x="5" y="77"/>
                  </a:lnTo>
                  <a:lnTo>
                    <a:pt x="7" y="74"/>
                  </a:lnTo>
                  <a:lnTo>
                    <a:pt x="8" y="71"/>
                  </a:lnTo>
                  <a:lnTo>
                    <a:pt x="10" y="68"/>
                  </a:lnTo>
                  <a:lnTo>
                    <a:pt x="12" y="65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9" y="55"/>
                  </a:lnTo>
                  <a:lnTo>
                    <a:pt x="22" y="52"/>
                  </a:lnTo>
                  <a:lnTo>
                    <a:pt x="25" y="48"/>
                  </a:lnTo>
                  <a:lnTo>
                    <a:pt x="27" y="45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36" y="34"/>
                  </a:lnTo>
                  <a:lnTo>
                    <a:pt x="39" y="31"/>
                  </a:lnTo>
                  <a:lnTo>
                    <a:pt x="42" y="28"/>
                  </a:lnTo>
                  <a:lnTo>
                    <a:pt x="45" y="24"/>
                  </a:lnTo>
                  <a:lnTo>
                    <a:pt x="48" y="21"/>
                  </a:lnTo>
                  <a:lnTo>
                    <a:pt x="52" y="18"/>
                  </a:lnTo>
                  <a:lnTo>
                    <a:pt x="55" y="15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7" y="0"/>
                  </a:lnTo>
                  <a:lnTo>
                    <a:pt x="73" y="3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2" y="18"/>
                  </a:lnTo>
                  <a:lnTo>
                    <a:pt x="59" y="25"/>
                  </a:lnTo>
                  <a:lnTo>
                    <a:pt x="55" y="32"/>
                  </a:lnTo>
                  <a:lnTo>
                    <a:pt x="51" y="39"/>
                  </a:lnTo>
                  <a:lnTo>
                    <a:pt x="48" y="46"/>
                  </a:lnTo>
                  <a:lnTo>
                    <a:pt x="44" y="54"/>
                  </a:lnTo>
                  <a:lnTo>
                    <a:pt x="41" y="62"/>
                  </a:lnTo>
                  <a:lnTo>
                    <a:pt x="39" y="69"/>
                  </a:lnTo>
                  <a:lnTo>
                    <a:pt x="36" y="77"/>
                  </a:lnTo>
                  <a:lnTo>
                    <a:pt x="34" y="84"/>
                  </a:lnTo>
                  <a:lnTo>
                    <a:pt x="33" y="90"/>
                  </a:lnTo>
                  <a:lnTo>
                    <a:pt x="32" y="96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9" y="99"/>
                  </a:lnTo>
                  <a:lnTo>
                    <a:pt x="28" y="97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3" y="93"/>
                  </a:lnTo>
                  <a:lnTo>
                    <a:pt x="21" y="92"/>
                  </a:lnTo>
                  <a:lnTo>
                    <a:pt x="19" y="91"/>
                  </a:lnTo>
                  <a:lnTo>
                    <a:pt x="17" y="90"/>
                  </a:lnTo>
                  <a:lnTo>
                    <a:pt x="15" y="89"/>
                  </a:lnTo>
                  <a:lnTo>
                    <a:pt x="13" y="89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5" y="88"/>
                  </a:lnTo>
                  <a:lnTo>
                    <a:pt x="3" y="88"/>
                  </a:lnTo>
                  <a:lnTo>
                    <a:pt x="0" y="8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" name="Freeform 623"/>
            <p:cNvSpPr>
              <a:spLocks/>
            </p:cNvSpPr>
            <p:nvPr/>
          </p:nvSpPr>
          <p:spPr bwMode="auto">
            <a:xfrm>
              <a:off x="5231" y="458"/>
              <a:ext cx="38" cy="32"/>
            </a:xfrm>
            <a:custGeom>
              <a:avLst/>
              <a:gdLst>
                <a:gd name="T0" fmla="*/ 0 w 38"/>
                <a:gd name="T1" fmla="*/ 3 h 32"/>
                <a:gd name="T2" fmla="*/ 1 w 38"/>
                <a:gd name="T3" fmla="*/ 6 h 32"/>
                <a:gd name="T4" fmla="*/ 2 w 38"/>
                <a:gd name="T5" fmla="*/ 10 h 32"/>
                <a:gd name="T6" fmla="*/ 4 w 38"/>
                <a:gd name="T7" fmla="*/ 14 h 32"/>
                <a:gd name="T8" fmla="*/ 6 w 38"/>
                <a:gd name="T9" fmla="*/ 19 h 32"/>
                <a:gd name="T10" fmla="*/ 8 w 38"/>
                <a:gd name="T11" fmla="*/ 23 h 32"/>
                <a:gd name="T12" fmla="*/ 10 w 38"/>
                <a:gd name="T13" fmla="*/ 27 h 32"/>
                <a:gd name="T14" fmla="*/ 13 w 38"/>
                <a:gd name="T15" fmla="*/ 29 h 32"/>
                <a:gd name="T16" fmla="*/ 14 w 38"/>
                <a:gd name="T17" fmla="*/ 31 h 32"/>
                <a:gd name="T18" fmla="*/ 15 w 38"/>
                <a:gd name="T19" fmla="*/ 31 h 32"/>
                <a:gd name="T20" fmla="*/ 16 w 38"/>
                <a:gd name="T21" fmla="*/ 31 h 32"/>
                <a:gd name="T22" fmla="*/ 17 w 38"/>
                <a:gd name="T23" fmla="*/ 31 h 32"/>
                <a:gd name="T24" fmla="*/ 18 w 38"/>
                <a:gd name="T25" fmla="*/ 31 h 32"/>
                <a:gd name="T26" fmla="*/ 19 w 38"/>
                <a:gd name="T27" fmla="*/ 31 h 32"/>
                <a:gd name="T28" fmla="*/ 33 w 38"/>
                <a:gd name="T29" fmla="*/ 27 h 32"/>
                <a:gd name="T30" fmla="*/ 37 w 38"/>
                <a:gd name="T31" fmla="*/ 22 h 32"/>
                <a:gd name="T32" fmla="*/ 11 w 38"/>
                <a:gd name="T33" fmla="*/ 0 h 32"/>
                <a:gd name="T34" fmla="*/ 0 w 38"/>
                <a:gd name="T3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32">
                  <a:moveTo>
                    <a:pt x="0" y="3"/>
                  </a:moveTo>
                  <a:lnTo>
                    <a:pt x="1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9"/>
                  </a:lnTo>
                  <a:lnTo>
                    <a:pt x="8" y="23"/>
                  </a:lnTo>
                  <a:lnTo>
                    <a:pt x="10" y="27"/>
                  </a:lnTo>
                  <a:lnTo>
                    <a:pt x="13" y="29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33" y="27"/>
                  </a:lnTo>
                  <a:lnTo>
                    <a:pt x="37" y="22"/>
                  </a:ln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solidFill>
              <a:srgbClr val="8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" name="Freeform 624"/>
            <p:cNvSpPr>
              <a:spLocks/>
            </p:cNvSpPr>
            <p:nvPr/>
          </p:nvSpPr>
          <p:spPr bwMode="auto">
            <a:xfrm>
              <a:off x="5237" y="468"/>
              <a:ext cx="12" cy="22"/>
            </a:xfrm>
            <a:custGeom>
              <a:avLst/>
              <a:gdLst>
                <a:gd name="T0" fmla="*/ 0 w 12"/>
                <a:gd name="T1" fmla="*/ 1 h 22"/>
                <a:gd name="T2" fmla="*/ 0 w 12"/>
                <a:gd name="T3" fmla="*/ 3 h 22"/>
                <a:gd name="T4" fmla="*/ 1 w 12"/>
                <a:gd name="T5" fmla="*/ 6 h 22"/>
                <a:gd name="T6" fmla="*/ 2 w 12"/>
                <a:gd name="T7" fmla="*/ 9 h 22"/>
                <a:gd name="T8" fmla="*/ 3 w 12"/>
                <a:gd name="T9" fmla="*/ 12 h 22"/>
                <a:gd name="T10" fmla="*/ 4 w 12"/>
                <a:gd name="T11" fmla="*/ 15 h 22"/>
                <a:gd name="T12" fmla="*/ 6 w 12"/>
                <a:gd name="T13" fmla="*/ 17 h 22"/>
                <a:gd name="T14" fmla="*/ 7 w 12"/>
                <a:gd name="T15" fmla="*/ 19 h 22"/>
                <a:gd name="T16" fmla="*/ 8 w 12"/>
                <a:gd name="T17" fmla="*/ 21 h 22"/>
                <a:gd name="T18" fmla="*/ 9 w 12"/>
                <a:gd name="T19" fmla="*/ 21 h 22"/>
                <a:gd name="T20" fmla="*/ 10 w 12"/>
                <a:gd name="T21" fmla="*/ 21 h 22"/>
                <a:gd name="T22" fmla="*/ 11 w 12"/>
                <a:gd name="T23" fmla="*/ 21 h 22"/>
                <a:gd name="T24" fmla="*/ 10 w 12"/>
                <a:gd name="T25" fmla="*/ 20 h 22"/>
                <a:gd name="T26" fmla="*/ 9 w 12"/>
                <a:gd name="T27" fmla="*/ 18 h 22"/>
                <a:gd name="T28" fmla="*/ 7 w 12"/>
                <a:gd name="T29" fmla="*/ 15 h 22"/>
                <a:gd name="T30" fmla="*/ 6 w 12"/>
                <a:gd name="T31" fmla="*/ 12 h 22"/>
                <a:gd name="T32" fmla="*/ 5 w 12"/>
                <a:gd name="T33" fmla="*/ 9 h 22"/>
                <a:gd name="T34" fmla="*/ 4 w 12"/>
                <a:gd name="T35" fmla="*/ 6 h 22"/>
                <a:gd name="T36" fmla="*/ 4 w 12"/>
                <a:gd name="T37" fmla="*/ 3 h 22"/>
                <a:gd name="T38" fmla="*/ 4 w 12"/>
                <a:gd name="T39" fmla="*/ 0 h 22"/>
                <a:gd name="T40" fmla="*/ 3 w 12"/>
                <a:gd name="T41" fmla="*/ 0 h 22"/>
                <a:gd name="T42" fmla="*/ 2 w 12"/>
                <a:gd name="T43" fmla="*/ 1 h 22"/>
                <a:gd name="T44" fmla="*/ 1 w 12"/>
                <a:gd name="T45" fmla="*/ 1 h 22"/>
                <a:gd name="T46" fmla="*/ 0 w 12"/>
                <a:gd name="T4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22">
                  <a:moveTo>
                    <a:pt x="0" y="1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6" y="12"/>
                  </a:lnTo>
                  <a:lnTo>
                    <a:pt x="5" y="9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8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" name="Freeform 625"/>
            <p:cNvSpPr>
              <a:spLocks/>
            </p:cNvSpPr>
            <p:nvPr/>
          </p:nvSpPr>
          <p:spPr bwMode="auto">
            <a:xfrm>
              <a:off x="5238" y="468"/>
              <a:ext cx="4" cy="16"/>
            </a:xfrm>
            <a:custGeom>
              <a:avLst/>
              <a:gdLst>
                <a:gd name="T0" fmla="*/ 0 w 4"/>
                <a:gd name="T1" fmla="*/ 1 h 16"/>
                <a:gd name="T2" fmla="*/ 0 w 4"/>
                <a:gd name="T3" fmla="*/ 2 h 16"/>
                <a:gd name="T4" fmla="*/ 0 w 4"/>
                <a:gd name="T5" fmla="*/ 4 h 16"/>
                <a:gd name="T6" fmla="*/ 0 w 4"/>
                <a:gd name="T7" fmla="*/ 6 h 16"/>
                <a:gd name="T8" fmla="*/ 1 w 4"/>
                <a:gd name="T9" fmla="*/ 8 h 16"/>
                <a:gd name="T10" fmla="*/ 1 w 4"/>
                <a:gd name="T11" fmla="*/ 10 h 16"/>
                <a:gd name="T12" fmla="*/ 1 w 4"/>
                <a:gd name="T13" fmla="*/ 11 h 16"/>
                <a:gd name="T14" fmla="*/ 1 w 4"/>
                <a:gd name="T15" fmla="*/ 13 h 16"/>
                <a:gd name="T16" fmla="*/ 1 w 4"/>
                <a:gd name="T17" fmla="*/ 14 h 16"/>
                <a:gd name="T18" fmla="*/ 2 w 4"/>
                <a:gd name="T19" fmla="*/ 14 h 16"/>
                <a:gd name="T20" fmla="*/ 3 w 4"/>
                <a:gd name="T21" fmla="*/ 14 h 16"/>
                <a:gd name="T22" fmla="*/ 3 w 4"/>
                <a:gd name="T23" fmla="*/ 15 h 16"/>
                <a:gd name="T24" fmla="*/ 3 w 4"/>
                <a:gd name="T25" fmla="*/ 14 h 16"/>
                <a:gd name="T26" fmla="*/ 3 w 4"/>
                <a:gd name="T27" fmla="*/ 13 h 16"/>
                <a:gd name="T28" fmla="*/ 2 w 4"/>
                <a:gd name="T29" fmla="*/ 11 h 16"/>
                <a:gd name="T30" fmla="*/ 2 w 4"/>
                <a:gd name="T31" fmla="*/ 9 h 16"/>
                <a:gd name="T32" fmla="*/ 1 w 4"/>
                <a:gd name="T33" fmla="*/ 6 h 16"/>
                <a:gd name="T34" fmla="*/ 1 w 4"/>
                <a:gd name="T35" fmla="*/ 4 h 16"/>
                <a:gd name="T36" fmla="*/ 1 w 4"/>
                <a:gd name="T37" fmla="*/ 2 h 16"/>
                <a:gd name="T38" fmla="*/ 1 w 4"/>
                <a:gd name="T39" fmla="*/ 0 h 16"/>
                <a:gd name="T40" fmla="*/ 0 w 4"/>
                <a:gd name="T4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6">
                  <a:moveTo>
                    <a:pt x="0" y="1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" name="Freeform 626"/>
            <p:cNvSpPr>
              <a:spLocks/>
            </p:cNvSpPr>
            <p:nvPr/>
          </p:nvSpPr>
          <p:spPr bwMode="auto">
            <a:xfrm>
              <a:off x="5179" y="433"/>
              <a:ext cx="63" cy="40"/>
            </a:xfrm>
            <a:custGeom>
              <a:avLst/>
              <a:gdLst>
                <a:gd name="T0" fmla="*/ 2 w 63"/>
                <a:gd name="T1" fmla="*/ 0 h 40"/>
                <a:gd name="T2" fmla="*/ 59 w 63"/>
                <a:gd name="T3" fmla="*/ 25 h 40"/>
                <a:gd name="T4" fmla="*/ 60 w 63"/>
                <a:gd name="T5" fmla="*/ 27 h 40"/>
                <a:gd name="T6" fmla="*/ 60 w 63"/>
                <a:gd name="T7" fmla="*/ 28 h 40"/>
                <a:gd name="T8" fmla="*/ 59 w 63"/>
                <a:gd name="T9" fmla="*/ 29 h 40"/>
                <a:gd name="T10" fmla="*/ 58 w 63"/>
                <a:gd name="T11" fmla="*/ 30 h 40"/>
                <a:gd name="T12" fmla="*/ 47 w 63"/>
                <a:gd name="T13" fmla="*/ 27 h 40"/>
                <a:gd name="T14" fmla="*/ 45 w 63"/>
                <a:gd name="T15" fmla="*/ 35 h 40"/>
                <a:gd name="T16" fmla="*/ 59 w 63"/>
                <a:gd name="T17" fmla="*/ 33 h 40"/>
                <a:gd name="T18" fmla="*/ 60 w 63"/>
                <a:gd name="T19" fmla="*/ 32 h 40"/>
                <a:gd name="T20" fmla="*/ 61 w 63"/>
                <a:gd name="T21" fmla="*/ 33 h 40"/>
                <a:gd name="T22" fmla="*/ 62 w 63"/>
                <a:gd name="T23" fmla="*/ 34 h 40"/>
                <a:gd name="T24" fmla="*/ 62 w 63"/>
                <a:gd name="T25" fmla="*/ 35 h 40"/>
                <a:gd name="T26" fmla="*/ 61 w 63"/>
                <a:gd name="T27" fmla="*/ 35 h 40"/>
                <a:gd name="T28" fmla="*/ 42 w 63"/>
                <a:gd name="T29" fmla="*/ 39 h 40"/>
                <a:gd name="T30" fmla="*/ 0 w 63"/>
                <a:gd name="T31" fmla="*/ 2 h 40"/>
                <a:gd name="T32" fmla="*/ 0 w 63"/>
                <a:gd name="T33" fmla="*/ 1 h 40"/>
                <a:gd name="T34" fmla="*/ 0 w 63"/>
                <a:gd name="T35" fmla="*/ 0 h 40"/>
                <a:gd name="T36" fmla="*/ 1 w 63"/>
                <a:gd name="T37" fmla="*/ 0 h 40"/>
                <a:gd name="T38" fmla="*/ 2 w 63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40">
                  <a:moveTo>
                    <a:pt x="2" y="0"/>
                  </a:moveTo>
                  <a:lnTo>
                    <a:pt x="59" y="25"/>
                  </a:lnTo>
                  <a:lnTo>
                    <a:pt x="60" y="27"/>
                  </a:lnTo>
                  <a:lnTo>
                    <a:pt x="60" y="28"/>
                  </a:lnTo>
                  <a:lnTo>
                    <a:pt x="59" y="29"/>
                  </a:lnTo>
                  <a:lnTo>
                    <a:pt x="58" y="30"/>
                  </a:lnTo>
                  <a:lnTo>
                    <a:pt x="47" y="27"/>
                  </a:lnTo>
                  <a:lnTo>
                    <a:pt x="45" y="35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1" y="33"/>
                  </a:lnTo>
                  <a:lnTo>
                    <a:pt x="62" y="34"/>
                  </a:lnTo>
                  <a:lnTo>
                    <a:pt x="62" y="35"/>
                  </a:lnTo>
                  <a:lnTo>
                    <a:pt x="61" y="35"/>
                  </a:lnTo>
                  <a:lnTo>
                    <a:pt x="42" y="39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8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" name="Freeform 627"/>
            <p:cNvSpPr>
              <a:spLocks/>
            </p:cNvSpPr>
            <p:nvPr/>
          </p:nvSpPr>
          <p:spPr bwMode="auto">
            <a:xfrm>
              <a:off x="5205" y="447"/>
              <a:ext cx="18" cy="22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10 h 22"/>
                <a:gd name="T4" fmla="*/ 0 w 18"/>
                <a:gd name="T5" fmla="*/ 0 h 22"/>
                <a:gd name="T6" fmla="*/ 15 w 18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lnTo>
                    <a:pt x="17" y="10"/>
                  </a:lnTo>
                  <a:lnTo>
                    <a:pt x="0" y="0"/>
                  </a:lnTo>
                  <a:lnTo>
                    <a:pt x="15" y="21"/>
                  </a:lnTo>
                </a:path>
              </a:pathLst>
            </a:custGeom>
            <a:solidFill>
              <a:srgbClr val="8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" name="Freeform 628"/>
            <p:cNvSpPr>
              <a:spLocks/>
            </p:cNvSpPr>
            <p:nvPr/>
          </p:nvSpPr>
          <p:spPr bwMode="auto">
            <a:xfrm>
              <a:off x="5185" y="437"/>
              <a:ext cx="27" cy="25"/>
            </a:xfrm>
            <a:custGeom>
              <a:avLst/>
              <a:gdLst>
                <a:gd name="T0" fmla="*/ 0 w 27"/>
                <a:gd name="T1" fmla="*/ 0 h 25"/>
                <a:gd name="T2" fmla="*/ 26 w 27"/>
                <a:gd name="T3" fmla="*/ 24 h 25"/>
                <a:gd name="T4" fmla="*/ 14 w 27"/>
                <a:gd name="T5" fmla="*/ 8 h 25"/>
                <a:gd name="T6" fmla="*/ 0 w 2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26" y="24"/>
                  </a:ln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solidFill>
              <a:srgbClr val="8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" name="Freeform 629"/>
            <p:cNvSpPr>
              <a:spLocks/>
            </p:cNvSpPr>
            <p:nvPr/>
          </p:nvSpPr>
          <p:spPr bwMode="auto">
            <a:xfrm>
              <a:off x="5277" y="446"/>
              <a:ext cx="50" cy="40"/>
            </a:xfrm>
            <a:custGeom>
              <a:avLst/>
              <a:gdLst>
                <a:gd name="T0" fmla="*/ 48 w 50"/>
                <a:gd name="T1" fmla="*/ 0 h 40"/>
                <a:gd name="T2" fmla="*/ 49 w 50"/>
                <a:gd name="T3" fmla="*/ 3 h 40"/>
                <a:gd name="T4" fmla="*/ 49 w 50"/>
                <a:gd name="T5" fmla="*/ 6 h 40"/>
                <a:gd name="T6" fmla="*/ 49 w 50"/>
                <a:gd name="T7" fmla="*/ 10 h 40"/>
                <a:gd name="T8" fmla="*/ 48 w 50"/>
                <a:gd name="T9" fmla="*/ 12 h 40"/>
                <a:gd name="T10" fmla="*/ 47 w 50"/>
                <a:gd name="T11" fmla="*/ 15 h 40"/>
                <a:gd name="T12" fmla="*/ 46 w 50"/>
                <a:gd name="T13" fmla="*/ 17 h 40"/>
                <a:gd name="T14" fmla="*/ 45 w 50"/>
                <a:gd name="T15" fmla="*/ 20 h 40"/>
                <a:gd name="T16" fmla="*/ 44 w 50"/>
                <a:gd name="T17" fmla="*/ 23 h 40"/>
                <a:gd name="T18" fmla="*/ 42 w 50"/>
                <a:gd name="T19" fmla="*/ 24 h 40"/>
                <a:gd name="T20" fmla="*/ 39 w 50"/>
                <a:gd name="T21" fmla="*/ 27 h 40"/>
                <a:gd name="T22" fmla="*/ 37 w 50"/>
                <a:gd name="T23" fmla="*/ 29 h 40"/>
                <a:gd name="T24" fmla="*/ 33 w 50"/>
                <a:gd name="T25" fmla="*/ 31 h 40"/>
                <a:gd name="T26" fmla="*/ 29 w 50"/>
                <a:gd name="T27" fmla="*/ 33 h 40"/>
                <a:gd name="T28" fmla="*/ 25 w 50"/>
                <a:gd name="T29" fmla="*/ 35 h 40"/>
                <a:gd name="T30" fmla="*/ 20 w 50"/>
                <a:gd name="T31" fmla="*/ 36 h 40"/>
                <a:gd name="T32" fmla="*/ 15 w 50"/>
                <a:gd name="T33" fmla="*/ 39 h 40"/>
                <a:gd name="T34" fmla="*/ 14 w 50"/>
                <a:gd name="T35" fmla="*/ 39 h 40"/>
                <a:gd name="T36" fmla="*/ 13 w 50"/>
                <a:gd name="T37" fmla="*/ 38 h 40"/>
                <a:gd name="T38" fmla="*/ 12 w 50"/>
                <a:gd name="T39" fmla="*/ 38 h 40"/>
                <a:gd name="T40" fmla="*/ 11 w 50"/>
                <a:gd name="T41" fmla="*/ 38 h 40"/>
                <a:gd name="T42" fmla="*/ 10 w 50"/>
                <a:gd name="T43" fmla="*/ 37 h 40"/>
                <a:gd name="T44" fmla="*/ 8 w 50"/>
                <a:gd name="T45" fmla="*/ 37 h 40"/>
                <a:gd name="T46" fmla="*/ 7 w 50"/>
                <a:gd name="T47" fmla="*/ 36 h 40"/>
                <a:gd name="T48" fmla="*/ 5 w 50"/>
                <a:gd name="T49" fmla="*/ 36 h 40"/>
                <a:gd name="T50" fmla="*/ 4 w 50"/>
                <a:gd name="T51" fmla="*/ 36 h 40"/>
                <a:gd name="T52" fmla="*/ 3 w 50"/>
                <a:gd name="T53" fmla="*/ 35 h 40"/>
                <a:gd name="T54" fmla="*/ 2 w 50"/>
                <a:gd name="T55" fmla="*/ 34 h 40"/>
                <a:gd name="T56" fmla="*/ 1 w 50"/>
                <a:gd name="T57" fmla="*/ 34 h 40"/>
                <a:gd name="T58" fmla="*/ 0 w 50"/>
                <a:gd name="T59" fmla="*/ 33 h 40"/>
                <a:gd name="T60" fmla="*/ 0 w 50"/>
                <a:gd name="T61" fmla="*/ 32 h 40"/>
                <a:gd name="T62" fmla="*/ 0 w 50"/>
                <a:gd name="T63" fmla="*/ 31 h 40"/>
                <a:gd name="T64" fmla="*/ 1 w 50"/>
                <a:gd name="T65" fmla="*/ 29 h 40"/>
                <a:gd name="T66" fmla="*/ 2 w 50"/>
                <a:gd name="T67" fmla="*/ 26 h 40"/>
                <a:gd name="T68" fmla="*/ 3 w 50"/>
                <a:gd name="T69" fmla="*/ 23 h 40"/>
                <a:gd name="T70" fmla="*/ 4 w 50"/>
                <a:gd name="T71" fmla="*/ 19 h 40"/>
                <a:gd name="T72" fmla="*/ 6 w 50"/>
                <a:gd name="T73" fmla="*/ 16 h 40"/>
                <a:gd name="T74" fmla="*/ 8 w 50"/>
                <a:gd name="T75" fmla="*/ 12 h 40"/>
                <a:gd name="T76" fmla="*/ 11 w 50"/>
                <a:gd name="T77" fmla="*/ 9 h 40"/>
                <a:gd name="T78" fmla="*/ 13 w 50"/>
                <a:gd name="T79" fmla="*/ 7 h 40"/>
                <a:gd name="T80" fmla="*/ 14 w 50"/>
                <a:gd name="T81" fmla="*/ 7 h 40"/>
                <a:gd name="T82" fmla="*/ 15 w 50"/>
                <a:gd name="T83" fmla="*/ 7 h 40"/>
                <a:gd name="T84" fmla="*/ 17 w 50"/>
                <a:gd name="T85" fmla="*/ 6 h 40"/>
                <a:gd name="T86" fmla="*/ 20 w 50"/>
                <a:gd name="T87" fmla="*/ 5 h 40"/>
                <a:gd name="T88" fmla="*/ 22 w 50"/>
                <a:gd name="T89" fmla="*/ 5 h 40"/>
                <a:gd name="T90" fmla="*/ 25 w 50"/>
                <a:gd name="T91" fmla="*/ 4 h 40"/>
                <a:gd name="T92" fmla="*/ 29 w 50"/>
                <a:gd name="T93" fmla="*/ 3 h 40"/>
                <a:gd name="T94" fmla="*/ 31 w 50"/>
                <a:gd name="T95" fmla="*/ 3 h 40"/>
                <a:gd name="T96" fmla="*/ 35 w 50"/>
                <a:gd name="T97" fmla="*/ 3 h 40"/>
                <a:gd name="T98" fmla="*/ 37 w 50"/>
                <a:gd name="T99" fmla="*/ 2 h 40"/>
                <a:gd name="T100" fmla="*/ 40 w 50"/>
                <a:gd name="T101" fmla="*/ 1 h 40"/>
                <a:gd name="T102" fmla="*/ 43 w 50"/>
                <a:gd name="T103" fmla="*/ 0 h 40"/>
                <a:gd name="T104" fmla="*/ 45 w 50"/>
                <a:gd name="T105" fmla="*/ 0 h 40"/>
                <a:gd name="T106" fmla="*/ 46 w 50"/>
                <a:gd name="T107" fmla="*/ 0 h 40"/>
                <a:gd name="T108" fmla="*/ 48 w 50"/>
                <a:gd name="T10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" h="40">
                  <a:moveTo>
                    <a:pt x="48" y="0"/>
                  </a:moveTo>
                  <a:lnTo>
                    <a:pt x="49" y="3"/>
                  </a:lnTo>
                  <a:lnTo>
                    <a:pt x="49" y="6"/>
                  </a:lnTo>
                  <a:lnTo>
                    <a:pt x="49" y="10"/>
                  </a:lnTo>
                  <a:lnTo>
                    <a:pt x="48" y="12"/>
                  </a:lnTo>
                  <a:lnTo>
                    <a:pt x="47" y="15"/>
                  </a:lnTo>
                  <a:lnTo>
                    <a:pt x="46" y="17"/>
                  </a:lnTo>
                  <a:lnTo>
                    <a:pt x="45" y="20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39" y="27"/>
                  </a:lnTo>
                  <a:lnTo>
                    <a:pt x="37" y="29"/>
                  </a:lnTo>
                  <a:lnTo>
                    <a:pt x="33" y="31"/>
                  </a:lnTo>
                  <a:lnTo>
                    <a:pt x="29" y="33"/>
                  </a:lnTo>
                  <a:lnTo>
                    <a:pt x="25" y="35"/>
                  </a:lnTo>
                  <a:lnTo>
                    <a:pt x="20" y="36"/>
                  </a:lnTo>
                  <a:lnTo>
                    <a:pt x="15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4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</a:path>
              </a:pathLst>
            </a:custGeom>
            <a:solidFill>
              <a:srgbClr val="5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Freeform 630"/>
            <p:cNvSpPr>
              <a:spLocks/>
            </p:cNvSpPr>
            <p:nvPr/>
          </p:nvSpPr>
          <p:spPr bwMode="auto">
            <a:xfrm>
              <a:off x="5278" y="446"/>
              <a:ext cx="48" cy="39"/>
            </a:xfrm>
            <a:custGeom>
              <a:avLst/>
              <a:gdLst>
                <a:gd name="T0" fmla="*/ 13 w 48"/>
                <a:gd name="T1" fmla="*/ 7 h 39"/>
                <a:gd name="T2" fmla="*/ 14 w 48"/>
                <a:gd name="T3" fmla="*/ 7 h 39"/>
                <a:gd name="T4" fmla="*/ 15 w 48"/>
                <a:gd name="T5" fmla="*/ 7 h 39"/>
                <a:gd name="T6" fmla="*/ 17 w 48"/>
                <a:gd name="T7" fmla="*/ 6 h 39"/>
                <a:gd name="T8" fmla="*/ 20 w 48"/>
                <a:gd name="T9" fmla="*/ 6 h 39"/>
                <a:gd name="T10" fmla="*/ 21 w 48"/>
                <a:gd name="T11" fmla="*/ 5 h 39"/>
                <a:gd name="T12" fmla="*/ 25 w 48"/>
                <a:gd name="T13" fmla="*/ 4 h 39"/>
                <a:gd name="T14" fmla="*/ 27 w 48"/>
                <a:gd name="T15" fmla="*/ 3 h 39"/>
                <a:gd name="T16" fmla="*/ 31 w 48"/>
                <a:gd name="T17" fmla="*/ 3 h 39"/>
                <a:gd name="T18" fmla="*/ 34 w 48"/>
                <a:gd name="T19" fmla="*/ 3 h 39"/>
                <a:gd name="T20" fmla="*/ 36 w 48"/>
                <a:gd name="T21" fmla="*/ 2 h 39"/>
                <a:gd name="T22" fmla="*/ 39 w 48"/>
                <a:gd name="T23" fmla="*/ 1 h 39"/>
                <a:gd name="T24" fmla="*/ 42 w 48"/>
                <a:gd name="T25" fmla="*/ 1 h 39"/>
                <a:gd name="T26" fmla="*/ 43 w 48"/>
                <a:gd name="T27" fmla="*/ 0 h 39"/>
                <a:gd name="T28" fmla="*/ 45 w 48"/>
                <a:gd name="T29" fmla="*/ 0 h 39"/>
                <a:gd name="T30" fmla="*/ 46 w 48"/>
                <a:gd name="T31" fmla="*/ 0 h 39"/>
                <a:gd name="T32" fmla="*/ 47 w 48"/>
                <a:gd name="T33" fmla="*/ 0 h 39"/>
                <a:gd name="T34" fmla="*/ 47 w 48"/>
                <a:gd name="T35" fmla="*/ 3 h 39"/>
                <a:gd name="T36" fmla="*/ 47 w 48"/>
                <a:gd name="T37" fmla="*/ 7 h 39"/>
                <a:gd name="T38" fmla="*/ 47 w 48"/>
                <a:gd name="T39" fmla="*/ 10 h 39"/>
                <a:gd name="T40" fmla="*/ 47 w 48"/>
                <a:gd name="T41" fmla="*/ 12 h 39"/>
                <a:gd name="T42" fmla="*/ 46 w 48"/>
                <a:gd name="T43" fmla="*/ 15 h 39"/>
                <a:gd name="T44" fmla="*/ 45 w 48"/>
                <a:gd name="T45" fmla="*/ 17 h 39"/>
                <a:gd name="T46" fmla="*/ 44 w 48"/>
                <a:gd name="T47" fmla="*/ 20 h 39"/>
                <a:gd name="T48" fmla="*/ 43 w 48"/>
                <a:gd name="T49" fmla="*/ 22 h 39"/>
                <a:gd name="T50" fmla="*/ 40 w 48"/>
                <a:gd name="T51" fmla="*/ 24 h 39"/>
                <a:gd name="T52" fmla="*/ 38 w 48"/>
                <a:gd name="T53" fmla="*/ 26 h 39"/>
                <a:gd name="T54" fmla="*/ 35 w 48"/>
                <a:gd name="T55" fmla="*/ 29 h 39"/>
                <a:gd name="T56" fmla="*/ 32 w 48"/>
                <a:gd name="T57" fmla="*/ 30 h 39"/>
                <a:gd name="T58" fmla="*/ 28 w 48"/>
                <a:gd name="T59" fmla="*/ 32 h 39"/>
                <a:gd name="T60" fmla="*/ 24 w 48"/>
                <a:gd name="T61" fmla="*/ 35 h 39"/>
                <a:gd name="T62" fmla="*/ 20 w 48"/>
                <a:gd name="T63" fmla="*/ 36 h 39"/>
                <a:gd name="T64" fmla="*/ 15 w 48"/>
                <a:gd name="T65" fmla="*/ 38 h 39"/>
                <a:gd name="T66" fmla="*/ 14 w 48"/>
                <a:gd name="T67" fmla="*/ 38 h 39"/>
                <a:gd name="T68" fmla="*/ 13 w 48"/>
                <a:gd name="T69" fmla="*/ 38 h 39"/>
                <a:gd name="T70" fmla="*/ 12 w 48"/>
                <a:gd name="T71" fmla="*/ 38 h 39"/>
                <a:gd name="T72" fmla="*/ 11 w 48"/>
                <a:gd name="T73" fmla="*/ 37 h 39"/>
                <a:gd name="T74" fmla="*/ 9 w 48"/>
                <a:gd name="T75" fmla="*/ 37 h 39"/>
                <a:gd name="T76" fmla="*/ 8 w 48"/>
                <a:gd name="T77" fmla="*/ 36 h 39"/>
                <a:gd name="T78" fmla="*/ 6 w 48"/>
                <a:gd name="T79" fmla="*/ 36 h 39"/>
                <a:gd name="T80" fmla="*/ 5 w 48"/>
                <a:gd name="T81" fmla="*/ 35 h 39"/>
                <a:gd name="T82" fmla="*/ 4 w 48"/>
                <a:gd name="T83" fmla="*/ 35 h 39"/>
                <a:gd name="T84" fmla="*/ 3 w 48"/>
                <a:gd name="T85" fmla="*/ 35 h 39"/>
                <a:gd name="T86" fmla="*/ 2 w 48"/>
                <a:gd name="T87" fmla="*/ 34 h 39"/>
                <a:gd name="T88" fmla="*/ 1 w 48"/>
                <a:gd name="T89" fmla="*/ 33 h 39"/>
                <a:gd name="T90" fmla="*/ 0 w 48"/>
                <a:gd name="T91" fmla="*/ 32 h 39"/>
                <a:gd name="T92" fmla="*/ 0 w 48"/>
                <a:gd name="T93" fmla="*/ 31 h 39"/>
                <a:gd name="T94" fmla="*/ 0 w 48"/>
                <a:gd name="T95" fmla="*/ 30 h 39"/>
                <a:gd name="T96" fmla="*/ 0 w 48"/>
                <a:gd name="T97" fmla="*/ 29 h 39"/>
                <a:gd name="T98" fmla="*/ 1 w 48"/>
                <a:gd name="T99" fmla="*/ 26 h 39"/>
                <a:gd name="T100" fmla="*/ 3 w 48"/>
                <a:gd name="T101" fmla="*/ 22 h 39"/>
                <a:gd name="T102" fmla="*/ 4 w 48"/>
                <a:gd name="T103" fmla="*/ 19 h 39"/>
                <a:gd name="T104" fmla="*/ 5 w 48"/>
                <a:gd name="T105" fmla="*/ 15 h 39"/>
                <a:gd name="T106" fmla="*/ 8 w 48"/>
                <a:gd name="T107" fmla="*/ 12 h 39"/>
                <a:gd name="T108" fmla="*/ 11 w 48"/>
                <a:gd name="T109" fmla="*/ 9 h 39"/>
                <a:gd name="T110" fmla="*/ 13 w 48"/>
                <a:gd name="T111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39">
                  <a:moveTo>
                    <a:pt x="13" y="7"/>
                  </a:moveTo>
                  <a:lnTo>
                    <a:pt x="14" y="7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2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3"/>
                  </a:lnTo>
                  <a:lnTo>
                    <a:pt x="47" y="7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6" y="15"/>
                  </a:lnTo>
                  <a:lnTo>
                    <a:pt x="45" y="17"/>
                  </a:lnTo>
                  <a:lnTo>
                    <a:pt x="44" y="20"/>
                  </a:lnTo>
                  <a:lnTo>
                    <a:pt x="43" y="22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5" y="29"/>
                  </a:lnTo>
                  <a:lnTo>
                    <a:pt x="32" y="30"/>
                  </a:lnTo>
                  <a:lnTo>
                    <a:pt x="28" y="32"/>
                  </a:lnTo>
                  <a:lnTo>
                    <a:pt x="24" y="35"/>
                  </a:lnTo>
                  <a:lnTo>
                    <a:pt x="20" y="36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7"/>
                  </a:lnTo>
                </a:path>
              </a:pathLst>
            </a:custGeom>
            <a:solidFill>
              <a:srgbClr val="5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" name="Freeform 631"/>
            <p:cNvSpPr>
              <a:spLocks/>
            </p:cNvSpPr>
            <p:nvPr/>
          </p:nvSpPr>
          <p:spPr bwMode="auto">
            <a:xfrm>
              <a:off x="5175" y="377"/>
              <a:ext cx="118" cy="100"/>
            </a:xfrm>
            <a:custGeom>
              <a:avLst/>
              <a:gdLst>
                <a:gd name="T0" fmla="*/ 0 w 118"/>
                <a:gd name="T1" fmla="*/ 3 h 100"/>
                <a:gd name="T2" fmla="*/ 2 w 118"/>
                <a:gd name="T3" fmla="*/ 5 h 100"/>
                <a:gd name="T4" fmla="*/ 6 w 118"/>
                <a:gd name="T5" fmla="*/ 7 h 100"/>
                <a:gd name="T6" fmla="*/ 13 w 118"/>
                <a:gd name="T7" fmla="*/ 8 h 100"/>
                <a:gd name="T8" fmla="*/ 14 w 118"/>
                <a:gd name="T9" fmla="*/ 11 h 100"/>
                <a:gd name="T10" fmla="*/ 17 w 118"/>
                <a:gd name="T11" fmla="*/ 15 h 100"/>
                <a:gd name="T12" fmla="*/ 20 w 118"/>
                <a:gd name="T13" fmla="*/ 21 h 100"/>
                <a:gd name="T14" fmla="*/ 25 w 118"/>
                <a:gd name="T15" fmla="*/ 27 h 100"/>
                <a:gd name="T16" fmla="*/ 30 w 118"/>
                <a:gd name="T17" fmla="*/ 35 h 100"/>
                <a:gd name="T18" fmla="*/ 36 w 118"/>
                <a:gd name="T19" fmla="*/ 43 h 100"/>
                <a:gd name="T20" fmla="*/ 43 w 118"/>
                <a:gd name="T21" fmla="*/ 51 h 100"/>
                <a:gd name="T22" fmla="*/ 49 w 118"/>
                <a:gd name="T23" fmla="*/ 59 h 100"/>
                <a:gd name="T24" fmla="*/ 56 w 118"/>
                <a:gd name="T25" fmla="*/ 68 h 100"/>
                <a:gd name="T26" fmla="*/ 63 w 118"/>
                <a:gd name="T27" fmla="*/ 75 h 100"/>
                <a:gd name="T28" fmla="*/ 69 w 118"/>
                <a:gd name="T29" fmla="*/ 82 h 100"/>
                <a:gd name="T30" fmla="*/ 75 w 118"/>
                <a:gd name="T31" fmla="*/ 89 h 100"/>
                <a:gd name="T32" fmla="*/ 81 w 118"/>
                <a:gd name="T33" fmla="*/ 93 h 100"/>
                <a:gd name="T34" fmla="*/ 87 w 118"/>
                <a:gd name="T35" fmla="*/ 97 h 100"/>
                <a:gd name="T36" fmla="*/ 90 w 118"/>
                <a:gd name="T37" fmla="*/ 99 h 100"/>
                <a:gd name="T38" fmla="*/ 93 w 118"/>
                <a:gd name="T39" fmla="*/ 99 h 100"/>
                <a:gd name="T40" fmla="*/ 96 w 118"/>
                <a:gd name="T41" fmla="*/ 96 h 100"/>
                <a:gd name="T42" fmla="*/ 99 w 118"/>
                <a:gd name="T43" fmla="*/ 92 h 100"/>
                <a:gd name="T44" fmla="*/ 102 w 118"/>
                <a:gd name="T45" fmla="*/ 87 h 100"/>
                <a:gd name="T46" fmla="*/ 105 w 118"/>
                <a:gd name="T47" fmla="*/ 81 h 100"/>
                <a:gd name="T48" fmla="*/ 107 w 118"/>
                <a:gd name="T49" fmla="*/ 75 h 100"/>
                <a:gd name="T50" fmla="*/ 110 w 118"/>
                <a:gd name="T51" fmla="*/ 70 h 100"/>
                <a:gd name="T52" fmla="*/ 113 w 118"/>
                <a:gd name="T53" fmla="*/ 66 h 100"/>
                <a:gd name="T54" fmla="*/ 117 w 118"/>
                <a:gd name="T55" fmla="*/ 64 h 100"/>
                <a:gd name="T56" fmla="*/ 113 w 118"/>
                <a:gd name="T57" fmla="*/ 64 h 100"/>
                <a:gd name="T58" fmla="*/ 110 w 118"/>
                <a:gd name="T59" fmla="*/ 64 h 100"/>
                <a:gd name="T60" fmla="*/ 107 w 118"/>
                <a:gd name="T61" fmla="*/ 65 h 100"/>
                <a:gd name="T62" fmla="*/ 104 w 118"/>
                <a:gd name="T63" fmla="*/ 65 h 100"/>
                <a:gd name="T64" fmla="*/ 101 w 118"/>
                <a:gd name="T65" fmla="*/ 65 h 100"/>
                <a:gd name="T66" fmla="*/ 97 w 118"/>
                <a:gd name="T67" fmla="*/ 63 h 100"/>
                <a:gd name="T68" fmla="*/ 91 w 118"/>
                <a:gd name="T69" fmla="*/ 59 h 100"/>
                <a:gd name="T70" fmla="*/ 87 w 118"/>
                <a:gd name="T71" fmla="*/ 56 h 100"/>
                <a:gd name="T72" fmla="*/ 84 w 118"/>
                <a:gd name="T73" fmla="*/ 51 h 100"/>
                <a:gd name="T74" fmla="*/ 82 w 118"/>
                <a:gd name="T75" fmla="*/ 48 h 100"/>
                <a:gd name="T76" fmla="*/ 81 w 118"/>
                <a:gd name="T77" fmla="*/ 44 h 100"/>
                <a:gd name="T78" fmla="*/ 80 w 118"/>
                <a:gd name="T79" fmla="*/ 41 h 100"/>
                <a:gd name="T80" fmla="*/ 79 w 118"/>
                <a:gd name="T81" fmla="*/ 37 h 100"/>
                <a:gd name="T82" fmla="*/ 77 w 118"/>
                <a:gd name="T83" fmla="*/ 33 h 100"/>
                <a:gd name="T84" fmla="*/ 73 w 118"/>
                <a:gd name="T85" fmla="*/ 28 h 100"/>
                <a:gd name="T86" fmla="*/ 69 w 118"/>
                <a:gd name="T87" fmla="*/ 25 h 100"/>
                <a:gd name="T88" fmla="*/ 68 w 118"/>
                <a:gd name="T89" fmla="*/ 24 h 100"/>
                <a:gd name="T90" fmla="*/ 64 w 118"/>
                <a:gd name="T91" fmla="*/ 22 h 100"/>
                <a:gd name="T92" fmla="*/ 60 w 118"/>
                <a:gd name="T93" fmla="*/ 19 h 100"/>
                <a:gd name="T94" fmla="*/ 55 w 118"/>
                <a:gd name="T95" fmla="*/ 17 h 100"/>
                <a:gd name="T96" fmla="*/ 49 w 118"/>
                <a:gd name="T97" fmla="*/ 14 h 100"/>
                <a:gd name="T98" fmla="*/ 44 w 118"/>
                <a:gd name="T99" fmla="*/ 12 h 100"/>
                <a:gd name="T100" fmla="*/ 38 w 118"/>
                <a:gd name="T101" fmla="*/ 9 h 100"/>
                <a:gd name="T102" fmla="*/ 32 w 118"/>
                <a:gd name="T103" fmla="*/ 8 h 100"/>
                <a:gd name="T104" fmla="*/ 27 w 118"/>
                <a:gd name="T105" fmla="*/ 5 h 100"/>
                <a:gd name="T106" fmla="*/ 21 w 118"/>
                <a:gd name="T107" fmla="*/ 4 h 100"/>
                <a:gd name="T108" fmla="*/ 15 w 118"/>
                <a:gd name="T109" fmla="*/ 2 h 100"/>
                <a:gd name="T110" fmla="*/ 10 w 118"/>
                <a:gd name="T111" fmla="*/ 1 h 100"/>
                <a:gd name="T112" fmla="*/ 7 w 118"/>
                <a:gd name="T113" fmla="*/ 0 h 100"/>
                <a:gd name="T114" fmla="*/ 3 w 118"/>
                <a:gd name="T115" fmla="*/ 0 h 100"/>
                <a:gd name="T116" fmla="*/ 1 w 118"/>
                <a:gd name="T11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100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6" y="7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9" y="18"/>
                  </a:lnTo>
                  <a:lnTo>
                    <a:pt x="20" y="21"/>
                  </a:lnTo>
                  <a:lnTo>
                    <a:pt x="23" y="25"/>
                  </a:lnTo>
                  <a:lnTo>
                    <a:pt x="25" y="27"/>
                  </a:lnTo>
                  <a:lnTo>
                    <a:pt x="28" y="31"/>
                  </a:lnTo>
                  <a:lnTo>
                    <a:pt x="30" y="35"/>
                  </a:lnTo>
                  <a:lnTo>
                    <a:pt x="33" y="39"/>
                  </a:lnTo>
                  <a:lnTo>
                    <a:pt x="36" y="43"/>
                  </a:lnTo>
                  <a:lnTo>
                    <a:pt x="39" y="47"/>
                  </a:lnTo>
                  <a:lnTo>
                    <a:pt x="43" y="51"/>
                  </a:lnTo>
                  <a:lnTo>
                    <a:pt x="46" y="56"/>
                  </a:lnTo>
                  <a:lnTo>
                    <a:pt x="49" y="59"/>
                  </a:lnTo>
                  <a:lnTo>
                    <a:pt x="52" y="63"/>
                  </a:lnTo>
                  <a:lnTo>
                    <a:pt x="56" y="68"/>
                  </a:lnTo>
                  <a:lnTo>
                    <a:pt x="59" y="72"/>
                  </a:lnTo>
                  <a:lnTo>
                    <a:pt x="63" y="75"/>
                  </a:lnTo>
                  <a:lnTo>
                    <a:pt x="66" y="79"/>
                  </a:lnTo>
                  <a:lnTo>
                    <a:pt x="69" y="82"/>
                  </a:lnTo>
                  <a:lnTo>
                    <a:pt x="72" y="86"/>
                  </a:lnTo>
                  <a:lnTo>
                    <a:pt x="75" y="89"/>
                  </a:lnTo>
                  <a:lnTo>
                    <a:pt x="78" y="91"/>
                  </a:lnTo>
                  <a:lnTo>
                    <a:pt x="81" y="93"/>
                  </a:lnTo>
                  <a:lnTo>
                    <a:pt x="84" y="95"/>
                  </a:lnTo>
                  <a:lnTo>
                    <a:pt x="87" y="97"/>
                  </a:lnTo>
                  <a:lnTo>
                    <a:pt x="88" y="98"/>
                  </a:lnTo>
                  <a:lnTo>
                    <a:pt x="90" y="99"/>
                  </a:lnTo>
                  <a:lnTo>
                    <a:pt x="92" y="99"/>
                  </a:lnTo>
                  <a:lnTo>
                    <a:pt x="93" y="99"/>
                  </a:lnTo>
                  <a:lnTo>
                    <a:pt x="95" y="98"/>
                  </a:lnTo>
                  <a:lnTo>
                    <a:pt x="96" y="96"/>
                  </a:lnTo>
                  <a:lnTo>
                    <a:pt x="98" y="94"/>
                  </a:lnTo>
                  <a:lnTo>
                    <a:pt x="99" y="92"/>
                  </a:lnTo>
                  <a:lnTo>
                    <a:pt x="101" y="90"/>
                  </a:lnTo>
                  <a:lnTo>
                    <a:pt x="102" y="87"/>
                  </a:lnTo>
                  <a:lnTo>
                    <a:pt x="103" y="84"/>
                  </a:lnTo>
                  <a:lnTo>
                    <a:pt x="105" y="81"/>
                  </a:lnTo>
                  <a:lnTo>
                    <a:pt x="106" y="78"/>
                  </a:lnTo>
                  <a:lnTo>
                    <a:pt x="107" y="75"/>
                  </a:lnTo>
                  <a:lnTo>
                    <a:pt x="108" y="73"/>
                  </a:lnTo>
                  <a:lnTo>
                    <a:pt x="110" y="70"/>
                  </a:lnTo>
                  <a:lnTo>
                    <a:pt x="111" y="68"/>
                  </a:lnTo>
                  <a:lnTo>
                    <a:pt x="113" y="66"/>
                  </a:lnTo>
                  <a:lnTo>
                    <a:pt x="115" y="64"/>
                  </a:lnTo>
                  <a:lnTo>
                    <a:pt x="117" y="64"/>
                  </a:lnTo>
                  <a:lnTo>
                    <a:pt x="115" y="63"/>
                  </a:lnTo>
                  <a:lnTo>
                    <a:pt x="113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7" y="65"/>
                  </a:lnTo>
                  <a:lnTo>
                    <a:pt x="106" y="65"/>
                  </a:lnTo>
                  <a:lnTo>
                    <a:pt x="104" y="65"/>
                  </a:lnTo>
                  <a:lnTo>
                    <a:pt x="103" y="65"/>
                  </a:lnTo>
                  <a:lnTo>
                    <a:pt x="101" y="65"/>
                  </a:lnTo>
                  <a:lnTo>
                    <a:pt x="99" y="64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1" y="59"/>
                  </a:lnTo>
                  <a:lnTo>
                    <a:pt x="88" y="58"/>
                  </a:lnTo>
                  <a:lnTo>
                    <a:pt x="87" y="56"/>
                  </a:lnTo>
                  <a:lnTo>
                    <a:pt x="85" y="53"/>
                  </a:lnTo>
                  <a:lnTo>
                    <a:pt x="84" y="51"/>
                  </a:lnTo>
                  <a:lnTo>
                    <a:pt x="83" y="49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0" y="41"/>
                  </a:lnTo>
                  <a:lnTo>
                    <a:pt x="80" y="39"/>
                  </a:lnTo>
                  <a:lnTo>
                    <a:pt x="79" y="37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5" y="31"/>
                  </a:lnTo>
                  <a:lnTo>
                    <a:pt x="73" y="28"/>
                  </a:lnTo>
                  <a:lnTo>
                    <a:pt x="70" y="26"/>
                  </a:lnTo>
                  <a:lnTo>
                    <a:pt x="69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4" y="22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9" y="14"/>
                  </a:lnTo>
                  <a:lnTo>
                    <a:pt x="47" y="13"/>
                  </a:lnTo>
                  <a:lnTo>
                    <a:pt x="44" y="12"/>
                  </a:lnTo>
                  <a:lnTo>
                    <a:pt x="41" y="10"/>
                  </a:lnTo>
                  <a:lnTo>
                    <a:pt x="38" y="9"/>
                  </a:lnTo>
                  <a:lnTo>
                    <a:pt x="35" y="8"/>
                  </a:lnTo>
                  <a:lnTo>
                    <a:pt x="32" y="8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solidFill>
              <a:srgbClr val="5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" name="Freeform 632"/>
            <p:cNvSpPr>
              <a:spLocks/>
            </p:cNvSpPr>
            <p:nvPr/>
          </p:nvSpPr>
          <p:spPr bwMode="auto">
            <a:xfrm>
              <a:off x="5185" y="385"/>
              <a:ext cx="14" cy="7"/>
            </a:xfrm>
            <a:custGeom>
              <a:avLst/>
              <a:gdLst>
                <a:gd name="T0" fmla="*/ 2 w 14"/>
                <a:gd name="T1" fmla="*/ 0 h 7"/>
                <a:gd name="T2" fmla="*/ 1 w 14"/>
                <a:gd name="T3" fmla="*/ 0 h 7"/>
                <a:gd name="T4" fmla="*/ 0 w 14"/>
                <a:gd name="T5" fmla="*/ 1 h 7"/>
                <a:gd name="T6" fmla="*/ 0 w 14"/>
                <a:gd name="T7" fmla="*/ 2 h 7"/>
                <a:gd name="T8" fmla="*/ 1 w 14"/>
                <a:gd name="T9" fmla="*/ 3 h 7"/>
                <a:gd name="T10" fmla="*/ 2 w 14"/>
                <a:gd name="T11" fmla="*/ 3 h 7"/>
                <a:gd name="T12" fmla="*/ 3 w 14"/>
                <a:gd name="T13" fmla="*/ 4 h 7"/>
                <a:gd name="T14" fmla="*/ 4 w 14"/>
                <a:gd name="T15" fmla="*/ 4 h 7"/>
                <a:gd name="T16" fmla="*/ 5 w 14"/>
                <a:gd name="T17" fmla="*/ 5 h 7"/>
                <a:gd name="T18" fmla="*/ 7 w 14"/>
                <a:gd name="T19" fmla="*/ 5 h 7"/>
                <a:gd name="T20" fmla="*/ 9 w 14"/>
                <a:gd name="T21" fmla="*/ 6 h 7"/>
                <a:gd name="T22" fmla="*/ 11 w 14"/>
                <a:gd name="T23" fmla="*/ 6 h 7"/>
                <a:gd name="T24" fmla="*/ 13 w 14"/>
                <a:gd name="T25" fmla="*/ 6 h 7"/>
                <a:gd name="T26" fmla="*/ 2 w 14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2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" name="Freeform 633"/>
            <p:cNvSpPr>
              <a:spLocks/>
            </p:cNvSpPr>
            <p:nvPr/>
          </p:nvSpPr>
          <p:spPr bwMode="auto">
            <a:xfrm>
              <a:off x="5185" y="385"/>
              <a:ext cx="20" cy="13"/>
            </a:xfrm>
            <a:custGeom>
              <a:avLst/>
              <a:gdLst>
                <a:gd name="T0" fmla="*/ 3 w 20"/>
                <a:gd name="T1" fmla="*/ 0 h 13"/>
                <a:gd name="T2" fmla="*/ 1 w 20"/>
                <a:gd name="T3" fmla="*/ 0 h 13"/>
                <a:gd name="T4" fmla="*/ 0 w 20"/>
                <a:gd name="T5" fmla="*/ 1 h 13"/>
                <a:gd name="T6" fmla="*/ 0 w 20"/>
                <a:gd name="T7" fmla="*/ 2 h 13"/>
                <a:gd name="T8" fmla="*/ 0 w 20"/>
                <a:gd name="T9" fmla="*/ 3 h 13"/>
                <a:gd name="T10" fmla="*/ 0 w 20"/>
                <a:gd name="T11" fmla="*/ 4 h 13"/>
                <a:gd name="T12" fmla="*/ 1 w 20"/>
                <a:gd name="T13" fmla="*/ 5 h 13"/>
                <a:gd name="T14" fmla="*/ 3 w 20"/>
                <a:gd name="T15" fmla="*/ 6 h 13"/>
                <a:gd name="T16" fmla="*/ 4 w 20"/>
                <a:gd name="T17" fmla="*/ 8 h 13"/>
                <a:gd name="T18" fmla="*/ 6 w 20"/>
                <a:gd name="T19" fmla="*/ 8 h 13"/>
                <a:gd name="T20" fmla="*/ 8 w 20"/>
                <a:gd name="T21" fmla="*/ 10 h 13"/>
                <a:gd name="T22" fmla="*/ 10 w 20"/>
                <a:gd name="T23" fmla="*/ 10 h 13"/>
                <a:gd name="T24" fmla="*/ 13 w 20"/>
                <a:gd name="T25" fmla="*/ 11 h 13"/>
                <a:gd name="T26" fmla="*/ 16 w 20"/>
                <a:gd name="T27" fmla="*/ 12 h 13"/>
                <a:gd name="T28" fmla="*/ 19 w 20"/>
                <a:gd name="T2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2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" name="Freeform 634"/>
            <p:cNvSpPr>
              <a:spLocks/>
            </p:cNvSpPr>
            <p:nvPr/>
          </p:nvSpPr>
          <p:spPr bwMode="auto">
            <a:xfrm>
              <a:off x="5192" y="395"/>
              <a:ext cx="14" cy="6"/>
            </a:xfrm>
            <a:custGeom>
              <a:avLst/>
              <a:gdLst>
                <a:gd name="T0" fmla="*/ 1 w 14"/>
                <a:gd name="T1" fmla="*/ 0 h 6"/>
                <a:gd name="T2" fmla="*/ 0 w 14"/>
                <a:gd name="T3" fmla="*/ 0 h 6"/>
                <a:gd name="T4" fmla="*/ 0 w 14"/>
                <a:gd name="T5" fmla="*/ 1 h 6"/>
                <a:gd name="T6" fmla="*/ 1 w 14"/>
                <a:gd name="T7" fmla="*/ 2 h 6"/>
                <a:gd name="T8" fmla="*/ 2 w 14"/>
                <a:gd name="T9" fmla="*/ 3 h 6"/>
                <a:gd name="T10" fmla="*/ 3 w 14"/>
                <a:gd name="T11" fmla="*/ 3 h 6"/>
                <a:gd name="T12" fmla="*/ 5 w 14"/>
                <a:gd name="T13" fmla="*/ 4 h 6"/>
                <a:gd name="T14" fmla="*/ 6 w 14"/>
                <a:gd name="T15" fmla="*/ 4 h 6"/>
                <a:gd name="T16" fmla="*/ 8 w 14"/>
                <a:gd name="T17" fmla="*/ 5 h 6"/>
                <a:gd name="T18" fmla="*/ 10 w 14"/>
                <a:gd name="T19" fmla="*/ 5 h 6"/>
                <a:gd name="T20" fmla="*/ 13 w 14"/>
                <a:gd name="T21" fmla="*/ 5 h 6"/>
                <a:gd name="T22" fmla="*/ 1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" name="Freeform 635"/>
            <p:cNvSpPr>
              <a:spLocks/>
            </p:cNvSpPr>
            <p:nvPr/>
          </p:nvSpPr>
          <p:spPr bwMode="auto">
            <a:xfrm>
              <a:off x="5192" y="395"/>
              <a:ext cx="20" cy="12"/>
            </a:xfrm>
            <a:custGeom>
              <a:avLst/>
              <a:gdLst>
                <a:gd name="T0" fmla="*/ 2 w 20"/>
                <a:gd name="T1" fmla="*/ 0 h 12"/>
                <a:gd name="T2" fmla="*/ 1 w 20"/>
                <a:gd name="T3" fmla="*/ 0 h 12"/>
                <a:gd name="T4" fmla="*/ 0 w 20"/>
                <a:gd name="T5" fmla="*/ 0 h 12"/>
                <a:gd name="T6" fmla="*/ 0 w 20"/>
                <a:gd name="T7" fmla="*/ 1 h 12"/>
                <a:gd name="T8" fmla="*/ 0 w 20"/>
                <a:gd name="T9" fmla="*/ 2 h 12"/>
                <a:gd name="T10" fmla="*/ 0 w 20"/>
                <a:gd name="T11" fmla="*/ 3 h 12"/>
                <a:gd name="T12" fmla="*/ 1 w 20"/>
                <a:gd name="T13" fmla="*/ 4 h 12"/>
                <a:gd name="T14" fmla="*/ 2 w 20"/>
                <a:gd name="T15" fmla="*/ 5 h 12"/>
                <a:gd name="T16" fmla="*/ 3 w 20"/>
                <a:gd name="T17" fmla="*/ 6 h 12"/>
                <a:gd name="T18" fmla="*/ 5 w 20"/>
                <a:gd name="T19" fmla="*/ 7 h 12"/>
                <a:gd name="T20" fmla="*/ 7 w 20"/>
                <a:gd name="T21" fmla="*/ 8 h 12"/>
                <a:gd name="T22" fmla="*/ 9 w 20"/>
                <a:gd name="T23" fmla="*/ 9 h 12"/>
                <a:gd name="T24" fmla="*/ 12 w 20"/>
                <a:gd name="T25" fmla="*/ 10 h 12"/>
                <a:gd name="T26" fmla="*/ 15 w 20"/>
                <a:gd name="T27" fmla="*/ 11 h 12"/>
                <a:gd name="T28" fmla="*/ 19 w 20"/>
                <a:gd name="T2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7"/>
                  </a:lnTo>
                  <a:lnTo>
                    <a:pt x="7" y="8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5" y="11"/>
                  </a:lnTo>
                  <a:lnTo>
                    <a:pt x="19" y="11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" name="Freeform 636"/>
            <p:cNvSpPr>
              <a:spLocks/>
            </p:cNvSpPr>
            <p:nvPr/>
          </p:nvSpPr>
          <p:spPr bwMode="auto">
            <a:xfrm>
              <a:off x="5196" y="403"/>
              <a:ext cx="13" cy="6"/>
            </a:xfrm>
            <a:custGeom>
              <a:avLst/>
              <a:gdLst>
                <a:gd name="T0" fmla="*/ 3 w 13"/>
                <a:gd name="T1" fmla="*/ 0 h 6"/>
                <a:gd name="T2" fmla="*/ 2 w 13"/>
                <a:gd name="T3" fmla="*/ 0 h 6"/>
                <a:gd name="T4" fmla="*/ 1 w 13"/>
                <a:gd name="T5" fmla="*/ 0 h 6"/>
                <a:gd name="T6" fmla="*/ 0 w 13"/>
                <a:gd name="T7" fmla="*/ 0 h 6"/>
                <a:gd name="T8" fmla="*/ 0 w 13"/>
                <a:gd name="T9" fmla="*/ 1 h 6"/>
                <a:gd name="T10" fmla="*/ 1 w 13"/>
                <a:gd name="T11" fmla="*/ 1 h 6"/>
                <a:gd name="T12" fmla="*/ 1 w 13"/>
                <a:gd name="T13" fmla="*/ 2 h 6"/>
                <a:gd name="T14" fmla="*/ 3 w 13"/>
                <a:gd name="T15" fmla="*/ 2 h 6"/>
                <a:gd name="T16" fmla="*/ 3 w 13"/>
                <a:gd name="T17" fmla="*/ 3 h 6"/>
                <a:gd name="T18" fmla="*/ 5 w 13"/>
                <a:gd name="T19" fmla="*/ 3 h 6"/>
                <a:gd name="T20" fmla="*/ 6 w 13"/>
                <a:gd name="T21" fmla="*/ 4 h 6"/>
                <a:gd name="T22" fmla="*/ 8 w 13"/>
                <a:gd name="T23" fmla="*/ 4 h 6"/>
                <a:gd name="T24" fmla="*/ 10 w 13"/>
                <a:gd name="T25" fmla="*/ 5 h 6"/>
                <a:gd name="T26" fmla="*/ 12 w 13"/>
                <a:gd name="T27" fmla="*/ 5 h 6"/>
                <a:gd name="T28" fmla="*/ 3 w 13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6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3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" name="Freeform 637"/>
            <p:cNvSpPr>
              <a:spLocks/>
            </p:cNvSpPr>
            <p:nvPr/>
          </p:nvSpPr>
          <p:spPr bwMode="auto">
            <a:xfrm>
              <a:off x="5196" y="403"/>
              <a:ext cx="19" cy="12"/>
            </a:xfrm>
            <a:custGeom>
              <a:avLst/>
              <a:gdLst>
                <a:gd name="T0" fmla="*/ 4 w 19"/>
                <a:gd name="T1" fmla="*/ 0 h 12"/>
                <a:gd name="T2" fmla="*/ 3 w 19"/>
                <a:gd name="T3" fmla="*/ 0 h 12"/>
                <a:gd name="T4" fmla="*/ 2 w 19"/>
                <a:gd name="T5" fmla="*/ 0 h 12"/>
                <a:gd name="T6" fmla="*/ 1 w 19"/>
                <a:gd name="T7" fmla="*/ 0 h 12"/>
                <a:gd name="T8" fmla="*/ 1 w 19"/>
                <a:gd name="T9" fmla="*/ 1 h 12"/>
                <a:gd name="T10" fmla="*/ 0 w 19"/>
                <a:gd name="T11" fmla="*/ 1 h 12"/>
                <a:gd name="T12" fmla="*/ 0 w 19"/>
                <a:gd name="T13" fmla="*/ 2 h 12"/>
                <a:gd name="T14" fmla="*/ 1 w 19"/>
                <a:gd name="T15" fmla="*/ 3 h 12"/>
                <a:gd name="T16" fmla="*/ 2 w 19"/>
                <a:gd name="T17" fmla="*/ 4 h 12"/>
                <a:gd name="T18" fmla="*/ 4 w 19"/>
                <a:gd name="T19" fmla="*/ 5 h 12"/>
                <a:gd name="T20" fmla="*/ 5 w 19"/>
                <a:gd name="T21" fmla="*/ 6 h 12"/>
                <a:gd name="T22" fmla="*/ 7 w 19"/>
                <a:gd name="T23" fmla="*/ 7 h 12"/>
                <a:gd name="T24" fmla="*/ 9 w 19"/>
                <a:gd name="T25" fmla="*/ 8 h 12"/>
                <a:gd name="T26" fmla="*/ 12 w 19"/>
                <a:gd name="T27" fmla="*/ 9 h 12"/>
                <a:gd name="T28" fmla="*/ 15 w 19"/>
                <a:gd name="T29" fmla="*/ 10 h 12"/>
                <a:gd name="T30" fmla="*/ 18 w 19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2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5" y="10"/>
                  </a:lnTo>
                  <a:lnTo>
                    <a:pt x="18" y="11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" name="Freeform 638"/>
            <p:cNvSpPr>
              <a:spLocks/>
            </p:cNvSpPr>
            <p:nvPr/>
          </p:nvSpPr>
          <p:spPr bwMode="auto">
            <a:xfrm>
              <a:off x="5202" y="411"/>
              <a:ext cx="12" cy="5"/>
            </a:xfrm>
            <a:custGeom>
              <a:avLst/>
              <a:gdLst>
                <a:gd name="T0" fmla="*/ 1 w 12"/>
                <a:gd name="T1" fmla="*/ 0 h 5"/>
                <a:gd name="T2" fmla="*/ 0 w 12"/>
                <a:gd name="T3" fmla="*/ 0 h 5"/>
                <a:gd name="T4" fmla="*/ 0 w 12"/>
                <a:gd name="T5" fmla="*/ 1 h 5"/>
                <a:gd name="T6" fmla="*/ 1 w 12"/>
                <a:gd name="T7" fmla="*/ 1 h 5"/>
                <a:gd name="T8" fmla="*/ 1 w 12"/>
                <a:gd name="T9" fmla="*/ 2 h 5"/>
                <a:gd name="T10" fmla="*/ 3 w 12"/>
                <a:gd name="T11" fmla="*/ 2 h 5"/>
                <a:gd name="T12" fmla="*/ 4 w 12"/>
                <a:gd name="T13" fmla="*/ 2 h 5"/>
                <a:gd name="T14" fmla="*/ 5 w 12"/>
                <a:gd name="T15" fmla="*/ 3 h 5"/>
                <a:gd name="T16" fmla="*/ 6 w 12"/>
                <a:gd name="T17" fmla="*/ 3 h 5"/>
                <a:gd name="T18" fmla="*/ 9 w 12"/>
                <a:gd name="T19" fmla="*/ 4 h 5"/>
                <a:gd name="T20" fmla="*/ 11 w 12"/>
                <a:gd name="T21" fmla="*/ 4 h 5"/>
                <a:gd name="T22" fmla="*/ 1 w 1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" name="Freeform 639"/>
            <p:cNvSpPr>
              <a:spLocks/>
            </p:cNvSpPr>
            <p:nvPr/>
          </p:nvSpPr>
          <p:spPr bwMode="auto">
            <a:xfrm>
              <a:off x="5202" y="411"/>
              <a:ext cx="18" cy="11"/>
            </a:xfrm>
            <a:custGeom>
              <a:avLst/>
              <a:gdLst>
                <a:gd name="T0" fmla="*/ 2 w 18"/>
                <a:gd name="T1" fmla="*/ 0 h 11"/>
                <a:gd name="T2" fmla="*/ 1 w 18"/>
                <a:gd name="T3" fmla="*/ 0 h 11"/>
                <a:gd name="T4" fmla="*/ 0 w 18"/>
                <a:gd name="T5" fmla="*/ 0 h 11"/>
                <a:gd name="T6" fmla="*/ 0 w 18"/>
                <a:gd name="T7" fmla="*/ 1 h 11"/>
                <a:gd name="T8" fmla="*/ 0 w 18"/>
                <a:gd name="T9" fmla="*/ 2 h 11"/>
                <a:gd name="T10" fmla="*/ 1 w 18"/>
                <a:gd name="T11" fmla="*/ 2 h 11"/>
                <a:gd name="T12" fmla="*/ 1 w 18"/>
                <a:gd name="T13" fmla="*/ 3 h 11"/>
                <a:gd name="T14" fmla="*/ 2 w 18"/>
                <a:gd name="T15" fmla="*/ 4 h 11"/>
                <a:gd name="T16" fmla="*/ 4 w 18"/>
                <a:gd name="T17" fmla="*/ 5 h 11"/>
                <a:gd name="T18" fmla="*/ 6 w 18"/>
                <a:gd name="T19" fmla="*/ 6 h 11"/>
                <a:gd name="T20" fmla="*/ 8 w 18"/>
                <a:gd name="T21" fmla="*/ 7 h 11"/>
                <a:gd name="T22" fmla="*/ 10 w 18"/>
                <a:gd name="T23" fmla="*/ 8 h 11"/>
                <a:gd name="T24" fmla="*/ 14 w 18"/>
                <a:gd name="T25" fmla="*/ 9 h 11"/>
                <a:gd name="T26" fmla="*/ 17 w 18"/>
                <a:gd name="T2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6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4" y="9"/>
                  </a:lnTo>
                  <a:lnTo>
                    <a:pt x="17" y="10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" name="Freeform 640"/>
            <p:cNvSpPr>
              <a:spLocks/>
            </p:cNvSpPr>
            <p:nvPr/>
          </p:nvSpPr>
          <p:spPr bwMode="auto">
            <a:xfrm>
              <a:off x="5206" y="418"/>
              <a:ext cx="14" cy="6"/>
            </a:xfrm>
            <a:custGeom>
              <a:avLst/>
              <a:gdLst>
                <a:gd name="T0" fmla="*/ 5 w 14"/>
                <a:gd name="T1" fmla="*/ 0 h 6"/>
                <a:gd name="T2" fmla="*/ 4 w 14"/>
                <a:gd name="T3" fmla="*/ 0 h 6"/>
                <a:gd name="T4" fmla="*/ 3 w 14"/>
                <a:gd name="T5" fmla="*/ 0 h 6"/>
                <a:gd name="T6" fmla="*/ 2 w 14"/>
                <a:gd name="T7" fmla="*/ 0 h 6"/>
                <a:gd name="T8" fmla="*/ 1 w 14"/>
                <a:gd name="T9" fmla="*/ 0 h 6"/>
                <a:gd name="T10" fmla="*/ 0 w 14"/>
                <a:gd name="T11" fmla="*/ 1 h 6"/>
                <a:gd name="T12" fmla="*/ 1 w 14"/>
                <a:gd name="T13" fmla="*/ 2 h 6"/>
                <a:gd name="T14" fmla="*/ 2 w 14"/>
                <a:gd name="T15" fmla="*/ 3 h 6"/>
                <a:gd name="T16" fmla="*/ 3 w 14"/>
                <a:gd name="T17" fmla="*/ 3 h 6"/>
                <a:gd name="T18" fmla="*/ 5 w 14"/>
                <a:gd name="T19" fmla="*/ 4 h 6"/>
                <a:gd name="T20" fmla="*/ 8 w 14"/>
                <a:gd name="T21" fmla="*/ 4 h 6"/>
                <a:gd name="T22" fmla="*/ 10 w 14"/>
                <a:gd name="T23" fmla="*/ 5 h 6"/>
                <a:gd name="T24" fmla="*/ 13 w 14"/>
                <a:gd name="T25" fmla="*/ 5 h 6"/>
                <a:gd name="T26" fmla="*/ 5 w 14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6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5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" name="Freeform 641"/>
            <p:cNvSpPr>
              <a:spLocks/>
            </p:cNvSpPr>
            <p:nvPr/>
          </p:nvSpPr>
          <p:spPr bwMode="auto">
            <a:xfrm>
              <a:off x="5206" y="418"/>
              <a:ext cx="20" cy="12"/>
            </a:xfrm>
            <a:custGeom>
              <a:avLst/>
              <a:gdLst>
                <a:gd name="T0" fmla="*/ 8 w 20"/>
                <a:gd name="T1" fmla="*/ 1 h 12"/>
                <a:gd name="T2" fmla="*/ 6 w 20"/>
                <a:gd name="T3" fmla="*/ 1 h 12"/>
                <a:gd name="T4" fmla="*/ 5 w 20"/>
                <a:gd name="T5" fmla="*/ 0 h 12"/>
                <a:gd name="T6" fmla="*/ 3 w 20"/>
                <a:gd name="T7" fmla="*/ 0 h 12"/>
                <a:gd name="T8" fmla="*/ 2 w 20"/>
                <a:gd name="T9" fmla="*/ 1 h 12"/>
                <a:gd name="T10" fmla="*/ 1 w 20"/>
                <a:gd name="T11" fmla="*/ 1 h 12"/>
                <a:gd name="T12" fmla="*/ 0 w 20"/>
                <a:gd name="T13" fmla="*/ 2 h 12"/>
                <a:gd name="T14" fmla="*/ 0 w 20"/>
                <a:gd name="T15" fmla="*/ 3 h 12"/>
                <a:gd name="T16" fmla="*/ 1 w 20"/>
                <a:gd name="T17" fmla="*/ 4 h 12"/>
                <a:gd name="T18" fmla="*/ 2 w 20"/>
                <a:gd name="T19" fmla="*/ 5 h 12"/>
                <a:gd name="T20" fmla="*/ 3 w 20"/>
                <a:gd name="T21" fmla="*/ 6 h 12"/>
                <a:gd name="T22" fmla="*/ 5 w 20"/>
                <a:gd name="T23" fmla="*/ 7 h 12"/>
                <a:gd name="T24" fmla="*/ 8 w 20"/>
                <a:gd name="T25" fmla="*/ 8 h 12"/>
                <a:gd name="T26" fmla="*/ 11 w 20"/>
                <a:gd name="T27" fmla="*/ 9 h 12"/>
                <a:gd name="T28" fmla="*/ 14 w 20"/>
                <a:gd name="T29" fmla="*/ 10 h 12"/>
                <a:gd name="T30" fmla="*/ 19 w 20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2">
                  <a:moveTo>
                    <a:pt x="8" y="1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7"/>
                  </a:lnTo>
                  <a:lnTo>
                    <a:pt x="8" y="8"/>
                  </a:lnTo>
                  <a:lnTo>
                    <a:pt x="11" y="9"/>
                  </a:lnTo>
                  <a:lnTo>
                    <a:pt x="14" y="10"/>
                  </a:lnTo>
                  <a:lnTo>
                    <a:pt x="19" y="11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" name="Freeform 642"/>
            <p:cNvSpPr>
              <a:spLocks/>
            </p:cNvSpPr>
            <p:nvPr/>
          </p:nvSpPr>
          <p:spPr bwMode="auto">
            <a:xfrm>
              <a:off x="5214" y="427"/>
              <a:ext cx="10" cy="4"/>
            </a:xfrm>
            <a:custGeom>
              <a:avLst/>
              <a:gdLst>
                <a:gd name="T0" fmla="*/ 2 w 10"/>
                <a:gd name="T1" fmla="*/ 0 h 4"/>
                <a:gd name="T2" fmla="*/ 1 w 10"/>
                <a:gd name="T3" fmla="*/ 0 h 4"/>
                <a:gd name="T4" fmla="*/ 0 w 10"/>
                <a:gd name="T5" fmla="*/ 0 h 4"/>
                <a:gd name="T6" fmla="*/ 0 w 10"/>
                <a:gd name="T7" fmla="*/ 1 h 4"/>
                <a:gd name="T8" fmla="*/ 1 w 10"/>
                <a:gd name="T9" fmla="*/ 1 h 4"/>
                <a:gd name="T10" fmla="*/ 1 w 10"/>
                <a:gd name="T11" fmla="*/ 2 h 4"/>
                <a:gd name="T12" fmla="*/ 2 w 10"/>
                <a:gd name="T13" fmla="*/ 2 h 4"/>
                <a:gd name="T14" fmla="*/ 3 w 10"/>
                <a:gd name="T15" fmla="*/ 2 h 4"/>
                <a:gd name="T16" fmla="*/ 4 w 10"/>
                <a:gd name="T17" fmla="*/ 3 h 4"/>
                <a:gd name="T18" fmla="*/ 6 w 10"/>
                <a:gd name="T19" fmla="*/ 3 h 4"/>
                <a:gd name="T20" fmla="*/ 7 w 10"/>
                <a:gd name="T21" fmla="*/ 3 h 4"/>
                <a:gd name="T22" fmla="*/ 9 w 10"/>
                <a:gd name="T23" fmla="*/ 3 h 4"/>
                <a:gd name="T24" fmla="*/ 2 w 10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2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643"/>
            <p:cNvSpPr>
              <a:spLocks/>
            </p:cNvSpPr>
            <p:nvPr/>
          </p:nvSpPr>
          <p:spPr bwMode="auto">
            <a:xfrm>
              <a:off x="5214" y="427"/>
              <a:ext cx="16" cy="10"/>
            </a:xfrm>
            <a:custGeom>
              <a:avLst/>
              <a:gdLst>
                <a:gd name="T0" fmla="*/ 4 w 16"/>
                <a:gd name="T1" fmla="*/ 0 h 10"/>
                <a:gd name="T2" fmla="*/ 3 w 16"/>
                <a:gd name="T3" fmla="*/ 0 h 10"/>
                <a:gd name="T4" fmla="*/ 2 w 16"/>
                <a:gd name="T5" fmla="*/ 0 h 10"/>
                <a:gd name="T6" fmla="*/ 1 w 16"/>
                <a:gd name="T7" fmla="*/ 0 h 10"/>
                <a:gd name="T8" fmla="*/ 1 w 16"/>
                <a:gd name="T9" fmla="*/ 1 h 10"/>
                <a:gd name="T10" fmla="*/ 0 w 16"/>
                <a:gd name="T11" fmla="*/ 1 h 10"/>
                <a:gd name="T12" fmla="*/ 0 w 16"/>
                <a:gd name="T13" fmla="*/ 2 h 10"/>
                <a:gd name="T14" fmla="*/ 0 w 16"/>
                <a:gd name="T15" fmla="*/ 3 h 10"/>
                <a:gd name="T16" fmla="*/ 1 w 16"/>
                <a:gd name="T17" fmla="*/ 4 h 10"/>
                <a:gd name="T18" fmla="*/ 2 w 16"/>
                <a:gd name="T19" fmla="*/ 5 h 10"/>
                <a:gd name="T20" fmla="*/ 4 w 16"/>
                <a:gd name="T21" fmla="*/ 6 h 10"/>
                <a:gd name="T22" fmla="*/ 5 w 16"/>
                <a:gd name="T23" fmla="*/ 7 h 10"/>
                <a:gd name="T24" fmla="*/ 7 w 16"/>
                <a:gd name="T25" fmla="*/ 8 h 10"/>
                <a:gd name="T26" fmla="*/ 10 w 16"/>
                <a:gd name="T27" fmla="*/ 8 h 10"/>
                <a:gd name="T28" fmla="*/ 12 w 16"/>
                <a:gd name="T29" fmla="*/ 9 h 10"/>
                <a:gd name="T30" fmla="*/ 15 w 16"/>
                <a:gd name="T3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2" y="9"/>
                  </a:lnTo>
                  <a:lnTo>
                    <a:pt x="15" y="9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" name="Freeform 644"/>
            <p:cNvSpPr>
              <a:spLocks/>
            </p:cNvSpPr>
            <p:nvPr/>
          </p:nvSpPr>
          <p:spPr bwMode="auto">
            <a:xfrm>
              <a:off x="5220" y="436"/>
              <a:ext cx="9" cy="1"/>
            </a:xfrm>
            <a:custGeom>
              <a:avLst/>
              <a:gdLst>
                <a:gd name="T0" fmla="*/ 3 w 9"/>
                <a:gd name="T1" fmla="*/ 0 h 1"/>
                <a:gd name="T2" fmla="*/ 2 w 9"/>
                <a:gd name="T3" fmla="*/ 0 h 1"/>
                <a:gd name="T4" fmla="*/ 1 w 9"/>
                <a:gd name="T5" fmla="*/ 0 h 1"/>
                <a:gd name="T6" fmla="*/ 0 w 9"/>
                <a:gd name="T7" fmla="*/ 0 h 1"/>
                <a:gd name="T8" fmla="*/ 1 w 9"/>
                <a:gd name="T9" fmla="*/ 0 h 1"/>
                <a:gd name="T10" fmla="*/ 2 w 9"/>
                <a:gd name="T11" fmla="*/ 0 h 1"/>
                <a:gd name="T12" fmla="*/ 5 w 9"/>
                <a:gd name="T13" fmla="*/ 0 h 1"/>
                <a:gd name="T14" fmla="*/ 8 w 9"/>
                <a:gd name="T15" fmla="*/ 0 h 1"/>
                <a:gd name="T16" fmla="*/ 3 w 9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3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" name="Freeform 645"/>
            <p:cNvSpPr>
              <a:spLocks/>
            </p:cNvSpPr>
            <p:nvPr/>
          </p:nvSpPr>
          <p:spPr bwMode="auto">
            <a:xfrm>
              <a:off x="5220" y="436"/>
              <a:ext cx="15" cy="7"/>
            </a:xfrm>
            <a:custGeom>
              <a:avLst/>
              <a:gdLst>
                <a:gd name="T0" fmla="*/ 5 w 15"/>
                <a:gd name="T1" fmla="*/ 0 h 7"/>
                <a:gd name="T2" fmla="*/ 3 w 15"/>
                <a:gd name="T3" fmla="*/ 0 h 7"/>
                <a:gd name="T4" fmla="*/ 1 w 15"/>
                <a:gd name="T5" fmla="*/ 0 h 7"/>
                <a:gd name="T6" fmla="*/ 0 w 15"/>
                <a:gd name="T7" fmla="*/ 1 h 7"/>
                <a:gd name="T8" fmla="*/ 0 w 15"/>
                <a:gd name="T9" fmla="*/ 3 h 7"/>
                <a:gd name="T10" fmla="*/ 1 w 15"/>
                <a:gd name="T11" fmla="*/ 4 h 7"/>
                <a:gd name="T12" fmla="*/ 4 w 15"/>
                <a:gd name="T13" fmla="*/ 5 h 7"/>
                <a:gd name="T14" fmla="*/ 8 w 15"/>
                <a:gd name="T15" fmla="*/ 6 h 7"/>
                <a:gd name="T16" fmla="*/ 14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5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5"/>
                  </a:lnTo>
                  <a:lnTo>
                    <a:pt x="8" y="6"/>
                  </a:lnTo>
                  <a:lnTo>
                    <a:pt x="14" y="6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Freeform 646"/>
            <p:cNvSpPr>
              <a:spLocks/>
            </p:cNvSpPr>
            <p:nvPr/>
          </p:nvSpPr>
          <p:spPr bwMode="auto">
            <a:xfrm>
              <a:off x="5226" y="442"/>
              <a:ext cx="8" cy="2"/>
            </a:xfrm>
            <a:custGeom>
              <a:avLst/>
              <a:gdLst>
                <a:gd name="T0" fmla="*/ 2 w 8"/>
                <a:gd name="T1" fmla="*/ 0 h 2"/>
                <a:gd name="T2" fmla="*/ 1 w 8"/>
                <a:gd name="T3" fmla="*/ 0 h 2"/>
                <a:gd name="T4" fmla="*/ 0 w 8"/>
                <a:gd name="T5" fmla="*/ 0 h 2"/>
                <a:gd name="T6" fmla="*/ 1 w 8"/>
                <a:gd name="T7" fmla="*/ 1 h 2"/>
                <a:gd name="T8" fmla="*/ 3 w 8"/>
                <a:gd name="T9" fmla="*/ 1 h 2"/>
                <a:gd name="T10" fmla="*/ 4 w 8"/>
                <a:gd name="T11" fmla="*/ 1 h 2"/>
                <a:gd name="T12" fmla="*/ 7 w 8"/>
                <a:gd name="T13" fmla="*/ 1 h 2"/>
                <a:gd name="T14" fmla="*/ 2 w 8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2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" name="Freeform 647"/>
            <p:cNvSpPr>
              <a:spLocks/>
            </p:cNvSpPr>
            <p:nvPr/>
          </p:nvSpPr>
          <p:spPr bwMode="auto">
            <a:xfrm>
              <a:off x="5226" y="442"/>
              <a:ext cx="14" cy="8"/>
            </a:xfrm>
            <a:custGeom>
              <a:avLst/>
              <a:gdLst>
                <a:gd name="T0" fmla="*/ 4 w 14"/>
                <a:gd name="T1" fmla="*/ 0 h 8"/>
                <a:gd name="T2" fmla="*/ 2 w 14"/>
                <a:gd name="T3" fmla="*/ 0 h 8"/>
                <a:gd name="T4" fmla="*/ 1 w 14"/>
                <a:gd name="T5" fmla="*/ 1 h 8"/>
                <a:gd name="T6" fmla="*/ 0 w 14"/>
                <a:gd name="T7" fmla="*/ 2 h 8"/>
                <a:gd name="T8" fmla="*/ 1 w 14"/>
                <a:gd name="T9" fmla="*/ 4 h 8"/>
                <a:gd name="T10" fmla="*/ 2 w 14"/>
                <a:gd name="T11" fmla="*/ 5 h 8"/>
                <a:gd name="T12" fmla="*/ 5 w 14"/>
                <a:gd name="T13" fmla="*/ 6 h 8"/>
                <a:gd name="T14" fmla="*/ 8 w 14"/>
                <a:gd name="T15" fmla="*/ 7 h 8"/>
                <a:gd name="T16" fmla="*/ 13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4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5" y="6"/>
                  </a:lnTo>
                  <a:lnTo>
                    <a:pt x="8" y="7"/>
                  </a:lnTo>
                  <a:lnTo>
                    <a:pt x="13" y="6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" name="Freeform 648"/>
            <p:cNvSpPr>
              <a:spLocks/>
            </p:cNvSpPr>
            <p:nvPr/>
          </p:nvSpPr>
          <p:spPr bwMode="auto">
            <a:xfrm>
              <a:off x="5258" y="371"/>
              <a:ext cx="92" cy="31"/>
            </a:xfrm>
            <a:custGeom>
              <a:avLst/>
              <a:gdLst>
                <a:gd name="T0" fmla="*/ 4 w 92"/>
                <a:gd name="T1" fmla="*/ 17 h 31"/>
                <a:gd name="T2" fmla="*/ 7 w 92"/>
                <a:gd name="T3" fmla="*/ 17 h 31"/>
                <a:gd name="T4" fmla="*/ 11 w 92"/>
                <a:gd name="T5" fmla="*/ 16 h 31"/>
                <a:gd name="T6" fmla="*/ 16 w 92"/>
                <a:gd name="T7" fmla="*/ 15 h 31"/>
                <a:gd name="T8" fmla="*/ 22 w 92"/>
                <a:gd name="T9" fmla="*/ 13 h 31"/>
                <a:gd name="T10" fmla="*/ 28 w 92"/>
                <a:gd name="T11" fmla="*/ 12 h 31"/>
                <a:gd name="T12" fmla="*/ 36 w 92"/>
                <a:gd name="T13" fmla="*/ 10 h 31"/>
                <a:gd name="T14" fmla="*/ 43 w 92"/>
                <a:gd name="T15" fmla="*/ 9 h 31"/>
                <a:gd name="T16" fmla="*/ 50 w 92"/>
                <a:gd name="T17" fmla="*/ 7 h 31"/>
                <a:gd name="T18" fmla="*/ 57 w 92"/>
                <a:gd name="T19" fmla="*/ 6 h 31"/>
                <a:gd name="T20" fmla="*/ 64 w 92"/>
                <a:gd name="T21" fmla="*/ 4 h 31"/>
                <a:gd name="T22" fmla="*/ 70 w 92"/>
                <a:gd name="T23" fmla="*/ 3 h 31"/>
                <a:gd name="T24" fmla="*/ 75 w 92"/>
                <a:gd name="T25" fmla="*/ 2 h 31"/>
                <a:gd name="T26" fmla="*/ 79 w 92"/>
                <a:gd name="T27" fmla="*/ 1 h 31"/>
                <a:gd name="T28" fmla="*/ 82 w 92"/>
                <a:gd name="T29" fmla="*/ 0 h 31"/>
                <a:gd name="T30" fmla="*/ 84 w 92"/>
                <a:gd name="T31" fmla="*/ 0 h 31"/>
                <a:gd name="T32" fmla="*/ 86 w 92"/>
                <a:gd name="T33" fmla="*/ 0 h 31"/>
                <a:gd name="T34" fmla="*/ 88 w 92"/>
                <a:gd name="T35" fmla="*/ 0 h 31"/>
                <a:gd name="T36" fmla="*/ 89 w 92"/>
                <a:gd name="T37" fmla="*/ 2 h 31"/>
                <a:gd name="T38" fmla="*/ 90 w 92"/>
                <a:gd name="T39" fmla="*/ 4 h 31"/>
                <a:gd name="T40" fmla="*/ 91 w 92"/>
                <a:gd name="T41" fmla="*/ 8 h 31"/>
                <a:gd name="T42" fmla="*/ 91 w 92"/>
                <a:gd name="T43" fmla="*/ 10 h 31"/>
                <a:gd name="T44" fmla="*/ 90 w 92"/>
                <a:gd name="T45" fmla="*/ 12 h 31"/>
                <a:gd name="T46" fmla="*/ 88 w 92"/>
                <a:gd name="T47" fmla="*/ 12 h 31"/>
                <a:gd name="T48" fmla="*/ 86 w 92"/>
                <a:gd name="T49" fmla="*/ 13 h 31"/>
                <a:gd name="T50" fmla="*/ 83 w 92"/>
                <a:gd name="T51" fmla="*/ 14 h 31"/>
                <a:gd name="T52" fmla="*/ 78 w 92"/>
                <a:gd name="T53" fmla="*/ 14 h 31"/>
                <a:gd name="T54" fmla="*/ 73 w 92"/>
                <a:gd name="T55" fmla="*/ 16 h 31"/>
                <a:gd name="T56" fmla="*/ 66 w 92"/>
                <a:gd name="T57" fmla="*/ 17 h 31"/>
                <a:gd name="T58" fmla="*/ 59 w 92"/>
                <a:gd name="T59" fmla="*/ 19 h 31"/>
                <a:gd name="T60" fmla="*/ 52 w 92"/>
                <a:gd name="T61" fmla="*/ 20 h 31"/>
                <a:gd name="T62" fmla="*/ 44 w 92"/>
                <a:gd name="T63" fmla="*/ 22 h 31"/>
                <a:gd name="T64" fmla="*/ 37 w 92"/>
                <a:gd name="T65" fmla="*/ 23 h 31"/>
                <a:gd name="T66" fmla="*/ 30 w 92"/>
                <a:gd name="T67" fmla="*/ 25 h 31"/>
                <a:gd name="T68" fmla="*/ 23 w 92"/>
                <a:gd name="T69" fmla="*/ 26 h 31"/>
                <a:gd name="T70" fmla="*/ 18 w 92"/>
                <a:gd name="T71" fmla="*/ 27 h 31"/>
                <a:gd name="T72" fmla="*/ 13 w 92"/>
                <a:gd name="T73" fmla="*/ 28 h 31"/>
                <a:gd name="T74" fmla="*/ 9 w 92"/>
                <a:gd name="T75" fmla="*/ 29 h 31"/>
                <a:gd name="T76" fmla="*/ 7 w 92"/>
                <a:gd name="T77" fmla="*/ 29 h 31"/>
                <a:gd name="T78" fmla="*/ 6 w 92"/>
                <a:gd name="T79" fmla="*/ 30 h 31"/>
                <a:gd name="T80" fmla="*/ 4 w 92"/>
                <a:gd name="T81" fmla="*/ 30 h 31"/>
                <a:gd name="T82" fmla="*/ 2 w 92"/>
                <a:gd name="T83" fmla="*/ 29 h 31"/>
                <a:gd name="T84" fmla="*/ 1 w 92"/>
                <a:gd name="T85" fmla="*/ 27 h 31"/>
                <a:gd name="T86" fmla="*/ 1 w 92"/>
                <a:gd name="T87" fmla="*/ 23 h 31"/>
                <a:gd name="T88" fmla="*/ 0 w 92"/>
                <a:gd name="T89" fmla="*/ 20 h 31"/>
                <a:gd name="T90" fmla="*/ 3 w 92"/>
                <a:gd name="T9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31">
                  <a:moveTo>
                    <a:pt x="3" y="18"/>
                  </a:moveTo>
                  <a:lnTo>
                    <a:pt x="4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3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50" y="7"/>
                  </a:lnTo>
                  <a:lnTo>
                    <a:pt x="54" y="6"/>
                  </a:lnTo>
                  <a:lnTo>
                    <a:pt x="57" y="6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7" y="4"/>
                  </a:lnTo>
                  <a:lnTo>
                    <a:pt x="70" y="3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9" y="1"/>
                  </a:lnTo>
                  <a:lnTo>
                    <a:pt x="89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1" y="8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89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6" y="13"/>
                  </a:lnTo>
                  <a:lnTo>
                    <a:pt x="85" y="13"/>
                  </a:lnTo>
                  <a:lnTo>
                    <a:pt x="83" y="14"/>
                  </a:lnTo>
                  <a:lnTo>
                    <a:pt x="81" y="14"/>
                  </a:lnTo>
                  <a:lnTo>
                    <a:pt x="78" y="14"/>
                  </a:lnTo>
                  <a:lnTo>
                    <a:pt x="75" y="15"/>
                  </a:lnTo>
                  <a:lnTo>
                    <a:pt x="73" y="16"/>
                  </a:lnTo>
                  <a:lnTo>
                    <a:pt x="69" y="16"/>
                  </a:lnTo>
                  <a:lnTo>
                    <a:pt x="66" y="17"/>
                  </a:lnTo>
                  <a:lnTo>
                    <a:pt x="63" y="18"/>
                  </a:lnTo>
                  <a:lnTo>
                    <a:pt x="59" y="19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4"/>
                  </a:lnTo>
                  <a:lnTo>
                    <a:pt x="30" y="25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3" y="18"/>
                  </a:lnTo>
                </a:path>
              </a:pathLst>
            </a:custGeom>
            <a:solidFill>
              <a:srgbClr val="5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" name="Freeform 649"/>
            <p:cNvSpPr>
              <a:spLocks/>
            </p:cNvSpPr>
            <p:nvPr/>
          </p:nvSpPr>
          <p:spPr bwMode="auto">
            <a:xfrm>
              <a:off x="5320" y="372"/>
              <a:ext cx="9" cy="18"/>
            </a:xfrm>
            <a:custGeom>
              <a:avLst/>
              <a:gdLst>
                <a:gd name="T0" fmla="*/ 7 w 9"/>
                <a:gd name="T1" fmla="*/ 16 h 18"/>
                <a:gd name="T2" fmla="*/ 8 w 9"/>
                <a:gd name="T3" fmla="*/ 16 h 18"/>
                <a:gd name="T4" fmla="*/ 8 w 9"/>
                <a:gd name="T5" fmla="*/ 15 h 18"/>
                <a:gd name="T6" fmla="*/ 5 w 9"/>
                <a:gd name="T7" fmla="*/ 1 h 18"/>
                <a:gd name="T8" fmla="*/ 5 w 9"/>
                <a:gd name="T9" fmla="*/ 0 h 18"/>
                <a:gd name="T10" fmla="*/ 4 w 9"/>
                <a:gd name="T11" fmla="*/ 0 h 18"/>
                <a:gd name="T12" fmla="*/ 1 w 9"/>
                <a:gd name="T13" fmla="*/ 1 h 18"/>
                <a:gd name="T14" fmla="*/ 0 w 9"/>
                <a:gd name="T15" fmla="*/ 1 h 18"/>
                <a:gd name="T16" fmla="*/ 0 w 9"/>
                <a:gd name="T17" fmla="*/ 2 h 18"/>
                <a:gd name="T18" fmla="*/ 3 w 9"/>
                <a:gd name="T19" fmla="*/ 16 h 18"/>
                <a:gd name="T20" fmla="*/ 4 w 9"/>
                <a:gd name="T21" fmla="*/ 17 h 18"/>
                <a:gd name="T22" fmla="*/ 7 w 9"/>
                <a:gd name="T2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8">
                  <a:moveTo>
                    <a:pt x="7" y="16"/>
                  </a:moveTo>
                  <a:lnTo>
                    <a:pt x="8" y="16"/>
                  </a:lnTo>
                  <a:lnTo>
                    <a:pt x="8" y="15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7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" name="Freeform 650"/>
            <p:cNvSpPr>
              <a:spLocks/>
            </p:cNvSpPr>
            <p:nvPr/>
          </p:nvSpPr>
          <p:spPr bwMode="auto">
            <a:xfrm>
              <a:off x="5335" y="370"/>
              <a:ext cx="8" cy="17"/>
            </a:xfrm>
            <a:custGeom>
              <a:avLst/>
              <a:gdLst>
                <a:gd name="T0" fmla="*/ 6 w 8"/>
                <a:gd name="T1" fmla="*/ 16 h 17"/>
                <a:gd name="T2" fmla="*/ 7 w 8"/>
                <a:gd name="T3" fmla="*/ 15 h 17"/>
                <a:gd name="T4" fmla="*/ 7 w 8"/>
                <a:gd name="T5" fmla="*/ 14 h 17"/>
                <a:gd name="T6" fmla="*/ 5 w 8"/>
                <a:gd name="T7" fmla="*/ 1 h 17"/>
                <a:gd name="T8" fmla="*/ 5 w 8"/>
                <a:gd name="T9" fmla="*/ 0 h 17"/>
                <a:gd name="T10" fmla="*/ 4 w 8"/>
                <a:gd name="T11" fmla="*/ 0 h 17"/>
                <a:gd name="T12" fmla="*/ 3 w 8"/>
                <a:gd name="T13" fmla="*/ 0 h 17"/>
                <a:gd name="T14" fmla="*/ 1 w 8"/>
                <a:gd name="T15" fmla="*/ 0 h 17"/>
                <a:gd name="T16" fmla="*/ 0 w 8"/>
                <a:gd name="T17" fmla="*/ 0 h 17"/>
                <a:gd name="T18" fmla="*/ 0 w 8"/>
                <a:gd name="T19" fmla="*/ 1 h 17"/>
                <a:gd name="T20" fmla="*/ 0 w 8"/>
                <a:gd name="T21" fmla="*/ 2 h 17"/>
                <a:gd name="T22" fmla="*/ 2 w 8"/>
                <a:gd name="T23" fmla="*/ 15 h 17"/>
                <a:gd name="T24" fmla="*/ 3 w 8"/>
                <a:gd name="T25" fmla="*/ 16 h 17"/>
                <a:gd name="T26" fmla="*/ 4 w 8"/>
                <a:gd name="T27" fmla="*/ 16 h 17"/>
                <a:gd name="T28" fmla="*/ 6 w 8"/>
                <a:gd name="T2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7">
                  <a:moveTo>
                    <a:pt x="6" y="16"/>
                  </a:moveTo>
                  <a:lnTo>
                    <a:pt x="7" y="15"/>
                  </a:lnTo>
                  <a:lnTo>
                    <a:pt x="7" y="14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" name="Freeform 651"/>
            <p:cNvSpPr>
              <a:spLocks/>
            </p:cNvSpPr>
            <p:nvPr/>
          </p:nvSpPr>
          <p:spPr bwMode="auto">
            <a:xfrm>
              <a:off x="5263" y="385"/>
              <a:ext cx="9" cy="18"/>
            </a:xfrm>
            <a:custGeom>
              <a:avLst/>
              <a:gdLst>
                <a:gd name="T0" fmla="*/ 7 w 9"/>
                <a:gd name="T1" fmla="*/ 16 h 18"/>
                <a:gd name="T2" fmla="*/ 8 w 9"/>
                <a:gd name="T3" fmla="*/ 15 h 18"/>
                <a:gd name="T4" fmla="*/ 8 w 9"/>
                <a:gd name="T5" fmla="*/ 14 h 18"/>
                <a:gd name="T6" fmla="*/ 5 w 9"/>
                <a:gd name="T7" fmla="*/ 1 h 18"/>
                <a:gd name="T8" fmla="*/ 5 w 9"/>
                <a:gd name="T9" fmla="*/ 0 h 18"/>
                <a:gd name="T10" fmla="*/ 4 w 9"/>
                <a:gd name="T11" fmla="*/ 0 h 18"/>
                <a:gd name="T12" fmla="*/ 1 w 9"/>
                <a:gd name="T13" fmla="*/ 1 h 18"/>
                <a:gd name="T14" fmla="*/ 0 w 9"/>
                <a:gd name="T15" fmla="*/ 1 h 18"/>
                <a:gd name="T16" fmla="*/ 0 w 9"/>
                <a:gd name="T17" fmla="*/ 2 h 18"/>
                <a:gd name="T18" fmla="*/ 3 w 9"/>
                <a:gd name="T19" fmla="*/ 15 h 18"/>
                <a:gd name="T20" fmla="*/ 3 w 9"/>
                <a:gd name="T21" fmla="*/ 16 h 18"/>
                <a:gd name="T22" fmla="*/ 4 w 9"/>
                <a:gd name="T23" fmla="*/ 17 h 18"/>
                <a:gd name="T24" fmla="*/ 7 w 9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7" y="16"/>
                  </a:moveTo>
                  <a:lnTo>
                    <a:pt x="8" y="15"/>
                  </a:lnTo>
                  <a:lnTo>
                    <a:pt x="8" y="14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7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" name="Freeform 652"/>
            <p:cNvSpPr>
              <a:spLocks/>
            </p:cNvSpPr>
            <p:nvPr/>
          </p:nvSpPr>
          <p:spPr bwMode="auto">
            <a:xfrm>
              <a:off x="5278" y="382"/>
              <a:ext cx="8" cy="18"/>
            </a:xfrm>
            <a:custGeom>
              <a:avLst/>
              <a:gdLst>
                <a:gd name="T0" fmla="*/ 6 w 8"/>
                <a:gd name="T1" fmla="*/ 16 h 18"/>
                <a:gd name="T2" fmla="*/ 7 w 8"/>
                <a:gd name="T3" fmla="*/ 16 h 18"/>
                <a:gd name="T4" fmla="*/ 7 w 8"/>
                <a:gd name="T5" fmla="*/ 15 h 18"/>
                <a:gd name="T6" fmla="*/ 7 w 8"/>
                <a:gd name="T7" fmla="*/ 14 h 18"/>
                <a:gd name="T8" fmla="*/ 5 w 8"/>
                <a:gd name="T9" fmla="*/ 1 h 18"/>
                <a:gd name="T10" fmla="*/ 4 w 8"/>
                <a:gd name="T11" fmla="*/ 1 h 18"/>
                <a:gd name="T12" fmla="*/ 4 w 8"/>
                <a:gd name="T13" fmla="*/ 0 h 18"/>
                <a:gd name="T14" fmla="*/ 3 w 8"/>
                <a:gd name="T15" fmla="*/ 0 h 18"/>
                <a:gd name="T16" fmla="*/ 1 w 8"/>
                <a:gd name="T17" fmla="*/ 1 h 18"/>
                <a:gd name="T18" fmla="*/ 0 w 8"/>
                <a:gd name="T19" fmla="*/ 1 h 18"/>
                <a:gd name="T20" fmla="*/ 0 w 8"/>
                <a:gd name="T21" fmla="*/ 2 h 18"/>
                <a:gd name="T22" fmla="*/ 2 w 8"/>
                <a:gd name="T23" fmla="*/ 15 h 18"/>
                <a:gd name="T24" fmla="*/ 2 w 8"/>
                <a:gd name="T25" fmla="*/ 16 h 18"/>
                <a:gd name="T26" fmla="*/ 3 w 8"/>
                <a:gd name="T27" fmla="*/ 16 h 18"/>
                <a:gd name="T28" fmla="*/ 3 w 8"/>
                <a:gd name="T29" fmla="*/ 17 h 18"/>
                <a:gd name="T30" fmla="*/ 4 w 8"/>
                <a:gd name="T31" fmla="*/ 17 h 18"/>
                <a:gd name="T32" fmla="*/ 6 w 8"/>
                <a:gd name="T3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18">
                  <a:moveTo>
                    <a:pt x="6" y="16"/>
                  </a:moveTo>
                  <a:lnTo>
                    <a:pt x="7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" name="Freeform 653"/>
            <p:cNvSpPr>
              <a:spLocks/>
            </p:cNvSpPr>
            <p:nvPr/>
          </p:nvSpPr>
          <p:spPr bwMode="auto">
            <a:xfrm>
              <a:off x="5285" y="342"/>
              <a:ext cx="29" cy="79"/>
            </a:xfrm>
            <a:custGeom>
              <a:avLst/>
              <a:gdLst>
                <a:gd name="T0" fmla="*/ 10 w 29"/>
                <a:gd name="T1" fmla="*/ 32 h 79"/>
                <a:gd name="T2" fmla="*/ 9 w 29"/>
                <a:gd name="T3" fmla="*/ 26 h 79"/>
                <a:gd name="T4" fmla="*/ 7 w 29"/>
                <a:gd name="T5" fmla="*/ 22 h 79"/>
                <a:gd name="T6" fmla="*/ 6 w 29"/>
                <a:gd name="T7" fmla="*/ 21 h 79"/>
                <a:gd name="T8" fmla="*/ 4 w 29"/>
                <a:gd name="T9" fmla="*/ 20 h 79"/>
                <a:gd name="T10" fmla="*/ 2 w 29"/>
                <a:gd name="T11" fmla="*/ 18 h 79"/>
                <a:gd name="T12" fmla="*/ 1 w 29"/>
                <a:gd name="T13" fmla="*/ 16 h 79"/>
                <a:gd name="T14" fmla="*/ 0 w 29"/>
                <a:gd name="T15" fmla="*/ 14 h 79"/>
                <a:gd name="T16" fmla="*/ 0 w 29"/>
                <a:gd name="T17" fmla="*/ 11 h 79"/>
                <a:gd name="T18" fmla="*/ 1 w 29"/>
                <a:gd name="T19" fmla="*/ 7 h 79"/>
                <a:gd name="T20" fmla="*/ 3 w 29"/>
                <a:gd name="T21" fmla="*/ 4 h 79"/>
                <a:gd name="T22" fmla="*/ 6 w 29"/>
                <a:gd name="T23" fmla="*/ 1 h 79"/>
                <a:gd name="T24" fmla="*/ 10 w 29"/>
                <a:gd name="T25" fmla="*/ 0 h 79"/>
                <a:gd name="T26" fmla="*/ 15 w 29"/>
                <a:gd name="T27" fmla="*/ 1 h 79"/>
                <a:gd name="T28" fmla="*/ 18 w 29"/>
                <a:gd name="T29" fmla="*/ 4 h 79"/>
                <a:gd name="T30" fmla="*/ 20 w 29"/>
                <a:gd name="T31" fmla="*/ 7 h 79"/>
                <a:gd name="T32" fmla="*/ 21 w 29"/>
                <a:gd name="T33" fmla="*/ 11 h 79"/>
                <a:gd name="T34" fmla="*/ 20 w 29"/>
                <a:gd name="T35" fmla="*/ 12 h 79"/>
                <a:gd name="T36" fmla="*/ 18 w 29"/>
                <a:gd name="T37" fmla="*/ 11 h 79"/>
                <a:gd name="T38" fmla="*/ 17 w 29"/>
                <a:gd name="T39" fmla="*/ 9 h 79"/>
                <a:gd name="T40" fmla="*/ 16 w 29"/>
                <a:gd name="T41" fmla="*/ 7 h 79"/>
                <a:gd name="T42" fmla="*/ 14 w 29"/>
                <a:gd name="T43" fmla="*/ 6 h 79"/>
                <a:gd name="T44" fmla="*/ 12 w 29"/>
                <a:gd name="T45" fmla="*/ 5 h 79"/>
                <a:gd name="T46" fmla="*/ 10 w 29"/>
                <a:gd name="T47" fmla="*/ 5 h 79"/>
                <a:gd name="T48" fmla="*/ 7 w 29"/>
                <a:gd name="T49" fmla="*/ 6 h 79"/>
                <a:gd name="T50" fmla="*/ 6 w 29"/>
                <a:gd name="T51" fmla="*/ 8 h 79"/>
                <a:gd name="T52" fmla="*/ 5 w 29"/>
                <a:gd name="T53" fmla="*/ 10 h 79"/>
                <a:gd name="T54" fmla="*/ 5 w 29"/>
                <a:gd name="T55" fmla="*/ 13 h 79"/>
                <a:gd name="T56" fmla="*/ 6 w 29"/>
                <a:gd name="T57" fmla="*/ 15 h 79"/>
                <a:gd name="T58" fmla="*/ 7 w 29"/>
                <a:gd name="T59" fmla="*/ 17 h 79"/>
                <a:gd name="T60" fmla="*/ 10 w 29"/>
                <a:gd name="T61" fmla="*/ 18 h 79"/>
                <a:gd name="T62" fmla="*/ 12 w 29"/>
                <a:gd name="T63" fmla="*/ 18 h 79"/>
                <a:gd name="T64" fmla="*/ 14 w 29"/>
                <a:gd name="T65" fmla="*/ 17 h 79"/>
                <a:gd name="T66" fmla="*/ 16 w 29"/>
                <a:gd name="T67" fmla="*/ 16 h 79"/>
                <a:gd name="T68" fmla="*/ 17 w 29"/>
                <a:gd name="T69" fmla="*/ 16 h 79"/>
                <a:gd name="T70" fmla="*/ 19 w 29"/>
                <a:gd name="T71" fmla="*/ 17 h 79"/>
                <a:gd name="T72" fmla="*/ 18 w 29"/>
                <a:gd name="T73" fmla="*/ 20 h 79"/>
                <a:gd name="T74" fmla="*/ 18 w 29"/>
                <a:gd name="T75" fmla="*/ 25 h 79"/>
                <a:gd name="T76" fmla="*/ 28 w 29"/>
                <a:gd name="T77" fmla="*/ 78 h 79"/>
                <a:gd name="T78" fmla="*/ 25 w 29"/>
                <a:gd name="T79" fmla="*/ 76 h 79"/>
                <a:gd name="T80" fmla="*/ 22 w 29"/>
                <a:gd name="T81" fmla="*/ 74 h 79"/>
                <a:gd name="T82" fmla="*/ 19 w 29"/>
                <a:gd name="T83" fmla="*/ 73 h 79"/>
                <a:gd name="T84" fmla="*/ 17 w 29"/>
                <a:gd name="T85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79">
                  <a:moveTo>
                    <a:pt x="17" y="72"/>
                  </a:moveTo>
                  <a:lnTo>
                    <a:pt x="10" y="32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6"/>
                  </a:lnTo>
                  <a:lnTo>
                    <a:pt x="24" y="75"/>
                  </a:lnTo>
                  <a:lnTo>
                    <a:pt x="22" y="74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" name="Freeform 654"/>
            <p:cNvSpPr>
              <a:spLocks/>
            </p:cNvSpPr>
            <p:nvPr/>
          </p:nvSpPr>
          <p:spPr bwMode="auto">
            <a:xfrm>
              <a:off x="5285" y="352"/>
              <a:ext cx="29" cy="29"/>
            </a:xfrm>
            <a:custGeom>
              <a:avLst/>
              <a:gdLst>
                <a:gd name="T0" fmla="*/ 8 w 29"/>
                <a:gd name="T1" fmla="*/ 6 h 29"/>
                <a:gd name="T2" fmla="*/ 10 w 29"/>
                <a:gd name="T3" fmla="*/ 5 h 29"/>
                <a:gd name="T4" fmla="*/ 12 w 29"/>
                <a:gd name="T5" fmla="*/ 5 h 29"/>
                <a:gd name="T6" fmla="*/ 14 w 29"/>
                <a:gd name="T7" fmla="*/ 5 h 29"/>
                <a:gd name="T8" fmla="*/ 18 w 29"/>
                <a:gd name="T9" fmla="*/ 6 h 29"/>
                <a:gd name="T10" fmla="*/ 20 w 29"/>
                <a:gd name="T11" fmla="*/ 8 h 29"/>
                <a:gd name="T12" fmla="*/ 21 w 29"/>
                <a:gd name="T13" fmla="*/ 12 h 29"/>
                <a:gd name="T14" fmla="*/ 21 w 29"/>
                <a:gd name="T15" fmla="*/ 15 h 29"/>
                <a:gd name="T16" fmla="*/ 20 w 29"/>
                <a:gd name="T17" fmla="*/ 18 h 29"/>
                <a:gd name="T18" fmla="*/ 18 w 29"/>
                <a:gd name="T19" fmla="*/ 21 h 29"/>
                <a:gd name="T20" fmla="*/ 14 w 29"/>
                <a:gd name="T21" fmla="*/ 22 h 29"/>
                <a:gd name="T22" fmla="*/ 11 w 29"/>
                <a:gd name="T23" fmla="*/ 22 h 29"/>
                <a:gd name="T24" fmla="*/ 8 w 29"/>
                <a:gd name="T25" fmla="*/ 21 h 29"/>
                <a:gd name="T26" fmla="*/ 6 w 29"/>
                <a:gd name="T27" fmla="*/ 18 h 29"/>
                <a:gd name="T28" fmla="*/ 4 w 29"/>
                <a:gd name="T29" fmla="*/ 15 h 29"/>
                <a:gd name="T30" fmla="*/ 4 w 29"/>
                <a:gd name="T31" fmla="*/ 12 h 29"/>
                <a:gd name="T32" fmla="*/ 5 w 29"/>
                <a:gd name="T33" fmla="*/ 10 h 29"/>
                <a:gd name="T34" fmla="*/ 3 w 29"/>
                <a:gd name="T35" fmla="*/ 9 h 29"/>
                <a:gd name="T36" fmla="*/ 1 w 29"/>
                <a:gd name="T37" fmla="*/ 9 h 29"/>
                <a:gd name="T38" fmla="*/ 0 w 29"/>
                <a:gd name="T39" fmla="*/ 12 h 29"/>
                <a:gd name="T40" fmla="*/ 0 w 29"/>
                <a:gd name="T41" fmla="*/ 17 h 29"/>
                <a:gd name="T42" fmla="*/ 2 w 29"/>
                <a:gd name="T43" fmla="*/ 22 h 29"/>
                <a:gd name="T44" fmla="*/ 6 w 29"/>
                <a:gd name="T45" fmla="*/ 26 h 29"/>
                <a:gd name="T46" fmla="*/ 11 w 29"/>
                <a:gd name="T47" fmla="*/ 28 h 29"/>
                <a:gd name="T48" fmla="*/ 17 w 29"/>
                <a:gd name="T49" fmla="*/ 28 h 29"/>
                <a:gd name="T50" fmla="*/ 22 w 29"/>
                <a:gd name="T51" fmla="*/ 26 h 29"/>
                <a:gd name="T52" fmla="*/ 26 w 29"/>
                <a:gd name="T53" fmla="*/ 22 h 29"/>
                <a:gd name="T54" fmla="*/ 28 w 29"/>
                <a:gd name="T55" fmla="*/ 17 h 29"/>
                <a:gd name="T56" fmla="*/ 28 w 29"/>
                <a:gd name="T57" fmla="*/ 11 h 29"/>
                <a:gd name="T58" fmla="*/ 26 w 29"/>
                <a:gd name="T59" fmla="*/ 6 h 29"/>
                <a:gd name="T60" fmla="*/ 22 w 29"/>
                <a:gd name="T61" fmla="*/ 3 h 29"/>
                <a:gd name="T62" fmla="*/ 17 w 29"/>
                <a:gd name="T63" fmla="*/ 0 h 29"/>
                <a:gd name="T64" fmla="*/ 13 w 29"/>
                <a:gd name="T65" fmla="*/ 0 h 29"/>
                <a:gd name="T66" fmla="*/ 10 w 29"/>
                <a:gd name="T67" fmla="*/ 1 h 29"/>
                <a:gd name="T68" fmla="*/ 8 w 29"/>
                <a:gd name="T69" fmla="*/ 1 h 29"/>
                <a:gd name="T70" fmla="*/ 6 w 29"/>
                <a:gd name="T71" fmla="*/ 3 h 29"/>
                <a:gd name="T72" fmla="*/ 5 w 29"/>
                <a:gd name="T73" fmla="*/ 5 h 29"/>
                <a:gd name="T74" fmla="*/ 7 w 29"/>
                <a:gd name="T7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7" y="7"/>
                  </a:moveTo>
                  <a:lnTo>
                    <a:pt x="8" y="6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18"/>
                  </a:lnTo>
                  <a:lnTo>
                    <a:pt x="19" y="20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7" y="20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" name="Freeform 655"/>
            <p:cNvSpPr>
              <a:spLocks/>
            </p:cNvSpPr>
            <p:nvPr/>
          </p:nvSpPr>
          <p:spPr bwMode="auto">
            <a:xfrm>
              <a:off x="5236" y="520"/>
              <a:ext cx="7" cy="3"/>
            </a:xfrm>
            <a:custGeom>
              <a:avLst/>
              <a:gdLst>
                <a:gd name="T0" fmla="*/ 0 w 7"/>
                <a:gd name="T1" fmla="*/ 1 h 3"/>
                <a:gd name="T2" fmla="*/ 1 w 7"/>
                <a:gd name="T3" fmla="*/ 1 h 3"/>
                <a:gd name="T4" fmla="*/ 2 w 7"/>
                <a:gd name="T5" fmla="*/ 0 h 3"/>
                <a:gd name="T6" fmla="*/ 3 w 7"/>
                <a:gd name="T7" fmla="*/ 0 h 3"/>
                <a:gd name="T8" fmla="*/ 4 w 7"/>
                <a:gd name="T9" fmla="*/ 0 h 3"/>
                <a:gd name="T10" fmla="*/ 5 w 7"/>
                <a:gd name="T11" fmla="*/ 1 h 3"/>
                <a:gd name="T12" fmla="*/ 6 w 7"/>
                <a:gd name="T13" fmla="*/ 1 h 3"/>
                <a:gd name="T14" fmla="*/ 6 w 7"/>
                <a:gd name="T15" fmla="*/ 2 h 3"/>
                <a:gd name="T16" fmla="*/ 6 w 7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" name="Freeform 656"/>
            <p:cNvSpPr>
              <a:spLocks/>
            </p:cNvSpPr>
            <p:nvPr/>
          </p:nvSpPr>
          <p:spPr bwMode="auto">
            <a:xfrm>
              <a:off x="5375" y="513"/>
              <a:ext cx="2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A03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" name="Freeform 657"/>
            <p:cNvSpPr>
              <a:spLocks/>
            </p:cNvSpPr>
            <p:nvPr/>
          </p:nvSpPr>
          <p:spPr bwMode="auto">
            <a:xfrm>
              <a:off x="5245" y="480"/>
              <a:ext cx="24" cy="13"/>
            </a:xfrm>
            <a:custGeom>
              <a:avLst/>
              <a:gdLst>
                <a:gd name="T0" fmla="*/ 0 w 24"/>
                <a:gd name="T1" fmla="*/ 10 h 13"/>
                <a:gd name="T2" fmla="*/ 0 w 24"/>
                <a:gd name="T3" fmla="*/ 11 h 13"/>
                <a:gd name="T4" fmla="*/ 1 w 24"/>
                <a:gd name="T5" fmla="*/ 11 h 13"/>
                <a:gd name="T6" fmla="*/ 2 w 24"/>
                <a:gd name="T7" fmla="*/ 11 h 13"/>
                <a:gd name="T8" fmla="*/ 3 w 24"/>
                <a:gd name="T9" fmla="*/ 11 h 13"/>
                <a:gd name="T10" fmla="*/ 4 w 24"/>
                <a:gd name="T11" fmla="*/ 12 h 13"/>
                <a:gd name="T12" fmla="*/ 6 w 24"/>
                <a:gd name="T13" fmla="*/ 12 h 13"/>
                <a:gd name="T14" fmla="*/ 7 w 24"/>
                <a:gd name="T15" fmla="*/ 12 h 13"/>
                <a:gd name="T16" fmla="*/ 9 w 24"/>
                <a:gd name="T17" fmla="*/ 12 h 13"/>
                <a:gd name="T18" fmla="*/ 10 w 24"/>
                <a:gd name="T19" fmla="*/ 12 h 13"/>
                <a:gd name="T20" fmla="*/ 11 w 24"/>
                <a:gd name="T21" fmla="*/ 12 h 13"/>
                <a:gd name="T22" fmla="*/ 12 w 24"/>
                <a:gd name="T23" fmla="*/ 12 h 13"/>
                <a:gd name="T24" fmla="*/ 13 w 24"/>
                <a:gd name="T25" fmla="*/ 12 h 13"/>
                <a:gd name="T26" fmla="*/ 14 w 24"/>
                <a:gd name="T27" fmla="*/ 11 h 13"/>
                <a:gd name="T28" fmla="*/ 16 w 24"/>
                <a:gd name="T29" fmla="*/ 11 h 13"/>
                <a:gd name="T30" fmla="*/ 17 w 24"/>
                <a:gd name="T31" fmla="*/ 9 h 13"/>
                <a:gd name="T32" fmla="*/ 18 w 24"/>
                <a:gd name="T33" fmla="*/ 8 h 13"/>
                <a:gd name="T34" fmla="*/ 20 w 24"/>
                <a:gd name="T35" fmla="*/ 6 h 13"/>
                <a:gd name="T36" fmla="*/ 21 w 24"/>
                <a:gd name="T37" fmla="*/ 5 h 13"/>
                <a:gd name="T38" fmla="*/ 22 w 24"/>
                <a:gd name="T39" fmla="*/ 3 h 13"/>
                <a:gd name="T40" fmla="*/ 23 w 24"/>
                <a:gd name="T41" fmla="*/ 3 h 13"/>
                <a:gd name="T42" fmla="*/ 22 w 24"/>
                <a:gd name="T43" fmla="*/ 2 h 13"/>
                <a:gd name="T44" fmla="*/ 21 w 24"/>
                <a:gd name="T45" fmla="*/ 1 h 13"/>
                <a:gd name="T46" fmla="*/ 20 w 24"/>
                <a:gd name="T47" fmla="*/ 1 h 13"/>
                <a:gd name="T48" fmla="*/ 17 w 24"/>
                <a:gd name="T49" fmla="*/ 0 h 13"/>
                <a:gd name="T50" fmla="*/ 15 w 24"/>
                <a:gd name="T51" fmla="*/ 0 h 13"/>
                <a:gd name="T52" fmla="*/ 13 w 24"/>
                <a:gd name="T53" fmla="*/ 0 h 13"/>
                <a:gd name="T54" fmla="*/ 12 w 24"/>
                <a:gd name="T55" fmla="*/ 0 h 13"/>
                <a:gd name="T56" fmla="*/ 11 w 24"/>
                <a:gd name="T57" fmla="*/ 0 h 13"/>
                <a:gd name="T58" fmla="*/ 10 w 24"/>
                <a:gd name="T59" fmla="*/ 1 h 13"/>
                <a:gd name="T60" fmla="*/ 9 w 24"/>
                <a:gd name="T61" fmla="*/ 2 h 13"/>
                <a:gd name="T62" fmla="*/ 7 w 24"/>
                <a:gd name="T63" fmla="*/ 3 h 13"/>
                <a:gd name="T64" fmla="*/ 6 w 24"/>
                <a:gd name="T65" fmla="*/ 5 h 13"/>
                <a:gd name="T66" fmla="*/ 3 w 24"/>
                <a:gd name="T67" fmla="*/ 7 h 13"/>
                <a:gd name="T68" fmla="*/ 2 w 24"/>
                <a:gd name="T69" fmla="*/ 9 h 13"/>
                <a:gd name="T70" fmla="*/ 1 w 24"/>
                <a:gd name="T71" fmla="*/ 10 h 13"/>
                <a:gd name="T72" fmla="*/ 0 w 24"/>
                <a:gd name="T7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13">
                  <a:moveTo>
                    <a:pt x="0" y="1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5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2" name="Freeform 658"/>
            <p:cNvSpPr>
              <a:spLocks/>
            </p:cNvSpPr>
            <p:nvPr/>
          </p:nvSpPr>
          <p:spPr bwMode="auto">
            <a:xfrm>
              <a:off x="5231" y="448"/>
              <a:ext cx="7" cy="1"/>
            </a:xfrm>
            <a:custGeom>
              <a:avLst/>
              <a:gdLst>
                <a:gd name="T0" fmla="*/ 3 w 7"/>
                <a:gd name="T1" fmla="*/ 0 h 1"/>
                <a:gd name="T2" fmla="*/ 1 w 7"/>
                <a:gd name="T3" fmla="*/ 0 h 1"/>
                <a:gd name="T4" fmla="*/ 0 w 7"/>
                <a:gd name="T5" fmla="*/ 0 h 1"/>
                <a:gd name="T6" fmla="*/ 1 w 7"/>
                <a:gd name="T7" fmla="*/ 0 h 1"/>
                <a:gd name="T8" fmla="*/ 2 w 7"/>
                <a:gd name="T9" fmla="*/ 0 h 1"/>
                <a:gd name="T10" fmla="*/ 4 w 7"/>
                <a:gd name="T11" fmla="*/ 0 h 1"/>
                <a:gd name="T12" fmla="*/ 6 w 7"/>
                <a:gd name="T13" fmla="*/ 0 h 1"/>
                <a:gd name="T14" fmla="*/ 3 w 7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3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" name="Freeform 659"/>
            <p:cNvSpPr>
              <a:spLocks/>
            </p:cNvSpPr>
            <p:nvPr/>
          </p:nvSpPr>
          <p:spPr bwMode="auto">
            <a:xfrm>
              <a:off x="5231" y="448"/>
              <a:ext cx="13" cy="7"/>
            </a:xfrm>
            <a:custGeom>
              <a:avLst/>
              <a:gdLst>
                <a:gd name="T0" fmla="*/ 5 w 13"/>
                <a:gd name="T1" fmla="*/ 0 h 7"/>
                <a:gd name="T2" fmla="*/ 2 w 13"/>
                <a:gd name="T3" fmla="*/ 1 h 7"/>
                <a:gd name="T4" fmla="*/ 1 w 13"/>
                <a:gd name="T5" fmla="*/ 2 h 7"/>
                <a:gd name="T6" fmla="*/ 0 w 13"/>
                <a:gd name="T7" fmla="*/ 3 h 7"/>
                <a:gd name="T8" fmla="*/ 0 w 13"/>
                <a:gd name="T9" fmla="*/ 4 h 7"/>
                <a:gd name="T10" fmla="*/ 1 w 13"/>
                <a:gd name="T11" fmla="*/ 5 h 7"/>
                <a:gd name="T12" fmla="*/ 3 w 13"/>
                <a:gd name="T13" fmla="*/ 6 h 7"/>
                <a:gd name="T14" fmla="*/ 7 w 13"/>
                <a:gd name="T15" fmla="*/ 6 h 7"/>
                <a:gd name="T16" fmla="*/ 12 w 13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7" y="6"/>
                  </a:lnTo>
                  <a:lnTo>
                    <a:pt x="12" y="5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4" name="Freeform 660"/>
            <p:cNvSpPr>
              <a:spLocks/>
            </p:cNvSpPr>
            <p:nvPr/>
          </p:nvSpPr>
          <p:spPr bwMode="auto">
            <a:xfrm>
              <a:off x="5236" y="454"/>
              <a:ext cx="7" cy="1"/>
            </a:xfrm>
            <a:custGeom>
              <a:avLst/>
              <a:gdLst>
                <a:gd name="T0" fmla="*/ 2 w 7"/>
                <a:gd name="T1" fmla="*/ 0 h 1"/>
                <a:gd name="T2" fmla="*/ 1 w 7"/>
                <a:gd name="T3" fmla="*/ 0 h 1"/>
                <a:gd name="T4" fmla="*/ 0 w 7"/>
                <a:gd name="T5" fmla="*/ 0 h 1"/>
                <a:gd name="T6" fmla="*/ 1 w 7"/>
                <a:gd name="T7" fmla="*/ 0 h 1"/>
                <a:gd name="T8" fmla="*/ 2 w 7"/>
                <a:gd name="T9" fmla="*/ 0 h 1"/>
                <a:gd name="T10" fmla="*/ 4 w 7"/>
                <a:gd name="T11" fmla="*/ 0 h 1"/>
                <a:gd name="T12" fmla="*/ 6 w 7"/>
                <a:gd name="T13" fmla="*/ 0 h 1"/>
                <a:gd name="T14" fmla="*/ 2 w 7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2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5" name="Freeform 661"/>
            <p:cNvSpPr>
              <a:spLocks/>
            </p:cNvSpPr>
            <p:nvPr/>
          </p:nvSpPr>
          <p:spPr bwMode="auto">
            <a:xfrm>
              <a:off x="5236" y="454"/>
              <a:ext cx="13" cy="7"/>
            </a:xfrm>
            <a:custGeom>
              <a:avLst/>
              <a:gdLst>
                <a:gd name="T0" fmla="*/ 4 w 13"/>
                <a:gd name="T1" fmla="*/ 0 h 7"/>
                <a:gd name="T2" fmla="*/ 2 w 13"/>
                <a:gd name="T3" fmla="*/ 0 h 7"/>
                <a:gd name="T4" fmla="*/ 1 w 13"/>
                <a:gd name="T5" fmla="*/ 2 h 7"/>
                <a:gd name="T6" fmla="*/ 0 w 13"/>
                <a:gd name="T7" fmla="*/ 3 h 7"/>
                <a:gd name="T8" fmla="*/ 0 w 13"/>
                <a:gd name="T9" fmla="*/ 4 h 7"/>
                <a:gd name="T10" fmla="*/ 1 w 13"/>
                <a:gd name="T11" fmla="*/ 6 h 7"/>
                <a:gd name="T12" fmla="*/ 3 w 13"/>
                <a:gd name="T13" fmla="*/ 6 h 7"/>
                <a:gd name="T14" fmla="*/ 7 w 13"/>
                <a:gd name="T15" fmla="*/ 5 h 7"/>
                <a:gd name="T16" fmla="*/ 12 w 13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7" y="5"/>
                  </a:lnTo>
                  <a:lnTo>
                    <a:pt x="12" y="3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6" name="Freeform 662"/>
            <p:cNvSpPr>
              <a:spLocks/>
            </p:cNvSpPr>
            <p:nvPr/>
          </p:nvSpPr>
          <p:spPr bwMode="auto">
            <a:xfrm>
              <a:off x="5241" y="458"/>
              <a:ext cx="7" cy="2"/>
            </a:xfrm>
            <a:custGeom>
              <a:avLst/>
              <a:gdLst>
                <a:gd name="T0" fmla="*/ 3 w 7"/>
                <a:gd name="T1" fmla="*/ 0 h 2"/>
                <a:gd name="T2" fmla="*/ 1 w 7"/>
                <a:gd name="T3" fmla="*/ 0 h 2"/>
                <a:gd name="T4" fmla="*/ 0 w 7"/>
                <a:gd name="T5" fmla="*/ 0 h 2"/>
                <a:gd name="T6" fmla="*/ 0 w 7"/>
                <a:gd name="T7" fmla="*/ 1 h 2"/>
                <a:gd name="T8" fmla="*/ 1 w 7"/>
                <a:gd name="T9" fmla="*/ 1 h 2"/>
                <a:gd name="T10" fmla="*/ 3 w 7"/>
                <a:gd name="T11" fmla="*/ 1 h 2"/>
                <a:gd name="T12" fmla="*/ 4 w 7"/>
                <a:gd name="T13" fmla="*/ 1 h 2"/>
                <a:gd name="T14" fmla="*/ 6 w 7"/>
                <a:gd name="T15" fmla="*/ 1 h 2"/>
                <a:gd name="T16" fmla="*/ 3 w 7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3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7" name="Freeform 663"/>
            <p:cNvSpPr>
              <a:spLocks/>
            </p:cNvSpPr>
            <p:nvPr/>
          </p:nvSpPr>
          <p:spPr bwMode="auto">
            <a:xfrm>
              <a:off x="5241" y="458"/>
              <a:ext cx="13" cy="8"/>
            </a:xfrm>
            <a:custGeom>
              <a:avLst/>
              <a:gdLst>
                <a:gd name="T0" fmla="*/ 5 w 13"/>
                <a:gd name="T1" fmla="*/ 0 h 8"/>
                <a:gd name="T2" fmla="*/ 2 w 13"/>
                <a:gd name="T3" fmla="*/ 2 h 8"/>
                <a:gd name="T4" fmla="*/ 0 w 13"/>
                <a:gd name="T5" fmla="*/ 3 h 8"/>
                <a:gd name="T6" fmla="*/ 0 w 13"/>
                <a:gd name="T7" fmla="*/ 5 h 8"/>
                <a:gd name="T8" fmla="*/ 1 w 13"/>
                <a:gd name="T9" fmla="*/ 6 h 8"/>
                <a:gd name="T10" fmla="*/ 2 w 13"/>
                <a:gd name="T11" fmla="*/ 7 h 8"/>
                <a:gd name="T12" fmla="*/ 5 w 13"/>
                <a:gd name="T13" fmla="*/ 7 h 8"/>
                <a:gd name="T14" fmla="*/ 8 w 13"/>
                <a:gd name="T15" fmla="*/ 6 h 8"/>
                <a:gd name="T16" fmla="*/ 12 w 13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5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5" y="7"/>
                  </a:lnTo>
                  <a:lnTo>
                    <a:pt x="8" y="6"/>
                  </a:lnTo>
                  <a:lnTo>
                    <a:pt x="12" y="4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8" name="Freeform 664"/>
            <p:cNvSpPr>
              <a:spLocks/>
            </p:cNvSpPr>
            <p:nvPr/>
          </p:nvSpPr>
          <p:spPr bwMode="auto">
            <a:xfrm>
              <a:off x="5241" y="490"/>
              <a:ext cx="10" cy="4"/>
            </a:xfrm>
            <a:custGeom>
              <a:avLst/>
              <a:gdLst>
                <a:gd name="T0" fmla="*/ 6 w 10"/>
                <a:gd name="T1" fmla="*/ 0 h 4"/>
                <a:gd name="T2" fmla="*/ 4 w 10"/>
                <a:gd name="T3" fmla="*/ 1 h 4"/>
                <a:gd name="T4" fmla="*/ 2 w 10"/>
                <a:gd name="T5" fmla="*/ 1 h 4"/>
                <a:gd name="T6" fmla="*/ 1 w 10"/>
                <a:gd name="T7" fmla="*/ 2 h 4"/>
                <a:gd name="T8" fmla="*/ 0 w 10"/>
                <a:gd name="T9" fmla="*/ 2 h 4"/>
                <a:gd name="T10" fmla="*/ 0 w 10"/>
                <a:gd name="T11" fmla="*/ 3 h 4"/>
                <a:gd name="T12" fmla="*/ 1 w 10"/>
                <a:gd name="T13" fmla="*/ 3 h 4"/>
                <a:gd name="T14" fmla="*/ 2 w 10"/>
                <a:gd name="T15" fmla="*/ 3 h 4"/>
                <a:gd name="T16" fmla="*/ 4 w 10"/>
                <a:gd name="T17" fmla="*/ 3 h 4"/>
                <a:gd name="T18" fmla="*/ 5 w 10"/>
                <a:gd name="T19" fmla="*/ 3 h 4"/>
                <a:gd name="T20" fmla="*/ 7 w 10"/>
                <a:gd name="T21" fmla="*/ 2 h 4"/>
                <a:gd name="T22" fmla="*/ 8 w 10"/>
                <a:gd name="T23" fmla="*/ 2 h 4"/>
                <a:gd name="T24" fmla="*/ 8 w 10"/>
                <a:gd name="T25" fmla="*/ 1 h 4"/>
                <a:gd name="T26" fmla="*/ 9 w 10"/>
                <a:gd name="T27" fmla="*/ 1 h 4"/>
                <a:gd name="T28" fmla="*/ 8 w 10"/>
                <a:gd name="T29" fmla="*/ 1 h 4"/>
                <a:gd name="T30" fmla="*/ 7 w 10"/>
                <a:gd name="T31" fmla="*/ 0 h 4"/>
                <a:gd name="T32" fmla="*/ 6 w 10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" name="Freeform 665"/>
            <p:cNvSpPr>
              <a:spLocks/>
            </p:cNvSpPr>
            <p:nvPr/>
          </p:nvSpPr>
          <p:spPr bwMode="auto">
            <a:xfrm>
              <a:off x="5241" y="490"/>
              <a:ext cx="16" cy="11"/>
            </a:xfrm>
            <a:custGeom>
              <a:avLst/>
              <a:gdLst>
                <a:gd name="T0" fmla="*/ 9 w 16"/>
                <a:gd name="T1" fmla="*/ 0 h 11"/>
                <a:gd name="T2" fmla="*/ 6 w 16"/>
                <a:gd name="T3" fmla="*/ 1 h 11"/>
                <a:gd name="T4" fmla="*/ 4 w 16"/>
                <a:gd name="T5" fmla="*/ 2 h 11"/>
                <a:gd name="T6" fmla="*/ 3 w 16"/>
                <a:gd name="T7" fmla="*/ 3 h 11"/>
                <a:gd name="T8" fmla="*/ 2 w 16"/>
                <a:gd name="T9" fmla="*/ 4 h 11"/>
                <a:gd name="T10" fmla="*/ 1 w 16"/>
                <a:gd name="T11" fmla="*/ 5 h 11"/>
                <a:gd name="T12" fmla="*/ 0 w 16"/>
                <a:gd name="T13" fmla="*/ 7 h 11"/>
                <a:gd name="T14" fmla="*/ 0 w 16"/>
                <a:gd name="T15" fmla="*/ 8 h 11"/>
                <a:gd name="T16" fmla="*/ 1 w 16"/>
                <a:gd name="T17" fmla="*/ 8 h 11"/>
                <a:gd name="T18" fmla="*/ 1 w 16"/>
                <a:gd name="T19" fmla="*/ 9 h 11"/>
                <a:gd name="T20" fmla="*/ 2 w 16"/>
                <a:gd name="T21" fmla="*/ 10 h 11"/>
                <a:gd name="T22" fmla="*/ 4 w 16"/>
                <a:gd name="T23" fmla="*/ 10 h 11"/>
                <a:gd name="T24" fmla="*/ 5 w 16"/>
                <a:gd name="T25" fmla="*/ 9 h 11"/>
                <a:gd name="T26" fmla="*/ 7 w 16"/>
                <a:gd name="T27" fmla="*/ 9 h 11"/>
                <a:gd name="T28" fmla="*/ 9 w 16"/>
                <a:gd name="T29" fmla="*/ 8 h 11"/>
                <a:gd name="T30" fmla="*/ 12 w 16"/>
                <a:gd name="T31" fmla="*/ 6 h 11"/>
                <a:gd name="T32" fmla="*/ 15 w 16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1">
                  <a:moveTo>
                    <a:pt x="9" y="0"/>
                  </a:move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2" y="6"/>
                  </a:lnTo>
                  <a:lnTo>
                    <a:pt x="15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" name="Freeform 666"/>
            <p:cNvSpPr>
              <a:spLocks/>
            </p:cNvSpPr>
            <p:nvPr/>
          </p:nvSpPr>
          <p:spPr bwMode="auto">
            <a:xfrm>
              <a:off x="5250" y="494"/>
              <a:ext cx="3" cy="3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1 h 3"/>
                <a:gd name="T4" fmla="*/ 0 w 3"/>
                <a:gd name="T5" fmla="*/ 0 h 3"/>
                <a:gd name="T6" fmla="*/ 1 w 3"/>
                <a:gd name="T7" fmla="*/ 0 h 3"/>
                <a:gd name="T8" fmla="*/ 2 w 3"/>
                <a:gd name="T9" fmla="*/ 0 h 3"/>
                <a:gd name="T10" fmla="*/ 2 w 3"/>
                <a:gd name="T11" fmla="*/ 1 h 3"/>
                <a:gd name="T12" fmla="*/ 1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" name="Freeform 667"/>
            <p:cNvSpPr>
              <a:spLocks/>
            </p:cNvSpPr>
            <p:nvPr/>
          </p:nvSpPr>
          <p:spPr bwMode="auto">
            <a:xfrm>
              <a:off x="5250" y="496"/>
              <a:ext cx="9" cy="5"/>
            </a:xfrm>
            <a:custGeom>
              <a:avLst/>
              <a:gdLst>
                <a:gd name="T0" fmla="*/ 3 w 9"/>
                <a:gd name="T1" fmla="*/ 0 h 5"/>
                <a:gd name="T2" fmla="*/ 1 w 9"/>
                <a:gd name="T3" fmla="*/ 1 h 5"/>
                <a:gd name="T4" fmla="*/ 0 w 9"/>
                <a:gd name="T5" fmla="*/ 3 h 5"/>
                <a:gd name="T6" fmla="*/ 0 w 9"/>
                <a:gd name="T7" fmla="*/ 4 h 5"/>
                <a:gd name="T8" fmla="*/ 1 w 9"/>
                <a:gd name="T9" fmla="*/ 4 h 5"/>
                <a:gd name="T10" fmla="*/ 2 w 9"/>
                <a:gd name="T11" fmla="*/ 4 h 5"/>
                <a:gd name="T12" fmla="*/ 4 w 9"/>
                <a:gd name="T13" fmla="*/ 4 h 5"/>
                <a:gd name="T14" fmla="*/ 6 w 9"/>
                <a:gd name="T15" fmla="*/ 3 h 5"/>
                <a:gd name="T16" fmla="*/ 8 w 9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" name="Freeform 668"/>
            <p:cNvSpPr>
              <a:spLocks/>
            </p:cNvSpPr>
            <p:nvPr/>
          </p:nvSpPr>
          <p:spPr bwMode="auto">
            <a:xfrm>
              <a:off x="5256" y="494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1 h 4"/>
                <a:gd name="T4" fmla="*/ 0 w 2"/>
                <a:gd name="T5" fmla="*/ 0 h 4"/>
                <a:gd name="T6" fmla="*/ 1 w 2"/>
                <a:gd name="T7" fmla="*/ 0 h 4"/>
                <a:gd name="T8" fmla="*/ 1 w 2"/>
                <a:gd name="T9" fmla="*/ 1 h 4"/>
                <a:gd name="T10" fmla="*/ 1 w 2"/>
                <a:gd name="T11" fmla="*/ 3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3" name="Freeform 669"/>
            <p:cNvSpPr>
              <a:spLocks/>
            </p:cNvSpPr>
            <p:nvPr/>
          </p:nvSpPr>
          <p:spPr bwMode="auto">
            <a:xfrm>
              <a:off x="5256" y="497"/>
              <a:ext cx="8" cy="4"/>
            </a:xfrm>
            <a:custGeom>
              <a:avLst/>
              <a:gdLst>
                <a:gd name="T0" fmla="*/ 1 w 8"/>
                <a:gd name="T1" fmla="*/ 1 h 4"/>
                <a:gd name="T2" fmla="*/ 0 w 8"/>
                <a:gd name="T3" fmla="*/ 2 h 4"/>
                <a:gd name="T4" fmla="*/ 0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4 w 8"/>
                <a:gd name="T11" fmla="*/ 3 h 4"/>
                <a:gd name="T12" fmla="*/ 5 w 8"/>
                <a:gd name="T13" fmla="*/ 2 h 4"/>
                <a:gd name="T14" fmla="*/ 7 w 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4" name="Freeform 670"/>
            <p:cNvSpPr>
              <a:spLocks/>
            </p:cNvSpPr>
            <p:nvPr/>
          </p:nvSpPr>
          <p:spPr bwMode="auto">
            <a:xfrm>
              <a:off x="5261" y="476"/>
              <a:ext cx="37" cy="29"/>
            </a:xfrm>
            <a:custGeom>
              <a:avLst/>
              <a:gdLst>
                <a:gd name="T0" fmla="*/ 25 w 37"/>
                <a:gd name="T1" fmla="*/ 0 h 29"/>
                <a:gd name="T2" fmla="*/ 28 w 37"/>
                <a:gd name="T3" fmla="*/ 0 h 29"/>
                <a:gd name="T4" fmla="*/ 31 w 37"/>
                <a:gd name="T5" fmla="*/ 0 h 29"/>
                <a:gd name="T6" fmla="*/ 33 w 37"/>
                <a:gd name="T7" fmla="*/ 1 h 29"/>
                <a:gd name="T8" fmla="*/ 35 w 37"/>
                <a:gd name="T9" fmla="*/ 3 h 29"/>
                <a:gd name="T10" fmla="*/ 36 w 37"/>
                <a:gd name="T11" fmla="*/ 4 h 29"/>
                <a:gd name="T12" fmla="*/ 36 w 37"/>
                <a:gd name="T13" fmla="*/ 6 h 29"/>
                <a:gd name="T14" fmla="*/ 35 w 37"/>
                <a:gd name="T15" fmla="*/ 8 h 29"/>
                <a:gd name="T16" fmla="*/ 35 w 37"/>
                <a:gd name="T17" fmla="*/ 11 h 29"/>
                <a:gd name="T18" fmla="*/ 34 w 37"/>
                <a:gd name="T19" fmla="*/ 13 h 29"/>
                <a:gd name="T20" fmla="*/ 32 w 37"/>
                <a:gd name="T21" fmla="*/ 16 h 29"/>
                <a:gd name="T22" fmla="*/ 31 w 37"/>
                <a:gd name="T23" fmla="*/ 18 h 29"/>
                <a:gd name="T24" fmla="*/ 29 w 37"/>
                <a:gd name="T25" fmla="*/ 20 h 29"/>
                <a:gd name="T26" fmla="*/ 27 w 37"/>
                <a:gd name="T27" fmla="*/ 21 h 29"/>
                <a:gd name="T28" fmla="*/ 25 w 37"/>
                <a:gd name="T29" fmla="*/ 22 h 29"/>
                <a:gd name="T30" fmla="*/ 22 w 37"/>
                <a:gd name="T31" fmla="*/ 24 h 29"/>
                <a:gd name="T32" fmla="*/ 20 w 37"/>
                <a:gd name="T33" fmla="*/ 25 h 29"/>
                <a:gd name="T34" fmla="*/ 18 w 37"/>
                <a:gd name="T35" fmla="*/ 25 h 29"/>
                <a:gd name="T36" fmla="*/ 16 w 37"/>
                <a:gd name="T37" fmla="*/ 26 h 29"/>
                <a:gd name="T38" fmla="*/ 14 w 37"/>
                <a:gd name="T39" fmla="*/ 26 h 29"/>
                <a:gd name="T40" fmla="*/ 12 w 37"/>
                <a:gd name="T41" fmla="*/ 26 h 29"/>
                <a:gd name="T42" fmla="*/ 11 w 37"/>
                <a:gd name="T43" fmla="*/ 26 h 29"/>
                <a:gd name="T44" fmla="*/ 10 w 37"/>
                <a:gd name="T45" fmla="*/ 26 h 29"/>
                <a:gd name="T46" fmla="*/ 9 w 37"/>
                <a:gd name="T47" fmla="*/ 26 h 29"/>
                <a:gd name="T48" fmla="*/ 9 w 37"/>
                <a:gd name="T49" fmla="*/ 25 h 29"/>
                <a:gd name="T50" fmla="*/ 7 w 37"/>
                <a:gd name="T51" fmla="*/ 27 h 29"/>
                <a:gd name="T52" fmla="*/ 6 w 37"/>
                <a:gd name="T53" fmla="*/ 28 h 29"/>
                <a:gd name="T54" fmla="*/ 4 w 37"/>
                <a:gd name="T55" fmla="*/ 28 h 29"/>
                <a:gd name="T56" fmla="*/ 3 w 37"/>
                <a:gd name="T57" fmla="*/ 28 h 29"/>
                <a:gd name="T58" fmla="*/ 1 w 37"/>
                <a:gd name="T59" fmla="*/ 27 h 29"/>
                <a:gd name="T60" fmla="*/ 0 w 37"/>
                <a:gd name="T61" fmla="*/ 25 h 29"/>
                <a:gd name="T62" fmla="*/ 1 w 37"/>
                <a:gd name="T63" fmla="*/ 24 h 29"/>
                <a:gd name="T64" fmla="*/ 1 w 37"/>
                <a:gd name="T65" fmla="*/ 23 h 29"/>
                <a:gd name="T66" fmla="*/ 2 w 37"/>
                <a:gd name="T67" fmla="*/ 21 h 29"/>
                <a:gd name="T68" fmla="*/ 3 w 37"/>
                <a:gd name="T69" fmla="*/ 20 h 29"/>
                <a:gd name="T70" fmla="*/ 4 w 37"/>
                <a:gd name="T71" fmla="*/ 18 h 29"/>
                <a:gd name="T72" fmla="*/ 5 w 37"/>
                <a:gd name="T73" fmla="*/ 17 h 29"/>
                <a:gd name="T74" fmla="*/ 6 w 37"/>
                <a:gd name="T75" fmla="*/ 16 h 29"/>
                <a:gd name="T76" fmla="*/ 8 w 37"/>
                <a:gd name="T77" fmla="*/ 15 h 29"/>
                <a:gd name="T78" fmla="*/ 9 w 37"/>
                <a:gd name="T79" fmla="*/ 14 h 29"/>
                <a:gd name="T80" fmla="*/ 10 w 37"/>
                <a:gd name="T81" fmla="*/ 12 h 29"/>
                <a:gd name="T82" fmla="*/ 11 w 37"/>
                <a:gd name="T83" fmla="*/ 10 h 29"/>
                <a:gd name="T84" fmla="*/ 13 w 37"/>
                <a:gd name="T85" fmla="*/ 8 h 29"/>
                <a:gd name="T86" fmla="*/ 15 w 37"/>
                <a:gd name="T87" fmla="*/ 6 h 29"/>
                <a:gd name="T88" fmla="*/ 17 w 37"/>
                <a:gd name="T89" fmla="*/ 4 h 29"/>
                <a:gd name="T90" fmla="*/ 19 w 37"/>
                <a:gd name="T91" fmla="*/ 2 h 29"/>
                <a:gd name="T92" fmla="*/ 21 w 37"/>
                <a:gd name="T93" fmla="*/ 1 h 29"/>
                <a:gd name="T94" fmla="*/ 25 w 37"/>
                <a:gd name="T9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" h="29">
                  <a:moveTo>
                    <a:pt x="25" y="0"/>
                  </a:move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4" y="13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5" y="22"/>
                  </a:lnTo>
                  <a:lnTo>
                    <a:pt x="22" y="24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5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5" name="Freeform 671"/>
            <p:cNvSpPr>
              <a:spLocks/>
            </p:cNvSpPr>
            <p:nvPr/>
          </p:nvSpPr>
          <p:spPr bwMode="auto">
            <a:xfrm>
              <a:off x="5241" y="470"/>
              <a:ext cx="177" cy="70"/>
            </a:xfrm>
            <a:custGeom>
              <a:avLst/>
              <a:gdLst>
                <a:gd name="T0" fmla="*/ 171 w 177"/>
                <a:gd name="T1" fmla="*/ 10 h 70"/>
                <a:gd name="T2" fmla="*/ 164 w 177"/>
                <a:gd name="T3" fmla="*/ 21 h 70"/>
                <a:gd name="T4" fmla="*/ 155 w 177"/>
                <a:gd name="T5" fmla="*/ 30 h 70"/>
                <a:gd name="T6" fmla="*/ 146 w 177"/>
                <a:gd name="T7" fmla="*/ 38 h 70"/>
                <a:gd name="T8" fmla="*/ 135 w 177"/>
                <a:gd name="T9" fmla="*/ 46 h 70"/>
                <a:gd name="T10" fmla="*/ 124 w 177"/>
                <a:gd name="T11" fmla="*/ 53 h 70"/>
                <a:gd name="T12" fmla="*/ 113 w 177"/>
                <a:gd name="T13" fmla="*/ 58 h 70"/>
                <a:gd name="T14" fmla="*/ 101 w 177"/>
                <a:gd name="T15" fmla="*/ 63 h 70"/>
                <a:gd name="T16" fmla="*/ 88 w 177"/>
                <a:gd name="T17" fmla="*/ 66 h 70"/>
                <a:gd name="T18" fmla="*/ 75 w 177"/>
                <a:gd name="T19" fmla="*/ 68 h 70"/>
                <a:gd name="T20" fmla="*/ 61 w 177"/>
                <a:gd name="T21" fmla="*/ 69 h 70"/>
                <a:gd name="T22" fmla="*/ 49 w 177"/>
                <a:gd name="T23" fmla="*/ 68 h 70"/>
                <a:gd name="T24" fmla="*/ 37 w 177"/>
                <a:gd name="T25" fmla="*/ 66 h 70"/>
                <a:gd name="T26" fmla="*/ 25 w 177"/>
                <a:gd name="T27" fmla="*/ 64 h 70"/>
                <a:gd name="T28" fmla="*/ 14 w 177"/>
                <a:gd name="T29" fmla="*/ 60 h 70"/>
                <a:gd name="T30" fmla="*/ 3 w 177"/>
                <a:gd name="T31" fmla="*/ 55 h 70"/>
                <a:gd name="T32" fmla="*/ 2 w 177"/>
                <a:gd name="T33" fmla="*/ 51 h 70"/>
                <a:gd name="T34" fmla="*/ 5 w 177"/>
                <a:gd name="T35" fmla="*/ 47 h 70"/>
                <a:gd name="T36" fmla="*/ 8 w 177"/>
                <a:gd name="T37" fmla="*/ 45 h 70"/>
                <a:gd name="T38" fmla="*/ 11 w 177"/>
                <a:gd name="T39" fmla="*/ 44 h 70"/>
                <a:gd name="T40" fmla="*/ 15 w 177"/>
                <a:gd name="T41" fmla="*/ 43 h 70"/>
                <a:gd name="T42" fmla="*/ 18 w 177"/>
                <a:gd name="T43" fmla="*/ 41 h 70"/>
                <a:gd name="T44" fmla="*/ 21 w 177"/>
                <a:gd name="T45" fmla="*/ 38 h 70"/>
                <a:gd name="T46" fmla="*/ 24 w 177"/>
                <a:gd name="T47" fmla="*/ 36 h 70"/>
                <a:gd name="T48" fmla="*/ 27 w 177"/>
                <a:gd name="T49" fmla="*/ 36 h 70"/>
                <a:gd name="T50" fmla="*/ 31 w 177"/>
                <a:gd name="T51" fmla="*/ 37 h 70"/>
                <a:gd name="T52" fmla="*/ 35 w 177"/>
                <a:gd name="T53" fmla="*/ 36 h 70"/>
                <a:gd name="T54" fmla="*/ 39 w 177"/>
                <a:gd name="T55" fmla="*/ 35 h 70"/>
                <a:gd name="T56" fmla="*/ 43 w 177"/>
                <a:gd name="T57" fmla="*/ 33 h 70"/>
                <a:gd name="T58" fmla="*/ 47 w 177"/>
                <a:gd name="T59" fmla="*/ 32 h 70"/>
                <a:gd name="T60" fmla="*/ 50 w 177"/>
                <a:gd name="T61" fmla="*/ 30 h 70"/>
                <a:gd name="T62" fmla="*/ 53 w 177"/>
                <a:gd name="T63" fmla="*/ 27 h 70"/>
                <a:gd name="T64" fmla="*/ 56 w 177"/>
                <a:gd name="T65" fmla="*/ 25 h 70"/>
                <a:gd name="T66" fmla="*/ 61 w 177"/>
                <a:gd name="T67" fmla="*/ 22 h 70"/>
                <a:gd name="T68" fmla="*/ 65 w 177"/>
                <a:gd name="T69" fmla="*/ 20 h 70"/>
                <a:gd name="T70" fmla="*/ 69 w 177"/>
                <a:gd name="T71" fmla="*/ 18 h 70"/>
                <a:gd name="T72" fmla="*/ 74 w 177"/>
                <a:gd name="T73" fmla="*/ 17 h 70"/>
                <a:gd name="T74" fmla="*/ 78 w 177"/>
                <a:gd name="T75" fmla="*/ 17 h 70"/>
                <a:gd name="T76" fmla="*/ 83 w 177"/>
                <a:gd name="T77" fmla="*/ 16 h 70"/>
                <a:gd name="T78" fmla="*/ 87 w 177"/>
                <a:gd name="T79" fmla="*/ 16 h 70"/>
                <a:gd name="T80" fmla="*/ 92 w 177"/>
                <a:gd name="T81" fmla="*/ 14 h 70"/>
                <a:gd name="T82" fmla="*/ 99 w 177"/>
                <a:gd name="T83" fmla="*/ 12 h 70"/>
                <a:gd name="T84" fmla="*/ 105 w 177"/>
                <a:gd name="T85" fmla="*/ 9 h 70"/>
                <a:gd name="T86" fmla="*/ 109 w 177"/>
                <a:gd name="T87" fmla="*/ 6 h 70"/>
                <a:gd name="T88" fmla="*/ 113 w 177"/>
                <a:gd name="T89" fmla="*/ 6 h 70"/>
                <a:gd name="T90" fmla="*/ 117 w 177"/>
                <a:gd name="T91" fmla="*/ 6 h 70"/>
                <a:gd name="T92" fmla="*/ 121 w 177"/>
                <a:gd name="T93" fmla="*/ 6 h 70"/>
                <a:gd name="T94" fmla="*/ 127 w 177"/>
                <a:gd name="T95" fmla="*/ 6 h 70"/>
                <a:gd name="T96" fmla="*/ 133 w 177"/>
                <a:gd name="T97" fmla="*/ 5 h 70"/>
                <a:gd name="T98" fmla="*/ 137 w 177"/>
                <a:gd name="T99" fmla="*/ 3 h 70"/>
                <a:gd name="T100" fmla="*/ 140 w 177"/>
                <a:gd name="T101" fmla="*/ 3 h 70"/>
                <a:gd name="T102" fmla="*/ 143 w 177"/>
                <a:gd name="T103" fmla="*/ 3 h 70"/>
                <a:gd name="T104" fmla="*/ 146 w 177"/>
                <a:gd name="T105" fmla="*/ 2 h 70"/>
                <a:gd name="T106" fmla="*/ 148 w 177"/>
                <a:gd name="T107" fmla="*/ 1 h 70"/>
                <a:gd name="T108" fmla="*/ 152 w 177"/>
                <a:gd name="T109" fmla="*/ 1 h 70"/>
                <a:gd name="T110" fmla="*/ 158 w 177"/>
                <a:gd name="T111" fmla="*/ 0 h 70"/>
                <a:gd name="T112" fmla="*/ 164 w 177"/>
                <a:gd name="T113" fmla="*/ 0 h 70"/>
                <a:gd name="T114" fmla="*/ 168 w 177"/>
                <a:gd name="T115" fmla="*/ 0 h 70"/>
                <a:gd name="T116" fmla="*/ 170 w 177"/>
                <a:gd name="T117" fmla="*/ 1 h 70"/>
                <a:gd name="T118" fmla="*/ 173 w 177"/>
                <a:gd name="T119" fmla="*/ 1 h 70"/>
                <a:gd name="T120" fmla="*/ 175 w 177"/>
                <a:gd name="T12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70">
                  <a:moveTo>
                    <a:pt x="176" y="3"/>
                  </a:moveTo>
                  <a:lnTo>
                    <a:pt x="174" y="7"/>
                  </a:lnTo>
                  <a:lnTo>
                    <a:pt x="171" y="10"/>
                  </a:lnTo>
                  <a:lnTo>
                    <a:pt x="169" y="14"/>
                  </a:lnTo>
                  <a:lnTo>
                    <a:pt x="166" y="17"/>
                  </a:lnTo>
                  <a:lnTo>
                    <a:pt x="164" y="21"/>
                  </a:lnTo>
                  <a:lnTo>
                    <a:pt x="161" y="24"/>
                  </a:lnTo>
                  <a:lnTo>
                    <a:pt x="158" y="27"/>
                  </a:lnTo>
                  <a:lnTo>
                    <a:pt x="155" y="30"/>
                  </a:lnTo>
                  <a:lnTo>
                    <a:pt x="152" y="33"/>
                  </a:lnTo>
                  <a:lnTo>
                    <a:pt x="149" y="36"/>
                  </a:lnTo>
                  <a:lnTo>
                    <a:pt x="146" y="38"/>
                  </a:lnTo>
                  <a:lnTo>
                    <a:pt x="142" y="41"/>
                  </a:lnTo>
                  <a:lnTo>
                    <a:pt x="139" y="44"/>
                  </a:lnTo>
                  <a:lnTo>
                    <a:pt x="135" y="46"/>
                  </a:lnTo>
                  <a:lnTo>
                    <a:pt x="132" y="48"/>
                  </a:lnTo>
                  <a:lnTo>
                    <a:pt x="128" y="51"/>
                  </a:lnTo>
                  <a:lnTo>
                    <a:pt x="124" y="53"/>
                  </a:lnTo>
                  <a:lnTo>
                    <a:pt x="121" y="55"/>
                  </a:lnTo>
                  <a:lnTo>
                    <a:pt x="117" y="56"/>
                  </a:lnTo>
                  <a:lnTo>
                    <a:pt x="113" y="58"/>
                  </a:lnTo>
                  <a:lnTo>
                    <a:pt x="109" y="60"/>
                  </a:lnTo>
                  <a:lnTo>
                    <a:pt x="105" y="61"/>
                  </a:lnTo>
                  <a:lnTo>
                    <a:pt x="101" y="63"/>
                  </a:lnTo>
                  <a:lnTo>
                    <a:pt x="96" y="64"/>
                  </a:lnTo>
                  <a:lnTo>
                    <a:pt x="92" y="65"/>
                  </a:lnTo>
                  <a:lnTo>
                    <a:pt x="88" y="66"/>
                  </a:lnTo>
                  <a:lnTo>
                    <a:pt x="84" y="67"/>
                  </a:lnTo>
                  <a:lnTo>
                    <a:pt x="79" y="67"/>
                  </a:lnTo>
                  <a:lnTo>
                    <a:pt x="75" y="68"/>
                  </a:lnTo>
                  <a:lnTo>
                    <a:pt x="70" y="68"/>
                  </a:lnTo>
                  <a:lnTo>
                    <a:pt x="66" y="69"/>
                  </a:lnTo>
                  <a:lnTo>
                    <a:pt x="61" y="69"/>
                  </a:lnTo>
                  <a:lnTo>
                    <a:pt x="57" y="69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5" y="68"/>
                  </a:lnTo>
                  <a:lnTo>
                    <a:pt x="41" y="67"/>
                  </a:lnTo>
                  <a:lnTo>
                    <a:pt x="37" y="66"/>
                  </a:lnTo>
                  <a:lnTo>
                    <a:pt x="33" y="66"/>
                  </a:lnTo>
                  <a:lnTo>
                    <a:pt x="29" y="65"/>
                  </a:lnTo>
                  <a:lnTo>
                    <a:pt x="25" y="64"/>
                  </a:lnTo>
                  <a:lnTo>
                    <a:pt x="21" y="63"/>
                  </a:lnTo>
                  <a:lnTo>
                    <a:pt x="18" y="61"/>
                  </a:lnTo>
                  <a:lnTo>
                    <a:pt x="14" y="60"/>
                  </a:lnTo>
                  <a:lnTo>
                    <a:pt x="10" y="59"/>
                  </a:lnTo>
                  <a:lnTo>
                    <a:pt x="7" y="57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7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4" y="36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0"/>
                  </a:lnTo>
                  <a:lnTo>
                    <a:pt x="51" y="29"/>
                  </a:lnTo>
                  <a:lnTo>
                    <a:pt x="52" y="28"/>
                  </a:lnTo>
                  <a:lnTo>
                    <a:pt x="53" y="27"/>
                  </a:lnTo>
                  <a:lnTo>
                    <a:pt x="54" y="26"/>
                  </a:lnTo>
                  <a:lnTo>
                    <a:pt x="55" y="25"/>
                  </a:lnTo>
                  <a:lnTo>
                    <a:pt x="56" y="25"/>
                  </a:lnTo>
                  <a:lnTo>
                    <a:pt x="58" y="24"/>
                  </a:lnTo>
                  <a:lnTo>
                    <a:pt x="59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5" y="20"/>
                  </a:lnTo>
                  <a:lnTo>
                    <a:pt x="67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80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4"/>
                  </a:lnTo>
                  <a:lnTo>
                    <a:pt x="94" y="13"/>
                  </a:lnTo>
                  <a:lnTo>
                    <a:pt x="97" y="13"/>
                  </a:lnTo>
                  <a:lnTo>
                    <a:pt x="99" y="12"/>
                  </a:lnTo>
                  <a:lnTo>
                    <a:pt x="101" y="11"/>
                  </a:lnTo>
                  <a:lnTo>
                    <a:pt x="103" y="10"/>
                  </a:lnTo>
                  <a:lnTo>
                    <a:pt x="105" y="9"/>
                  </a:lnTo>
                  <a:lnTo>
                    <a:pt x="107" y="7"/>
                  </a:lnTo>
                  <a:lnTo>
                    <a:pt x="108" y="6"/>
                  </a:lnTo>
                  <a:lnTo>
                    <a:pt x="109" y="6"/>
                  </a:lnTo>
                  <a:lnTo>
                    <a:pt x="110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5" y="4"/>
                  </a:lnTo>
                  <a:lnTo>
                    <a:pt x="137" y="4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2"/>
                  </a:lnTo>
                  <a:lnTo>
                    <a:pt x="147" y="2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2" y="1"/>
                  </a:lnTo>
                  <a:lnTo>
                    <a:pt x="154" y="1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69" y="1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4" y="1"/>
                  </a:lnTo>
                  <a:lnTo>
                    <a:pt x="174" y="2"/>
                  </a:lnTo>
                  <a:lnTo>
                    <a:pt x="175" y="2"/>
                  </a:lnTo>
                  <a:lnTo>
                    <a:pt x="176" y="3"/>
                  </a:lnTo>
                </a:path>
              </a:pathLst>
            </a:custGeom>
            <a:solidFill>
              <a:srgbClr val="00C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6" name="Freeform 672"/>
            <p:cNvSpPr>
              <a:spLocks/>
            </p:cNvSpPr>
            <p:nvPr/>
          </p:nvSpPr>
          <p:spPr bwMode="auto">
            <a:xfrm>
              <a:off x="5353" y="485"/>
              <a:ext cx="48" cy="11"/>
            </a:xfrm>
            <a:custGeom>
              <a:avLst/>
              <a:gdLst>
                <a:gd name="T0" fmla="*/ 46 w 48"/>
                <a:gd name="T1" fmla="*/ 2 h 11"/>
                <a:gd name="T2" fmla="*/ 43 w 48"/>
                <a:gd name="T3" fmla="*/ 1 h 11"/>
                <a:gd name="T4" fmla="*/ 41 w 48"/>
                <a:gd name="T5" fmla="*/ 0 h 11"/>
                <a:gd name="T6" fmla="*/ 38 w 48"/>
                <a:gd name="T7" fmla="*/ 0 h 11"/>
                <a:gd name="T8" fmla="*/ 36 w 48"/>
                <a:gd name="T9" fmla="*/ 0 h 11"/>
                <a:gd name="T10" fmla="*/ 35 w 48"/>
                <a:gd name="T11" fmla="*/ 1 h 11"/>
                <a:gd name="T12" fmla="*/ 33 w 48"/>
                <a:gd name="T13" fmla="*/ 1 h 11"/>
                <a:gd name="T14" fmla="*/ 31 w 48"/>
                <a:gd name="T15" fmla="*/ 1 h 11"/>
                <a:gd name="T16" fmla="*/ 28 w 48"/>
                <a:gd name="T17" fmla="*/ 1 h 11"/>
                <a:gd name="T18" fmla="*/ 26 w 48"/>
                <a:gd name="T19" fmla="*/ 1 h 11"/>
                <a:gd name="T20" fmla="*/ 23 w 48"/>
                <a:gd name="T21" fmla="*/ 1 h 11"/>
                <a:gd name="T22" fmla="*/ 21 w 48"/>
                <a:gd name="T23" fmla="*/ 1 h 11"/>
                <a:gd name="T24" fmla="*/ 19 w 48"/>
                <a:gd name="T25" fmla="*/ 1 h 11"/>
                <a:gd name="T26" fmla="*/ 16 w 48"/>
                <a:gd name="T27" fmla="*/ 1 h 11"/>
                <a:gd name="T28" fmla="*/ 14 w 48"/>
                <a:gd name="T29" fmla="*/ 2 h 11"/>
                <a:gd name="T30" fmla="*/ 12 w 48"/>
                <a:gd name="T31" fmla="*/ 3 h 11"/>
                <a:gd name="T32" fmla="*/ 8 w 48"/>
                <a:gd name="T33" fmla="*/ 4 h 11"/>
                <a:gd name="T34" fmla="*/ 5 w 48"/>
                <a:gd name="T35" fmla="*/ 4 h 11"/>
                <a:gd name="T36" fmla="*/ 3 w 48"/>
                <a:gd name="T37" fmla="*/ 5 h 11"/>
                <a:gd name="T38" fmla="*/ 1 w 48"/>
                <a:gd name="T39" fmla="*/ 7 h 11"/>
                <a:gd name="T40" fmla="*/ 1 w 48"/>
                <a:gd name="T41" fmla="*/ 9 h 11"/>
                <a:gd name="T42" fmla="*/ 3 w 48"/>
                <a:gd name="T43" fmla="*/ 10 h 11"/>
                <a:gd name="T44" fmla="*/ 4 w 48"/>
                <a:gd name="T45" fmla="*/ 9 h 11"/>
                <a:gd name="T46" fmla="*/ 6 w 48"/>
                <a:gd name="T47" fmla="*/ 9 h 11"/>
                <a:gd name="T48" fmla="*/ 8 w 48"/>
                <a:gd name="T49" fmla="*/ 8 h 11"/>
                <a:gd name="T50" fmla="*/ 10 w 48"/>
                <a:gd name="T51" fmla="*/ 7 h 11"/>
                <a:gd name="T52" fmla="*/ 12 w 48"/>
                <a:gd name="T53" fmla="*/ 7 h 11"/>
                <a:gd name="T54" fmla="*/ 14 w 48"/>
                <a:gd name="T55" fmla="*/ 7 h 11"/>
                <a:gd name="T56" fmla="*/ 16 w 48"/>
                <a:gd name="T57" fmla="*/ 7 h 11"/>
                <a:gd name="T58" fmla="*/ 18 w 48"/>
                <a:gd name="T59" fmla="*/ 7 h 11"/>
                <a:gd name="T60" fmla="*/ 20 w 48"/>
                <a:gd name="T61" fmla="*/ 7 h 11"/>
                <a:gd name="T62" fmla="*/ 23 w 48"/>
                <a:gd name="T63" fmla="*/ 6 h 11"/>
                <a:gd name="T64" fmla="*/ 25 w 48"/>
                <a:gd name="T65" fmla="*/ 6 h 11"/>
                <a:gd name="T66" fmla="*/ 27 w 48"/>
                <a:gd name="T67" fmla="*/ 5 h 11"/>
                <a:gd name="T68" fmla="*/ 29 w 48"/>
                <a:gd name="T69" fmla="*/ 4 h 11"/>
                <a:gd name="T70" fmla="*/ 31 w 48"/>
                <a:gd name="T71" fmla="*/ 5 h 11"/>
                <a:gd name="T72" fmla="*/ 33 w 48"/>
                <a:gd name="T73" fmla="*/ 6 h 11"/>
                <a:gd name="T74" fmla="*/ 35 w 48"/>
                <a:gd name="T75" fmla="*/ 6 h 11"/>
                <a:gd name="T76" fmla="*/ 36 w 48"/>
                <a:gd name="T77" fmla="*/ 6 h 11"/>
                <a:gd name="T78" fmla="*/ 38 w 48"/>
                <a:gd name="T79" fmla="*/ 6 h 11"/>
                <a:gd name="T80" fmla="*/ 40 w 48"/>
                <a:gd name="T81" fmla="*/ 6 h 11"/>
                <a:gd name="T82" fmla="*/ 42 w 48"/>
                <a:gd name="T83" fmla="*/ 5 h 11"/>
                <a:gd name="T84" fmla="*/ 43 w 48"/>
                <a:gd name="T85" fmla="*/ 4 h 11"/>
                <a:gd name="T86" fmla="*/ 45 w 48"/>
                <a:gd name="T87" fmla="*/ 4 h 11"/>
                <a:gd name="T88" fmla="*/ 47 w 48"/>
                <a:gd name="T8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11">
                  <a:moveTo>
                    <a:pt x="47" y="3"/>
                  </a:moveTo>
                  <a:lnTo>
                    <a:pt x="46" y="2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6" y="3"/>
                  </a:lnTo>
                  <a:lnTo>
                    <a:pt x="47" y="3"/>
                  </a:lnTo>
                </a:path>
              </a:pathLst>
            </a:custGeom>
            <a:solidFill>
              <a:srgbClr val="B05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7" name="Freeform 673"/>
            <p:cNvSpPr>
              <a:spLocks/>
            </p:cNvSpPr>
            <p:nvPr/>
          </p:nvSpPr>
          <p:spPr bwMode="auto">
            <a:xfrm>
              <a:off x="5283" y="510"/>
              <a:ext cx="93" cy="24"/>
            </a:xfrm>
            <a:custGeom>
              <a:avLst/>
              <a:gdLst>
                <a:gd name="T0" fmla="*/ 90 w 93"/>
                <a:gd name="T1" fmla="*/ 3 h 24"/>
                <a:gd name="T2" fmla="*/ 86 w 93"/>
                <a:gd name="T3" fmla="*/ 6 h 24"/>
                <a:gd name="T4" fmla="*/ 83 w 93"/>
                <a:gd name="T5" fmla="*/ 8 h 24"/>
                <a:gd name="T6" fmla="*/ 78 w 93"/>
                <a:gd name="T7" fmla="*/ 10 h 24"/>
                <a:gd name="T8" fmla="*/ 74 w 93"/>
                <a:gd name="T9" fmla="*/ 12 h 24"/>
                <a:gd name="T10" fmla="*/ 69 w 93"/>
                <a:gd name="T11" fmla="*/ 13 h 24"/>
                <a:gd name="T12" fmla="*/ 65 w 93"/>
                <a:gd name="T13" fmla="*/ 15 h 24"/>
                <a:gd name="T14" fmla="*/ 60 w 93"/>
                <a:gd name="T15" fmla="*/ 17 h 24"/>
                <a:gd name="T16" fmla="*/ 55 w 93"/>
                <a:gd name="T17" fmla="*/ 18 h 24"/>
                <a:gd name="T18" fmla="*/ 51 w 93"/>
                <a:gd name="T19" fmla="*/ 19 h 24"/>
                <a:gd name="T20" fmla="*/ 46 w 93"/>
                <a:gd name="T21" fmla="*/ 21 h 24"/>
                <a:gd name="T22" fmla="*/ 40 w 93"/>
                <a:gd name="T23" fmla="*/ 21 h 24"/>
                <a:gd name="T24" fmla="*/ 36 w 93"/>
                <a:gd name="T25" fmla="*/ 22 h 24"/>
                <a:gd name="T26" fmla="*/ 31 w 93"/>
                <a:gd name="T27" fmla="*/ 22 h 24"/>
                <a:gd name="T28" fmla="*/ 25 w 93"/>
                <a:gd name="T29" fmla="*/ 23 h 24"/>
                <a:gd name="T30" fmla="*/ 21 w 93"/>
                <a:gd name="T31" fmla="*/ 23 h 24"/>
                <a:gd name="T32" fmla="*/ 17 w 93"/>
                <a:gd name="T33" fmla="*/ 23 h 24"/>
                <a:gd name="T34" fmla="*/ 15 w 93"/>
                <a:gd name="T35" fmla="*/ 23 h 24"/>
                <a:gd name="T36" fmla="*/ 13 w 93"/>
                <a:gd name="T37" fmla="*/ 23 h 24"/>
                <a:gd name="T38" fmla="*/ 11 w 93"/>
                <a:gd name="T39" fmla="*/ 23 h 24"/>
                <a:gd name="T40" fmla="*/ 9 w 93"/>
                <a:gd name="T41" fmla="*/ 23 h 24"/>
                <a:gd name="T42" fmla="*/ 7 w 93"/>
                <a:gd name="T43" fmla="*/ 23 h 24"/>
                <a:gd name="T44" fmla="*/ 4 w 93"/>
                <a:gd name="T45" fmla="*/ 22 h 24"/>
                <a:gd name="T46" fmla="*/ 0 w 93"/>
                <a:gd name="T47" fmla="*/ 21 h 24"/>
                <a:gd name="T48" fmla="*/ 2 w 93"/>
                <a:gd name="T49" fmla="*/ 20 h 24"/>
                <a:gd name="T50" fmla="*/ 3 w 93"/>
                <a:gd name="T51" fmla="*/ 18 h 24"/>
                <a:gd name="T52" fmla="*/ 5 w 93"/>
                <a:gd name="T53" fmla="*/ 17 h 24"/>
                <a:gd name="T54" fmla="*/ 7 w 93"/>
                <a:gd name="T55" fmla="*/ 17 h 24"/>
                <a:gd name="T56" fmla="*/ 8 w 93"/>
                <a:gd name="T57" fmla="*/ 18 h 24"/>
                <a:gd name="T58" fmla="*/ 10 w 93"/>
                <a:gd name="T59" fmla="*/ 18 h 24"/>
                <a:gd name="T60" fmla="*/ 12 w 93"/>
                <a:gd name="T61" fmla="*/ 17 h 24"/>
                <a:gd name="T62" fmla="*/ 14 w 93"/>
                <a:gd name="T63" fmla="*/ 17 h 24"/>
                <a:gd name="T64" fmla="*/ 17 w 93"/>
                <a:gd name="T65" fmla="*/ 17 h 24"/>
                <a:gd name="T66" fmla="*/ 20 w 93"/>
                <a:gd name="T67" fmla="*/ 17 h 24"/>
                <a:gd name="T68" fmla="*/ 23 w 93"/>
                <a:gd name="T69" fmla="*/ 17 h 24"/>
                <a:gd name="T70" fmla="*/ 26 w 93"/>
                <a:gd name="T71" fmla="*/ 17 h 24"/>
                <a:gd name="T72" fmla="*/ 28 w 93"/>
                <a:gd name="T73" fmla="*/ 17 h 24"/>
                <a:gd name="T74" fmla="*/ 30 w 93"/>
                <a:gd name="T75" fmla="*/ 18 h 24"/>
                <a:gd name="T76" fmla="*/ 32 w 93"/>
                <a:gd name="T77" fmla="*/ 19 h 24"/>
                <a:gd name="T78" fmla="*/ 35 w 93"/>
                <a:gd name="T79" fmla="*/ 19 h 24"/>
                <a:gd name="T80" fmla="*/ 37 w 93"/>
                <a:gd name="T81" fmla="*/ 18 h 24"/>
                <a:gd name="T82" fmla="*/ 39 w 93"/>
                <a:gd name="T83" fmla="*/ 16 h 24"/>
                <a:gd name="T84" fmla="*/ 41 w 93"/>
                <a:gd name="T85" fmla="*/ 14 h 24"/>
                <a:gd name="T86" fmla="*/ 43 w 93"/>
                <a:gd name="T87" fmla="*/ 13 h 24"/>
                <a:gd name="T88" fmla="*/ 48 w 93"/>
                <a:gd name="T89" fmla="*/ 13 h 24"/>
                <a:gd name="T90" fmla="*/ 52 w 93"/>
                <a:gd name="T91" fmla="*/ 13 h 24"/>
                <a:gd name="T92" fmla="*/ 55 w 93"/>
                <a:gd name="T93" fmla="*/ 12 h 24"/>
                <a:gd name="T94" fmla="*/ 60 w 93"/>
                <a:gd name="T95" fmla="*/ 11 h 24"/>
                <a:gd name="T96" fmla="*/ 62 w 93"/>
                <a:gd name="T97" fmla="*/ 10 h 24"/>
                <a:gd name="T98" fmla="*/ 63 w 93"/>
                <a:gd name="T99" fmla="*/ 8 h 24"/>
                <a:gd name="T100" fmla="*/ 65 w 93"/>
                <a:gd name="T101" fmla="*/ 6 h 24"/>
                <a:gd name="T102" fmla="*/ 67 w 93"/>
                <a:gd name="T103" fmla="*/ 6 h 24"/>
                <a:gd name="T104" fmla="*/ 69 w 93"/>
                <a:gd name="T105" fmla="*/ 6 h 24"/>
                <a:gd name="T106" fmla="*/ 70 w 93"/>
                <a:gd name="T107" fmla="*/ 5 h 24"/>
                <a:gd name="T108" fmla="*/ 72 w 93"/>
                <a:gd name="T109" fmla="*/ 5 h 24"/>
                <a:gd name="T110" fmla="*/ 73 w 93"/>
                <a:gd name="T111" fmla="*/ 4 h 24"/>
                <a:gd name="T112" fmla="*/ 76 w 93"/>
                <a:gd name="T113" fmla="*/ 2 h 24"/>
                <a:gd name="T114" fmla="*/ 79 w 93"/>
                <a:gd name="T115" fmla="*/ 1 h 24"/>
                <a:gd name="T116" fmla="*/ 83 w 93"/>
                <a:gd name="T117" fmla="*/ 0 h 24"/>
                <a:gd name="T118" fmla="*/ 85 w 93"/>
                <a:gd name="T119" fmla="*/ 1 h 24"/>
                <a:gd name="T120" fmla="*/ 88 w 93"/>
                <a:gd name="T121" fmla="*/ 2 h 24"/>
                <a:gd name="T122" fmla="*/ 90 w 93"/>
                <a:gd name="T123" fmla="*/ 2 h 24"/>
                <a:gd name="T124" fmla="*/ 92 w 93"/>
                <a:gd name="T12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" h="24">
                  <a:moveTo>
                    <a:pt x="92" y="2"/>
                  </a:moveTo>
                  <a:lnTo>
                    <a:pt x="90" y="3"/>
                  </a:lnTo>
                  <a:lnTo>
                    <a:pt x="88" y="5"/>
                  </a:lnTo>
                  <a:lnTo>
                    <a:pt x="86" y="6"/>
                  </a:lnTo>
                  <a:lnTo>
                    <a:pt x="84" y="7"/>
                  </a:lnTo>
                  <a:lnTo>
                    <a:pt x="83" y="8"/>
                  </a:lnTo>
                  <a:lnTo>
                    <a:pt x="81" y="10"/>
                  </a:lnTo>
                  <a:lnTo>
                    <a:pt x="78" y="10"/>
                  </a:lnTo>
                  <a:lnTo>
                    <a:pt x="76" y="11"/>
                  </a:lnTo>
                  <a:lnTo>
                    <a:pt x="74" y="12"/>
                  </a:lnTo>
                  <a:lnTo>
                    <a:pt x="71" y="13"/>
                  </a:lnTo>
                  <a:lnTo>
                    <a:pt x="69" y="13"/>
                  </a:lnTo>
                  <a:lnTo>
                    <a:pt x="68" y="14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5" y="18"/>
                  </a:lnTo>
                  <a:lnTo>
                    <a:pt x="54" y="19"/>
                  </a:lnTo>
                  <a:lnTo>
                    <a:pt x="51" y="19"/>
                  </a:lnTo>
                  <a:lnTo>
                    <a:pt x="48" y="20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6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40" y="15"/>
                  </a:lnTo>
                  <a:lnTo>
                    <a:pt x="41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4" y="12"/>
                  </a:lnTo>
                  <a:lnTo>
                    <a:pt x="55" y="12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3" y="9"/>
                  </a:lnTo>
                  <a:lnTo>
                    <a:pt x="63" y="8"/>
                  </a:lnTo>
                  <a:lnTo>
                    <a:pt x="64" y="7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4" y="3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1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9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2" y="2"/>
                  </a:lnTo>
                </a:path>
              </a:pathLst>
            </a:custGeom>
            <a:solidFill>
              <a:srgbClr val="B05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" name="Freeform 674"/>
            <p:cNvSpPr>
              <a:spLocks/>
            </p:cNvSpPr>
            <p:nvPr/>
          </p:nvSpPr>
          <p:spPr bwMode="auto">
            <a:xfrm>
              <a:off x="5282" y="514"/>
              <a:ext cx="7" cy="2"/>
            </a:xfrm>
            <a:custGeom>
              <a:avLst/>
              <a:gdLst>
                <a:gd name="T0" fmla="*/ 2 w 7"/>
                <a:gd name="T1" fmla="*/ 1 h 2"/>
                <a:gd name="T2" fmla="*/ 3 w 7"/>
                <a:gd name="T3" fmla="*/ 1 h 2"/>
                <a:gd name="T4" fmla="*/ 4 w 7"/>
                <a:gd name="T5" fmla="*/ 1 h 2"/>
                <a:gd name="T6" fmla="*/ 5 w 7"/>
                <a:gd name="T7" fmla="*/ 1 h 2"/>
                <a:gd name="T8" fmla="*/ 6 w 7"/>
                <a:gd name="T9" fmla="*/ 0 h 2"/>
                <a:gd name="T10" fmla="*/ 5 w 7"/>
                <a:gd name="T11" fmla="*/ 0 h 2"/>
                <a:gd name="T12" fmla="*/ 4 w 7"/>
                <a:gd name="T13" fmla="*/ 0 h 2"/>
                <a:gd name="T14" fmla="*/ 3 w 7"/>
                <a:gd name="T15" fmla="*/ 0 h 2"/>
                <a:gd name="T16" fmla="*/ 2 w 7"/>
                <a:gd name="T17" fmla="*/ 0 h 2"/>
                <a:gd name="T18" fmla="*/ 1 w 7"/>
                <a:gd name="T19" fmla="*/ 0 h 2"/>
                <a:gd name="T20" fmla="*/ 0 w 7"/>
                <a:gd name="T21" fmla="*/ 0 h 2"/>
                <a:gd name="T22" fmla="*/ 1 w 7"/>
                <a:gd name="T23" fmla="*/ 1 h 2"/>
                <a:gd name="T24" fmla="*/ 2 w 7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">
                  <a:moveTo>
                    <a:pt x="2" y="1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A03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" name="Freeform 675"/>
            <p:cNvSpPr>
              <a:spLocks/>
            </p:cNvSpPr>
            <p:nvPr/>
          </p:nvSpPr>
          <p:spPr bwMode="auto">
            <a:xfrm>
              <a:off x="5255" y="498"/>
              <a:ext cx="32" cy="27"/>
            </a:xfrm>
            <a:custGeom>
              <a:avLst/>
              <a:gdLst>
                <a:gd name="T0" fmla="*/ 30 w 32"/>
                <a:gd name="T1" fmla="*/ 1 h 27"/>
                <a:gd name="T2" fmla="*/ 29 w 32"/>
                <a:gd name="T3" fmla="*/ 2 h 27"/>
                <a:gd name="T4" fmla="*/ 27 w 32"/>
                <a:gd name="T5" fmla="*/ 4 h 27"/>
                <a:gd name="T6" fmla="*/ 25 w 32"/>
                <a:gd name="T7" fmla="*/ 6 h 27"/>
                <a:gd name="T8" fmla="*/ 24 w 32"/>
                <a:gd name="T9" fmla="*/ 8 h 27"/>
                <a:gd name="T10" fmla="*/ 22 w 32"/>
                <a:gd name="T11" fmla="*/ 9 h 27"/>
                <a:gd name="T12" fmla="*/ 21 w 32"/>
                <a:gd name="T13" fmla="*/ 11 h 27"/>
                <a:gd name="T14" fmla="*/ 21 w 32"/>
                <a:gd name="T15" fmla="*/ 13 h 27"/>
                <a:gd name="T16" fmla="*/ 22 w 32"/>
                <a:gd name="T17" fmla="*/ 16 h 27"/>
                <a:gd name="T18" fmla="*/ 24 w 32"/>
                <a:gd name="T19" fmla="*/ 18 h 27"/>
                <a:gd name="T20" fmla="*/ 25 w 32"/>
                <a:gd name="T21" fmla="*/ 21 h 27"/>
                <a:gd name="T22" fmla="*/ 23 w 32"/>
                <a:gd name="T23" fmla="*/ 24 h 27"/>
                <a:gd name="T24" fmla="*/ 21 w 32"/>
                <a:gd name="T25" fmla="*/ 24 h 27"/>
                <a:gd name="T26" fmla="*/ 20 w 32"/>
                <a:gd name="T27" fmla="*/ 22 h 27"/>
                <a:gd name="T28" fmla="*/ 18 w 32"/>
                <a:gd name="T29" fmla="*/ 21 h 27"/>
                <a:gd name="T30" fmla="*/ 17 w 32"/>
                <a:gd name="T31" fmla="*/ 18 h 27"/>
                <a:gd name="T32" fmla="*/ 15 w 32"/>
                <a:gd name="T33" fmla="*/ 19 h 27"/>
                <a:gd name="T34" fmla="*/ 13 w 32"/>
                <a:gd name="T35" fmla="*/ 21 h 27"/>
                <a:gd name="T36" fmla="*/ 10 w 32"/>
                <a:gd name="T37" fmla="*/ 23 h 27"/>
                <a:gd name="T38" fmla="*/ 9 w 32"/>
                <a:gd name="T39" fmla="*/ 26 h 27"/>
                <a:gd name="T40" fmla="*/ 7 w 32"/>
                <a:gd name="T41" fmla="*/ 23 h 27"/>
                <a:gd name="T42" fmla="*/ 8 w 32"/>
                <a:gd name="T43" fmla="*/ 19 h 27"/>
                <a:gd name="T44" fmla="*/ 9 w 32"/>
                <a:gd name="T45" fmla="*/ 15 h 27"/>
                <a:gd name="T46" fmla="*/ 11 w 32"/>
                <a:gd name="T47" fmla="*/ 14 h 27"/>
                <a:gd name="T48" fmla="*/ 8 w 32"/>
                <a:gd name="T49" fmla="*/ 15 h 27"/>
                <a:gd name="T50" fmla="*/ 5 w 32"/>
                <a:gd name="T51" fmla="*/ 16 h 27"/>
                <a:gd name="T52" fmla="*/ 3 w 32"/>
                <a:gd name="T53" fmla="*/ 17 h 27"/>
                <a:gd name="T54" fmla="*/ 2 w 32"/>
                <a:gd name="T55" fmla="*/ 20 h 27"/>
                <a:gd name="T56" fmla="*/ 1 w 32"/>
                <a:gd name="T57" fmla="*/ 17 h 27"/>
                <a:gd name="T58" fmla="*/ 1 w 32"/>
                <a:gd name="T59" fmla="*/ 14 h 27"/>
                <a:gd name="T60" fmla="*/ 2 w 32"/>
                <a:gd name="T61" fmla="*/ 11 h 27"/>
                <a:gd name="T62" fmla="*/ 5 w 32"/>
                <a:gd name="T63" fmla="*/ 10 h 27"/>
                <a:gd name="T64" fmla="*/ 8 w 32"/>
                <a:gd name="T65" fmla="*/ 10 h 27"/>
                <a:gd name="T66" fmla="*/ 12 w 32"/>
                <a:gd name="T67" fmla="*/ 9 h 27"/>
                <a:gd name="T68" fmla="*/ 14 w 32"/>
                <a:gd name="T69" fmla="*/ 9 h 27"/>
                <a:gd name="T70" fmla="*/ 17 w 32"/>
                <a:gd name="T71" fmla="*/ 7 h 27"/>
                <a:gd name="T72" fmla="*/ 19 w 32"/>
                <a:gd name="T73" fmla="*/ 5 h 27"/>
                <a:gd name="T74" fmla="*/ 20 w 32"/>
                <a:gd name="T7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27">
                  <a:moveTo>
                    <a:pt x="31" y="0"/>
                  </a:moveTo>
                  <a:lnTo>
                    <a:pt x="30" y="1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0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31" y="0"/>
                  </a:lnTo>
                </a:path>
              </a:pathLst>
            </a:custGeom>
            <a:solidFill>
              <a:srgbClr val="F0A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" name="Freeform 676"/>
            <p:cNvSpPr>
              <a:spLocks/>
            </p:cNvSpPr>
            <p:nvPr/>
          </p:nvSpPr>
          <p:spPr bwMode="auto">
            <a:xfrm>
              <a:off x="5255" y="498"/>
              <a:ext cx="32" cy="27"/>
            </a:xfrm>
            <a:custGeom>
              <a:avLst/>
              <a:gdLst>
                <a:gd name="T0" fmla="*/ 30 w 32"/>
                <a:gd name="T1" fmla="*/ 1 h 27"/>
                <a:gd name="T2" fmla="*/ 29 w 32"/>
                <a:gd name="T3" fmla="*/ 2 h 27"/>
                <a:gd name="T4" fmla="*/ 27 w 32"/>
                <a:gd name="T5" fmla="*/ 4 h 27"/>
                <a:gd name="T6" fmla="*/ 25 w 32"/>
                <a:gd name="T7" fmla="*/ 6 h 27"/>
                <a:gd name="T8" fmla="*/ 24 w 32"/>
                <a:gd name="T9" fmla="*/ 8 h 27"/>
                <a:gd name="T10" fmla="*/ 22 w 32"/>
                <a:gd name="T11" fmla="*/ 9 h 27"/>
                <a:gd name="T12" fmla="*/ 21 w 32"/>
                <a:gd name="T13" fmla="*/ 11 h 27"/>
                <a:gd name="T14" fmla="*/ 21 w 32"/>
                <a:gd name="T15" fmla="*/ 13 h 27"/>
                <a:gd name="T16" fmla="*/ 22 w 32"/>
                <a:gd name="T17" fmla="*/ 16 h 27"/>
                <a:gd name="T18" fmla="*/ 24 w 32"/>
                <a:gd name="T19" fmla="*/ 18 h 27"/>
                <a:gd name="T20" fmla="*/ 25 w 32"/>
                <a:gd name="T21" fmla="*/ 21 h 27"/>
                <a:gd name="T22" fmla="*/ 23 w 32"/>
                <a:gd name="T23" fmla="*/ 24 h 27"/>
                <a:gd name="T24" fmla="*/ 21 w 32"/>
                <a:gd name="T25" fmla="*/ 24 h 27"/>
                <a:gd name="T26" fmla="*/ 20 w 32"/>
                <a:gd name="T27" fmla="*/ 22 h 27"/>
                <a:gd name="T28" fmla="*/ 18 w 32"/>
                <a:gd name="T29" fmla="*/ 21 h 27"/>
                <a:gd name="T30" fmla="*/ 17 w 32"/>
                <a:gd name="T31" fmla="*/ 18 h 27"/>
                <a:gd name="T32" fmla="*/ 15 w 32"/>
                <a:gd name="T33" fmla="*/ 19 h 27"/>
                <a:gd name="T34" fmla="*/ 13 w 32"/>
                <a:gd name="T35" fmla="*/ 21 h 27"/>
                <a:gd name="T36" fmla="*/ 10 w 32"/>
                <a:gd name="T37" fmla="*/ 23 h 27"/>
                <a:gd name="T38" fmla="*/ 9 w 32"/>
                <a:gd name="T39" fmla="*/ 26 h 27"/>
                <a:gd name="T40" fmla="*/ 7 w 32"/>
                <a:gd name="T41" fmla="*/ 23 h 27"/>
                <a:gd name="T42" fmla="*/ 8 w 32"/>
                <a:gd name="T43" fmla="*/ 19 h 27"/>
                <a:gd name="T44" fmla="*/ 9 w 32"/>
                <a:gd name="T45" fmla="*/ 15 h 27"/>
                <a:gd name="T46" fmla="*/ 11 w 32"/>
                <a:gd name="T47" fmla="*/ 14 h 27"/>
                <a:gd name="T48" fmla="*/ 8 w 32"/>
                <a:gd name="T49" fmla="*/ 15 h 27"/>
                <a:gd name="T50" fmla="*/ 5 w 32"/>
                <a:gd name="T51" fmla="*/ 16 h 27"/>
                <a:gd name="T52" fmla="*/ 3 w 32"/>
                <a:gd name="T53" fmla="*/ 17 h 27"/>
                <a:gd name="T54" fmla="*/ 2 w 32"/>
                <a:gd name="T55" fmla="*/ 20 h 27"/>
                <a:gd name="T56" fmla="*/ 1 w 32"/>
                <a:gd name="T57" fmla="*/ 17 h 27"/>
                <a:gd name="T58" fmla="*/ 1 w 32"/>
                <a:gd name="T59" fmla="*/ 14 h 27"/>
                <a:gd name="T60" fmla="*/ 2 w 32"/>
                <a:gd name="T61" fmla="*/ 11 h 27"/>
                <a:gd name="T62" fmla="*/ 5 w 32"/>
                <a:gd name="T63" fmla="*/ 10 h 27"/>
                <a:gd name="T64" fmla="*/ 8 w 32"/>
                <a:gd name="T65" fmla="*/ 10 h 27"/>
                <a:gd name="T66" fmla="*/ 12 w 32"/>
                <a:gd name="T67" fmla="*/ 9 h 27"/>
                <a:gd name="T68" fmla="*/ 14 w 32"/>
                <a:gd name="T69" fmla="*/ 9 h 27"/>
                <a:gd name="T70" fmla="*/ 17 w 32"/>
                <a:gd name="T71" fmla="*/ 7 h 27"/>
                <a:gd name="T72" fmla="*/ 19 w 32"/>
                <a:gd name="T73" fmla="*/ 5 h 27"/>
                <a:gd name="T74" fmla="*/ 20 w 32"/>
                <a:gd name="T7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27">
                  <a:moveTo>
                    <a:pt x="31" y="0"/>
                  </a:moveTo>
                  <a:lnTo>
                    <a:pt x="30" y="1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0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1" name="Freeform 677"/>
            <p:cNvSpPr>
              <a:spLocks/>
            </p:cNvSpPr>
            <p:nvPr/>
          </p:nvSpPr>
          <p:spPr bwMode="auto">
            <a:xfrm>
              <a:off x="5310" y="342"/>
              <a:ext cx="100" cy="137"/>
            </a:xfrm>
            <a:custGeom>
              <a:avLst/>
              <a:gdLst>
                <a:gd name="T0" fmla="*/ 0 w 100"/>
                <a:gd name="T1" fmla="*/ 135 h 137"/>
                <a:gd name="T2" fmla="*/ 2 w 100"/>
                <a:gd name="T3" fmla="*/ 136 h 137"/>
                <a:gd name="T4" fmla="*/ 5 w 100"/>
                <a:gd name="T5" fmla="*/ 136 h 137"/>
                <a:gd name="T6" fmla="*/ 8 w 100"/>
                <a:gd name="T7" fmla="*/ 136 h 137"/>
                <a:gd name="T8" fmla="*/ 12 w 100"/>
                <a:gd name="T9" fmla="*/ 135 h 137"/>
                <a:gd name="T10" fmla="*/ 16 w 100"/>
                <a:gd name="T11" fmla="*/ 135 h 137"/>
                <a:gd name="T12" fmla="*/ 20 w 100"/>
                <a:gd name="T13" fmla="*/ 134 h 137"/>
                <a:gd name="T14" fmla="*/ 23 w 100"/>
                <a:gd name="T15" fmla="*/ 134 h 137"/>
                <a:gd name="T16" fmla="*/ 30 w 100"/>
                <a:gd name="T17" fmla="*/ 133 h 137"/>
                <a:gd name="T18" fmla="*/ 37 w 100"/>
                <a:gd name="T19" fmla="*/ 129 h 137"/>
                <a:gd name="T20" fmla="*/ 43 w 100"/>
                <a:gd name="T21" fmla="*/ 123 h 137"/>
                <a:gd name="T22" fmla="*/ 49 w 100"/>
                <a:gd name="T23" fmla="*/ 115 h 137"/>
                <a:gd name="T24" fmla="*/ 55 w 100"/>
                <a:gd name="T25" fmla="*/ 105 h 137"/>
                <a:gd name="T26" fmla="*/ 60 w 100"/>
                <a:gd name="T27" fmla="*/ 95 h 137"/>
                <a:gd name="T28" fmla="*/ 65 w 100"/>
                <a:gd name="T29" fmla="*/ 83 h 137"/>
                <a:gd name="T30" fmla="*/ 70 w 100"/>
                <a:gd name="T31" fmla="*/ 72 h 137"/>
                <a:gd name="T32" fmla="*/ 74 w 100"/>
                <a:gd name="T33" fmla="*/ 59 h 137"/>
                <a:gd name="T34" fmla="*/ 78 w 100"/>
                <a:gd name="T35" fmla="*/ 48 h 137"/>
                <a:gd name="T36" fmla="*/ 82 w 100"/>
                <a:gd name="T37" fmla="*/ 37 h 137"/>
                <a:gd name="T38" fmla="*/ 85 w 100"/>
                <a:gd name="T39" fmla="*/ 27 h 137"/>
                <a:gd name="T40" fmla="*/ 89 w 100"/>
                <a:gd name="T41" fmla="*/ 19 h 137"/>
                <a:gd name="T42" fmla="*/ 91 w 100"/>
                <a:gd name="T43" fmla="*/ 12 h 137"/>
                <a:gd name="T44" fmla="*/ 93 w 100"/>
                <a:gd name="T45" fmla="*/ 8 h 137"/>
                <a:gd name="T46" fmla="*/ 96 w 100"/>
                <a:gd name="T47" fmla="*/ 6 h 137"/>
                <a:gd name="T48" fmla="*/ 98 w 100"/>
                <a:gd name="T49" fmla="*/ 4 h 137"/>
                <a:gd name="T50" fmla="*/ 99 w 100"/>
                <a:gd name="T51" fmla="*/ 0 h 137"/>
                <a:gd name="T52" fmla="*/ 92 w 100"/>
                <a:gd name="T53" fmla="*/ 1 h 137"/>
                <a:gd name="T54" fmla="*/ 86 w 100"/>
                <a:gd name="T55" fmla="*/ 5 h 137"/>
                <a:gd name="T56" fmla="*/ 77 w 100"/>
                <a:gd name="T57" fmla="*/ 10 h 137"/>
                <a:gd name="T58" fmla="*/ 69 w 100"/>
                <a:gd name="T59" fmla="*/ 16 h 137"/>
                <a:gd name="T60" fmla="*/ 60 w 100"/>
                <a:gd name="T61" fmla="*/ 23 h 137"/>
                <a:gd name="T62" fmla="*/ 53 w 100"/>
                <a:gd name="T63" fmla="*/ 32 h 137"/>
                <a:gd name="T64" fmla="*/ 46 w 100"/>
                <a:gd name="T65" fmla="*/ 39 h 137"/>
                <a:gd name="T66" fmla="*/ 42 w 100"/>
                <a:gd name="T67" fmla="*/ 48 h 137"/>
                <a:gd name="T68" fmla="*/ 39 w 100"/>
                <a:gd name="T69" fmla="*/ 56 h 137"/>
                <a:gd name="T70" fmla="*/ 38 w 100"/>
                <a:gd name="T71" fmla="*/ 61 h 137"/>
                <a:gd name="T72" fmla="*/ 39 w 100"/>
                <a:gd name="T73" fmla="*/ 66 h 137"/>
                <a:gd name="T74" fmla="*/ 40 w 100"/>
                <a:gd name="T75" fmla="*/ 75 h 137"/>
                <a:gd name="T76" fmla="*/ 40 w 100"/>
                <a:gd name="T77" fmla="*/ 77 h 137"/>
                <a:gd name="T78" fmla="*/ 40 w 100"/>
                <a:gd name="T79" fmla="*/ 80 h 137"/>
                <a:gd name="T80" fmla="*/ 38 w 100"/>
                <a:gd name="T81" fmla="*/ 83 h 137"/>
                <a:gd name="T82" fmla="*/ 36 w 100"/>
                <a:gd name="T83" fmla="*/ 87 h 137"/>
                <a:gd name="T84" fmla="*/ 32 w 100"/>
                <a:gd name="T85" fmla="*/ 91 h 137"/>
                <a:gd name="T86" fmla="*/ 28 w 100"/>
                <a:gd name="T87" fmla="*/ 94 h 137"/>
                <a:gd name="T88" fmla="*/ 25 w 100"/>
                <a:gd name="T89" fmla="*/ 96 h 137"/>
                <a:gd name="T90" fmla="*/ 19 w 100"/>
                <a:gd name="T91" fmla="*/ 98 h 137"/>
                <a:gd name="T92" fmla="*/ 14 w 100"/>
                <a:gd name="T93" fmla="*/ 100 h 137"/>
                <a:gd name="T94" fmla="*/ 10 w 100"/>
                <a:gd name="T95" fmla="*/ 102 h 137"/>
                <a:gd name="T96" fmla="*/ 8 w 100"/>
                <a:gd name="T97" fmla="*/ 107 h 137"/>
                <a:gd name="T98" fmla="*/ 7 w 100"/>
                <a:gd name="T99" fmla="*/ 113 h 137"/>
                <a:gd name="T100" fmla="*/ 5 w 100"/>
                <a:gd name="T101" fmla="*/ 119 h 137"/>
                <a:gd name="T102" fmla="*/ 4 w 100"/>
                <a:gd name="T103" fmla="*/ 125 h 137"/>
                <a:gd name="T104" fmla="*/ 3 w 100"/>
                <a:gd name="T105" fmla="*/ 130 h 137"/>
                <a:gd name="T106" fmla="*/ 1 w 100"/>
                <a:gd name="T107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137">
                  <a:moveTo>
                    <a:pt x="1" y="134"/>
                  </a:moveTo>
                  <a:lnTo>
                    <a:pt x="0" y="135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8" y="136"/>
                  </a:lnTo>
                  <a:lnTo>
                    <a:pt x="10" y="136"/>
                  </a:lnTo>
                  <a:lnTo>
                    <a:pt x="12" y="135"/>
                  </a:lnTo>
                  <a:lnTo>
                    <a:pt x="14" y="135"/>
                  </a:lnTo>
                  <a:lnTo>
                    <a:pt x="16" y="135"/>
                  </a:lnTo>
                  <a:lnTo>
                    <a:pt x="18" y="134"/>
                  </a:lnTo>
                  <a:lnTo>
                    <a:pt x="20" y="134"/>
                  </a:lnTo>
                  <a:lnTo>
                    <a:pt x="22" y="134"/>
                  </a:lnTo>
                  <a:lnTo>
                    <a:pt x="23" y="134"/>
                  </a:lnTo>
                  <a:lnTo>
                    <a:pt x="26" y="134"/>
                  </a:lnTo>
                  <a:lnTo>
                    <a:pt x="30" y="133"/>
                  </a:lnTo>
                  <a:lnTo>
                    <a:pt x="33" y="131"/>
                  </a:lnTo>
                  <a:lnTo>
                    <a:pt x="37" y="129"/>
                  </a:lnTo>
                  <a:lnTo>
                    <a:pt x="40" y="126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9" y="115"/>
                  </a:lnTo>
                  <a:lnTo>
                    <a:pt x="52" y="110"/>
                  </a:lnTo>
                  <a:lnTo>
                    <a:pt x="55" y="105"/>
                  </a:lnTo>
                  <a:lnTo>
                    <a:pt x="58" y="101"/>
                  </a:lnTo>
                  <a:lnTo>
                    <a:pt x="60" y="95"/>
                  </a:lnTo>
                  <a:lnTo>
                    <a:pt x="63" y="89"/>
                  </a:lnTo>
                  <a:lnTo>
                    <a:pt x="65" y="83"/>
                  </a:lnTo>
                  <a:lnTo>
                    <a:pt x="68" y="78"/>
                  </a:lnTo>
                  <a:lnTo>
                    <a:pt x="70" y="72"/>
                  </a:lnTo>
                  <a:lnTo>
                    <a:pt x="72" y="65"/>
                  </a:lnTo>
                  <a:lnTo>
                    <a:pt x="74" y="59"/>
                  </a:lnTo>
                  <a:lnTo>
                    <a:pt x="76" y="54"/>
                  </a:lnTo>
                  <a:lnTo>
                    <a:pt x="78" y="48"/>
                  </a:lnTo>
                  <a:lnTo>
                    <a:pt x="80" y="42"/>
                  </a:lnTo>
                  <a:lnTo>
                    <a:pt x="82" y="37"/>
                  </a:lnTo>
                  <a:lnTo>
                    <a:pt x="84" y="32"/>
                  </a:lnTo>
                  <a:lnTo>
                    <a:pt x="85" y="27"/>
                  </a:lnTo>
                  <a:lnTo>
                    <a:pt x="87" y="23"/>
                  </a:lnTo>
                  <a:lnTo>
                    <a:pt x="89" y="19"/>
                  </a:lnTo>
                  <a:lnTo>
                    <a:pt x="90" y="15"/>
                  </a:lnTo>
                  <a:lnTo>
                    <a:pt x="91" y="12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7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2" y="1"/>
                  </a:lnTo>
                  <a:lnTo>
                    <a:pt x="90" y="3"/>
                  </a:lnTo>
                  <a:lnTo>
                    <a:pt x="86" y="5"/>
                  </a:lnTo>
                  <a:lnTo>
                    <a:pt x="82" y="7"/>
                  </a:lnTo>
                  <a:lnTo>
                    <a:pt x="77" y="10"/>
                  </a:lnTo>
                  <a:lnTo>
                    <a:pt x="74" y="12"/>
                  </a:lnTo>
                  <a:lnTo>
                    <a:pt x="69" y="16"/>
                  </a:lnTo>
                  <a:lnTo>
                    <a:pt x="64" y="19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3" y="32"/>
                  </a:lnTo>
                  <a:lnTo>
                    <a:pt x="49" y="35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39" y="56"/>
                  </a:lnTo>
                  <a:lnTo>
                    <a:pt x="39" y="58"/>
                  </a:lnTo>
                  <a:lnTo>
                    <a:pt x="38" y="61"/>
                  </a:lnTo>
                  <a:lnTo>
                    <a:pt x="38" y="63"/>
                  </a:lnTo>
                  <a:lnTo>
                    <a:pt x="39" y="66"/>
                  </a:lnTo>
                  <a:lnTo>
                    <a:pt x="39" y="70"/>
                  </a:lnTo>
                  <a:lnTo>
                    <a:pt x="40" y="75"/>
                  </a:lnTo>
                  <a:lnTo>
                    <a:pt x="40" y="76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40" y="80"/>
                  </a:lnTo>
                  <a:lnTo>
                    <a:pt x="39" y="82"/>
                  </a:lnTo>
                  <a:lnTo>
                    <a:pt x="38" y="83"/>
                  </a:lnTo>
                  <a:lnTo>
                    <a:pt x="37" y="85"/>
                  </a:lnTo>
                  <a:lnTo>
                    <a:pt x="36" y="87"/>
                  </a:lnTo>
                  <a:lnTo>
                    <a:pt x="34" y="89"/>
                  </a:lnTo>
                  <a:lnTo>
                    <a:pt x="32" y="91"/>
                  </a:lnTo>
                  <a:lnTo>
                    <a:pt x="31" y="92"/>
                  </a:lnTo>
                  <a:lnTo>
                    <a:pt x="28" y="94"/>
                  </a:lnTo>
                  <a:lnTo>
                    <a:pt x="26" y="95"/>
                  </a:lnTo>
                  <a:lnTo>
                    <a:pt x="25" y="96"/>
                  </a:lnTo>
                  <a:lnTo>
                    <a:pt x="22" y="97"/>
                  </a:lnTo>
                  <a:lnTo>
                    <a:pt x="19" y="98"/>
                  </a:lnTo>
                  <a:lnTo>
                    <a:pt x="16" y="98"/>
                  </a:lnTo>
                  <a:lnTo>
                    <a:pt x="14" y="100"/>
                  </a:lnTo>
                  <a:lnTo>
                    <a:pt x="12" y="101"/>
                  </a:lnTo>
                  <a:lnTo>
                    <a:pt x="10" y="102"/>
                  </a:lnTo>
                  <a:lnTo>
                    <a:pt x="9" y="105"/>
                  </a:lnTo>
                  <a:lnTo>
                    <a:pt x="8" y="107"/>
                  </a:lnTo>
                  <a:lnTo>
                    <a:pt x="8" y="110"/>
                  </a:lnTo>
                  <a:lnTo>
                    <a:pt x="7" y="113"/>
                  </a:lnTo>
                  <a:lnTo>
                    <a:pt x="6" y="116"/>
                  </a:lnTo>
                  <a:lnTo>
                    <a:pt x="5" y="119"/>
                  </a:lnTo>
                  <a:lnTo>
                    <a:pt x="5" y="122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3" y="130"/>
                  </a:lnTo>
                  <a:lnTo>
                    <a:pt x="2" y="132"/>
                  </a:lnTo>
                  <a:lnTo>
                    <a:pt x="1" y="134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" name="Freeform 678"/>
            <p:cNvSpPr>
              <a:spLocks/>
            </p:cNvSpPr>
            <p:nvPr/>
          </p:nvSpPr>
          <p:spPr bwMode="auto">
            <a:xfrm>
              <a:off x="5278" y="444"/>
              <a:ext cx="47" cy="41"/>
            </a:xfrm>
            <a:custGeom>
              <a:avLst/>
              <a:gdLst>
                <a:gd name="T0" fmla="*/ 17 w 47"/>
                <a:gd name="T1" fmla="*/ 0 h 41"/>
                <a:gd name="T2" fmla="*/ 18 w 47"/>
                <a:gd name="T3" fmla="*/ 0 h 41"/>
                <a:gd name="T4" fmla="*/ 19 w 47"/>
                <a:gd name="T5" fmla="*/ 0 h 41"/>
                <a:gd name="T6" fmla="*/ 20 w 47"/>
                <a:gd name="T7" fmla="*/ 0 h 41"/>
                <a:gd name="T8" fmla="*/ 22 w 47"/>
                <a:gd name="T9" fmla="*/ 0 h 41"/>
                <a:gd name="T10" fmla="*/ 24 w 47"/>
                <a:gd name="T11" fmla="*/ 0 h 41"/>
                <a:gd name="T12" fmla="*/ 27 w 47"/>
                <a:gd name="T13" fmla="*/ 0 h 41"/>
                <a:gd name="T14" fmla="*/ 29 w 47"/>
                <a:gd name="T15" fmla="*/ 0 h 41"/>
                <a:gd name="T16" fmla="*/ 32 w 47"/>
                <a:gd name="T17" fmla="*/ 0 h 41"/>
                <a:gd name="T18" fmla="*/ 35 w 47"/>
                <a:gd name="T19" fmla="*/ 0 h 41"/>
                <a:gd name="T20" fmla="*/ 37 w 47"/>
                <a:gd name="T21" fmla="*/ 0 h 41"/>
                <a:gd name="T22" fmla="*/ 39 w 47"/>
                <a:gd name="T23" fmla="*/ 0 h 41"/>
                <a:gd name="T24" fmla="*/ 42 w 47"/>
                <a:gd name="T25" fmla="*/ 0 h 41"/>
                <a:gd name="T26" fmla="*/ 43 w 47"/>
                <a:gd name="T27" fmla="*/ 0 h 41"/>
                <a:gd name="T28" fmla="*/ 44 w 47"/>
                <a:gd name="T29" fmla="*/ 0 h 41"/>
                <a:gd name="T30" fmla="*/ 45 w 47"/>
                <a:gd name="T31" fmla="*/ 1 h 41"/>
                <a:gd name="T32" fmla="*/ 46 w 47"/>
                <a:gd name="T33" fmla="*/ 4 h 41"/>
                <a:gd name="T34" fmla="*/ 46 w 47"/>
                <a:gd name="T35" fmla="*/ 7 h 41"/>
                <a:gd name="T36" fmla="*/ 46 w 47"/>
                <a:gd name="T37" fmla="*/ 10 h 41"/>
                <a:gd name="T38" fmla="*/ 45 w 47"/>
                <a:gd name="T39" fmla="*/ 13 h 41"/>
                <a:gd name="T40" fmla="*/ 45 w 47"/>
                <a:gd name="T41" fmla="*/ 16 h 41"/>
                <a:gd name="T42" fmla="*/ 44 w 47"/>
                <a:gd name="T43" fmla="*/ 18 h 41"/>
                <a:gd name="T44" fmla="*/ 42 w 47"/>
                <a:gd name="T45" fmla="*/ 21 h 41"/>
                <a:gd name="T46" fmla="*/ 42 w 47"/>
                <a:gd name="T47" fmla="*/ 23 h 41"/>
                <a:gd name="T48" fmla="*/ 40 w 47"/>
                <a:gd name="T49" fmla="*/ 25 h 41"/>
                <a:gd name="T50" fmla="*/ 37 w 47"/>
                <a:gd name="T51" fmla="*/ 28 h 41"/>
                <a:gd name="T52" fmla="*/ 35 w 47"/>
                <a:gd name="T53" fmla="*/ 30 h 41"/>
                <a:gd name="T54" fmla="*/ 32 w 47"/>
                <a:gd name="T55" fmla="*/ 31 h 41"/>
                <a:gd name="T56" fmla="*/ 28 w 47"/>
                <a:gd name="T57" fmla="*/ 34 h 41"/>
                <a:gd name="T58" fmla="*/ 24 w 47"/>
                <a:gd name="T59" fmla="*/ 36 h 41"/>
                <a:gd name="T60" fmla="*/ 20 w 47"/>
                <a:gd name="T61" fmla="*/ 37 h 41"/>
                <a:gd name="T62" fmla="*/ 15 w 47"/>
                <a:gd name="T63" fmla="*/ 40 h 41"/>
                <a:gd name="T64" fmla="*/ 13 w 47"/>
                <a:gd name="T65" fmla="*/ 39 h 41"/>
                <a:gd name="T66" fmla="*/ 11 w 47"/>
                <a:gd name="T67" fmla="*/ 39 h 41"/>
                <a:gd name="T68" fmla="*/ 8 w 47"/>
                <a:gd name="T69" fmla="*/ 38 h 41"/>
                <a:gd name="T70" fmla="*/ 6 w 47"/>
                <a:gd name="T71" fmla="*/ 37 h 41"/>
                <a:gd name="T72" fmla="*/ 4 w 47"/>
                <a:gd name="T73" fmla="*/ 36 h 41"/>
                <a:gd name="T74" fmla="*/ 2 w 47"/>
                <a:gd name="T75" fmla="*/ 35 h 41"/>
                <a:gd name="T76" fmla="*/ 1 w 47"/>
                <a:gd name="T77" fmla="*/ 33 h 41"/>
                <a:gd name="T78" fmla="*/ 0 w 47"/>
                <a:gd name="T79" fmla="*/ 32 h 41"/>
                <a:gd name="T80" fmla="*/ 1 w 47"/>
                <a:gd name="T81" fmla="*/ 31 h 41"/>
                <a:gd name="T82" fmla="*/ 1 w 47"/>
                <a:gd name="T83" fmla="*/ 30 h 41"/>
                <a:gd name="T84" fmla="*/ 2 w 47"/>
                <a:gd name="T85" fmla="*/ 28 h 41"/>
                <a:gd name="T86" fmla="*/ 3 w 47"/>
                <a:gd name="T87" fmla="*/ 26 h 41"/>
                <a:gd name="T88" fmla="*/ 4 w 47"/>
                <a:gd name="T89" fmla="*/ 23 h 41"/>
                <a:gd name="T90" fmla="*/ 4 w 47"/>
                <a:gd name="T91" fmla="*/ 21 h 41"/>
                <a:gd name="T92" fmla="*/ 5 w 47"/>
                <a:gd name="T93" fmla="*/ 18 h 41"/>
                <a:gd name="T94" fmla="*/ 6 w 47"/>
                <a:gd name="T95" fmla="*/ 16 h 41"/>
                <a:gd name="T96" fmla="*/ 7 w 47"/>
                <a:gd name="T97" fmla="*/ 13 h 41"/>
                <a:gd name="T98" fmla="*/ 8 w 47"/>
                <a:gd name="T99" fmla="*/ 10 h 41"/>
                <a:gd name="T100" fmla="*/ 10 w 47"/>
                <a:gd name="T101" fmla="*/ 9 h 41"/>
                <a:gd name="T102" fmla="*/ 11 w 47"/>
                <a:gd name="T103" fmla="*/ 6 h 41"/>
                <a:gd name="T104" fmla="*/ 12 w 47"/>
                <a:gd name="T105" fmla="*/ 4 h 41"/>
                <a:gd name="T106" fmla="*/ 14 w 47"/>
                <a:gd name="T107" fmla="*/ 3 h 41"/>
                <a:gd name="T108" fmla="*/ 15 w 47"/>
                <a:gd name="T109" fmla="*/ 1 h 41"/>
                <a:gd name="T110" fmla="*/ 17 w 47"/>
                <a:gd name="T1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41">
                  <a:moveTo>
                    <a:pt x="17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4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45" y="16"/>
                  </a:lnTo>
                  <a:lnTo>
                    <a:pt x="44" y="18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5"/>
                  </a:lnTo>
                  <a:lnTo>
                    <a:pt x="37" y="28"/>
                  </a:lnTo>
                  <a:lnTo>
                    <a:pt x="35" y="30"/>
                  </a:lnTo>
                  <a:lnTo>
                    <a:pt x="32" y="31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20" y="37"/>
                  </a:lnTo>
                  <a:lnTo>
                    <a:pt x="15" y="40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0"/>
                  </a:lnTo>
                </a:path>
              </a:pathLst>
            </a:custGeom>
            <a:solidFill>
              <a:srgbClr val="5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3" name="Freeform 679"/>
            <p:cNvSpPr>
              <a:spLocks/>
            </p:cNvSpPr>
            <p:nvPr/>
          </p:nvSpPr>
          <p:spPr bwMode="auto">
            <a:xfrm>
              <a:off x="5290" y="413"/>
              <a:ext cx="42" cy="39"/>
            </a:xfrm>
            <a:custGeom>
              <a:avLst/>
              <a:gdLst>
                <a:gd name="T0" fmla="*/ 4 w 42"/>
                <a:gd name="T1" fmla="*/ 14 h 39"/>
                <a:gd name="T2" fmla="*/ 6 w 42"/>
                <a:gd name="T3" fmla="*/ 15 h 39"/>
                <a:gd name="T4" fmla="*/ 7 w 42"/>
                <a:gd name="T5" fmla="*/ 17 h 39"/>
                <a:gd name="T6" fmla="*/ 9 w 42"/>
                <a:gd name="T7" fmla="*/ 20 h 39"/>
                <a:gd name="T8" fmla="*/ 10 w 42"/>
                <a:gd name="T9" fmla="*/ 23 h 39"/>
                <a:gd name="T10" fmla="*/ 9 w 42"/>
                <a:gd name="T11" fmla="*/ 28 h 39"/>
                <a:gd name="T12" fmla="*/ 8 w 42"/>
                <a:gd name="T13" fmla="*/ 31 h 39"/>
                <a:gd name="T14" fmla="*/ 9 w 42"/>
                <a:gd name="T15" fmla="*/ 32 h 39"/>
                <a:gd name="T16" fmla="*/ 11 w 42"/>
                <a:gd name="T17" fmla="*/ 33 h 39"/>
                <a:gd name="T18" fmla="*/ 13 w 42"/>
                <a:gd name="T19" fmla="*/ 32 h 39"/>
                <a:gd name="T20" fmla="*/ 13 w 42"/>
                <a:gd name="T21" fmla="*/ 34 h 39"/>
                <a:gd name="T22" fmla="*/ 14 w 42"/>
                <a:gd name="T23" fmla="*/ 36 h 39"/>
                <a:gd name="T24" fmla="*/ 16 w 42"/>
                <a:gd name="T25" fmla="*/ 36 h 39"/>
                <a:gd name="T26" fmla="*/ 18 w 42"/>
                <a:gd name="T27" fmla="*/ 34 h 39"/>
                <a:gd name="T28" fmla="*/ 19 w 42"/>
                <a:gd name="T29" fmla="*/ 37 h 39"/>
                <a:gd name="T30" fmla="*/ 21 w 42"/>
                <a:gd name="T31" fmla="*/ 38 h 39"/>
                <a:gd name="T32" fmla="*/ 22 w 42"/>
                <a:gd name="T33" fmla="*/ 37 h 39"/>
                <a:gd name="T34" fmla="*/ 24 w 42"/>
                <a:gd name="T35" fmla="*/ 34 h 39"/>
                <a:gd name="T36" fmla="*/ 26 w 42"/>
                <a:gd name="T37" fmla="*/ 36 h 39"/>
                <a:gd name="T38" fmla="*/ 28 w 42"/>
                <a:gd name="T39" fmla="*/ 36 h 39"/>
                <a:gd name="T40" fmla="*/ 28 w 42"/>
                <a:gd name="T41" fmla="*/ 34 h 39"/>
                <a:gd name="T42" fmla="*/ 29 w 42"/>
                <a:gd name="T43" fmla="*/ 34 h 39"/>
                <a:gd name="T44" fmla="*/ 31 w 42"/>
                <a:gd name="T45" fmla="*/ 35 h 39"/>
                <a:gd name="T46" fmla="*/ 32 w 42"/>
                <a:gd name="T47" fmla="*/ 34 h 39"/>
                <a:gd name="T48" fmla="*/ 34 w 42"/>
                <a:gd name="T49" fmla="*/ 34 h 39"/>
                <a:gd name="T50" fmla="*/ 35 w 42"/>
                <a:gd name="T51" fmla="*/ 36 h 39"/>
                <a:gd name="T52" fmla="*/ 37 w 42"/>
                <a:gd name="T53" fmla="*/ 34 h 39"/>
                <a:gd name="T54" fmla="*/ 38 w 42"/>
                <a:gd name="T55" fmla="*/ 32 h 39"/>
                <a:gd name="T56" fmla="*/ 40 w 42"/>
                <a:gd name="T57" fmla="*/ 33 h 39"/>
                <a:gd name="T58" fmla="*/ 41 w 42"/>
                <a:gd name="T59" fmla="*/ 32 h 39"/>
                <a:gd name="T60" fmla="*/ 40 w 42"/>
                <a:gd name="T61" fmla="*/ 32 h 39"/>
                <a:gd name="T62" fmla="*/ 38 w 42"/>
                <a:gd name="T63" fmla="*/ 26 h 39"/>
                <a:gd name="T64" fmla="*/ 34 w 42"/>
                <a:gd name="T65" fmla="*/ 19 h 39"/>
                <a:gd name="T66" fmla="*/ 30 w 42"/>
                <a:gd name="T67" fmla="*/ 13 h 39"/>
                <a:gd name="T68" fmla="*/ 25 w 42"/>
                <a:gd name="T69" fmla="*/ 9 h 39"/>
                <a:gd name="T70" fmla="*/ 21 w 42"/>
                <a:gd name="T71" fmla="*/ 5 h 39"/>
                <a:gd name="T72" fmla="*/ 16 w 42"/>
                <a:gd name="T73" fmla="*/ 3 h 39"/>
                <a:gd name="T74" fmla="*/ 12 w 42"/>
                <a:gd name="T75" fmla="*/ 1 h 39"/>
                <a:gd name="T76" fmla="*/ 8 w 42"/>
                <a:gd name="T77" fmla="*/ 0 h 39"/>
                <a:gd name="T78" fmla="*/ 5 w 42"/>
                <a:gd name="T79" fmla="*/ 0 h 39"/>
                <a:gd name="T80" fmla="*/ 3 w 42"/>
                <a:gd name="T81" fmla="*/ 0 h 39"/>
                <a:gd name="T82" fmla="*/ 2 w 42"/>
                <a:gd name="T83" fmla="*/ 1 h 39"/>
                <a:gd name="T84" fmla="*/ 0 w 42"/>
                <a:gd name="T8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39">
                  <a:moveTo>
                    <a:pt x="4" y="13"/>
                  </a:move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9" y="28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7" y="35"/>
                  </a:lnTo>
                  <a:lnTo>
                    <a:pt x="18" y="34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5"/>
                  </a:lnTo>
                  <a:lnTo>
                    <a:pt x="24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5" y="36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2" y="16"/>
                  </a:lnTo>
                  <a:lnTo>
                    <a:pt x="30" y="13"/>
                  </a:lnTo>
                  <a:lnTo>
                    <a:pt x="28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1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4" name="Freeform 680"/>
            <p:cNvSpPr>
              <a:spLocks/>
            </p:cNvSpPr>
            <p:nvPr/>
          </p:nvSpPr>
          <p:spPr bwMode="auto">
            <a:xfrm>
              <a:off x="5282" y="415"/>
              <a:ext cx="13" cy="12"/>
            </a:xfrm>
            <a:custGeom>
              <a:avLst/>
              <a:gdLst>
                <a:gd name="T0" fmla="*/ 12 w 13"/>
                <a:gd name="T1" fmla="*/ 11 h 12"/>
                <a:gd name="T2" fmla="*/ 11 w 13"/>
                <a:gd name="T3" fmla="*/ 11 h 12"/>
                <a:gd name="T4" fmla="*/ 10 w 13"/>
                <a:gd name="T5" fmla="*/ 10 h 12"/>
                <a:gd name="T6" fmla="*/ 9 w 13"/>
                <a:gd name="T7" fmla="*/ 9 h 12"/>
                <a:gd name="T8" fmla="*/ 8 w 13"/>
                <a:gd name="T9" fmla="*/ 8 h 12"/>
                <a:gd name="T10" fmla="*/ 7 w 13"/>
                <a:gd name="T11" fmla="*/ 8 h 12"/>
                <a:gd name="T12" fmla="*/ 7 w 13"/>
                <a:gd name="T13" fmla="*/ 7 h 12"/>
                <a:gd name="T14" fmla="*/ 6 w 13"/>
                <a:gd name="T15" fmla="*/ 7 h 12"/>
                <a:gd name="T16" fmla="*/ 5 w 13"/>
                <a:gd name="T17" fmla="*/ 7 h 12"/>
                <a:gd name="T18" fmla="*/ 4 w 13"/>
                <a:gd name="T19" fmla="*/ 7 h 12"/>
                <a:gd name="T20" fmla="*/ 4 w 13"/>
                <a:gd name="T21" fmla="*/ 8 h 12"/>
                <a:gd name="T22" fmla="*/ 3 w 13"/>
                <a:gd name="T23" fmla="*/ 8 h 12"/>
                <a:gd name="T24" fmla="*/ 3 w 13"/>
                <a:gd name="T25" fmla="*/ 7 h 12"/>
                <a:gd name="T26" fmla="*/ 3 w 13"/>
                <a:gd name="T27" fmla="*/ 6 h 12"/>
                <a:gd name="T28" fmla="*/ 4 w 13"/>
                <a:gd name="T29" fmla="*/ 6 h 12"/>
                <a:gd name="T30" fmla="*/ 5 w 13"/>
                <a:gd name="T31" fmla="*/ 5 h 12"/>
                <a:gd name="T32" fmla="*/ 6 w 13"/>
                <a:gd name="T33" fmla="*/ 5 h 12"/>
                <a:gd name="T34" fmla="*/ 7 w 13"/>
                <a:gd name="T35" fmla="*/ 5 h 12"/>
                <a:gd name="T36" fmla="*/ 8 w 13"/>
                <a:gd name="T37" fmla="*/ 5 h 12"/>
                <a:gd name="T38" fmla="*/ 9 w 13"/>
                <a:gd name="T39" fmla="*/ 5 h 12"/>
                <a:gd name="T40" fmla="*/ 10 w 13"/>
                <a:gd name="T41" fmla="*/ 5 h 12"/>
                <a:gd name="T42" fmla="*/ 11 w 13"/>
                <a:gd name="T43" fmla="*/ 6 h 12"/>
                <a:gd name="T44" fmla="*/ 12 w 13"/>
                <a:gd name="T45" fmla="*/ 6 h 12"/>
                <a:gd name="T46" fmla="*/ 11 w 13"/>
                <a:gd name="T47" fmla="*/ 6 h 12"/>
                <a:gd name="T48" fmla="*/ 10 w 13"/>
                <a:gd name="T49" fmla="*/ 5 h 12"/>
                <a:gd name="T50" fmla="*/ 9 w 13"/>
                <a:gd name="T51" fmla="*/ 5 h 12"/>
                <a:gd name="T52" fmla="*/ 8 w 13"/>
                <a:gd name="T53" fmla="*/ 5 h 12"/>
                <a:gd name="T54" fmla="*/ 7 w 13"/>
                <a:gd name="T55" fmla="*/ 5 h 12"/>
                <a:gd name="T56" fmla="*/ 5 w 13"/>
                <a:gd name="T57" fmla="*/ 5 h 12"/>
                <a:gd name="T58" fmla="*/ 4 w 13"/>
                <a:gd name="T59" fmla="*/ 5 h 12"/>
                <a:gd name="T60" fmla="*/ 4 w 13"/>
                <a:gd name="T61" fmla="*/ 6 h 12"/>
                <a:gd name="T62" fmla="*/ 3 w 13"/>
                <a:gd name="T63" fmla="*/ 7 h 12"/>
                <a:gd name="T64" fmla="*/ 2 w 13"/>
                <a:gd name="T65" fmla="*/ 8 h 12"/>
                <a:gd name="T66" fmla="*/ 2 w 13"/>
                <a:gd name="T67" fmla="*/ 9 h 12"/>
                <a:gd name="T68" fmla="*/ 2 w 13"/>
                <a:gd name="T69" fmla="*/ 10 h 12"/>
                <a:gd name="T70" fmla="*/ 0 w 13"/>
                <a:gd name="T71" fmla="*/ 7 h 12"/>
                <a:gd name="T72" fmla="*/ 0 w 13"/>
                <a:gd name="T73" fmla="*/ 5 h 12"/>
                <a:gd name="T74" fmla="*/ 0 w 13"/>
                <a:gd name="T75" fmla="*/ 3 h 12"/>
                <a:gd name="T76" fmla="*/ 0 w 13"/>
                <a:gd name="T77" fmla="*/ 2 h 12"/>
                <a:gd name="T78" fmla="*/ 1 w 13"/>
                <a:gd name="T79" fmla="*/ 1 h 12"/>
                <a:gd name="T80" fmla="*/ 2 w 13"/>
                <a:gd name="T81" fmla="*/ 0 h 12"/>
                <a:gd name="T82" fmla="*/ 4 w 13"/>
                <a:gd name="T83" fmla="*/ 0 h 12"/>
                <a:gd name="T84" fmla="*/ 6 w 13"/>
                <a:gd name="T85" fmla="*/ 0 h 12"/>
                <a:gd name="T86" fmla="*/ 7 w 13"/>
                <a:gd name="T87" fmla="*/ 0 h 12"/>
                <a:gd name="T88" fmla="*/ 8 w 13"/>
                <a:gd name="T89" fmla="*/ 0 h 12"/>
                <a:gd name="T90" fmla="*/ 10 w 13"/>
                <a:gd name="T91" fmla="*/ 1 h 12"/>
                <a:gd name="T92" fmla="*/ 11 w 13"/>
                <a:gd name="T93" fmla="*/ 3 h 12"/>
                <a:gd name="T94" fmla="*/ 12 w 13"/>
                <a:gd name="T95" fmla="*/ 4 h 12"/>
                <a:gd name="T96" fmla="*/ 12 w 13"/>
                <a:gd name="T97" fmla="*/ 6 h 12"/>
                <a:gd name="T98" fmla="*/ 12 w 13"/>
                <a:gd name="T99" fmla="*/ 7 h 12"/>
                <a:gd name="T100" fmla="*/ 12 w 13"/>
                <a:gd name="T101" fmla="*/ 9 h 12"/>
                <a:gd name="T102" fmla="*/ 12 w 13"/>
                <a:gd name="T103" fmla="*/ 10 h 12"/>
                <a:gd name="T104" fmla="*/ 12 w 13"/>
                <a:gd name="T10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12">
                  <a:moveTo>
                    <a:pt x="12" y="11"/>
                  </a:moveTo>
                  <a:lnTo>
                    <a:pt x="11" y="11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1"/>
                  </a:lnTo>
                </a:path>
              </a:pathLst>
            </a:custGeom>
            <a:solidFill>
              <a:srgbClr val="FFC03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5" name="Freeform 681"/>
            <p:cNvSpPr>
              <a:spLocks/>
            </p:cNvSpPr>
            <p:nvPr/>
          </p:nvSpPr>
          <p:spPr bwMode="auto">
            <a:xfrm>
              <a:off x="5295" y="414"/>
              <a:ext cx="3" cy="3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1 w 3"/>
                <a:gd name="T5" fmla="*/ 1 h 3"/>
                <a:gd name="T6" fmla="*/ 2 w 3"/>
                <a:gd name="T7" fmla="*/ 1 h 3"/>
                <a:gd name="T8" fmla="*/ 2 w 3"/>
                <a:gd name="T9" fmla="*/ 0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3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6" name="Freeform 682"/>
            <p:cNvSpPr>
              <a:spLocks/>
            </p:cNvSpPr>
            <p:nvPr/>
          </p:nvSpPr>
          <p:spPr bwMode="auto">
            <a:xfrm>
              <a:off x="5292" y="413"/>
              <a:ext cx="4" cy="5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2 h 5"/>
                <a:gd name="T4" fmla="*/ 1 w 4"/>
                <a:gd name="T5" fmla="*/ 0 h 5"/>
                <a:gd name="T6" fmla="*/ 2 w 4"/>
                <a:gd name="T7" fmla="*/ 0 h 5"/>
                <a:gd name="T8" fmla="*/ 2 w 4"/>
                <a:gd name="T9" fmla="*/ 2 h 5"/>
                <a:gd name="T10" fmla="*/ 3 w 4"/>
                <a:gd name="T11" fmla="*/ 2 h 5"/>
                <a:gd name="T12" fmla="*/ 3 w 4"/>
                <a:gd name="T13" fmla="*/ 4 h 5"/>
                <a:gd name="T14" fmla="*/ 2 w 4"/>
                <a:gd name="T15" fmla="*/ 4 h 5"/>
                <a:gd name="T16" fmla="*/ 1 w 4"/>
                <a:gd name="T17" fmla="*/ 4 h 5"/>
                <a:gd name="T18" fmla="*/ 0 w 4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A05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7" name="Freeform 683"/>
            <p:cNvSpPr>
              <a:spLocks/>
            </p:cNvSpPr>
            <p:nvPr/>
          </p:nvSpPr>
          <p:spPr bwMode="auto">
            <a:xfrm>
              <a:off x="5291" y="412"/>
              <a:ext cx="5" cy="6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4 w 5"/>
                <a:gd name="T5" fmla="*/ 0 h 6"/>
                <a:gd name="T6" fmla="*/ 2 w 5"/>
                <a:gd name="T7" fmla="*/ 5 h 6"/>
                <a:gd name="T8" fmla="*/ 0 w 5"/>
                <a:gd name="T9" fmla="*/ 5 h 6"/>
                <a:gd name="T10" fmla="*/ 0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C08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8" name="Freeform 684"/>
            <p:cNvSpPr>
              <a:spLocks/>
            </p:cNvSpPr>
            <p:nvPr/>
          </p:nvSpPr>
          <p:spPr bwMode="auto">
            <a:xfrm>
              <a:off x="5291" y="412"/>
              <a:ext cx="6" cy="6"/>
            </a:xfrm>
            <a:custGeom>
              <a:avLst/>
              <a:gdLst>
                <a:gd name="T0" fmla="*/ 0 w 6"/>
                <a:gd name="T1" fmla="*/ 5 h 6"/>
                <a:gd name="T2" fmla="*/ 0 w 6"/>
                <a:gd name="T3" fmla="*/ 0 h 6"/>
                <a:gd name="T4" fmla="*/ 5 w 6"/>
                <a:gd name="T5" fmla="*/ 0 h 6"/>
                <a:gd name="T6" fmla="*/ 5 w 6"/>
                <a:gd name="T7" fmla="*/ 5 h 6"/>
                <a:gd name="T8" fmla="*/ 0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solidFill>
              <a:srgbClr val="E0C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9" name="Freeform 685"/>
            <p:cNvSpPr>
              <a:spLocks/>
            </p:cNvSpPr>
            <p:nvPr/>
          </p:nvSpPr>
          <p:spPr bwMode="auto">
            <a:xfrm>
              <a:off x="5175" y="342"/>
              <a:ext cx="241" cy="114"/>
            </a:xfrm>
            <a:custGeom>
              <a:avLst/>
              <a:gdLst>
                <a:gd name="T0" fmla="*/ 108 w 241"/>
                <a:gd name="T1" fmla="*/ 113 h 114"/>
                <a:gd name="T2" fmla="*/ 97 w 241"/>
                <a:gd name="T3" fmla="*/ 109 h 114"/>
                <a:gd name="T4" fmla="*/ 87 w 241"/>
                <a:gd name="T5" fmla="*/ 102 h 114"/>
                <a:gd name="T6" fmla="*/ 80 w 241"/>
                <a:gd name="T7" fmla="*/ 94 h 114"/>
                <a:gd name="T8" fmla="*/ 75 w 241"/>
                <a:gd name="T9" fmla="*/ 80 h 114"/>
                <a:gd name="T10" fmla="*/ 67 w 241"/>
                <a:gd name="T11" fmla="*/ 69 h 114"/>
                <a:gd name="T12" fmla="*/ 53 w 241"/>
                <a:gd name="T13" fmla="*/ 61 h 114"/>
                <a:gd name="T14" fmla="*/ 29 w 241"/>
                <a:gd name="T15" fmla="*/ 50 h 114"/>
                <a:gd name="T16" fmla="*/ 15 w 241"/>
                <a:gd name="T17" fmla="*/ 44 h 114"/>
                <a:gd name="T18" fmla="*/ 6 w 241"/>
                <a:gd name="T19" fmla="*/ 42 h 114"/>
                <a:gd name="T20" fmla="*/ 0 w 241"/>
                <a:gd name="T21" fmla="*/ 37 h 114"/>
                <a:gd name="T22" fmla="*/ 8 w 241"/>
                <a:gd name="T23" fmla="*/ 35 h 114"/>
                <a:gd name="T24" fmla="*/ 18 w 241"/>
                <a:gd name="T25" fmla="*/ 38 h 114"/>
                <a:gd name="T26" fmla="*/ 30 w 241"/>
                <a:gd name="T27" fmla="*/ 42 h 114"/>
                <a:gd name="T28" fmla="*/ 42 w 241"/>
                <a:gd name="T29" fmla="*/ 46 h 114"/>
                <a:gd name="T30" fmla="*/ 53 w 241"/>
                <a:gd name="T31" fmla="*/ 51 h 114"/>
                <a:gd name="T32" fmla="*/ 64 w 241"/>
                <a:gd name="T33" fmla="*/ 57 h 114"/>
                <a:gd name="T34" fmla="*/ 74 w 241"/>
                <a:gd name="T35" fmla="*/ 65 h 114"/>
                <a:gd name="T36" fmla="*/ 81 w 241"/>
                <a:gd name="T37" fmla="*/ 73 h 114"/>
                <a:gd name="T38" fmla="*/ 85 w 241"/>
                <a:gd name="T39" fmla="*/ 82 h 114"/>
                <a:gd name="T40" fmla="*/ 88 w 241"/>
                <a:gd name="T41" fmla="*/ 90 h 114"/>
                <a:gd name="T42" fmla="*/ 94 w 241"/>
                <a:gd name="T43" fmla="*/ 96 h 114"/>
                <a:gd name="T44" fmla="*/ 101 w 241"/>
                <a:gd name="T45" fmla="*/ 101 h 114"/>
                <a:gd name="T46" fmla="*/ 109 w 241"/>
                <a:gd name="T47" fmla="*/ 104 h 114"/>
                <a:gd name="T48" fmla="*/ 118 w 241"/>
                <a:gd name="T49" fmla="*/ 104 h 114"/>
                <a:gd name="T50" fmla="*/ 123 w 241"/>
                <a:gd name="T51" fmla="*/ 102 h 114"/>
                <a:gd name="T52" fmla="*/ 124 w 241"/>
                <a:gd name="T53" fmla="*/ 103 h 114"/>
                <a:gd name="T54" fmla="*/ 128 w 241"/>
                <a:gd name="T55" fmla="*/ 103 h 114"/>
                <a:gd name="T56" fmla="*/ 129 w 241"/>
                <a:gd name="T57" fmla="*/ 107 h 114"/>
                <a:gd name="T58" fmla="*/ 133 w 241"/>
                <a:gd name="T59" fmla="*/ 105 h 114"/>
                <a:gd name="T60" fmla="*/ 136 w 241"/>
                <a:gd name="T61" fmla="*/ 109 h 114"/>
                <a:gd name="T62" fmla="*/ 139 w 241"/>
                <a:gd name="T63" fmla="*/ 105 h 114"/>
                <a:gd name="T64" fmla="*/ 143 w 241"/>
                <a:gd name="T65" fmla="*/ 107 h 114"/>
                <a:gd name="T66" fmla="*/ 144 w 241"/>
                <a:gd name="T67" fmla="*/ 105 h 114"/>
                <a:gd name="T68" fmla="*/ 147 w 241"/>
                <a:gd name="T69" fmla="*/ 105 h 114"/>
                <a:gd name="T70" fmla="*/ 150 w 241"/>
                <a:gd name="T71" fmla="*/ 107 h 114"/>
                <a:gd name="T72" fmla="*/ 153 w 241"/>
                <a:gd name="T73" fmla="*/ 103 h 114"/>
                <a:gd name="T74" fmla="*/ 156 w 241"/>
                <a:gd name="T75" fmla="*/ 103 h 114"/>
                <a:gd name="T76" fmla="*/ 155 w 241"/>
                <a:gd name="T77" fmla="*/ 101 h 114"/>
                <a:gd name="T78" fmla="*/ 161 w 241"/>
                <a:gd name="T79" fmla="*/ 101 h 114"/>
                <a:gd name="T80" fmla="*/ 169 w 241"/>
                <a:gd name="T81" fmla="*/ 96 h 114"/>
                <a:gd name="T82" fmla="*/ 175 w 241"/>
                <a:gd name="T83" fmla="*/ 87 h 114"/>
                <a:gd name="T84" fmla="*/ 178 w 241"/>
                <a:gd name="T85" fmla="*/ 78 h 114"/>
                <a:gd name="T86" fmla="*/ 176 w 241"/>
                <a:gd name="T87" fmla="*/ 64 h 114"/>
                <a:gd name="T88" fmla="*/ 184 w 241"/>
                <a:gd name="T89" fmla="*/ 44 h 114"/>
                <a:gd name="T90" fmla="*/ 201 w 241"/>
                <a:gd name="T91" fmla="*/ 26 h 114"/>
                <a:gd name="T92" fmla="*/ 220 w 241"/>
                <a:gd name="T93" fmla="*/ 10 h 114"/>
                <a:gd name="T94" fmla="*/ 234 w 241"/>
                <a:gd name="T95" fmla="*/ 1 h 114"/>
                <a:gd name="T96" fmla="*/ 240 w 241"/>
                <a:gd name="T97" fmla="*/ 1 h 114"/>
                <a:gd name="T98" fmla="*/ 233 w 241"/>
                <a:gd name="T99" fmla="*/ 9 h 114"/>
                <a:gd name="T100" fmla="*/ 226 w 241"/>
                <a:gd name="T101" fmla="*/ 14 h 114"/>
                <a:gd name="T102" fmla="*/ 209 w 241"/>
                <a:gd name="T103" fmla="*/ 28 h 114"/>
                <a:gd name="T104" fmla="*/ 192 w 241"/>
                <a:gd name="T105" fmla="*/ 43 h 114"/>
                <a:gd name="T106" fmla="*/ 185 w 241"/>
                <a:gd name="T107" fmla="*/ 55 h 114"/>
                <a:gd name="T108" fmla="*/ 185 w 241"/>
                <a:gd name="T109" fmla="*/ 69 h 114"/>
                <a:gd name="T110" fmla="*/ 186 w 241"/>
                <a:gd name="T111" fmla="*/ 83 h 114"/>
                <a:gd name="T112" fmla="*/ 180 w 241"/>
                <a:gd name="T113" fmla="*/ 94 h 114"/>
                <a:gd name="T114" fmla="*/ 171 w 241"/>
                <a:gd name="T115" fmla="*/ 103 h 114"/>
                <a:gd name="T116" fmla="*/ 161 w 241"/>
                <a:gd name="T117" fmla="*/ 10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1" h="114">
                  <a:moveTo>
                    <a:pt x="114" y="113"/>
                  </a:moveTo>
                  <a:lnTo>
                    <a:pt x="112" y="113"/>
                  </a:lnTo>
                  <a:lnTo>
                    <a:pt x="110" y="113"/>
                  </a:lnTo>
                  <a:lnTo>
                    <a:pt x="108" y="113"/>
                  </a:lnTo>
                  <a:lnTo>
                    <a:pt x="105" y="112"/>
                  </a:lnTo>
                  <a:lnTo>
                    <a:pt x="103" y="111"/>
                  </a:lnTo>
                  <a:lnTo>
                    <a:pt x="100" y="110"/>
                  </a:lnTo>
                  <a:lnTo>
                    <a:pt x="97" y="109"/>
                  </a:lnTo>
                  <a:lnTo>
                    <a:pt x="94" y="108"/>
                  </a:lnTo>
                  <a:lnTo>
                    <a:pt x="92" y="106"/>
                  </a:lnTo>
                  <a:lnTo>
                    <a:pt x="89" y="104"/>
                  </a:lnTo>
                  <a:lnTo>
                    <a:pt x="87" y="102"/>
                  </a:lnTo>
                  <a:lnTo>
                    <a:pt x="85" y="100"/>
                  </a:lnTo>
                  <a:lnTo>
                    <a:pt x="83" y="99"/>
                  </a:lnTo>
                  <a:lnTo>
                    <a:pt x="81" y="96"/>
                  </a:lnTo>
                  <a:lnTo>
                    <a:pt x="80" y="94"/>
                  </a:lnTo>
                  <a:lnTo>
                    <a:pt x="79" y="92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75" y="80"/>
                  </a:lnTo>
                  <a:lnTo>
                    <a:pt x="73" y="76"/>
                  </a:lnTo>
                  <a:lnTo>
                    <a:pt x="71" y="74"/>
                  </a:lnTo>
                  <a:lnTo>
                    <a:pt x="69" y="71"/>
                  </a:lnTo>
                  <a:lnTo>
                    <a:pt x="67" y="69"/>
                  </a:lnTo>
                  <a:lnTo>
                    <a:pt x="64" y="67"/>
                  </a:lnTo>
                  <a:lnTo>
                    <a:pt x="61" y="65"/>
                  </a:lnTo>
                  <a:lnTo>
                    <a:pt x="57" y="63"/>
                  </a:lnTo>
                  <a:lnTo>
                    <a:pt x="53" y="61"/>
                  </a:lnTo>
                  <a:lnTo>
                    <a:pt x="48" y="58"/>
                  </a:lnTo>
                  <a:lnTo>
                    <a:pt x="43" y="56"/>
                  </a:lnTo>
                  <a:lnTo>
                    <a:pt x="36" y="53"/>
                  </a:lnTo>
                  <a:lnTo>
                    <a:pt x="29" y="50"/>
                  </a:lnTo>
                  <a:lnTo>
                    <a:pt x="21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6" y="42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8" y="38"/>
                  </a:lnTo>
                  <a:lnTo>
                    <a:pt x="21" y="39"/>
                  </a:lnTo>
                  <a:lnTo>
                    <a:pt x="24" y="40"/>
                  </a:lnTo>
                  <a:lnTo>
                    <a:pt x="27" y="41"/>
                  </a:lnTo>
                  <a:lnTo>
                    <a:pt x="30" y="42"/>
                  </a:lnTo>
                  <a:lnTo>
                    <a:pt x="33" y="43"/>
                  </a:lnTo>
                  <a:lnTo>
                    <a:pt x="36" y="44"/>
                  </a:lnTo>
                  <a:lnTo>
                    <a:pt x="39" y="45"/>
                  </a:lnTo>
                  <a:lnTo>
                    <a:pt x="42" y="46"/>
                  </a:lnTo>
                  <a:lnTo>
                    <a:pt x="45" y="48"/>
                  </a:lnTo>
                  <a:lnTo>
                    <a:pt x="48" y="49"/>
                  </a:lnTo>
                  <a:lnTo>
                    <a:pt x="51" y="50"/>
                  </a:lnTo>
                  <a:lnTo>
                    <a:pt x="53" y="51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2" y="56"/>
                  </a:lnTo>
                  <a:lnTo>
                    <a:pt x="64" y="57"/>
                  </a:lnTo>
                  <a:lnTo>
                    <a:pt x="67" y="59"/>
                  </a:lnTo>
                  <a:lnTo>
                    <a:pt x="69" y="61"/>
                  </a:lnTo>
                  <a:lnTo>
                    <a:pt x="72" y="63"/>
                  </a:lnTo>
                  <a:lnTo>
                    <a:pt x="74" y="65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82" y="75"/>
                  </a:lnTo>
                  <a:lnTo>
                    <a:pt x="84" y="77"/>
                  </a:lnTo>
                  <a:lnTo>
                    <a:pt x="85" y="80"/>
                  </a:lnTo>
                  <a:lnTo>
                    <a:pt x="85" y="82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7" y="88"/>
                  </a:lnTo>
                  <a:lnTo>
                    <a:pt x="88" y="90"/>
                  </a:lnTo>
                  <a:lnTo>
                    <a:pt x="89" y="91"/>
                  </a:lnTo>
                  <a:lnTo>
                    <a:pt x="91" y="93"/>
                  </a:lnTo>
                  <a:lnTo>
                    <a:pt x="92" y="95"/>
                  </a:lnTo>
                  <a:lnTo>
                    <a:pt x="94" y="96"/>
                  </a:lnTo>
                  <a:lnTo>
                    <a:pt x="96" y="98"/>
                  </a:lnTo>
                  <a:lnTo>
                    <a:pt x="98" y="99"/>
                  </a:lnTo>
                  <a:lnTo>
                    <a:pt x="100" y="100"/>
                  </a:lnTo>
                  <a:lnTo>
                    <a:pt x="101" y="101"/>
                  </a:lnTo>
                  <a:lnTo>
                    <a:pt x="104" y="102"/>
                  </a:lnTo>
                  <a:lnTo>
                    <a:pt x="105" y="103"/>
                  </a:lnTo>
                  <a:lnTo>
                    <a:pt x="108" y="104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4" y="104"/>
                  </a:lnTo>
                  <a:lnTo>
                    <a:pt x="116" y="104"/>
                  </a:lnTo>
                  <a:lnTo>
                    <a:pt x="118" y="104"/>
                  </a:lnTo>
                  <a:lnTo>
                    <a:pt x="119" y="103"/>
                  </a:lnTo>
                  <a:lnTo>
                    <a:pt x="120" y="103"/>
                  </a:lnTo>
                  <a:lnTo>
                    <a:pt x="122" y="102"/>
                  </a:lnTo>
                  <a:lnTo>
                    <a:pt x="123" y="102"/>
                  </a:lnTo>
                  <a:lnTo>
                    <a:pt x="123" y="101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4" y="103"/>
                  </a:lnTo>
                  <a:lnTo>
                    <a:pt x="125" y="104"/>
                  </a:lnTo>
                  <a:lnTo>
                    <a:pt x="126" y="104"/>
                  </a:lnTo>
                  <a:lnTo>
                    <a:pt x="127" y="104"/>
                  </a:lnTo>
                  <a:lnTo>
                    <a:pt x="128" y="103"/>
                  </a:lnTo>
                  <a:lnTo>
                    <a:pt x="128" y="104"/>
                  </a:lnTo>
                  <a:lnTo>
                    <a:pt x="128" y="105"/>
                  </a:lnTo>
                  <a:lnTo>
                    <a:pt x="128" y="106"/>
                  </a:lnTo>
                  <a:lnTo>
                    <a:pt x="129" y="107"/>
                  </a:lnTo>
                  <a:lnTo>
                    <a:pt x="130" y="107"/>
                  </a:lnTo>
                  <a:lnTo>
                    <a:pt x="131" y="107"/>
                  </a:lnTo>
                  <a:lnTo>
                    <a:pt x="132" y="106"/>
                  </a:lnTo>
                  <a:lnTo>
                    <a:pt x="133" y="105"/>
                  </a:lnTo>
                  <a:lnTo>
                    <a:pt x="134" y="107"/>
                  </a:lnTo>
                  <a:lnTo>
                    <a:pt x="134" y="108"/>
                  </a:lnTo>
                  <a:lnTo>
                    <a:pt x="135" y="109"/>
                  </a:lnTo>
                  <a:lnTo>
                    <a:pt x="136" y="109"/>
                  </a:lnTo>
                  <a:lnTo>
                    <a:pt x="136" y="108"/>
                  </a:lnTo>
                  <a:lnTo>
                    <a:pt x="137" y="108"/>
                  </a:lnTo>
                  <a:lnTo>
                    <a:pt x="138" y="106"/>
                  </a:lnTo>
                  <a:lnTo>
                    <a:pt x="139" y="105"/>
                  </a:lnTo>
                  <a:lnTo>
                    <a:pt x="140" y="106"/>
                  </a:lnTo>
                  <a:lnTo>
                    <a:pt x="141" y="107"/>
                  </a:lnTo>
                  <a:lnTo>
                    <a:pt x="142" y="107"/>
                  </a:lnTo>
                  <a:lnTo>
                    <a:pt x="143" y="107"/>
                  </a:lnTo>
                  <a:lnTo>
                    <a:pt x="143" y="106"/>
                  </a:lnTo>
                  <a:lnTo>
                    <a:pt x="143" y="105"/>
                  </a:lnTo>
                  <a:lnTo>
                    <a:pt x="143" y="104"/>
                  </a:lnTo>
                  <a:lnTo>
                    <a:pt x="144" y="105"/>
                  </a:lnTo>
                  <a:lnTo>
                    <a:pt x="145" y="106"/>
                  </a:lnTo>
                  <a:lnTo>
                    <a:pt x="146" y="106"/>
                  </a:lnTo>
                  <a:lnTo>
                    <a:pt x="147" y="106"/>
                  </a:lnTo>
                  <a:lnTo>
                    <a:pt x="147" y="105"/>
                  </a:lnTo>
                  <a:lnTo>
                    <a:pt x="148" y="104"/>
                  </a:lnTo>
                  <a:lnTo>
                    <a:pt x="149" y="105"/>
                  </a:lnTo>
                  <a:lnTo>
                    <a:pt x="149" y="106"/>
                  </a:lnTo>
                  <a:lnTo>
                    <a:pt x="150" y="107"/>
                  </a:lnTo>
                  <a:lnTo>
                    <a:pt x="151" y="106"/>
                  </a:lnTo>
                  <a:lnTo>
                    <a:pt x="152" y="105"/>
                  </a:lnTo>
                  <a:lnTo>
                    <a:pt x="152" y="104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4"/>
                  </a:lnTo>
                  <a:lnTo>
                    <a:pt x="156" y="104"/>
                  </a:lnTo>
                  <a:lnTo>
                    <a:pt x="156" y="103"/>
                  </a:lnTo>
                  <a:lnTo>
                    <a:pt x="155" y="102"/>
                  </a:lnTo>
                  <a:lnTo>
                    <a:pt x="154" y="102"/>
                  </a:lnTo>
                  <a:lnTo>
                    <a:pt x="154" y="101"/>
                  </a:lnTo>
                  <a:lnTo>
                    <a:pt x="155" y="101"/>
                  </a:lnTo>
                  <a:lnTo>
                    <a:pt x="156" y="101"/>
                  </a:lnTo>
                  <a:lnTo>
                    <a:pt x="157" y="101"/>
                  </a:lnTo>
                  <a:lnTo>
                    <a:pt x="159" y="101"/>
                  </a:lnTo>
                  <a:lnTo>
                    <a:pt x="161" y="101"/>
                  </a:lnTo>
                  <a:lnTo>
                    <a:pt x="163" y="100"/>
                  </a:lnTo>
                  <a:lnTo>
                    <a:pt x="165" y="99"/>
                  </a:lnTo>
                  <a:lnTo>
                    <a:pt x="167" y="97"/>
                  </a:lnTo>
                  <a:lnTo>
                    <a:pt x="169" y="96"/>
                  </a:lnTo>
                  <a:lnTo>
                    <a:pt x="170" y="94"/>
                  </a:lnTo>
                  <a:lnTo>
                    <a:pt x="172" y="92"/>
                  </a:lnTo>
                  <a:lnTo>
                    <a:pt x="174" y="90"/>
                  </a:lnTo>
                  <a:lnTo>
                    <a:pt x="175" y="87"/>
                  </a:lnTo>
                  <a:lnTo>
                    <a:pt x="176" y="85"/>
                  </a:lnTo>
                  <a:lnTo>
                    <a:pt x="177" y="83"/>
                  </a:lnTo>
                  <a:lnTo>
                    <a:pt x="177" y="80"/>
                  </a:lnTo>
                  <a:lnTo>
                    <a:pt x="178" y="78"/>
                  </a:lnTo>
                  <a:lnTo>
                    <a:pt x="177" y="76"/>
                  </a:lnTo>
                  <a:lnTo>
                    <a:pt x="177" y="74"/>
                  </a:lnTo>
                  <a:lnTo>
                    <a:pt x="176" y="69"/>
                  </a:lnTo>
                  <a:lnTo>
                    <a:pt x="176" y="64"/>
                  </a:lnTo>
                  <a:lnTo>
                    <a:pt x="176" y="59"/>
                  </a:lnTo>
                  <a:lnTo>
                    <a:pt x="178" y="54"/>
                  </a:lnTo>
                  <a:lnTo>
                    <a:pt x="180" y="49"/>
                  </a:lnTo>
                  <a:lnTo>
                    <a:pt x="184" y="44"/>
                  </a:lnTo>
                  <a:lnTo>
                    <a:pt x="187" y="39"/>
                  </a:lnTo>
                  <a:lnTo>
                    <a:pt x="191" y="35"/>
                  </a:lnTo>
                  <a:lnTo>
                    <a:pt x="196" y="30"/>
                  </a:lnTo>
                  <a:lnTo>
                    <a:pt x="201" y="26"/>
                  </a:lnTo>
                  <a:lnTo>
                    <a:pt x="205" y="21"/>
                  </a:lnTo>
                  <a:lnTo>
                    <a:pt x="210" y="17"/>
                  </a:lnTo>
                  <a:lnTo>
                    <a:pt x="215" y="14"/>
                  </a:lnTo>
                  <a:lnTo>
                    <a:pt x="220" y="10"/>
                  </a:lnTo>
                  <a:lnTo>
                    <a:pt x="225" y="7"/>
                  </a:lnTo>
                  <a:lnTo>
                    <a:pt x="229" y="3"/>
                  </a:lnTo>
                  <a:lnTo>
                    <a:pt x="231" y="2"/>
                  </a:lnTo>
                  <a:lnTo>
                    <a:pt x="234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0" y="1"/>
                  </a:lnTo>
                  <a:lnTo>
                    <a:pt x="239" y="3"/>
                  </a:lnTo>
                  <a:lnTo>
                    <a:pt x="237" y="5"/>
                  </a:lnTo>
                  <a:lnTo>
                    <a:pt x="236" y="7"/>
                  </a:lnTo>
                  <a:lnTo>
                    <a:pt x="233" y="9"/>
                  </a:lnTo>
                  <a:lnTo>
                    <a:pt x="232" y="10"/>
                  </a:lnTo>
                  <a:lnTo>
                    <a:pt x="230" y="12"/>
                  </a:lnTo>
                  <a:lnTo>
                    <a:pt x="228" y="13"/>
                  </a:lnTo>
                  <a:lnTo>
                    <a:pt x="226" y="14"/>
                  </a:lnTo>
                  <a:lnTo>
                    <a:pt x="224" y="15"/>
                  </a:lnTo>
                  <a:lnTo>
                    <a:pt x="223" y="16"/>
                  </a:lnTo>
                  <a:lnTo>
                    <a:pt x="215" y="22"/>
                  </a:lnTo>
                  <a:lnTo>
                    <a:pt x="209" y="28"/>
                  </a:lnTo>
                  <a:lnTo>
                    <a:pt x="203" y="32"/>
                  </a:lnTo>
                  <a:lnTo>
                    <a:pt x="199" y="36"/>
                  </a:lnTo>
                  <a:lnTo>
                    <a:pt x="195" y="40"/>
                  </a:lnTo>
                  <a:lnTo>
                    <a:pt x="192" y="43"/>
                  </a:lnTo>
                  <a:lnTo>
                    <a:pt x="189" y="46"/>
                  </a:lnTo>
                  <a:lnTo>
                    <a:pt x="187" y="49"/>
                  </a:lnTo>
                  <a:lnTo>
                    <a:pt x="186" y="52"/>
                  </a:lnTo>
                  <a:lnTo>
                    <a:pt x="185" y="55"/>
                  </a:lnTo>
                  <a:lnTo>
                    <a:pt x="185" y="58"/>
                  </a:lnTo>
                  <a:lnTo>
                    <a:pt x="184" y="61"/>
                  </a:lnTo>
                  <a:lnTo>
                    <a:pt x="185" y="65"/>
                  </a:lnTo>
                  <a:lnTo>
                    <a:pt x="185" y="69"/>
                  </a:lnTo>
                  <a:lnTo>
                    <a:pt x="186" y="73"/>
                  </a:lnTo>
                  <a:lnTo>
                    <a:pt x="186" y="79"/>
                  </a:lnTo>
                  <a:lnTo>
                    <a:pt x="187" y="81"/>
                  </a:lnTo>
                  <a:lnTo>
                    <a:pt x="186" y="83"/>
                  </a:lnTo>
                  <a:lnTo>
                    <a:pt x="185" y="86"/>
                  </a:lnTo>
                  <a:lnTo>
                    <a:pt x="184" y="89"/>
                  </a:lnTo>
                  <a:lnTo>
                    <a:pt x="182" y="91"/>
                  </a:lnTo>
                  <a:lnTo>
                    <a:pt x="180" y="94"/>
                  </a:lnTo>
                  <a:lnTo>
                    <a:pt x="178" y="96"/>
                  </a:lnTo>
                  <a:lnTo>
                    <a:pt x="176" y="99"/>
                  </a:lnTo>
                  <a:lnTo>
                    <a:pt x="174" y="101"/>
                  </a:lnTo>
                  <a:lnTo>
                    <a:pt x="171" y="103"/>
                  </a:lnTo>
                  <a:lnTo>
                    <a:pt x="169" y="105"/>
                  </a:lnTo>
                  <a:lnTo>
                    <a:pt x="166" y="107"/>
                  </a:lnTo>
                  <a:lnTo>
                    <a:pt x="164" y="108"/>
                  </a:lnTo>
                  <a:lnTo>
                    <a:pt x="161" y="109"/>
                  </a:lnTo>
                  <a:lnTo>
                    <a:pt x="159" y="110"/>
                  </a:lnTo>
                  <a:lnTo>
                    <a:pt x="157" y="1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" name="Freeform 686"/>
            <p:cNvSpPr>
              <a:spLocks/>
            </p:cNvSpPr>
            <p:nvPr/>
          </p:nvSpPr>
          <p:spPr bwMode="auto">
            <a:xfrm>
              <a:off x="5391" y="352"/>
              <a:ext cx="12" cy="13"/>
            </a:xfrm>
            <a:custGeom>
              <a:avLst/>
              <a:gdLst>
                <a:gd name="T0" fmla="*/ 8 w 12"/>
                <a:gd name="T1" fmla="*/ 1 h 13"/>
                <a:gd name="T2" fmla="*/ 9 w 12"/>
                <a:gd name="T3" fmla="*/ 0 h 13"/>
                <a:gd name="T4" fmla="*/ 10 w 12"/>
                <a:gd name="T5" fmla="*/ 0 h 13"/>
                <a:gd name="T6" fmla="*/ 10 w 12"/>
                <a:gd name="T7" fmla="*/ 1 h 13"/>
                <a:gd name="T8" fmla="*/ 11 w 12"/>
                <a:gd name="T9" fmla="*/ 1 h 13"/>
                <a:gd name="T10" fmla="*/ 11 w 12"/>
                <a:gd name="T11" fmla="*/ 2 h 13"/>
                <a:gd name="T12" fmla="*/ 11 w 12"/>
                <a:gd name="T13" fmla="*/ 3 h 13"/>
                <a:gd name="T14" fmla="*/ 10 w 12"/>
                <a:gd name="T15" fmla="*/ 3 h 13"/>
                <a:gd name="T16" fmla="*/ 10 w 12"/>
                <a:gd name="T17" fmla="*/ 5 h 13"/>
                <a:gd name="T18" fmla="*/ 9 w 12"/>
                <a:gd name="T19" fmla="*/ 5 h 13"/>
                <a:gd name="T20" fmla="*/ 8 w 12"/>
                <a:gd name="T21" fmla="*/ 7 h 13"/>
                <a:gd name="T22" fmla="*/ 7 w 12"/>
                <a:gd name="T23" fmla="*/ 7 h 13"/>
                <a:gd name="T24" fmla="*/ 6 w 12"/>
                <a:gd name="T25" fmla="*/ 9 h 13"/>
                <a:gd name="T26" fmla="*/ 4 w 12"/>
                <a:gd name="T27" fmla="*/ 10 h 13"/>
                <a:gd name="T28" fmla="*/ 3 w 12"/>
                <a:gd name="T29" fmla="*/ 11 h 13"/>
                <a:gd name="T30" fmla="*/ 0 w 12"/>
                <a:gd name="T31" fmla="*/ 12 h 13"/>
                <a:gd name="T32" fmla="*/ 8 w 12"/>
                <a:gd name="T3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3">
                  <a:moveTo>
                    <a:pt x="8" y="1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8" y="1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1" name="Freeform 687"/>
            <p:cNvSpPr>
              <a:spLocks/>
            </p:cNvSpPr>
            <p:nvPr/>
          </p:nvSpPr>
          <p:spPr bwMode="auto">
            <a:xfrm>
              <a:off x="5391" y="352"/>
              <a:ext cx="18" cy="19"/>
            </a:xfrm>
            <a:custGeom>
              <a:avLst/>
              <a:gdLst>
                <a:gd name="T0" fmla="*/ 13 w 18"/>
                <a:gd name="T1" fmla="*/ 1 h 19"/>
                <a:gd name="T2" fmla="*/ 14 w 18"/>
                <a:gd name="T3" fmla="*/ 0 h 19"/>
                <a:gd name="T4" fmla="*/ 15 w 18"/>
                <a:gd name="T5" fmla="*/ 0 h 19"/>
                <a:gd name="T6" fmla="*/ 16 w 18"/>
                <a:gd name="T7" fmla="*/ 1 h 19"/>
                <a:gd name="T8" fmla="*/ 17 w 18"/>
                <a:gd name="T9" fmla="*/ 1 h 19"/>
                <a:gd name="T10" fmla="*/ 17 w 18"/>
                <a:gd name="T11" fmla="*/ 2 h 19"/>
                <a:gd name="T12" fmla="*/ 17 w 18"/>
                <a:gd name="T13" fmla="*/ 3 h 19"/>
                <a:gd name="T14" fmla="*/ 17 w 18"/>
                <a:gd name="T15" fmla="*/ 4 h 19"/>
                <a:gd name="T16" fmla="*/ 16 w 18"/>
                <a:gd name="T17" fmla="*/ 5 h 19"/>
                <a:gd name="T18" fmla="*/ 15 w 18"/>
                <a:gd name="T19" fmla="*/ 7 h 19"/>
                <a:gd name="T20" fmla="*/ 14 w 18"/>
                <a:gd name="T21" fmla="*/ 8 h 19"/>
                <a:gd name="T22" fmla="*/ 13 w 18"/>
                <a:gd name="T23" fmla="*/ 10 h 19"/>
                <a:gd name="T24" fmla="*/ 11 w 18"/>
                <a:gd name="T25" fmla="*/ 11 h 19"/>
                <a:gd name="T26" fmla="*/ 9 w 18"/>
                <a:gd name="T27" fmla="*/ 13 h 19"/>
                <a:gd name="T28" fmla="*/ 6 w 18"/>
                <a:gd name="T29" fmla="*/ 15 h 19"/>
                <a:gd name="T30" fmla="*/ 4 w 18"/>
                <a:gd name="T31" fmla="*/ 16 h 19"/>
                <a:gd name="T32" fmla="*/ 0 w 18"/>
                <a:gd name="T3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9">
                  <a:moveTo>
                    <a:pt x="13" y="1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0" y="18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2" name="Freeform 688"/>
            <p:cNvSpPr>
              <a:spLocks/>
            </p:cNvSpPr>
            <p:nvPr/>
          </p:nvSpPr>
          <p:spPr bwMode="auto">
            <a:xfrm>
              <a:off x="5388" y="356"/>
              <a:ext cx="3" cy="3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0 w 3"/>
                <a:gd name="T5" fmla="*/ 1 h 3"/>
                <a:gd name="T6" fmla="*/ 0 w 3"/>
                <a:gd name="T7" fmla="*/ 0 h 3"/>
                <a:gd name="T8" fmla="*/ 1 w 3"/>
                <a:gd name="T9" fmla="*/ 0 h 3"/>
                <a:gd name="T10" fmla="*/ 1 w 3"/>
                <a:gd name="T11" fmla="*/ 1 h 3"/>
                <a:gd name="T12" fmla="*/ 2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3" name="Freeform 689"/>
            <p:cNvSpPr>
              <a:spLocks/>
            </p:cNvSpPr>
            <p:nvPr/>
          </p:nvSpPr>
          <p:spPr bwMode="auto">
            <a:xfrm>
              <a:off x="5390" y="356"/>
              <a:ext cx="5" cy="9"/>
            </a:xfrm>
            <a:custGeom>
              <a:avLst/>
              <a:gdLst>
                <a:gd name="T0" fmla="*/ 0 w 5"/>
                <a:gd name="T1" fmla="*/ 8 h 9"/>
                <a:gd name="T2" fmla="*/ 2 w 5"/>
                <a:gd name="T3" fmla="*/ 6 h 9"/>
                <a:gd name="T4" fmla="*/ 3 w 5"/>
                <a:gd name="T5" fmla="*/ 4 h 9"/>
                <a:gd name="T6" fmla="*/ 4 w 5"/>
                <a:gd name="T7" fmla="*/ 3 h 9"/>
                <a:gd name="T8" fmla="*/ 4 w 5"/>
                <a:gd name="T9" fmla="*/ 2 h 9"/>
                <a:gd name="T10" fmla="*/ 4 w 5"/>
                <a:gd name="T11" fmla="*/ 1 h 9"/>
                <a:gd name="T12" fmla="*/ 3 w 5"/>
                <a:gd name="T13" fmla="*/ 0 h 9"/>
                <a:gd name="T14" fmla="*/ 2 w 5"/>
                <a:gd name="T15" fmla="*/ 1 h 9"/>
                <a:gd name="T16" fmla="*/ 1 w 5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0" y="8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" name="Freeform 690"/>
            <p:cNvSpPr>
              <a:spLocks/>
            </p:cNvSpPr>
            <p:nvPr/>
          </p:nvSpPr>
          <p:spPr bwMode="auto">
            <a:xfrm>
              <a:off x="5388" y="364"/>
              <a:ext cx="11" cy="11"/>
            </a:xfrm>
            <a:custGeom>
              <a:avLst/>
              <a:gdLst>
                <a:gd name="T0" fmla="*/ 8 w 11"/>
                <a:gd name="T1" fmla="*/ 0 h 11"/>
                <a:gd name="T2" fmla="*/ 9 w 11"/>
                <a:gd name="T3" fmla="*/ 0 h 11"/>
                <a:gd name="T4" fmla="*/ 10 w 11"/>
                <a:gd name="T5" fmla="*/ 0 h 11"/>
                <a:gd name="T6" fmla="*/ 10 w 11"/>
                <a:gd name="T7" fmla="*/ 1 h 11"/>
                <a:gd name="T8" fmla="*/ 10 w 11"/>
                <a:gd name="T9" fmla="*/ 2 h 11"/>
                <a:gd name="T10" fmla="*/ 9 w 11"/>
                <a:gd name="T11" fmla="*/ 3 h 11"/>
                <a:gd name="T12" fmla="*/ 9 w 11"/>
                <a:gd name="T13" fmla="*/ 4 h 11"/>
                <a:gd name="T14" fmla="*/ 8 w 11"/>
                <a:gd name="T15" fmla="*/ 5 h 11"/>
                <a:gd name="T16" fmla="*/ 7 w 11"/>
                <a:gd name="T17" fmla="*/ 6 h 11"/>
                <a:gd name="T18" fmla="*/ 6 w 11"/>
                <a:gd name="T19" fmla="*/ 7 h 11"/>
                <a:gd name="T20" fmla="*/ 4 w 11"/>
                <a:gd name="T21" fmla="*/ 8 h 11"/>
                <a:gd name="T22" fmla="*/ 2 w 11"/>
                <a:gd name="T23" fmla="*/ 9 h 11"/>
                <a:gd name="T24" fmla="*/ 0 w 11"/>
                <a:gd name="T25" fmla="*/ 10 h 11"/>
                <a:gd name="T26" fmla="*/ 8 w 11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5" name="Freeform 691"/>
            <p:cNvSpPr>
              <a:spLocks/>
            </p:cNvSpPr>
            <p:nvPr/>
          </p:nvSpPr>
          <p:spPr bwMode="auto">
            <a:xfrm>
              <a:off x="5388" y="364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4 w 17"/>
                <a:gd name="T3" fmla="*/ 0 h 17"/>
                <a:gd name="T4" fmla="*/ 15 w 17"/>
                <a:gd name="T5" fmla="*/ 0 h 17"/>
                <a:gd name="T6" fmla="*/ 16 w 17"/>
                <a:gd name="T7" fmla="*/ 0 h 17"/>
                <a:gd name="T8" fmla="*/ 16 w 17"/>
                <a:gd name="T9" fmla="*/ 1 h 17"/>
                <a:gd name="T10" fmla="*/ 16 w 17"/>
                <a:gd name="T11" fmla="*/ 2 h 17"/>
                <a:gd name="T12" fmla="*/ 16 w 17"/>
                <a:gd name="T13" fmla="*/ 3 h 17"/>
                <a:gd name="T14" fmla="*/ 15 w 17"/>
                <a:gd name="T15" fmla="*/ 5 h 17"/>
                <a:gd name="T16" fmla="*/ 14 w 17"/>
                <a:gd name="T17" fmla="*/ 6 h 17"/>
                <a:gd name="T18" fmla="*/ 13 w 17"/>
                <a:gd name="T19" fmla="*/ 8 h 17"/>
                <a:gd name="T20" fmla="*/ 11 w 17"/>
                <a:gd name="T21" fmla="*/ 9 h 17"/>
                <a:gd name="T22" fmla="*/ 9 w 17"/>
                <a:gd name="T23" fmla="*/ 11 h 17"/>
                <a:gd name="T24" fmla="*/ 6 w 17"/>
                <a:gd name="T25" fmla="*/ 13 h 17"/>
                <a:gd name="T26" fmla="*/ 3 w 17"/>
                <a:gd name="T27" fmla="*/ 15 h 17"/>
                <a:gd name="T28" fmla="*/ 0 w 17"/>
                <a:gd name="T2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7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6" y="13"/>
                  </a:lnTo>
                  <a:lnTo>
                    <a:pt x="3" y="15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6" name="Freeform 692"/>
            <p:cNvSpPr>
              <a:spLocks/>
            </p:cNvSpPr>
            <p:nvPr/>
          </p:nvSpPr>
          <p:spPr bwMode="auto">
            <a:xfrm>
              <a:off x="5388" y="373"/>
              <a:ext cx="9" cy="10"/>
            </a:xfrm>
            <a:custGeom>
              <a:avLst/>
              <a:gdLst>
                <a:gd name="T0" fmla="*/ 6 w 9"/>
                <a:gd name="T1" fmla="*/ 1 h 10"/>
                <a:gd name="T2" fmla="*/ 7 w 9"/>
                <a:gd name="T3" fmla="*/ 0 h 10"/>
                <a:gd name="T4" fmla="*/ 8 w 9"/>
                <a:gd name="T5" fmla="*/ 0 h 10"/>
                <a:gd name="T6" fmla="*/ 8 w 9"/>
                <a:gd name="T7" fmla="*/ 1 h 10"/>
                <a:gd name="T8" fmla="*/ 8 w 9"/>
                <a:gd name="T9" fmla="*/ 2 h 10"/>
                <a:gd name="T10" fmla="*/ 7 w 9"/>
                <a:gd name="T11" fmla="*/ 4 h 10"/>
                <a:gd name="T12" fmla="*/ 6 w 9"/>
                <a:gd name="T13" fmla="*/ 5 h 10"/>
                <a:gd name="T14" fmla="*/ 3 w 9"/>
                <a:gd name="T15" fmla="*/ 7 h 10"/>
                <a:gd name="T16" fmla="*/ 0 w 9"/>
                <a:gd name="T17" fmla="*/ 9 h 10"/>
                <a:gd name="T18" fmla="*/ 6 w 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6" y="5"/>
                  </a:lnTo>
                  <a:lnTo>
                    <a:pt x="3" y="7"/>
                  </a:lnTo>
                  <a:lnTo>
                    <a:pt x="0" y="9"/>
                  </a:lnTo>
                  <a:lnTo>
                    <a:pt x="6" y="1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7" name="Freeform 693"/>
            <p:cNvSpPr>
              <a:spLocks/>
            </p:cNvSpPr>
            <p:nvPr/>
          </p:nvSpPr>
          <p:spPr bwMode="auto">
            <a:xfrm>
              <a:off x="5388" y="373"/>
              <a:ext cx="15" cy="16"/>
            </a:xfrm>
            <a:custGeom>
              <a:avLst/>
              <a:gdLst>
                <a:gd name="T0" fmla="*/ 10 w 15"/>
                <a:gd name="T1" fmla="*/ 1 h 16"/>
                <a:gd name="T2" fmla="*/ 12 w 15"/>
                <a:gd name="T3" fmla="*/ 0 h 16"/>
                <a:gd name="T4" fmla="*/ 14 w 15"/>
                <a:gd name="T5" fmla="*/ 0 h 16"/>
                <a:gd name="T6" fmla="*/ 14 w 15"/>
                <a:gd name="T7" fmla="*/ 1 h 16"/>
                <a:gd name="T8" fmla="*/ 14 w 15"/>
                <a:gd name="T9" fmla="*/ 3 h 16"/>
                <a:gd name="T10" fmla="*/ 12 w 15"/>
                <a:gd name="T11" fmla="*/ 6 h 16"/>
                <a:gd name="T12" fmla="*/ 10 w 15"/>
                <a:gd name="T13" fmla="*/ 8 h 16"/>
                <a:gd name="T14" fmla="*/ 5 w 15"/>
                <a:gd name="T15" fmla="*/ 12 h 16"/>
                <a:gd name="T16" fmla="*/ 0 w 15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0" y="1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15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8" name="Freeform 694"/>
            <p:cNvSpPr>
              <a:spLocks/>
            </p:cNvSpPr>
            <p:nvPr/>
          </p:nvSpPr>
          <p:spPr bwMode="auto">
            <a:xfrm>
              <a:off x="5385" y="382"/>
              <a:ext cx="9" cy="10"/>
            </a:xfrm>
            <a:custGeom>
              <a:avLst/>
              <a:gdLst>
                <a:gd name="T0" fmla="*/ 7 w 9"/>
                <a:gd name="T1" fmla="*/ 0 h 10"/>
                <a:gd name="T2" fmla="*/ 8 w 9"/>
                <a:gd name="T3" fmla="*/ 0 h 10"/>
                <a:gd name="T4" fmla="*/ 8 w 9"/>
                <a:gd name="T5" fmla="*/ 1 h 10"/>
                <a:gd name="T6" fmla="*/ 8 w 9"/>
                <a:gd name="T7" fmla="*/ 2 h 10"/>
                <a:gd name="T8" fmla="*/ 7 w 9"/>
                <a:gd name="T9" fmla="*/ 2 h 10"/>
                <a:gd name="T10" fmla="*/ 7 w 9"/>
                <a:gd name="T11" fmla="*/ 4 h 10"/>
                <a:gd name="T12" fmla="*/ 6 w 9"/>
                <a:gd name="T13" fmla="*/ 4 h 10"/>
                <a:gd name="T14" fmla="*/ 5 w 9"/>
                <a:gd name="T15" fmla="*/ 5 h 10"/>
                <a:gd name="T16" fmla="*/ 3 w 9"/>
                <a:gd name="T17" fmla="*/ 7 h 10"/>
                <a:gd name="T18" fmla="*/ 2 w 9"/>
                <a:gd name="T19" fmla="*/ 8 h 10"/>
                <a:gd name="T20" fmla="*/ 0 w 9"/>
                <a:gd name="T21" fmla="*/ 9 h 10"/>
                <a:gd name="T22" fmla="*/ 7 w 9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0" y="9"/>
                  </a:lnTo>
                  <a:lnTo>
                    <a:pt x="7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9" name="Freeform 695"/>
            <p:cNvSpPr>
              <a:spLocks/>
            </p:cNvSpPr>
            <p:nvPr/>
          </p:nvSpPr>
          <p:spPr bwMode="auto">
            <a:xfrm>
              <a:off x="5385" y="382"/>
              <a:ext cx="15" cy="16"/>
            </a:xfrm>
            <a:custGeom>
              <a:avLst/>
              <a:gdLst>
                <a:gd name="T0" fmla="*/ 12 w 15"/>
                <a:gd name="T1" fmla="*/ 0 h 16"/>
                <a:gd name="T2" fmla="*/ 13 w 15"/>
                <a:gd name="T3" fmla="*/ 0 h 16"/>
                <a:gd name="T4" fmla="*/ 14 w 15"/>
                <a:gd name="T5" fmla="*/ 0 h 16"/>
                <a:gd name="T6" fmla="*/ 14 w 15"/>
                <a:gd name="T7" fmla="*/ 1 h 16"/>
                <a:gd name="T8" fmla="*/ 14 w 15"/>
                <a:gd name="T9" fmla="*/ 2 h 16"/>
                <a:gd name="T10" fmla="*/ 14 w 15"/>
                <a:gd name="T11" fmla="*/ 3 h 16"/>
                <a:gd name="T12" fmla="*/ 13 w 15"/>
                <a:gd name="T13" fmla="*/ 4 h 16"/>
                <a:gd name="T14" fmla="*/ 12 w 15"/>
                <a:gd name="T15" fmla="*/ 6 h 16"/>
                <a:gd name="T16" fmla="*/ 10 w 15"/>
                <a:gd name="T17" fmla="*/ 7 h 16"/>
                <a:gd name="T18" fmla="*/ 8 w 15"/>
                <a:gd name="T19" fmla="*/ 9 h 16"/>
                <a:gd name="T20" fmla="*/ 6 w 15"/>
                <a:gd name="T21" fmla="*/ 11 h 16"/>
                <a:gd name="T22" fmla="*/ 3 w 15"/>
                <a:gd name="T23" fmla="*/ 13 h 16"/>
                <a:gd name="T24" fmla="*/ 0 w 15"/>
                <a:gd name="T2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6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5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" name="Freeform 696"/>
            <p:cNvSpPr>
              <a:spLocks/>
            </p:cNvSpPr>
            <p:nvPr/>
          </p:nvSpPr>
          <p:spPr bwMode="auto">
            <a:xfrm>
              <a:off x="5382" y="391"/>
              <a:ext cx="11" cy="10"/>
            </a:xfrm>
            <a:custGeom>
              <a:avLst/>
              <a:gdLst>
                <a:gd name="T0" fmla="*/ 5 w 11"/>
                <a:gd name="T1" fmla="*/ 2 h 10"/>
                <a:gd name="T2" fmla="*/ 6 w 11"/>
                <a:gd name="T3" fmla="*/ 1 h 10"/>
                <a:gd name="T4" fmla="*/ 7 w 11"/>
                <a:gd name="T5" fmla="*/ 1 h 10"/>
                <a:gd name="T6" fmla="*/ 8 w 11"/>
                <a:gd name="T7" fmla="*/ 0 h 10"/>
                <a:gd name="T8" fmla="*/ 9 w 11"/>
                <a:gd name="T9" fmla="*/ 0 h 10"/>
                <a:gd name="T10" fmla="*/ 10 w 11"/>
                <a:gd name="T11" fmla="*/ 1 h 10"/>
                <a:gd name="T12" fmla="*/ 10 w 11"/>
                <a:gd name="T13" fmla="*/ 2 h 10"/>
                <a:gd name="T14" fmla="*/ 9 w 11"/>
                <a:gd name="T15" fmla="*/ 2 h 10"/>
                <a:gd name="T16" fmla="*/ 9 w 11"/>
                <a:gd name="T17" fmla="*/ 3 h 10"/>
                <a:gd name="T18" fmla="*/ 8 w 11"/>
                <a:gd name="T19" fmla="*/ 4 h 10"/>
                <a:gd name="T20" fmla="*/ 7 w 11"/>
                <a:gd name="T21" fmla="*/ 5 h 10"/>
                <a:gd name="T22" fmla="*/ 5 w 11"/>
                <a:gd name="T23" fmla="*/ 7 h 10"/>
                <a:gd name="T24" fmla="*/ 3 w 11"/>
                <a:gd name="T25" fmla="*/ 8 h 10"/>
                <a:gd name="T26" fmla="*/ 0 w 11"/>
                <a:gd name="T27" fmla="*/ 9 h 10"/>
                <a:gd name="T28" fmla="*/ 5 w 11"/>
                <a:gd name="T2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0" y="9"/>
                  </a:lnTo>
                  <a:lnTo>
                    <a:pt x="5" y="2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" name="Freeform 697"/>
            <p:cNvSpPr>
              <a:spLocks/>
            </p:cNvSpPr>
            <p:nvPr/>
          </p:nvSpPr>
          <p:spPr bwMode="auto">
            <a:xfrm>
              <a:off x="5382" y="391"/>
              <a:ext cx="17" cy="16"/>
            </a:xfrm>
            <a:custGeom>
              <a:avLst/>
              <a:gdLst>
                <a:gd name="T0" fmla="*/ 8 w 17"/>
                <a:gd name="T1" fmla="*/ 3 h 16"/>
                <a:gd name="T2" fmla="*/ 9 w 17"/>
                <a:gd name="T3" fmla="*/ 2 h 16"/>
                <a:gd name="T4" fmla="*/ 11 w 17"/>
                <a:gd name="T5" fmla="*/ 1 h 16"/>
                <a:gd name="T6" fmla="*/ 12 w 17"/>
                <a:gd name="T7" fmla="*/ 0 h 16"/>
                <a:gd name="T8" fmla="*/ 13 w 17"/>
                <a:gd name="T9" fmla="*/ 0 h 16"/>
                <a:gd name="T10" fmla="*/ 14 w 17"/>
                <a:gd name="T11" fmla="*/ 0 h 16"/>
                <a:gd name="T12" fmla="*/ 15 w 17"/>
                <a:gd name="T13" fmla="*/ 0 h 16"/>
                <a:gd name="T14" fmla="*/ 16 w 17"/>
                <a:gd name="T15" fmla="*/ 1 h 16"/>
                <a:gd name="T16" fmla="*/ 16 w 17"/>
                <a:gd name="T17" fmla="*/ 2 h 16"/>
                <a:gd name="T18" fmla="*/ 16 w 17"/>
                <a:gd name="T19" fmla="*/ 3 h 16"/>
                <a:gd name="T20" fmla="*/ 15 w 17"/>
                <a:gd name="T21" fmla="*/ 4 h 16"/>
                <a:gd name="T22" fmla="*/ 14 w 17"/>
                <a:gd name="T23" fmla="*/ 5 h 16"/>
                <a:gd name="T24" fmla="*/ 13 w 17"/>
                <a:gd name="T25" fmla="*/ 7 h 16"/>
                <a:gd name="T26" fmla="*/ 11 w 17"/>
                <a:gd name="T27" fmla="*/ 9 h 16"/>
                <a:gd name="T28" fmla="*/ 8 w 17"/>
                <a:gd name="T29" fmla="*/ 11 h 16"/>
                <a:gd name="T30" fmla="*/ 4 w 17"/>
                <a:gd name="T31" fmla="*/ 13 h 16"/>
                <a:gd name="T32" fmla="*/ 0 w 17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4" y="13"/>
                  </a:lnTo>
                  <a:lnTo>
                    <a:pt x="0" y="15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2" name="Freeform 698"/>
            <p:cNvSpPr>
              <a:spLocks/>
            </p:cNvSpPr>
            <p:nvPr/>
          </p:nvSpPr>
          <p:spPr bwMode="auto">
            <a:xfrm>
              <a:off x="5380" y="402"/>
              <a:ext cx="8" cy="8"/>
            </a:xfrm>
            <a:custGeom>
              <a:avLst/>
              <a:gdLst>
                <a:gd name="T0" fmla="*/ 4 w 8"/>
                <a:gd name="T1" fmla="*/ 1 h 8"/>
                <a:gd name="T2" fmla="*/ 5 w 8"/>
                <a:gd name="T3" fmla="*/ 0 h 8"/>
                <a:gd name="T4" fmla="*/ 6 w 8"/>
                <a:gd name="T5" fmla="*/ 0 h 8"/>
                <a:gd name="T6" fmla="*/ 7 w 8"/>
                <a:gd name="T7" fmla="*/ 1 h 8"/>
                <a:gd name="T8" fmla="*/ 7 w 8"/>
                <a:gd name="T9" fmla="*/ 2 h 8"/>
                <a:gd name="T10" fmla="*/ 6 w 8"/>
                <a:gd name="T11" fmla="*/ 3 h 8"/>
                <a:gd name="T12" fmla="*/ 5 w 8"/>
                <a:gd name="T13" fmla="*/ 4 h 8"/>
                <a:gd name="T14" fmla="*/ 3 w 8"/>
                <a:gd name="T15" fmla="*/ 5 h 8"/>
                <a:gd name="T16" fmla="*/ 0 w 8"/>
                <a:gd name="T17" fmla="*/ 7 h 8"/>
                <a:gd name="T18" fmla="*/ 4 w 8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5"/>
                  </a:lnTo>
                  <a:lnTo>
                    <a:pt x="0" y="7"/>
                  </a:lnTo>
                  <a:lnTo>
                    <a:pt x="4" y="1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3" name="Freeform 699"/>
            <p:cNvSpPr>
              <a:spLocks/>
            </p:cNvSpPr>
            <p:nvPr/>
          </p:nvSpPr>
          <p:spPr bwMode="auto">
            <a:xfrm>
              <a:off x="5380" y="402"/>
              <a:ext cx="14" cy="14"/>
            </a:xfrm>
            <a:custGeom>
              <a:avLst/>
              <a:gdLst>
                <a:gd name="T0" fmla="*/ 8 w 14"/>
                <a:gd name="T1" fmla="*/ 1 h 14"/>
                <a:gd name="T2" fmla="*/ 10 w 14"/>
                <a:gd name="T3" fmla="*/ 0 h 14"/>
                <a:gd name="T4" fmla="*/ 12 w 14"/>
                <a:gd name="T5" fmla="*/ 0 h 14"/>
                <a:gd name="T6" fmla="*/ 13 w 14"/>
                <a:gd name="T7" fmla="*/ 1 h 14"/>
                <a:gd name="T8" fmla="*/ 13 w 14"/>
                <a:gd name="T9" fmla="*/ 3 h 14"/>
                <a:gd name="T10" fmla="*/ 12 w 14"/>
                <a:gd name="T11" fmla="*/ 5 h 14"/>
                <a:gd name="T12" fmla="*/ 9 w 14"/>
                <a:gd name="T13" fmla="*/ 7 h 14"/>
                <a:gd name="T14" fmla="*/ 6 w 14"/>
                <a:gd name="T15" fmla="*/ 10 h 14"/>
                <a:gd name="T16" fmla="*/ 0 w 14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8" y="1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9" y="7"/>
                  </a:lnTo>
                  <a:lnTo>
                    <a:pt x="6" y="10"/>
                  </a:lnTo>
                  <a:lnTo>
                    <a:pt x="0" y="13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4" name="Freeform 700"/>
            <p:cNvSpPr>
              <a:spLocks/>
            </p:cNvSpPr>
            <p:nvPr/>
          </p:nvSpPr>
          <p:spPr bwMode="auto">
            <a:xfrm>
              <a:off x="5378" y="412"/>
              <a:ext cx="8" cy="5"/>
            </a:xfrm>
            <a:custGeom>
              <a:avLst/>
              <a:gdLst>
                <a:gd name="T0" fmla="*/ 3 w 8"/>
                <a:gd name="T1" fmla="*/ 0 h 5"/>
                <a:gd name="T2" fmla="*/ 5 w 8"/>
                <a:gd name="T3" fmla="*/ 0 h 5"/>
                <a:gd name="T4" fmla="*/ 6 w 8"/>
                <a:gd name="T5" fmla="*/ 0 h 5"/>
                <a:gd name="T6" fmla="*/ 7 w 8"/>
                <a:gd name="T7" fmla="*/ 1 h 5"/>
                <a:gd name="T8" fmla="*/ 6 w 8"/>
                <a:gd name="T9" fmla="*/ 2 h 5"/>
                <a:gd name="T10" fmla="*/ 5 w 8"/>
                <a:gd name="T11" fmla="*/ 2 h 5"/>
                <a:gd name="T12" fmla="*/ 3 w 8"/>
                <a:gd name="T13" fmla="*/ 3 h 5"/>
                <a:gd name="T14" fmla="*/ 0 w 8"/>
                <a:gd name="T15" fmla="*/ 4 h 5"/>
                <a:gd name="T16" fmla="*/ 3 w 8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3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5" name="Freeform 701"/>
            <p:cNvSpPr>
              <a:spLocks/>
            </p:cNvSpPr>
            <p:nvPr/>
          </p:nvSpPr>
          <p:spPr bwMode="auto">
            <a:xfrm>
              <a:off x="5378" y="412"/>
              <a:ext cx="14" cy="11"/>
            </a:xfrm>
            <a:custGeom>
              <a:avLst/>
              <a:gdLst>
                <a:gd name="T0" fmla="*/ 6 w 14"/>
                <a:gd name="T1" fmla="*/ 1 h 11"/>
                <a:gd name="T2" fmla="*/ 9 w 14"/>
                <a:gd name="T3" fmla="*/ 0 h 11"/>
                <a:gd name="T4" fmla="*/ 11 w 14"/>
                <a:gd name="T5" fmla="*/ 0 h 11"/>
                <a:gd name="T6" fmla="*/ 12 w 14"/>
                <a:gd name="T7" fmla="*/ 1 h 11"/>
                <a:gd name="T8" fmla="*/ 13 w 14"/>
                <a:gd name="T9" fmla="*/ 2 h 11"/>
                <a:gd name="T10" fmla="*/ 12 w 14"/>
                <a:gd name="T11" fmla="*/ 4 h 11"/>
                <a:gd name="T12" fmla="*/ 10 w 14"/>
                <a:gd name="T13" fmla="*/ 6 h 11"/>
                <a:gd name="T14" fmla="*/ 6 w 14"/>
                <a:gd name="T15" fmla="*/ 8 h 11"/>
                <a:gd name="T16" fmla="*/ 0 w 14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1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0" y="10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6" name="Freeform 702"/>
            <p:cNvSpPr>
              <a:spLocks/>
            </p:cNvSpPr>
            <p:nvPr/>
          </p:nvSpPr>
          <p:spPr bwMode="auto">
            <a:xfrm>
              <a:off x="5375" y="420"/>
              <a:ext cx="6" cy="4"/>
            </a:xfrm>
            <a:custGeom>
              <a:avLst/>
              <a:gdLst>
                <a:gd name="T0" fmla="*/ 4 w 6"/>
                <a:gd name="T1" fmla="*/ 0 h 4"/>
                <a:gd name="T2" fmla="*/ 5 w 6"/>
                <a:gd name="T3" fmla="*/ 0 h 4"/>
                <a:gd name="T4" fmla="*/ 5 w 6"/>
                <a:gd name="T5" fmla="*/ 1 h 4"/>
                <a:gd name="T6" fmla="*/ 5 w 6"/>
                <a:gd name="T7" fmla="*/ 2 h 4"/>
                <a:gd name="T8" fmla="*/ 4 w 6"/>
                <a:gd name="T9" fmla="*/ 2 h 4"/>
                <a:gd name="T10" fmla="*/ 2 w 6"/>
                <a:gd name="T11" fmla="*/ 3 h 4"/>
                <a:gd name="T12" fmla="*/ 0 w 6"/>
                <a:gd name="T13" fmla="*/ 3 h 4"/>
                <a:gd name="T14" fmla="*/ 4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7" name="Freeform 703"/>
            <p:cNvSpPr>
              <a:spLocks/>
            </p:cNvSpPr>
            <p:nvPr/>
          </p:nvSpPr>
          <p:spPr bwMode="auto">
            <a:xfrm>
              <a:off x="5375" y="420"/>
              <a:ext cx="12" cy="10"/>
            </a:xfrm>
            <a:custGeom>
              <a:avLst/>
              <a:gdLst>
                <a:gd name="T0" fmla="*/ 8 w 12"/>
                <a:gd name="T1" fmla="*/ 0 h 10"/>
                <a:gd name="T2" fmla="*/ 10 w 12"/>
                <a:gd name="T3" fmla="*/ 0 h 10"/>
                <a:gd name="T4" fmla="*/ 11 w 12"/>
                <a:gd name="T5" fmla="*/ 0 h 10"/>
                <a:gd name="T6" fmla="*/ 11 w 12"/>
                <a:gd name="T7" fmla="*/ 2 h 10"/>
                <a:gd name="T8" fmla="*/ 11 w 12"/>
                <a:gd name="T9" fmla="*/ 3 h 10"/>
                <a:gd name="T10" fmla="*/ 10 w 12"/>
                <a:gd name="T11" fmla="*/ 5 h 10"/>
                <a:gd name="T12" fmla="*/ 8 w 12"/>
                <a:gd name="T13" fmla="*/ 7 h 10"/>
                <a:gd name="T14" fmla="*/ 5 w 12"/>
                <a:gd name="T15" fmla="*/ 8 h 10"/>
                <a:gd name="T16" fmla="*/ 0 w 12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5" y="8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8" name="Freeform 704"/>
            <p:cNvSpPr>
              <a:spLocks/>
            </p:cNvSpPr>
            <p:nvPr/>
          </p:nvSpPr>
          <p:spPr bwMode="auto">
            <a:xfrm>
              <a:off x="5372" y="428"/>
              <a:ext cx="7" cy="2"/>
            </a:xfrm>
            <a:custGeom>
              <a:avLst/>
              <a:gdLst>
                <a:gd name="T0" fmla="*/ 4 w 7"/>
                <a:gd name="T1" fmla="*/ 0 h 2"/>
                <a:gd name="T2" fmla="*/ 5 w 7"/>
                <a:gd name="T3" fmla="*/ 0 h 2"/>
                <a:gd name="T4" fmla="*/ 6 w 7"/>
                <a:gd name="T5" fmla="*/ 0 h 2"/>
                <a:gd name="T6" fmla="*/ 6 w 7"/>
                <a:gd name="T7" fmla="*/ 1 h 2"/>
                <a:gd name="T8" fmla="*/ 5 w 7"/>
                <a:gd name="T9" fmla="*/ 1 h 2"/>
                <a:gd name="T10" fmla="*/ 3 w 7"/>
                <a:gd name="T11" fmla="*/ 1 h 2"/>
                <a:gd name="T12" fmla="*/ 0 w 7"/>
                <a:gd name="T13" fmla="*/ 1 h 2"/>
                <a:gd name="T14" fmla="*/ 4 w 7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9" name="Freeform 705"/>
            <p:cNvSpPr>
              <a:spLocks/>
            </p:cNvSpPr>
            <p:nvPr/>
          </p:nvSpPr>
          <p:spPr bwMode="auto">
            <a:xfrm>
              <a:off x="5372" y="428"/>
              <a:ext cx="13" cy="8"/>
            </a:xfrm>
            <a:custGeom>
              <a:avLst/>
              <a:gdLst>
                <a:gd name="T0" fmla="*/ 8 w 13"/>
                <a:gd name="T1" fmla="*/ 0 h 8"/>
                <a:gd name="T2" fmla="*/ 9 w 13"/>
                <a:gd name="T3" fmla="*/ 0 h 8"/>
                <a:gd name="T4" fmla="*/ 11 w 13"/>
                <a:gd name="T5" fmla="*/ 1 h 8"/>
                <a:gd name="T6" fmla="*/ 12 w 13"/>
                <a:gd name="T7" fmla="*/ 1 h 8"/>
                <a:gd name="T8" fmla="*/ 12 w 13"/>
                <a:gd name="T9" fmla="*/ 3 h 8"/>
                <a:gd name="T10" fmla="*/ 11 w 13"/>
                <a:gd name="T11" fmla="*/ 4 h 8"/>
                <a:gd name="T12" fmla="*/ 9 w 13"/>
                <a:gd name="T13" fmla="*/ 5 h 8"/>
                <a:gd name="T14" fmla="*/ 6 w 13"/>
                <a:gd name="T15" fmla="*/ 7 h 8"/>
                <a:gd name="T16" fmla="*/ 0 w 13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9" y="5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" name="Freeform 706"/>
            <p:cNvSpPr>
              <a:spLocks/>
            </p:cNvSpPr>
            <p:nvPr/>
          </p:nvSpPr>
          <p:spPr bwMode="auto">
            <a:xfrm>
              <a:off x="5368" y="435"/>
              <a:ext cx="8" cy="1"/>
            </a:xfrm>
            <a:custGeom>
              <a:avLst/>
              <a:gdLst>
                <a:gd name="T0" fmla="*/ 4 w 8"/>
                <a:gd name="T1" fmla="*/ 0 h 1"/>
                <a:gd name="T2" fmla="*/ 5 w 8"/>
                <a:gd name="T3" fmla="*/ 0 h 1"/>
                <a:gd name="T4" fmla="*/ 6 w 8"/>
                <a:gd name="T5" fmla="*/ 0 h 1"/>
                <a:gd name="T6" fmla="*/ 7 w 8"/>
                <a:gd name="T7" fmla="*/ 0 h 1"/>
                <a:gd name="T8" fmla="*/ 6 w 8"/>
                <a:gd name="T9" fmla="*/ 0 h 1"/>
                <a:gd name="T10" fmla="*/ 5 w 8"/>
                <a:gd name="T11" fmla="*/ 0 h 1"/>
                <a:gd name="T12" fmla="*/ 3 w 8"/>
                <a:gd name="T13" fmla="*/ 0 h 1"/>
                <a:gd name="T14" fmla="*/ 2 w 8"/>
                <a:gd name="T15" fmla="*/ 0 h 1"/>
                <a:gd name="T16" fmla="*/ 0 w 8"/>
                <a:gd name="T17" fmla="*/ 0 h 1"/>
                <a:gd name="T18" fmla="*/ 4 w 8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" name="Freeform 707"/>
            <p:cNvSpPr>
              <a:spLocks/>
            </p:cNvSpPr>
            <p:nvPr/>
          </p:nvSpPr>
          <p:spPr bwMode="auto">
            <a:xfrm>
              <a:off x="5368" y="435"/>
              <a:ext cx="14" cy="7"/>
            </a:xfrm>
            <a:custGeom>
              <a:avLst/>
              <a:gdLst>
                <a:gd name="T0" fmla="*/ 7 w 14"/>
                <a:gd name="T1" fmla="*/ 0 h 7"/>
                <a:gd name="T2" fmla="*/ 8 w 14"/>
                <a:gd name="T3" fmla="*/ 0 h 7"/>
                <a:gd name="T4" fmla="*/ 9 w 14"/>
                <a:gd name="T5" fmla="*/ 0 h 7"/>
                <a:gd name="T6" fmla="*/ 10 w 14"/>
                <a:gd name="T7" fmla="*/ 0 h 7"/>
                <a:gd name="T8" fmla="*/ 11 w 14"/>
                <a:gd name="T9" fmla="*/ 1 h 7"/>
                <a:gd name="T10" fmla="*/ 12 w 14"/>
                <a:gd name="T11" fmla="*/ 1 h 7"/>
                <a:gd name="T12" fmla="*/ 13 w 14"/>
                <a:gd name="T13" fmla="*/ 2 h 7"/>
                <a:gd name="T14" fmla="*/ 13 w 14"/>
                <a:gd name="T15" fmla="*/ 3 h 7"/>
                <a:gd name="T16" fmla="*/ 13 w 14"/>
                <a:gd name="T17" fmla="*/ 4 h 7"/>
                <a:gd name="T18" fmla="*/ 12 w 14"/>
                <a:gd name="T19" fmla="*/ 5 h 7"/>
                <a:gd name="T20" fmla="*/ 10 w 14"/>
                <a:gd name="T21" fmla="*/ 6 h 7"/>
                <a:gd name="T22" fmla="*/ 9 w 14"/>
                <a:gd name="T23" fmla="*/ 6 h 7"/>
                <a:gd name="T24" fmla="*/ 6 w 14"/>
                <a:gd name="T25" fmla="*/ 6 h 7"/>
                <a:gd name="T26" fmla="*/ 4 w 14"/>
                <a:gd name="T27" fmla="*/ 6 h 7"/>
                <a:gd name="T28" fmla="*/ 0 w 14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2" name="Freeform 708"/>
            <p:cNvSpPr>
              <a:spLocks/>
            </p:cNvSpPr>
            <p:nvPr/>
          </p:nvSpPr>
          <p:spPr bwMode="auto">
            <a:xfrm>
              <a:off x="5365" y="441"/>
              <a:ext cx="8" cy="2"/>
            </a:xfrm>
            <a:custGeom>
              <a:avLst/>
              <a:gdLst>
                <a:gd name="T0" fmla="*/ 4 w 8"/>
                <a:gd name="T1" fmla="*/ 0 h 2"/>
                <a:gd name="T2" fmla="*/ 5 w 8"/>
                <a:gd name="T3" fmla="*/ 0 h 2"/>
                <a:gd name="T4" fmla="*/ 6 w 8"/>
                <a:gd name="T5" fmla="*/ 0 h 2"/>
                <a:gd name="T6" fmla="*/ 7 w 8"/>
                <a:gd name="T7" fmla="*/ 0 h 2"/>
                <a:gd name="T8" fmla="*/ 7 w 8"/>
                <a:gd name="T9" fmla="*/ 1 h 2"/>
                <a:gd name="T10" fmla="*/ 6 w 8"/>
                <a:gd name="T11" fmla="*/ 1 h 2"/>
                <a:gd name="T12" fmla="*/ 5 w 8"/>
                <a:gd name="T13" fmla="*/ 1 h 2"/>
                <a:gd name="T14" fmla="*/ 3 w 8"/>
                <a:gd name="T15" fmla="*/ 1 h 2"/>
                <a:gd name="T16" fmla="*/ 0 w 8"/>
                <a:gd name="T17" fmla="*/ 1 h 2"/>
                <a:gd name="T18" fmla="*/ 4 w 8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3" name="Freeform 709"/>
            <p:cNvSpPr>
              <a:spLocks/>
            </p:cNvSpPr>
            <p:nvPr/>
          </p:nvSpPr>
          <p:spPr bwMode="auto">
            <a:xfrm>
              <a:off x="5365" y="441"/>
              <a:ext cx="14" cy="8"/>
            </a:xfrm>
            <a:custGeom>
              <a:avLst/>
              <a:gdLst>
                <a:gd name="T0" fmla="*/ 7 w 14"/>
                <a:gd name="T1" fmla="*/ 0 h 8"/>
                <a:gd name="T2" fmla="*/ 10 w 14"/>
                <a:gd name="T3" fmla="*/ 1 h 8"/>
                <a:gd name="T4" fmla="*/ 12 w 14"/>
                <a:gd name="T5" fmla="*/ 1 h 8"/>
                <a:gd name="T6" fmla="*/ 13 w 14"/>
                <a:gd name="T7" fmla="*/ 3 h 8"/>
                <a:gd name="T8" fmla="*/ 13 w 14"/>
                <a:gd name="T9" fmla="*/ 4 h 8"/>
                <a:gd name="T10" fmla="*/ 11 w 14"/>
                <a:gd name="T11" fmla="*/ 5 h 8"/>
                <a:gd name="T12" fmla="*/ 9 w 14"/>
                <a:gd name="T13" fmla="*/ 6 h 8"/>
                <a:gd name="T14" fmla="*/ 5 w 14"/>
                <a:gd name="T15" fmla="*/ 7 h 8"/>
                <a:gd name="T16" fmla="*/ 0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7" y="0"/>
                  </a:moveTo>
                  <a:lnTo>
                    <a:pt x="10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9" y="6"/>
                  </a:lnTo>
                  <a:lnTo>
                    <a:pt x="5" y="7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4" name="Freeform 710"/>
            <p:cNvSpPr>
              <a:spLocks/>
            </p:cNvSpPr>
            <p:nvPr/>
          </p:nvSpPr>
          <p:spPr bwMode="auto">
            <a:xfrm>
              <a:off x="5361" y="447"/>
              <a:ext cx="6" cy="1"/>
            </a:xfrm>
            <a:custGeom>
              <a:avLst/>
              <a:gdLst>
                <a:gd name="T0" fmla="*/ 3 w 6"/>
                <a:gd name="T1" fmla="*/ 0 h 1"/>
                <a:gd name="T2" fmla="*/ 4 w 6"/>
                <a:gd name="T3" fmla="*/ 0 h 1"/>
                <a:gd name="T4" fmla="*/ 5 w 6"/>
                <a:gd name="T5" fmla="*/ 0 h 1"/>
                <a:gd name="T6" fmla="*/ 4 w 6"/>
                <a:gd name="T7" fmla="*/ 0 h 1"/>
                <a:gd name="T8" fmla="*/ 2 w 6"/>
                <a:gd name="T9" fmla="*/ 0 h 1"/>
                <a:gd name="T10" fmla="*/ 0 w 6"/>
                <a:gd name="T11" fmla="*/ 0 h 1"/>
                <a:gd name="T12" fmla="*/ 3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5" name="Freeform 711"/>
            <p:cNvSpPr>
              <a:spLocks/>
            </p:cNvSpPr>
            <p:nvPr/>
          </p:nvSpPr>
          <p:spPr bwMode="auto">
            <a:xfrm>
              <a:off x="5361" y="447"/>
              <a:ext cx="12" cy="7"/>
            </a:xfrm>
            <a:custGeom>
              <a:avLst/>
              <a:gdLst>
                <a:gd name="T0" fmla="*/ 7 w 12"/>
                <a:gd name="T1" fmla="*/ 0 h 7"/>
                <a:gd name="T2" fmla="*/ 9 w 12"/>
                <a:gd name="T3" fmla="*/ 1 h 7"/>
                <a:gd name="T4" fmla="*/ 11 w 12"/>
                <a:gd name="T5" fmla="*/ 2 h 7"/>
                <a:gd name="T6" fmla="*/ 11 w 12"/>
                <a:gd name="T7" fmla="*/ 3 h 7"/>
                <a:gd name="T8" fmla="*/ 11 w 12"/>
                <a:gd name="T9" fmla="*/ 4 h 7"/>
                <a:gd name="T10" fmla="*/ 10 w 12"/>
                <a:gd name="T11" fmla="*/ 5 h 7"/>
                <a:gd name="T12" fmla="*/ 8 w 12"/>
                <a:gd name="T13" fmla="*/ 6 h 7"/>
                <a:gd name="T14" fmla="*/ 4 w 12"/>
                <a:gd name="T15" fmla="*/ 6 h 7"/>
                <a:gd name="T16" fmla="*/ 0 w 12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lnTo>
                    <a:pt x="9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6" name="Freeform 712"/>
            <p:cNvSpPr>
              <a:spLocks/>
            </p:cNvSpPr>
            <p:nvPr/>
          </p:nvSpPr>
          <p:spPr bwMode="auto">
            <a:xfrm>
              <a:off x="5357" y="453"/>
              <a:ext cx="8" cy="2"/>
            </a:xfrm>
            <a:custGeom>
              <a:avLst/>
              <a:gdLst>
                <a:gd name="T0" fmla="*/ 5 w 8"/>
                <a:gd name="T1" fmla="*/ 0 h 2"/>
                <a:gd name="T2" fmla="*/ 6 w 8"/>
                <a:gd name="T3" fmla="*/ 0 h 2"/>
                <a:gd name="T4" fmla="*/ 7 w 8"/>
                <a:gd name="T5" fmla="*/ 1 h 2"/>
                <a:gd name="T6" fmla="*/ 6 w 8"/>
                <a:gd name="T7" fmla="*/ 1 h 2"/>
                <a:gd name="T8" fmla="*/ 5 w 8"/>
                <a:gd name="T9" fmla="*/ 1 h 2"/>
                <a:gd name="T10" fmla="*/ 4 w 8"/>
                <a:gd name="T11" fmla="*/ 1 h 2"/>
                <a:gd name="T12" fmla="*/ 2 w 8"/>
                <a:gd name="T13" fmla="*/ 1 h 2"/>
                <a:gd name="T14" fmla="*/ 0 w 8"/>
                <a:gd name="T15" fmla="*/ 1 h 2"/>
                <a:gd name="T16" fmla="*/ 5 w 8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7" name="Freeform 713"/>
            <p:cNvSpPr>
              <a:spLocks/>
            </p:cNvSpPr>
            <p:nvPr/>
          </p:nvSpPr>
          <p:spPr bwMode="auto">
            <a:xfrm>
              <a:off x="5357" y="453"/>
              <a:ext cx="14" cy="8"/>
            </a:xfrm>
            <a:custGeom>
              <a:avLst/>
              <a:gdLst>
                <a:gd name="T0" fmla="*/ 10 w 14"/>
                <a:gd name="T1" fmla="*/ 0 h 8"/>
                <a:gd name="T2" fmla="*/ 12 w 14"/>
                <a:gd name="T3" fmla="*/ 1 h 8"/>
                <a:gd name="T4" fmla="*/ 12 w 14"/>
                <a:gd name="T5" fmla="*/ 2 h 8"/>
                <a:gd name="T6" fmla="*/ 13 w 14"/>
                <a:gd name="T7" fmla="*/ 4 h 8"/>
                <a:gd name="T8" fmla="*/ 12 w 14"/>
                <a:gd name="T9" fmla="*/ 5 h 8"/>
                <a:gd name="T10" fmla="*/ 10 w 14"/>
                <a:gd name="T11" fmla="*/ 7 h 8"/>
                <a:gd name="T12" fmla="*/ 8 w 14"/>
                <a:gd name="T13" fmla="*/ 7 h 8"/>
                <a:gd name="T14" fmla="*/ 4 w 14"/>
                <a:gd name="T15" fmla="*/ 7 h 8"/>
                <a:gd name="T16" fmla="*/ 0 w 14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lnTo>
                    <a:pt x="12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8" name="Freeform 714"/>
            <p:cNvSpPr>
              <a:spLocks/>
            </p:cNvSpPr>
            <p:nvPr/>
          </p:nvSpPr>
          <p:spPr bwMode="auto">
            <a:xfrm>
              <a:off x="5351" y="460"/>
              <a:ext cx="10" cy="1"/>
            </a:xfrm>
            <a:custGeom>
              <a:avLst/>
              <a:gdLst>
                <a:gd name="T0" fmla="*/ 7 w 10"/>
                <a:gd name="T1" fmla="*/ 0 h 1"/>
                <a:gd name="T2" fmla="*/ 8 w 10"/>
                <a:gd name="T3" fmla="*/ 0 h 1"/>
                <a:gd name="T4" fmla="*/ 9 w 10"/>
                <a:gd name="T5" fmla="*/ 0 h 1"/>
                <a:gd name="T6" fmla="*/ 8 w 10"/>
                <a:gd name="T7" fmla="*/ 0 h 1"/>
                <a:gd name="T8" fmla="*/ 7 w 10"/>
                <a:gd name="T9" fmla="*/ 0 h 1"/>
                <a:gd name="T10" fmla="*/ 5 w 10"/>
                <a:gd name="T11" fmla="*/ 0 h 1"/>
                <a:gd name="T12" fmla="*/ 3 w 10"/>
                <a:gd name="T13" fmla="*/ 0 h 1"/>
                <a:gd name="T14" fmla="*/ 0 w 10"/>
                <a:gd name="T15" fmla="*/ 0 h 1"/>
                <a:gd name="T16" fmla="*/ 7 w 10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">
                  <a:moveTo>
                    <a:pt x="7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9" name="Freeform 715"/>
            <p:cNvSpPr>
              <a:spLocks/>
            </p:cNvSpPr>
            <p:nvPr/>
          </p:nvSpPr>
          <p:spPr bwMode="auto">
            <a:xfrm>
              <a:off x="5351" y="460"/>
              <a:ext cx="16" cy="7"/>
            </a:xfrm>
            <a:custGeom>
              <a:avLst/>
              <a:gdLst>
                <a:gd name="T0" fmla="*/ 11 w 16"/>
                <a:gd name="T1" fmla="*/ 0 h 7"/>
                <a:gd name="T2" fmla="*/ 13 w 16"/>
                <a:gd name="T3" fmla="*/ 1 h 7"/>
                <a:gd name="T4" fmla="*/ 14 w 16"/>
                <a:gd name="T5" fmla="*/ 2 h 7"/>
                <a:gd name="T6" fmla="*/ 15 w 16"/>
                <a:gd name="T7" fmla="*/ 3 h 7"/>
                <a:gd name="T8" fmla="*/ 14 w 16"/>
                <a:gd name="T9" fmla="*/ 5 h 7"/>
                <a:gd name="T10" fmla="*/ 12 w 16"/>
                <a:gd name="T11" fmla="*/ 6 h 7"/>
                <a:gd name="T12" fmla="*/ 9 w 16"/>
                <a:gd name="T13" fmla="*/ 6 h 7"/>
                <a:gd name="T14" fmla="*/ 5 w 16"/>
                <a:gd name="T15" fmla="*/ 5 h 7"/>
                <a:gd name="T16" fmla="*/ 0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1" y="0"/>
                  </a:moveTo>
                  <a:lnTo>
                    <a:pt x="13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9" y="6"/>
                  </a:lnTo>
                  <a:lnTo>
                    <a:pt x="5" y="5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" name="Freeform 716"/>
            <p:cNvSpPr>
              <a:spLocks/>
            </p:cNvSpPr>
            <p:nvPr/>
          </p:nvSpPr>
          <p:spPr bwMode="auto">
            <a:xfrm>
              <a:off x="5346" y="465"/>
              <a:ext cx="11" cy="2"/>
            </a:xfrm>
            <a:custGeom>
              <a:avLst/>
              <a:gdLst>
                <a:gd name="T0" fmla="*/ 8 w 11"/>
                <a:gd name="T1" fmla="*/ 1 h 2"/>
                <a:gd name="T2" fmla="*/ 9 w 11"/>
                <a:gd name="T3" fmla="*/ 1 h 2"/>
                <a:gd name="T4" fmla="*/ 10 w 11"/>
                <a:gd name="T5" fmla="*/ 1 h 2"/>
                <a:gd name="T6" fmla="*/ 10 w 11"/>
                <a:gd name="T7" fmla="*/ 0 h 2"/>
                <a:gd name="T8" fmla="*/ 9 w 11"/>
                <a:gd name="T9" fmla="*/ 0 h 2"/>
                <a:gd name="T10" fmla="*/ 8 w 11"/>
                <a:gd name="T11" fmla="*/ 0 h 2"/>
                <a:gd name="T12" fmla="*/ 7 w 11"/>
                <a:gd name="T13" fmla="*/ 0 h 2"/>
                <a:gd name="T14" fmla="*/ 6 w 11"/>
                <a:gd name="T15" fmla="*/ 0 h 2"/>
                <a:gd name="T16" fmla="*/ 4 w 11"/>
                <a:gd name="T17" fmla="*/ 0 h 2"/>
                <a:gd name="T18" fmla="*/ 3 w 11"/>
                <a:gd name="T19" fmla="*/ 0 h 2"/>
                <a:gd name="T20" fmla="*/ 2 w 11"/>
                <a:gd name="T21" fmla="*/ 1 h 2"/>
                <a:gd name="T22" fmla="*/ 0 w 11"/>
                <a:gd name="T23" fmla="*/ 1 h 2"/>
                <a:gd name="T24" fmla="*/ 8 w 11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">
                  <a:moveTo>
                    <a:pt x="8" y="1"/>
                  </a:move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8" y="1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" name="Freeform 717"/>
            <p:cNvSpPr>
              <a:spLocks/>
            </p:cNvSpPr>
            <p:nvPr/>
          </p:nvSpPr>
          <p:spPr bwMode="auto">
            <a:xfrm>
              <a:off x="5346" y="466"/>
              <a:ext cx="17" cy="6"/>
            </a:xfrm>
            <a:custGeom>
              <a:avLst/>
              <a:gdLst>
                <a:gd name="T0" fmla="*/ 12 w 17"/>
                <a:gd name="T1" fmla="*/ 0 h 6"/>
                <a:gd name="T2" fmla="*/ 14 w 17"/>
                <a:gd name="T3" fmla="*/ 0 h 6"/>
                <a:gd name="T4" fmla="*/ 15 w 17"/>
                <a:gd name="T5" fmla="*/ 1 h 6"/>
                <a:gd name="T6" fmla="*/ 16 w 17"/>
                <a:gd name="T7" fmla="*/ 1 h 6"/>
                <a:gd name="T8" fmla="*/ 16 w 17"/>
                <a:gd name="T9" fmla="*/ 2 h 6"/>
                <a:gd name="T10" fmla="*/ 16 w 17"/>
                <a:gd name="T11" fmla="*/ 3 h 6"/>
                <a:gd name="T12" fmla="*/ 15 w 17"/>
                <a:gd name="T13" fmla="*/ 4 h 6"/>
                <a:gd name="T14" fmla="*/ 15 w 17"/>
                <a:gd name="T15" fmla="*/ 5 h 6"/>
                <a:gd name="T16" fmla="*/ 14 w 17"/>
                <a:gd name="T17" fmla="*/ 5 h 6"/>
                <a:gd name="T18" fmla="*/ 12 w 17"/>
                <a:gd name="T19" fmla="*/ 5 h 6"/>
                <a:gd name="T20" fmla="*/ 11 w 17"/>
                <a:gd name="T21" fmla="*/ 5 h 6"/>
                <a:gd name="T22" fmla="*/ 9 w 17"/>
                <a:gd name="T23" fmla="*/ 5 h 6"/>
                <a:gd name="T24" fmla="*/ 7 w 17"/>
                <a:gd name="T25" fmla="*/ 5 h 6"/>
                <a:gd name="T26" fmla="*/ 5 w 17"/>
                <a:gd name="T27" fmla="*/ 4 h 6"/>
                <a:gd name="T28" fmla="*/ 3 w 17"/>
                <a:gd name="T29" fmla="*/ 2 h 6"/>
                <a:gd name="T30" fmla="*/ 0 w 17"/>
                <a:gd name="T3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6">
                  <a:moveTo>
                    <a:pt x="12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" name="Freeform 718"/>
            <p:cNvSpPr>
              <a:spLocks/>
            </p:cNvSpPr>
            <p:nvPr/>
          </p:nvSpPr>
          <p:spPr bwMode="auto">
            <a:xfrm>
              <a:off x="5340" y="470"/>
              <a:ext cx="11" cy="1"/>
            </a:xfrm>
            <a:custGeom>
              <a:avLst/>
              <a:gdLst>
                <a:gd name="T0" fmla="*/ 8 w 11"/>
                <a:gd name="T1" fmla="*/ 0 h 1"/>
                <a:gd name="T2" fmla="*/ 9 w 11"/>
                <a:gd name="T3" fmla="*/ 0 h 1"/>
                <a:gd name="T4" fmla="*/ 10 w 11"/>
                <a:gd name="T5" fmla="*/ 0 h 1"/>
                <a:gd name="T6" fmla="*/ 9 w 11"/>
                <a:gd name="T7" fmla="*/ 0 h 1"/>
                <a:gd name="T8" fmla="*/ 8 w 11"/>
                <a:gd name="T9" fmla="*/ 0 h 1"/>
                <a:gd name="T10" fmla="*/ 7 w 11"/>
                <a:gd name="T11" fmla="*/ 0 h 1"/>
                <a:gd name="T12" fmla="*/ 6 w 11"/>
                <a:gd name="T13" fmla="*/ 0 h 1"/>
                <a:gd name="T14" fmla="*/ 4 w 11"/>
                <a:gd name="T15" fmla="*/ 0 h 1"/>
                <a:gd name="T16" fmla="*/ 3 w 11"/>
                <a:gd name="T17" fmla="*/ 0 h 1"/>
                <a:gd name="T18" fmla="*/ 2 w 11"/>
                <a:gd name="T19" fmla="*/ 0 h 1"/>
                <a:gd name="T20" fmla="*/ 0 w 11"/>
                <a:gd name="T21" fmla="*/ 0 h 1"/>
                <a:gd name="T22" fmla="*/ 8 w 1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">
                  <a:moveTo>
                    <a:pt x="8" y="0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" name="Freeform 719"/>
            <p:cNvSpPr>
              <a:spLocks/>
            </p:cNvSpPr>
            <p:nvPr/>
          </p:nvSpPr>
          <p:spPr bwMode="auto">
            <a:xfrm>
              <a:off x="5340" y="470"/>
              <a:ext cx="17" cy="7"/>
            </a:xfrm>
            <a:custGeom>
              <a:avLst/>
              <a:gdLst>
                <a:gd name="T0" fmla="*/ 13 w 17"/>
                <a:gd name="T1" fmla="*/ 0 h 7"/>
                <a:gd name="T2" fmla="*/ 14 w 17"/>
                <a:gd name="T3" fmla="*/ 1 h 7"/>
                <a:gd name="T4" fmla="*/ 15 w 17"/>
                <a:gd name="T5" fmla="*/ 2 h 7"/>
                <a:gd name="T6" fmla="*/ 16 w 17"/>
                <a:gd name="T7" fmla="*/ 3 h 7"/>
                <a:gd name="T8" fmla="*/ 16 w 17"/>
                <a:gd name="T9" fmla="*/ 4 h 7"/>
                <a:gd name="T10" fmla="*/ 15 w 17"/>
                <a:gd name="T11" fmla="*/ 5 h 7"/>
                <a:gd name="T12" fmla="*/ 14 w 17"/>
                <a:gd name="T13" fmla="*/ 6 h 7"/>
                <a:gd name="T14" fmla="*/ 13 w 17"/>
                <a:gd name="T15" fmla="*/ 6 h 7"/>
                <a:gd name="T16" fmla="*/ 12 w 17"/>
                <a:gd name="T17" fmla="*/ 6 h 7"/>
                <a:gd name="T18" fmla="*/ 11 w 17"/>
                <a:gd name="T19" fmla="*/ 6 h 7"/>
                <a:gd name="T20" fmla="*/ 9 w 17"/>
                <a:gd name="T21" fmla="*/ 6 h 7"/>
                <a:gd name="T22" fmla="*/ 7 w 17"/>
                <a:gd name="T23" fmla="*/ 6 h 7"/>
                <a:gd name="T24" fmla="*/ 5 w 17"/>
                <a:gd name="T25" fmla="*/ 5 h 7"/>
                <a:gd name="T26" fmla="*/ 3 w 17"/>
                <a:gd name="T27" fmla="*/ 3 h 7"/>
                <a:gd name="T28" fmla="*/ 0 w 17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7">
                  <a:moveTo>
                    <a:pt x="13" y="0"/>
                  </a:move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" name="Freeform 720"/>
            <p:cNvSpPr>
              <a:spLocks/>
            </p:cNvSpPr>
            <p:nvPr/>
          </p:nvSpPr>
          <p:spPr bwMode="auto">
            <a:xfrm>
              <a:off x="5334" y="474"/>
              <a:ext cx="10" cy="2"/>
            </a:xfrm>
            <a:custGeom>
              <a:avLst/>
              <a:gdLst>
                <a:gd name="T0" fmla="*/ 7 w 10"/>
                <a:gd name="T1" fmla="*/ 0 h 2"/>
                <a:gd name="T2" fmla="*/ 8 w 10"/>
                <a:gd name="T3" fmla="*/ 0 h 2"/>
                <a:gd name="T4" fmla="*/ 9 w 10"/>
                <a:gd name="T5" fmla="*/ 1 h 2"/>
                <a:gd name="T6" fmla="*/ 8 w 10"/>
                <a:gd name="T7" fmla="*/ 1 h 2"/>
                <a:gd name="T8" fmla="*/ 6 w 10"/>
                <a:gd name="T9" fmla="*/ 1 h 2"/>
                <a:gd name="T10" fmla="*/ 4 w 10"/>
                <a:gd name="T11" fmla="*/ 1 h 2"/>
                <a:gd name="T12" fmla="*/ 0 w 10"/>
                <a:gd name="T13" fmla="*/ 0 h 2"/>
                <a:gd name="T14" fmla="*/ 7 w 10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">
                  <a:moveTo>
                    <a:pt x="7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" name="Freeform 721"/>
            <p:cNvSpPr>
              <a:spLocks/>
            </p:cNvSpPr>
            <p:nvPr/>
          </p:nvSpPr>
          <p:spPr bwMode="auto">
            <a:xfrm>
              <a:off x="5334" y="474"/>
              <a:ext cx="16" cy="8"/>
            </a:xfrm>
            <a:custGeom>
              <a:avLst/>
              <a:gdLst>
                <a:gd name="T0" fmla="*/ 11 w 16"/>
                <a:gd name="T1" fmla="*/ 0 h 8"/>
                <a:gd name="T2" fmla="*/ 13 w 16"/>
                <a:gd name="T3" fmla="*/ 2 h 8"/>
                <a:gd name="T4" fmla="*/ 14 w 16"/>
                <a:gd name="T5" fmla="*/ 3 h 8"/>
                <a:gd name="T6" fmla="*/ 15 w 16"/>
                <a:gd name="T7" fmla="*/ 5 h 8"/>
                <a:gd name="T8" fmla="*/ 14 w 16"/>
                <a:gd name="T9" fmla="*/ 7 h 8"/>
                <a:gd name="T10" fmla="*/ 13 w 16"/>
                <a:gd name="T11" fmla="*/ 7 h 8"/>
                <a:gd name="T12" fmla="*/ 10 w 16"/>
                <a:gd name="T13" fmla="*/ 7 h 8"/>
                <a:gd name="T14" fmla="*/ 6 w 16"/>
                <a:gd name="T15" fmla="*/ 5 h 8"/>
                <a:gd name="T16" fmla="*/ 0 w 16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">
                  <a:moveTo>
                    <a:pt x="11" y="0"/>
                  </a:moveTo>
                  <a:lnTo>
                    <a:pt x="13" y="2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6" y="5"/>
                  </a:lnTo>
                  <a:lnTo>
                    <a:pt x="0" y="2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" name="Freeform 722"/>
            <p:cNvSpPr>
              <a:spLocks/>
            </p:cNvSpPr>
            <p:nvPr/>
          </p:nvSpPr>
          <p:spPr bwMode="auto">
            <a:xfrm>
              <a:off x="5330" y="477"/>
              <a:ext cx="6" cy="2"/>
            </a:xfrm>
            <a:custGeom>
              <a:avLst/>
              <a:gdLst>
                <a:gd name="T0" fmla="*/ 3 w 6"/>
                <a:gd name="T1" fmla="*/ 0 h 2"/>
                <a:gd name="T2" fmla="*/ 4 w 6"/>
                <a:gd name="T3" fmla="*/ 0 h 2"/>
                <a:gd name="T4" fmla="*/ 5 w 6"/>
                <a:gd name="T5" fmla="*/ 0 h 2"/>
                <a:gd name="T6" fmla="*/ 5 w 6"/>
                <a:gd name="T7" fmla="*/ 1 h 2"/>
                <a:gd name="T8" fmla="*/ 4 w 6"/>
                <a:gd name="T9" fmla="*/ 1 h 2"/>
                <a:gd name="T10" fmla="*/ 3 w 6"/>
                <a:gd name="T11" fmla="*/ 1 h 2"/>
                <a:gd name="T12" fmla="*/ 2 w 6"/>
                <a:gd name="T13" fmla="*/ 1 h 2"/>
                <a:gd name="T14" fmla="*/ 1 w 6"/>
                <a:gd name="T15" fmla="*/ 1 h 2"/>
                <a:gd name="T16" fmla="*/ 0 w 6"/>
                <a:gd name="T17" fmla="*/ 0 h 2"/>
                <a:gd name="T18" fmla="*/ 3 w 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" name="Freeform 723"/>
            <p:cNvSpPr>
              <a:spLocks/>
            </p:cNvSpPr>
            <p:nvPr/>
          </p:nvSpPr>
          <p:spPr bwMode="auto">
            <a:xfrm>
              <a:off x="5330" y="477"/>
              <a:ext cx="12" cy="8"/>
            </a:xfrm>
            <a:custGeom>
              <a:avLst/>
              <a:gdLst>
                <a:gd name="T0" fmla="*/ 6 w 12"/>
                <a:gd name="T1" fmla="*/ 0 h 8"/>
                <a:gd name="T2" fmla="*/ 8 w 12"/>
                <a:gd name="T3" fmla="*/ 1 h 8"/>
                <a:gd name="T4" fmla="*/ 10 w 12"/>
                <a:gd name="T5" fmla="*/ 3 h 8"/>
                <a:gd name="T6" fmla="*/ 11 w 12"/>
                <a:gd name="T7" fmla="*/ 4 h 8"/>
                <a:gd name="T8" fmla="*/ 11 w 12"/>
                <a:gd name="T9" fmla="*/ 5 h 8"/>
                <a:gd name="T10" fmla="*/ 11 w 12"/>
                <a:gd name="T11" fmla="*/ 6 h 8"/>
                <a:gd name="T12" fmla="*/ 11 w 12"/>
                <a:gd name="T13" fmla="*/ 7 h 8"/>
                <a:gd name="T14" fmla="*/ 10 w 12"/>
                <a:gd name="T15" fmla="*/ 7 h 8"/>
                <a:gd name="T16" fmla="*/ 9 w 12"/>
                <a:gd name="T17" fmla="*/ 7 h 8"/>
                <a:gd name="T18" fmla="*/ 8 w 12"/>
                <a:gd name="T19" fmla="*/ 7 h 8"/>
                <a:gd name="T20" fmla="*/ 6 w 12"/>
                <a:gd name="T21" fmla="*/ 7 h 8"/>
                <a:gd name="T22" fmla="*/ 5 w 12"/>
                <a:gd name="T23" fmla="*/ 6 h 8"/>
                <a:gd name="T24" fmla="*/ 3 w 12"/>
                <a:gd name="T25" fmla="*/ 5 h 8"/>
                <a:gd name="T26" fmla="*/ 2 w 12"/>
                <a:gd name="T27" fmla="*/ 4 h 8"/>
                <a:gd name="T28" fmla="*/ 1 w 12"/>
                <a:gd name="T29" fmla="*/ 3 h 8"/>
                <a:gd name="T30" fmla="*/ 0 w 12"/>
                <a:gd name="T3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" name="Freeform 724"/>
            <p:cNvSpPr>
              <a:spLocks/>
            </p:cNvSpPr>
            <p:nvPr/>
          </p:nvSpPr>
          <p:spPr bwMode="auto">
            <a:xfrm>
              <a:off x="5323" y="479"/>
              <a:ext cx="4" cy="1"/>
            </a:xfrm>
            <a:custGeom>
              <a:avLst/>
              <a:gdLst>
                <a:gd name="T0" fmla="*/ 3 w 4"/>
                <a:gd name="T1" fmla="*/ 0 h 1"/>
                <a:gd name="T2" fmla="*/ 2 w 4"/>
                <a:gd name="T3" fmla="*/ 0 h 1"/>
                <a:gd name="T4" fmla="*/ 1 w 4"/>
                <a:gd name="T5" fmla="*/ 0 h 1"/>
                <a:gd name="T6" fmla="*/ 0 w 4"/>
                <a:gd name="T7" fmla="*/ 0 h 1"/>
                <a:gd name="T8" fmla="*/ 3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" name="Freeform 725"/>
            <p:cNvSpPr>
              <a:spLocks/>
            </p:cNvSpPr>
            <p:nvPr/>
          </p:nvSpPr>
          <p:spPr bwMode="auto">
            <a:xfrm>
              <a:off x="5323" y="479"/>
              <a:ext cx="10" cy="7"/>
            </a:xfrm>
            <a:custGeom>
              <a:avLst/>
              <a:gdLst>
                <a:gd name="T0" fmla="*/ 8 w 10"/>
                <a:gd name="T1" fmla="*/ 1 h 7"/>
                <a:gd name="T2" fmla="*/ 9 w 10"/>
                <a:gd name="T3" fmla="*/ 3 h 7"/>
                <a:gd name="T4" fmla="*/ 9 w 10"/>
                <a:gd name="T5" fmla="*/ 4 h 7"/>
                <a:gd name="T6" fmla="*/ 8 w 10"/>
                <a:gd name="T7" fmla="*/ 6 h 7"/>
                <a:gd name="T8" fmla="*/ 6 w 10"/>
                <a:gd name="T9" fmla="*/ 6 h 7"/>
                <a:gd name="T10" fmla="*/ 4 w 10"/>
                <a:gd name="T11" fmla="*/ 6 h 7"/>
                <a:gd name="T12" fmla="*/ 1 w 10"/>
                <a:gd name="T13" fmla="*/ 5 h 7"/>
                <a:gd name="T14" fmla="*/ 0 w 10"/>
                <a:gd name="T15" fmla="*/ 3 h 7"/>
                <a:gd name="T16" fmla="*/ 0 w 10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8" y="1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3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" name="Freeform 726"/>
            <p:cNvSpPr>
              <a:spLocks/>
            </p:cNvSpPr>
            <p:nvPr/>
          </p:nvSpPr>
          <p:spPr bwMode="auto">
            <a:xfrm>
              <a:off x="5265" y="456"/>
              <a:ext cx="25" cy="35"/>
            </a:xfrm>
            <a:custGeom>
              <a:avLst/>
              <a:gdLst>
                <a:gd name="T0" fmla="*/ 18 w 25"/>
                <a:gd name="T1" fmla="*/ 30 h 35"/>
                <a:gd name="T2" fmla="*/ 21 w 25"/>
                <a:gd name="T3" fmla="*/ 29 h 35"/>
                <a:gd name="T4" fmla="*/ 23 w 25"/>
                <a:gd name="T5" fmla="*/ 29 h 35"/>
                <a:gd name="T6" fmla="*/ 24 w 25"/>
                <a:gd name="T7" fmla="*/ 28 h 35"/>
                <a:gd name="T8" fmla="*/ 24 w 25"/>
                <a:gd name="T9" fmla="*/ 27 h 35"/>
                <a:gd name="T10" fmla="*/ 24 w 25"/>
                <a:gd name="T11" fmla="*/ 26 h 35"/>
                <a:gd name="T12" fmla="*/ 23 w 25"/>
                <a:gd name="T13" fmla="*/ 25 h 35"/>
                <a:gd name="T14" fmla="*/ 23 w 25"/>
                <a:gd name="T15" fmla="*/ 24 h 35"/>
                <a:gd name="T16" fmla="*/ 22 w 25"/>
                <a:gd name="T17" fmla="*/ 22 h 35"/>
                <a:gd name="T18" fmla="*/ 20 w 25"/>
                <a:gd name="T19" fmla="*/ 20 h 35"/>
                <a:gd name="T20" fmla="*/ 19 w 25"/>
                <a:gd name="T21" fmla="*/ 17 h 35"/>
                <a:gd name="T22" fmla="*/ 17 w 25"/>
                <a:gd name="T23" fmla="*/ 15 h 35"/>
                <a:gd name="T24" fmla="*/ 16 w 25"/>
                <a:gd name="T25" fmla="*/ 12 h 35"/>
                <a:gd name="T26" fmla="*/ 15 w 25"/>
                <a:gd name="T27" fmla="*/ 9 h 35"/>
                <a:gd name="T28" fmla="*/ 15 w 25"/>
                <a:gd name="T29" fmla="*/ 7 h 35"/>
                <a:gd name="T30" fmla="*/ 14 w 25"/>
                <a:gd name="T31" fmla="*/ 4 h 35"/>
                <a:gd name="T32" fmla="*/ 14 w 25"/>
                <a:gd name="T33" fmla="*/ 2 h 35"/>
                <a:gd name="T34" fmla="*/ 13 w 25"/>
                <a:gd name="T35" fmla="*/ 1 h 35"/>
                <a:gd name="T36" fmla="*/ 12 w 25"/>
                <a:gd name="T37" fmla="*/ 0 h 35"/>
                <a:gd name="T38" fmla="*/ 11 w 25"/>
                <a:gd name="T39" fmla="*/ 0 h 35"/>
                <a:gd name="T40" fmla="*/ 10 w 25"/>
                <a:gd name="T41" fmla="*/ 0 h 35"/>
                <a:gd name="T42" fmla="*/ 8 w 25"/>
                <a:gd name="T43" fmla="*/ 1 h 35"/>
                <a:gd name="T44" fmla="*/ 7 w 25"/>
                <a:gd name="T45" fmla="*/ 2 h 35"/>
                <a:gd name="T46" fmla="*/ 5 w 25"/>
                <a:gd name="T47" fmla="*/ 5 h 35"/>
                <a:gd name="T48" fmla="*/ 4 w 25"/>
                <a:gd name="T49" fmla="*/ 7 h 35"/>
                <a:gd name="T50" fmla="*/ 3 w 25"/>
                <a:gd name="T51" fmla="*/ 9 h 35"/>
                <a:gd name="T52" fmla="*/ 2 w 25"/>
                <a:gd name="T53" fmla="*/ 12 h 35"/>
                <a:gd name="T54" fmla="*/ 2 w 25"/>
                <a:gd name="T55" fmla="*/ 15 h 35"/>
                <a:gd name="T56" fmla="*/ 1 w 25"/>
                <a:gd name="T57" fmla="*/ 17 h 35"/>
                <a:gd name="T58" fmla="*/ 1 w 25"/>
                <a:gd name="T59" fmla="*/ 20 h 35"/>
                <a:gd name="T60" fmla="*/ 1 w 25"/>
                <a:gd name="T61" fmla="*/ 22 h 35"/>
                <a:gd name="T62" fmla="*/ 0 w 25"/>
                <a:gd name="T63" fmla="*/ 24 h 35"/>
                <a:gd name="T64" fmla="*/ 1 w 25"/>
                <a:gd name="T65" fmla="*/ 28 h 35"/>
                <a:gd name="T66" fmla="*/ 1 w 25"/>
                <a:gd name="T67" fmla="*/ 31 h 35"/>
                <a:gd name="T68" fmla="*/ 2 w 25"/>
                <a:gd name="T69" fmla="*/ 33 h 35"/>
                <a:gd name="T70" fmla="*/ 3 w 25"/>
                <a:gd name="T71" fmla="*/ 34 h 35"/>
                <a:gd name="T72" fmla="*/ 4 w 25"/>
                <a:gd name="T73" fmla="*/ 34 h 35"/>
                <a:gd name="T74" fmla="*/ 6 w 25"/>
                <a:gd name="T75" fmla="*/ 33 h 35"/>
                <a:gd name="T76" fmla="*/ 8 w 25"/>
                <a:gd name="T77" fmla="*/ 32 h 35"/>
                <a:gd name="T78" fmla="*/ 10 w 25"/>
                <a:gd name="T79" fmla="*/ 32 h 35"/>
                <a:gd name="T80" fmla="*/ 18 w 25"/>
                <a:gd name="T8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35">
                  <a:moveTo>
                    <a:pt x="18" y="30"/>
                  </a:moveTo>
                  <a:lnTo>
                    <a:pt x="21" y="29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9" y="17"/>
                  </a:lnTo>
                  <a:lnTo>
                    <a:pt x="17" y="15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8" y="3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" name="Freeform 727"/>
            <p:cNvSpPr>
              <a:spLocks/>
            </p:cNvSpPr>
            <p:nvPr/>
          </p:nvSpPr>
          <p:spPr bwMode="auto">
            <a:xfrm>
              <a:off x="5272" y="459"/>
              <a:ext cx="83" cy="69"/>
            </a:xfrm>
            <a:custGeom>
              <a:avLst/>
              <a:gdLst>
                <a:gd name="T0" fmla="*/ 44 w 83"/>
                <a:gd name="T1" fmla="*/ 33 h 69"/>
                <a:gd name="T2" fmla="*/ 43 w 83"/>
                <a:gd name="T3" fmla="*/ 37 h 69"/>
                <a:gd name="T4" fmla="*/ 40 w 83"/>
                <a:gd name="T5" fmla="*/ 41 h 69"/>
                <a:gd name="T6" fmla="*/ 38 w 83"/>
                <a:gd name="T7" fmla="*/ 45 h 69"/>
                <a:gd name="T8" fmla="*/ 36 w 83"/>
                <a:gd name="T9" fmla="*/ 46 h 69"/>
                <a:gd name="T10" fmla="*/ 32 w 83"/>
                <a:gd name="T11" fmla="*/ 46 h 69"/>
                <a:gd name="T12" fmla="*/ 28 w 83"/>
                <a:gd name="T13" fmla="*/ 45 h 69"/>
                <a:gd name="T14" fmla="*/ 24 w 83"/>
                <a:gd name="T15" fmla="*/ 43 h 69"/>
                <a:gd name="T16" fmla="*/ 21 w 83"/>
                <a:gd name="T17" fmla="*/ 41 h 69"/>
                <a:gd name="T18" fmla="*/ 19 w 83"/>
                <a:gd name="T19" fmla="*/ 39 h 69"/>
                <a:gd name="T20" fmla="*/ 16 w 83"/>
                <a:gd name="T21" fmla="*/ 35 h 69"/>
                <a:gd name="T22" fmla="*/ 13 w 83"/>
                <a:gd name="T23" fmla="*/ 31 h 69"/>
                <a:gd name="T24" fmla="*/ 10 w 83"/>
                <a:gd name="T25" fmla="*/ 25 h 69"/>
                <a:gd name="T26" fmla="*/ 7 w 83"/>
                <a:gd name="T27" fmla="*/ 20 h 69"/>
                <a:gd name="T28" fmla="*/ 5 w 83"/>
                <a:gd name="T29" fmla="*/ 14 h 69"/>
                <a:gd name="T30" fmla="*/ 4 w 83"/>
                <a:gd name="T31" fmla="*/ 8 h 69"/>
                <a:gd name="T32" fmla="*/ 4 w 83"/>
                <a:gd name="T33" fmla="*/ 3 h 69"/>
                <a:gd name="T34" fmla="*/ 3 w 83"/>
                <a:gd name="T35" fmla="*/ 0 h 69"/>
                <a:gd name="T36" fmla="*/ 1 w 83"/>
                <a:gd name="T37" fmla="*/ 1 h 69"/>
                <a:gd name="T38" fmla="*/ 0 w 83"/>
                <a:gd name="T39" fmla="*/ 4 h 69"/>
                <a:gd name="T40" fmla="*/ 0 w 83"/>
                <a:gd name="T41" fmla="*/ 15 h 69"/>
                <a:gd name="T42" fmla="*/ 4 w 83"/>
                <a:gd name="T43" fmla="*/ 30 h 69"/>
                <a:gd name="T44" fmla="*/ 11 w 83"/>
                <a:gd name="T45" fmla="*/ 41 h 69"/>
                <a:gd name="T46" fmla="*/ 20 w 83"/>
                <a:gd name="T47" fmla="*/ 50 h 69"/>
                <a:gd name="T48" fmla="*/ 30 w 83"/>
                <a:gd name="T49" fmla="*/ 56 h 69"/>
                <a:gd name="T50" fmla="*/ 39 w 83"/>
                <a:gd name="T51" fmla="*/ 60 h 69"/>
                <a:gd name="T52" fmla="*/ 48 w 83"/>
                <a:gd name="T53" fmla="*/ 63 h 69"/>
                <a:gd name="T54" fmla="*/ 54 w 83"/>
                <a:gd name="T55" fmla="*/ 66 h 69"/>
                <a:gd name="T56" fmla="*/ 56 w 83"/>
                <a:gd name="T57" fmla="*/ 66 h 69"/>
                <a:gd name="T58" fmla="*/ 59 w 83"/>
                <a:gd name="T59" fmla="*/ 63 h 69"/>
                <a:gd name="T60" fmla="*/ 63 w 83"/>
                <a:gd name="T61" fmla="*/ 59 h 69"/>
                <a:gd name="T62" fmla="*/ 67 w 83"/>
                <a:gd name="T63" fmla="*/ 55 h 69"/>
                <a:gd name="T64" fmla="*/ 72 w 83"/>
                <a:gd name="T65" fmla="*/ 50 h 69"/>
                <a:gd name="T66" fmla="*/ 76 w 83"/>
                <a:gd name="T67" fmla="*/ 43 h 69"/>
                <a:gd name="T68" fmla="*/ 80 w 83"/>
                <a:gd name="T69" fmla="*/ 35 h 69"/>
                <a:gd name="T70" fmla="*/ 82 w 83"/>
                <a:gd name="T71" fmla="*/ 24 h 69"/>
                <a:gd name="T72" fmla="*/ 82 w 83"/>
                <a:gd name="T73" fmla="*/ 18 h 69"/>
                <a:gd name="T74" fmla="*/ 80 w 83"/>
                <a:gd name="T75" fmla="*/ 19 h 69"/>
                <a:gd name="T76" fmla="*/ 78 w 83"/>
                <a:gd name="T77" fmla="*/ 19 h 69"/>
                <a:gd name="T78" fmla="*/ 76 w 83"/>
                <a:gd name="T79" fmla="*/ 18 h 69"/>
                <a:gd name="T80" fmla="*/ 76 w 83"/>
                <a:gd name="T81" fmla="*/ 23 h 69"/>
                <a:gd name="T82" fmla="*/ 75 w 83"/>
                <a:gd name="T83" fmla="*/ 28 h 69"/>
                <a:gd name="T84" fmla="*/ 74 w 83"/>
                <a:gd name="T85" fmla="*/ 32 h 69"/>
                <a:gd name="T86" fmla="*/ 71 w 83"/>
                <a:gd name="T87" fmla="*/ 36 h 69"/>
                <a:gd name="T88" fmla="*/ 63 w 83"/>
                <a:gd name="T89" fmla="*/ 41 h 69"/>
                <a:gd name="T90" fmla="*/ 59 w 83"/>
                <a:gd name="T91" fmla="*/ 39 h 69"/>
                <a:gd name="T92" fmla="*/ 56 w 83"/>
                <a:gd name="T93" fmla="*/ 34 h 69"/>
                <a:gd name="T94" fmla="*/ 55 w 83"/>
                <a:gd name="T95" fmla="*/ 27 h 69"/>
                <a:gd name="T96" fmla="*/ 53 w 83"/>
                <a:gd name="T97" fmla="*/ 25 h 69"/>
                <a:gd name="T98" fmla="*/ 51 w 83"/>
                <a:gd name="T99" fmla="*/ 27 h 69"/>
                <a:gd name="T100" fmla="*/ 48 w 83"/>
                <a:gd name="T101" fmla="*/ 30 h 69"/>
                <a:gd name="T102" fmla="*/ 46 w 83"/>
                <a:gd name="T103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" h="69">
                  <a:moveTo>
                    <a:pt x="45" y="32"/>
                  </a:moveTo>
                  <a:lnTo>
                    <a:pt x="44" y="33"/>
                  </a:lnTo>
                  <a:lnTo>
                    <a:pt x="44" y="35"/>
                  </a:lnTo>
                  <a:lnTo>
                    <a:pt x="43" y="37"/>
                  </a:lnTo>
                  <a:lnTo>
                    <a:pt x="41" y="39"/>
                  </a:lnTo>
                  <a:lnTo>
                    <a:pt x="40" y="41"/>
                  </a:lnTo>
                  <a:lnTo>
                    <a:pt x="39" y="43"/>
                  </a:lnTo>
                  <a:lnTo>
                    <a:pt x="38" y="45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4" y="43"/>
                  </a:lnTo>
                  <a:lnTo>
                    <a:pt x="22" y="42"/>
                  </a:lnTo>
                  <a:lnTo>
                    <a:pt x="21" y="41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4" y="33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2" y="23"/>
                  </a:lnTo>
                  <a:lnTo>
                    <a:pt x="4" y="30"/>
                  </a:lnTo>
                  <a:lnTo>
                    <a:pt x="7" y="36"/>
                  </a:lnTo>
                  <a:lnTo>
                    <a:pt x="11" y="41"/>
                  </a:lnTo>
                  <a:lnTo>
                    <a:pt x="15" y="46"/>
                  </a:lnTo>
                  <a:lnTo>
                    <a:pt x="20" y="50"/>
                  </a:lnTo>
                  <a:lnTo>
                    <a:pt x="25" y="53"/>
                  </a:lnTo>
                  <a:lnTo>
                    <a:pt x="30" y="56"/>
                  </a:lnTo>
                  <a:lnTo>
                    <a:pt x="34" y="58"/>
                  </a:lnTo>
                  <a:lnTo>
                    <a:pt x="39" y="60"/>
                  </a:lnTo>
                  <a:lnTo>
                    <a:pt x="44" y="62"/>
                  </a:lnTo>
                  <a:lnTo>
                    <a:pt x="48" y="63"/>
                  </a:lnTo>
                  <a:lnTo>
                    <a:pt x="51" y="64"/>
                  </a:lnTo>
                  <a:lnTo>
                    <a:pt x="54" y="66"/>
                  </a:lnTo>
                  <a:lnTo>
                    <a:pt x="56" y="68"/>
                  </a:lnTo>
                  <a:lnTo>
                    <a:pt x="56" y="66"/>
                  </a:lnTo>
                  <a:lnTo>
                    <a:pt x="57" y="64"/>
                  </a:lnTo>
                  <a:lnTo>
                    <a:pt x="59" y="63"/>
                  </a:lnTo>
                  <a:lnTo>
                    <a:pt x="61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3"/>
                  </a:lnTo>
                  <a:lnTo>
                    <a:pt x="72" y="50"/>
                  </a:lnTo>
                  <a:lnTo>
                    <a:pt x="74" y="47"/>
                  </a:lnTo>
                  <a:lnTo>
                    <a:pt x="76" y="43"/>
                  </a:lnTo>
                  <a:lnTo>
                    <a:pt x="78" y="39"/>
                  </a:lnTo>
                  <a:lnTo>
                    <a:pt x="80" y="35"/>
                  </a:lnTo>
                  <a:lnTo>
                    <a:pt x="81" y="30"/>
                  </a:lnTo>
                  <a:lnTo>
                    <a:pt x="82" y="24"/>
                  </a:lnTo>
                  <a:lnTo>
                    <a:pt x="82" y="17"/>
                  </a:lnTo>
                  <a:lnTo>
                    <a:pt x="82" y="18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7" y="19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5" y="28"/>
                  </a:lnTo>
                  <a:lnTo>
                    <a:pt x="75" y="30"/>
                  </a:lnTo>
                  <a:lnTo>
                    <a:pt x="74" y="32"/>
                  </a:lnTo>
                  <a:lnTo>
                    <a:pt x="72" y="34"/>
                  </a:lnTo>
                  <a:lnTo>
                    <a:pt x="71" y="36"/>
                  </a:lnTo>
                  <a:lnTo>
                    <a:pt x="67" y="39"/>
                  </a:lnTo>
                  <a:lnTo>
                    <a:pt x="63" y="41"/>
                  </a:lnTo>
                  <a:lnTo>
                    <a:pt x="61" y="41"/>
                  </a:lnTo>
                  <a:lnTo>
                    <a:pt x="59" y="39"/>
                  </a:lnTo>
                  <a:lnTo>
                    <a:pt x="57" y="37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5" y="27"/>
                  </a:lnTo>
                  <a:lnTo>
                    <a:pt x="54" y="24"/>
                  </a:lnTo>
                  <a:lnTo>
                    <a:pt x="53" y="25"/>
                  </a:lnTo>
                  <a:lnTo>
                    <a:pt x="52" y="26"/>
                  </a:lnTo>
                  <a:lnTo>
                    <a:pt x="51" y="27"/>
                  </a:lnTo>
                  <a:lnTo>
                    <a:pt x="50" y="29"/>
                  </a:lnTo>
                  <a:lnTo>
                    <a:pt x="48" y="30"/>
                  </a:lnTo>
                  <a:lnTo>
                    <a:pt x="47" y="31"/>
                  </a:lnTo>
                  <a:lnTo>
                    <a:pt x="46" y="32"/>
                  </a:lnTo>
                  <a:lnTo>
                    <a:pt x="45" y="32"/>
                  </a:lnTo>
                </a:path>
              </a:pathLst>
            </a:custGeom>
            <a:solidFill>
              <a:srgbClr val="A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" name="Freeform 728"/>
            <p:cNvSpPr>
              <a:spLocks/>
            </p:cNvSpPr>
            <p:nvPr/>
          </p:nvSpPr>
          <p:spPr bwMode="auto">
            <a:xfrm>
              <a:off x="5296" y="465"/>
              <a:ext cx="35" cy="33"/>
            </a:xfrm>
            <a:custGeom>
              <a:avLst/>
              <a:gdLst>
                <a:gd name="T0" fmla="*/ 9 w 35"/>
                <a:gd name="T1" fmla="*/ 29 h 33"/>
                <a:gd name="T2" fmla="*/ 9 w 35"/>
                <a:gd name="T3" fmla="*/ 30 h 33"/>
                <a:gd name="T4" fmla="*/ 9 w 35"/>
                <a:gd name="T5" fmla="*/ 31 h 33"/>
                <a:gd name="T6" fmla="*/ 9 w 35"/>
                <a:gd name="T7" fmla="*/ 32 h 33"/>
                <a:gd name="T8" fmla="*/ 10 w 35"/>
                <a:gd name="T9" fmla="*/ 32 h 33"/>
                <a:gd name="T10" fmla="*/ 11 w 35"/>
                <a:gd name="T11" fmla="*/ 32 h 33"/>
                <a:gd name="T12" fmla="*/ 12 w 35"/>
                <a:gd name="T13" fmla="*/ 31 h 33"/>
                <a:gd name="T14" fmla="*/ 13 w 35"/>
                <a:gd name="T15" fmla="*/ 30 h 33"/>
                <a:gd name="T16" fmla="*/ 13 w 35"/>
                <a:gd name="T17" fmla="*/ 31 h 33"/>
                <a:gd name="T18" fmla="*/ 13 w 35"/>
                <a:gd name="T19" fmla="*/ 32 h 33"/>
                <a:gd name="T20" fmla="*/ 14 w 35"/>
                <a:gd name="T21" fmla="*/ 32 h 33"/>
                <a:gd name="T22" fmla="*/ 16 w 35"/>
                <a:gd name="T23" fmla="*/ 31 h 33"/>
                <a:gd name="T24" fmla="*/ 17 w 35"/>
                <a:gd name="T25" fmla="*/ 30 h 33"/>
                <a:gd name="T26" fmla="*/ 18 w 35"/>
                <a:gd name="T27" fmla="*/ 29 h 33"/>
                <a:gd name="T28" fmla="*/ 19 w 35"/>
                <a:gd name="T29" fmla="*/ 28 h 33"/>
                <a:gd name="T30" fmla="*/ 22 w 35"/>
                <a:gd name="T31" fmla="*/ 27 h 33"/>
                <a:gd name="T32" fmla="*/ 24 w 35"/>
                <a:gd name="T33" fmla="*/ 25 h 33"/>
                <a:gd name="T34" fmla="*/ 26 w 35"/>
                <a:gd name="T35" fmla="*/ 22 h 33"/>
                <a:gd name="T36" fmla="*/ 28 w 35"/>
                <a:gd name="T37" fmla="*/ 20 h 33"/>
                <a:gd name="T38" fmla="*/ 30 w 35"/>
                <a:gd name="T39" fmla="*/ 18 h 33"/>
                <a:gd name="T40" fmla="*/ 31 w 35"/>
                <a:gd name="T41" fmla="*/ 16 h 33"/>
                <a:gd name="T42" fmla="*/ 32 w 35"/>
                <a:gd name="T43" fmla="*/ 14 h 33"/>
                <a:gd name="T44" fmla="*/ 33 w 35"/>
                <a:gd name="T45" fmla="*/ 12 h 33"/>
                <a:gd name="T46" fmla="*/ 34 w 35"/>
                <a:gd name="T47" fmla="*/ 10 h 33"/>
                <a:gd name="T48" fmla="*/ 34 w 35"/>
                <a:gd name="T49" fmla="*/ 8 h 33"/>
                <a:gd name="T50" fmla="*/ 34 w 35"/>
                <a:gd name="T51" fmla="*/ 6 h 33"/>
                <a:gd name="T52" fmla="*/ 34 w 35"/>
                <a:gd name="T53" fmla="*/ 4 h 33"/>
                <a:gd name="T54" fmla="*/ 34 w 35"/>
                <a:gd name="T55" fmla="*/ 3 h 33"/>
                <a:gd name="T56" fmla="*/ 33 w 35"/>
                <a:gd name="T57" fmla="*/ 2 h 33"/>
                <a:gd name="T58" fmla="*/ 31 w 35"/>
                <a:gd name="T59" fmla="*/ 1 h 33"/>
                <a:gd name="T60" fmla="*/ 30 w 35"/>
                <a:gd name="T61" fmla="*/ 0 h 33"/>
                <a:gd name="T62" fmla="*/ 29 w 35"/>
                <a:gd name="T63" fmla="*/ 1 h 33"/>
                <a:gd name="T64" fmla="*/ 28 w 35"/>
                <a:gd name="T65" fmla="*/ 3 h 33"/>
                <a:gd name="T66" fmla="*/ 26 w 35"/>
                <a:gd name="T67" fmla="*/ 4 h 33"/>
                <a:gd name="T68" fmla="*/ 25 w 35"/>
                <a:gd name="T69" fmla="*/ 6 h 33"/>
                <a:gd name="T70" fmla="*/ 23 w 35"/>
                <a:gd name="T71" fmla="*/ 8 h 33"/>
                <a:gd name="T72" fmla="*/ 21 w 35"/>
                <a:gd name="T73" fmla="*/ 9 h 33"/>
                <a:gd name="T74" fmla="*/ 19 w 35"/>
                <a:gd name="T75" fmla="*/ 11 h 33"/>
                <a:gd name="T76" fmla="*/ 17 w 35"/>
                <a:gd name="T77" fmla="*/ 13 h 33"/>
                <a:gd name="T78" fmla="*/ 15 w 35"/>
                <a:gd name="T79" fmla="*/ 14 h 33"/>
                <a:gd name="T80" fmla="*/ 13 w 35"/>
                <a:gd name="T81" fmla="*/ 15 h 33"/>
                <a:gd name="T82" fmla="*/ 11 w 35"/>
                <a:gd name="T83" fmla="*/ 17 h 33"/>
                <a:gd name="T84" fmla="*/ 9 w 35"/>
                <a:gd name="T85" fmla="*/ 18 h 33"/>
                <a:gd name="T86" fmla="*/ 7 w 35"/>
                <a:gd name="T87" fmla="*/ 19 h 33"/>
                <a:gd name="T88" fmla="*/ 5 w 35"/>
                <a:gd name="T89" fmla="*/ 20 h 33"/>
                <a:gd name="T90" fmla="*/ 3 w 35"/>
                <a:gd name="T91" fmla="*/ 20 h 33"/>
                <a:gd name="T92" fmla="*/ 1 w 35"/>
                <a:gd name="T93" fmla="*/ 21 h 33"/>
                <a:gd name="T94" fmla="*/ 0 w 35"/>
                <a:gd name="T95" fmla="*/ 21 h 33"/>
                <a:gd name="T96" fmla="*/ 0 w 35"/>
                <a:gd name="T97" fmla="*/ 22 h 33"/>
                <a:gd name="T98" fmla="*/ 0 w 35"/>
                <a:gd name="T99" fmla="*/ 23 h 33"/>
                <a:gd name="T100" fmla="*/ 0 w 35"/>
                <a:gd name="T101" fmla="*/ 25 h 33"/>
                <a:gd name="T102" fmla="*/ 1 w 35"/>
                <a:gd name="T103" fmla="*/ 26 h 33"/>
                <a:gd name="T104" fmla="*/ 2 w 35"/>
                <a:gd name="T105" fmla="*/ 27 h 33"/>
                <a:gd name="T106" fmla="*/ 3 w 35"/>
                <a:gd name="T107" fmla="*/ 27 h 33"/>
                <a:gd name="T108" fmla="*/ 5 w 35"/>
                <a:gd name="T109" fmla="*/ 27 h 33"/>
                <a:gd name="T110" fmla="*/ 5 w 35"/>
                <a:gd name="T111" fmla="*/ 28 h 33"/>
                <a:gd name="T112" fmla="*/ 5 w 35"/>
                <a:gd name="T113" fmla="*/ 29 h 33"/>
                <a:gd name="T114" fmla="*/ 6 w 35"/>
                <a:gd name="T115" fmla="*/ 29 h 33"/>
                <a:gd name="T116" fmla="*/ 6 w 35"/>
                <a:gd name="T117" fmla="*/ 30 h 33"/>
                <a:gd name="T118" fmla="*/ 7 w 35"/>
                <a:gd name="T119" fmla="*/ 30 h 33"/>
                <a:gd name="T120" fmla="*/ 8 w 35"/>
                <a:gd name="T121" fmla="*/ 30 h 33"/>
                <a:gd name="T122" fmla="*/ 9 w 35"/>
                <a:gd name="T12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3">
                  <a:moveTo>
                    <a:pt x="9" y="29"/>
                  </a:moveTo>
                  <a:lnTo>
                    <a:pt x="9" y="30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2" y="27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1" y="16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8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9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" name="Freeform 729"/>
            <p:cNvSpPr>
              <a:spLocks/>
            </p:cNvSpPr>
            <p:nvPr/>
          </p:nvSpPr>
          <p:spPr bwMode="auto">
            <a:xfrm>
              <a:off x="5304" y="494"/>
              <a:ext cx="28" cy="24"/>
            </a:xfrm>
            <a:custGeom>
              <a:avLst/>
              <a:gdLst>
                <a:gd name="T0" fmla="*/ 6 w 28"/>
                <a:gd name="T1" fmla="*/ 4 h 24"/>
                <a:gd name="T2" fmla="*/ 5 w 28"/>
                <a:gd name="T3" fmla="*/ 6 h 24"/>
                <a:gd name="T4" fmla="*/ 4 w 28"/>
                <a:gd name="T5" fmla="*/ 8 h 24"/>
                <a:gd name="T6" fmla="*/ 2 w 28"/>
                <a:gd name="T7" fmla="*/ 10 h 24"/>
                <a:gd name="T8" fmla="*/ 0 w 28"/>
                <a:gd name="T9" fmla="*/ 11 h 24"/>
                <a:gd name="T10" fmla="*/ 1 w 28"/>
                <a:gd name="T11" fmla="*/ 12 h 24"/>
                <a:gd name="T12" fmla="*/ 3 w 28"/>
                <a:gd name="T13" fmla="*/ 13 h 24"/>
                <a:gd name="T14" fmla="*/ 6 w 28"/>
                <a:gd name="T15" fmla="*/ 12 h 24"/>
                <a:gd name="T16" fmla="*/ 8 w 28"/>
                <a:gd name="T17" fmla="*/ 13 h 24"/>
                <a:gd name="T18" fmla="*/ 10 w 28"/>
                <a:gd name="T19" fmla="*/ 14 h 24"/>
                <a:gd name="T20" fmla="*/ 11 w 28"/>
                <a:gd name="T21" fmla="*/ 16 h 24"/>
                <a:gd name="T22" fmla="*/ 13 w 28"/>
                <a:gd name="T23" fmla="*/ 18 h 24"/>
                <a:gd name="T24" fmla="*/ 14 w 28"/>
                <a:gd name="T25" fmla="*/ 20 h 24"/>
                <a:gd name="T26" fmla="*/ 14 w 28"/>
                <a:gd name="T27" fmla="*/ 23 h 24"/>
                <a:gd name="T28" fmla="*/ 17 w 28"/>
                <a:gd name="T29" fmla="*/ 21 h 24"/>
                <a:gd name="T30" fmla="*/ 18 w 28"/>
                <a:gd name="T31" fmla="*/ 19 h 24"/>
                <a:gd name="T32" fmla="*/ 17 w 28"/>
                <a:gd name="T33" fmla="*/ 16 h 24"/>
                <a:gd name="T34" fmla="*/ 15 w 28"/>
                <a:gd name="T35" fmla="*/ 14 h 24"/>
                <a:gd name="T36" fmla="*/ 17 w 28"/>
                <a:gd name="T37" fmla="*/ 16 h 24"/>
                <a:gd name="T38" fmla="*/ 19 w 28"/>
                <a:gd name="T39" fmla="*/ 18 h 24"/>
                <a:gd name="T40" fmla="*/ 20 w 28"/>
                <a:gd name="T41" fmla="*/ 20 h 24"/>
                <a:gd name="T42" fmla="*/ 20 w 28"/>
                <a:gd name="T43" fmla="*/ 23 h 24"/>
                <a:gd name="T44" fmla="*/ 23 w 28"/>
                <a:gd name="T45" fmla="*/ 20 h 24"/>
                <a:gd name="T46" fmla="*/ 23 w 28"/>
                <a:gd name="T47" fmla="*/ 17 h 24"/>
                <a:gd name="T48" fmla="*/ 21 w 28"/>
                <a:gd name="T49" fmla="*/ 14 h 24"/>
                <a:gd name="T50" fmla="*/ 19 w 28"/>
                <a:gd name="T51" fmla="*/ 12 h 24"/>
                <a:gd name="T52" fmla="*/ 21 w 28"/>
                <a:gd name="T53" fmla="*/ 14 h 24"/>
                <a:gd name="T54" fmla="*/ 23 w 28"/>
                <a:gd name="T55" fmla="*/ 15 h 24"/>
                <a:gd name="T56" fmla="*/ 24 w 28"/>
                <a:gd name="T57" fmla="*/ 17 h 24"/>
                <a:gd name="T58" fmla="*/ 24 w 28"/>
                <a:gd name="T59" fmla="*/ 20 h 24"/>
                <a:gd name="T60" fmla="*/ 27 w 28"/>
                <a:gd name="T61" fmla="*/ 15 h 24"/>
                <a:gd name="T62" fmla="*/ 25 w 28"/>
                <a:gd name="T63" fmla="*/ 12 h 24"/>
                <a:gd name="T64" fmla="*/ 21 w 28"/>
                <a:gd name="T65" fmla="*/ 10 h 24"/>
                <a:gd name="T66" fmla="*/ 18 w 28"/>
                <a:gd name="T67" fmla="*/ 9 h 24"/>
                <a:gd name="T68" fmla="*/ 16 w 28"/>
                <a:gd name="T69" fmla="*/ 7 h 24"/>
                <a:gd name="T70" fmla="*/ 14 w 28"/>
                <a:gd name="T71" fmla="*/ 5 h 24"/>
                <a:gd name="T72" fmla="*/ 13 w 28"/>
                <a:gd name="T73" fmla="*/ 3 h 24"/>
                <a:gd name="T74" fmla="*/ 13 w 28"/>
                <a:gd name="T75" fmla="*/ 0 h 24"/>
                <a:gd name="T76" fmla="*/ 11 w 28"/>
                <a:gd name="T77" fmla="*/ 1 h 24"/>
                <a:gd name="T78" fmla="*/ 9 w 28"/>
                <a:gd name="T79" fmla="*/ 2 h 24"/>
                <a:gd name="T80" fmla="*/ 7 w 28"/>
                <a:gd name="T8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24">
                  <a:moveTo>
                    <a:pt x="6" y="3"/>
                  </a:moveTo>
                  <a:lnTo>
                    <a:pt x="6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21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3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1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</a:path>
              </a:pathLst>
            </a:custGeom>
            <a:solidFill>
              <a:srgbClr val="F0A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5" name="Rectangle 731"/>
          <p:cNvSpPr>
            <a:spLocks noChangeArrowheads="1"/>
          </p:cNvSpPr>
          <p:nvPr/>
        </p:nvSpPr>
        <p:spPr bwMode="auto">
          <a:xfrm>
            <a:off x="1828800" y="6629400"/>
            <a:ext cx="4343400" cy="184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9525" rIns="0" bIns="9525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tx2"/>
                </a:solidFill>
              </a:rPr>
              <a:t>Navy Military Training - Heritage (Military Honors and Courtesies)</a:t>
            </a:r>
          </a:p>
        </p:txBody>
      </p:sp>
      <p:sp>
        <p:nvSpPr>
          <p:cNvPr id="1756" name="WordArt 73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7620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33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 Narrow" panose="020B0606020202030204" pitchFamily="34" charset="0"/>
              </a:rPr>
              <a:t>NMT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 kern="1200">
          <a:solidFill>
            <a:srgbClr val="00004E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00004E"/>
          </a:solidFill>
          <a:latin typeface="Bookman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00004E"/>
          </a:solidFill>
          <a:latin typeface="Bookman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00004E"/>
          </a:solidFill>
          <a:latin typeface="Bookman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00004E"/>
          </a:solidFill>
          <a:latin typeface="Bookman" pitchFamily="18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00004E"/>
          </a:solidFill>
          <a:latin typeface="Bookman" pitchFamily="18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00004E"/>
          </a:solidFill>
          <a:latin typeface="Bookman" pitchFamily="18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00004E"/>
          </a:solidFill>
          <a:latin typeface="Bookman" pitchFamily="18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00004E"/>
          </a:solidFill>
          <a:latin typeface="Bookman" pitchFamily="18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FF0101"/>
        </a:buClr>
        <a:buSzPct val="89000"/>
        <a:buChar char="•"/>
        <a:defRPr sz="36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609850" y="1579563"/>
            <a:ext cx="3806825" cy="1609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rotWithShape="0">
                    <a:srgbClr val="FF9933"/>
                  </a:outerShdw>
                </a:effectLst>
                <a:latin typeface="Arial Black" panose="020B0A04020102020204" pitchFamily="34" charset="0"/>
              </a:rPr>
              <a:t>HERITAGE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627063" y="4125913"/>
            <a:ext cx="752157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rotWithShape="0">
                    <a:srgbClr val="FF9933"/>
                  </a:outerShdw>
                </a:effectLst>
                <a:latin typeface="Arial Black" panose="020B0A04020102020204" pitchFamily="34" charset="0"/>
              </a:rPr>
              <a:t>MILITARY  HONORS AND COURTESIES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57463" y="1477963"/>
            <a:ext cx="3994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GUN SALUTES</a:t>
            </a: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847850" y="85725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276350" y="247650"/>
            <a:ext cx="6762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MILITARY </a:t>
            </a:r>
            <a:b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HONORS &amp; COURTESIES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2266950"/>
            <a:ext cx="85725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Rendered to high-ranking individuals, to nations, and to celebrate national holidays.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Only one gun is fired at a time with intervals of about five seconds.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During the gun salutes, personnel should maintain the hand salute until the last shot has been fired.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682750" y="587375"/>
            <a:ext cx="57912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>
                <a:solidFill>
                  <a:srgbClr val="0033CC"/>
                </a:solidFill>
                <a:latin typeface="Arial" panose="020B0604020202020204" pitchFamily="34" charset="0"/>
              </a:rPr>
              <a:t>COLORS’ CEREMONY</a:t>
            </a:r>
            <a:endParaRPr lang="en-US" alt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04800" y="2038350"/>
            <a:ext cx="58102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Ceremonial hoisting and lowering of the National Ensign at 0800 and sunset and known as morning and evening colors.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Ships underway do not hold this ceremony because the National Ensign is flown all the time.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3015" name="Picture 7" descr="C:\bwsf\flag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984375"/>
            <a:ext cx="253523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457450" y="1006475"/>
            <a:ext cx="41148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NATIONAL ENSIGN</a:t>
            </a:r>
            <a:endParaRPr lang="en-US" altLang="en-US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771650" y="247650"/>
            <a:ext cx="5810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COLORS’ CEREMONY</a:t>
            </a:r>
            <a:endParaRPr lang="en-US" altLang="en-US" sz="44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38918" name="Picture 6" descr="D:\IMAGES\GEOGRAPH\BGV0005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720850"/>
            <a:ext cx="278765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028950" y="3486150"/>
            <a:ext cx="2990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UNION JACK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8920" name="Picture 8" descr="E:\Graphics\Hold folder\FLAG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071938"/>
            <a:ext cx="2687637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733800" y="5753100"/>
            <a:ext cx="2179638" cy="434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38250" y="1066800"/>
            <a:ext cx="6972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COLORS’ CEREMONY PROCEDURES</a:t>
            </a:r>
            <a:endParaRPr lang="en-US" altLang="en-US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71650" y="247650"/>
            <a:ext cx="5810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COLORS’ CEREMONY</a:t>
            </a:r>
            <a:endParaRPr lang="en-US" altLang="en-US" sz="44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47750" y="1714500"/>
            <a:ext cx="72390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In uniform, but not in ranks, face the Ensign and give the hand salute.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In ranks, person leading ranks will call attention and salute.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While driving a vehicle, stop and sit at attention, but don’t salute.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In a boat, remain at attention whether standing or sitting.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38250" y="1066800"/>
            <a:ext cx="6972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SALUTING DURING COLORS’</a:t>
            </a:r>
            <a:endParaRPr lang="en-US" altLang="en-US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771650" y="247650"/>
            <a:ext cx="5810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COLORS’ CEREMONY</a:t>
            </a:r>
            <a:endParaRPr lang="en-US" altLang="en-US" sz="44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55300" name="Picture 4" descr="E:\Graphics\Hold folder\FLAG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3838"/>
            <a:ext cx="5859463" cy="3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179513" y="4735513"/>
            <a:ext cx="73691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In civilian attire, face the Ensign and place the right hand over your heart. If wearing a hat, place the hat over your heart.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98488" y="2700338"/>
            <a:ext cx="81375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HAND SALUTE</a:t>
            </a:r>
          </a:p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MILITARY HONORS AND COURTESIES</a:t>
            </a:r>
          </a:p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COLORS’ CEREMONY</a:t>
            </a: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2057400" y="717550"/>
            <a:ext cx="456247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sy="50000" kx="-2453608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581150" y="838200"/>
            <a:ext cx="6210300" cy="846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>
                <a:solidFill>
                  <a:srgbClr val="0033CC"/>
                </a:solidFill>
                <a:latin typeface="Arial" panose="020B0604020202020204" pitchFamily="34" charset="0"/>
              </a:rPr>
              <a:t>HAND SALUTE</a:t>
            </a:r>
            <a:endParaRPr lang="en-US" altLang="en-US"/>
          </a:p>
        </p:txBody>
      </p:sp>
      <p:pic>
        <p:nvPicPr>
          <p:cNvPr id="29710" name="Picture 14" descr="C:\bwsf\salorssalute copy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909763"/>
            <a:ext cx="7696200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35052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000250" y="933450"/>
            <a:ext cx="5505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HAND SALUTE PROCEDURES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11150" y="1708150"/>
            <a:ext cx="8458200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Face the person you are saluting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Salute from a position of attention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Upper arm should be parallel to deck or ground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Forearm inclined at a 45-degree angle with hand 		and wrist straight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Forefinger touching cap bill slightly over the right 		eye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Use a cheerful, respectful greeting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154113" y="346075"/>
            <a:ext cx="6926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33CC"/>
                </a:solidFill>
                <a:latin typeface="Arial" panose="020B0604020202020204" pitchFamily="34" charset="0"/>
              </a:rPr>
              <a:t>HAND SALUTE</a:t>
            </a:r>
            <a:endParaRPr lang="en-US" altLang="en-US" sz="32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89463" y="1970088"/>
            <a:ext cx="3810000" cy="1962150"/>
          </a:xfrm>
        </p:spPr>
        <p:txBody>
          <a:bodyPr/>
          <a:lstStyle/>
          <a:p>
            <a:endParaRPr lang="en-US" altLang="en-US" sz="3200"/>
          </a:p>
          <a:p>
            <a:pPr>
              <a:buClr>
                <a:schemeClr val="tx1"/>
              </a:buClr>
              <a:buFontTx/>
              <a:buChar char="–"/>
            </a:pPr>
            <a:endParaRPr lang="en-US" altLang="en-US" sz="4400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822575" y="1160463"/>
            <a:ext cx="40576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WHOM TO SALUTE</a:t>
            </a:r>
            <a:endParaRPr lang="en-US" altLang="en-US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419350" y="438150"/>
            <a:ext cx="4743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HAND SALUTE</a:t>
            </a:r>
            <a:endParaRPr lang="en-US" altLang="en-US" sz="44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90550" y="4152900"/>
            <a:ext cx="8001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All officers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Civilians who are entitled (e.g., President)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Those who are entitled because of duty status 	(e.g., Officer of the Deck)</a:t>
            </a:r>
          </a:p>
        </p:txBody>
      </p:sp>
      <p:pic>
        <p:nvPicPr>
          <p:cNvPr id="31760" name="Picture 16" descr="E:\Graphics\Hold folder\FLAG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641475"/>
            <a:ext cx="3965575" cy="3125788"/>
          </a:xfrm>
          <a:prstGeom prst="rect">
            <a:avLst/>
          </a:prstGeom>
          <a:noFill/>
          <a:effectLst>
            <a:outerShdw dist="127000" dir="2212194" algn="ctr" rotWithShape="0">
              <a:srgbClr val="3333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89463" y="1970088"/>
            <a:ext cx="3810000" cy="1962150"/>
          </a:xfrm>
        </p:spPr>
        <p:txBody>
          <a:bodyPr/>
          <a:lstStyle/>
          <a:p>
            <a:endParaRPr lang="en-US" altLang="en-US" sz="3200"/>
          </a:p>
          <a:p>
            <a:pPr>
              <a:buClr>
                <a:schemeClr val="tx1"/>
              </a:buClr>
              <a:buFontTx/>
              <a:buChar char="–"/>
            </a:pPr>
            <a:endParaRPr lang="en-US" altLang="en-US" sz="44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00350" y="1276350"/>
            <a:ext cx="40576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WHEN TO SALUTE</a:t>
            </a:r>
            <a:endParaRPr lang="en-US" altLang="en-US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419350" y="438150"/>
            <a:ext cx="4743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HAND SALUTE</a:t>
            </a:r>
            <a:endParaRPr lang="en-US" altLang="en-US" sz="44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00050" y="2171700"/>
            <a:ext cx="3429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ABOARD SHIP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 IN A GROUP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 OVERTAKING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 REPORTING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54282" name="Picture 10" descr="C:\bwsf\bordship cop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293938"/>
            <a:ext cx="5186362" cy="2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E:\Graphics\Hold folder\FLAG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573338"/>
            <a:ext cx="6511925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270000" y="854075"/>
            <a:ext cx="67659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MILITARY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HONORS &amp; COURTESIES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38350" y="762000"/>
            <a:ext cx="5162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409700" y="1200150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PASSING HONORS PROCEDURES</a:t>
            </a:r>
            <a:endParaRPr lang="en-US" altLang="en-US" sz="3200" b="1">
              <a:latin typeface="Arial" panose="020B0604020202020204" pitchFamily="34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238250" y="24765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/>
              <a:t> </a:t>
            </a: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MILITARY </a:t>
            </a:r>
            <a:b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HONORS &amp; COURTESIES</a:t>
            </a:r>
            <a:endParaRPr lang="en-US" altLang="en-US" sz="44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23850" y="1943100"/>
            <a:ext cx="8477250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At the signal “ATTENTION,” all hands on deck come to attention and face outboard: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	One blast -   attention to starboard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	Two blasts - attention to port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At the sound of one blast, all hands not in ranks salute.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At the sound of two blasts, all hands not in ranks bring hands back to their sides and remain at attention.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At the sound of three blasts, carry 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52550" y="247650"/>
            <a:ext cx="643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MILITARY </a:t>
            </a:r>
            <a:b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HONORS &amp; COURTESIES</a:t>
            </a:r>
          </a:p>
        </p:txBody>
      </p:sp>
      <p:pic>
        <p:nvPicPr>
          <p:cNvPr id="45063" name="Picture 7" descr="E:\Graphics\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t="3510" r="5077" b="1811"/>
          <a:stretch>
            <a:fillRect/>
          </a:stretch>
        </p:blipFill>
        <p:spPr bwMode="auto">
          <a:xfrm>
            <a:off x="1706563" y="2112963"/>
            <a:ext cx="5715000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92113" y="1338263"/>
            <a:ext cx="842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MANNING THE RAIL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743200" y="1352550"/>
            <a:ext cx="3600450" cy="62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SIDE HONORS</a:t>
            </a:r>
            <a:endParaRPr lang="en-US" altLang="en-US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409700" y="266700"/>
            <a:ext cx="662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MILITARY </a:t>
            </a:r>
            <a:b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en-US" altLang="en-US" sz="4000" b="1">
                <a:solidFill>
                  <a:srgbClr val="0033CC"/>
                </a:solidFill>
                <a:latin typeface="Arial" panose="020B0604020202020204" pitchFamily="34" charset="0"/>
              </a:rPr>
              <a:t>HONORS &amp; COURTESIES</a:t>
            </a:r>
          </a:p>
        </p:txBody>
      </p:sp>
      <p:pic>
        <p:nvPicPr>
          <p:cNvPr id="34828" name="Picture 12" descr="E:\Graphics\Hold folder\FLAG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954213"/>
            <a:ext cx="4116388" cy="4146550"/>
          </a:xfrm>
          <a:prstGeom prst="rect">
            <a:avLst/>
          </a:prstGeom>
          <a:noFill/>
          <a:effectLst>
            <a:prstShdw prst="shdw13" dist="127000" dir="13012194">
              <a:srgbClr val="3333C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ktop">
  <a:themeElements>
    <a:clrScheme name="">
      <a:dk1>
        <a:srgbClr val="00006B"/>
      </a:dk1>
      <a:lt1>
        <a:srgbClr val="FFFFFF"/>
      </a:lt1>
      <a:dk2>
        <a:srgbClr val="00007B"/>
      </a:dk2>
      <a:lt2>
        <a:srgbClr val="081D58"/>
      </a:lt2>
      <a:accent1>
        <a:srgbClr val="618FFD"/>
      </a:accent1>
      <a:accent2>
        <a:srgbClr val="00AE00"/>
      </a:accent2>
      <a:accent3>
        <a:srgbClr val="FFFFFF"/>
      </a:accent3>
      <a:accent4>
        <a:srgbClr val="00005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sktop">
      <a:majorFont>
        <a:latin typeface="Book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24</Pages>
  <Words>328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Bookman</vt:lpstr>
      <vt:lpstr>Arial</vt:lpstr>
      <vt:lpstr>Desktop</vt:lpstr>
      <vt:lpstr>PowerPoint Presentation</vt:lpstr>
      <vt:lpstr>HAND SALUTE</vt:lpstr>
      <vt:lpstr>PowerPoint Presentation</vt:lpstr>
      <vt:lpstr>WHOM TO SALUTE</vt:lpstr>
      <vt:lpstr>WHEN TO SALUTE</vt:lpstr>
      <vt:lpstr>PowerPoint Presentation</vt:lpstr>
      <vt:lpstr>PowerPoint Presentation</vt:lpstr>
      <vt:lpstr>PowerPoint Presentation</vt:lpstr>
      <vt:lpstr>SIDE HONORS</vt:lpstr>
      <vt:lpstr>GUN SALUTES</vt:lpstr>
      <vt:lpstr>COLORS’ CEREMONY</vt:lpstr>
      <vt:lpstr>NATIONAL ENSIGN</vt:lpstr>
      <vt:lpstr>COLORS’ CEREMONY PROCEDURES</vt:lpstr>
      <vt:lpstr>SALUTING DURING COLORS’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- HONORS &amp; COURTESIES</dc:title>
  <dc:subject>NMT</dc:subject>
  <dc:creator>TESCO</dc:creator>
  <cp:keywords>02/01/99</cp:keywords>
  <dc:description>BILL/DOC/TC/BOB</dc:description>
  <cp:lastModifiedBy>Pettiway, Shyheed M</cp:lastModifiedBy>
  <cp:revision>87</cp:revision>
  <cp:lastPrinted>1998-12-17T15:55:45Z</cp:lastPrinted>
  <dcterms:created xsi:type="dcterms:W3CDTF">1996-05-10T13:01:04Z</dcterms:created>
  <dcterms:modified xsi:type="dcterms:W3CDTF">2019-07-17T19:20:12Z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4fe031d7-c3da-4db1-9de3-e4d6ff85aa0b</vt:lpwstr>
  </property>
</Properties>
</file>