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6" r:id="rId3"/>
    <p:sldId id="277" r:id="rId4"/>
    <p:sldId id="278" r:id="rId5"/>
    <p:sldId id="279" r:id="rId6"/>
    <p:sldId id="280" r:id="rId7"/>
    <p:sldId id="281" r:id="rId8"/>
    <p:sldId id="282" r:id="rId9"/>
    <p:sldId id="283" r:id="rId10"/>
    <p:sldId id="284" r:id="rId11"/>
    <p:sldId id="258" r:id="rId12"/>
    <p:sldId id="259" r:id="rId13"/>
    <p:sldId id="260" r:id="rId14"/>
    <p:sldId id="261" r:id="rId15"/>
    <p:sldId id="262" r:id="rId16"/>
    <p:sldId id="263" r:id="rId17"/>
    <p:sldId id="264" r:id="rId18"/>
    <p:sldId id="265" r:id="rId19"/>
    <p:sldId id="266" r:id="rId20"/>
    <p:sldId id="267" r:id="rId21"/>
    <p:sldId id="268" r:id="rId22"/>
    <p:sldId id="274" r:id="rId23"/>
    <p:sldId id="275" r:id="rId24"/>
    <p:sldId id="269" r:id="rId25"/>
    <p:sldId id="270" r:id="rId26"/>
    <p:sldId id="271" r:id="rId27"/>
    <p:sldId id="272" r:id="rId28"/>
    <p:sldId id="273" r:id="rId29"/>
    <p:sldId id="276"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6" autoAdjust="0"/>
    <p:restoredTop sz="94660"/>
  </p:normalViewPr>
  <p:slideViewPr>
    <p:cSldViewPr snapToGrid="0">
      <p:cViewPr varScale="1">
        <p:scale>
          <a:sx n="96" d="100"/>
          <a:sy n="96" d="100"/>
        </p:scale>
        <p:origin x="12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1/1/2018</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1/1/2018</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upwardlivingpublications.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upwardlivingpublications.com/" TargetMode="External"/><Relationship Id="rId2" Type="http://schemas.openxmlformats.org/officeDocument/2006/relationships/hyperlink" Target="http://www.ag.org/beliefs" TargetMode="External"/><Relationship Id="rId1" Type="http://schemas.openxmlformats.org/officeDocument/2006/relationships/slideLayout" Target="../slideLayouts/slideLayout2.xml"/><Relationship Id="rId4" Type="http://schemas.openxmlformats.org/officeDocument/2006/relationships/hyperlink" Target="http://www.upwardlivingpublicationsblog.ne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Didache" TargetMode="External"/><Relationship Id="rId2" Type="http://schemas.openxmlformats.org/officeDocument/2006/relationships/hyperlink" Target="http://en.wikipedia.org/wiki/Epistle_of_Barnabas" TargetMode="External"/><Relationship Id="rId1" Type="http://schemas.openxmlformats.org/officeDocument/2006/relationships/slideLayout" Target="../slideLayouts/slideLayout2.xml"/><Relationship Id="rId5" Type="http://schemas.openxmlformats.org/officeDocument/2006/relationships/hyperlink" Target="http://en.wikipedia.org/wiki/Apostolic_Fathers" TargetMode="External"/><Relationship Id="rId4" Type="http://schemas.openxmlformats.org/officeDocument/2006/relationships/hyperlink" Target="http://en.wikipedia.org/wiki/The_Shepherd_of_Herma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biblegateway.com/" TargetMode="External"/><Relationship Id="rId2" Type="http://schemas.openxmlformats.org/officeDocument/2006/relationships/hyperlink" Target="http://www.blueletterbible.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2822" y="1631092"/>
            <a:ext cx="7737303" cy="2754639"/>
          </a:xfrm>
        </p:spPr>
        <p:txBody>
          <a:bodyPr>
            <a:normAutofit fontScale="90000"/>
          </a:bodyPr>
          <a:lstStyle/>
          <a:p>
            <a:r>
              <a:rPr lang="en-US" b="1" dirty="0">
                <a:solidFill>
                  <a:srgbClr val="C00000"/>
                </a:solidFill>
              </a:rPr>
              <a:t>DISCIPLE 102</a:t>
            </a:r>
            <a:br>
              <a:rPr lang="en-US" b="1" dirty="0"/>
            </a:br>
            <a:r>
              <a:rPr lang="en-US" b="1" dirty="0"/>
              <a:t>Class 1 – walking in the power of the word and spirit</a:t>
            </a:r>
            <a:br>
              <a:rPr lang="en-US" b="1" dirty="0"/>
            </a:br>
            <a:r>
              <a:rPr lang="en-US" b="1" dirty="0">
                <a:solidFill>
                  <a:srgbClr val="FFFF00"/>
                </a:solidFill>
              </a:rPr>
              <a:t>DOCTRINE</a:t>
            </a:r>
          </a:p>
        </p:txBody>
      </p:sp>
      <p:sp>
        <p:nvSpPr>
          <p:cNvPr id="3" name="Subtitle 2"/>
          <p:cNvSpPr>
            <a:spLocks noGrp="1"/>
          </p:cNvSpPr>
          <p:nvPr>
            <p:ph type="subTitle" idx="1"/>
          </p:nvPr>
        </p:nvSpPr>
        <p:spPr/>
        <p:txBody>
          <a:bodyPr/>
          <a:lstStyle/>
          <a:p>
            <a:r>
              <a:rPr lang="en-US" b="1" dirty="0"/>
              <a:t>the apostle’s creed &amp; the Nicene creed</a:t>
            </a:r>
          </a:p>
          <a:p>
            <a:r>
              <a:rPr lang="en-US" b="1" dirty="0"/>
              <a:t>ag: fundamental beliefs</a:t>
            </a:r>
          </a:p>
        </p:txBody>
      </p:sp>
    </p:spTree>
    <p:extLst>
      <p:ext uri="{BB962C8B-B14F-4D97-AF65-F5344CB8AC3E}">
        <p14:creationId xmlns:p14="http://schemas.microsoft.com/office/powerpoint/2010/main" val="665444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10131425" cy="848497"/>
          </a:xfrm>
        </p:spPr>
        <p:txBody>
          <a:bodyPr/>
          <a:lstStyle/>
          <a:p>
            <a:pPr algn="ctr"/>
            <a:r>
              <a:rPr lang="en-US" b="1" dirty="0"/>
              <a:t>A comparison of doctrine</a:t>
            </a:r>
          </a:p>
        </p:txBody>
      </p:sp>
      <p:sp>
        <p:nvSpPr>
          <p:cNvPr id="3" name="Content Placeholder 2"/>
          <p:cNvSpPr>
            <a:spLocks noGrp="1"/>
          </p:cNvSpPr>
          <p:nvPr>
            <p:ph idx="1"/>
          </p:nvPr>
        </p:nvSpPr>
        <p:spPr>
          <a:xfrm>
            <a:off x="685801" y="1705233"/>
            <a:ext cx="10131425" cy="4720282"/>
          </a:xfrm>
        </p:spPr>
        <p:txBody>
          <a:bodyPr>
            <a:noAutofit/>
          </a:bodyPr>
          <a:lstStyle/>
          <a:p>
            <a:pPr marL="0" indent="0">
              <a:buNone/>
            </a:pPr>
            <a:r>
              <a:rPr lang="en-US" sz="2800" dirty="0"/>
              <a:t>Now, let’s look at the oldest recognized statements of Christian Doctrine (The Apostle’s Creed and the Nicene Creed) and compare them to the Assemblies of God 16 Fundamental Beliefs.  The Assemblies of God, a respected Pentecostal denomination, includes many wonderful ministers with graduate degrees, including PhDs.</a:t>
            </a:r>
          </a:p>
          <a:p>
            <a:pPr marL="0" indent="0">
              <a:buNone/>
            </a:pPr>
            <a:endParaRPr lang="en-US" sz="2800" dirty="0"/>
          </a:p>
          <a:p>
            <a:pPr marL="0" indent="0">
              <a:buNone/>
            </a:pPr>
            <a:r>
              <a:rPr lang="en-US" sz="2800" u="sng" dirty="0"/>
              <a:t>As we are reviewing the Creeds we ask that you take out the handout, “Fundamental Beliefs of the Assembly of God,” and look for belief statements that coincide with the Creeds.</a:t>
            </a:r>
          </a:p>
        </p:txBody>
      </p:sp>
    </p:spTree>
    <p:extLst>
      <p:ext uri="{BB962C8B-B14F-4D97-AF65-F5344CB8AC3E}">
        <p14:creationId xmlns:p14="http://schemas.microsoft.com/office/powerpoint/2010/main" val="1048367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10131425" cy="1305697"/>
          </a:xfrm>
        </p:spPr>
        <p:txBody>
          <a:bodyPr>
            <a:normAutofit fontScale="90000"/>
          </a:bodyPr>
          <a:lstStyle/>
          <a:p>
            <a:pPr algn="ctr"/>
            <a:r>
              <a:rPr lang="en-US" dirty="0">
                <a:latin typeface="Adobe Gothic Std B" panose="020B0800000000000000" pitchFamily="34" charset="-128"/>
                <a:ea typeface="Adobe Gothic Std B" panose="020B0800000000000000" pitchFamily="34" charset="-128"/>
              </a:rPr>
              <a:t>THE CREEDS</a:t>
            </a:r>
            <a:br>
              <a:rPr lang="en-US" dirty="0">
                <a:latin typeface="Adobe Gothic Std B" panose="020B0800000000000000" pitchFamily="34" charset="-128"/>
                <a:ea typeface="Adobe Gothic Std B" panose="020B0800000000000000" pitchFamily="34" charset="-128"/>
              </a:rPr>
            </a:br>
            <a:r>
              <a:rPr lang="en-US" sz="2800" b="1" dirty="0">
                <a:latin typeface="Adobe Gothic Std B" panose="020B0800000000000000" pitchFamily="34" charset="-128"/>
                <a:ea typeface="Adobe Gothic Std B" panose="020B0800000000000000" pitchFamily="34" charset="-128"/>
              </a:rPr>
              <a:t>Statements  of faith from church fathers – 347 ad</a:t>
            </a:r>
          </a:p>
        </p:txBody>
      </p:sp>
      <p:sp>
        <p:nvSpPr>
          <p:cNvPr id="3" name="Text Placeholder 2"/>
          <p:cNvSpPr>
            <a:spLocks noGrp="1"/>
          </p:cNvSpPr>
          <p:nvPr>
            <p:ph type="body" idx="1"/>
          </p:nvPr>
        </p:nvSpPr>
        <p:spPr/>
        <p:txBody>
          <a:bodyPr/>
          <a:lstStyle/>
          <a:p>
            <a:pPr algn="ctr"/>
            <a:r>
              <a:rPr lang="en-US" b="1" dirty="0"/>
              <a:t>APOSTLES’ CREED (2011 VERSION)</a:t>
            </a:r>
          </a:p>
        </p:txBody>
      </p:sp>
      <p:sp>
        <p:nvSpPr>
          <p:cNvPr id="4" name="Content Placeholder 3"/>
          <p:cNvSpPr>
            <a:spLocks noGrp="1"/>
          </p:cNvSpPr>
          <p:nvPr>
            <p:ph sz="half" idx="2"/>
          </p:nvPr>
        </p:nvSpPr>
        <p:spPr/>
        <p:txBody>
          <a:bodyPr>
            <a:normAutofit/>
          </a:bodyPr>
          <a:lstStyle/>
          <a:p>
            <a:pPr marL="0" indent="0">
              <a:buNone/>
            </a:pPr>
            <a:r>
              <a:rPr lang="en-US" sz="2800" dirty="0"/>
              <a:t>I believe in God, the Father almighty, Creator of heaven and earth,</a:t>
            </a:r>
          </a:p>
        </p:txBody>
      </p:sp>
      <p:sp>
        <p:nvSpPr>
          <p:cNvPr id="5" name="Text Placeholder 4"/>
          <p:cNvSpPr>
            <a:spLocks noGrp="1"/>
          </p:cNvSpPr>
          <p:nvPr>
            <p:ph type="body" sz="quarter" idx="3"/>
          </p:nvPr>
        </p:nvSpPr>
        <p:spPr/>
        <p:txBody>
          <a:bodyPr/>
          <a:lstStyle/>
          <a:p>
            <a:pPr algn="ctr"/>
            <a:r>
              <a:rPr lang="en-US" b="1" dirty="0"/>
              <a:t>NICENE CREED (1975 VERSION)</a:t>
            </a:r>
          </a:p>
        </p:txBody>
      </p:sp>
      <p:sp>
        <p:nvSpPr>
          <p:cNvPr id="6" name="Content Placeholder 5"/>
          <p:cNvSpPr>
            <a:spLocks noGrp="1"/>
          </p:cNvSpPr>
          <p:nvPr>
            <p:ph sz="quarter" idx="4"/>
          </p:nvPr>
        </p:nvSpPr>
        <p:spPr/>
        <p:txBody>
          <a:bodyPr/>
          <a:lstStyle/>
          <a:p>
            <a:pPr marL="0" indent="0">
              <a:buNone/>
            </a:pPr>
            <a:r>
              <a:rPr lang="en-US" sz="2800" dirty="0"/>
              <a:t>We believe in one God,</a:t>
            </a:r>
          </a:p>
          <a:p>
            <a:pPr marL="0" indent="0">
              <a:buNone/>
            </a:pPr>
            <a:r>
              <a:rPr lang="en-US" sz="2800" dirty="0"/>
              <a:t>the Father, the Almighty,</a:t>
            </a:r>
          </a:p>
          <a:p>
            <a:pPr marL="0" indent="0">
              <a:buNone/>
            </a:pPr>
            <a:r>
              <a:rPr lang="en-US" sz="2800" dirty="0"/>
              <a:t>maker of heaven and earth,</a:t>
            </a:r>
          </a:p>
          <a:p>
            <a:pPr marL="0" indent="0">
              <a:buNone/>
            </a:pPr>
            <a:r>
              <a:rPr lang="en-US" sz="2800" dirty="0"/>
              <a:t>of all that is, seen and unseen.</a:t>
            </a:r>
          </a:p>
          <a:p>
            <a:endParaRPr lang="en-US" dirty="0"/>
          </a:p>
        </p:txBody>
      </p:sp>
    </p:spTree>
    <p:extLst>
      <p:ext uri="{BB962C8B-B14F-4D97-AF65-F5344CB8AC3E}">
        <p14:creationId xmlns:p14="http://schemas.microsoft.com/office/powerpoint/2010/main" val="1742423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860854"/>
          </a:xfrm>
        </p:spPr>
        <p:txBody>
          <a:bodyPr>
            <a:normAutofit/>
          </a:bodyPr>
          <a:lstStyle/>
          <a:p>
            <a:pPr algn="ctr"/>
            <a:r>
              <a:rPr lang="en-US" b="1" dirty="0"/>
              <a:t>APOSTLES’ CREED			NICENE CREED</a:t>
            </a:r>
          </a:p>
        </p:txBody>
      </p:sp>
      <p:sp>
        <p:nvSpPr>
          <p:cNvPr id="3" name="Content Placeholder 2"/>
          <p:cNvSpPr>
            <a:spLocks noGrp="1"/>
          </p:cNvSpPr>
          <p:nvPr>
            <p:ph sz="half" idx="1"/>
          </p:nvPr>
        </p:nvSpPr>
        <p:spPr>
          <a:xfrm>
            <a:off x="685801" y="1569308"/>
            <a:ext cx="5010663" cy="4221893"/>
          </a:xfrm>
        </p:spPr>
        <p:txBody>
          <a:bodyPr/>
          <a:lstStyle/>
          <a:p>
            <a:pPr marL="0" indent="0">
              <a:buNone/>
            </a:pPr>
            <a:r>
              <a:rPr lang="en-US" sz="2800" dirty="0"/>
              <a:t>and in Jesus Christ, his only Son, our Lord,</a:t>
            </a:r>
          </a:p>
          <a:p>
            <a:pPr marL="0" indent="0">
              <a:buNone/>
            </a:pPr>
            <a:r>
              <a:rPr lang="en-US" sz="2800" dirty="0"/>
              <a:t>who was conceived by the Holy Spirit,</a:t>
            </a:r>
          </a:p>
          <a:p>
            <a:pPr marL="0" indent="0">
              <a:buNone/>
            </a:pPr>
            <a:r>
              <a:rPr lang="en-US" sz="2800" dirty="0"/>
              <a:t>born of the Virgin Mary,</a:t>
            </a:r>
          </a:p>
          <a:p>
            <a:pPr marL="0" indent="0">
              <a:buNone/>
            </a:pPr>
            <a:r>
              <a:rPr lang="en-US" sz="2800" dirty="0"/>
              <a:t>suffered under Pontius Pilate,</a:t>
            </a:r>
          </a:p>
          <a:p>
            <a:pPr marL="0" indent="0">
              <a:buNone/>
            </a:pPr>
            <a:r>
              <a:rPr lang="en-US" sz="2800" dirty="0"/>
              <a:t>was crucified, died and was buried;</a:t>
            </a:r>
          </a:p>
          <a:p>
            <a:endParaRPr lang="en-US" dirty="0"/>
          </a:p>
        </p:txBody>
      </p:sp>
      <p:sp>
        <p:nvSpPr>
          <p:cNvPr id="4" name="Content Placeholder 3"/>
          <p:cNvSpPr>
            <a:spLocks noGrp="1"/>
          </p:cNvSpPr>
          <p:nvPr>
            <p:ph sz="half" idx="2"/>
          </p:nvPr>
        </p:nvSpPr>
        <p:spPr>
          <a:xfrm>
            <a:off x="5823757" y="1569308"/>
            <a:ext cx="4993469" cy="4221893"/>
          </a:xfrm>
        </p:spPr>
        <p:txBody>
          <a:bodyPr/>
          <a:lstStyle/>
          <a:p>
            <a:pPr marL="0" indent="0">
              <a:buNone/>
            </a:pPr>
            <a:r>
              <a:rPr lang="en-US" sz="2400" dirty="0"/>
              <a:t>We believe in one Lord, Jesus Christ,</a:t>
            </a:r>
          </a:p>
          <a:p>
            <a:pPr marL="0" indent="0">
              <a:buNone/>
            </a:pPr>
            <a:r>
              <a:rPr lang="en-US" sz="2400" dirty="0"/>
              <a:t>the only Son of God,</a:t>
            </a:r>
          </a:p>
          <a:p>
            <a:pPr marL="0" indent="0">
              <a:buNone/>
            </a:pPr>
            <a:r>
              <a:rPr lang="en-US" sz="2400" dirty="0"/>
              <a:t>eternally begotten of the Father,</a:t>
            </a:r>
          </a:p>
          <a:p>
            <a:pPr marL="0" indent="0">
              <a:buNone/>
            </a:pPr>
            <a:r>
              <a:rPr lang="en-US" sz="2400" dirty="0"/>
              <a:t>God from God, Light from Light,</a:t>
            </a:r>
          </a:p>
          <a:p>
            <a:pPr marL="0" indent="0">
              <a:buNone/>
            </a:pPr>
            <a:r>
              <a:rPr lang="en-US" sz="2400" dirty="0"/>
              <a:t>true God from true God,</a:t>
            </a:r>
          </a:p>
          <a:p>
            <a:pPr marL="0" indent="0">
              <a:buNone/>
            </a:pPr>
            <a:r>
              <a:rPr lang="en-US" sz="2400" dirty="0"/>
              <a:t>begotten, not made,</a:t>
            </a:r>
          </a:p>
          <a:p>
            <a:pPr marL="0" indent="0">
              <a:buNone/>
            </a:pPr>
            <a:r>
              <a:rPr lang="en-US" sz="2400" dirty="0"/>
              <a:t>of one Being with the Father.</a:t>
            </a:r>
          </a:p>
          <a:p>
            <a:pPr marL="0" indent="0">
              <a:buNone/>
            </a:pPr>
            <a:r>
              <a:rPr lang="en-US" sz="2400" dirty="0"/>
              <a:t>Through him all things were made.</a:t>
            </a:r>
          </a:p>
          <a:p>
            <a:endParaRPr lang="en-US" dirty="0"/>
          </a:p>
        </p:txBody>
      </p:sp>
    </p:spTree>
    <p:extLst>
      <p:ext uri="{BB962C8B-B14F-4D97-AF65-F5344CB8AC3E}">
        <p14:creationId xmlns:p14="http://schemas.microsoft.com/office/powerpoint/2010/main" val="1614765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APOSTLES’ CREED					NICENE CREED</a:t>
            </a:r>
          </a:p>
        </p:txBody>
      </p:sp>
      <p:sp>
        <p:nvSpPr>
          <p:cNvPr id="3" name="Content Placeholder 2"/>
          <p:cNvSpPr>
            <a:spLocks noGrp="1"/>
          </p:cNvSpPr>
          <p:nvPr>
            <p:ph sz="half" idx="1"/>
          </p:nvPr>
        </p:nvSpPr>
        <p:spPr/>
        <p:txBody>
          <a:bodyPr>
            <a:normAutofit fontScale="92500" lnSpcReduction="20000"/>
          </a:bodyPr>
          <a:lstStyle/>
          <a:p>
            <a:endParaRPr lang="en-US" dirty="0"/>
          </a:p>
        </p:txBody>
      </p:sp>
      <p:sp>
        <p:nvSpPr>
          <p:cNvPr id="4" name="Content Placeholder 3"/>
          <p:cNvSpPr>
            <a:spLocks noGrp="1"/>
          </p:cNvSpPr>
          <p:nvPr>
            <p:ph sz="half" idx="2"/>
          </p:nvPr>
        </p:nvSpPr>
        <p:spPr/>
        <p:txBody>
          <a:bodyPr>
            <a:normAutofit fontScale="92500" lnSpcReduction="20000"/>
          </a:bodyPr>
          <a:lstStyle/>
          <a:p>
            <a:pPr marL="0" indent="0">
              <a:buNone/>
            </a:pPr>
            <a:r>
              <a:rPr lang="en-US" sz="2800" dirty="0"/>
              <a:t>For us and for our salvation</a:t>
            </a:r>
          </a:p>
          <a:p>
            <a:pPr marL="0" indent="0">
              <a:buNone/>
            </a:pPr>
            <a:r>
              <a:rPr lang="en-US" sz="2800" dirty="0"/>
              <a:t>he came down from heaven:</a:t>
            </a:r>
          </a:p>
          <a:p>
            <a:pPr marL="0" indent="0">
              <a:buNone/>
            </a:pPr>
            <a:r>
              <a:rPr lang="en-US" sz="2800" dirty="0"/>
              <a:t>by the power of the Holy Spirit</a:t>
            </a:r>
          </a:p>
          <a:p>
            <a:pPr marL="0" indent="0">
              <a:buNone/>
            </a:pPr>
            <a:r>
              <a:rPr lang="en-US" sz="2800" dirty="0"/>
              <a:t>he became incarnate from the Virgin Mary, and was made man.</a:t>
            </a:r>
          </a:p>
          <a:p>
            <a:pPr marL="0" indent="0">
              <a:buNone/>
            </a:pPr>
            <a:r>
              <a:rPr lang="en-US" sz="2800" dirty="0"/>
              <a:t>For our sake he was crucified under Pontius Pilate;</a:t>
            </a:r>
          </a:p>
          <a:p>
            <a:pPr marL="0" indent="0">
              <a:buNone/>
            </a:pPr>
            <a:r>
              <a:rPr lang="en-US" sz="2800" dirty="0"/>
              <a:t>he suffered death and was buried.</a:t>
            </a:r>
          </a:p>
          <a:p>
            <a:endParaRPr lang="en-US" dirty="0"/>
          </a:p>
        </p:txBody>
      </p:sp>
    </p:spTree>
    <p:extLst>
      <p:ext uri="{BB962C8B-B14F-4D97-AF65-F5344CB8AC3E}">
        <p14:creationId xmlns:p14="http://schemas.microsoft.com/office/powerpoint/2010/main" val="3381759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APOSTLES’ CREED  			NICENE CREED</a:t>
            </a:r>
          </a:p>
        </p:txBody>
      </p:sp>
      <p:sp>
        <p:nvSpPr>
          <p:cNvPr id="3" name="Content Placeholder 2"/>
          <p:cNvSpPr>
            <a:spLocks noGrp="1"/>
          </p:cNvSpPr>
          <p:nvPr>
            <p:ph sz="half" idx="1"/>
          </p:nvPr>
        </p:nvSpPr>
        <p:spPr/>
        <p:txBody>
          <a:bodyPr>
            <a:normAutofit fontScale="92500" lnSpcReduction="20000"/>
          </a:bodyPr>
          <a:lstStyle/>
          <a:p>
            <a:pPr marL="0" indent="0">
              <a:buNone/>
            </a:pPr>
            <a:r>
              <a:rPr lang="en-US" sz="3000" dirty="0"/>
              <a:t>he descended into hell;</a:t>
            </a:r>
          </a:p>
          <a:p>
            <a:pPr marL="0" indent="0">
              <a:buNone/>
            </a:pPr>
            <a:r>
              <a:rPr lang="en-US" sz="3000" dirty="0"/>
              <a:t>on the third day he rose again from the dead;</a:t>
            </a:r>
          </a:p>
          <a:p>
            <a:pPr marL="0" indent="0">
              <a:buNone/>
            </a:pPr>
            <a:r>
              <a:rPr lang="en-US" sz="3000" dirty="0"/>
              <a:t>he ascended into heaven,</a:t>
            </a:r>
          </a:p>
          <a:p>
            <a:pPr marL="0" indent="0">
              <a:buNone/>
            </a:pPr>
            <a:r>
              <a:rPr lang="en-US" sz="3000" dirty="0"/>
              <a:t>and is seated at the right hand of God the Father almighty;</a:t>
            </a:r>
          </a:p>
          <a:p>
            <a:pPr marL="0" indent="0">
              <a:buNone/>
            </a:pPr>
            <a:r>
              <a:rPr lang="en-US" sz="3000" dirty="0"/>
              <a:t>from there he will come to judge the living and the dead.</a:t>
            </a:r>
          </a:p>
          <a:p>
            <a:endParaRPr lang="en-US" dirty="0"/>
          </a:p>
        </p:txBody>
      </p:sp>
      <p:sp>
        <p:nvSpPr>
          <p:cNvPr id="4" name="Content Placeholder 3"/>
          <p:cNvSpPr>
            <a:spLocks noGrp="1"/>
          </p:cNvSpPr>
          <p:nvPr>
            <p:ph sz="half" idx="2"/>
          </p:nvPr>
        </p:nvSpPr>
        <p:spPr/>
        <p:txBody>
          <a:bodyPr>
            <a:normAutofit fontScale="92500" lnSpcReduction="20000"/>
          </a:bodyPr>
          <a:lstStyle/>
          <a:p>
            <a:pPr marL="0" indent="0">
              <a:buNone/>
            </a:pPr>
            <a:r>
              <a:rPr lang="en-US" sz="2800" dirty="0"/>
              <a:t>On the third day he rose again</a:t>
            </a:r>
          </a:p>
          <a:p>
            <a:pPr marL="0" indent="0">
              <a:buNone/>
            </a:pPr>
            <a:r>
              <a:rPr lang="en-US" sz="2800" dirty="0"/>
              <a:t>in accordance with the Scriptures;</a:t>
            </a:r>
          </a:p>
          <a:p>
            <a:pPr marL="0" indent="0">
              <a:buNone/>
            </a:pPr>
            <a:r>
              <a:rPr lang="en-US" sz="2800" dirty="0"/>
              <a:t>he ascended into heaven</a:t>
            </a:r>
          </a:p>
          <a:p>
            <a:pPr marL="0" indent="0">
              <a:buNone/>
            </a:pPr>
            <a:r>
              <a:rPr lang="en-US" sz="2800" dirty="0"/>
              <a:t>and is seated at the right hand of the Father.</a:t>
            </a:r>
          </a:p>
          <a:p>
            <a:pPr marL="0" indent="0">
              <a:buNone/>
            </a:pPr>
            <a:r>
              <a:rPr lang="en-US" sz="2800" dirty="0"/>
              <a:t>He will come again in glory to judge the living and the dead,</a:t>
            </a:r>
          </a:p>
          <a:p>
            <a:pPr marL="0" indent="0">
              <a:buNone/>
            </a:pPr>
            <a:r>
              <a:rPr lang="en-US" sz="2800" dirty="0"/>
              <a:t>and his kingdom will have no end.</a:t>
            </a:r>
          </a:p>
          <a:p>
            <a:endParaRPr lang="en-US" dirty="0"/>
          </a:p>
        </p:txBody>
      </p:sp>
    </p:spTree>
    <p:extLst>
      <p:ext uri="{BB962C8B-B14F-4D97-AF65-F5344CB8AC3E}">
        <p14:creationId xmlns:p14="http://schemas.microsoft.com/office/powerpoint/2010/main" val="848378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Apostles’ creed			Nicene creed</a:t>
            </a:r>
          </a:p>
        </p:txBody>
      </p:sp>
      <p:sp>
        <p:nvSpPr>
          <p:cNvPr id="3" name="Content Placeholder 2"/>
          <p:cNvSpPr>
            <a:spLocks noGrp="1"/>
          </p:cNvSpPr>
          <p:nvPr>
            <p:ph sz="half" idx="1"/>
          </p:nvPr>
        </p:nvSpPr>
        <p:spPr/>
        <p:txBody>
          <a:bodyPr>
            <a:normAutofit fontScale="92500" lnSpcReduction="10000"/>
          </a:bodyPr>
          <a:lstStyle/>
          <a:p>
            <a:pPr marL="0" indent="0">
              <a:buNone/>
            </a:pPr>
            <a:r>
              <a:rPr lang="en-US" sz="3500" dirty="0"/>
              <a:t>I believe in the Holy Spirit,</a:t>
            </a:r>
          </a:p>
          <a:p>
            <a:endParaRPr lang="en-US" dirty="0"/>
          </a:p>
        </p:txBody>
      </p:sp>
      <p:sp>
        <p:nvSpPr>
          <p:cNvPr id="4" name="Content Placeholder 3"/>
          <p:cNvSpPr>
            <a:spLocks noGrp="1"/>
          </p:cNvSpPr>
          <p:nvPr>
            <p:ph sz="half" idx="2"/>
          </p:nvPr>
        </p:nvSpPr>
        <p:spPr/>
        <p:txBody>
          <a:bodyPr>
            <a:normAutofit fontScale="92500" lnSpcReduction="10000"/>
          </a:bodyPr>
          <a:lstStyle/>
          <a:p>
            <a:pPr marL="0" indent="0">
              <a:buNone/>
            </a:pPr>
            <a:r>
              <a:rPr lang="en-US" sz="2800" dirty="0"/>
              <a:t>We believe in the Holy Spirit, the Lord, the giver of life,</a:t>
            </a:r>
          </a:p>
          <a:p>
            <a:pPr marL="0" indent="0">
              <a:buNone/>
            </a:pPr>
            <a:r>
              <a:rPr lang="en-US" sz="2800" dirty="0"/>
              <a:t>who proceeds from the Father and the Son.</a:t>
            </a:r>
          </a:p>
          <a:p>
            <a:pPr marL="0" indent="0">
              <a:buNone/>
            </a:pPr>
            <a:r>
              <a:rPr lang="en-US" sz="2800" dirty="0"/>
              <a:t>With the Father and the Son he is worshiped and glorified.</a:t>
            </a:r>
          </a:p>
          <a:p>
            <a:pPr marL="0" indent="0">
              <a:buNone/>
            </a:pPr>
            <a:r>
              <a:rPr lang="en-US" sz="2800" dirty="0"/>
              <a:t>He has spoken through the Prophets.</a:t>
            </a:r>
          </a:p>
          <a:p>
            <a:endParaRPr lang="en-US" dirty="0"/>
          </a:p>
        </p:txBody>
      </p:sp>
    </p:spTree>
    <p:extLst>
      <p:ext uri="{BB962C8B-B14F-4D97-AF65-F5344CB8AC3E}">
        <p14:creationId xmlns:p14="http://schemas.microsoft.com/office/powerpoint/2010/main" val="2970574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Apostles’ creed			Nicene creed</a:t>
            </a:r>
          </a:p>
        </p:txBody>
      </p:sp>
      <p:sp>
        <p:nvSpPr>
          <p:cNvPr id="3" name="Content Placeholder 2"/>
          <p:cNvSpPr>
            <a:spLocks noGrp="1"/>
          </p:cNvSpPr>
          <p:nvPr>
            <p:ph sz="half" idx="1"/>
          </p:nvPr>
        </p:nvSpPr>
        <p:spPr/>
        <p:txBody>
          <a:bodyPr>
            <a:normAutofit fontScale="92500" lnSpcReduction="10000"/>
          </a:bodyPr>
          <a:lstStyle/>
          <a:p>
            <a:pPr marL="0" indent="0">
              <a:buNone/>
            </a:pPr>
            <a:r>
              <a:rPr lang="en-US" sz="2800" dirty="0"/>
              <a:t>the holy catholic (347 AD, meant “Universal”) Church,</a:t>
            </a:r>
          </a:p>
          <a:p>
            <a:pPr marL="0" indent="0">
              <a:buNone/>
            </a:pPr>
            <a:r>
              <a:rPr lang="en-US" sz="2800" dirty="0"/>
              <a:t>the communion of saints,</a:t>
            </a:r>
          </a:p>
          <a:p>
            <a:pPr marL="0" indent="0">
              <a:buNone/>
            </a:pPr>
            <a:r>
              <a:rPr lang="en-US" sz="2800" dirty="0"/>
              <a:t>the forgiveness of sins,</a:t>
            </a:r>
          </a:p>
          <a:p>
            <a:pPr marL="0" indent="0">
              <a:buNone/>
            </a:pPr>
            <a:r>
              <a:rPr lang="en-US" sz="2800" dirty="0"/>
              <a:t>the resurrection of the body,</a:t>
            </a:r>
          </a:p>
          <a:p>
            <a:pPr marL="0" indent="0">
              <a:buNone/>
            </a:pPr>
            <a:r>
              <a:rPr lang="en-US" sz="2800" dirty="0"/>
              <a:t>and life everlasting. Amen</a:t>
            </a:r>
          </a:p>
          <a:p>
            <a:endParaRPr lang="en-US" dirty="0"/>
          </a:p>
        </p:txBody>
      </p:sp>
      <p:sp>
        <p:nvSpPr>
          <p:cNvPr id="4" name="Content Placeholder 3"/>
          <p:cNvSpPr>
            <a:spLocks noGrp="1"/>
          </p:cNvSpPr>
          <p:nvPr>
            <p:ph sz="half" idx="2"/>
          </p:nvPr>
        </p:nvSpPr>
        <p:spPr/>
        <p:txBody>
          <a:bodyPr>
            <a:normAutofit fontScale="92500" lnSpcReduction="10000"/>
          </a:bodyPr>
          <a:lstStyle/>
          <a:p>
            <a:pPr marL="0" indent="0">
              <a:buNone/>
            </a:pPr>
            <a:r>
              <a:rPr lang="en-US" sz="2800" dirty="0"/>
              <a:t>We believe in one holy catholic and apostolic Church.</a:t>
            </a:r>
          </a:p>
          <a:p>
            <a:pPr marL="0" indent="0">
              <a:buNone/>
            </a:pPr>
            <a:r>
              <a:rPr lang="en-US" sz="2800" dirty="0"/>
              <a:t>We acknowledge one baptism for the forgiveness of sins.</a:t>
            </a:r>
          </a:p>
          <a:p>
            <a:pPr marL="0" indent="0">
              <a:buNone/>
            </a:pPr>
            <a:r>
              <a:rPr lang="en-US" sz="2800" dirty="0"/>
              <a:t>We look for the resurrection of the dead,</a:t>
            </a:r>
          </a:p>
          <a:p>
            <a:pPr marL="0" indent="0">
              <a:buNone/>
            </a:pPr>
            <a:r>
              <a:rPr lang="en-US" sz="2800" dirty="0"/>
              <a:t>and the life of the world to come. Amen. </a:t>
            </a:r>
          </a:p>
          <a:p>
            <a:endParaRPr lang="en-US" dirty="0"/>
          </a:p>
        </p:txBody>
      </p:sp>
    </p:spTree>
    <p:extLst>
      <p:ext uri="{BB962C8B-B14F-4D97-AF65-F5344CB8AC3E}">
        <p14:creationId xmlns:p14="http://schemas.microsoft.com/office/powerpoint/2010/main" val="2104447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395417"/>
            <a:ext cx="10131425" cy="1470454"/>
          </a:xfrm>
        </p:spPr>
        <p:txBody>
          <a:bodyPr/>
          <a:lstStyle/>
          <a:p>
            <a:pPr algn="ctr"/>
            <a:r>
              <a:rPr lang="en-US" b="1" dirty="0"/>
              <a:t>Assemblies of god</a:t>
            </a:r>
            <a:br>
              <a:rPr lang="en-US" b="1" dirty="0"/>
            </a:br>
            <a:r>
              <a:rPr lang="en-US" b="1" dirty="0"/>
              <a:t>statement of beliefs</a:t>
            </a:r>
          </a:p>
        </p:txBody>
      </p:sp>
      <p:sp>
        <p:nvSpPr>
          <p:cNvPr id="3" name="Content Placeholder 2"/>
          <p:cNvSpPr>
            <a:spLocks noGrp="1"/>
          </p:cNvSpPr>
          <p:nvPr>
            <p:ph idx="1"/>
          </p:nvPr>
        </p:nvSpPr>
        <p:spPr>
          <a:xfrm>
            <a:off x="685801" y="1865870"/>
            <a:ext cx="10131425" cy="4127157"/>
          </a:xfrm>
        </p:spPr>
        <p:txBody>
          <a:bodyPr>
            <a:noAutofit/>
          </a:bodyPr>
          <a:lstStyle/>
          <a:p>
            <a:r>
              <a:rPr lang="en-US" sz="2800" dirty="0"/>
              <a:t>1. </a:t>
            </a:r>
            <a:r>
              <a:rPr lang="en-US" sz="2800" b="1" dirty="0"/>
              <a:t>The Scriptures Inspired.  </a:t>
            </a:r>
            <a:r>
              <a:rPr lang="en-US" sz="2800" dirty="0"/>
              <a:t>The Scriptures, both old and new, are verbally inspired of God, and are the revelation of God to man, the infallible authoritative rule of faith and conduct.  (2Tim. 3:15-17 &amp; 1  Thess. 2:13)</a:t>
            </a:r>
          </a:p>
          <a:p>
            <a:r>
              <a:rPr lang="en-US" sz="2800" dirty="0"/>
              <a:t>2. </a:t>
            </a:r>
            <a:r>
              <a:rPr lang="en-US" sz="2800" b="1" dirty="0"/>
              <a:t>The One True God.</a:t>
            </a:r>
            <a:r>
              <a:rPr lang="en-US" sz="2800" dirty="0"/>
              <a:t>  The one true God has revealed Himself as the eternally self-existent “I AM”, the Creator of heaven and earth and the Redeemer of mankind.  He has further revealed Himself as embodying the principles of relationship and association as FATHER, SON and HOLY SPIRIT. (Matt 28:19 &amp; Luke 3:22)</a:t>
            </a:r>
          </a:p>
        </p:txBody>
      </p:sp>
    </p:spTree>
    <p:extLst>
      <p:ext uri="{BB962C8B-B14F-4D97-AF65-F5344CB8AC3E}">
        <p14:creationId xmlns:p14="http://schemas.microsoft.com/office/powerpoint/2010/main" val="36106683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7817"/>
            <a:ext cx="10131425" cy="860853"/>
          </a:xfrm>
        </p:spPr>
        <p:txBody>
          <a:bodyPr/>
          <a:lstStyle/>
          <a:p>
            <a:pPr algn="ctr"/>
            <a:r>
              <a:rPr lang="en-US" b="1" dirty="0"/>
              <a:t>Ag beliefs…</a:t>
            </a:r>
          </a:p>
        </p:txBody>
      </p:sp>
      <p:sp>
        <p:nvSpPr>
          <p:cNvPr id="3" name="Content Placeholder 2"/>
          <p:cNvSpPr>
            <a:spLocks noGrp="1"/>
          </p:cNvSpPr>
          <p:nvPr>
            <p:ph idx="1"/>
          </p:nvPr>
        </p:nvSpPr>
        <p:spPr>
          <a:xfrm>
            <a:off x="685801" y="1408670"/>
            <a:ext cx="10131425" cy="4382531"/>
          </a:xfrm>
        </p:spPr>
        <p:txBody>
          <a:bodyPr>
            <a:normAutofit lnSpcReduction="10000"/>
          </a:bodyPr>
          <a:lstStyle/>
          <a:p>
            <a:pPr marL="0" indent="0">
              <a:buNone/>
            </a:pPr>
            <a:r>
              <a:rPr lang="en-US" sz="2800" dirty="0"/>
              <a:t>3. </a:t>
            </a:r>
            <a:r>
              <a:rPr lang="en-US" sz="2800" b="1" dirty="0"/>
              <a:t>The Diety of the Lord Jesus Christ.</a:t>
            </a:r>
            <a:r>
              <a:rPr lang="en-US" sz="2800" dirty="0"/>
              <a:t>  The Lord Jesus Christ is the eternal Son of God.  The Scriptures declare:</a:t>
            </a:r>
          </a:p>
          <a:p>
            <a:pPr marL="0" indent="0">
              <a:buNone/>
            </a:pPr>
            <a:r>
              <a:rPr lang="en-US" sz="2800" dirty="0"/>
              <a:t>•	His virgin birth – (Matt 1:23)</a:t>
            </a:r>
          </a:p>
          <a:p>
            <a:pPr marL="0" indent="0">
              <a:buNone/>
            </a:pPr>
            <a:r>
              <a:rPr lang="en-US" sz="2800" dirty="0"/>
              <a:t>•	His sinless life</a:t>
            </a:r>
          </a:p>
          <a:p>
            <a:pPr marL="0" indent="0">
              <a:buNone/>
            </a:pPr>
            <a:r>
              <a:rPr lang="en-US" sz="2800" dirty="0"/>
              <a:t>•	His miracles</a:t>
            </a:r>
          </a:p>
          <a:p>
            <a:pPr marL="0" indent="0">
              <a:buNone/>
            </a:pPr>
            <a:r>
              <a:rPr lang="en-US" sz="2800" dirty="0"/>
              <a:t>•	His substitutionary death</a:t>
            </a:r>
          </a:p>
          <a:p>
            <a:pPr marL="0" indent="0">
              <a:buNone/>
            </a:pPr>
            <a:r>
              <a:rPr lang="en-US" sz="2800" dirty="0"/>
              <a:t>•	His resurrection </a:t>
            </a:r>
          </a:p>
          <a:p>
            <a:pPr marL="0" indent="0">
              <a:buNone/>
            </a:pPr>
            <a:r>
              <a:rPr lang="en-US" sz="2800" dirty="0"/>
              <a:t>•	His exaltation to the right hand of the Father –( Heb. 1:3)</a:t>
            </a:r>
          </a:p>
          <a:p>
            <a:pPr marL="0" indent="0">
              <a:buNone/>
            </a:pPr>
            <a:endParaRPr lang="en-US" dirty="0"/>
          </a:p>
        </p:txBody>
      </p:sp>
    </p:spTree>
    <p:extLst>
      <p:ext uri="{BB962C8B-B14F-4D97-AF65-F5344CB8AC3E}">
        <p14:creationId xmlns:p14="http://schemas.microsoft.com/office/powerpoint/2010/main" val="1957180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786714"/>
          </a:xfrm>
        </p:spPr>
        <p:txBody>
          <a:bodyPr/>
          <a:lstStyle/>
          <a:p>
            <a:pPr algn="ctr"/>
            <a:r>
              <a:rPr lang="en-US" b="1" dirty="0"/>
              <a:t>AG beliefs…</a:t>
            </a:r>
          </a:p>
        </p:txBody>
      </p:sp>
      <p:sp>
        <p:nvSpPr>
          <p:cNvPr id="3" name="Content Placeholder 2"/>
          <p:cNvSpPr>
            <a:spLocks noGrp="1"/>
          </p:cNvSpPr>
          <p:nvPr>
            <p:ph idx="1"/>
          </p:nvPr>
        </p:nvSpPr>
        <p:spPr>
          <a:xfrm>
            <a:off x="685801" y="1396315"/>
            <a:ext cx="10131425" cy="4394885"/>
          </a:xfrm>
        </p:spPr>
        <p:txBody>
          <a:bodyPr>
            <a:normAutofit/>
          </a:bodyPr>
          <a:lstStyle/>
          <a:p>
            <a:pPr marL="0" indent="0">
              <a:buNone/>
            </a:pPr>
            <a:r>
              <a:rPr lang="en-US" sz="2400" dirty="0"/>
              <a:t>4. </a:t>
            </a:r>
            <a:r>
              <a:rPr lang="en-US" sz="2400" b="1" dirty="0"/>
              <a:t>The Fall of Man.</a:t>
            </a:r>
            <a:r>
              <a:rPr lang="en-US" sz="2400" dirty="0"/>
              <a:t>  Man was created good and upright. But man fell and incurred not only physical death but spiritual death (separation from God, Gen 1:26-27 &amp; Gen. 3:6).</a:t>
            </a:r>
          </a:p>
          <a:p>
            <a:pPr marL="0" indent="0">
              <a:buNone/>
            </a:pPr>
            <a:r>
              <a:rPr lang="en-US" sz="2400" dirty="0"/>
              <a:t>5. Man’s only hope of </a:t>
            </a:r>
            <a:r>
              <a:rPr lang="en-US" sz="2400" b="1" dirty="0"/>
              <a:t>salvation is through the shed blood of Jesus</a:t>
            </a:r>
            <a:r>
              <a:rPr lang="en-US" sz="2400" dirty="0"/>
              <a:t>, God’s Son.</a:t>
            </a:r>
          </a:p>
          <a:p>
            <a:pPr marL="0" indent="0">
              <a:buNone/>
            </a:pPr>
            <a:r>
              <a:rPr lang="en-US" sz="2400" dirty="0"/>
              <a:t>•	CONDITIONS OF SALVATION – Repentance toward God and faith in the Lord Jesus Christ. Man becomes an heir of God with the hope of eternal life. (Ephesians 2:8)</a:t>
            </a:r>
          </a:p>
          <a:p>
            <a:pPr marL="0" indent="0">
              <a:buNone/>
            </a:pPr>
            <a:r>
              <a:rPr lang="en-US" sz="2400" dirty="0"/>
              <a:t>•	EVIDENCES OF SALVATION – The internal witness of the Holy Spirit and an external life of righteousness and true holiness. (Romans 8:16)</a:t>
            </a:r>
          </a:p>
          <a:p>
            <a:pPr marL="0" indent="0">
              <a:buNone/>
            </a:pPr>
            <a:endParaRPr lang="en-US" dirty="0"/>
          </a:p>
        </p:txBody>
      </p:sp>
    </p:spTree>
    <p:extLst>
      <p:ext uri="{BB962C8B-B14F-4D97-AF65-F5344CB8AC3E}">
        <p14:creationId xmlns:p14="http://schemas.microsoft.com/office/powerpoint/2010/main" val="841242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724930"/>
          </a:xfrm>
        </p:spPr>
        <p:txBody>
          <a:bodyPr/>
          <a:lstStyle/>
          <a:p>
            <a:pPr algn="ctr"/>
            <a:r>
              <a:rPr lang="en-US" b="1" dirty="0"/>
              <a:t>COURSE GUIDELINES</a:t>
            </a:r>
          </a:p>
        </p:txBody>
      </p:sp>
      <p:sp>
        <p:nvSpPr>
          <p:cNvPr id="3" name="Content Placeholder 2"/>
          <p:cNvSpPr>
            <a:spLocks noGrp="1"/>
          </p:cNvSpPr>
          <p:nvPr>
            <p:ph idx="1"/>
          </p:nvPr>
        </p:nvSpPr>
        <p:spPr>
          <a:xfrm>
            <a:off x="685801" y="1532239"/>
            <a:ext cx="10131425" cy="4258962"/>
          </a:xfrm>
        </p:spPr>
        <p:txBody>
          <a:bodyPr>
            <a:noAutofit/>
          </a:bodyPr>
          <a:lstStyle/>
          <a:p>
            <a:pPr marL="0" indent="0">
              <a:buNone/>
            </a:pPr>
            <a:r>
              <a:rPr lang="en-US" sz="3200" dirty="0"/>
              <a:t>This is one power point from a 7-session course on </a:t>
            </a:r>
            <a:r>
              <a:rPr lang="en-US" sz="3200" dirty="0">
                <a:solidFill>
                  <a:srgbClr val="FFC000"/>
                </a:solidFill>
              </a:rPr>
              <a:t>“Walking in the Power of the Word and Spirit.”</a:t>
            </a:r>
            <a:r>
              <a:rPr lang="en-US" sz="3200" dirty="0"/>
              <a:t> You will find handouts and power points for all 7 sessions at </a:t>
            </a:r>
            <a:r>
              <a:rPr lang="en-US" sz="3200" dirty="0">
                <a:hlinkClick r:id="rId2"/>
              </a:rPr>
              <a:t>www.upwardlivingpublications.com</a:t>
            </a:r>
            <a:r>
              <a:rPr lang="en-US" sz="3200" dirty="0"/>
              <a:t>. You have permission/are encouraged to use</a:t>
            </a:r>
            <a:r>
              <a:rPr lang="en-US" sz="3200"/>
              <a:t>, teach, duplicate </a:t>
            </a:r>
            <a:r>
              <a:rPr lang="en-US" sz="3200" dirty="0"/>
              <a:t>and share these materials for the edification of the Body of Christ, so that all Believers may walk in the power of the Word and Spirit.</a:t>
            </a:r>
          </a:p>
          <a:p>
            <a:pPr marL="0" indent="0">
              <a:buNone/>
            </a:pPr>
            <a:endParaRPr lang="en-US" sz="3200" dirty="0"/>
          </a:p>
        </p:txBody>
      </p:sp>
    </p:spTree>
    <p:extLst>
      <p:ext uri="{BB962C8B-B14F-4D97-AF65-F5344CB8AC3E}">
        <p14:creationId xmlns:p14="http://schemas.microsoft.com/office/powerpoint/2010/main" val="31693643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700216"/>
          </a:xfrm>
        </p:spPr>
        <p:txBody>
          <a:bodyPr/>
          <a:lstStyle/>
          <a:p>
            <a:pPr algn="ctr"/>
            <a:r>
              <a:rPr lang="en-US" b="1" dirty="0"/>
              <a:t>AG Beliefs…</a:t>
            </a:r>
          </a:p>
        </p:txBody>
      </p:sp>
      <p:sp>
        <p:nvSpPr>
          <p:cNvPr id="3" name="Content Placeholder 2"/>
          <p:cNvSpPr>
            <a:spLocks noGrp="1"/>
          </p:cNvSpPr>
          <p:nvPr>
            <p:ph idx="1"/>
          </p:nvPr>
        </p:nvSpPr>
        <p:spPr>
          <a:xfrm>
            <a:off x="685801" y="1309817"/>
            <a:ext cx="10131425" cy="4481383"/>
          </a:xfrm>
        </p:spPr>
        <p:txBody>
          <a:bodyPr/>
          <a:lstStyle/>
          <a:p>
            <a:pPr marL="0" indent="0">
              <a:buNone/>
            </a:pPr>
            <a:r>
              <a:rPr lang="en-US" sz="2800" dirty="0"/>
              <a:t>6. </a:t>
            </a:r>
            <a:r>
              <a:rPr lang="en-US" sz="2800" b="1" dirty="0"/>
              <a:t>Ordinances of the Church.  </a:t>
            </a:r>
          </a:p>
          <a:p>
            <a:pPr marL="0" indent="0">
              <a:buNone/>
            </a:pPr>
            <a:r>
              <a:rPr lang="en-US" sz="2800" dirty="0"/>
              <a:t>•	BAPTISM IN WATER – Baptism by immersion is commanded in Scriptures.  All who repent and believe on Christ as Savior and Lord are to be baptized as a declaration to the world that they have died to self and walk in newness of life. (Matt. 28:19)</a:t>
            </a:r>
          </a:p>
          <a:p>
            <a:pPr marL="0" indent="0">
              <a:buNone/>
            </a:pPr>
            <a:r>
              <a:rPr lang="en-US" sz="2800" dirty="0"/>
              <a:t>•	COMMUNION – The Lord’s Supper, consisting of the Bread and Fruit of the Vine, is the symbol of our sharing the divine nature of the Lord Jesus Christ, a memorial of His suffering and death, and a prophecy of His return. (1 Cor 11:26)</a:t>
            </a:r>
          </a:p>
          <a:p>
            <a:pPr marL="0" indent="0">
              <a:buNone/>
            </a:pPr>
            <a:endParaRPr lang="en-US" dirty="0"/>
          </a:p>
        </p:txBody>
      </p:sp>
    </p:spTree>
    <p:extLst>
      <p:ext uri="{BB962C8B-B14F-4D97-AF65-F5344CB8AC3E}">
        <p14:creationId xmlns:p14="http://schemas.microsoft.com/office/powerpoint/2010/main" val="29001458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737286"/>
          </a:xfrm>
        </p:spPr>
        <p:txBody>
          <a:bodyPr/>
          <a:lstStyle/>
          <a:p>
            <a:pPr algn="ctr"/>
            <a:r>
              <a:rPr lang="en-US" b="1" dirty="0"/>
              <a:t>AG Beliefs…</a:t>
            </a:r>
          </a:p>
        </p:txBody>
      </p:sp>
      <p:sp>
        <p:nvSpPr>
          <p:cNvPr id="3" name="Content Placeholder 2"/>
          <p:cNvSpPr>
            <a:spLocks noGrp="1"/>
          </p:cNvSpPr>
          <p:nvPr>
            <p:ph idx="1"/>
          </p:nvPr>
        </p:nvSpPr>
        <p:spPr>
          <a:xfrm>
            <a:off x="685801" y="1346887"/>
            <a:ext cx="10131425" cy="4444313"/>
          </a:xfrm>
        </p:spPr>
        <p:txBody>
          <a:bodyPr>
            <a:normAutofit fontScale="92500" lnSpcReduction="20000"/>
          </a:bodyPr>
          <a:lstStyle/>
          <a:p>
            <a:pPr marL="0" indent="0">
              <a:buNone/>
            </a:pPr>
            <a:r>
              <a:rPr lang="en-US" sz="2800" dirty="0"/>
              <a:t>7. </a:t>
            </a:r>
            <a:r>
              <a:rPr lang="en-US" sz="2800" b="1" dirty="0"/>
              <a:t>The Baptism in the Holy Spirit. </a:t>
            </a:r>
            <a:r>
              <a:rPr lang="en-US" sz="2800" dirty="0"/>
              <a:t>All believers are entitled to, and should earnestly seek and expect, the baptism in the Holy Spirit and fire, as promised by Father and commanded by our Lord Jesus Christ, God’s Son.  This was the normal experience of the early Christians. With it comes an enduement of power for life and service and a bestowment of the gifts of the Holy Spirit and their uses for ministry and service.  Acts 1:4 and 1:8, Luke 24:49) </a:t>
            </a:r>
          </a:p>
          <a:p>
            <a:pPr marL="0" indent="0">
              <a:buNone/>
            </a:pPr>
            <a:endParaRPr lang="en-US" sz="2800" dirty="0"/>
          </a:p>
          <a:p>
            <a:pPr marL="0" indent="0">
              <a:buNone/>
            </a:pPr>
            <a:r>
              <a:rPr lang="en-US" sz="2800" dirty="0"/>
              <a:t>8. The Initial Physical Evidence of the Baptism in the Holy Spirit.  The baptism in the Holy Spirit is witnessed by the initial physical evidence of speaking in tongues, as the Holy Spirit gives them utterance.  (Acts 2:4 and Cor. 12:4-10)</a:t>
            </a:r>
          </a:p>
          <a:p>
            <a:pPr marL="0" indent="0">
              <a:buNone/>
            </a:pPr>
            <a:endParaRPr lang="en-US" dirty="0"/>
          </a:p>
        </p:txBody>
      </p:sp>
    </p:spTree>
    <p:extLst>
      <p:ext uri="{BB962C8B-B14F-4D97-AF65-F5344CB8AC3E}">
        <p14:creationId xmlns:p14="http://schemas.microsoft.com/office/powerpoint/2010/main" val="2438530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Dispensationalist's denial of gifts of spirit operation after time of apostles</a:t>
            </a:r>
            <a:br>
              <a:rPr lang="en-US" b="1" dirty="0"/>
            </a:br>
            <a:r>
              <a:rPr lang="en-US" sz="2800" b="1" dirty="0"/>
              <a:t>(definition &amp; history)</a:t>
            </a:r>
          </a:p>
        </p:txBody>
      </p:sp>
      <p:sp>
        <p:nvSpPr>
          <p:cNvPr id="3" name="Content Placeholder 2"/>
          <p:cNvSpPr>
            <a:spLocks noGrp="1"/>
          </p:cNvSpPr>
          <p:nvPr>
            <p:ph idx="1"/>
          </p:nvPr>
        </p:nvSpPr>
        <p:spPr>
          <a:xfrm>
            <a:off x="685801" y="2142067"/>
            <a:ext cx="10131425" cy="3937457"/>
          </a:xfrm>
        </p:spPr>
        <p:txBody>
          <a:bodyPr>
            <a:noAutofit/>
          </a:bodyPr>
          <a:lstStyle/>
          <a:p>
            <a:pPr marL="0" indent="0">
              <a:buNone/>
            </a:pPr>
            <a:r>
              <a:rPr lang="en-US" sz="3200" dirty="0"/>
              <a:t>Dispensationalism is a theological system that teaches biblical history is best understood in light of a number of successive time periods of God's dealings with mankind, which it calls "dispensations." Its beginnings are usually associated with the Plymouth Brethren movement in the UK and the teachings of John Nelson Darby.</a:t>
            </a:r>
          </a:p>
        </p:txBody>
      </p:sp>
    </p:spTree>
    <p:extLst>
      <p:ext uri="{BB962C8B-B14F-4D97-AF65-F5344CB8AC3E}">
        <p14:creationId xmlns:p14="http://schemas.microsoft.com/office/powerpoint/2010/main" val="1627416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10131425" cy="650789"/>
          </a:xfrm>
        </p:spPr>
        <p:txBody>
          <a:bodyPr/>
          <a:lstStyle/>
          <a:p>
            <a:pPr algn="ctr"/>
            <a:r>
              <a:rPr lang="en-US" b="1" dirty="0"/>
              <a:t>dispensational</a:t>
            </a:r>
          </a:p>
        </p:txBody>
      </p:sp>
      <p:sp>
        <p:nvSpPr>
          <p:cNvPr id="3" name="Content Placeholder 2"/>
          <p:cNvSpPr>
            <a:spLocks noGrp="1"/>
          </p:cNvSpPr>
          <p:nvPr>
            <p:ph idx="1"/>
          </p:nvPr>
        </p:nvSpPr>
        <p:spPr>
          <a:xfrm>
            <a:off x="685801" y="1248032"/>
            <a:ext cx="10131425" cy="5239266"/>
          </a:xfrm>
        </p:spPr>
        <p:txBody>
          <a:bodyPr>
            <a:noAutofit/>
          </a:bodyPr>
          <a:lstStyle/>
          <a:p>
            <a:pPr marL="0" indent="0">
              <a:buNone/>
            </a:pPr>
            <a:r>
              <a:rPr lang="en-US" sz="3200" dirty="0"/>
              <a:t>Dispensationalists understand the Bible to be organized into seven time periods. The sixth time period, the coming of Christ and the birth of the church, they call “grace” (Acts 2:4–Revelation 20:3).</a:t>
            </a:r>
          </a:p>
          <a:p>
            <a:pPr marL="0" indent="0">
              <a:buNone/>
            </a:pPr>
            <a:endParaRPr lang="en-US" sz="3200" dirty="0"/>
          </a:p>
          <a:p>
            <a:pPr marL="0" indent="0">
              <a:buNone/>
            </a:pPr>
            <a:r>
              <a:rPr lang="en-US" sz="3200" dirty="0"/>
              <a:t>Dispensationalists hold that the miracles ceased with the close of the canon, and that the miracles were only done by The Apostles and were done only to confirm their ministry and message. After the Apostles, they hold that the miracles ceased. </a:t>
            </a:r>
          </a:p>
        </p:txBody>
      </p:sp>
    </p:spTree>
    <p:extLst>
      <p:ext uri="{BB962C8B-B14F-4D97-AF65-F5344CB8AC3E}">
        <p14:creationId xmlns:p14="http://schemas.microsoft.com/office/powerpoint/2010/main" val="2956309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663146"/>
          </a:xfrm>
        </p:spPr>
        <p:txBody>
          <a:bodyPr/>
          <a:lstStyle/>
          <a:p>
            <a:pPr algn="ctr"/>
            <a:r>
              <a:rPr lang="en-US" b="1" dirty="0"/>
              <a:t>AG Beliefs…</a:t>
            </a:r>
          </a:p>
        </p:txBody>
      </p:sp>
      <p:sp>
        <p:nvSpPr>
          <p:cNvPr id="3" name="Content Placeholder 2"/>
          <p:cNvSpPr>
            <a:spLocks noGrp="1"/>
          </p:cNvSpPr>
          <p:nvPr>
            <p:ph idx="1"/>
          </p:nvPr>
        </p:nvSpPr>
        <p:spPr>
          <a:xfrm>
            <a:off x="685801" y="1272747"/>
            <a:ext cx="10131425" cy="4518453"/>
          </a:xfrm>
        </p:spPr>
        <p:txBody>
          <a:bodyPr>
            <a:normAutofit/>
          </a:bodyPr>
          <a:lstStyle/>
          <a:p>
            <a:r>
              <a:rPr lang="en-US" sz="2800" dirty="0"/>
              <a:t>9. </a:t>
            </a:r>
            <a:r>
              <a:rPr lang="en-US" sz="2800" b="1" dirty="0"/>
              <a:t>Sanctification.</a:t>
            </a:r>
            <a:r>
              <a:rPr lang="en-US" sz="2800" dirty="0"/>
              <a:t>  Sanctification is an act of separation from that which is evil and dedication to God.  Scriptures teach that without a life of holiness no man shall see God.  (Romans 12:1-2 and Heb. 12:14)</a:t>
            </a:r>
          </a:p>
        </p:txBody>
      </p:sp>
    </p:spTree>
    <p:extLst>
      <p:ext uri="{BB962C8B-B14F-4D97-AF65-F5344CB8AC3E}">
        <p14:creationId xmlns:p14="http://schemas.microsoft.com/office/powerpoint/2010/main" val="994279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700216"/>
          </a:xfrm>
        </p:spPr>
        <p:txBody>
          <a:bodyPr/>
          <a:lstStyle/>
          <a:p>
            <a:pPr algn="ctr"/>
            <a:r>
              <a:rPr lang="en-US" b="1" dirty="0"/>
              <a:t>Ag beliefs…</a:t>
            </a:r>
          </a:p>
        </p:txBody>
      </p:sp>
      <p:sp>
        <p:nvSpPr>
          <p:cNvPr id="3" name="Content Placeholder 2"/>
          <p:cNvSpPr>
            <a:spLocks noGrp="1"/>
          </p:cNvSpPr>
          <p:nvPr>
            <p:ph idx="1"/>
          </p:nvPr>
        </p:nvSpPr>
        <p:spPr>
          <a:xfrm>
            <a:off x="685801" y="1309817"/>
            <a:ext cx="10131425" cy="4481383"/>
          </a:xfrm>
        </p:spPr>
        <p:txBody>
          <a:bodyPr>
            <a:normAutofit fontScale="55000" lnSpcReduction="20000"/>
          </a:bodyPr>
          <a:lstStyle/>
          <a:p>
            <a:pPr marL="0" indent="0">
              <a:buNone/>
            </a:pPr>
            <a:endParaRPr lang="en-US" dirty="0"/>
          </a:p>
          <a:p>
            <a:pPr marL="742950" indent="-742950">
              <a:buAutoNum type="arabicPeriod" startAt="10"/>
            </a:pPr>
            <a:r>
              <a:rPr lang="en-US" sz="4400" b="1" dirty="0"/>
              <a:t>The Church and Its Mission.  </a:t>
            </a:r>
            <a:r>
              <a:rPr lang="en-US" sz="4400" dirty="0"/>
              <a:t>The church is the Body of Christ, the habitation of worship, with divine appointment to fulfillment of the Great Commission.  It is made up of all those who have believed on the name of the Lord Jesus Christ. (Ephesians 1:22-23).  The purpose of God for man, is to: 1. Seek and to save the Lost, 2. To be worshipped by man, 3. To build a body in the image of Christ, 4. To demonstrate His love and compassion.  </a:t>
            </a:r>
          </a:p>
          <a:p>
            <a:pPr marL="742950" indent="-742950">
              <a:buAutoNum type="arabicPeriod" startAt="10"/>
            </a:pPr>
            <a:endParaRPr lang="en-US" sz="4400" dirty="0"/>
          </a:p>
          <a:p>
            <a:pPr marL="742950" indent="-742950">
              <a:buAutoNum type="arabicPeriod" startAt="10"/>
            </a:pPr>
            <a:r>
              <a:rPr lang="en-US" sz="4400" b="1" dirty="0"/>
              <a:t>The Ministry.</a:t>
            </a:r>
            <a:r>
              <a:rPr lang="en-US" sz="4400" dirty="0"/>
              <a:t>  A divinely called and Scripturally ordained ministry has been provided by our Lord for the fourfold purpose of leading the church in: 1) Evangelizing the world (Mark 16:15-20) 2) Worship, 3) Building a Body of Saints being perfected in the images of His Son, (Eph. 4:11)  4) Meeting human need with ministries of love and compassion.</a:t>
            </a:r>
          </a:p>
          <a:p>
            <a:pPr marL="0" indent="0">
              <a:buNone/>
            </a:pPr>
            <a:endParaRPr lang="en-US" dirty="0"/>
          </a:p>
        </p:txBody>
      </p:sp>
    </p:spTree>
    <p:extLst>
      <p:ext uri="{BB962C8B-B14F-4D97-AF65-F5344CB8AC3E}">
        <p14:creationId xmlns:p14="http://schemas.microsoft.com/office/powerpoint/2010/main" val="27722737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799070"/>
          </a:xfrm>
        </p:spPr>
        <p:txBody>
          <a:bodyPr/>
          <a:lstStyle/>
          <a:p>
            <a:pPr algn="ctr"/>
            <a:r>
              <a:rPr lang="en-US" b="1" dirty="0"/>
              <a:t>Ag beliefs…</a:t>
            </a:r>
          </a:p>
        </p:txBody>
      </p:sp>
      <p:sp>
        <p:nvSpPr>
          <p:cNvPr id="3" name="Content Placeholder 2"/>
          <p:cNvSpPr>
            <a:spLocks noGrp="1"/>
          </p:cNvSpPr>
          <p:nvPr>
            <p:ph idx="1"/>
          </p:nvPr>
        </p:nvSpPr>
        <p:spPr>
          <a:xfrm>
            <a:off x="685801" y="1408671"/>
            <a:ext cx="10131425" cy="4382529"/>
          </a:xfrm>
        </p:spPr>
        <p:txBody>
          <a:bodyPr>
            <a:normAutofit/>
          </a:bodyPr>
          <a:lstStyle/>
          <a:p>
            <a:pPr marL="0" indent="0">
              <a:buNone/>
            </a:pPr>
            <a:r>
              <a:rPr lang="en-US" sz="2800" dirty="0"/>
              <a:t>12.	 </a:t>
            </a:r>
            <a:r>
              <a:rPr lang="en-US" sz="2800" b="1" dirty="0"/>
              <a:t>Divine Healing. </a:t>
            </a:r>
            <a:r>
              <a:rPr lang="en-US" sz="2800" dirty="0"/>
              <a:t>Divine healing is an integral part of the Gospel. Deliverance from sickness is provided by the Atonement and is the privilege of all believers (Matt 8:16-17 and James 5:14-16)</a:t>
            </a:r>
          </a:p>
        </p:txBody>
      </p:sp>
    </p:spTree>
    <p:extLst>
      <p:ext uri="{BB962C8B-B14F-4D97-AF65-F5344CB8AC3E}">
        <p14:creationId xmlns:p14="http://schemas.microsoft.com/office/powerpoint/2010/main" val="1502786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10131425" cy="675503"/>
          </a:xfrm>
        </p:spPr>
        <p:txBody>
          <a:bodyPr/>
          <a:lstStyle/>
          <a:p>
            <a:pPr algn="ctr"/>
            <a:r>
              <a:rPr lang="en-US" b="1" dirty="0"/>
              <a:t>Ag beliefs…</a:t>
            </a:r>
          </a:p>
        </p:txBody>
      </p:sp>
      <p:sp>
        <p:nvSpPr>
          <p:cNvPr id="3" name="Content Placeholder 2"/>
          <p:cNvSpPr>
            <a:spLocks noGrp="1"/>
          </p:cNvSpPr>
          <p:nvPr>
            <p:ph idx="1"/>
          </p:nvPr>
        </p:nvSpPr>
        <p:spPr>
          <a:xfrm>
            <a:off x="685801" y="1285103"/>
            <a:ext cx="10131425" cy="4506097"/>
          </a:xfrm>
        </p:spPr>
        <p:txBody>
          <a:bodyPr>
            <a:normAutofit fontScale="92500"/>
          </a:bodyPr>
          <a:lstStyle/>
          <a:p>
            <a:pPr marL="0" indent="0">
              <a:buNone/>
            </a:pPr>
            <a:r>
              <a:rPr lang="en-US" sz="2800" dirty="0"/>
              <a:t>13. </a:t>
            </a:r>
            <a:r>
              <a:rPr lang="en-US" sz="2800" b="1" dirty="0"/>
              <a:t>The Blessed Hope. </a:t>
            </a:r>
            <a:r>
              <a:rPr lang="en-US" sz="2800" dirty="0"/>
              <a:t>The resurrection of those who have died in Christ and their translation with those who still remain at the return of the Lord Jesus Christ is the blessed hope of the Church. (1 Thess 4:16 and Romans 8:23)</a:t>
            </a:r>
          </a:p>
          <a:p>
            <a:pPr marL="0" indent="0">
              <a:buNone/>
            </a:pPr>
            <a:endParaRPr lang="en-US" sz="2800" dirty="0"/>
          </a:p>
          <a:p>
            <a:pPr marL="0" indent="0">
              <a:buNone/>
            </a:pPr>
            <a:r>
              <a:rPr lang="en-US" sz="2800" dirty="0"/>
              <a:t>14. </a:t>
            </a:r>
            <a:r>
              <a:rPr lang="en-US" sz="2800" b="1" dirty="0"/>
              <a:t>The Millennial Reign of Christ.</a:t>
            </a:r>
            <a:r>
              <a:rPr lang="en-US" sz="2800" dirty="0"/>
              <a:t> The second coming includes the rapture of the Saints, which is our blessed hope, followed by the visible return of Christ with His saints to reign on earth for one thousand years. This reign will bring about the salvation of national Israel and establishment of universal peace. (Matt 24:27 and Rev 1:7)</a:t>
            </a:r>
          </a:p>
          <a:p>
            <a:pPr marL="0" indent="0">
              <a:buNone/>
            </a:pPr>
            <a:endParaRPr lang="en-US" dirty="0"/>
          </a:p>
        </p:txBody>
      </p:sp>
    </p:spTree>
    <p:extLst>
      <p:ext uri="{BB962C8B-B14F-4D97-AF65-F5344CB8AC3E}">
        <p14:creationId xmlns:p14="http://schemas.microsoft.com/office/powerpoint/2010/main" val="36030968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547818"/>
            <a:ext cx="10131425" cy="675502"/>
          </a:xfrm>
        </p:spPr>
        <p:txBody>
          <a:bodyPr/>
          <a:lstStyle/>
          <a:p>
            <a:pPr algn="ctr"/>
            <a:r>
              <a:rPr lang="en-US" b="1" dirty="0"/>
              <a:t>Ag beliefs…</a:t>
            </a:r>
          </a:p>
        </p:txBody>
      </p:sp>
      <p:sp>
        <p:nvSpPr>
          <p:cNvPr id="3" name="Content Placeholder 2"/>
          <p:cNvSpPr>
            <a:spLocks noGrp="1"/>
          </p:cNvSpPr>
          <p:nvPr>
            <p:ph idx="1"/>
          </p:nvPr>
        </p:nvSpPr>
        <p:spPr>
          <a:xfrm>
            <a:off x="685801" y="1223321"/>
            <a:ext cx="10131425" cy="4567880"/>
          </a:xfrm>
        </p:spPr>
        <p:txBody>
          <a:bodyPr>
            <a:normAutofit lnSpcReduction="10000"/>
          </a:bodyPr>
          <a:lstStyle/>
          <a:p>
            <a:pPr marL="0" indent="0">
              <a:buNone/>
            </a:pPr>
            <a:r>
              <a:rPr lang="en-US" sz="2800" b="1" dirty="0"/>
              <a:t>15. The Final Judgment.</a:t>
            </a:r>
            <a:r>
              <a:rPr lang="en-US" sz="2800" dirty="0"/>
              <a:t> There will be a final judgment in which the wicked will be raised and judged according to their works.  Whosoever is not found written I the Book of Life, together with the devil and his angels, the beast and the false prophets, will be consigned to everlasting punishment in the lake of fire (the second death). (Matt 25:46 and Rev 19:20)</a:t>
            </a:r>
          </a:p>
          <a:p>
            <a:pPr marL="0" indent="0">
              <a:buNone/>
            </a:pPr>
            <a:endParaRPr lang="en-US" sz="2800" dirty="0"/>
          </a:p>
          <a:p>
            <a:pPr marL="0" indent="0">
              <a:buNone/>
            </a:pPr>
            <a:r>
              <a:rPr lang="en-US" sz="2800" b="1" dirty="0"/>
              <a:t>16. The New Heavens and the New Earth. </a:t>
            </a:r>
            <a:r>
              <a:rPr lang="en-US" sz="2800" dirty="0"/>
              <a:t>“We, according to His promise, look for new heavens and a new earth, where in dwelleth righteousness”: (2 Peter 3:13 and Rev 21, 22)</a:t>
            </a:r>
          </a:p>
          <a:p>
            <a:pPr marL="0" indent="0">
              <a:buNone/>
            </a:pPr>
            <a:endParaRPr lang="en-US" dirty="0"/>
          </a:p>
        </p:txBody>
      </p:sp>
    </p:spTree>
    <p:extLst>
      <p:ext uri="{BB962C8B-B14F-4D97-AF65-F5344CB8AC3E}">
        <p14:creationId xmlns:p14="http://schemas.microsoft.com/office/powerpoint/2010/main" val="28163110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10131425" cy="477795"/>
          </a:xfrm>
        </p:spPr>
        <p:txBody>
          <a:bodyPr>
            <a:noAutofit/>
          </a:bodyPr>
          <a:lstStyle/>
          <a:p>
            <a:pPr algn="ctr"/>
            <a:br>
              <a:rPr lang="en-US" b="1" dirty="0"/>
            </a:br>
            <a:r>
              <a:rPr lang="en-US" b="1" dirty="0">
                <a:latin typeface="+mn-lt"/>
              </a:rPr>
              <a:t>Sources, ETC.</a:t>
            </a:r>
            <a:br>
              <a:rPr lang="en-US" b="1" dirty="0">
                <a:latin typeface="+mn-lt"/>
              </a:rPr>
            </a:br>
            <a:endParaRPr lang="en-US" b="1" dirty="0">
              <a:latin typeface="+mn-lt"/>
            </a:endParaRPr>
          </a:p>
        </p:txBody>
      </p:sp>
      <p:sp>
        <p:nvSpPr>
          <p:cNvPr id="3" name="Content Placeholder 2"/>
          <p:cNvSpPr>
            <a:spLocks noGrp="1"/>
          </p:cNvSpPr>
          <p:nvPr>
            <p:ph idx="1"/>
          </p:nvPr>
        </p:nvSpPr>
        <p:spPr>
          <a:xfrm>
            <a:off x="685801" y="1186249"/>
            <a:ext cx="10131425" cy="5066270"/>
          </a:xfrm>
        </p:spPr>
        <p:txBody>
          <a:bodyPr>
            <a:noAutofit/>
          </a:bodyPr>
          <a:lstStyle/>
          <a:p>
            <a:pPr marL="0" indent="0" algn="r">
              <a:buNone/>
            </a:pPr>
            <a:endParaRPr lang="en-US" sz="2400" b="1" dirty="0"/>
          </a:p>
          <a:p>
            <a:pPr marL="0" indent="0">
              <a:buNone/>
            </a:pPr>
            <a:r>
              <a:rPr lang="en-US" sz="2400" b="1" dirty="0"/>
              <a:t>The creeds are available in many places online. The AG Fundament Doctrines, and position papers on many controversial subjects are available at </a:t>
            </a:r>
            <a:r>
              <a:rPr lang="en-US" sz="2400" b="1" dirty="0">
                <a:hlinkClick r:id="rId2"/>
              </a:rPr>
              <a:t>www.ag.org/beliefs</a:t>
            </a:r>
            <a:r>
              <a:rPr lang="en-US" sz="2400" b="1" dirty="0"/>
              <a:t>. </a:t>
            </a:r>
          </a:p>
          <a:p>
            <a:pPr marL="0" indent="0">
              <a:buNone/>
            </a:pPr>
            <a:r>
              <a:rPr lang="en-US" sz="2400" b="1" dirty="0">
                <a:solidFill>
                  <a:srgbClr val="FFFF00"/>
                </a:solidFill>
              </a:rPr>
              <a:t>Be sure to ask your students to review the lecture handouts (</a:t>
            </a:r>
            <a:r>
              <a:rPr lang="en-US" sz="2400" b="1" u="sng" dirty="0">
                <a:solidFill>
                  <a:srgbClr val="FFFF00"/>
                </a:solidFill>
              </a:rPr>
              <a:t>available free on my website</a:t>
            </a:r>
            <a:r>
              <a:rPr lang="en-US" sz="2400" b="1" dirty="0">
                <a:solidFill>
                  <a:srgbClr val="FFFF00"/>
                </a:solidFill>
              </a:rPr>
              <a:t>) and read the book, each week, so they will get it. Each lesson covers a lot, but if they do the work at home, they will be up for the challenge. (</a:t>
            </a:r>
            <a:r>
              <a:rPr lang="en-US" sz="2400" b="1" u="sng" dirty="0">
                <a:solidFill>
                  <a:srgbClr val="FFFF00"/>
                </a:solidFill>
              </a:rPr>
              <a:t>This lesson requires 90 minutes</a:t>
            </a:r>
            <a:r>
              <a:rPr lang="en-US" sz="2400" b="1" dirty="0">
                <a:solidFill>
                  <a:srgbClr val="FFFF00"/>
                </a:solidFill>
              </a:rPr>
              <a:t>.) </a:t>
            </a:r>
            <a:r>
              <a:rPr lang="en-US" sz="2400" b="1" dirty="0"/>
              <a:t>At the conclusion of your series, p</a:t>
            </a:r>
            <a:r>
              <a:rPr lang="en-US" sz="2400" b="1" u="sng" dirty="0"/>
              <a:t>lease forward </a:t>
            </a:r>
            <a:r>
              <a:rPr lang="en-US" sz="2400" b="1" u="sng" dirty="0" err="1"/>
              <a:t>powerpoints</a:t>
            </a:r>
            <a:r>
              <a:rPr lang="en-US" sz="2400" b="1" u="sng" dirty="0"/>
              <a:t> &amp; handouts to them by email so they can forward to others.</a:t>
            </a:r>
          </a:p>
          <a:p>
            <a:pPr marL="0" indent="0">
              <a:buNone/>
            </a:pPr>
            <a:r>
              <a:rPr lang="en-US" sz="2400" b="1" dirty="0"/>
              <a:t>Visit my website, </a:t>
            </a:r>
            <a:r>
              <a:rPr lang="en-US" sz="2400" b="1" dirty="0">
                <a:hlinkClick r:id="rId3"/>
              </a:rPr>
              <a:t>www.upwardlivingpublications.com</a:t>
            </a:r>
            <a:r>
              <a:rPr lang="en-US" sz="2400" b="1" dirty="0"/>
              <a:t>, periodically, to see what additional free teaching materials I have posted for your use. My blog, </a:t>
            </a:r>
            <a:r>
              <a:rPr lang="en-US" sz="2400" b="1" dirty="0">
                <a:hlinkClick r:id="rId4"/>
              </a:rPr>
              <a:t>www.upwardlivingpublicationsblog.net</a:t>
            </a:r>
            <a:r>
              <a:rPr lang="en-US" sz="2400" b="1" dirty="0"/>
              <a:t>...Marcia L. Gillis, MA</a:t>
            </a:r>
          </a:p>
          <a:p>
            <a:endParaRPr lang="en-US" sz="2400" dirty="0"/>
          </a:p>
        </p:txBody>
      </p:sp>
    </p:spTree>
    <p:extLst>
      <p:ext uri="{BB962C8B-B14F-4D97-AF65-F5344CB8AC3E}">
        <p14:creationId xmlns:p14="http://schemas.microsoft.com/office/powerpoint/2010/main" val="2574461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0000"/>
                </a:solidFill>
              </a:rPr>
              <a:t>First things first</a:t>
            </a:r>
            <a:br>
              <a:rPr lang="en-US" b="1" dirty="0"/>
            </a:br>
            <a:r>
              <a:rPr lang="en-US" b="1" dirty="0"/>
              <a:t>From the bible must come Christian doctrine</a:t>
            </a:r>
          </a:p>
        </p:txBody>
      </p:sp>
      <p:sp>
        <p:nvSpPr>
          <p:cNvPr id="3" name="Content Placeholder 2"/>
          <p:cNvSpPr>
            <a:spLocks noGrp="1"/>
          </p:cNvSpPr>
          <p:nvPr>
            <p:ph idx="1"/>
          </p:nvPr>
        </p:nvSpPr>
        <p:spPr/>
        <p:txBody>
          <a:bodyPr>
            <a:noAutofit/>
          </a:bodyPr>
          <a:lstStyle/>
          <a:p>
            <a:pPr marL="0" indent="0">
              <a:buNone/>
            </a:pPr>
            <a:r>
              <a:rPr lang="en-US" sz="2800" dirty="0"/>
              <a:t>The Biblical Canon is made up of the books Christians regard as divinely inspired and making up the Christian Bible. The </a:t>
            </a:r>
          </a:p>
          <a:p>
            <a:pPr marL="0" indent="0">
              <a:buNone/>
            </a:pPr>
            <a:r>
              <a:rPr lang="en-US" sz="2800" dirty="0"/>
              <a:t>Canon was generally accepted by the second century, although inclusion of some of the books (Hebrews and Revelation, for example) was debated until the 5</a:t>
            </a:r>
            <a:r>
              <a:rPr lang="en-US" sz="2800" baseline="30000" dirty="0"/>
              <a:t>th</a:t>
            </a:r>
            <a:r>
              <a:rPr lang="en-US" sz="2800" dirty="0"/>
              <a:t> century, when the canon was decided by the Catholic, meaning “universal,” church.</a:t>
            </a:r>
          </a:p>
          <a:p>
            <a:pPr marL="0" indent="0">
              <a:buNone/>
            </a:pPr>
            <a:r>
              <a:rPr lang="en-US" sz="2800" dirty="0"/>
              <a:t>The Old Testament includes the Hebrew Bible, though some of the books are combined into one, making the number different. </a:t>
            </a:r>
          </a:p>
        </p:txBody>
      </p:sp>
    </p:spTree>
    <p:extLst>
      <p:ext uri="{BB962C8B-B14F-4D97-AF65-F5344CB8AC3E}">
        <p14:creationId xmlns:p14="http://schemas.microsoft.com/office/powerpoint/2010/main" val="22772574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Memorize - </a:t>
            </a:r>
            <a:r>
              <a:rPr lang="en-US" b="1" dirty="0"/>
              <a:t>John 1:1-4</a:t>
            </a:r>
            <a:br>
              <a:rPr lang="en-US" b="1" dirty="0"/>
            </a:br>
            <a:r>
              <a:rPr lang="en-US" b="1" dirty="0"/>
              <a:t>(</a:t>
            </a:r>
            <a:r>
              <a:rPr lang="en-US" sz="2400" b="1" dirty="0"/>
              <a:t>New International Version)</a:t>
            </a:r>
            <a:r>
              <a:rPr lang="en-US" b="1" dirty="0"/>
              <a:t> </a:t>
            </a:r>
          </a:p>
        </p:txBody>
      </p:sp>
      <p:sp>
        <p:nvSpPr>
          <p:cNvPr id="3" name="Content Placeholder 2"/>
          <p:cNvSpPr>
            <a:spLocks noGrp="1"/>
          </p:cNvSpPr>
          <p:nvPr>
            <p:ph idx="1"/>
          </p:nvPr>
        </p:nvSpPr>
        <p:spPr/>
        <p:txBody>
          <a:bodyPr/>
          <a:lstStyle/>
          <a:p>
            <a:pPr marL="0" indent="0">
              <a:buNone/>
            </a:pPr>
            <a:r>
              <a:rPr lang="en-US" sz="2400" b="1" dirty="0"/>
              <a:t>The Word Became Flesh</a:t>
            </a:r>
          </a:p>
          <a:p>
            <a:r>
              <a:rPr lang="en-US" sz="3200" b="1" dirty="0"/>
              <a:t>1 </a:t>
            </a:r>
            <a:r>
              <a:rPr lang="en-US" sz="3200" dirty="0"/>
              <a:t>In the beginning was the Word, and the Word was with God, and the Word was God. </a:t>
            </a:r>
            <a:r>
              <a:rPr lang="en-US" sz="3200" b="1" baseline="30000" dirty="0"/>
              <a:t>2 </a:t>
            </a:r>
            <a:r>
              <a:rPr lang="en-US" sz="3200" dirty="0"/>
              <a:t>He was with God in the beginning. </a:t>
            </a:r>
            <a:r>
              <a:rPr lang="en-US" sz="3200" b="1" baseline="30000" dirty="0"/>
              <a:t>3 </a:t>
            </a:r>
            <a:r>
              <a:rPr lang="en-US" sz="3200" dirty="0"/>
              <a:t>Through him all things were made; without him nothing was made that has been made.</a:t>
            </a:r>
            <a:r>
              <a:rPr lang="en-US" sz="3200" b="1" baseline="30000" dirty="0"/>
              <a:t>4 </a:t>
            </a:r>
            <a:r>
              <a:rPr lang="en-US" sz="3200" dirty="0"/>
              <a:t>In him was life, and that life was the light of all mankind.</a:t>
            </a:r>
          </a:p>
          <a:p>
            <a:endParaRPr lang="en-US" dirty="0"/>
          </a:p>
        </p:txBody>
      </p:sp>
    </p:spTree>
    <p:extLst>
      <p:ext uri="{BB962C8B-B14F-4D97-AF65-F5344CB8AC3E}">
        <p14:creationId xmlns:p14="http://schemas.microsoft.com/office/powerpoint/2010/main" val="1723408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10131425" cy="687859"/>
          </a:xfrm>
        </p:spPr>
        <p:txBody>
          <a:bodyPr/>
          <a:lstStyle/>
          <a:p>
            <a:pPr algn="ctr"/>
            <a:r>
              <a:rPr lang="en-US" b="1" dirty="0"/>
              <a:t>From the bible must come Christian doctrine</a:t>
            </a:r>
            <a:endParaRPr lang="en-US" dirty="0"/>
          </a:p>
        </p:txBody>
      </p:sp>
      <p:sp>
        <p:nvSpPr>
          <p:cNvPr id="3" name="Content Placeholder 2"/>
          <p:cNvSpPr>
            <a:spLocks noGrp="1"/>
          </p:cNvSpPr>
          <p:nvPr>
            <p:ph idx="1"/>
          </p:nvPr>
        </p:nvSpPr>
        <p:spPr>
          <a:xfrm>
            <a:off x="685801" y="1297459"/>
            <a:ext cx="10131425" cy="4979773"/>
          </a:xfrm>
        </p:spPr>
        <p:txBody>
          <a:bodyPr>
            <a:normAutofit/>
          </a:bodyPr>
          <a:lstStyle/>
          <a:p>
            <a:pPr marL="0" indent="0">
              <a:buNone/>
            </a:pPr>
            <a:r>
              <a:rPr lang="en-US" sz="2400" dirty="0"/>
              <a:t>The New Testament includes inspired books penned by </a:t>
            </a:r>
          </a:p>
          <a:p>
            <a:r>
              <a:rPr lang="en-US" sz="2400" b="1" dirty="0"/>
              <a:t>The Apostles </a:t>
            </a:r>
            <a:r>
              <a:rPr lang="en-US" sz="2400" dirty="0"/>
              <a:t>(Matthew, John, and Peter), with John writing the most (Gospel of John, 1</a:t>
            </a:r>
            <a:r>
              <a:rPr lang="en-US" sz="2400" baseline="30000" dirty="0"/>
              <a:t>st</a:t>
            </a:r>
            <a:r>
              <a:rPr lang="en-US" sz="2400" dirty="0"/>
              <a:t>-3</a:t>
            </a:r>
            <a:r>
              <a:rPr lang="en-US" sz="2400" baseline="30000" dirty="0"/>
              <a:t>rd</a:t>
            </a:r>
            <a:r>
              <a:rPr lang="en-US" sz="2400" dirty="0"/>
              <a:t> John, and Revelation)</a:t>
            </a:r>
          </a:p>
          <a:p>
            <a:r>
              <a:rPr lang="en-US" sz="2400" b="1" dirty="0"/>
              <a:t>Mark and Luke (not Apostles)</a:t>
            </a:r>
            <a:r>
              <a:rPr lang="en-US" sz="2400" dirty="0"/>
              <a:t>, who interviewed the Apostles/eye witnesses and wrote two Gospels and credited for Acts (Luke)</a:t>
            </a:r>
          </a:p>
          <a:p>
            <a:r>
              <a:rPr lang="en-US" sz="2400" b="1" dirty="0"/>
              <a:t>Paul the Apostle </a:t>
            </a:r>
            <a:r>
              <a:rPr lang="en-US" sz="2400" dirty="0"/>
              <a:t>(wrote Romans, Philippians, 1</a:t>
            </a:r>
            <a:r>
              <a:rPr lang="en-US" sz="2400" baseline="30000" dirty="0"/>
              <a:t>st</a:t>
            </a:r>
            <a:r>
              <a:rPr lang="en-US" sz="2400" dirty="0"/>
              <a:t> and 2nd Timothy, 1</a:t>
            </a:r>
            <a:r>
              <a:rPr lang="en-US" sz="2400" baseline="30000" dirty="0"/>
              <a:t>st</a:t>
            </a:r>
            <a:r>
              <a:rPr lang="en-US" sz="2400" dirty="0"/>
              <a:t> and 2</a:t>
            </a:r>
            <a:r>
              <a:rPr lang="en-US" sz="2400" baseline="30000" dirty="0"/>
              <a:t>nd</a:t>
            </a:r>
            <a:r>
              <a:rPr lang="en-US" sz="2400" dirty="0"/>
              <a:t> Corinthians, Colossians, Titus, 1</a:t>
            </a:r>
            <a:r>
              <a:rPr lang="en-US" sz="2400" baseline="30000" dirty="0"/>
              <a:t>st</a:t>
            </a:r>
            <a:r>
              <a:rPr lang="en-US" sz="2400" dirty="0"/>
              <a:t> and 2</a:t>
            </a:r>
            <a:r>
              <a:rPr lang="en-US" sz="2400" baseline="30000" dirty="0"/>
              <a:t>nd</a:t>
            </a:r>
            <a:r>
              <a:rPr lang="en-US" sz="2400" dirty="0"/>
              <a:t> Thessalonians, Philemon, Galatians, and Ephesians.</a:t>
            </a:r>
          </a:p>
          <a:p>
            <a:r>
              <a:rPr lang="en-US" sz="2400" b="1" dirty="0"/>
              <a:t>James, the brother of Jesus </a:t>
            </a:r>
            <a:r>
              <a:rPr lang="en-US" sz="2400" dirty="0"/>
              <a:t>(wrote James)</a:t>
            </a:r>
          </a:p>
          <a:p>
            <a:r>
              <a:rPr lang="en-US" sz="2400" b="1" dirty="0"/>
              <a:t>Jude, the brother of Jesus </a:t>
            </a:r>
            <a:r>
              <a:rPr lang="en-US" sz="2400" dirty="0"/>
              <a:t>(wrote Jude)</a:t>
            </a:r>
          </a:p>
          <a:p>
            <a:r>
              <a:rPr lang="en-US" sz="2400" b="1" dirty="0"/>
              <a:t>Undetermined</a:t>
            </a:r>
            <a:r>
              <a:rPr lang="en-US" sz="2400" dirty="0"/>
              <a:t> (Hebrews)</a:t>
            </a:r>
          </a:p>
        </p:txBody>
      </p:sp>
    </p:spTree>
    <p:extLst>
      <p:ext uri="{BB962C8B-B14F-4D97-AF65-F5344CB8AC3E}">
        <p14:creationId xmlns:p14="http://schemas.microsoft.com/office/powerpoint/2010/main" val="4092869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1083276"/>
          </a:xfrm>
        </p:spPr>
        <p:txBody>
          <a:bodyPr>
            <a:normAutofit fontScale="90000"/>
          </a:bodyPr>
          <a:lstStyle/>
          <a:p>
            <a:pPr algn="r"/>
            <a:r>
              <a:rPr lang="en-US" b="1" dirty="0"/>
              <a:t>When and why were the apocryphal books included in the biblical canon?</a:t>
            </a:r>
          </a:p>
        </p:txBody>
      </p:sp>
      <p:sp>
        <p:nvSpPr>
          <p:cNvPr id="3" name="Content Placeholder 2"/>
          <p:cNvSpPr>
            <a:spLocks noGrp="1"/>
          </p:cNvSpPr>
          <p:nvPr>
            <p:ph idx="1"/>
          </p:nvPr>
        </p:nvSpPr>
        <p:spPr>
          <a:xfrm>
            <a:off x="685801" y="1594022"/>
            <a:ext cx="10131425" cy="4905631"/>
          </a:xfrm>
        </p:spPr>
        <p:txBody>
          <a:bodyPr>
            <a:noAutofit/>
          </a:bodyPr>
          <a:lstStyle/>
          <a:p>
            <a:pPr marL="0" indent="0">
              <a:buNone/>
            </a:pPr>
            <a:r>
              <a:rPr lang="en-US" sz="2800" dirty="0"/>
              <a:t>At some point, the church as launched in the book of Acts  (2</a:t>
            </a:r>
            <a:r>
              <a:rPr lang="en-US" sz="2800" baseline="30000" dirty="0"/>
              <a:t>nd</a:t>
            </a:r>
            <a:r>
              <a:rPr lang="en-US" sz="2800" dirty="0"/>
              <a:t> Century AD) was influenced negatively by biblical ignorance resulting non-transformation of both the leadership and the people.  The church leadership had become corrupt and had corrupted the Gospel. </a:t>
            </a:r>
          </a:p>
          <a:p>
            <a:pPr marL="0" indent="0">
              <a:buNone/>
            </a:pPr>
            <a:r>
              <a:rPr lang="en-US" sz="2800" dirty="0"/>
              <a:t>The Protestant Reformation resulted as reformers like Martin Luther, John Calvin and others reacted against the corruption in the Catholic or “Universal” church.  Martin Luther is generally credited with launching the Reformation when he posted his </a:t>
            </a:r>
            <a:r>
              <a:rPr lang="en-US" sz="2800" u="sng" dirty="0"/>
              <a:t>95 Theses</a:t>
            </a:r>
            <a:r>
              <a:rPr lang="en-US" sz="2800" dirty="0"/>
              <a:t> that criticized the selling of “indulgences” (purchased forgiveness of sin), in 1517.</a:t>
            </a:r>
          </a:p>
        </p:txBody>
      </p:sp>
    </p:spTree>
    <p:extLst>
      <p:ext uri="{BB962C8B-B14F-4D97-AF65-F5344CB8AC3E}">
        <p14:creationId xmlns:p14="http://schemas.microsoft.com/office/powerpoint/2010/main" val="1769963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1194486"/>
          </a:xfrm>
        </p:spPr>
        <p:txBody>
          <a:bodyPr/>
          <a:lstStyle/>
          <a:p>
            <a:pPr algn="ctr"/>
            <a:r>
              <a:rPr lang="en-US" b="1" dirty="0"/>
              <a:t>When and why were the apocryphal books included in the biblical canon? </a:t>
            </a:r>
            <a:endParaRPr lang="en-US" dirty="0"/>
          </a:p>
        </p:txBody>
      </p:sp>
      <p:sp>
        <p:nvSpPr>
          <p:cNvPr id="3" name="Content Placeholder 2"/>
          <p:cNvSpPr>
            <a:spLocks noGrp="1"/>
          </p:cNvSpPr>
          <p:nvPr>
            <p:ph idx="1"/>
          </p:nvPr>
        </p:nvSpPr>
        <p:spPr>
          <a:xfrm>
            <a:off x="685801" y="1804087"/>
            <a:ext cx="10131425" cy="4448432"/>
          </a:xfrm>
        </p:spPr>
        <p:txBody>
          <a:bodyPr>
            <a:noAutofit/>
          </a:bodyPr>
          <a:lstStyle/>
          <a:p>
            <a:pPr marL="0" indent="0">
              <a:buNone/>
            </a:pPr>
            <a:endParaRPr lang="en-US" sz="2400" dirty="0"/>
          </a:p>
          <a:p>
            <a:pPr marL="0" indent="0">
              <a:buNone/>
            </a:pPr>
            <a:r>
              <a:rPr lang="en-US" sz="2400" dirty="0"/>
              <a:t>Luther had been energized and changed when he had stumbled on the dusty  Bible manuscripts in the monastery where he served. The light came on as he read Romans 1:17, </a:t>
            </a:r>
            <a:r>
              <a:rPr lang="en-US" sz="2400" i="1" dirty="0"/>
              <a:t>For in it the righteousness of God is revealed from faith for faith, as it is written, “The just shall live by faith.” </a:t>
            </a:r>
            <a:r>
              <a:rPr lang="en-US" sz="2400" dirty="0"/>
              <a:t> And, as he studied God’s Word more, he was further changed and recognized that Salvation was by grace, not works. As time went on, he began to criticize many of the doctrines and devotional Catholic practices. So the fire spread!</a:t>
            </a:r>
          </a:p>
          <a:p>
            <a:pPr marL="0" indent="0">
              <a:buNone/>
            </a:pPr>
            <a:endParaRPr lang="en-US" sz="2400" dirty="0"/>
          </a:p>
          <a:p>
            <a:pPr marL="0" indent="0">
              <a:buNone/>
            </a:pPr>
            <a:r>
              <a:rPr lang="en-US" sz="2400" dirty="0"/>
              <a:t>The Roman Catholic Church responded to the Protestant Reformation with a Counter-Reformation in 1547 (Council of Trent) and declared the Apocrypha books a part of the Canon</a:t>
            </a:r>
          </a:p>
          <a:p>
            <a:endParaRPr lang="en-US" sz="2400" dirty="0"/>
          </a:p>
        </p:txBody>
      </p:sp>
    </p:spTree>
    <p:extLst>
      <p:ext uri="{BB962C8B-B14F-4D97-AF65-F5344CB8AC3E}">
        <p14:creationId xmlns:p14="http://schemas.microsoft.com/office/powerpoint/2010/main" val="1445680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523104"/>
            <a:ext cx="10131425" cy="774356"/>
          </a:xfrm>
        </p:spPr>
        <p:txBody>
          <a:bodyPr/>
          <a:lstStyle/>
          <a:p>
            <a:pPr algn="ctr"/>
            <a:r>
              <a:rPr lang="en-US" b="1" dirty="0"/>
              <a:t>The Apocrypha described</a:t>
            </a:r>
          </a:p>
        </p:txBody>
      </p:sp>
      <p:sp>
        <p:nvSpPr>
          <p:cNvPr id="3" name="Content Placeholder 2"/>
          <p:cNvSpPr>
            <a:spLocks noGrp="1"/>
          </p:cNvSpPr>
          <p:nvPr>
            <p:ph idx="1"/>
          </p:nvPr>
        </p:nvSpPr>
        <p:spPr>
          <a:xfrm>
            <a:off x="685801" y="1297460"/>
            <a:ext cx="10131425" cy="4967415"/>
          </a:xfrm>
        </p:spPr>
        <p:txBody>
          <a:bodyPr>
            <a:normAutofit lnSpcReduction="10000"/>
          </a:bodyPr>
          <a:lstStyle/>
          <a:p>
            <a:pPr algn="ctr"/>
            <a:endParaRPr lang="en-US" sz="2400" b="1" dirty="0"/>
          </a:p>
          <a:p>
            <a:pPr algn="ctr"/>
            <a:r>
              <a:rPr lang="en-US" sz="2400" b="1" dirty="0"/>
              <a:t>http://www.bible.ca/catholic-apocrypha.htm</a:t>
            </a:r>
            <a:endParaRPr lang="en-US" sz="2400" dirty="0"/>
          </a:p>
          <a:p>
            <a:r>
              <a:rPr lang="en-US" sz="2400" b="1" dirty="0"/>
              <a:t>Apocrypha</a:t>
            </a:r>
            <a:r>
              <a:rPr lang="en-US" sz="2400" dirty="0"/>
              <a:t> are statements or claims that are of dubious authenticity. The word's origin is the Medieval Latin adjective </a:t>
            </a:r>
            <a:r>
              <a:rPr lang="en-US" sz="2400" dirty="0" err="1"/>
              <a:t>apocryphus</a:t>
            </a:r>
            <a:r>
              <a:rPr lang="en-US" sz="2400" dirty="0"/>
              <a:t>, "secret, or non-canonical", from the Greek adjective ἀπ</a:t>
            </a:r>
            <a:r>
              <a:rPr lang="en-US" sz="2400" dirty="0" err="1"/>
              <a:t>όκρυφος</a:t>
            </a:r>
            <a:r>
              <a:rPr lang="en-US" sz="2400" dirty="0"/>
              <a:t> (</a:t>
            </a:r>
            <a:r>
              <a:rPr lang="en-US" sz="2400" dirty="0" err="1"/>
              <a:t>apokryphos</a:t>
            </a:r>
            <a:r>
              <a:rPr lang="en-US" sz="2400" dirty="0"/>
              <a:t>), "obscure", from the verb ἀπ</a:t>
            </a:r>
            <a:r>
              <a:rPr lang="en-US" sz="2400" dirty="0" err="1"/>
              <a:t>οκρύ</a:t>
            </a:r>
            <a:r>
              <a:rPr lang="en-US" sz="2400" dirty="0"/>
              <a:t>πτειν (apokryptein), "to hide away".</a:t>
            </a:r>
          </a:p>
          <a:p>
            <a:r>
              <a:rPr lang="en-US" sz="2400" dirty="0"/>
              <a:t>Of the </a:t>
            </a:r>
            <a:r>
              <a:rPr lang="en-US" sz="2400" dirty="0" err="1"/>
              <a:t>uncanonized</a:t>
            </a:r>
            <a:r>
              <a:rPr lang="en-US" sz="2400" dirty="0"/>
              <a:t> ones, the Early Church considered some heretical but viewed others quite well. Some Christians, in an extension of the meaning, might also consider the non-heretical books to be "apocryphal" along the manner of Martin Luther: not canon, but useful to read. This category includes books such as the </a:t>
            </a:r>
            <a:r>
              <a:rPr lang="en-US" sz="2400" u="sng" dirty="0">
                <a:hlinkClick r:id="rId2" tooltip="Epistle of Barnabas"/>
              </a:rPr>
              <a:t>Epistle of Barnabas</a:t>
            </a:r>
            <a:r>
              <a:rPr lang="en-US" sz="2400" dirty="0"/>
              <a:t>, the </a:t>
            </a:r>
            <a:r>
              <a:rPr lang="en-US" sz="2400" u="sng" dirty="0" err="1">
                <a:hlinkClick r:id="rId3" tooltip="Didache"/>
              </a:rPr>
              <a:t>Didache</a:t>
            </a:r>
            <a:r>
              <a:rPr lang="en-US" sz="2400" dirty="0"/>
              <a:t>, and </a:t>
            </a:r>
            <a:r>
              <a:rPr lang="en-US" sz="2400" u="sng" dirty="0">
                <a:hlinkClick r:id="rId4" tooltip="The Shepherd of Hermas"/>
              </a:rPr>
              <a:t>The Shepherd of </a:t>
            </a:r>
            <a:r>
              <a:rPr lang="en-US" sz="2400" u="sng" dirty="0" err="1">
                <a:hlinkClick r:id="rId4" tooltip="The Shepherd of Hermas"/>
              </a:rPr>
              <a:t>Hermas</a:t>
            </a:r>
            <a:r>
              <a:rPr lang="en-US" sz="2400" dirty="0"/>
              <a:t> which are sometimes referred to as the </a:t>
            </a:r>
            <a:r>
              <a:rPr lang="en-US" sz="2400" u="sng" dirty="0">
                <a:hlinkClick r:id="rId5" tooltip="Apostolic Fathers"/>
              </a:rPr>
              <a:t>Apostolic Fathers</a:t>
            </a:r>
            <a:r>
              <a:rPr lang="en-US" sz="2400" dirty="0"/>
              <a:t>.</a:t>
            </a:r>
          </a:p>
          <a:p>
            <a:endParaRPr lang="en-US" dirty="0"/>
          </a:p>
        </p:txBody>
      </p:sp>
    </p:spTree>
    <p:extLst>
      <p:ext uri="{BB962C8B-B14F-4D97-AF65-F5344CB8AC3E}">
        <p14:creationId xmlns:p14="http://schemas.microsoft.com/office/powerpoint/2010/main" val="1084636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Doctrine and teaching must follow sound principles of biblical interpretation </a:t>
            </a:r>
            <a:br>
              <a:rPr lang="en-US" b="1" dirty="0"/>
            </a:br>
            <a:r>
              <a:rPr lang="en-US" b="1" dirty="0"/>
              <a:t>to avoid error</a:t>
            </a:r>
          </a:p>
        </p:txBody>
      </p:sp>
      <p:sp>
        <p:nvSpPr>
          <p:cNvPr id="3" name="Content Placeholder 2"/>
          <p:cNvSpPr>
            <a:spLocks noGrp="1"/>
          </p:cNvSpPr>
          <p:nvPr>
            <p:ph idx="1"/>
          </p:nvPr>
        </p:nvSpPr>
        <p:spPr>
          <a:xfrm>
            <a:off x="685801" y="2142067"/>
            <a:ext cx="10131425" cy="4332874"/>
          </a:xfrm>
        </p:spPr>
        <p:txBody>
          <a:bodyPr>
            <a:noAutofit/>
          </a:bodyPr>
          <a:lstStyle/>
          <a:p>
            <a:pPr marL="0" indent="0">
              <a:buNone/>
            </a:pPr>
            <a:r>
              <a:rPr lang="en-US" sz="2800" dirty="0"/>
              <a:t>Briefly, these principles are:</a:t>
            </a:r>
          </a:p>
          <a:p>
            <a:pPr marL="457200" indent="-457200">
              <a:buAutoNum type="arabicPeriod"/>
            </a:pPr>
            <a:r>
              <a:rPr lang="en-US" sz="2800" dirty="0"/>
              <a:t>CONTEXT RULES – You must consider, context in regard to the chapter, book, whole of Scripture, as well as the historical, geographical, political and cultural context.</a:t>
            </a:r>
          </a:p>
          <a:p>
            <a:pPr marL="457200" indent="-457200">
              <a:buAutoNum type="arabicPeriod" startAt="2"/>
            </a:pPr>
            <a:r>
              <a:rPr lang="en-US" sz="2800" dirty="0"/>
              <a:t>SCRIPTURE INTERPRETS SCRIPTURE – Understand obscure passages in light of clearer ones.</a:t>
            </a:r>
          </a:p>
          <a:p>
            <a:pPr marL="457200" indent="-457200">
              <a:buAutoNum type="arabicPeriod" startAt="2"/>
            </a:pPr>
            <a:endParaRPr lang="en-US" sz="2400" dirty="0"/>
          </a:p>
        </p:txBody>
      </p:sp>
    </p:spTree>
    <p:extLst>
      <p:ext uri="{BB962C8B-B14F-4D97-AF65-F5344CB8AC3E}">
        <p14:creationId xmlns:p14="http://schemas.microsoft.com/office/powerpoint/2010/main" val="3606683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a:t>Bible interpretation principles (cont.)</a:t>
            </a:r>
          </a:p>
        </p:txBody>
      </p:sp>
      <p:sp>
        <p:nvSpPr>
          <p:cNvPr id="3" name="Content Placeholder 2"/>
          <p:cNvSpPr>
            <a:spLocks noGrp="1"/>
          </p:cNvSpPr>
          <p:nvPr>
            <p:ph idx="1"/>
          </p:nvPr>
        </p:nvSpPr>
        <p:spPr>
          <a:xfrm>
            <a:off x="685801" y="2142067"/>
            <a:ext cx="10131425" cy="4135165"/>
          </a:xfrm>
        </p:spPr>
        <p:txBody>
          <a:bodyPr/>
          <a:lstStyle/>
          <a:p>
            <a:pPr marL="0" indent="0">
              <a:buNone/>
            </a:pPr>
            <a:r>
              <a:rPr lang="en-US" sz="2800" dirty="0"/>
              <a:t>3.  INTERPRET SCRIPTURE LITERALLY – Look first for literal meaning. If there is stated or obvious symbolic meaning, use Scripture to interpret Scripture.</a:t>
            </a:r>
          </a:p>
          <a:p>
            <a:pPr marL="0" indent="0">
              <a:buNone/>
            </a:pPr>
            <a:r>
              <a:rPr lang="en-US" sz="2800" dirty="0"/>
              <a:t>4.  CONSIDER GRAMMER AND ORIGINAL LANGUAGE – Use a respected study Bible and online sites like </a:t>
            </a:r>
            <a:r>
              <a:rPr lang="en-US" sz="2800" dirty="0">
                <a:hlinkClick r:id="rId2"/>
              </a:rPr>
              <a:t>www.blueletterbible.org</a:t>
            </a:r>
            <a:r>
              <a:rPr lang="en-US" sz="2800" dirty="0"/>
              <a:t> and </a:t>
            </a:r>
            <a:r>
              <a:rPr lang="en-US" sz="2800" dirty="0">
                <a:hlinkClick r:id="rId3"/>
              </a:rPr>
              <a:t>www.biblegateway.com</a:t>
            </a:r>
            <a:r>
              <a:rPr lang="en-US" sz="2800" dirty="0"/>
              <a:t> to do simple studies.</a:t>
            </a:r>
          </a:p>
          <a:p>
            <a:pPr marL="0" indent="0">
              <a:buNone/>
            </a:pPr>
            <a:endParaRPr lang="en-US" sz="2800" dirty="0"/>
          </a:p>
          <a:p>
            <a:pPr marL="0" indent="0" algn="ctr">
              <a:buNone/>
            </a:pPr>
            <a:r>
              <a:rPr lang="en-US" sz="2800" dirty="0">
                <a:solidFill>
                  <a:srgbClr val="FF0000"/>
                </a:solidFill>
              </a:rPr>
              <a:t>NOW, LET’S LOOK AT FOUNDATIONAL CHRISTIAN DOCTRINE</a:t>
            </a:r>
          </a:p>
          <a:p>
            <a:pPr marL="0" indent="0">
              <a:buNone/>
            </a:pPr>
            <a:endParaRPr lang="en-US" dirty="0"/>
          </a:p>
        </p:txBody>
      </p:sp>
    </p:spTree>
    <p:extLst>
      <p:ext uri="{BB962C8B-B14F-4D97-AF65-F5344CB8AC3E}">
        <p14:creationId xmlns:p14="http://schemas.microsoft.com/office/powerpoint/2010/main" val="25343704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emplate>TC103457452[[fn=Celestial]]</Template>
  <TotalTime>876</TotalTime>
  <Words>2394</Words>
  <Application>Microsoft Office PowerPoint</Application>
  <PresentationFormat>Widescreen</PresentationFormat>
  <Paragraphs>155</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Adobe Gothic Std B</vt:lpstr>
      <vt:lpstr>Arial</vt:lpstr>
      <vt:lpstr>Calibri</vt:lpstr>
      <vt:lpstr>Calibri Light</vt:lpstr>
      <vt:lpstr>Celestial</vt:lpstr>
      <vt:lpstr>DISCIPLE 102 Class 1 – walking in the power of the word and spirit DOCTRINE</vt:lpstr>
      <vt:lpstr>COURSE GUIDELINES</vt:lpstr>
      <vt:lpstr>First things first From the bible must come Christian doctrine</vt:lpstr>
      <vt:lpstr>From the bible must come Christian doctrine</vt:lpstr>
      <vt:lpstr>When and why were the apocryphal books included in the biblical canon?</vt:lpstr>
      <vt:lpstr>When and why were the apocryphal books included in the biblical canon? </vt:lpstr>
      <vt:lpstr>The Apocrypha described</vt:lpstr>
      <vt:lpstr>Doctrine and teaching must follow sound principles of biblical interpretation  to avoid error</vt:lpstr>
      <vt:lpstr>Bible interpretation principles (cont.)</vt:lpstr>
      <vt:lpstr>A comparison of doctrine</vt:lpstr>
      <vt:lpstr>THE CREEDS Statements  of faith from church fathers – 347 ad</vt:lpstr>
      <vt:lpstr>APOSTLES’ CREED   NICENE CREED</vt:lpstr>
      <vt:lpstr>APOSTLES’ CREED     NICENE CREED</vt:lpstr>
      <vt:lpstr>APOSTLES’ CREED     NICENE CREED</vt:lpstr>
      <vt:lpstr>Apostles’ creed   Nicene creed</vt:lpstr>
      <vt:lpstr>Apostles’ creed   Nicene creed</vt:lpstr>
      <vt:lpstr>Assemblies of god statement of beliefs</vt:lpstr>
      <vt:lpstr>Ag beliefs…</vt:lpstr>
      <vt:lpstr>AG beliefs…</vt:lpstr>
      <vt:lpstr>AG Beliefs…</vt:lpstr>
      <vt:lpstr>AG Beliefs…</vt:lpstr>
      <vt:lpstr>Dispensationalist's denial of gifts of spirit operation after time of apostles (definition &amp; history)</vt:lpstr>
      <vt:lpstr>dispensational</vt:lpstr>
      <vt:lpstr>AG Beliefs…</vt:lpstr>
      <vt:lpstr>Ag beliefs…</vt:lpstr>
      <vt:lpstr>Ag beliefs…</vt:lpstr>
      <vt:lpstr>Ag beliefs…</vt:lpstr>
      <vt:lpstr>Ag beliefs…</vt:lpstr>
      <vt:lpstr> Sources, ETC. </vt:lpstr>
      <vt:lpstr>Memorize - John 1:1-4 (New International Version)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DOCTRINE</dc:title>
  <dc:creator>Owner</dc:creator>
  <cp:lastModifiedBy>Marcia Gillis</cp:lastModifiedBy>
  <cp:revision>61</cp:revision>
  <dcterms:created xsi:type="dcterms:W3CDTF">2014-09-12T22:37:42Z</dcterms:created>
  <dcterms:modified xsi:type="dcterms:W3CDTF">2018-01-01T21:53:27Z</dcterms:modified>
</cp:coreProperties>
</file>